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31"/>
  </p:notesMasterIdLst>
  <p:handoutMasterIdLst>
    <p:handoutMasterId r:id="rId32"/>
  </p:handoutMasterIdLst>
  <p:sldIdLst>
    <p:sldId id="344" r:id="rId3"/>
    <p:sldId id="739" r:id="rId4"/>
    <p:sldId id="615" r:id="rId5"/>
    <p:sldId id="731" r:id="rId6"/>
    <p:sldId id="730" r:id="rId7"/>
    <p:sldId id="737" r:id="rId8"/>
    <p:sldId id="746" r:id="rId9"/>
    <p:sldId id="733" r:id="rId10"/>
    <p:sldId id="734" r:id="rId11"/>
    <p:sldId id="735" r:id="rId12"/>
    <p:sldId id="736" r:id="rId13"/>
    <p:sldId id="378" r:id="rId14"/>
    <p:sldId id="742" r:id="rId15"/>
    <p:sldId id="743" r:id="rId16"/>
    <p:sldId id="351" r:id="rId17"/>
    <p:sldId id="352" r:id="rId18"/>
    <p:sldId id="740" r:id="rId19"/>
    <p:sldId id="600" r:id="rId20"/>
    <p:sldId id="673" r:id="rId21"/>
    <p:sldId id="715" r:id="rId22"/>
    <p:sldId id="712" r:id="rId23"/>
    <p:sldId id="713" r:id="rId24"/>
    <p:sldId id="744" r:id="rId25"/>
    <p:sldId id="738" r:id="rId26"/>
    <p:sldId id="747" r:id="rId27"/>
    <p:sldId id="748" r:id="rId28"/>
    <p:sldId id="441" r:id="rId29"/>
    <p:sldId id="471"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99"/>
    <a:srgbClr val="CCFFFF"/>
    <a:srgbClr val="0033CC"/>
    <a:srgbClr val="99FF99"/>
    <a:srgbClr val="FFFF00"/>
    <a:srgbClr val="0066FF"/>
    <a:srgbClr val="006600"/>
    <a:srgbClr val="CC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9965" autoAdjust="0"/>
  </p:normalViewPr>
  <p:slideViewPr>
    <p:cSldViewPr>
      <p:cViewPr>
        <p:scale>
          <a:sx n="66" d="100"/>
          <a:sy n="66" d="100"/>
        </p:scale>
        <p:origin x="-2838" y="-8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95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95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95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9E50E06-50B3-4FC2-AC17-DEA0F00A4BA9}" type="slidenum">
              <a:rPr lang="en-US"/>
              <a:pPr/>
              <a:t>‹#›</a:t>
            </a:fld>
            <a:endParaRPr lang="en-US"/>
          </a:p>
        </p:txBody>
      </p:sp>
    </p:spTree>
    <p:extLst>
      <p:ext uri="{BB962C8B-B14F-4D97-AF65-F5344CB8AC3E}">
        <p14:creationId xmlns:p14="http://schemas.microsoft.com/office/powerpoint/2010/main" val="3130741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C041DF-CFC1-4E0E-BCDC-37694F65EEEE}" type="slidenum">
              <a:rPr lang="en-US"/>
              <a:pPr/>
              <a:t>‹#›</a:t>
            </a:fld>
            <a:endParaRPr lang="en-US"/>
          </a:p>
        </p:txBody>
      </p:sp>
    </p:spTree>
    <p:extLst>
      <p:ext uri="{BB962C8B-B14F-4D97-AF65-F5344CB8AC3E}">
        <p14:creationId xmlns:p14="http://schemas.microsoft.com/office/powerpoint/2010/main" val="7278693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endParaRPr lang="en-US" dirty="0" smtClean="0">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endParaRPr lang="en-US" smtClean="0">
              <a:ea typeface="MS PGothic"/>
            </a:endParaRPr>
          </a:p>
        </p:txBody>
      </p:sp>
      <p:sp>
        <p:nvSpPr>
          <p:cNvPr id="27651" name="Slide Number Placeholder 3"/>
          <p:cNvSpPr>
            <a:spLocks noGrp="1"/>
          </p:cNvSpPr>
          <p:nvPr>
            <p:ph type="sldNum" sz="quarter" idx="5"/>
          </p:nvPr>
        </p:nvSpPr>
        <p:spPr>
          <a:xfrm>
            <a:off x="3618013" y="8852203"/>
            <a:ext cx="74414" cy="182940"/>
          </a:xfrm>
          <a:noFill/>
        </p:spPr>
        <p:txBody>
          <a:bodyPr/>
          <a:lstStyle/>
          <a:p>
            <a:pPr defTabSz="920491"/>
            <a:fld id="{E8025373-7B66-4276-BE43-290CA73DD584}" type="slidenum">
              <a:rPr lang="en-US" smtClean="0">
                <a:ea typeface="MS PGothic"/>
                <a:cs typeface="MS PGothic"/>
              </a:rPr>
              <a:pPr defTabSz="920491"/>
              <a:t>13</a:t>
            </a:fld>
            <a:endParaRPr lang="en-US" dirty="0" smtClean="0">
              <a:ea typeface="MS PGothic"/>
              <a:cs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p:nvPr>
        </p:nvSpPr>
        <p:spPr>
          <a:noFill/>
        </p:spPr>
        <p:txBody>
          <a:bodyPr/>
          <a:lstStyle/>
          <a:p>
            <a:r>
              <a:rPr lang="en-US" altLang="ko-KR" smtClean="0"/>
              <a:t>Oct. 2011</a:t>
            </a:r>
            <a:endParaRPr lang="en-US" smtClean="0"/>
          </a:p>
        </p:txBody>
      </p:sp>
      <p:sp>
        <p:nvSpPr>
          <p:cNvPr id="113667" name="Rectangle 6"/>
          <p:cNvSpPr>
            <a:spLocks noGrp="1" noChangeArrowheads="1"/>
          </p:cNvSpPr>
          <p:nvPr>
            <p:ph type="ftr" sz="quarter"/>
          </p:nvPr>
        </p:nvSpPr>
        <p:spPr>
          <a:noFill/>
        </p:spPr>
        <p:txBody>
          <a:bodyPr/>
          <a:lstStyle/>
          <a:p>
            <a:pPr lvl="4"/>
            <a:r>
              <a:rPr lang="en-US"/>
              <a:t>Gwangzeen Ko, ETRI</a:t>
            </a:r>
          </a:p>
        </p:txBody>
      </p:sp>
      <p:sp>
        <p:nvSpPr>
          <p:cNvPr id="113668" name="Rectangle 7"/>
          <p:cNvSpPr>
            <a:spLocks noGrp="1" noChangeArrowheads="1"/>
          </p:cNvSpPr>
          <p:nvPr>
            <p:ph type="sldNum" sz="quarter"/>
          </p:nvPr>
        </p:nvSpPr>
        <p:spPr>
          <a:xfrm>
            <a:off x="3260725" y="8853230"/>
            <a:ext cx="433388" cy="178317"/>
          </a:xfrm>
          <a:noFill/>
        </p:spPr>
        <p:txBody>
          <a:bodyPr/>
          <a:lstStyle/>
          <a:p>
            <a:r>
              <a:rPr lang="en-US" smtClean="0"/>
              <a:t>Page </a:t>
            </a:r>
            <a:fld id="{25092728-B65F-4239-9CEA-568DD26ED293}" type="slidenum">
              <a:rPr lang="en-US" smtClean="0"/>
              <a:pPr/>
              <a:t>20</a:t>
            </a:fld>
            <a:endParaRPr lang="en-US" smtClean="0"/>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a:ln/>
        </p:spPr>
        <p:txBody>
          <a:bodyPr/>
          <a:lstStyle/>
          <a:p>
            <a:endParaRPr lang="en-US" smtClean="0"/>
          </a:p>
        </p:txBody>
      </p:sp>
      <p:sp>
        <p:nvSpPr>
          <p:cNvPr id="113671" name="머리글 개체 틀 1"/>
          <p:cNvSpPr>
            <a:spLocks noGrp="1"/>
          </p:cNvSpPr>
          <p:nvPr>
            <p:ph type="hdr" sz="quarter"/>
          </p:nvPr>
        </p:nvSpPr>
        <p:spPr>
          <a:noFill/>
        </p:spPr>
        <p:txBody>
          <a:bodyPr/>
          <a:lstStyle/>
          <a:p>
            <a:r>
              <a:rPr lang="en-US" smtClean="0"/>
              <a:t>doc.: IEEE 802.22-11/0130r0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6BF757D-A7B1-48D8-B623-56D2BC43E8AA}"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4588" y="687388"/>
            <a:ext cx="4568825" cy="3427412"/>
          </a:xfrm>
          <a:ln/>
        </p:spPr>
      </p:sp>
      <p:sp>
        <p:nvSpPr>
          <p:cNvPr id="28675" name="Notes Placeholder 2"/>
          <p:cNvSpPr>
            <a:spLocks noGrp="1"/>
          </p:cNvSpPr>
          <p:nvPr>
            <p:ph type="body" idx="1"/>
          </p:nvPr>
        </p:nvSpPr>
        <p:spPr>
          <a:noFill/>
        </p:spPr>
        <p:txBody>
          <a:bodyPr/>
          <a:lstStyle/>
          <a:p>
            <a:endParaRPr lang="en-GB" smtClean="0">
              <a:ea typeface="MS PGothic" pitchFamily="34" charset="-128"/>
            </a:endParaRPr>
          </a:p>
        </p:txBody>
      </p:sp>
      <p:sp>
        <p:nvSpPr>
          <p:cNvPr id="28676" name="Slide Number Placeholder 3"/>
          <p:cNvSpPr>
            <a:spLocks noGrp="1"/>
          </p:cNvSpPr>
          <p:nvPr>
            <p:ph type="sldNum" sz="quarter" idx="5"/>
          </p:nvPr>
        </p:nvSpPr>
        <p:spPr>
          <a:noFill/>
        </p:spPr>
        <p:txBody>
          <a:bodyPr/>
          <a:lstStyle>
            <a:lvl1pPr defTabSz="912983" eaLnBrk="0" hangingPunct="0">
              <a:defRPr>
                <a:solidFill>
                  <a:schemeClr val="tx1"/>
                </a:solidFill>
                <a:latin typeface="Arial" charset="0"/>
              </a:defRPr>
            </a:lvl1pPr>
            <a:lvl2pPr marL="702756" indent="-270291" defTabSz="912983" eaLnBrk="0" hangingPunct="0">
              <a:defRPr>
                <a:solidFill>
                  <a:schemeClr val="tx1"/>
                </a:solidFill>
                <a:latin typeface="Arial" charset="0"/>
              </a:defRPr>
            </a:lvl2pPr>
            <a:lvl3pPr marL="1081164" indent="-216233" defTabSz="912983" eaLnBrk="0" hangingPunct="0">
              <a:defRPr>
                <a:solidFill>
                  <a:schemeClr val="tx1"/>
                </a:solidFill>
                <a:latin typeface="Arial" charset="0"/>
              </a:defRPr>
            </a:lvl3pPr>
            <a:lvl4pPr marL="1513629" indent="-216233" defTabSz="912983" eaLnBrk="0" hangingPunct="0">
              <a:defRPr>
                <a:solidFill>
                  <a:schemeClr val="tx1"/>
                </a:solidFill>
                <a:latin typeface="Arial" charset="0"/>
              </a:defRPr>
            </a:lvl4pPr>
            <a:lvl5pPr marL="1946095" indent="-216233" defTabSz="912983" eaLnBrk="0" hangingPunct="0">
              <a:defRPr>
                <a:solidFill>
                  <a:schemeClr val="tx1"/>
                </a:solidFill>
                <a:latin typeface="Arial" charset="0"/>
              </a:defRPr>
            </a:lvl5pPr>
            <a:lvl6pPr marL="2378560" indent="-216233" defTabSz="912983" eaLnBrk="0" fontAlgn="base" hangingPunct="0">
              <a:spcBef>
                <a:spcPct val="0"/>
              </a:spcBef>
              <a:spcAft>
                <a:spcPct val="0"/>
              </a:spcAft>
              <a:defRPr>
                <a:solidFill>
                  <a:schemeClr val="tx1"/>
                </a:solidFill>
                <a:latin typeface="Arial" charset="0"/>
              </a:defRPr>
            </a:lvl6pPr>
            <a:lvl7pPr marL="2811026" indent="-216233" defTabSz="912983" eaLnBrk="0" fontAlgn="base" hangingPunct="0">
              <a:spcBef>
                <a:spcPct val="0"/>
              </a:spcBef>
              <a:spcAft>
                <a:spcPct val="0"/>
              </a:spcAft>
              <a:defRPr>
                <a:solidFill>
                  <a:schemeClr val="tx1"/>
                </a:solidFill>
                <a:latin typeface="Arial" charset="0"/>
              </a:defRPr>
            </a:lvl7pPr>
            <a:lvl8pPr marL="3243491" indent="-216233" defTabSz="912983" eaLnBrk="0" fontAlgn="base" hangingPunct="0">
              <a:spcBef>
                <a:spcPct val="0"/>
              </a:spcBef>
              <a:spcAft>
                <a:spcPct val="0"/>
              </a:spcAft>
              <a:defRPr>
                <a:solidFill>
                  <a:schemeClr val="tx1"/>
                </a:solidFill>
                <a:latin typeface="Arial" charset="0"/>
              </a:defRPr>
            </a:lvl8pPr>
            <a:lvl9pPr marL="3675957" indent="-216233" defTabSz="912983" eaLnBrk="0" fontAlgn="base" hangingPunct="0">
              <a:spcBef>
                <a:spcPct val="0"/>
              </a:spcBef>
              <a:spcAft>
                <a:spcPct val="0"/>
              </a:spcAft>
              <a:defRPr>
                <a:solidFill>
                  <a:schemeClr val="tx1"/>
                </a:solidFill>
                <a:latin typeface="Arial" charset="0"/>
              </a:defRPr>
            </a:lvl9pPr>
          </a:lstStyle>
          <a:p>
            <a:pPr eaLnBrk="1" hangingPunct="1"/>
            <a:fld id="{5375540B-654C-4E2C-B6E1-2D28B6F8EEBC}" type="slidenum">
              <a:rPr lang="en-US">
                <a:ea typeface="MS PGothic" pitchFamily="34" charset="-128"/>
              </a:rPr>
              <a:pPr eaLnBrk="1" hangingPunct="1"/>
              <a:t>2</a:t>
            </a:fld>
            <a:endParaRPr lang="en-US">
              <a:ea typeface="MS PGothic" pitchFamily="34" charset="-128"/>
            </a:endParaRPr>
          </a:p>
        </p:txBody>
      </p:sp>
      <p:sp>
        <p:nvSpPr>
          <p:cNvPr id="28677" name="Date Placeholder 4"/>
          <p:cNvSpPr>
            <a:spLocks noGrp="1"/>
          </p:cNvSpPr>
          <p:nvPr>
            <p:ph type="dt" sz="quarter" idx="1"/>
          </p:nvPr>
        </p:nvSpPr>
        <p:spPr>
          <a:noFill/>
        </p:spPr>
        <p:txBody>
          <a:bodyPr/>
          <a:lstStyle>
            <a:lvl1pPr defTabSz="912983" eaLnBrk="0" hangingPunct="0">
              <a:defRPr>
                <a:solidFill>
                  <a:schemeClr val="tx1"/>
                </a:solidFill>
                <a:latin typeface="Arial" charset="0"/>
              </a:defRPr>
            </a:lvl1pPr>
            <a:lvl2pPr marL="702756" indent="-270291" defTabSz="912983" eaLnBrk="0" hangingPunct="0">
              <a:defRPr>
                <a:solidFill>
                  <a:schemeClr val="tx1"/>
                </a:solidFill>
                <a:latin typeface="Arial" charset="0"/>
              </a:defRPr>
            </a:lvl2pPr>
            <a:lvl3pPr marL="1081164" indent="-216233" defTabSz="912983" eaLnBrk="0" hangingPunct="0">
              <a:defRPr>
                <a:solidFill>
                  <a:schemeClr val="tx1"/>
                </a:solidFill>
                <a:latin typeface="Arial" charset="0"/>
              </a:defRPr>
            </a:lvl3pPr>
            <a:lvl4pPr marL="1513629" indent="-216233" defTabSz="912983" eaLnBrk="0" hangingPunct="0">
              <a:defRPr>
                <a:solidFill>
                  <a:schemeClr val="tx1"/>
                </a:solidFill>
                <a:latin typeface="Arial" charset="0"/>
              </a:defRPr>
            </a:lvl4pPr>
            <a:lvl5pPr marL="1946095" indent="-216233" defTabSz="912983" eaLnBrk="0" hangingPunct="0">
              <a:defRPr>
                <a:solidFill>
                  <a:schemeClr val="tx1"/>
                </a:solidFill>
                <a:latin typeface="Arial" charset="0"/>
              </a:defRPr>
            </a:lvl5pPr>
            <a:lvl6pPr marL="2378560" indent="-216233" defTabSz="912983" eaLnBrk="0" fontAlgn="base" hangingPunct="0">
              <a:spcBef>
                <a:spcPct val="0"/>
              </a:spcBef>
              <a:spcAft>
                <a:spcPct val="0"/>
              </a:spcAft>
              <a:defRPr>
                <a:solidFill>
                  <a:schemeClr val="tx1"/>
                </a:solidFill>
                <a:latin typeface="Arial" charset="0"/>
              </a:defRPr>
            </a:lvl6pPr>
            <a:lvl7pPr marL="2811026" indent="-216233" defTabSz="912983" eaLnBrk="0" fontAlgn="base" hangingPunct="0">
              <a:spcBef>
                <a:spcPct val="0"/>
              </a:spcBef>
              <a:spcAft>
                <a:spcPct val="0"/>
              </a:spcAft>
              <a:defRPr>
                <a:solidFill>
                  <a:schemeClr val="tx1"/>
                </a:solidFill>
                <a:latin typeface="Arial" charset="0"/>
              </a:defRPr>
            </a:lvl7pPr>
            <a:lvl8pPr marL="3243491" indent="-216233" defTabSz="912983" eaLnBrk="0" fontAlgn="base" hangingPunct="0">
              <a:spcBef>
                <a:spcPct val="0"/>
              </a:spcBef>
              <a:spcAft>
                <a:spcPct val="0"/>
              </a:spcAft>
              <a:defRPr>
                <a:solidFill>
                  <a:schemeClr val="tx1"/>
                </a:solidFill>
                <a:latin typeface="Arial" charset="0"/>
              </a:defRPr>
            </a:lvl8pPr>
            <a:lvl9pPr marL="3675957" indent="-216233" defTabSz="912983" eaLnBrk="0" fontAlgn="base" hangingPunct="0">
              <a:spcBef>
                <a:spcPct val="0"/>
              </a:spcBef>
              <a:spcAft>
                <a:spcPct val="0"/>
              </a:spcAft>
              <a:defRPr>
                <a:solidFill>
                  <a:schemeClr val="tx1"/>
                </a:solidFill>
                <a:latin typeface="Arial" charset="0"/>
              </a:defRPr>
            </a:lvl9pPr>
          </a:lstStyle>
          <a:p>
            <a:pPr eaLnBrk="1" hangingPunct="1"/>
            <a:fld id="{FF2E61A4-8F5D-47A0-81BD-DAE40018AC4D}" type="datetime1">
              <a:rPr lang="en-US">
                <a:ea typeface="MS PGothic" pitchFamily="34" charset="-128"/>
              </a:rPr>
              <a:pPr eaLnBrk="1" hangingPunct="1"/>
              <a:t>1/1/2014</a:t>
            </a:fld>
            <a:endParaRPr lang="en-US">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ln/>
        </p:spPr>
      </p:sp>
      <p:sp>
        <p:nvSpPr>
          <p:cNvPr id="112643" name="Rectangle 3"/>
          <p:cNvSpPr>
            <a:spLocks noGrp="1"/>
          </p:cNvSpPr>
          <p:nvPr>
            <p:ph type="body" idx="1"/>
          </p:nvPr>
        </p:nvSpPr>
        <p:spPr>
          <a:noFill/>
          <a:ln/>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noFill/>
          <a:ln/>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endParaRPr lang="en-US" smtClean="0">
              <a:ea typeface="MS PGothic"/>
            </a:endParaRPr>
          </a:p>
        </p:txBody>
      </p:sp>
      <p:sp>
        <p:nvSpPr>
          <p:cNvPr id="19459" name="Slide Number Placeholder 3"/>
          <p:cNvSpPr>
            <a:spLocks noGrp="1"/>
          </p:cNvSpPr>
          <p:nvPr>
            <p:ph type="sldNum" sz="quarter" idx="5"/>
          </p:nvPr>
        </p:nvSpPr>
        <p:spPr>
          <a:xfrm>
            <a:off x="3618013" y="8852203"/>
            <a:ext cx="74414" cy="182940"/>
          </a:xfrm>
          <a:noFill/>
        </p:spPr>
        <p:txBody>
          <a:bodyPr/>
          <a:lstStyle/>
          <a:p>
            <a:pPr defTabSz="920491"/>
            <a:fld id="{9B1B58E9-51BC-41C9-9ACA-96EC77E98CD5}" type="slidenum">
              <a:rPr lang="en-US" smtClean="0">
                <a:ea typeface="MS PGothic"/>
                <a:cs typeface="MS PGothic"/>
              </a:rPr>
              <a:pPr defTabSz="920491"/>
              <a:t>3</a:t>
            </a:fld>
            <a:endParaRPr lang="en-US" dirty="0" smtClean="0">
              <a:ea typeface="MS PGothic"/>
              <a:cs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endParaRPr lang="en-US" smtClean="0">
              <a:ea typeface="MS PGothic"/>
            </a:endParaRPr>
          </a:p>
        </p:txBody>
      </p:sp>
      <p:sp>
        <p:nvSpPr>
          <p:cNvPr id="27651" name="Slide Number Placeholder 3"/>
          <p:cNvSpPr>
            <a:spLocks noGrp="1"/>
          </p:cNvSpPr>
          <p:nvPr>
            <p:ph type="sldNum" sz="quarter" idx="5"/>
          </p:nvPr>
        </p:nvSpPr>
        <p:spPr>
          <a:xfrm>
            <a:off x="3618013" y="8852203"/>
            <a:ext cx="74414" cy="182940"/>
          </a:xfrm>
          <a:noFill/>
        </p:spPr>
        <p:txBody>
          <a:bodyPr/>
          <a:lstStyle/>
          <a:p>
            <a:pPr defTabSz="920491"/>
            <a:fld id="{E8025373-7B66-4276-BE43-290CA73DD584}" type="slidenum">
              <a:rPr lang="en-US" smtClean="0">
                <a:ea typeface="MS PGothic"/>
                <a:cs typeface="MS PGothic"/>
              </a:rPr>
              <a:pPr defTabSz="920491"/>
              <a:t>4</a:t>
            </a:fld>
            <a:endParaRPr lang="en-US" dirty="0" smtClean="0">
              <a:ea typeface="MS PGothic"/>
              <a:cs typeface="MS PGothic"/>
            </a:endParaRPr>
          </a:p>
        </p:txBody>
      </p:sp>
    </p:spTree>
    <p:extLst>
      <p:ext uri="{BB962C8B-B14F-4D97-AF65-F5344CB8AC3E}">
        <p14:creationId xmlns:p14="http://schemas.microsoft.com/office/powerpoint/2010/main" val="21443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p>
        </p:txBody>
      </p:sp>
      <p:sp>
        <p:nvSpPr>
          <p:cNvPr id="18436" name="Slide Number Placeholder 3"/>
          <p:cNvSpPr>
            <a:spLocks noGrp="1"/>
          </p:cNvSpPr>
          <p:nvPr>
            <p:ph type="sldNum" sz="quarter" idx="5"/>
          </p:nvPr>
        </p:nvSpPr>
        <p:spPr>
          <a:noFill/>
        </p:spPr>
        <p:txBody>
          <a:bodyPr/>
          <a:lstStyle/>
          <a:p>
            <a:fld id="{0992133B-09DE-214C-B9DC-8DA6FA05610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82948" name="Slide Number Placeholder 3"/>
          <p:cNvSpPr>
            <a:spLocks noGrp="1"/>
          </p:cNvSpPr>
          <p:nvPr>
            <p:ph type="sldNum" sz="quarter" idx="5"/>
          </p:nvPr>
        </p:nvSpPr>
        <p:spPr>
          <a:xfrm>
            <a:off x="3617595" y="8851606"/>
            <a:ext cx="74815" cy="182942"/>
          </a:xfrm>
          <a:noFill/>
        </p:spPr>
        <p:txBody>
          <a:bodyPr/>
          <a:lstStyle/>
          <a:p>
            <a:pPr defTabSz="919703"/>
            <a:fld id="{553A2D77-07E4-4966-B701-645DAEB54E36}" type="slidenum">
              <a:rPr lang="en-US" smtClean="0">
                <a:latin typeface="Arial" pitchFamily="34" charset="0"/>
                <a:ea typeface="MS PGothic" pitchFamily="34" charset="-128"/>
              </a:rPr>
              <a:pPr defTabSz="919703"/>
              <a:t>6</a:t>
            </a:fld>
            <a:endParaRPr lang="en-US" dirty="0" smtClean="0">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endParaRPr lang="en-US" smtClean="0">
              <a:ea typeface="MS PGothic"/>
            </a:endParaRPr>
          </a:p>
        </p:txBody>
      </p:sp>
      <p:sp>
        <p:nvSpPr>
          <p:cNvPr id="27651" name="Slide Number Placeholder 3"/>
          <p:cNvSpPr>
            <a:spLocks noGrp="1"/>
          </p:cNvSpPr>
          <p:nvPr>
            <p:ph type="sldNum" sz="quarter" idx="5"/>
          </p:nvPr>
        </p:nvSpPr>
        <p:spPr>
          <a:xfrm>
            <a:off x="3618013" y="8852203"/>
            <a:ext cx="74414" cy="182940"/>
          </a:xfrm>
          <a:noFill/>
        </p:spPr>
        <p:txBody>
          <a:bodyPr/>
          <a:lstStyle/>
          <a:p>
            <a:pPr defTabSz="920491"/>
            <a:fld id="{E8025373-7B66-4276-BE43-290CA73DD584}" type="slidenum">
              <a:rPr lang="en-US" smtClean="0">
                <a:ea typeface="MS PGothic"/>
                <a:cs typeface="MS PGothic"/>
              </a:rPr>
              <a:pPr defTabSz="920491"/>
              <a:t>8</a:t>
            </a:fld>
            <a:endParaRPr lang="en-US" dirty="0" smtClean="0">
              <a:ea typeface="MS PGothic"/>
              <a:cs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14288" y="6597650"/>
            <a:ext cx="9129712"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5" name="Rectangle 3"/>
          <p:cNvSpPr>
            <a:spLocks noChangeArrowheads="1"/>
          </p:cNvSpPr>
          <p:nvPr/>
        </p:nvSpPr>
        <p:spPr bwMode="auto">
          <a:xfrm>
            <a:off x="3175" y="3175"/>
            <a:ext cx="9136063"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6" name="Rectangle 4"/>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30757"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30758" name="Text Box 6"/>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4CDAC405-A5E5-4E3A-9C56-AFA30CD1445B}" type="slidenum">
              <a:rPr lang="en-US" sz="1200">
                <a:solidFill>
                  <a:schemeClr val="bg1"/>
                </a:solidFill>
              </a:rPr>
              <a:pPr algn="r" eaLnBrk="1" hangingPunct="1">
                <a:spcBef>
                  <a:spcPct val="50000"/>
                </a:spcBef>
              </a:pPr>
              <a:t>‹#›</a:t>
            </a:fld>
            <a:endParaRPr lang="en-US" sz="1200">
              <a:solidFill>
                <a:schemeClr val="bg1"/>
              </a:solidFill>
            </a:endParaRPr>
          </a:p>
        </p:txBody>
      </p:sp>
      <p:sp>
        <p:nvSpPr>
          <p:cNvPr id="330759" name="Text Box 7"/>
          <p:cNvSpPr txBox="1">
            <a:spLocks noChangeArrowheads="1"/>
          </p:cNvSpPr>
          <p:nvPr/>
        </p:nvSpPr>
        <p:spPr bwMode="auto">
          <a:xfrm>
            <a:off x="0" y="6591300"/>
            <a:ext cx="9144000" cy="276999"/>
          </a:xfrm>
          <a:prstGeom prst="rect">
            <a:avLst/>
          </a:prstGeom>
          <a:noFill/>
          <a:ln w="9525">
            <a:noFill/>
            <a:miter lim="800000"/>
            <a:headEnd/>
            <a:tailEnd/>
          </a:ln>
          <a:effectLst/>
        </p:spPr>
        <p:txBody>
          <a:bodyPr>
            <a:spAutoFit/>
          </a:bodyPr>
          <a:lstStyle/>
          <a:p>
            <a:pPr algn="ctr" eaLnBrk="1" hangingPunct="1"/>
            <a:r>
              <a:rPr lang="en-US" sz="1200" baseline="0" dirty="0" smtClean="0">
                <a:solidFill>
                  <a:schemeClr val="bg1"/>
                </a:solidFill>
              </a:rPr>
              <a:t>Overview off the IEEE 802.22 Working Group Activities and Standards</a:t>
            </a:r>
            <a:endParaRPr lang="en-US" sz="1200" dirty="0">
              <a:solidFill>
                <a:schemeClr val="bg1"/>
              </a:solidFill>
            </a:endParaRPr>
          </a:p>
        </p:txBody>
      </p:sp>
      <p:grpSp>
        <p:nvGrpSpPr>
          <p:cNvPr id="330761" name="Group 9"/>
          <p:cNvGrpSpPr>
            <a:grpSpLocks/>
          </p:cNvGrpSpPr>
          <p:nvPr/>
        </p:nvGrpSpPr>
        <p:grpSpPr bwMode="auto">
          <a:xfrm>
            <a:off x="228600" y="5715000"/>
            <a:ext cx="793750" cy="709613"/>
            <a:chOff x="3288" y="3482"/>
            <a:chExt cx="500" cy="447"/>
          </a:xfrm>
        </p:grpSpPr>
        <p:sp>
          <p:nvSpPr>
            <p:cNvPr id="330762" name="Rectangle 10"/>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30763" name="Text Box 11"/>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dirty="0">
                  <a:solidFill>
                    <a:schemeClr val="bg1"/>
                  </a:solidFill>
                </a:rPr>
                <a:t>EEE</a:t>
              </a:r>
            </a:p>
          </p:txBody>
        </p:sp>
        <p:sp>
          <p:nvSpPr>
            <p:cNvPr id="330764" name="Line 12"/>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30765" name="Text Box 13"/>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a:solidFill>
                    <a:schemeClr val="bg1"/>
                  </a:solidFill>
                </a:rPr>
                <a:t>802</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404813"/>
            <a:ext cx="2108200" cy="5462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404813"/>
            <a:ext cx="6175375" cy="5462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609600"/>
            <a:ext cx="7010400" cy="5715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0"/>
          </p:nvPr>
        </p:nvSpPr>
        <p:spPr>
          <a:xfrm>
            <a:off x="0" y="6591300"/>
            <a:ext cx="1435100" cy="266700"/>
          </a:xfrm>
          <a:prstGeom prst="rect">
            <a:avLst/>
          </a:prstGeom>
        </p:spPr>
        <p:txBody>
          <a:bodyPr/>
          <a:lstStyle>
            <a:lvl1pPr>
              <a:defRPr>
                <a:latin typeface="Arial" pitchFamily="34" charset="0"/>
              </a:defRPr>
            </a:lvl1pPr>
          </a:lstStyle>
          <a:p>
            <a:pPr>
              <a:defRPr/>
            </a:pPr>
            <a:fld id="{AA0DB6F8-4AE8-4069-BB47-D34B164E613F}" type="datetime1">
              <a:rPr lang="en-US"/>
              <a:pPr>
                <a:defRPr/>
              </a:pPr>
              <a:t>1/1/2014</a:t>
            </a:fld>
            <a:endParaRPr lang="en-US"/>
          </a:p>
        </p:txBody>
      </p:sp>
      <p:sp>
        <p:nvSpPr>
          <p:cNvPr id="4" name="Slide Number Placeholder 5"/>
          <p:cNvSpPr>
            <a:spLocks noGrp="1"/>
          </p:cNvSpPr>
          <p:nvPr>
            <p:ph type="sldNum" sz="quarter" idx="11"/>
          </p:nvPr>
        </p:nvSpPr>
        <p:spPr>
          <a:xfrm>
            <a:off x="8369300" y="6654800"/>
            <a:ext cx="635000" cy="171450"/>
          </a:xfrm>
          <a:prstGeom prst="rect">
            <a:avLst/>
          </a:prstGeom>
        </p:spPr>
        <p:txBody>
          <a:bodyPr/>
          <a:lstStyle>
            <a:lvl1pPr>
              <a:defRPr>
                <a:latin typeface="Arial" pitchFamily="34" charset="0"/>
              </a:defRPr>
            </a:lvl1pPr>
          </a:lstStyle>
          <a:p>
            <a:pPr>
              <a:defRPr/>
            </a:pPr>
            <a:fld id="{7C366316-2EF4-462C-A303-F75D8F8534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40080"/>
            <a:ext cx="7772400" cy="1097280"/>
          </a:xfrm>
        </p:spPr>
        <p:txBody>
          <a:bodyPr/>
          <a:lstStyle/>
          <a:p>
            <a:r>
              <a:rPr lang="en-US" smtClean="0"/>
              <a:t>Click to edit Master title style</a:t>
            </a:r>
            <a:endParaRPr lang="en-US"/>
          </a:p>
        </p:txBody>
      </p:sp>
      <p:sp>
        <p:nvSpPr>
          <p:cNvPr id="6" name="Content Placeholder 2"/>
          <p:cNvSpPr>
            <a:spLocks noGrp="1"/>
          </p:cNvSpPr>
          <p:nvPr>
            <p:ph idx="1"/>
          </p:nvPr>
        </p:nvSpPr>
        <p:spPr>
          <a:xfrm>
            <a:off x="685800" y="20116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a:xfrm>
            <a:off x="1219200" y="6172200"/>
            <a:ext cx="3124200" cy="365125"/>
          </a:xfrm>
          <a:prstGeom prst="rect">
            <a:avLst/>
          </a:prstGeom>
        </p:spPr>
        <p:txBody>
          <a:bodyPr/>
          <a:lstStyle>
            <a:lvl1pPr>
              <a:defRPr>
                <a:latin typeface="Arial" pitchFamily="34" charset="0"/>
              </a:defRPr>
            </a:lvl1pPr>
          </a:lstStyle>
          <a:p>
            <a:pPr>
              <a:defRPr/>
            </a:pPr>
            <a:fld id="{5F2EDF01-CFCB-45DD-BFFF-E7860B71C251}" type="datetime5">
              <a:rPr lang="en-US"/>
              <a:pPr>
                <a:defRPr/>
              </a:pPr>
              <a:t>1-Jan-14</a:t>
            </a:fld>
            <a:endParaRPr lang="en-US" dirty="0"/>
          </a:p>
        </p:txBody>
      </p:sp>
      <p:sp>
        <p:nvSpPr>
          <p:cNvPr id="5" name="Slide Number Placeholder 10"/>
          <p:cNvSpPr>
            <a:spLocks noGrp="1"/>
          </p:cNvSpPr>
          <p:nvPr>
            <p:ph type="sldNum" sz="quarter" idx="11"/>
          </p:nvPr>
        </p:nvSpPr>
        <p:spPr>
          <a:xfrm>
            <a:off x="533400" y="6172200"/>
            <a:ext cx="685800" cy="365125"/>
          </a:xfrm>
          <a:prstGeom prst="rect">
            <a:avLst/>
          </a:prstGeom>
        </p:spPr>
        <p:txBody>
          <a:bodyPr/>
          <a:lstStyle>
            <a:lvl1pPr>
              <a:defRPr>
                <a:latin typeface="Arial" pitchFamily="34" charset="0"/>
              </a:defRPr>
            </a:lvl1pPr>
          </a:lstStyle>
          <a:p>
            <a:pPr>
              <a:defRPr/>
            </a:pPr>
            <a:fld id="{8CDE2203-8E90-4C1B-9361-92DE5C2A87FA}" type="slidenum">
              <a:rPr lang="en-US"/>
              <a:pPr>
                <a:defRPr/>
              </a:pPr>
              <a:t>‹#›</a:t>
            </a:fld>
            <a:endParaRPr lang="en-US" dirty="0"/>
          </a:p>
        </p:txBody>
      </p:sp>
    </p:spTree>
    <p:extLst>
      <p:ext uri="{BB962C8B-B14F-4D97-AF65-F5344CB8AC3E}">
        <p14:creationId xmlns:p14="http://schemas.microsoft.com/office/powerpoint/2010/main" val="190285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4813"/>
            <a:ext cx="2057400"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4813"/>
            <a:ext cx="6019800" cy="5721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41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32973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32973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9733" name="Rectangle 5"/>
          <p:cNvSpPr>
            <a:spLocks noGrp="1" noChangeArrowheads="1"/>
          </p:cNvSpPr>
          <p:nvPr>
            <p:ph type="body" idx="1"/>
          </p:nvPr>
        </p:nvSpPr>
        <p:spPr bwMode="auto">
          <a:xfrm>
            <a:off x="250825" y="1341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973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32973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A7F1A0DA-353F-4B4F-BB07-A9A2A15D2959}" type="slidenum">
              <a:rPr lang="en-US" sz="1200">
                <a:solidFill>
                  <a:schemeClr val="bg1"/>
                </a:solidFill>
              </a:rPr>
              <a:pPr algn="r" eaLnBrk="1" hangingPunct="1">
                <a:spcBef>
                  <a:spcPct val="50000"/>
                </a:spcBef>
              </a:pPr>
              <a:t>‹#›</a:t>
            </a:fld>
            <a:endParaRPr lang="en-US" sz="1200">
              <a:solidFill>
                <a:schemeClr val="bg1"/>
              </a:solidFill>
            </a:endParaRPr>
          </a:p>
        </p:txBody>
      </p:sp>
      <p:sp>
        <p:nvSpPr>
          <p:cNvPr id="329737" name="Text Box 9"/>
          <p:cNvSpPr txBox="1">
            <a:spLocks noChangeArrowheads="1"/>
          </p:cNvSpPr>
          <p:nvPr/>
        </p:nvSpPr>
        <p:spPr bwMode="auto">
          <a:xfrm>
            <a:off x="0" y="6591300"/>
            <a:ext cx="9144000" cy="274638"/>
          </a:xfrm>
          <a:prstGeom prst="rect">
            <a:avLst/>
          </a:prstGeom>
          <a:noFill/>
          <a:ln w="9525">
            <a:noFill/>
            <a:miter lim="800000"/>
            <a:headEnd/>
            <a:tailEnd/>
          </a:ln>
          <a:effectLst/>
        </p:spPr>
        <p:txBody>
          <a:bodyPr>
            <a:spAutoFit/>
          </a:bodyPr>
          <a:lstStyle/>
          <a:p>
            <a:pPr algn="ctr" eaLnBrk="1" hangingPunct="1"/>
            <a:r>
              <a:rPr lang="en-US" sz="1200" baseline="0" dirty="0" smtClean="0">
                <a:solidFill>
                  <a:schemeClr val="bg1"/>
                </a:solidFill>
              </a:rPr>
              <a:t>Overview off the IEEE 802.22 Working Group Activities and Standards</a:t>
            </a:r>
            <a:endParaRPr lang="en-US" sz="1200" dirty="0">
              <a:solidFill>
                <a:schemeClr val="bg1"/>
              </a:solidFill>
            </a:endParaRPr>
          </a:p>
        </p:txBody>
      </p:sp>
      <p:grpSp>
        <p:nvGrpSpPr>
          <p:cNvPr id="329748" name="Group 20"/>
          <p:cNvGrpSpPr>
            <a:grpSpLocks/>
          </p:cNvGrpSpPr>
          <p:nvPr/>
        </p:nvGrpSpPr>
        <p:grpSpPr bwMode="auto">
          <a:xfrm>
            <a:off x="228600" y="5715000"/>
            <a:ext cx="793750" cy="709613"/>
            <a:chOff x="3288" y="3482"/>
            <a:chExt cx="500" cy="447"/>
          </a:xfrm>
        </p:grpSpPr>
        <p:sp>
          <p:nvSpPr>
            <p:cNvPr id="329746" name="Rectangle 18"/>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29743" name="Text Box 15"/>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a:solidFill>
                    <a:schemeClr val="bg1"/>
                  </a:solidFill>
                </a:rPr>
                <a:t>EEE</a:t>
              </a:r>
            </a:p>
          </p:txBody>
        </p:sp>
        <p:sp>
          <p:nvSpPr>
            <p:cNvPr id="329745" name="Line 17"/>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29747" name="Text Box 19"/>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dirty="0">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5" r:id="rId12"/>
    <p:sldLayoutId id="2147483687"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58061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58061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061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58061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053D4EC6-3CB5-4A11-AE8C-DD78B5AD364F}" type="slidenum">
              <a:rPr lang="en-US" sz="1200">
                <a:solidFill>
                  <a:schemeClr val="bg1"/>
                </a:solidFill>
              </a:rPr>
              <a:pPr algn="r" eaLnBrk="1" hangingPunct="1">
                <a:spcBef>
                  <a:spcPct val="50000"/>
                </a:spcBef>
              </a:pPr>
              <a:t>‹#›</a:t>
            </a:fld>
            <a:endParaRPr lang="en-US" sz="1200">
              <a:solidFill>
                <a:schemeClr val="bg1"/>
              </a:solidFill>
            </a:endParaRPr>
          </a:p>
        </p:txBody>
      </p:sp>
      <p:sp>
        <p:nvSpPr>
          <p:cNvPr id="580616" name="Text Box 8"/>
          <p:cNvSpPr txBox="1">
            <a:spLocks noChangeArrowheads="1"/>
          </p:cNvSpPr>
          <p:nvPr/>
        </p:nvSpPr>
        <p:spPr bwMode="auto">
          <a:xfrm>
            <a:off x="0" y="6589713"/>
            <a:ext cx="952500" cy="274637"/>
          </a:xfrm>
          <a:prstGeom prst="rect">
            <a:avLst/>
          </a:prstGeom>
          <a:noFill/>
          <a:ln w="9525" algn="ctr">
            <a:noFill/>
            <a:miter lim="800000"/>
            <a:headEnd/>
            <a:tailEnd/>
          </a:ln>
          <a:effectLst/>
        </p:spPr>
        <p:txBody>
          <a:bodyPr wrap="none">
            <a:spAutoFit/>
          </a:bodyPr>
          <a:lstStyle/>
          <a:p>
            <a:pPr eaLnBrk="1" hangingPunct="1"/>
            <a:r>
              <a:rPr lang="en-US" sz="1200">
                <a:solidFill>
                  <a:schemeClr val="bg1"/>
                </a:solidFill>
              </a:rPr>
              <a:t>Version 1.0</a:t>
            </a:r>
          </a:p>
        </p:txBody>
      </p:sp>
      <p:sp>
        <p:nvSpPr>
          <p:cNvPr id="580617" name="Text Box 9"/>
          <p:cNvSpPr txBox="1">
            <a:spLocks noChangeArrowheads="1"/>
          </p:cNvSpPr>
          <p:nvPr/>
        </p:nvSpPr>
        <p:spPr bwMode="auto">
          <a:xfrm>
            <a:off x="0" y="6591300"/>
            <a:ext cx="9144000" cy="274638"/>
          </a:xfrm>
          <a:prstGeom prst="rect">
            <a:avLst/>
          </a:prstGeom>
          <a:noFill/>
          <a:ln w="9525">
            <a:noFill/>
            <a:miter lim="800000"/>
            <a:headEnd/>
            <a:tailEnd/>
          </a:ln>
          <a:effectLst/>
        </p:spPr>
        <p:txBody>
          <a:bodyPr>
            <a:spAutoFit/>
          </a:bodyPr>
          <a:lstStyle/>
          <a:p>
            <a:pPr algn="ctr" eaLnBrk="1" hangingPunct="1"/>
            <a:r>
              <a:rPr lang="en-US" sz="1200">
                <a:solidFill>
                  <a:schemeClr val="bg1"/>
                </a:solidFill>
              </a:rPr>
              <a:t>IEEE 802 March 2011 workshop</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eee802.org/2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purva.mody@iee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1.jpeg"/><Relationship Id="rId5" Type="http://schemas.openxmlformats.org/officeDocument/2006/relationships/image" Target="../media/image2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tif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ieee802.org/22"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tandards.ieee.org/about/get/802/802.22.html" TargetMode="External"/><Relationship Id="rId5" Type="http://schemas.openxmlformats.org/officeDocument/2006/relationships/hyperlink" Target="http://www.whitespacealliance.org/" TargetMode="External"/><Relationship Id="rId4" Type="http://schemas.openxmlformats.org/officeDocument/2006/relationships/hyperlink" Target="http://www.ieee802.org/22/Technology/22-10-0073-03-0000-802-22-overview-and-core-technologie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ieee802.org/22"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pectrumbridge.com/whitespaces.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3400" y="762000"/>
            <a:ext cx="8153400" cy="14478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r>
              <a:rPr lang="en-US" sz="2800" b="1" dirty="0" smtClean="0"/>
              <a:t>Overview of the IEEE 802.22 Working Group Activities and the IEEE 802.22 (Wi-FAR) Standard for Wireless Regional Area Networks</a:t>
            </a:r>
            <a:endParaRPr lang="en-US" sz="2800" b="1" dirty="0" smtClean="0"/>
          </a:p>
        </p:txBody>
      </p:sp>
      <p:sp>
        <p:nvSpPr>
          <p:cNvPr id="16386" name="Rectangle 3"/>
          <p:cNvSpPr>
            <a:spLocks noGrp="1" noChangeArrowheads="1"/>
          </p:cNvSpPr>
          <p:nvPr>
            <p:ph type="subTitle" idx="1"/>
          </p:nvPr>
        </p:nvSpPr>
        <p:spPr>
          <a:xfrm>
            <a:off x="381000" y="2971800"/>
            <a:ext cx="8458200" cy="3505200"/>
          </a:xfrm>
        </p:spPr>
        <p:txBody>
          <a:bodyPr/>
          <a:lstStyle/>
          <a:p>
            <a:pPr eaLnBrk="1" hangingPunct="1">
              <a:buFont typeface="Wingdings" pitchFamily="2" charset="2"/>
              <a:buNone/>
            </a:pPr>
            <a:r>
              <a:rPr lang="en-US" sz="2400" dirty="0" smtClean="0">
                <a:ea typeface="MS PGothic"/>
              </a:rPr>
              <a:t>Dr. Apurva N. Mody, </a:t>
            </a:r>
          </a:p>
          <a:p>
            <a:pPr eaLnBrk="1" hangingPunct="1">
              <a:buFont typeface="Wingdings" pitchFamily="2" charset="2"/>
              <a:buNone/>
            </a:pPr>
            <a:r>
              <a:rPr lang="en-US" sz="2400" dirty="0" smtClean="0">
                <a:ea typeface="MS PGothic"/>
              </a:rPr>
              <a:t>Chair, IEEE 802.22 Working Group</a:t>
            </a:r>
          </a:p>
          <a:p>
            <a:pPr eaLnBrk="1" hangingPunct="1">
              <a:buFont typeface="Wingdings" pitchFamily="2" charset="2"/>
              <a:buNone/>
            </a:pPr>
            <a:r>
              <a:rPr lang="en-US" sz="2400" dirty="0" smtClean="0">
                <a:ea typeface="MS PGothic"/>
              </a:rPr>
              <a:t>Chairman, </a:t>
            </a:r>
            <a:r>
              <a:rPr lang="en-US" sz="2400" dirty="0" err="1" smtClean="0">
                <a:ea typeface="MS PGothic"/>
              </a:rPr>
              <a:t>WhiteSpace</a:t>
            </a:r>
            <a:r>
              <a:rPr lang="en-US" sz="2400" dirty="0" smtClean="0">
                <a:ea typeface="MS PGothic"/>
              </a:rPr>
              <a:t> Alliance™ </a:t>
            </a:r>
          </a:p>
          <a:p>
            <a:pPr eaLnBrk="1" hangingPunct="1">
              <a:buFont typeface="Wingdings" pitchFamily="2" charset="2"/>
              <a:buNone/>
            </a:pPr>
            <a:r>
              <a:rPr lang="en-US" sz="2400" dirty="0" smtClean="0">
                <a:ea typeface="MS PGothic"/>
                <a:hlinkClick r:id="rId3"/>
              </a:rPr>
              <a:t>www.ieee802.org/22</a:t>
            </a:r>
            <a:endParaRPr lang="en-US" sz="2400" dirty="0" smtClean="0">
              <a:ea typeface="MS PGothic"/>
            </a:endParaRPr>
          </a:p>
          <a:p>
            <a:pPr eaLnBrk="1" hangingPunct="1">
              <a:buFont typeface="Wingdings" pitchFamily="2" charset="2"/>
              <a:buNone/>
            </a:pPr>
            <a:r>
              <a:rPr lang="en-US" sz="2400" dirty="0" smtClean="0">
                <a:ea typeface="MS PGothic"/>
                <a:hlinkClick r:id="rId4"/>
              </a:rPr>
              <a:t>a</a:t>
            </a:r>
            <a:r>
              <a:rPr lang="en-US" sz="2400" b="0" dirty="0" smtClean="0">
                <a:ea typeface="MS PGothic"/>
                <a:hlinkClick r:id="rId4"/>
              </a:rPr>
              <a:t>purva.mody@ieee.org</a:t>
            </a:r>
            <a:r>
              <a:rPr lang="en-US" sz="2400" b="0" dirty="0" smtClean="0">
                <a:ea typeface="MS PGothic"/>
              </a:rPr>
              <a:t>, </a:t>
            </a:r>
            <a:endParaRPr lang="en-US" sz="2400" b="0" dirty="0" smtClean="0">
              <a:ea typeface="MS PGothic"/>
            </a:endParaRPr>
          </a:p>
          <a:p>
            <a:pPr eaLnBrk="1" hangingPunct="1">
              <a:buFont typeface="Wingdings" pitchFamily="2" charset="2"/>
              <a:buNone/>
            </a:pPr>
            <a:r>
              <a:rPr lang="en-US" sz="2400" b="0" dirty="0" smtClean="0">
                <a:ea typeface="MS PGothic"/>
              </a:rPr>
              <a:t>+</a:t>
            </a:r>
            <a:r>
              <a:rPr lang="en-US" sz="2400" b="0" dirty="0" smtClean="0">
                <a:ea typeface="MS PGothic"/>
              </a:rPr>
              <a:t>1-404-819-0314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2200" y="6324600"/>
            <a:ext cx="5943600" cy="238527"/>
          </a:xfrm>
          <a:prstGeom prst="rect">
            <a:avLst/>
          </a:prstGeom>
        </p:spPr>
        <p:txBody>
          <a:bodyPr wrap="square">
            <a:spAutoFit/>
          </a:bodyPr>
          <a:lstStyle/>
          <a:p>
            <a:pPr algn="r">
              <a:lnSpc>
                <a:spcPct val="95000"/>
              </a:lnSpc>
              <a:spcBef>
                <a:spcPct val="50000"/>
              </a:spcBef>
              <a:defRPr/>
            </a:pPr>
            <a:r>
              <a:rPr lang="en-US" sz="1000" dirty="0" smtClean="0"/>
              <a:t>C. W. </a:t>
            </a:r>
            <a:r>
              <a:rPr lang="en-US" sz="1000" dirty="0" err="1" smtClean="0"/>
              <a:t>Pyo</a:t>
            </a:r>
            <a:r>
              <a:rPr lang="en-US" sz="1000" dirty="0" smtClean="0"/>
              <a:t>, Use Cases for IEEE 802.22 (</a:t>
            </a:r>
            <a:r>
              <a:rPr lang="en-US" sz="1000" dirty="0" err="1" smtClean="0"/>
              <a:t>Wi</a:t>
            </a:r>
            <a:r>
              <a:rPr lang="en-US" sz="1000" dirty="0" smtClean="0"/>
              <a:t>-FAR(TM)) Smart Grid and Critical Infrastructure Monitoring</a:t>
            </a:r>
            <a:endParaRPr lang="en-US" sz="1000" dirty="0"/>
          </a:p>
        </p:txBody>
      </p:sp>
      <p:pic>
        <p:nvPicPr>
          <p:cNvPr id="12" name="Picture 25"/>
          <p:cNvPicPr>
            <a:picLocks noChangeAspect="1" noChangeArrowheads="1"/>
          </p:cNvPicPr>
          <p:nvPr/>
        </p:nvPicPr>
        <p:blipFill>
          <a:blip r:embed="rId2" cstate="print"/>
          <a:srcRect/>
          <a:stretch>
            <a:fillRect/>
          </a:stretch>
        </p:blipFill>
        <p:spPr bwMode="auto">
          <a:xfrm>
            <a:off x="5181600" y="3417130"/>
            <a:ext cx="3881437" cy="2831270"/>
          </a:xfrm>
          <a:prstGeom prst="rect">
            <a:avLst/>
          </a:prstGeom>
          <a:noFill/>
          <a:ln w="9525">
            <a:noFill/>
            <a:miter lim="800000"/>
            <a:headEnd/>
            <a:tailEnd/>
          </a:ln>
        </p:spPr>
      </p:pic>
      <p:sp>
        <p:nvSpPr>
          <p:cNvPr id="18" name="TextBox 17"/>
          <p:cNvSpPr txBox="1"/>
          <p:nvPr/>
        </p:nvSpPr>
        <p:spPr>
          <a:xfrm>
            <a:off x="7162800" y="3733800"/>
            <a:ext cx="1981200" cy="707886"/>
          </a:xfrm>
          <a:prstGeom prst="rect">
            <a:avLst/>
          </a:prstGeom>
          <a:noFill/>
        </p:spPr>
        <p:txBody>
          <a:bodyPr wrap="square" rtlCol="0">
            <a:spAutoFit/>
          </a:bodyPr>
          <a:lstStyle/>
          <a:p>
            <a:pPr algn="r"/>
            <a:r>
              <a:rPr lang="en-US" sz="2000" dirty="0" smtClean="0"/>
              <a:t>Remote medical service</a:t>
            </a:r>
            <a:endParaRPr lang="en-US" sz="2000" dirty="0"/>
          </a:p>
        </p:txBody>
      </p:sp>
      <p:sp>
        <p:nvSpPr>
          <p:cNvPr id="15" name="タイトル 1"/>
          <p:cNvSpPr>
            <a:spLocks noGrp="1"/>
          </p:cNvSpPr>
          <p:nvPr>
            <p:ph type="title"/>
          </p:nvPr>
        </p:nvSpPr>
        <p:spPr>
          <a:xfrm>
            <a:off x="228600" y="381000"/>
            <a:ext cx="8763000" cy="6096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altLang="ja-JP" sz="3200" b="1" kern="1200" dirty="0" smtClean="0"/>
              <a:t>IEEE 802.22 </a:t>
            </a:r>
            <a:r>
              <a:rPr lang="en-US" altLang="ja-JP" sz="3200" b="1" kern="1200" dirty="0" smtClean="0"/>
              <a:t>Applications</a:t>
            </a:r>
            <a:endParaRPr lang="ja-JP" altLang="en-US" sz="3200" b="1" kern="1200" dirty="0" smtClean="0"/>
          </a:p>
        </p:txBody>
      </p:sp>
      <p:pic>
        <p:nvPicPr>
          <p:cNvPr id="13" name="Picture 2"/>
          <p:cNvPicPr>
            <a:picLocks noChangeAspect="1" noChangeArrowheads="1"/>
          </p:cNvPicPr>
          <p:nvPr/>
        </p:nvPicPr>
        <p:blipFill>
          <a:blip r:embed="rId3" cstate="print"/>
          <a:srcRect/>
          <a:stretch>
            <a:fillRect/>
          </a:stretch>
        </p:blipFill>
        <p:spPr bwMode="auto">
          <a:xfrm>
            <a:off x="152400" y="1295399"/>
            <a:ext cx="3810000" cy="2299587"/>
          </a:xfrm>
          <a:prstGeom prst="rect">
            <a:avLst/>
          </a:prstGeom>
          <a:noFill/>
          <a:ln w="9525">
            <a:noFill/>
            <a:miter lim="800000"/>
            <a:headEnd/>
            <a:tailEnd/>
          </a:ln>
        </p:spPr>
      </p:pic>
      <p:sp>
        <p:nvSpPr>
          <p:cNvPr id="14" name="TextBox 13"/>
          <p:cNvSpPr txBox="1"/>
          <p:nvPr/>
        </p:nvSpPr>
        <p:spPr>
          <a:xfrm>
            <a:off x="3962400" y="1600200"/>
            <a:ext cx="1676400" cy="1938992"/>
          </a:xfrm>
          <a:prstGeom prst="rect">
            <a:avLst/>
          </a:prstGeom>
          <a:noFill/>
        </p:spPr>
        <p:txBody>
          <a:bodyPr wrap="square" rtlCol="0">
            <a:spAutoFit/>
          </a:bodyPr>
          <a:lstStyle/>
          <a:p>
            <a:r>
              <a:rPr lang="en-US" sz="2000" dirty="0" smtClean="0"/>
              <a:t>Archipelago and marine broadband service. Servicing oil rigs</a:t>
            </a:r>
            <a:endParaRPr lang="en-US" sz="2000" dirty="0"/>
          </a:p>
        </p:txBody>
      </p:sp>
      <p:sp>
        <p:nvSpPr>
          <p:cNvPr id="17" name="TextBox 16"/>
          <p:cNvSpPr txBox="1"/>
          <p:nvPr/>
        </p:nvSpPr>
        <p:spPr>
          <a:xfrm>
            <a:off x="228600" y="3581400"/>
            <a:ext cx="4114800" cy="584775"/>
          </a:xfrm>
          <a:prstGeom prst="rect">
            <a:avLst/>
          </a:prstGeom>
          <a:noFill/>
        </p:spPr>
        <p:txBody>
          <a:bodyPr wrap="square" rtlCol="0">
            <a:spAutoFit/>
          </a:bodyPr>
          <a:lstStyle/>
          <a:p>
            <a:pPr marL="111125" indent="-111125">
              <a:buFont typeface="Arial" pitchFamily="34" charset="0"/>
              <a:buChar char="•"/>
            </a:pPr>
            <a:r>
              <a:rPr kumimoji="1" lang="en-US" altLang="ja-JP" sz="1600" dirty="0" smtClean="0"/>
              <a:t>TVDB  = (TV Database)</a:t>
            </a:r>
            <a:endParaRPr kumimoji="1" lang="ja-JP" altLang="en-US" sz="1600" dirty="0" smtClean="0"/>
          </a:p>
          <a:p>
            <a:pPr marL="111125" indent="-111125">
              <a:buFont typeface="Arial" pitchFamily="34" charset="0"/>
              <a:buChar char="•"/>
            </a:pPr>
            <a:r>
              <a:rPr lang="en-US" sz="1600" dirty="0" smtClean="0"/>
              <a:t>LC- CPE = Low </a:t>
            </a:r>
            <a:r>
              <a:rPr lang="en-US" sz="1600" dirty="0" smtClean="0"/>
              <a:t>Capability </a:t>
            </a:r>
            <a:r>
              <a:rPr lang="en-US" sz="1600" dirty="0" smtClean="0"/>
              <a:t>CPE</a:t>
            </a:r>
            <a:endParaRPr lang="en-US" sz="1600" dirty="0"/>
          </a:p>
        </p:txBody>
      </p:sp>
      <p:pic>
        <p:nvPicPr>
          <p:cNvPr id="9" name="Picture 5"/>
          <p:cNvPicPr>
            <a:picLocks noChangeAspect="1" noChangeArrowheads="1"/>
          </p:cNvPicPr>
          <p:nvPr/>
        </p:nvPicPr>
        <p:blipFill>
          <a:blip r:embed="rId4" cstate="print"/>
          <a:srcRect/>
          <a:stretch>
            <a:fillRect/>
          </a:stretch>
        </p:blipFill>
        <p:spPr bwMode="auto">
          <a:xfrm>
            <a:off x="5562600" y="1447800"/>
            <a:ext cx="3436654" cy="2057400"/>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1600200" y="4191000"/>
            <a:ext cx="3436654" cy="2057400"/>
          </a:xfrm>
          <a:prstGeom prst="rect">
            <a:avLst/>
          </a:prstGeom>
          <a:noFill/>
          <a:ln w="9525">
            <a:noFill/>
            <a:miter lim="800000"/>
            <a:headEnd/>
            <a:tailEnd/>
          </a:ln>
          <a:effectLst/>
        </p:spPr>
      </p:pic>
    </p:spTree>
    <p:extLst>
      <p:ext uri="{BB962C8B-B14F-4D97-AF65-F5344CB8AC3E}">
        <p14:creationId xmlns:p14="http://schemas.microsoft.com/office/powerpoint/2010/main" val="24614942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609600" y="304800"/>
            <a:ext cx="7772400" cy="9144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altLang="ja-JP" sz="3200" b="1" kern="1200" dirty="0" smtClean="0"/>
              <a:t>IEEE 802.22 Enables Cognitive Machine to Machine Communications</a:t>
            </a:r>
            <a:endParaRPr lang="ja-JP" altLang="en-US" sz="3200" b="1" kern="1200" dirty="0" smtClean="0"/>
          </a:p>
        </p:txBody>
      </p:sp>
      <p:sp>
        <p:nvSpPr>
          <p:cNvPr id="49155" name="Text Box 4"/>
          <p:cNvSpPr txBox="1">
            <a:spLocks noChangeArrowheads="1"/>
          </p:cNvSpPr>
          <p:nvPr/>
        </p:nvSpPr>
        <p:spPr bwMode="auto">
          <a:xfrm>
            <a:off x="1371600" y="1447800"/>
            <a:ext cx="6705600" cy="830997"/>
          </a:xfrm>
          <a:prstGeom prst="rect">
            <a:avLst/>
          </a:prstGeom>
          <a:noFill/>
        </p:spPr>
        <p:txBody>
          <a:bodyPr wrap="square" rtlCol="0">
            <a:spAutoFit/>
          </a:bodyPr>
          <a:lstStyle>
            <a:defPPr>
              <a:defRPr lang="en-US"/>
            </a:defPPr>
            <a:lvl1pPr marL="111125" indent="-111125" algn="ctr">
              <a:defRPr sz="1800" b="1"/>
            </a:lvl1pPr>
          </a:lstStyle>
          <a:p>
            <a:r>
              <a:rPr lang="en-US" sz="2400" dirty="0"/>
              <a:t>IEEE 802.22 is applicable to Smart Grid Applications</a:t>
            </a:r>
          </a:p>
        </p:txBody>
      </p:sp>
      <p:pic>
        <p:nvPicPr>
          <p:cNvPr id="5" name="Picture 4" descr="smart_grid_automation.png"/>
          <p:cNvPicPr>
            <a:picLocks noChangeAspect="1"/>
          </p:cNvPicPr>
          <p:nvPr/>
        </p:nvPicPr>
        <p:blipFill>
          <a:blip r:embed="rId2" cstate="print"/>
          <a:stretch>
            <a:fillRect/>
          </a:stretch>
        </p:blipFill>
        <p:spPr>
          <a:xfrm>
            <a:off x="228600" y="2590800"/>
            <a:ext cx="8732448" cy="3810000"/>
          </a:xfrm>
          <a:prstGeom prst="rect">
            <a:avLst/>
          </a:prstGeom>
        </p:spPr>
      </p:pic>
    </p:spTree>
    <p:extLst>
      <p:ext uri="{BB962C8B-B14F-4D97-AF65-F5344CB8AC3E}">
        <p14:creationId xmlns:p14="http://schemas.microsoft.com/office/powerpoint/2010/main" val="3649134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amond(in)">
                                      <p:cBhvr>
                                        <p:cTn id="7" dur="1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457200"/>
            <a:ext cx="8229600" cy="5334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sz="2800" b="1" kern="1200" dirty="0" smtClean="0"/>
              <a:t>IEEE 802.22 (Wi-FAR™) </a:t>
            </a:r>
            <a:r>
              <a:rPr lang="en-US" sz="2800" b="1" kern="1200" dirty="0" smtClean="0"/>
              <a:t>Summary</a:t>
            </a:r>
            <a:endParaRPr lang="en-US" sz="2800" b="1" kern="1200" dirty="0" smtClean="0"/>
          </a:p>
        </p:txBody>
      </p:sp>
      <p:sp>
        <p:nvSpPr>
          <p:cNvPr id="22530" name="Content Placeholder 2"/>
          <p:cNvSpPr>
            <a:spLocks noGrp="1"/>
          </p:cNvSpPr>
          <p:nvPr>
            <p:ph idx="1"/>
          </p:nvPr>
        </p:nvSpPr>
        <p:spPr>
          <a:xfrm>
            <a:off x="0" y="1066800"/>
            <a:ext cx="9067800" cy="5486400"/>
          </a:xfrm>
          <a:solidFill>
            <a:schemeClr val="bg1"/>
          </a:solidFill>
        </p:spPr>
        <p:txBody>
          <a:bodyPr/>
          <a:lstStyle/>
          <a:p>
            <a:pPr marL="290513" indent="-290513"/>
            <a:r>
              <a:rPr lang="en-US" sz="2000" i="1" dirty="0" smtClean="0">
                <a:solidFill>
                  <a:srgbClr val="000099"/>
                </a:solidFill>
              </a:rPr>
              <a:t>First</a:t>
            </a:r>
            <a:r>
              <a:rPr lang="en-US" sz="2000" dirty="0" smtClean="0"/>
              <a:t> IEEE Standard for operation in Television Whitespaces</a:t>
            </a:r>
          </a:p>
          <a:p>
            <a:pPr marL="290513" indent="-290513"/>
            <a:r>
              <a:rPr lang="en-US" sz="2000" i="1" dirty="0" smtClean="0">
                <a:solidFill>
                  <a:srgbClr val="000099"/>
                </a:solidFill>
              </a:rPr>
              <a:t>First</a:t>
            </a:r>
            <a:r>
              <a:rPr lang="en-US" sz="2000" dirty="0" smtClean="0"/>
              <a:t> IEEE Standard that is specifically designed for rural and regional area broadband access aimed at removing the digital divide</a:t>
            </a:r>
          </a:p>
          <a:p>
            <a:pPr marL="290513" indent="-290513"/>
            <a:r>
              <a:rPr lang="en-US" sz="2000" i="1" dirty="0" smtClean="0">
                <a:solidFill>
                  <a:srgbClr val="000099"/>
                </a:solidFill>
              </a:rPr>
              <a:t>First</a:t>
            </a:r>
            <a:r>
              <a:rPr lang="en-US" sz="2000" dirty="0" smtClean="0">
                <a:solidFill>
                  <a:srgbClr val="000099"/>
                </a:solidFill>
              </a:rPr>
              <a:t> </a:t>
            </a:r>
            <a:r>
              <a:rPr lang="en-US" sz="2000" dirty="0" smtClean="0"/>
              <a:t>IEEE Standard that has all the Cognitive Radio features</a:t>
            </a:r>
            <a:endParaRPr lang="en-US" sz="800" dirty="0" smtClean="0"/>
          </a:p>
          <a:p>
            <a:pPr marL="290513" indent="-290513">
              <a:spcAft>
                <a:spcPts val="600"/>
              </a:spcAft>
              <a:buFont typeface="Arial" charset="0"/>
              <a:buChar char="•"/>
            </a:pPr>
            <a:r>
              <a:rPr lang="en-US" sz="2000" dirty="0" smtClean="0"/>
              <a:t>IEEE 802.22 (</a:t>
            </a:r>
            <a:r>
              <a:rPr lang="en-US" sz="2000" dirty="0" err="1" smtClean="0"/>
              <a:t>Wi</a:t>
            </a:r>
            <a:r>
              <a:rPr lang="en-US" sz="2000" dirty="0" smtClean="0"/>
              <a:t>-FAR™) provides Broadband Wireless Access to </a:t>
            </a:r>
            <a:r>
              <a:rPr lang="en-US" sz="2000" dirty="0" smtClean="0">
                <a:solidFill>
                  <a:srgbClr val="000099"/>
                </a:solidFill>
              </a:rPr>
              <a:t>Regional, Rural and Remote Areas Under Line of Sight (</a:t>
            </a:r>
            <a:r>
              <a:rPr lang="en-US" sz="2000" dirty="0" err="1" smtClean="0">
                <a:solidFill>
                  <a:srgbClr val="000099"/>
                </a:solidFill>
              </a:rPr>
              <a:t>LoS</a:t>
            </a:r>
            <a:r>
              <a:rPr lang="en-US" sz="2000" dirty="0" smtClean="0">
                <a:solidFill>
                  <a:srgbClr val="000099"/>
                </a:solidFill>
              </a:rPr>
              <a:t>) and Non Line of Sight (</a:t>
            </a:r>
            <a:r>
              <a:rPr lang="en-US" sz="2000" dirty="0" err="1" smtClean="0">
                <a:solidFill>
                  <a:srgbClr val="000099"/>
                </a:solidFill>
              </a:rPr>
              <a:t>NLoS</a:t>
            </a:r>
            <a:r>
              <a:rPr lang="en-US" sz="2000" dirty="0" smtClean="0">
                <a:solidFill>
                  <a:srgbClr val="000099"/>
                </a:solidFill>
              </a:rPr>
              <a:t>) Conditions </a:t>
            </a:r>
            <a:r>
              <a:rPr lang="en-US" sz="2000" dirty="0" smtClean="0"/>
              <a:t>using Cognitive Radio Technology (</a:t>
            </a:r>
            <a:r>
              <a:rPr lang="en-US" sz="2000" i="1" dirty="0" smtClean="0"/>
              <a:t>without causing harmful interference to the incumbents</a:t>
            </a:r>
            <a:r>
              <a:rPr lang="en-US" sz="2000" dirty="0" smtClean="0"/>
              <a:t>).</a:t>
            </a:r>
            <a:endParaRPr lang="en-US" sz="2000" b="1" dirty="0" smtClean="0"/>
          </a:p>
          <a:p>
            <a:pPr marL="290513" indent="-290513">
              <a:spcAft>
                <a:spcPts val="600"/>
              </a:spcAft>
              <a:buFont typeface="Arial" charset="0"/>
              <a:buChar char="•"/>
            </a:pPr>
            <a:r>
              <a:rPr lang="en-US" sz="2000" dirty="0" smtClean="0">
                <a:solidFill>
                  <a:srgbClr val="000099"/>
                </a:solidFill>
              </a:rPr>
              <a:t>Cognitive Radio technology added to a simple and optimized OFDMA waveform</a:t>
            </a:r>
            <a:r>
              <a:rPr lang="en-US" sz="2000" dirty="0" smtClean="0"/>
              <a:t> (similar to the OFDMA technology used in other broadband </a:t>
            </a:r>
            <a:r>
              <a:rPr lang="en-US" sz="2000" dirty="0" smtClean="0"/>
              <a:t>standards</a:t>
            </a:r>
          </a:p>
          <a:p>
            <a:pPr marL="228600" indent="-228600">
              <a:spcAft>
                <a:spcPts val="600"/>
              </a:spcAft>
              <a:buFont typeface="Arial" charset="0"/>
              <a:buChar char="•"/>
            </a:pPr>
            <a:r>
              <a:rPr lang="en-US" sz="2000" dirty="0">
                <a:solidFill>
                  <a:srgbClr val="000099"/>
                </a:solidFill>
              </a:rPr>
              <a:t>Meets all the regulatory requirements </a:t>
            </a:r>
            <a:r>
              <a:rPr lang="en-US" sz="2000" dirty="0"/>
              <a:t>such as protection of incumbents, access to the database, accurate </a:t>
            </a:r>
            <a:r>
              <a:rPr lang="en-US" sz="2000" dirty="0" err="1"/>
              <a:t>geolocation</a:t>
            </a:r>
            <a:r>
              <a:rPr lang="en-US" sz="2000" dirty="0"/>
              <a:t>, spectrum mask, control of the EIRP etc. </a:t>
            </a:r>
          </a:p>
          <a:p>
            <a:pPr marL="228600" indent="-228600">
              <a:spcAft>
                <a:spcPts val="600"/>
              </a:spcAft>
              <a:buFont typeface="Arial" charset="0"/>
              <a:buChar char="•"/>
            </a:pPr>
            <a:r>
              <a:rPr lang="en-US" sz="2000" dirty="0"/>
              <a:t>Large regional area foot print can allow placement of the Base Station closer to the area with </a:t>
            </a:r>
            <a:r>
              <a:rPr lang="en-US" sz="2000" dirty="0">
                <a:solidFill>
                  <a:srgbClr val="000099"/>
                </a:solidFill>
              </a:rPr>
              <a:t>cheaper internet backhaul / backbone</a:t>
            </a:r>
            <a:r>
              <a:rPr lang="en-US" sz="2000" dirty="0" smtClean="0">
                <a:solidFill>
                  <a:srgbClr val="000099"/>
                </a:solidFill>
              </a:rPr>
              <a:t>.</a:t>
            </a:r>
            <a:endParaRPr lang="en-US" sz="2000" dirty="0">
              <a:solidFill>
                <a:srgbClr val="000099"/>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ChangeArrowheads="1"/>
          </p:cNvSpPr>
          <p:nvPr/>
        </p:nvSpPr>
        <p:spPr bwMode="auto">
          <a:xfrm>
            <a:off x="0" y="914400"/>
            <a:ext cx="9144000" cy="563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6626" name="Text Box 2"/>
          <p:cNvSpPr txBox="1">
            <a:spLocks noChangeArrowheads="1"/>
          </p:cNvSpPr>
          <p:nvPr/>
        </p:nvSpPr>
        <p:spPr bwMode="auto">
          <a:xfrm>
            <a:off x="152400" y="358069"/>
            <a:ext cx="8686800" cy="480131"/>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a:solidFill>
                  <a:schemeClr val="tx2"/>
                </a:solidFill>
                <a:latin typeface="+mj-lt"/>
                <a:ea typeface="+mj-ea"/>
                <a:cs typeface="+mj-cs"/>
              </a:rPr>
              <a:t>Overview of the </a:t>
            </a:r>
            <a:r>
              <a:rPr lang="en-US" altLang="ja-JP" sz="2800" b="1" dirty="0" smtClean="0">
                <a:solidFill>
                  <a:schemeClr val="tx2"/>
                </a:solidFill>
                <a:latin typeface="+mj-lt"/>
                <a:ea typeface="+mj-ea"/>
                <a:cs typeface="+mj-cs"/>
              </a:rPr>
              <a:t>IEEE 802.22 (</a:t>
            </a:r>
            <a:r>
              <a:rPr lang="en-US" altLang="ja-JP" sz="2800" b="1" dirty="0" err="1" smtClean="0">
                <a:solidFill>
                  <a:schemeClr val="tx2"/>
                </a:solidFill>
                <a:latin typeface="+mj-lt"/>
                <a:ea typeface="+mj-ea"/>
                <a:cs typeface="+mj-cs"/>
              </a:rPr>
              <a:t>Wi</a:t>
            </a:r>
            <a:r>
              <a:rPr lang="en-US" altLang="ja-JP" sz="2800" b="1" dirty="0" smtClean="0">
                <a:solidFill>
                  <a:schemeClr val="tx2"/>
                </a:solidFill>
                <a:latin typeface="+mj-lt"/>
                <a:ea typeface="+mj-ea"/>
                <a:cs typeface="+mj-cs"/>
              </a:rPr>
              <a:t>-FAR™) </a:t>
            </a:r>
            <a:r>
              <a:rPr lang="en-US" altLang="ja-JP" sz="2800" b="1" dirty="0">
                <a:solidFill>
                  <a:schemeClr val="tx2"/>
                </a:solidFill>
                <a:latin typeface="+mj-lt"/>
                <a:ea typeface="+mj-ea"/>
                <a:cs typeface="+mj-cs"/>
              </a:rPr>
              <a:t>Standard</a:t>
            </a:r>
          </a:p>
        </p:txBody>
      </p:sp>
      <p:sp>
        <p:nvSpPr>
          <p:cNvPr id="26627" name="Text Box 4"/>
          <p:cNvSpPr txBox="1">
            <a:spLocks noChangeArrowheads="1"/>
          </p:cNvSpPr>
          <p:nvPr/>
        </p:nvSpPr>
        <p:spPr bwMode="auto">
          <a:xfrm>
            <a:off x="76200" y="914400"/>
            <a:ext cx="4343400" cy="5632311"/>
          </a:xfrm>
          <a:prstGeom prst="rect">
            <a:avLst/>
          </a:prstGeom>
          <a:noFill/>
          <a:ln w="9525">
            <a:noFill/>
            <a:miter lim="800000"/>
            <a:headEnd/>
            <a:tailEnd/>
          </a:ln>
        </p:spPr>
        <p:txBody>
          <a:bodyPr wrap="square">
            <a:spAutoFit/>
          </a:bodyPr>
          <a:lstStyle/>
          <a:p>
            <a:pPr marL="177800" indent="-177800" eaLnBrk="0" hangingPunct="0">
              <a:spcBef>
                <a:spcPct val="50000"/>
              </a:spcBef>
              <a:buFont typeface="Arial" charset="0"/>
              <a:buChar char="•"/>
            </a:pPr>
            <a:r>
              <a:rPr lang="en-US" sz="1500" dirty="0">
                <a:solidFill>
                  <a:srgbClr val="3333FF"/>
                </a:solidFill>
              </a:rPr>
              <a:t>Core Technology - </a:t>
            </a:r>
            <a:r>
              <a:rPr lang="en-US" sz="1500" dirty="0"/>
              <a:t>Cognitive radio technology used to co-exist with and protect the primary users (incumbents). </a:t>
            </a:r>
          </a:p>
          <a:p>
            <a:pPr marL="177800" indent="-177800" eaLnBrk="0" hangingPunct="0">
              <a:spcBef>
                <a:spcPct val="50000"/>
              </a:spcBef>
              <a:buFont typeface="Arial" charset="0"/>
              <a:buChar char="•"/>
            </a:pPr>
            <a:r>
              <a:rPr lang="en-US" sz="1500" dirty="0">
                <a:solidFill>
                  <a:srgbClr val="3333FF"/>
                </a:solidFill>
              </a:rPr>
              <a:t>Representation – </a:t>
            </a:r>
            <a:r>
              <a:rPr lang="en-US" sz="1500" dirty="0"/>
              <a:t>Commercial industry, Broadcasters, </a:t>
            </a:r>
            <a:r>
              <a:rPr lang="en-US" sz="1500" dirty="0" err="1"/>
              <a:t>DoD</a:t>
            </a:r>
            <a:r>
              <a:rPr lang="en-US" sz="1500" dirty="0"/>
              <a:t>, Regulators, and Academia</a:t>
            </a:r>
            <a:endParaRPr lang="en-US" sz="1500" dirty="0">
              <a:solidFill>
                <a:srgbClr val="3333FF"/>
              </a:solidFill>
            </a:endParaRPr>
          </a:p>
          <a:p>
            <a:pPr marL="177800" indent="-177800" eaLnBrk="0" hangingPunct="0">
              <a:spcBef>
                <a:spcPct val="50000"/>
              </a:spcBef>
              <a:buFont typeface="Arial" charset="0"/>
              <a:buChar char="•"/>
            </a:pPr>
            <a:r>
              <a:rPr lang="en-US" sz="1500" dirty="0">
                <a:solidFill>
                  <a:srgbClr val="3333FF"/>
                </a:solidFill>
              </a:rPr>
              <a:t>Membership</a:t>
            </a:r>
            <a:r>
              <a:rPr lang="en-US" sz="1500" dirty="0"/>
              <a:t> – </a:t>
            </a:r>
            <a:r>
              <a:rPr lang="en-US" sz="1500" dirty="0" smtClean="0"/>
              <a:t>30 </a:t>
            </a:r>
            <a:r>
              <a:rPr lang="en-US" sz="1500" dirty="0"/>
              <a:t>on an average (over 5 years)</a:t>
            </a:r>
          </a:p>
          <a:p>
            <a:pPr marL="177800" indent="-177800" eaLnBrk="0" hangingPunct="0">
              <a:spcBef>
                <a:spcPct val="50000"/>
              </a:spcBef>
              <a:buFont typeface="Arial" charset="0"/>
              <a:buChar char="•"/>
            </a:pPr>
            <a:r>
              <a:rPr lang="en-US" sz="1500" dirty="0" smtClean="0">
                <a:solidFill>
                  <a:srgbClr val="3333FF"/>
                </a:solidFill>
              </a:rPr>
              <a:t>CONOPS </a:t>
            </a:r>
            <a:r>
              <a:rPr lang="en-US" sz="1500" dirty="0">
                <a:solidFill>
                  <a:srgbClr val="3333FF"/>
                </a:solidFill>
              </a:rPr>
              <a:t>- </a:t>
            </a:r>
            <a:r>
              <a:rPr lang="en-US" sz="1500" dirty="0"/>
              <a:t>VHF and UHF band operation allows long range propagation and cell radius of 10 – 30 km, exceptionally extensible to 100 km </a:t>
            </a:r>
            <a:r>
              <a:rPr lang="en-US" sz="1500" dirty="0" smtClean="0"/>
              <a:t>in favorable conditions.</a:t>
            </a:r>
            <a:endParaRPr lang="en-US" sz="1500" dirty="0">
              <a:solidFill>
                <a:srgbClr val="0000FF"/>
              </a:solidFill>
            </a:endParaRPr>
          </a:p>
          <a:p>
            <a:pPr marL="177800" indent="-177800" eaLnBrk="0" hangingPunct="0">
              <a:spcBef>
                <a:spcPct val="50000"/>
              </a:spcBef>
              <a:buFont typeface="Arial" charset="0"/>
              <a:buChar char="•"/>
            </a:pPr>
            <a:r>
              <a:rPr lang="en-US" sz="1500" dirty="0">
                <a:solidFill>
                  <a:srgbClr val="3333FF"/>
                </a:solidFill>
              </a:rPr>
              <a:t>PHY</a:t>
            </a:r>
            <a:r>
              <a:rPr lang="en-US" sz="1500" dirty="0"/>
              <a:t> - Optimized for long signal propagation distances and highly frequency selective fading channels (multipath with large excess delays). </a:t>
            </a:r>
          </a:p>
          <a:p>
            <a:pPr marL="177800" indent="-177800" eaLnBrk="0" hangingPunct="0">
              <a:spcBef>
                <a:spcPct val="50000"/>
              </a:spcBef>
              <a:buFont typeface="Arial" charset="0"/>
              <a:buChar char="•"/>
            </a:pPr>
            <a:r>
              <a:rPr lang="en-US" sz="1500" dirty="0">
                <a:solidFill>
                  <a:srgbClr val="3333FF"/>
                </a:solidFill>
              </a:rPr>
              <a:t>MAC</a:t>
            </a:r>
            <a:r>
              <a:rPr lang="en-US" sz="1500" dirty="0"/>
              <a:t> – Provides compensation for long round trip delays to provide service to up to 100 km.</a:t>
            </a:r>
          </a:p>
          <a:p>
            <a:pPr marL="177800" indent="-177800" eaLnBrk="0" hangingPunct="0">
              <a:spcBef>
                <a:spcPct val="50000"/>
              </a:spcBef>
              <a:buFont typeface="Arial" charset="0"/>
              <a:buChar char="•"/>
            </a:pPr>
            <a:r>
              <a:rPr lang="en-US" sz="1500" dirty="0">
                <a:solidFill>
                  <a:srgbClr val="3333FF"/>
                </a:solidFill>
              </a:rPr>
              <a:t>Unique features </a:t>
            </a:r>
            <a:r>
              <a:rPr lang="en-US" sz="1500" dirty="0"/>
              <a:t>introduced for Cognitive Radio based operation: </a:t>
            </a:r>
            <a:r>
              <a:rPr lang="en-US" sz="1500" dirty="0" smtClean="0"/>
              <a:t>database access, spectrum </a:t>
            </a:r>
            <a:r>
              <a:rPr lang="en-US" sz="1500" dirty="0"/>
              <a:t>sensing, spectrum management, incumbent protection, coexistence, geo-location and security</a:t>
            </a:r>
          </a:p>
        </p:txBody>
      </p:sp>
      <p:sp>
        <p:nvSpPr>
          <p:cNvPr id="26628" name="Text Box 5"/>
          <p:cNvSpPr txBox="1">
            <a:spLocks noChangeArrowheads="1"/>
          </p:cNvSpPr>
          <p:nvPr/>
        </p:nvSpPr>
        <p:spPr bwMode="auto">
          <a:xfrm>
            <a:off x="4343400" y="5334000"/>
            <a:ext cx="4800600" cy="1131079"/>
          </a:xfrm>
          <a:prstGeom prst="rect">
            <a:avLst/>
          </a:prstGeom>
          <a:noFill/>
          <a:ln w="9525">
            <a:noFill/>
            <a:miter lim="800000"/>
            <a:headEnd/>
            <a:tailEnd/>
          </a:ln>
        </p:spPr>
        <p:txBody>
          <a:bodyPr>
            <a:spAutoFit/>
          </a:bodyPr>
          <a:lstStyle/>
          <a:p>
            <a:pPr marL="174625" indent="-174625" eaLnBrk="0" hangingPunct="0">
              <a:lnSpc>
                <a:spcPct val="90000"/>
              </a:lnSpc>
              <a:spcAft>
                <a:spcPct val="20000"/>
              </a:spcAft>
              <a:buFont typeface="Arial" charset="0"/>
              <a:buChar char="•"/>
            </a:pPr>
            <a:r>
              <a:rPr lang="en-US" sz="1500" dirty="0">
                <a:solidFill>
                  <a:srgbClr val="3333FF"/>
                </a:solidFill>
              </a:rPr>
              <a:t>Portability </a:t>
            </a:r>
            <a:r>
              <a:rPr lang="en-US" sz="1500" dirty="0"/>
              <a:t>– </a:t>
            </a:r>
            <a:r>
              <a:rPr lang="en-US" sz="1500" dirty="0" smtClean="0"/>
              <a:t>IEEE 802.22 (</a:t>
            </a:r>
            <a:r>
              <a:rPr lang="en-US" sz="1500" dirty="0" err="1" smtClean="0"/>
              <a:t>Wi</a:t>
            </a:r>
            <a:r>
              <a:rPr lang="en-US" sz="1500" dirty="0" smtClean="0"/>
              <a:t>-FAR(TM)) </a:t>
            </a:r>
            <a:r>
              <a:rPr lang="en-US" sz="1500" dirty="0"/>
              <a:t>allows portability (nomadic use).  In case the rules do change, </a:t>
            </a:r>
            <a:r>
              <a:rPr lang="en-US" sz="1500" dirty="0" smtClean="0"/>
              <a:t>IEEE 802.22 (</a:t>
            </a:r>
            <a:r>
              <a:rPr lang="en-US" sz="1500" dirty="0" err="1" smtClean="0"/>
              <a:t>Wi</a:t>
            </a:r>
            <a:r>
              <a:rPr lang="en-US" sz="1500" dirty="0" smtClean="0"/>
              <a:t>-FAR(TM)) </a:t>
            </a:r>
            <a:r>
              <a:rPr lang="en-US" sz="1500" dirty="0"/>
              <a:t>PHY is designed to support mobility of up to 114 km/h (no hand-off is included in the current version). </a:t>
            </a:r>
          </a:p>
        </p:txBody>
      </p:sp>
      <p:pic>
        <p:nvPicPr>
          <p:cNvPr id="26629" name="Picture 6" descr="802_22_setting.JPG"/>
          <p:cNvPicPr>
            <a:picLocks noChangeAspect="1"/>
          </p:cNvPicPr>
          <p:nvPr/>
        </p:nvPicPr>
        <p:blipFill>
          <a:blip r:embed="rId3" cstate="print"/>
          <a:srcRect/>
          <a:stretch>
            <a:fillRect/>
          </a:stretch>
        </p:blipFill>
        <p:spPr bwMode="auto">
          <a:xfrm>
            <a:off x="4419600" y="1371600"/>
            <a:ext cx="4603750" cy="3733800"/>
          </a:xfrm>
          <a:prstGeom prst="rect">
            <a:avLst/>
          </a:prstGeom>
          <a:noFill/>
          <a:ln w="9525">
            <a:noFill/>
            <a:miter lim="800000"/>
            <a:headEnd/>
            <a:tailEnd/>
          </a:ln>
        </p:spPr>
      </p:pic>
      <p:sp>
        <p:nvSpPr>
          <p:cNvPr id="26630" name="Rounded Rectangular Callout 8"/>
          <p:cNvSpPr>
            <a:spLocks noChangeArrowheads="1"/>
          </p:cNvSpPr>
          <p:nvPr/>
        </p:nvSpPr>
        <p:spPr bwMode="auto">
          <a:xfrm>
            <a:off x="5791200" y="3276600"/>
            <a:ext cx="1562100" cy="990600"/>
          </a:xfrm>
          <a:prstGeom prst="wedgeRoundRectCallout">
            <a:avLst>
              <a:gd name="adj1" fmla="val 35468"/>
              <a:gd name="adj2" fmla="val -14745"/>
              <a:gd name="adj3" fmla="val 16667"/>
            </a:avLst>
          </a:prstGeom>
          <a:solidFill>
            <a:srgbClr val="66FFFF"/>
          </a:solidFill>
          <a:ln w="12700" cap="rnd" algn="ctr">
            <a:solidFill>
              <a:srgbClr val="3333FF"/>
            </a:solidFill>
            <a:round/>
            <a:headEnd/>
            <a:tailEnd/>
          </a:ln>
        </p:spPr>
        <p:txBody>
          <a:bodyPr lIns="0" tIns="0" rIns="0" bIns="0"/>
          <a:lstStyle/>
          <a:p>
            <a:pPr algn="ctr" defTabSz="555625" eaLnBrk="0" hangingPunct="0"/>
            <a:r>
              <a:rPr lang="en-US" sz="1200" b="1">
                <a:solidFill>
                  <a:srgbClr val="3333FF"/>
                </a:solidFill>
              </a:rPr>
              <a:t>PHY optimized to tolerate long channel response and frequency selective fading</a:t>
            </a:r>
          </a:p>
        </p:txBody>
      </p:sp>
      <p:sp>
        <p:nvSpPr>
          <p:cNvPr id="26631" name="Rounded Rectangular Callout 9"/>
          <p:cNvSpPr>
            <a:spLocks noChangeArrowheads="1"/>
          </p:cNvSpPr>
          <p:nvPr/>
        </p:nvSpPr>
        <p:spPr bwMode="auto">
          <a:xfrm>
            <a:off x="7686675" y="1438275"/>
            <a:ext cx="1457325" cy="771525"/>
          </a:xfrm>
          <a:prstGeom prst="wedgeRoundRectCallout">
            <a:avLst>
              <a:gd name="adj1" fmla="val 22111"/>
              <a:gd name="adj2" fmla="val 76130"/>
              <a:gd name="adj3" fmla="val 16667"/>
            </a:avLst>
          </a:prstGeom>
          <a:solidFill>
            <a:srgbClr val="66FFFF"/>
          </a:solidFill>
          <a:ln w="12700" cap="rnd" algn="ctr">
            <a:solidFill>
              <a:srgbClr val="3333FF"/>
            </a:solidFill>
            <a:round/>
            <a:headEnd/>
            <a:tailEnd/>
          </a:ln>
        </p:spPr>
        <p:txBody>
          <a:bodyPr lIns="0" tIns="0" rIns="0" bIns="0"/>
          <a:lstStyle/>
          <a:p>
            <a:pPr algn="ctr" defTabSz="555625" eaLnBrk="0" hangingPunct="0"/>
            <a:r>
              <a:rPr lang="en-US" sz="1200" b="1">
                <a:solidFill>
                  <a:srgbClr val="3333FF"/>
                </a:solidFill>
              </a:rPr>
              <a:t>MAC provides compensation for long round trip delays</a:t>
            </a:r>
          </a:p>
        </p:txBody>
      </p:sp>
      <p:sp>
        <p:nvSpPr>
          <p:cNvPr id="26633" name="Rounded Rectangular Callout 8"/>
          <p:cNvSpPr>
            <a:spLocks noChangeArrowheads="1"/>
          </p:cNvSpPr>
          <p:nvPr/>
        </p:nvSpPr>
        <p:spPr bwMode="auto">
          <a:xfrm>
            <a:off x="4343400" y="990600"/>
            <a:ext cx="2133600" cy="762000"/>
          </a:xfrm>
          <a:prstGeom prst="wedgeRoundRectCallout">
            <a:avLst>
              <a:gd name="adj1" fmla="val -7218"/>
              <a:gd name="adj2" fmla="val 94069"/>
              <a:gd name="adj3" fmla="val 16667"/>
            </a:avLst>
          </a:prstGeom>
          <a:solidFill>
            <a:srgbClr val="66FFFF"/>
          </a:solidFill>
          <a:ln w="12700" cap="rnd" algn="ctr">
            <a:solidFill>
              <a:srgbClr val="3333FF"/>
            </a:solidFill>
            <a:round/>
            <a:headEnd/>
            <a:tailEnd/>
          </a:ln>
        </p:spPr>
        <p:txBody>
          <a:bodyPr lIns="0" tIns="0" rIns="0" bIns="0"/>
          <a:lstStyle/>
          <a:p>
            <a:pPr algn="ctr" defTabSz="555625" eaLnBrk="0" hangingPunct="0"/>
            <a:r>
              <a:rPr lang="en-US" sz="1200" b="1">
                <a:solidFill>
                  <a:srgbClr val="3333FF"/>
                </a:solidFill>
              </a:rPr>
              <a:t>Cognitive radio based un-licensed usage, ideally suited for rural broadband wireless access</a:t>
            </a:r>
          </a:p>
        </p:txBody>
      </p:sp>
      <p:sp>
        <p:nvSpPr>
          <p:cNvPr id="11" name="Line 6"/>
          <p:cNvSpPr>
            <a:spLocks noChangeShapeType="1"/>
          </p:cNvSpPr>
          <p:nvPr/>
        </p:nvSpPr>
        <p:spPr bwMode="auto">
          <a:xfrm>
            <a:off x="395288" y="914400"/>
            <a:ext cx="8353425" cy="0"/>
          </a:xfrm>
          <a:prstGeom prst="line">
            <a:avLst/>
          </a:prstGeom>
          <a:noFill/>
          <a:ln w="9525">
            <a:solidFill>
              <a:srgbClr val="2FADDF"/>
            </a:solidFill>
            <a:round/>
            <a:headEnd/>
            <a:tailEnd/>
          </a:ln>
          <a:effectLst/>
        </p:spPr>
        <p:txBody>
          <a:bodyPr/>
          <a:lstStyle/>
          <a:p>
            <a:endParaRPr lang="en-US"/>
          </a:p>
        </p:txBody>
      </p:sp>
    </p:spTree>
    <p:extLst>
      <p:ext uri="{BB962C8B-B14F-4D97-AF65-F5344CB8AC3E}">
        <p14:creationId xmlns:p14="http://schemas.microsoft.com/office/powerpoint/2010/main" val="25751203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6"/>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028" name="Text Box 2"/>
          <p:cNvSpPr txBox="1">
            <a:spLocks noChangeArrowheads="1"/>
          </p:cNvSpPr>
          <p:nvPr/>
        </p:nvSpPr>
        <p:spPr bwMode="auto">
          <a:xfrm>
            <a:off x="228600" y="304800"/>
            <a:ext cx="8458200" cy="5334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a:t>
            </a:r>
            <a:r>
              <a:rPr lang="en-US" altLang="ja-JP" sz="2800" b="1" dirty="0" smtClean="0">
                <a:solidFill>
                  <a:schemeClr val="tx2"/>
                </a:solidFill>
                <a:latin typeface="+mj-lt"/>
                <a:ea typeface="+mj-ea"/>
                <a:cs typeface="+mj-cs"/>
              </a:rPr>
              <a:t>802.22 </a:t>
            </a:r>
            <a:r>
              <a:rPr lang="en-US" altLang="ja-JP" sz="2800" b="1" dirty="0">
                <a:solidFill>
                  <a:schemeClr val="tx2"/>
                </a:solidFill>
                <a:latin typeface="+mj-lt"/>
                <a:ea typeface="+mj-ea"/>
                <a:cs typeface="+mj-cs"/>
              </a:rPr>
              <a:t>CONOPS</a:t>
            </a:r>
          </a:p>
        </p:txBody>
      </p:sp>
      <p:grpSp>
        <p:nvGrpSpPr>
          <p:cNvPr id="2" name="Group 15"/>
          <p:cNvGrpSpPr>
            <a:grpSpLocks/>
          </p:cNvGrpSpPr>
          <p:nvPr/>
        </p:nvGrpSpPr>
        <p:grpSpPr bwMode="auto">
          <a:xfrm>
            <a:off x="381000" y="990600"/>
            <a:ext cx="3200400" cy="1524000"/>
            <a:chOff x="4749800" y="1273175"/>
            <a:chExt cx="4535488" cy="4819650"/>
          </a:xfrm>
        </p:grpSpPr>
        <p:pic>
          <p:nvPicPr>
            <p:cNvPr id="1035" name="Picture 3" descr="Fig4"/>
            <p:cNvPicPr>
              <a:picLocks noChangeAspect="1" noChangeArrowheads="1"/>
            </p:cNvPicPr>
            <p:nvPr/>
          </p:nvPicPr>
          <p:blipFill>
            <a:blip r:embed="rId4" cstate="print"/>
            <a:srcRect/>
            <a:stretch>
              <a:fillRect/>
            </a:stretch>
          </p:blipFill>
          <p:spPr bwMode="auto">
            <a:xfrm>
              <a:off x="4749800" y="1549400"/>
              <a:ext cx="4535488" cy="4543425"/>
            </a:xfrm>
            <a:prstGeom prst="rect">
              <a:avLst/>
            </a:prstGeom>
            <a:noFill/>
            <a:ln w="9525">
              <a:noFill/>
              <a:miter lim="800000"/>
              <a:headEnd/>
              <a:tailEnd/>
            </a:ln>
          </p:spPr>
        </p:pic>
        <p:sp>
          <p:nvSpPr>
            <p:cNvPr id="1036" name="Line 4"/>
            <p:cNvSpPr>
              <a:spLocks noChangeShapeType="1"/>
            </p:cNvSpPr>
            <p:nvPr/>
          </p:nvSpPr>
          <p:spPr bwMode="auto">
            <a:xfrm>
              <a:off x="7143750" y="1555750"/>
              <a:ext cx="552450" cy="49213"/>
            </a:xfrm>
            <a:prstGeom prst="line">
              <a:avLst/>
            </a:prstGeom>
            <a:noFill/>
            <a:ln w="6350">
              <a:solidFill>
                <a:schemeClr val="tx1"/>
              </a:solidFill>
              <a:round/>
              <a:headEnd/>
              <a:tailEnd/>
            </a:ln>
          </p:spPr>
          <p:txBody>
            <a:bodyPr lIns="92075" tIns="46038" rIns="92075" bIns="46038" anchor="ctr"/>
            <a:lstStyle/>
            <a:p>
              <a:endParaRPr lang="en-US"/>
            </a:p>
          </p:txBody>
        </p:sp>
        <p:sp>
          <p:nvSpPr>
            <p:cNvPr id="1037" name="Line 5"/>
            <p:cNvSpPr>
              <a:spLocks noChangeShapeType="1"/>
            </p:cNvSpPr>
            <p:nvPr/>
          </p:nvSpPr>
          <p:spPr bwMode="auto">
            <a:xfrm>
              <a:off x="7410450" y="1273175"/>
              <a:ext cx="0" cy="304800"/>
            </a:xfrm>
            <a:prstGeom prst="line">
              <a:avLst/>
            </a:prstGeom>
            <a:noFill/>
            <a:ln w="6350">
              <a:solidFill>
                <a:schemeClr val="tx1"/>
              </a:solidFill>
              <a:round/>
              <a:headEnd/>
              <a:tailEnd/>
            </a:ln>
          </p:spPr>
          <p:txBody>
            <a:bodyPr lIns="92075" tIns="46038" rIns="92075" bIns="46038" anchor="ctr"/>
            <a:lstStyle/>
            <a:p>
              <a:endParaRPr lang="en-US"/>
            </a:p>
          </p:txBody>
        </p:sp>
        <p:graphicFrame>
          <p:nvGraphicFramePr>
            <p:cNvPr id="1026" name="Object 2"/>
            <p:cNvGraphicFramePr>
              <a:graphicFrameLocks noChangeAspect="1"/>
            </p:cNvGraphicFramePr>
            <p:nvPr/>
          </p:nvGraphicFramePr>
          <p:xfrm>
            <a:off x="7362825" y="1579563"/>
            <a:ext cx="76200" cy="88900"/>
          </p:xfrm>
          <a:graphic>
            <a:graphicData uri="http://schemas.openxmlformats.org/presentationml/2006/ole">
              <mc:AlternateContent xmlns:mc="http://schemas.openxmlformats.org/markup-compatibility/2006">
                <mc:Choice xmlns:v="urn:schemas-microsoft-com:vml" Requires="v">
                  <p:oleObj spid="_x0000_s565269" name="VISIO" r:id="rId5" imgW="834840" imgH="977760" progId="Visio.Drawing.11">
                    <p:embed/>
                  </p:oleObj>
                </mc:Choice>
                <mc:Fallback>
                  <p:oleObj name="VISIO" r:id="rId5" imgW="834840" imgH="97776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2825" y="1579563"/>
                          <a:ext cx="76200"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Line 7"/>
            <p:cNvSpPr>
              <a:spLocks noChangeShapeType="1"/>
            </p:cNvSpPr>
            <p:nvPr/>
          </p:nvSpPr>
          <p:spPr bwMode="auto">
            <a:xfrm>
              <a:off x="7242175" y="1446213"/>
              <a:ext cx="327025" cy="260350"/>
            </a:xfrm>
            <a:prstGeom prst="line">
              <a:avLst/>
            </a:prstGeom>
            <a:noFill/>
            <a:ln w="6350">
              <a:solidFill>
                <a:schemeClr val="tx1"/>
              </a:solidFill>
              <a:round/>
              <a:headEnd/>
              <a:tailEnd/>
            </a:ln>
          </p:spPr>
          <p:txBody>
            <a:bodyPr lIns="92075" tIns="46038" rIns="92075" bIns="46038" anchor="ctr"/>
            <a:lstStyle/>
            <a:p>
              <a:endParaRPr lang="en-US"/>
            </a:p>
          </p:txBody>
        </p:sp>
        <p:sp>
          <p:nvSpPr>
            <p:cNvPr id="1039" name="Line 8"/>
            <p:cNvSpPr>
              <a:spLocks noChangeShapeType="1"/>
            </p:cNvSpPr>
            <p:nvPr/>
          </p:nvSpPr>
          <p:spPr bwMode="auto">
            <a:xfrm flipV="1">
              <a:off x="7191375" y="1481138"/>
              <a:ext cx="431800" cy="200025"/>
            </a:xfrm>
            <a:prstGeom prst="line">
              <a:avLst/>
            </a:prstGeom>
            <a:noFill/>
            <a:ln w="6350">
              <a:solidFill>
                <a:schemeClr val="tx1"/>
              </a:solidFill>
              <a:round/>
              <a:headEnd/>
              <a:tailEnd/>
            </a:ln>
          </p:spPr>
          <p:txBody>
            <a:bodyPr lIns="92075" tIns="46038" rIns="92075" bIns="46038" anchor="ctr"/>
            <a:lstStyle/>
            <a:p>
              <a:endParaRPr lang="en-US"/>
            </a:p>
          </p:txBody>
        </p:sp>
      </p:grpSp>
      <p:sp>
        <p:nvSpPr>
          <p:cNvPr id="1030" name="Text Box 4"/>
          <p:cNvSpPr txBox="1">
            <a:spLocks noChangeArrowheads="1"/>
          </p:cNvSpPr>
          <p:nvPr/>
        </p:nvSpPr>
        <p:spPr bwMode="auto">
          <a:xfrm>
            <a:off x="0" y="2438400"/>
            <a:ext cx="5867400" cy="4271939"/>
          </a:xfrm>
          <a:prstGeom prst="rect">
            <a:avLst/>
          </a:prstGeom>
          <a:noFill/>
          <a:ln w="9525">
            <a:noFill/>
            <a:miter lim="800000"/>
            <a:headEnd/>
            <a:tailEnd/>
          </a:ln>
        </p:spPr>
        <p:txBody>
          <a:bodyPr wrap="square">
            <a:spAutoFit/>
          </a:bodyPr>
          <a:lstStyle/>
          <a:p>
            <a:pPr marL="177800" indent="-177800" eaLnBrk="0" hangingPunct="0">
              <a:spcBef>
                <a:spcPct val="40000"/>
              </a:spcBef>
              <a:buFont typeface="Arial" charset="0"/>
              <a:buChar char="•"/>
            </a:pPr>
            <a:r>
              <a:rPr lang="en-US" sz="1400" dirty="0">
                <a:solidFill>
                  <a:srgbClr val="3333FF"/>
                </a:solidFill>
              </a:rPr>
              <a:t>Operation</a:t>
            </a:r>
            <a:r>
              <a:rPr lang="en-US" sz="1400" dirty="0"/>
              <a:t> in the VHF / UHF Whitespaces. </a:t>
            </a:r>
            <a:endParaRPr lang="en-US" sz="1400" dirty="0">
              <a:solidFill>
                <a:srgbClr val="3333FF"/>
              </a:solidFill>
            </a:endParaRPr>
          </a:p>
          <a:p>
            <a:pPr marL="177800" indent="-177800" eaLnBrk="0" hangingPunct="0">
              <a:spcBef>
                <a:spcPct val="40000"/>
              </a:spcBef>
              <a:buFont typeface="Arial" charset="0"/>
              <a:buChar char="•"/>
            </a:pPr>
            <a:r>
              <a:rPr lang="en-US" sz="1400" dirty="0">
                <a:solidFill>
                  <a:srgbClr val="3333FF"/>
                </a:solidFill>
              </a:rPr>
              <a:t>Network Topology </a:t>
            </a:r>
            <a:r>
              <a:rPr lang="en-US" sz="1400" dirty="0"/>
              <a:t>– Point-to-Multipoint (PMP) </a:t>
            </a:r>
          </a:p>
          <a:p>
            <a:pPr marL="177800" indent="-177800" eaLnBrk="0" hangingPunct="0">
              <a:spcBef>
                <a:spcPct val="40000"/>
              </a:spcBef>
              <a:buFont typeface="Arial" charset="0"/>
              <a:buChar char="•"/>
            </a:pPr>
            <a:r>
              <a:rPr lang="en-US" sz="1400" dirty="0">
                <a:solidFill>
                  <a:srgbClr val="3333FF"/>
                </a:solidFill>
              </a:rPr>
              <a:t>Max EIRP and Cell Radius</a:t>
            </a:r>
            <a:r>
              <a:rPr lang="en-US" sz="1400" dirty="0"/>
              <a:t> –</a:t>
            </a:r>
            <a:r>
              <a:rPr lang="en-US" sz="1400" dirty="0">
                <a:solidFill>
                  <a:srgbClr val="3333FF"/>
                </a:solidFill>
              </a:rPr>
              <a:t> </a:t>
            </a:r>
            <a:r>
              <a:rPr lang="en-US" sz="1400" dirty="0"/>
              <a:t>Fixed BS and Fixed Subscribers  using 4W EIRP, Cell Radius 10  – </a:t>
            </a:r>
            <a:r>
              <a:rPr lang="en-US" sz="1400" dirty="0" smtClean="0"/>
              <a:t>30 km, exceptionally extensible to 100 km under favorable conditions. 802.22 protocol has been Optimized for long signal propagation distances. (Higher power BS allowed in countries outside the USA) </a:t>
            </a:r>
          </a:p>
          <a:p>
            <a:pPr marL="177800" indent="-177800" eaLnBrk="0" hangingPunct="0">
              <a:spcBef>
                <a:spcPct val="40000"/>
              </a:spcBef>
              <a:buFont typeface="Arial" charset="0"/>
              <a:buChar char="•"/>
            </a:pPr>
            <a:r>
              <a:rPr lang="en-US" sz="1400" dirty="0" smtClean="0">
                <a:solidFill>
                  <a:srgbClr val="3333FF"/>
                </a:solidFill>
              </a:rPr>
              <a:t>Portable </a:t>
            </a:r>
            <a:r>
              <a:rPr lang="en-US" sz="1400" dirty="0">
                <a:solidFill>
                  <a:srgbClr val="3333FF"/>
                </a:solidFill>
              </a:rPr>
              <a:t>Subscribers </a:t>
            </a:r>
            <a:r>
              <a:rPr lang="en-US" sz="1400" dirty="0" smtClean="0"/>
              <a:t>Supported</a:t>
            </a:r>
            <a:r>
              <a:rPr lang="en-US" sz="1400" dirty="0"/>
              <a:t>. </a:t>
            </a:r>
          </a:p>
          <a:p>
            <a:pPr marL="177800" indent="-177800" eaLnBrk="0" hangingPunct="0">
              <a:spcBef>
                <a:spcPct val="40000"/>
              </a:spcBef>
              <a:buFont typeface="Arial" charset="0"/>
              <a:buChar char="•"/>
            </a:pPr>
            <a:r>
              <a:rPr lang="en-US" sz="1400" dirty="0" err="1">
                <a:solidFill>
                  <a:srgbClr val="3333FF"/>
                </a:solidFill>
              </a:rPr>
              <a:t>Tx</a:t>
            </a:r>
            <a:r>
              <a:rPr lang="en-US" sz="1400" dirty="0">
                <a:solidFill>
                  <a:srgbClr val="3333FF"/>
                </a:solidFill>
              </a:rPr>
              <a:t> / Rx antenna </a:t>
            </a:r>
            <a:r>
              <a:rPr lang="en-US" sz="1400" dirty="0"/>
              <a:t>– BS uses </a:t>
            </a:r>
            <a:r>
              <a:rPr lang="en-US" sz="1400" dirty="0" err="1"/>
              <a:t>sectorized</a:t>
            </a:r>
            <a:r>
              <a:rPr lang="en-US" sz="1400" dirty="0"/>
              <a:t> or </a:t>
            </a:r>
            <a:r>
              <a:rPr lang="en-US" sz="1400" dirty="0" err="1"/>
              <a:t>omni</a:t>
            </a:r>
            <a:r>
              <a:rPr lang="en-US" sz="1400" dirty="0"/>
              <a:t>-directional antenna. At the subscriber </a:t>
            </a:r>
            <a:r>
              <a:rPr lang="en-US" sz="1400" dirty="0" err="1"/>
              <a:t>Tx</a:t>
            </a:r>
            <a:r>
              <a:rPr lang="en-US" sz="1400" dirty="0"/>
              <a:t> /Rx antenna is directional with 14 dB of front-to-back lobe suppression, </a:t>
            </a:r>
          </a:p>
          <a:p>
            <a:pPr marL="177800" indent="-177800" eaLnBrk="0" hangingPunct="0">
              <a:spcBef>
                <a:spcPct val="40000"/>
              </a:spcBef>
              <a:buFont typeface="Arial" charset="0"/>
              <a:buChar char="•"/>
            </a:pPr>
            <a:r>
              <a:rPr lang="en-US" sz="1400" dirty="0">
                <a:solidFill>
                  <a:srgbClr val="3333FF"/>
                </a:solidFill>
              </a:rPr>
              <a:t>Sensing antenna </a:t>
            </a:r>
            <a:r>
              <a:rPr lang="en-US" sz="1400" dirty="0"/>
              <a:t>requires horizontal and vertical polarization sensitivities to sense TV and microphone signals, and </a:t>
            </a:r>
            <a:r>
              <a:rPr lang="en-US" sz="1400" dirty="0" err="1"/>
              <a:t>omni</a:t>
            </a:r>
            <a:r>
              <a:rPr lang="en-US" sz="1400" dirty="0"/>
              <a:t>-directional pattern. </a:t>
            </a:r>
          </a:p>
          <a:p>
            <a:pPr marL="177800" indent="-177800" eaLnBrk="0" hangingPunct="0">
              <a:spcBef>
                <a:spcPct val="40000"/>
              </a:spcBef>
              <a:buFont typeface="Arial" charset="0"/>
              <a:buChar char="•"/>
            </a:pPr>
            <a:r>
              <a:rPr lang="en-US" sz="1400" dirty="0">
                <a:solidFill>
                  <a:srgbClr val="3333FF"/>
                </a:solidFill>
              </a:rPr>
              <a:t>Geo-location</a:t>
            </a:r>
            <a:r>
              <a:rPr lang="en-US" sz="1400" dirty="0"/>
              <a:t> - </a:t>
            </a:r>
            <a:r>
              <a:rPr lang="en-US" sz="1400" dirty="0" smtClean="0"/>
              <a:t>GPS based geo-location is mandatory, and high resolution terrestrial geo-location (triangulation) is embedded in the standard</a:t>
            </a:r>
            <a:endParaRPr lang="en-US" sz="1400" dirty="0"/>
          </a:p>
        </p:txBody>
      </p:sp>
      <p:pic>
        <p:nvPicPr>
          <p:cNvPr id="1031" name="Picture 14" descr="Sensing Dynamic Range-3.jpg"/>
          <p:cNvPicPr>
            <a:picLocks noChangeAspect="1"/>
          </p:cNvPicPr>
          <p:nvPr/>
        </p:nvPicPr>
        <p:blipFill>
          <a:blip r:embed="rId7" cstate="print"/>
          <a:srcRect/>
          <a:stretch>
            <a:fillRect/>
          </a:stretch>
        </p:blipFill>
        <p:spPr bwMode="auto">
          <a:xfrm>
            <a:off x="5810689" y="1143000"/>
            <a:ext cx="3333311" cy="5486400"/>
          </a:xfrm>
          <a:prstGeom prst="rect">
            <a:avLst/>
          </a:prstGeom>
          <a:noFill/>
          <a:ln w="9525">
            <a:noFill/>
            <a:miter lim="800000"/>
            <a:headEnd/>
            <a:tailEnd/>
          </a:ln>
        </p:spPr>
      </p:pic>
      <p:sp>
        <p:nvSpPr>
          <p:cNvPr id="1032" name="Rounded Rectangular Callout 16"/>
          <p:cNvSpPr>
            <a:spLocks noChangeArrowheads="1"/>
          </p:cNvSpPr>
          <p:nvPr/>
        </p:nvSpPr>
        <p:spPr bwMode="auto">
          <a:xfrm>
            <a:off x="3733800" y="1066800"/>
            <a:ext cx="1295400" cy="533400"/>
          </a:xfrm>
          <a:prstGeom prst="wedgeRoundRectCallout">
            <a:avLst>
              <a:gd name="adj1" fmla="val -145288"/>
              <a:gd name="adj2" fmla="val -47916"/>
              <a:gd name="adj3" fmla="val 16667"/>
            </a:avLst>
          </a:prstGeom>
          <a:solidFill>
            <a:srgbClr val="CCFFFF"/>
          </a:solidFill>
          <a:ln w="19050" algn="ctr">
            <a:solidFill>
              <a:srgbClr val="3333FF"/>
            </a:solidFill>
            <a:round/>
            <a:headEnd/>
            <a:tailEnd/>
          </a:ln>
        </p:spPr>
        <p:txBody>
          <a:bodyPr lIns="0" tIns="0" rIns="0" bIns="0"/>
          <a:lstStyle/>
          <a:p>
            <a:pPr algn="ctr" defTabSz="555625" eaLnBrk="0" hangingPunct="0">
              <a:lnSpc>
                <a:spcPct val="90000"/>
              </a:lnSpc>
            </a:pPr>
            <a:r>
              <a:rPr lang="en-US" sz="1400" dirty="0">
                <a:solidFill>
                  <a:srgbClr val="3333FF"/>
                </a:solidFill>
              </a:rPr>
              <a:t>Sensing and GPS Antennas</a:t>
            </a:r>
          </a:p>
        </p:txBody>
      </p:sp>
      <p:sp>
        <p:nvSpPr>
          <p:cNvPr id="1033" name="Rounded Rectangular Callout 17"/>
          <p:cNvSpPr>
            <a:spLocks noChangeArrowheads="1"/>
          </p:cNvSpPr>
          <p:nvPr/>
        </p:nvSpPr>
        <p:spPr bwMode="auto">
          <a:xfrm>
            <a:off x="3733800" y="1828800"/>
            <a:ext cx="1524000" cy="609600"/>
          </a:xfrm>
          <a:prstGeom prst="wedgeRoundRectCallout">
            <a:avLst>
              <a:gd name="adj1" fmla="val -127898"/>
              <a:gd name="adj2" fmla="val -140521"/>
              <a:gd name="adj3" fmla="val 16667"/>
            </a:avLst>
          </a:prstGeom>
          <a:solidFill>
            <a:srgbClr val="CCFFFF"/>
          </a:solidFill>
          <a:ln w="19050" algn="ctr">
            <a:solidFill>
              <a:srgbClr val="3333FF"/>
            </a:solidFill>
            <a:round/>
            <a:headEnd/>
            <a:tailEnd/>
          </a:ln>
        </p:spPr>
        <p:txBody>
          <a:bodyPr lIns="0" tIns="0" rIns="0" bIns="0"/>
          <a:lstStyle/>
          <a:p>
            <a:pPr defTabSz="555625" eaLnBrk="0" hangingPunct="0">
              <a:lnSpc>
                <a:spcPct val="90000"/>
              </a:lnSpc>
            </a:pPr>
            <a:r>
              <a:rPr lang="en-US" sz="1400">
                <a:solidFill>
                  <a:srgbClr val="3333FF"/>
                </a:solidFill>
              </a:rPr>
              <a:t>Directional Tx / Rx Antenna at the Subscriber</a:t>
            </a:r>
          </a:p>
        </p:txBody>
      </p:sp>
      <p:sp>
        <p:nvSpPr>
          <p:cNvPr id="16"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extLst>
      <p:ext uri="{BB962C8B-B14F-4D97-AF65-F5344CB8AC3E}">
        <p14:creationId xmlns:p14="http://schemas.microsoft.com/office/powerpoint/2010/main" val="3681404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2"/>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31747" name="Text Box 13"/>
          <p:cNvSpPr txBox="1">
            <a:spLocks noChangeArrowheads="1"/>
          </p:cNvSpPr>
          <p:nvPr/>
        </p:nvSpPr>
        <p:spPr bwMode="auto">
          <a:xfrm>
            <a:off x="228600" y="152400"/>
            <a:ext cx="8763000" cy="9144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a:t>
            </a:r>
            <a:r>
              <a:rPr lang="en-US" altLang="ja-JP" sz="2800" b="1" dirty="0" smtClean="0">
                <a:solidFill>
                  <a:schemeClr val="tx2"/>
                </a:solidFill>
                <a:latin typeface="+mj-lt"/>
                <a:ea typeface="+mj-ea"/>
                <a:cs typeface="+mj-cs"/>
              </a:rPr>
              <a:t>Cognitive </a:t>
            </a:r>
            <a:r>
              <a:rPr lang="en-US" altLang="ja-JP" sz="2800" b="1" dirty="0">
                <a:solidFill>
                  <a:schemeClr val="tx2"/>
                </a:solidFill>
                <a:latin typeface="+mj-lt"/>
                <a:ea typeface="+mj-ea"/>
                <a:cs typeface="+mj-cs"/>
              </a:rPr>
              <a:t>Node: Reference </a:t>
            </a:r>
            <a:r>
              <a:rPr lang="en-US" altLang="ja-JP" sz="2800" b="1" dirty="0" smtClean="0">
                <a:solidFill>
                  <a:schemeClr val="tx2"/>
                </a:solidFill>
                <a:latin typeface="+mj-lt"/>
                <a:ea typeface="+mj-ea"/>
                <a:cs typeface="+mj-cs"/>
              </a:rPr>
              <a:t>Architecture (Clause 5)</a:t>
            </a:r>
            <a:endParaRPr lang="en-US" altLang="ja-JP" sz="2800" b="1" dirty="0">
              <a:solidFill>
                <a:schemeClr val="tx2"/>
              </a:solidFill>
              <a:latin typeface="+mj-lt"/>
              <a:ea typeface="+mj-ea"/>
              <a:cs typeface="+mj-cs"/>
            </a:endParaRPr>
          </a:p>
        </p:txBody>
      </p:sp>
      <p:pic>
        <p:nvPicPr>
          <p:cNvPr id="31748" name="Picture 6" descr="PRM_with_MIB_cognitive_plane_security_sublayers_SM_BS_v6.jpg"/>
          <p:cNvPicPr>
            <a:picLocks noChangeAspect="1"/>
          </p:cNvPicPr>
          <p:nvPr/>
        </p:nvPicPr>
        <p:blipFill>
          <a:blip r:embed="rId3" cstate="print"/>
          <a:srcRect/>
          <a:stretch>
            <a:fillRect/>
          </a:stretch>
        </p:blipFill>
        <p:spPr bwMode="auto">
          <a:xfrm>
            <a:off x="3810000" y="1219200"/>
            <a:ext cx="5000625" cy="5022850"/>
          </a:xfrm>
          <a:prstGeom prst="rect">
            <a:avLst/>
          </a:prstGeom>
          <a:noFill/>
          <a:ln w="9525">
            <a:noFill/>
            <a:miter lim="800000"/>
            <a:headEnd/>
            <a:tailEnd/>
          </a:ln>
        </p:spPr>
      </p:pic>
      <p:sp>
        <p:nvSpPr>
          <p:cNvPr id="31749" name="Rectangle 7"/>
          <p:cNvSpPr>
            <a:spLocks noChangeArrowheads="1"/>
          </p:cNvSpPr>
          <p:nvPr/>
        </p:nvSpPr>
        <p:spPr bwMode="auto">
          <a:xfrm>
            <a:off x="3886200" y="4038600"/>
            <a:ext cx="2151063" cy="2009775"/>
          </a:xfrm>
          <a:prstGeom prst="rect">
            <a:avLst/>
          </a:prstGeom>
          <a:solidFill>
            <a:srgbClr val="FFFF00">
              <a:alpha val="21960"/>
            </a:srgbClr>
          </a:solidFill>
          <a:ln w="9525" algn="ctr">
            <a:noFill/>
            <a:round/>
            <a:headEnd/>
            <a:tailEnd/>
          </a:ln>
        </p:spPr>
        <p:txBody>
          <a:bodyPr lIns="0" tIns="0" rIns="0" bIns="0"/>
          <a:lstStyle/>
          <a:p>
            <a:pPr marL="285750" indent="-285750" defTabSz="555625" eaLnBrk="0" hangingPunct="0">
              <a:buFontTx/>
              <a:buAutoNum type="arabicPeriod"/>
            </a:pPr>
            <a:endParaRPr lang="en-US">
              <a:solidFill>
                <a:schemeClr val="bg1"/>
              </a:solidFill>
            </a:endParaRPr>
          </a:p>
        </p:txBody>
      </p:sp>
      <p:sp>
        <p:nvSpPr>
          <p:cNvPr id="35" name="Rectangle 34"/>
          <p:cNvSpPr>
            <a:spLocks noChangeArrowheads="1"/>
          </p:cNvSpPr>
          <p:nvPr/>
        </p:nvSpPr>
        <p:spPr bwMode="auto">
          <a:xfrm>
            <a:off x="152400" y="1295400"/>
            <a:ext cx="3581400" cy="3447098"/>
          </a:xfrm>
          <a:prstGeom prst="rect">
            <a:avLst/>
          </a:prstGeom>
          <a:solidFill>
            <a:schemeClr val="bg1"/>
          </a:solidFill>
          <a:ln w="12700">
            <a:noFill/>
            <a:miter lim="800000"/>
            <a:headEnd type="none" w="sm" len="sm"/>
            <a:tailEnd type="none" w="sm" len="sm"/>
          </a:ln>
        </p:spPr>
        <p:txBody>
          <a:bodyPr wrap="square" lIns="0" tIns="0" rIns="0" bIns="0">
            <a:spAutoFit/>
          </a:bodyPr>
          <a:lstStyle/>
          <a:p>
            <a:pPr eaLnBrk="0" hangingPunct="0">
              <a:spcBef>
                <a:spcPct val="30000"/>
              </a:spcBef>
              <a:defRPr/>
            </a:pPr>
            <a:r>
              <a:rPr lang="en-US" sz="2000" dirty="0" smtClean="0"/>
              <a:t>IEEE 802.22 </a:t>
            </a:r>
            <a:r>
              <a:rPr lang="en-US" sz="2000" dirty="0" smtClean="0"/>
              <a:t>Provides </a:t>
            </a:r>
            <a:r>
              <a:rPr lang="en-US" sz="2000" dirty="0"/>
              <a:t>Three Mechanisms for Incumbent Protection</a:t>
            </a:r>
          </a:p>
          <a:p>
            <a:pPr marL="285750" indent="-285750" eaLnBrk="0" hangingPunct="0">
              <a:spcBef>
                <a:spcPct val="30000"/>
              </a:spcBef>
              <a:buFont typeface="Arial" charset="0"/>
              <a:buChar char="•"/>
              <a:defRPr/>
            </a:pPr>
            <a:r>
              <a:rPr lang="en-US" sz="2000" dirty="0"/>
              <a:t>Sensing</a:t>
            </a:r>
          </a:p>
          <a:p>
            <a:pPr marL="285750" indent="-285750" eaLnBrk="0" hangingPunct="0">
              <a:spcBef>
                <a:spcPct val="30000"/>
              </a:spcBef>
              <a:buFont typeface="Arial" charset="0"/>
              <a:buChar char="•"/>
              <a:defRPr/>
            </a:pPr>
            <a:r>
              <a:rPr lang="en-US" sz="2000" dirty="0"/>
              <a:t>Database Access</a:t>
            </a:r>
          </a:p>
          <a:p>
            <a:pPr marL="285750" indent="-285750" eaLnBrk="0" hangingPunct="0">
              <a:spcBef>
                <a:spcPct val="30000"/>
              </a:spcBef>
              <a:buFont typeface="Arial" charset="0"/>
              <a:buChar char="•"/>
              <a:defRPr/>
            </a:pPr>
            <a:r>
              <a:rPr lang="en-US" sz="2000" dirty="0"/>
              <a:t>Specially Designed Beacon</a:t>
            </a:r>
          </a:p>
          <a:p>
            <a:pPr eaLnBrk="0" hangingPunct="0">
              <a:spcBef>
                <a:spcPct val="30000"/>
              </a:spcBef>
              <a:defRPr/>
            </a:pPr>
            <a:r>
              <a:rPr lang="en-US" sz="2000" dirty="0"/>
              <a:t>Security Sub-layers are introduced to protect non-cognitive as well as cognitive functions </a:t>
            </a:r>
          </a:p>
        </p:txBody>
      </p:sp>
      <p:sp>
        <p:nvSpPr>
          <p:cNvPr id="31751" name="Rounded Rectangular Callout 8"/>
          <p:cNvSpPr>
            <a:spLocks noChangeArrowheads="1"/>
          </p:cNvSpPr>
          <p:nvPr/>
        </p:nvSpPr>
        <p:spPr bwMode="auto">
          <a:xfrm>
            <a:off x="304800" y="4800600"/>
            <a:ext cx="2895600" cy="1524000"/>
          </a:xfrm>
          <a:prstGeom prst="wedgeRoundRectCallout">
            <a:avLst>
              <a:gd name="adj1" fmla="val 86662"/>
              <a:gd name="adj2" fmla="val -52278"/>
              <a:gd name="adj3" fmla="val 16667"/>
            </a:avLst>
          </a:prstGeom>
          <a:solidFill>
            <a:srgbClr val="66FFFF"/>
          </a:solidFill>
          <a:ln w="12700" cap="rnd" algn="ctr">
            <a:solidFill>
              <a:srgbClr val="3333FF"/>
            </a:solidFill>
            <a:round/>
            <a:headEnd/>
            <a:tailEnd/>
          </a:ln>
        </p:spPr>
        <p:txBody>
          <a:bodyPr lIns="0" tIns="0" rIns="0" bIns="0"/>
          <a:lstStyle/>
          <a:p>
            <a:pPr algn="ctr" defTabSz="555625" eaLnBrk="0" hangingPunct="0"/>
            <a:r>
              <a:rPr lang="en-US" sz="1600" b="1" dirty="0">
                <a:solidFill>
                  <a:srgbClr val="3333FF"/>
                </a:solidFill>
              </a:rPr>
              <a:t>Cognitive Plane is used to control the Cognitive Radio Operation. Security </a:t>
            </a:r>
            <a:r>
              <a:rPr lang="en-US" sz="1600" b="1" dirty="0" err="1">
                <a:solidFill>
                  <a:srgbClr val="3333FF"/>
                </a:solidFill>
              </a:rPr>
              <a:t>Sublayer</a:t>
            </a:r>
            <a:r>
              <a:rPr lang="en-US" sz="1600" b="1" dirty="0">
                <a:solidFill>
                  <a:srgbClr val="3333FF"/>
                </a:solidFill>
              </a:rPr>
              <a:t> 2 is introduced for protection against Cognitive Threats</a:t>
            </a:r>
          </a:p>
        </p:txBody>
      </p:sp>
      <p:sp>
        <p:nvSpPr>
          <p:cNvPr id="9" name="Line 6"/>
          <p:cNvSpPr>
            <a:spLocks noChangeShapeType="1"/>
          </p:cNvSpPr>
          <p:nvPr/>
        </p:nvSpPr>
        <p:spPr bwMode="auto">
          <a:xfrm>
            <a:off x="395288" y="10668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2"/>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3076" name="Text Box 2"/>
          <p:cNvSpPr txBox="1">
            <a:spLocks noChangeArrowheads="1"/>
          </p:cNvSpPr>
          <p:nvPr/>
        </p:nvSpPr>
        <p:spPr bwMode="auto">
          <a:xfrm>
            <a:off x="0" y="228600"/>
            <a:ext cx="9144000" cy="6096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a:t>
            </a:r>
            <a:r>
              <a:rPr lang="en-US" altLang="ja-JP" sz="2800" b="1" dirty="0" smtClean="0">
                <a:solidFill>
                  <a:schemeClr val="tx2"/>
                </a:solidFill>
                <a:latin typeface="+mj-lt"/>
                <a:ea typeface="+mj-ea"/>
                <a:cs typeface="+mj-cs"/>
              </a:rPr>
              <a:t>802.22 </a:t>
            </a:r>
            <a:r>
              <a:rPr lang="en-US" altLang="ja-JP" sz="2800" b="1" dirty="0">
                <a:solidFill>
                  <a:schemeClr val="tx2"/>
                </a:solidFill>
                <a:latin typeface="+mj-lt"/>
                <a:ea typeface="+mj-ea"/>
                <a:cs typeface="+mj-cs"/>
              </a:rPr>
              <a:t>– Cognitive Radio </a:t>
            </a:r>
            <a:r>
              <a:rPr lang="en-US" altLang="ja-JP" sz="2800" b="1" dirty="0" smtClean="0">
                <a:solidFill>
                  <a:schemeClr val="tx2"/>
                </a:solidFill>
                <a:latin typeface="+mj-lt"/>
                <a:ea typeface="+mj-ea"/>
                <a:cs typeface="+mj-cs"/>
              </a:rPr>
              <a:t>Capability (Clause 10)</a:t>
            </a:r>
            <a:endParaRPr lang="en-US" altLang="ja-JP" sz="2800" b="1" dirty="0">
              <a:solidFill>
                <a:schemeClr val="tx2"/>
              </a:solidFill>
              <a:latin typeface="+mj-lt"/>
              <a:ea typeface="+mj-ea"/>
              <a:cs typeface="+mj-cs"/>
            </a:endParaRPr>
          </a:p>
        </p:txBody>
      </p:sp>
      <p:sp>
        <p:nvSpPr>
          <p:cNvPr id="3077" name="Flowchart: Process 4"/>
          <p:cNvSpPr>
            <a:spLocks noChangeArrowheads="1"/>
          </p:cNvSpPr>
          <p:nvPr/>
        </p:nvSpPr>
        <p:spPr bwMode="auto">
          <a:xfrm>
            <a:off x="2217738" y="2058988"/>
            <a:ext cx="4787900" cy="3419475"/>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800"/>
              <a:t>Spectrum Manager</a:t>
            </a:r>
          </a:p>
        </p:txBody>
      </p:sp>
      <p:pic>
        <p:nvPicPr>
          <p:cNvPr id="3078" name="Picture 3" descr="spectrum_manager_main_v1.jpg"/>
          <p:cNvPicPr>
            <a:picLocks noChangeAspect="1"/>
          </p:cNvPicPr>
          <p:nvPr/>
        </p:nvPicPr>
        <p:blipFill>
          <a:blip r:embed="rId4" cstate="print"/>
          <a:srcRect/>
          <a:stretch>
            <a:fillRect/>
          </a:stretch>
        </p:blipFill>
        <p:spPr bwMode="auto">
          <a:xfrm>
            <a:off x="2351088" y="2362200"/>
            <a:ext cx="4527550" cy="3005138"/>
          </a:xfrm>
          <a:prstGeom prst="rect">
            <a:avLst/>
          </a:prstGeom>
          <a:noFill/>
          <a:ln w="9525">
            <a:noFill/>
            <a:miter lim="800000"/>
            <a:headEnd/>
            <a:tailEnd/>
          </a:ln>
        </p:spPr>
      </p:pic>
      <p:sp>
        <p:nvSpPr>
          <p:cNvPr id="6" name="Left-Up Arrow 5"/>
          <p:cNvSpPr/>
          <p:nvPr/>
        </p:nvSpPr>
        <p:spPr bwMode="auto">
          <a:xfrm rot="16200000">
            <a:off x="2066925" y="1231901"/>
            <a:ext cx="771525" cy="850900"/>
          </a:xfrm>
          <a:prstGeom prst="lef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sp>
        <p:nvSpPr>
          <p:cNvPr id="3080" name="Flowchart: Process 7"/>
          <p:cNvSpPr>
            <a:spLocks noChangeArrowheads="1"/>
          </p:cNvSpPr>
          <p:nvPr/>
        </p:nvSpPr>
        <p:spPr bwMode="auto">
          <a:xfrm>
            <a:off x="7037388" y="906463"/>
            <a:ext cx="1909762" cy="1106487"/>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600"/>
              <a:t>Policies</a:t>
            </a:r>
          </a:p>
        </p:txBody>
      </p:sp>
      <p:pic>
        <p:nvPicPr>
          <p:cNvPr id="3081" name="Picture 8" descr="802_22_policy.JPG"/>
          <p:cNvPicPr>
            <a:picLocks noChangeAspect="1"/>
          </p:cNvPicPr>
          <p:nvPr/>
        </p:nvPicPr>
        <p:blipFill>
          <a:blip r:embed="rId5" cstate="print"/>
          <a:srcRect/>
          <a:stretch>
            <a:fillRect/>
          </a:stretch>
        </p:blipFill>
        <p:spPr bwMode="auto">
          <a:xfrm>
            <a:off x="7148513" y="1127125"/>
            <a:ext cx="1717675" cy="836613"/>
          </a:xfrm>
          <a:prstGeom prst="rect">
            <a:avLst/>
          </a:prstGeom>
          <a:noFill/>
          <a:ln w="9525">
            <a:noFill/>
            <a:miter lim="800000"/>
            <a:headEnd/>
            <a:tailEnd/>
          </a:ln>
        </p:spPr>
      </p:pic>
      <p:sp>
        <p:nvSpPr>
          <p:cNvPr id="3082" name="Flowchart: Process 11"/>
          <p:cNvSpPr>
            <a:spLocks noChangeArrowheads="1"/>
          </p:cNvSpPr>
          <p:nvPr/>
        </p:nvSpPr>
        <p:spPr bwMode="auto">
          <a:xfrm>
            <a:off x="128588" y="5353050"/>
            <a:ext cx="1909762" cy="1106488"/>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Incumbent Database Service</a:t>
            </a:r>
          </a:p>
        </p:txBody>
      </p:sp>
      <p:sp>
        <p:nvSpPr>
          <p:cNvPr id="3083" name="Flowchart: Magnetic Disk 12"/>
          <p:cNvSpPr>
            <a:spLocks noChangeArrowheads="1"/>
          </p:cNvSpPr>
          <p:nvPr/>
        </p:nvSpPr>
        <p:spPr bwMode="auto">
          <a:xfrm>
            <a:off x="420688" y="5803900"/>
            <a:ext cx="1328737" cy="541338"/>
          </a:xfrm>
          <a:prstGeom prst="flowChartMagneticDisk">
            <a:avLst/>
          </a:prstGeom>
          <a:noFill/>
          <a:ln w="12700" algn="ctr">
            <a:solidFill>
              <a:schemeClr val="tx1"/>
            </a:solidFill>
            <a:round/>
            <a:headEnd/>
            <a:tailEnd/>
          </a:ln>
        </p:spPr>
        <p:txBody>
          <a:bodyPr lIns="0" tIns="0" rIns="0" bIns="0"/>
          <a:lstStyle/>
          <a:p>
            <a:pPr marL="285750" indent="-285750" algn="ctr" defTabSz="555625" eaLnBrk="0" hangingPunct="0"/>
            <a:r>
              <a:rPr lang="en-US" sz="1200" b="1">
                <a:solidFill>
                  <a:srgbClr val="3333FF"/>
                </a:solidFill>
              </a:rPr>
              <a:t>Incumbent</a:t>
            </a:r>
          </a:p>
          <a:p>
            <a:pPr marL="285750" indent="-285750" algn="ctr" defTabSz="555625" eaLnBrk="0" hangingPunct="0"/>
            <a:r>
              <a:rPr lang="en-US" sz="1100" b="1">
                <a:solidFill>
                  <a:srgbClr val="3333FF"/>
                </a:solidFill>
              </a:rPr>
              <a:t>Database</a:t>
            </a:r>
          </a:p>
        </p:txBody>
      </p:sp>
      <p:sp>
        <p:nvSpPr>
          <p:cNvPr id="14" name="Left-Up Arrow 13"/>
          <p:cNvSpPr/>
          <p:nvPr/>
        </p:nvSpPr>
        <p:spPr bwMode="auto">
          <a:xfrm>
            <a:off x="2028825" y="5480050"/>
            <a:ext cx="771525" cy="746125"/>
          </a:xfrm>
          <a:prstGeom prst="lef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sp>
        <p:nvSpPr>
          <p:cNvPr id="3085" name="Flowchart: Process 15"/>
          <p:cNvSpPr>
            <a:spLocks noChangeArrowheads="1"/>
          </p:cNvSpPr>
          <p:nvPr/>
        </p:nvSpPr>
        <p:spPr bwMode="auto">
          <a:xfrm>
            <a:off x="7102475" y="5313363"/>
            <a:ext cx="1909763" cy="1106487"/>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600"/>
              <a:t>Spectrum Sensing</a:t>
            </a:r>
          </a:p>
        </p:txBody>
      </p:sp>
      <p:sp>
        <p:nvSpPr>
          <p:cNvPr id="17" name="Left-Up Arrow 16"/>
          <p:cNvSpPr/>
          <p:nvPr/>
        </p:nvSpPr>
        <p:spPr bwMode="auto">
          <a:xfrm rot="5400000">
            <a:off x="6338094" y="5487194"/>
            <a:ext cx="757238" cy="717550"/>
          </a:xfrm>
          <a:prstGeom prst="lef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pic>
        <p:nvPicPr>
          <p:cNvPr id="3087" name="Picture 4"/>
          <p:cNvPicPr>
            <a:picLocks noChangeAspect="1" noChangeArrowheads="1"/>
          </p:cNvPicPr>
          <p:nvPr/>
        </p:nvPicPr>
        <p:blipFill>
          <a:blip r:embed="rId6" cstate="print"/>
          <a:srcRect/>
          <a:stretch>
            <a:fillRect/>
          </a:stretch>
        </p:blipFill>
        <p:spPr bwMode="auto">
          <a:xfrm>
            <a:off x="7362825" y="5638800"/>
            <a:ext cx="1347788" cy="755650"/>
          </a:xfrm>
          <a:prstGeom prst="rect">
            <a:avLst/>
          </a:prstGeom>
          <a:noFill/>
          <a:ln w="9525">
            <a:noFill/>
            <a:miter lim="800000"/>
            <a:headEnd/>
            <a:tailEnd/>
          </a:ln>
        </p:spPr>
      </p:pic>
      <p:sp>
        <p:nvSpPr>
          <p:cNvPr id="3088" name="Flowchart: Process 20"/>
          <p:cNvSpPr>
            <a:spLocks noChangeArrowheads="1"/>
          </p:cNvSpPr>
          <p:nvPr/>
        </p:nvSpPr>
        <p:spPr bwMode="auto">
          <a:xfrm>
            <a:off x="122238" y="925513"/>
            <a:ext cx="1909762" cy="1131887"/>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200"/>
              <a:t>Channel Set Management</a:t>
            </a:r>
          </a:p>
        </p:txBody>
      </p:sp>
      <p:pic>
        <p:nvPicPr>
          <p:cNvPr id="3089" name="Picture 2" descr="802_22_channel_set_transition.JPG"/>
          <p:cNvPicPr>
            <a:picLocks noChangeAspect="1"/>
          </p:cNvPicPr>
          <p:nvPr/>
        </p:nvPicPr>
        <p:blipFill>
          <a:blip r:embed="rId7" cstate="print"/>
          <a:srcRect/>
          <a:stretch>
            <a:fillRect/>
          </a:stretch>
        </p:blipFill>
        <p:spPr bwMode="auto">
          <a:xfrm>
            <a:off x="228600" y="1143000"/>
            <a:ext cx="1724025" cy="895350"/>
          </a:xfrm>
          <a:prstGeom prst="rect">
            <a:avLst/>
          </a:prstGeom>
          <a:noFill/>
          <a:ln w="9525">
            <a:noFill/>
            <a:miter lim="800000"/>
            <a:headEnd/>
            <a:tailEnd/>
          </a:ln>
        </p:spPr>
      </p:pic>
      <p:sp>
        <p:nvSpPr>
          <p:cNvPr id="3090" name="Flowchart: Process 21"/>
          <p:cNvSpPr>
            <a:spLocks noChangeArrowheads="1"/>
          </p:cNvSpPr>
          <p:nvPr/>
        </p:nvSpPr>
        <p:spPr bwMode="auto">
          <a:xfrm>
            <a:off x="3505200" y="971550"/>
            <a:ext cx="2133600" cy="468313"/>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Subscriber Station Registration and Tracking</a:t>
            </a:r>
          </a:p>
        </p:txBody>
      </p:sp>
      <p:sp>
        <p:nvSpPr>
          <p:cNvPr id="3091" name="Up-Down Arrow 22"/>
          <p:cNvSpPr>
            <a:spLocks noChangeArrowheads="1"/>
          </p:cNvSpPr>
          <p:nvPr/>
        </p:nvSpPr>
        <p:spPr bwMode="auto">
          <a:xfrm>
            <a:off x="4437063" y="1438275"/>
            <a:ext cx="301625" cy="590550"/>
          </a:xfrm>
          <a:prstGeom prst="upDownArrow">
            <a:avLst>
              <a:gd name="adj1" fmla="val 50000"/>
              <a:gd name="adj2" fmla="val 50171"/>
            </a:avLst>
          </a:prstGeom>
          <a:solidFill>
            <a:srgbClr val="FFFF00"/>
          </a:solidFill>
          <a:ln w="9525" algn="ctr">
            <a:solidFill>
              <a:srgbClr val="3333FF"/>
            </a:solidFill>
            <a:round/>
            <a:headEnd/>
            <a:tailEnd/>
          </a:ln>
        </p:spPr>
        <p:txBody>
          <a:bodyPr lIns="0" tIns="0" rIns="0" bIns="0"/>
          <a:lstStyle/>
          <a:p>
            <a:pPr marL="285750" indent="-285750" defTabSz="555625" eaLnBrk="0" hangingPunct="0">
              <a:buFontTx/>
              <a:buAutoNum type="arabicPeriod"/>
            </a:pPr>
            <a:endParaRPr lang="en-US"/>
          </a:p>
        </p:txBody>
      </p:sp>
      <p:sp>
        <p:nvSpPr>
          <p:cNvPr id="3092" name="Flowchart: Process 21"/>
          <p:cNvSpPr>
            <a:spLocks noChangeArrowheads="1"/>
          </p:cNvSpPr>
          <p:nvPr/>
        </p:nvSpPr>
        <p:spPr bwMode="auto">
          <a:xfrm>
            <a:off x="7534275" y="3321050"/>
            <a:ext cx="1514475" cy="736600"/>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Self Co-existence</a:t>
            </a:r>
          </a:p>
        </p:txBody>
      </p:sp>
      <p:graphicFrame>
        <p:nvGraphicFramePr>
          <p:cNvPr id="3074" name="Object 7"/>
          <p:cNvGraphicFramePr>
            <a:graphicFrameLocks noChangeAspect="1"/>
          </p:cNvGraphicFramePr>
          <p:nvPr/>
        </p:nvGraphicFramePr>
        <p:xfrm>
          <a:off x="7610475" y="3540125"/>
          <a:ext cx="1352550" cy="488950"/>
        </p:xfrm>
        <a:graphic>
          <a:graphicData uri="http://schemas.openxmlformats.org/presentationml/2006/ole">
            <mc:AlternateContent xmlns:mc="http://schemas.openxmlformats.org/markup-compatibility/2006">
              <mc:Choice xmlns:v="urn:schemas-microsoft-com:vml" Requires="v">
                <p:oleObj spid="_x0000_s2080" name="Visio" r:id="rId8" imgW="10054389" imgH="1655144" progId="Visio.Drawing.11">
                  <p:embed/>
                </p:oleObj>
              </mc:Choice>
              <mc:Fallback>
                <p:oleObj name="Visio" r:id="rId8" imgW="10054389" imgH="1655144" progId="Visio.Drawing.11">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0475" y="3540125"/>
                        <a:ext cx="1352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Bent-Up Arrow 21"/>
          <p:cNvSpPr/>
          <p:nvPr/>
        </p:nvSpPr>
        <p:spPr bwMode="auto">
          <a:xfrm rot="10800000">
            <a:off x="6218238" y="1349375"/>
            <a:ext cx="814387" cy="708025"/>
          </a:xfrm>
          <a:prstGeom prst="ben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sp>
        <p:nvSpPr>
          <p:cNvPr id="3094" name="Flowchart: Process 21"/>
          <p:cNvSpPr>
            <a:spLocks noChangeArrowheads="1"/>
          </p:cNvSpPr>
          <p:nvPr/>
        </p:nvSpPr>
        <p:spPr bwMode="auto">
          <a:xfrm>
            <a:off x="142875" y="3286125"/>
            <a:ext cx="1266825" cy="742950"/>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Geo-location</a:t>
            </a:r>
          </a:p>
        </p:txBody>
      </p:sp>
      <p:sp>
        <p:nvSpPr>
          <p:cNvPr id="3095" name="Flowchart: Connector 24"/>
          <p:cNvSpPr>
            <a:spLocks noChangeArrowheads="1"/>
          </p:cNvSpPr>
          <p:nvPr/>
        </p:nvSpPr>
        <p:spPr bwMode="auto">
          <a:xfrm>
            <a:off x="342900" y="3619500"/>
            <a:ext cx="180975" cy="171450"/>
          </a:xfrm>
          <a:prstGeom prst="flowChartConnector">
            <a:avLst/>
          </a:prstGeom>
          <a:solidFill>
            <a:srgbClr val="3333FF"/>
          </a:solidFill>
          <a:ln w="9525"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sp>
        <p:nvSpPr>
          <p:cNvPr id="3096" name="Flowchart: Connector 25"/>
          <p:cNvSpPr>
            <a:spLocks noChangeArrowheads="1"/>
          </p:cNvSpPr>
          <p:nvPr/>
        </p:nvSpPr>
        <p:spPr bwMode="auto">
          <a:xfrm>
            <a:off x="828675" y="3762375"/>
            <a:ext cx="180975" cy="171450"/>
          </a:xfrm>
          <a:prstGeom prst="flowChartConnector">
            <a:avLst/>
          </a:prstGeom>
          <a:solidFill>
            <a:srgbClr val="3333FF"/>
          </a:solidFill>
          <a:ln w="9525"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sp>
        <p:nvSpPr>
          <p:cNvPr id="3097" name="Flowchart: Connector 26"/>
          <p:cNvSpPr>
            <a:spLocks noChangeArrowheads="1"/>
          </p:cNvSpPr>
          <p:nvPr/>
        </p:nvSpPr>
        <p:spPr bwMode="auto">
          <a:xfrm>
            <a:off x="990600" y="3533775"/>
            <a:ext cx="180975" cy="171450"/>
          </a:xfrm>
          <a:prstGeom prst="flowChartConnector">
            <a:avLst/>
          </a:prstGeom>
          <a:solidFill>
            <a:srgbClr val="3333FF"/>
          </a:solidFill>
          <a:ln w="9525"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cxnSp>
        <p:nvCxnSpPr>
          <p:cNvPr id="3098" name="Straight Connector 30"/>
          <p:cNvCxnSpPr>
            <a:cxnSpLocks noChangeShapeType="1"/>
            <a:stCxn id="3095" idx="7"/>
            <a:endCxn id="3097" idx="2"/>
          </p:cNvCxnSpPr>
          <p:nvPr/>
        </p:nvCxnSpPr>
        <p:spPr bwMode="auto">
          <a:xfrm rot="5400000" flipH="1" flipV="1">
            <a:off x="731044" y="3385344"/>
            <a:ext cx="25400" cy="493712"/>
          </a:xfrm>
          <a:prstGeom prst="line">
            <a:avLst/>
          </a:prstGeom>
          <a:noFill/>
          <a:ln w="9525" algn="ctr">
            <a:solidFill>
              <a:schemeClr val="tx1"/>
            </a:solidFill>
            <a:round/>
            <a:headEnd/>
            <a:tailEnd/>
          </a:ln>
        </p:spPr>
      </p:cxnSp>
      <p:cxnSp>
        <p:nvCxnSpPr>
          <p:cNvPr id="3099" name="Straight Connector 31"/>
          <p:cNvCxnSpPr>
            <a:cxnSpLocks noChangeShapeType="1"/>
            <a:stCxn id="3095" idx="5"/>
            <a:endCxn id="3096" idx="2"/>
          </p:cNvCxnSpPr>
          <p:nvPr/>
        </p:nvCxnSpPr>
        <p:spPr bwMode="auto">
          <a:xfrm rot="16200000" flipH="1">
            <a:off x="621507" y="3640931"/>
            <a:ext cx="82550" cy="331787"/>
          </a:xfrm>
          <a:prstGeom prst="line">
            <a:avLst/>
          </a:prstGeom>
          <a:noFill/>
          <a:ln w="9525" algn="ctr">
            <a:solidFill>
              <a:schemeClr val="tx1"/>
            </a:solidFill>
            <a:round/>
            <a:headEnd/>
            <a:tailEnd/>
          </a:ln>
        </p:spPr>
      </p:cxnSp>
      <p:cxnSp>
        <p:nvCxnSpPr>
          <p:cNvPr id="3100" name="Straight Connector 34"/>
          <p:cNvCxnSpPr>
            <a:cxnSpLocks noChangeShapeType="1"/>
            <a:stCxn id="3097" idx="4"/>
            <a:endCxn id="3096" idx="7"/>
          </p:cNvCxnSpPr>
          <p:nvPr/>
        </p:nvCxnSpPr>
        <p:spPr bwMode="auto">
          <a:xfrm rot="5400000">
            <a:off x="990601" y="3697287"/>
            <a:ext cx="82550" cy="98425"/>
          </a:xfrm>
          <a:prstGeom prst="line">
            <a:avLst/>
          </a:prstGeom>
          <a:noFill/>
          <a:ln w="9525" algn="ctr">
            <a:solidFill>
              <a:schemeClr val="tx1"/>
            </a:solidFill>
            <a:round/>
            <a:headEnd/>
            <a:tailEnd/>
          </a:ln>
        </p:spPr>
      </p:cxnSp>
      <p:sp>
        <p:nvSpPr>
          <p:cNvPr id="3101" name="Up-Down Arrow 22"/>
          <p:cNvSpPr>
            <a:spLocks noChangeArrowheads="1"/>
          </p:cNvSpPr>
          <p:nvPr/>
        </p:nvSpPr>
        <p:spPr bwMode="auto">
          <a:xfrm rot="5400000">
            <a:off x="1654175" y="3275013"/>
            <a:ext cx="301625" cy="790575"/>
          </a:xfrm>
          <a:prstGeom prst="upDownArrow">
            <a:avLst>
              <a:gd name="adj1" fmla="val 50000"/>
              <a:gd name="adj2" fmla="val 50164"/>
            </a:avLst>
          </a:prstGeom>
          <a:solidFill>
            <a:srgbClr val="FFFF00"/>
          </a:solidFill>
          <a:ln w="9525" algn="ctr">
            <a:solidFill>
              <a:srgbClr val="3333FF"/>
            </a:solidFill>
            <a:round/>
            <a:headEnd/>
            <a:tailEnd/>
          </a:ln>
        </p:spPr>
        <p:txBody>
          <a:bodyPr lIns="0" tIns="0" rIns="0" bIns="0"/>
          <a:lstStyle/>
          <a:p>
            <a:pPr marL="285750" indent="-285750" defTabSz="555625" eaLnBrk="0" hangingPunct="0">
              <a:buFontTx/>
              <a:buAutoNum type="arabicPeriod"/>
            </a:pPr>
            <a:endParaRPr lang="en-US"/>
          </a:p>
        </p:txBody>
      </p:sp>
      <p:sp>
        <p:nvSpPr>
          <p:cNvPr id="3102" name="Up-Down Arrow 22"/>
          <p:cNvSpPr>
            <a:spLocks noChangeArrowheads="1"/>
          </p:cNvSpPr>
          <p:nvPr/>
        </p:nvSpPr>
        <p:spPr bwMode="auto">
          <a:xfrm rot="5400000">
            <a:off x="7145337" y="3394076"/>
            <a:ext cx="301625" cy="590550"/>
          </a:xfrm>
          <a:prstGeom prst="upDownArrow">
            <a:avLst>
              <a:gd name="adj1" fmla="val 50000"/>
              <a:gd name="adj2" fmla="val 50171"/>
            </a:avLst>
          </a:prstGeom>
          <a:solidFill>
            <a:srgbClr val="FFFF00"/>
          </a:solidFill>
          <a:ln w="9525" algn="ctr">
            <a:solidFill>
              <a:srgbClr val="3333FF"/>
            </a:solidFill>
            <a:round/>
            <a:headEnd/>
            <a:tailEnd/>
          </a:ln>
        </p:spPr>
        <p:txBody>
          <a:bodyPr lIns="0" tIns="0" rIns="0" bIns="0"/>
          <a:lstStyle/>
          <a:p>
            <a:pPr marL="285750" indent="-285750" defTabSz="555625" eaLnBrk="0" hangingPunct="0">
              <a:buFontTx/>
              <a:buAutoNum type="arabicPeriod"/>
            </a:pPr>
            <a:endParaRPr lang="en-US"/>
          </a:p>
        </p:txBody>
      </p:sp>
      <p:sp>
        <p:nvSpPr>
          <p:cNvPr id="32"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9"/>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47106" name="Text Box 2"/>
          <p:cNvSpPr txBox="1">
            <a:spLocks noChangeArrowheads="1"/>
          </p:cNvSpPr>
          <p:nvPr/>
        </p:nvSpPr>
        <p:spPr bwMode="auto">
          <a:xfrm>
            <a:off x="228600" y="282575"/>
            <a:ext cx="8610600" cy="479425"/>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a:t>
            </a:r>
            <a:r>
              <a:rPr lang="en-US" altLang="ja-JP" sz="2800" b="1" dirty="0" smtClean="0">
                <a:solidFill>
                  <a:schemeClr val="tx2"/>
                </a:solidFill>
                <a:latin typeface="+mj-lt"/>
                <a:ea typeface="+mj-ea"/>
                <a:cs typeface="+mj-cs"/>
              </a:rPr>
              <a:t>802.22 </a:t>
            </a:r>
            <a:r>
              <a:rPr lang="en-US" altLang="ja-JP" sz="2800" b="1" dirty="0">
                <a:solidFill>
                  <a:schemeClr val="tx2"/>
                </a:solidFill>
                <a:latin typeface="+mj-lt"/>
                <a:ea typeface="+mj-ea"/>
                <a:cs typeface="+mj-cs"/>
              </a:rPr>
              <a:t>– PHY </a:t>
            </a:r>
            <a:r>
              <a:rPr lang="en-US" altLang="ja-JP" sz="2800" b="1" dirty="0" smtClean="0">
                <a:solidFill>
                  <a:schemeClr val="tx2"/>
                </a:solidFill>
                <a:latin typeface="+mj-lt"/>
                <a:ea typeface="+mj-ea"/>
                <a:cs typeface="+mj-cs"/>
              </a:rPr>
              <a:t>Features (Clause 9)</a:t>
            </a:r>
            <a:endParaRPr lang="en-US" altLang="ja-JP" sz="2800" b="1" dirty="0">
              <a:solidFill>
                <a:schemeClr val="tx2"/>
              </a:solidFill>
              <a:latin typeface="+mj-lt"/>
              <a:ea typeface="+mj-ea"/>
              <a:cs typeface="+mj-cs"/>
            </a:endParaRPr>
          </a:p>
        </p:txBody>
      </p:sp>
      <p:pic>
        <p:nvPicPr>
          <p:cNvPr id="47107" name="Picture 5" descr="802_22_PHY_OFDMA_Parameters.JPG"/>
          <p:cNvPicPr>
            <a:picLocks noChangeAspect="1"/>
          </p:cNvPicPr>
          <p:nvPr/>
        </p:nvPicPr>
        <p:blipFill>
          <a:blip r:embed="rId3" cstate="print"/>
          <a:srcRect/>
          <a:stretch>
            <a:fillRect/>
          </a:stretch>
        </p:blipFill>
        <p:spPr bwMode="auto">
          <a:xfrm>
            <a:off x="4495800" y="1033463"/>
            <a:ext cx="4495800" cy="2444750"/>
          </a:xfrm>
          <a:prstGeom prst="rect">
            <a:avLst/>
          </a:prstGeom>
          <a:noFill/>
          <a:ln w="9525">
            <a:noFill/>
            <a:miter lim="800000"/>
            <a:headEnd/>
            <a:tailEnd/>
          </a:ln>
        </p:spPr>
      </p:pic>
      <p:graphicFrame>
        <p:nvGraphicFramePr>
          <p:cNvPr id="29822" name="Group 126"/>
          <p:cNvGraphicFramePr>
            <a:graphicFrameLocks noGrp="1"/>
          </p:cNvGraphicFramePr>
          <p:nvPr/>
        </p:nvGraphicFramePr>
        <p:xfrm>
          <a:off x="4457700" y="4038600"/>
          <a:ext cx="4686300" cy="2518410"/>
        </p:xfrm>
        <a:graphic>
          <a:graphicData uri="http://schemas.openxmlformats.org/drawingml/2006/table">
            <a:tbl>
              <a:tblPr/>
              <a:tblGrid>
                <a:gridCol w="533400"/>
                <a:gridCol w="581025"/>
                <a:gridCol w="584200"/>
                <a:gridCol w="546100"/>
                <a:gridCol w="546100"/>
                <a:gridCol w="676275"/>
                <a:gridCol w="609600"/>
                <a:gridCol w="609600"/>
              </a:tblGrid>
              <a:tr h="17145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PGothic"/>
                          <a:cs typeface="MS PGothic"/>
                        </a:rPr>
                        <a:t>PHY capacity</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Mbit/s</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bit/(s*Hz)</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PGothic"/>
                          <a:cs typeface="MS PGothic"/>
                        </a:rPr>
                        <a:t>PHY performance: SNR (dB)</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714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Mod.</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Rate</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MS PGothic"/>
                          <a:cs typeface="MS PGothic"/>
                        </a:rPr>
                        <a:t>CP= 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Mod.</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Rate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SNR</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r h="171450">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QPSK</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a:cs typeface="MS PGothic"/>
                        </a:rPr>
                        <a:t>3.74</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0.624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QPSK</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4.3</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2/3</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4.99</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0.832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6.1</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5.62</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0.936</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7.1</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6.24</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1.04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8.1</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192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16QAM</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7.49</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1.248</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16QAM</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10.2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2/3</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9.98</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1.664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11.23</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1.872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13.5</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12.48</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2.08</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14.8</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192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64QAM</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11.23</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1.872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64QAM</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15.6</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2/3</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14.98</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2.496</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18.3</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3/4</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16.85</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2.808</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19.7</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18.72</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3.12</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5/6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a:cs typeface="MS PGothic"/>
                        </a:rPr>
                        <a:t>20.9</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a typeface="MS PGothic"/>
                        <a:cs typeface="MS PGothic"/>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MS PGothic"/>
                        <a:cs typeface="MS PGothic"/>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MS PGothic"/>
                        <a:cs typeface="MS PGothic"/>
                      </a:endParaRPr>
                    </a:p>
                  </a:txBody>
                  <a:tcPr marL="0" marR="0" marT="0"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a:cs typeface="MS PGothic"/>
                        </a:rPr>
                        <a:t>Note: includes phase noise: -80dBc/Hz at 1 kHz and 10 kHz and -105 </a:t>
                      </a:r>
                      <a:r>
                        <a:rPr kumimoji="0" lang="en-US" sz="700" b="0" i="0" u="none" strike="noStrike" cap="none" normalizeH="0" baseline="0" dirty="0" err="1" smtClean="0">
                          <a:ln>
                            <a:noFill/>
                          </a:ln>
                          <a:solidFill>
                            <a:schemeClr val="tx1"/>
                          </a:solidFill>
                          <a:effectLst/>
                          <a:latin typeface="Arial" charset="0"/>
                          <a:ea typeface="MS PGothic"/>
                          <a:cs typeface="MS PGothic"/>
                        </a:rPr>
                        <a:t>dBc</a:t>
                      </a:r>
                      <a:r>
                        <a:rPr kumimoji="0" lang="en-US" sz="700" b="0" i="0" u="none" strike="noStrike" cap="none" normalizeH="0" baseline="0" dirty="0" smtClean="0">
                          <a:ln>
                            <a:noFill/>
                          </a:ln>
                          <a:solidFill>
                            <a:schemeClr val="tx1"/>
                          </a:solidFill>
                          <a:effectLst/>
                          <a:latin typeface="Arial" charset="0"/>
                          <a:ea typeface="MS PGothic"/>
                          <a:cs typeface="MS PGothic"/>
                        </a:rPr>
                        <a:t>/Hz at 100 kHz</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47227" name="Rectangle 8"/>
          <p:cNvSpPr>
            <a:spLocks noChangeArrowheads="1"/>
          </p:cNvSpPr>
          <p:nvPr/>
        </p:nvSpPr>
        <p:spPr bwMode="auto">
          <a:xfrm>
            <a:off x="0" y="890587"/>
            <a:ext cx="4419600" cy="5786199"/>
          </a:xfrm>
          <a:prstGeom prst="rect">
            <a:avLst/>
          </a:prstGeom>
          <a:noFill/>
          <a:ln w="12700">
            <a:noFill/>
            <a:miter lim="800000"/>
            <a:headEnd type="none" w="sm" len="sm"/>
            <a:tailEnd type="none" w="sm" len="sm"/>
          </a:ln>
        </p:spPr>
        <p:txBody>
          <a:bodyPr wrap="square" lIns="0" tIns="0" rIns="0" bIns="0">
            <a:spAutoFit/>
          </a:bodyPr>
          <a:lstStyle/>
          <a:p>
            <a:pPr marL="177800" indent="-177800" eaLnBrk="0" hangingPunct="0">
              <a:spcBef>
                <a:spcPct val="30000"/>
              </a:spcBef>
              <a:buFont typeface="Arial" charset="0"/>
              <a:buChar char="•"/>
            </a:pPr>
            <a:r>
              <a:rPr lang="en-US" sz="1600" dirty="0">
                <a:solidFill>
                  <a:srgbClr val="3333FF"/>
                </a:solidFill>
              </a:rPr>
              <a:t>PHY Transport </a:t>
            </a:r>
            <a:r>
              <a:rPr lang="en-US" sz="1600" dirty="0"/>
              <a:t>- 802.22 uses Orthogonal Frequency Division Multiplexing (OFDM) as transport mechanism. Orthogonal Frequency Division Multiple Access (OFDMA) is used in the </a:t>
            </a:r>
            <a:r>
              <a:rPr lang="en-US" sz="1600" dirty="0" smtClean="0"/>
              <a:t>Upstream </a:t>
            </a:r>
            <a:endParaRPr lang="en-US" sz="1600" dirty="0"/>
          </a:p>
          <a:p>
            <a:pPr marL="177800" indent="-177800" eaLnBrk="0" hangingPunct="0">
              <a:spcBef>
                <a:spcPct val="30000"/>
              </a:spcBef>
              <a:buFont typeface="Arial" charset="0"/>
              <a:buChar char="•"/>
            </a:pPr>
            <a:r>
              <a:rPr lang="en-US" sz="1600" dirty="0">
                <a:solidFill>
                  <a:srgbClr val="3333FF"/>
                </a:solidFill>
              </a:rPr>
              <a:t>Modulation</a:t>
            </a:r>
            <a:r>
              <a:rPr lang="en-US" sz="1600" dirty="0"/>
              <a:t> - QPSK, 16-QAM and 64-QAM supported</a:t>
            </a:r>
          </a:p>
          <a:p>
            <a:pPr marL="177800" indent="-177800" eaLnBrk="0" hangingPunct="0">
              <a:spcBef>
                <a:spcPct val="30000"/>
              </a:spcBef>
              <a:buFont typeface="Arial" charset="0"/>
              <a:buChar char="•"/>
            </a:pPr>
            <a:r>
              <a:rPr lang="en-US" sz="1600" dirty="0">
                <a:solidFill>
                  <a:srgbClr val="3333FF"/>
                </a:solidFill>
              </a:rPr>
              <a:t>Coding</a:t>
            </a:r>
            <a:r>
              <a:rPr lang="en-US" sz="1600" dirty="0"/>
              <a:t> – </a:t>
            </a:r>
            <a:r>
              <a:rPr lang="en-US" sz="1600" dirty="0" err="1"/>
              <a:t>Convolutional</a:t>
            </a:r>
            <a:r>
              <a:rPr lang="en-US" sz="1600" dirty="0"/>
              <a:t> Code is mandatory. Either Turbo, LDPC or Shortened Block Turbo Code can be used for advanced coding.</a:t>
            </a:r>
          </a:p>
          <a:p>
            <a:pPr marL="177800" indent="-177800" eaLnBrk="0" hangingPunct="0">
              <a:spcBef>
                <a:spcPct val="30000"/>
              </a:spcBef>
              <a:buFont typeface="Arial" charset="0"/>
              <a:buChar char="•"/>
            </a:pPr>
            <a:r>
              <a:rPr lang="en-US" sz="1600" dirty="0">
                <a:solidFill>
                  <a:srgbClr val="3333FF"/>
                </a:solidFill>
              </a:rPr>
              <a:t>Pilot Pattern </a:t>
            </a:r>
            <a:r>
              <a:rPr lang="en-US" sz="1600" dirty="0"/>
              <a:t>- Each OFDM / OFDMA symbol is divided into </a:t>
            </a:r>
            <a:r>
              <a:rPr lang="en-US" sz="1600" dirty="0">
                <a:solidFill>
                  <a:srgbClr val="3333FF"/>
                </a:solidFill>
              </a:rPr>
              <a:t>sub-channels of 28 subcarriers of which 4 are pilots</a:t>
            </a:r>
            <a:r>
              <a:rPr lang="en-US" sz="1600" dirty="0"/>
              <a:t>. Pilot carriers are inserted once every 7 sub-carriers. Pilots cycle through all 7 sub-carriers over 7 symbol duration. No frequency domain interpolation is required because of low Doppler spread in TV bands. </a:t>
            </a:r>
          </a:p>
          <a:p>
            <a:pPr marL="177800" indent="-177800" eaLnBrk="0" hangingPunct="0">
              <a:spcBef>
                <a:spcPct val="30000"/>
              </a:spcBef>
              <a:buFont typeface="Arial" charset="0"/>
              <a:buChar char="•"/>
            </a:pPr>
            <a:r>
              <a:rPr lang="en-US" sz="1600" dirty="0">
                <a:solidFill>
                  <a:srgbClr val="3333FF"/>
                </a:solidFill>
              </a:rPr>
              <a:t>Net Spectral Efficiency </a:t>
            </a:r>
            <a:r>
              <a:rPr lang="en-US" sz="1600" dirty="0"/>
              <a:t>- 0.624 bits/s/Hz – 3.12 bits/s/Hz</a:t>
            </a:r>
          </a:p>
          <a:p>
            <a:pPr marL="177800" indent="-177800" eaLnBrk="0" hangingPunct="0">
              <a:spcBef>
                <a:spcPct val="30000"/>
              </a:spcBef>
              <a:buFont typeface="Arial" charset="0"/>
              <a:buChar char="•"/>
            </a:pPr>
            <a:r>
              <a:rPr lang="en-US" sz="1600" dirty="0">
                <a:solidFill>
                  <a:srgbClr val="3333FF"/>
                </a:solidFill>
              </a:rPr>
              <a:t>Spectral Mask </a:t>
            </a:r>
            <a:r>
              <a:rPr lang="en-US" sz="1600" dirty="0"/>
              <a:t>- </a:t>
            </a:r>
            <a:r>
              <a:rPr lang="en-US" sz="1600" dirty="0" smtClean="0"/>
              <a:t>IEEE 802.22 (</a:t>
            </a:r>
            <a:r>
              <a:rPr lang="en-US" sz="1600" dirty="0" err="1" smtClean="0"/>
              <a:t>Wi</a:t>
            </a:r>
            <a:r>
              <a:rPr lang="en-US" sz="1600" dirty="0" smtClean="0"/>
              <a:t>-FAR(TM)) </a:t>
            </a:r>
            <a:r>
              <a:rPr lang="en-US" sz="1600" dirty="0"/>
              <a:t>PHY flexible to meet Spectral Mask requirements in various </a:t>
            </a:r>
            <a:r>
              <a:rPr lang="en-US" sz="1600" dirty="0" smtClean="0"/>
              <a:t>countries</a:t>
            </a:r>
            <a:endParaRPr lang="en-US" sz="1600" dirty="0"/>
          </a:p>
        </p:txBody>
      </p:sp>
      <p:sp>
        <p:nvSpPr>
          <p:cNvPr id="47229" name="TextBox 8"/>
          <p:cNvSpPr txBox="1">
            <a:spLocks noChangeArrowheads="1"/>
          </p:cNvSpPr>
          <p:nvPr/>
        </p:nvSpPr>
        <p:spPr bwMode="auto">
          <a:xfrm>
            <a:off x="5181600" y="3505200"/>
            <a:ext cx="3886200" cy="369888"/>
          </a:xfrm>
          <a:prstGeom prst="rect">
            <a:avLst/>
          </a:prstGeom>
          <a:solidFill>
            <a:srgbClr val="0000FF"/>
          </a:solidFill>
          <a:ln w="9525">
            <a:noFill/>
            <a:miter lim="800000"/>
            <a:headEnd/>
            <a:tailEnd/>
          </a:ln>
        </p:spPr>
        <p:txBody>
          <a:bodyPr>
            <a:spAutoFit/>
          </a:bodyPr>
          <a:lstStyle/>
          <a:p>
            <a:pPr algn="ctr"/>
            <a:r>
              <a:rPr lang="en-US" sz="1800" b="1">
                <a:solidFill>
                  <a:schemeClr val="bg1"/>
                </a:solidFill>
              </a:rPr>
              <a:t>Data Rates in NLOS Conditions</a:t>
            </a:r>
          </a:p>
        </p:txBody>
      </p:sp>
      <p:sp>
        <p:nvSpPr>
          <p:cNvPr id="10"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extLst>
      <p:ext uri="{BB962C8B-B14F-4D97-AF65-F5344CB8AC3E}">
        <p14:creationId xmlns:p14="http://schemas.microsoft.com/office/powerpoint/2010/main" val="38369577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0" y="5638800"/>
            <a:ext cx="16002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41989" name="Rectangle 3"/>
          <p:cNvSpPr>
            <a:spLocks noGrp="1" noChangeArrowheads="1"/>
          </p:cNvSpPr>
          <p:nvPr>
            <p:ph type="body" idx="1"/>
          </p:nvPr>
        </p:nvSpPr>
        <p:spPr>
          <a:xfrm>
            <a:off x="0" y="1463675"/>
            <a:ext cx="8839200" cy="4937125"/>
          </a:xfrm>
          <a:solidFill>
            <a:schemeClr val="bg1"/>
          </a:solidFill>
        </p:spPr>
        <p:txBody>
          <a:bodyPr/>
          <a:lstStyle/>
          <a:p>
            <a:r>
              <a:rPr lang="en-GB" sz="2000" dirty="0" smtClean="0"/>
              <a:t>Long distance communication in the VHF/ UHF Band needs to deal with severe multipath and delay spread conditions</a:t>
            </a:r>
          </a:p>
          <a:p>
            <a:r>
              <a:rPr lang="en-GB" sz="2200" dirty="0" smtClean="0"/>
              <a:t>Frequency selective with large excessive delay </a:t>
            </a:r>
          </a:p>
          <a:p>
            <a:pPr lvl="1"/>
            <a:r>
              <a:rPr lang="en-GB" sz="2000" dirty="0" smtClean="0"/>
              <a:t>Excessive delay (measurements in US, Germany, France*)</a:t>
            </a:r>
          </a:p>
          <a:p>
            <a:pPr lvl="2"/>
            <a:r>
              <a:rPr lang="en-GB" sz="1800" b="1" dirty="0" smtClean="0"/>
              <a:t>Longest delay: &gt;60 </a:t>
            </a:r>
            <a:r>
              <a:rPr lang="el-GR" sz="1800" b="1" dirty="0" smtClean="0"/>
              <a:t>μsec </a:t>
            </a:r>
            <a:endParaRPr lang="en-GB" sz="1800" b="1" dirty="0" smtClean="0"/>
          </a:p>
          <a:p>
            <a:pPr lvl="2"/>
            <a:r>
              <a:rPr lang="en-GB" sz="1800" b="1" dirty="0" smtClean="0"/>
              <a:t>85% test location with delay spread ~35 </a:t>
            </a:r>
            <a:r>
              <a:rPr lang="el-GR" sz="1800" b="1" dirty="0" smtClean="0"/>
              <a:t>μsec </a:t>
            </a:r>
            <a:endParaRPr lang="en-GB" sz="1800" b="1" dirty="0" smtClean="0"/>
          </a:p>
          <a:p>
            <a:pPr lvl="1"/>
            <a:r>
              <a:rPr lang="en-GB" sz="2000" dirty="0" smtClean="0"/>
              <a:t>Low frequency (54~862 MHz)</a:t>
            </a:r>
          </a:p>
          <a:p>
            <a:pPr lvl="1"/>
            <a:r>
              <a:rPr lang="en-GB" sz="2000" dirty="0" smtClean="0"/>
              <a:t>Long range (up to 100 km)</a:t>
            </a:r>
          </a:p>
          <a:p>
            <a:pPr lvl="1"/>
            <a:r>
              <a:rPr lang="en-GB" sz="2000" dirty="0" smtClean="0"/>
              <a:t>Slow fading</a:t>
            </a:r>
          </a:p>
          <a:p>
            <a:pPr lvl="2"/>
            <a:r>
              <a:rPr lang="en-GB" sz="1600" dirty="0" smtClean="0"/>
              <a:t>Small Doppler spread </a:t>
            </a:r>
          </a:p>
          <a:p>
            <a:pPr lvl="2"/>
            <a:r>
              <a:rPr lang="en-GB" sz="1600" dirty="0" smtClean="0"/>
              <a:t>(up to a few Hz)</a:t>
            </a:r>
            <a:r>
              <a:rPr lang="en-SG" sz="1600" dirty="0" smtClean="0"/>
              <a:t> </a:t>
            </a:r>
          </a:p>
        </p:txBody>
      </p:sp>
      <p:sp>
        <p:nvSpPr>
          <p:cNvPr id="41988" name="Rectangle 2"/>
          <p:cNvSpPr>
            <a:spLocks noGrp="1" noChangeArrowheads="1"/>
          </p:cNvSpPr>
          <p:nvPr>
            <p:ph type="title"/>
          </p:nvPr>
        </p:nvSpPr>
        <p:spPr>
          <a:xfrm>
            <a:off x="457200" y="228600"/>
            <a:ext cx="8229600" cy="11430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sz="2400" b="1" kern="1200" dirty="0" smtClean="0"/>
              <a:t>TV Channel Modeling </a:t>
            </a:r>
            <a:r>
              <a:rPr lang="en-US" sz="2800" b="1" kern="1200" dirty="0" smtClean="0"/>
              <a:t>– </a:t>
            </a:r>
            <a:r>
              <a:rPr lang="en-US" sz="2400" b="1" kern="1200" dirty="0" smtClean="0"/>
              <a:t>IEEE </a:t>
            </a:r>
            <a:r>
              <a:rPr lang="en-US" sz="2400" b="1" kern="1200" dirty="0" smtClean="0"/>
              <a:t>802.22 </a:t>
            </a:r>
            <a:r>
              <a:rPr lang="en-US" sz="2400" b="1" kern="1200" dirty="0" smtClean="0"/>
              <a:t>Supports </a:t>
            </a:r>
            <a:r>
              <a:rPr lang="en-US" sz="2400" b="1" kern="1200" dirty="0"/>
              <a:t>L</a:t>
            </a:r>
            <a:r>
              <a:rPr lang="en-US" sz="2400" b="1" kern="1200" dirty="0" smtClean="0"/>
              <a:t>arge </a:t>
            </a:r>
            <a:r>
              <a:rPr lang="en-US" sz="2400" b="1" kern="1200" dirty="0" smtClean="0"/>
              <a:t>M</a:t>
            </a:r>
            <a:r>
              <a:rPr lang="en-US" sz="2400" b="1" kern="1200" dirty="0" smtClean="0"/>
              <a:t>ulti-Path </a:t>
            </a:r>
            <a:r>
              <a:rPr lang="en-US" sz="2400" b="1" kern="1200" dirty="0"/>
              <a:t>D</a:t>
            </a:r>
            <a:r>
              <a:rPr lang="en-US" sz="2400" b="1" kern="1200" dirty="0" smtClean="0"/>
              <a:t>elay </a:t>
            </a:r>
            <a:r>
              <a:rPr lang="en-US" sz="2400" b="1" kern="1200" dirty="0"/>
              <a:t>A</a:t>
            </a:r>
            <a:r>
              <a:rPr lang="en-US" sz="2400" b="1" kern="1200" dirty="0" smtClean="0"/>
              <a:t>bsorption for Long </a:t>
            </a:r>
            <a:r>
              <a:rPr lang="en-US" sz="2400" b="1" kern="1200" dirty="0"/>
              <a:t>D</a:t>
            </a:r>
            <a:r>
              <a:rPr lang="en-US" sz="2400" b="1" kern="1200" dirty="0" smtClean="0"/>
              <a:t>istance Communications (Clauses 7 and 9)</a:t>
            </a:r>
            <a:endParaRPr lang="en-US" sz="2000" b="1" kern="1200" dirty="0" smtClean="0"/>
          </a:p>
        </p:txBody>
      </p:sp>
      <p:sp>
        <p:nvSpPr>
          <p:cNvPr id="41990" name="Rectangle 5"/>
          <p:cNvSpPr>
            <a:spLocks noChangeArrowheads="1"/>
          </p:cNvSpPr>
          <p:nvPr/>
        </p:nvSpPr>
        <p:spPr bwMode="auto">
          <a:xfrm>
            <a:off x="1371600" y="5562600"/>
            <a:ext cx="2819400" cy="954750"/>
          </a:xfrm>
          <a:prstGeom prst="rect">
            <a:avLst/>
          </a:prstGeom>
          <a:noFill/>
          <a:ln w="9525" algn="ctr">
            <a:noFill/>
            <a:miter lim="800000"/>
            <a:headEnd/>
            <a:tailEnd/>
          </a:ln>
        </p:spPr>
        <p:txBody>
          <a:bodyPr lIns="92075" tIns="46038" rIns="92075" bIns="46038" anchor="ctr">
            <a:spAutoFit/>
          </a:bodyPr>
          <a:lstStyle/>
          <a:p>
            <a:pPr algn="r"/>
            <a:r>
              <a:rPr lang="en-US" sz="1400" b="0" dirty="0"/>
              <a:t> * </a:t>
            </a:r>
            <a:r>
              <a:rPr lang="el-GR" sz="1400" b="0" dirty="0"/>
              <a:t>WRAN Channel Modeling</a:t>
            </a:r>
            <a:r>
              <a:rPr lang="en-US" sz="1400" b="0" dirty="0"/>
              <a:t>,</a:t>
            </a:r>
            <a:r>
              <a:rPr lang="en-SG" sz="1400" b="0" dirty="0"/>
              <a:t> </a:t>
            </a:r>
            <a:r>
              <a:rPr lang="en-US" sz="1400" b="0" dirty="0">
                <a:solidFill>
                  <a:srgbClr val="000000"/>
                </a:solidFill>
                <a:cs typeface="Times New Roman" pitchFamily="18" charset="0"/>
              </a:rPr>
              <a:t>IEEE802.22-05/0055r7, Aug  </a:t>
            </a:r>
            <a:r>
              <a:rPr lang="en-US" sz="1400" b="0" dirty="0" smtClean="0">
                <a:solidFill>
                  <a:srgbClr val="000000"/>
                </a:solidFill>
                <a:cs typeface="Times New Roman" pitchFamily="18" charset="0"/>
              </a:rPr>
              <a:t>05</a:t>
            </a:r>
          </a:p>
          <a:p>
            <a:pPr algn="r"/>
            <a:r>
              <a:rPr lang="en-US" sz="1400" dirty="0" smtClean="0">
                <a:solidFill>
                  <a:srgbClr val="000000"/>
                </a:solidFill>
                <a:cs typeface="Times New Roman" pitchFamily="18" charset="0"/>
              </a:rPr>
              <a:t>Information provided by TV Broadcasters</a:t>
            </a:r>
            <a:r>
              <a:rPr lang="en-US" sz="1400" b="0" dirty="0" smtClean="0">
                <a:solidFill>
                  <a:srgbClr val="000000"/>
                </a:solidFill>
                <a:cs typeface="Times New Roman" pitchFamily="18" charset="0"/>
              </a:rPr>
              <a:t>  </a:t>
            </a:r>
            <a:r>
              <a:rPr lang="en-US" sz="1400" b="0" dirty="0" smtClean="0">
                <a:solidFill>
                  <a:srgbClr val="000000"/>
                </a:solidFill>
              </a:rPr>
              <a:t> </a:t>
            </a:r>
            <a:endParaRPr lang="en-US" sz="1400" b="0" dirty="0">
              <a:solidFill>
                <a:srgbClr val="000000"/>
              </a:solidFill>
            </a:endParaRPr>
          </a:p>
        </p:txBody>
      </p:sp>
      <p:pic>
        <p:nvPicPr>
          <p:cNvPr id="41991" name="Picture 9"/>
          <p:cNvPicPr>
            <a:picLocks noChangeAspect="1" noChangeArrowheads="1"/>
          </p:cNvPicPr>
          <p:nvPr/>
        </p:nvPicPr>
        <p:blipFill>
          <a:blip r:embed="rId2" cstate="print"/>
          <a:srcRect/>
          <a:stretch>
            <a:fillRect/>
          </a:stretch>
        </p:blipFill>
        <p:spPr bwMode="auto">
          <a:xfrm>
            <a:off x="4343400" y="2819400"/>
            <a:ext cx="4519613"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9"/>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45058" name="Text Box 2"/>
          <p:cNvSpPr txBox="1">
            <a:spLocks noChangeArrowheads="1"/>
          </p:cNvSpPr>
          <p:nvPr/>
        </p:nvSpPr>
        <p:spPr bwMode="auto">
          <a:xfrm>
            <a:off x="152400" y="304800"/>
            <a:ext cx="8610600" cy="479425"/>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a:t>
            </a:r>
            <a:r>
              <a:rPr lang="en-US" altLang="ja-JP" sz="2800" b="1" dirty="0" smtClean="0">
                <a:solidFill>
                  <a:schemeClr val="tx2"/>
                </a:solidFill>
                <a:latin typeface="+mj-lt"/>
                <a:ea typeface="+mj-ea"/>
                <a:cs typeface="+mj-cs"/>
              </a:rPr>
              <a:t>802.22 </a:t>
            </a:r>
            <a:r>
              <a:rPr lang="en-US" altLang="ja-JP" sz="2800" b="1" dirty="0">
                <a:solidFill>
                  <a:schemeClr val="tx2"/>
                </a:solidFill>
                <a:latin typeface="+mj-lt"/>
                <a:ea typeface="+mj-ea"/>
                <a:cs typeface="+mj-cs"/>
              </a:rPr>
              <a:t>– Frame </a:t>
            </a:r>
            <a:r>
              <a:rPr lang="en-US" altLang="ja-JP" sz="2800" b="1" dirty="0" smtClean="0">
                <a:solidFill>
                  <a:schemeClr val="tx2"/>
                </a:solidFill>
                <a:latin typeface="+mj-lt"/>
                <a:ea typeface="+mj-ea"/>
                <a:cs typeface="+mj-cs"/>
              </a:rPr>
              <a:t>Structure (Clause 7)</a:t>
            </a:r>
            <a:endParaRPr lang="en-US" altLang="ja-JP" sz="2800" b="1" dirty="0">
              <a:solidFill>
                <a:schemeClr val="tx2"/>
              </a:solidFill>
              <a:latin typeface="+mj-lt"/>
              <a:ea typeface="+mj-ea"/>
              <a:cs typeface="+mj-cs"/>
            </a:endParaRPr>
          </a:p>
        </p:txBody>
      </p:sp>
      <p:pic>
        <p:nvPicPr>
          <p:cNvPr id="45059" name="Picture 3" descr="10_B96-001_r1.jpg"/>
          <p:cNvPicPr>
            <a:picLocks noChangeAspect="1"/>
          </p:cNvPicPr>
          <p:nvPr/>
        </p:nvPicPr>
        <p:blipFill>
          <a:blip r:embed="rId3" cstate="print"/>
          <a:srcRect/>
          <a:stretch>
            <a:fillRect/>
          </a:stretch>
        </p:blipFill>
        <p:spPr bwMode="auto">
          <a:xfrm>
            <a:off x="152400" y="2286000"/>
            <a:ext cx="5181600" cy="4140200"/>
          </a:xfrm>
          <a:prstGeom prst="rect">
            <a:avLst/>
          </a:prstGeom>
          <a:noFill/>
          <a:ln w="9525">
            <a:noFill/>
            <a:miter lim="800000"/>
            <a:headEnd/>
            <a:tailEnd/>
          </a:ln>
        </p:spPr>
      </p:pic>
      <p:pic>
        <p:nvPicPr>
          <p:cNvPr id="45060" name="Picture 4" descr="802_22_superframe_structure.JPG"/>
          <p:cNvPicPr>
            <a:picLocks noChangeAspect="1"/>
          </p:cNvPicPr>
          <p:nvPr/>
        </p:nvPicPr>
        <p:blipFill>
          <a:blip r:embed="rId4" cstate="print"/>
          <a:srcRect/>
          <a:stretch>
            <a:fillRect/>
          </a:stretch>
        </p:blipFill>
        <p:spPr bwMode="auto">
          <a:xfrm>
            <a:off x="1" y="1066800"/>
            <a:ext cx="5410200" cy="1112838"/>
          </a:xfrm>
          <a:prstGeom prst="rect">
            <a:avLst/>
          </a:prstGeom>
          <a:noFill/>
          <a:ln w="9525">
            <a:noFill/>
            <a:miter lim="800000"/>
            <a:headEnd/>
            <a:tailEnd/>
          </a:ln>
        </p:spPr>
      </p:pic>
      <p:sp>
        <p:nvSpPr>
          <p:cNvPr id="45061" name="Rectangle 8"/>
          <p:cNvSpPr>
            <a:spLocks noChangeArrowheads="1"/>
          </p:cNvSpPr>
          <p:nvPr/>
        </p:nvSpPr>
        <p:spPr bwMode="auto">
          <a:xfrm>
            <a:off x="5562600" y="805523"/>
            <a:ext cx="3581400" cy="5900077"/>
          </a:xfrm>
          <a:prstGeom prst="rect">
            <a:avLst/>
          </a:prstGeom>
          <a:noFill/>
          <a:ln w="12700">
            <a:noFill/>
            <a:miter lim="800000"/>
            <a:headEnd type="none" w="sm" len="sm"/>
            <a:tailEnd type="none" w="sm" len="sm"/>
          </a:ln>
        </p:spPr>
        <p:txBody>
          <a:bodyPr wrap="square" lIns="0" tIns="0" rIns="0" bIns="0">
            <a:spAutoFit/>
          </a:bodyPr>
          <a:lstStyle/>
          <a:p>
            <a:pPr marL="177800" indent="-177800" eaLnBrk="0" hangingPunct="0">
              <a:lnSpc>
                <a:spcPct val="90000"/>
              </a:lnSpc>
              <a:spcBef>
                <a:spcPct val="15000"/>
              </a:spcBef>
              <a:buFont typeface="Arial" charset="0"/>
              <a:buChar char="•"/>
            </a:pPr>
            <a:r>
              <a:rPr lang="en-US" sz="1800" dirty="0" smtClean="0"/>
              <a:t>Time </a:t>
            </a:r>
            <a:r>
              <a:rPr lang="en-US" sz="1800" dirty="0"/>
              <a:t>Division Duplex (TDD) frame </a:t>
            </a:r>
            <a:r>
              <a:rPr lang="en-US" sz="1800" dirty="0" smtClean="0"/>
              <a:t>structure Super-frame</a:t>
            </a:r>
            <a:r>
              <a:rPr lang="en-US" sz="1800" dirty="0"/>
              <a:t>: 160 </a:t>
            </a:r>
            <a:r>
              <a:rPr lang="en-US" sz="1800" dirty="0" smtClean="0"/>
              <a:t>ms, Frame</a:t>
            </a:r>
            <a:r>
              <a:rPr lang="en-US" sz="1800" dirty="0"/>
              <a:t>: 10 ms</a:t>
            </a:r>
          </a:p>
          <a:p>
            <a:pPr marL="177800" indent="-177800" eaLnBrk="0" hangingPunct="0">
              <a:lnSpc>
                <a:spcPct val="90000"/>
              </a:lnSpc>
              <a:spcBef>
                <a:spcPct val="30000"/>
              </a:spcBef>
              <a:buFont typeface="Arial" charset="0"/>
              <a:buChar char="•"/>
            </a:pPr>
            <a:r>
              <a:rPr lang="en-US" sz="1800" dirty="0" smtClean="0"/>
              <a:t>OFDM/ OFDMA Transport</a:t>
            </a:r>
          </a:p>
          <a:p>
            <a:pPr marL="177800" indent="-177800" eaLnBrk="0" hangingPunct="0">
              <a:lnSpc>
                <a:spcPct val="90000"/>
              </a:lnSpc>
              <a:spcBef>
                <a:spcPct val="30000"/>
              </a:spcBef>
              <a:buFont typeface="Arial" charset="0"/>
              <a:buChar char="•"/>
            </a:pPr>
            <a:r>
              <a:rPr lang="en-US" sz="1800" dirty="0" smtClean="0"/>
              <a:t>QPSK up to 64 QAM modulation supported</a:t>
            </a:r>
          </a:p>
          <a:p>
            <a:pPr marL="177800" indent="-177800" eaLnBrk="0" hangingPunct="0">
              <a:lnSpc>
                <a:spcPct val="90000"/>
              </a:lnSpc>
              <a:spcBef>
                <a:spcPct val="30000"/>
              </a:spcBef>
              <a:buFont typeface="Arial" charset="0"/>
              <a:buChar char="•"/>
            </a:pPr>
            <a:r>
              <a:rPr lang="en-US" sz="1800" dirty="0" err="1" smtClean="0"/>
              <a:t>Convolutional</a:t>
            </a:r>
            <a:r>
              <a:rPr lang="en-US" sz="1800" dirty="0" smtClean="0"/>
              <a:t> codes and other advanced codes supported</a:t>
            </a:r>
          </a:p>
          <a:p>
            <a:pPr marL="177800" indent="-177800" eaLnBrk="0" hangingPunct="0">
              <a:lnSpc>
                <a:spcPct val="90000"/>
              </a:lnSpc>
              <a:spcBef>
                <a:spcPct val="30000"/>
              </a:spcBef>
              <a:buFont typeface="Arial" charset="0"/>
              <a:buChar char="•"/>
            </a:pPr>
            <a:r>
              <a:rPr lang="en-US" sz="1800" dirty="0" smtClean="0"/>
              <a:t>Throughput: 22-29 Mbps per TV channel WITH NO MIMO. MIMO and channel bonding increase the throughput</a:t>
            </a:r>
          </a:p>
          <a:p>
            <a:pPr marL="177800" indent="-177800" eaLnBrk="0" hangingPunct="0">
              <a:lnSpc>
                <a:spcPct val="90000"/>
              </a:lnSpc>
              <a:spcBef>
                <a:spcPct val="30000"/>
              </a:spcBef>
              <a:buFont typeface="Arial" charset="0"/>
              <a:buChar char="•"/>
            </a:pPr>
            <a:r>
              <a:rPr lang="en-US" sz="1800" dirty="0" smtClean="0"/>
              <a:t>Spectral Efficiency: 0.624 – 3.12 bits / sec / Hz</a:t>
            </a:r>
          </a:p>
          <a:p>
            <a:pPr marL="177800" indent="-177800" eaLnBrk="0" hangingPunct="0">
              <a:lnSpc>
                <a:spcPct val="90000"/>
              </a:lnSpc>
              <a:spcBef>
                <a:spcPct val="30000"/>
              </a:spcBef>
              <a:buFont typeface="Arial" charset="0"/>
              <a:buChar char="•"/>
            </a:pPr>
            <a:r>
              <a:rPr lang="en-US" sz="1800" dirty="0" smtClean="0"/>
              <a:t>Distance: 10 km minimum. </a:t>
            </a:r>
            <a:r>
              <a:rPr lang="en-US" sz="1800" dirty="0" err="1" smtClean="0"/>
              <a:t>Upto</a:t>
            </a:r>
            <a:r>
              <a:rPr lang="en-US" sz="1800" dirty="0" smtClean="0"/>
              <a:t> 30 km and even 100 </a:t>
            </a:r>
            <a:r>
              <a:rPr lang="en-US" sz="1800" dirty="0" err="1" smtClean="0"/>
              <a:t>kms</a:t>
            </a:r>
            <a:endParaRPr lang="en-US" sz="1800" dirty="0" smtClean="0"/>
          </a:p>
          <a:p>
            <a:pPr marL="177800" indent="-177800" eaLnBrk="0" hangingPunct="0">
              <a:lnSpc>
                <a:spcPct val="90000"/>
              </a:lnSpc>
              <a:spcBef>
                <a:spcPct val="30000"/>
              </a:spcBef>
              <a:buFont typeface="Arial" charset="0"/>
              <a:buChar char="•"/>
            </a:pPr>
            <a:r>
              <a:rPr lang="en-US" sz="1800" dirty="0" smtClean="0"/>
              <a:t>MAC supports Cognitive Radio features</a:t>
            </a:r>
          </a:p>
          <a:p>
            <a:pPr marL="177800" indent="-177800" eaLnBrk="0" hangingPunct="0">
              <a:lnSpc>
                <a:spcPct val="90000"/>
              </a:lnSpc>
              <a:spcBef>
                <a:spcPct val="30000"/>
              </a:spcBef>
              <a:buFont typeface="Arial" charset="0"/>
              <a:buChar char="•"/>
            </a:pPr>
            <a:r>
              <a:rPr lang="en-US" sz="1800" dirty="0" smtClean="0"/>
              <a:t>Self-coexistence </a:t>
            </a:r>
            <a:r>
              <a:rPr lang="en-US" sz="1800" dirty="0"/>
              <a:t>Window (SCW): BS commands subscribers to send out CBPs for 802.22 </a:t>
            </a:r>
          </a:p>
        </p:txBody>
      </p:sp>
      <p:sp>
        <p:nvSpPr>
          <p:cNvPr id="45062" name="Rounded Rectangular Callout 8"/>
          <p:cNvSpPr>
            <a:spLocks noChangeArrowheads="1"/>
          </p:cNvSpPr>
          <p:nvPr/>
        </p:nvSpPr>
        <p:spPr bwMode="auto">
          <a:xfrm>
            <a:off x="2057400" y="5486400"/>
            <a:ext cx="2559050" cy="496888"/>
          </a:xfrm>
          <a:prstGeom prst="wedgeRoundRectCallout">
            <a:avLst>
              <a:gd name="adj1" fmla="val 58625"/>
              <a:gd name="adj2" fmla="val -32426"/>
              <a:gd name="adj3" fmla="val 16667"/>
            </a:avLst>
          </a:prstGeom>
          <a:solidFill>
            <a:srgbClr val="CCFFFF"/>
          </a:solidFill>
          <a:ln w="12700" cap="rnd" algn="ctr">
            <a:solidFill>
              <a:srgbClr val="3333FF"/>
            </a:solidFill>
            <a:round/>
            <a:headEnd/>
            <a:tailEnd/>
          </a:ln>
        </p:spPr>
        <p:txBody>
          <a:bodyPr lIns="0" tIns="0" rIns="0" bIns="0"/>
          <a:lstStyle/>
          <a:p>
            <a:pPr algn="ctr" defTabSz="555625" eaLnBrk="0" hangingPunct="0">
              <a:lnSpc>
                <a:spcPct val="90000"/>
              </a:lnSpc>
            </a:pPr>
            <a:r>
              <a:rPr lang="en-US" sz="1000" b="1"/>
              <a:t>Co-existence Beacon Protocol (CBP) burst used for 802.22 self co-existence and terrestrial geo-location</a:t>
            </a:r>
            <a:r>
              <a:rPr lang="en-US" sz="1200" b="1"/>
              <a:t> </a:t>
            </a:r>
          </a:p>
        </p:txBody>
      </p:sp>
      <p:sp>
        <p:nvSpPr>
          <p:cNvPr id="45066" name="Line 19"/>
          <p:cNvSpPr>
            <a:spLocks noChangeShapeType="1"/>
          </p:cNvSpPr>
          <p:nvPr/>
        </p:nvSpPr>
        <p:spPr bwMode="auto">
          <a:xfrm flipH="1">
            <a:off x="3422650" y="1800225"/>
            <a:ext cx="211138" cy="514350"/>
          </a:xfrm>
          <a:prstGeom prst="line">
            <a:avLst/>
          </a:prstGeom>
          <a:noFill/>
          <a:ln w="6350">
            <a:solidFill>
              <a:schemeClr val="tx1"/>
            </a:solidFill>
            <a:prstDash val="dash"/>
            <a:round/>
            <a:headEnd/>
            <a:tailEnd/>
          </a:ln>
        </p:spPr>
        <p:txBody>
          <a:bodyPr/>
          <a:lstStyle/>
          <a:p>
            <a:endParaRPr lang="en-US"/>
          </a:p>
        </p:txBody>
      </p:sp>
      <p:sp>
        <p:nvSpPr>
          <p:cNvPr id="45067" name="Line 20"/>
          <p:cNvSpPr>
            <a:spLocks noChangeShapeType="1"/>
          </p:cNvSpPr>
          <p:nvPr/>
        </p:nvSpPr>
        <p:spPr bwMode="auto">
          <a:xfrm flipH="1">
            <a:off x="4994275" y="1798638"/>
            <a:ext cx="180975" cy="514350"/>
          </a:xfrm>
          <a:prstGeom prst="line">
            <a:avLst/>
          </a:prstGeom>
          <a:noFill/>
          <a:ln w="6350">
            <a:solidFill>
              <a:schemeClr val="tx1"/>
            </a:solidFill>
            <a:prstDash val="dash"/>
            <a:round/>
            <a:headEnd/>
            <a:tailEnd/>
          </a:ln>
        </p:spPr>
        <p:txBody>
          <a:bodyPr/>
          <a:lstStyle/>
          <a:p>
            <a:endParaRPr lang="en-US"/>
          </a:p>
        </p:txBody>
      </p:sp>
      <p:sp>
        <p:nvSpPr>
          <p:cNvPr id="14"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ipe(up)">
                                      <p:cBhvr>
                                        <p:cTn id="7" dur="5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1"/>
          <p:cNvSpPr>
            <a:spLocks noGrp="1"/>
          </p:cNvSpPr>
          <p:nvPr>
            <p:ph type="title"/>
          </p:nvPr>
        </p:nvSpPr>
        <p:spPr>
          <a:xfrm>
            <a:off x="685800" y="457200"/>
            <a:ext cx="7772400" cy="503237"/>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pPr>
            <a:r>
              <a:rPr lang="en-GB" sz="2800" b="1" kern="1200"/>
              <a:t>Disclaimer…</a:t>
            </a:r>
          </a:p>
        </p:txBody>
      </p:sp>
      <p:sp>
        <p:nvSpPr>
          <p:cNvPr id="10243" name="Content Placeholder 22"/>
          <p:cNvSpPr>
            <a:spLocks noGrp="1"/>
          </p:cNvSpPr>
          <p:nvPr>
            <p:ph idx="1"/>
          </p:nvPr>
        </p:nvSpPr>
        <p:spPr>
          <a:xfrm>
            <a:off x="304800" y="1463675"/>
            <a:ext cx="8686800" cy="4114800"/>
          </a:xfrm>
        </p:spPr>
        <p:txBody>
          <a:bodyPr/>
          <a:lstStyle/>
          <a:p>
            <a:pPr>
              <a:buFont typeface="Wingdings" pitchFamily="2" charset="2"/>
              <a:buNone/>
            </a:pPr>
            <a:r>
              <a:rPr lang="en-GB" sz="3600" dirty="0" smtClean="0">
                <a:ea typeface="MS PGothic" pitchFamily="34" charset="-128"/>
              </a:rPr>
              <a:t>	</a:t>
            </a:r>
            <a:r>
              <a:rPr lang="en-GB" sz="2800" dirty="0" smtClean="0">
                <a:ea typeface="MS PGothic" pitchFamily="34" charset="-128"/>
              </a:rPr>
              <a:t>“At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a:t>
            </a:r>
          </a:p>
          <a:p>
            <a:pPr>
              <a:buFontTx/>
              <a:buNone/>
            </a:pPr>
            <a:r>
              <a:rPr lang="en-GB" sz="3600" dirty="0" smtClean="0">
                <a:ea typeface="MS PGothic" pitchFamily="34" charset="-128"/>
              </a:rPr>
              <a:t>	   </a:t>
            </a:r>
            <a:r>
              <a:rPr lang="en-GB" sz="2000" dirty="0" smtClean="0"/>
              <a:t>http://standards.ieee.org/ipr/disclaimers.html</a:t>
            </a:r>
          </a:p>
          <a:p>
            <a:pPr>
              <a:buFont typeface="Wingdings" pitchFamily="2" charset="2"/>
              <a:buNone/>
            </a:pPr>
            <a:endParaRPr lang="en-GB" sz="2000" dirty="0" smtClean="0">
              <a:ea typeface="MS PGothic" pitchFamily="34" charset="-128"/>
            </a:endParaRPr>
          </a:p>
          <a:p>
            <a:pPr eaLnBrk="1" hangingPunct="1"/>
            <a:endParaRPr lang="en-GB" sz="3600" dirty="0" smtClean="0">
              <a:ea typeface="MS PGothic" pitchFamily="34" charset="-128"/>
            </a:endParaRPr>
          </a:p>
        </p:txBody>
      </p:sp>
    </p:spTree>
    <p:extLst>
      <p:ext uri="{BB962C8B-B14F-4D97-AF65-F5344CB8AC3E}">
        <p14:creationId xmlns:p14="http://schemas.microsoft.com/office/powerpoint/2010/main" val="70531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404813"/>
            <a:ext cx="8229600" cy="814387"/>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altLang="ja-JP" sz="2800" b="1" kern="1200" dirty="0" smtClean="0"/>
              <a:t>Concept of IEEE </a:t>
            </a:r>
            <a:r>
              <a:rPr lang="en-US" altLang="ja-JP" sz="2800" b="1" kern="1200" dirty="0" smtClean="0"/>
              <a:t>802.22 </a:t>
            </a:r>
            <a:r>
              <a:rPr lang="en-US" altLang="ja-JP" sz="2800" b="1" kern="1200" dirty="0" smtClean="0"/>
              <a:t>Frame </a:t>
            </a:r>
            <a:r>
              <a:rPr lang="en-US" altLang="ja-JP" sz="2800" b="1" kern="1200" dirty="0" smtClean="0"/>
              <a:t>Operation (Clause 7)</a:t>
            </a:r>
            <a:endParaRPr lang="en-US" altLang="ja-JP" sz="2800" b="1" kern="1200" dirty="0" smtClean="0"/>
          </a:p>
        </p:txBody>
      </p:sp>
      <p:sp>
        <p:nvSpPr>
          <p:cNvPr id="8" name="타원형 설명선 1"/>
          <p:cNvSpPr>
            <a:spLocks noChangeArrowheads="1"/>
          </p:cNvSpPr>
          <p:nvPr/>
        </p:nvSpPr>
        <p:spPr bwMode="auto">
          <a:xfrm>
            <a:off x="1905000" y="4548188"/>
            <a:ext cx="2286000" cy="1079500"/>
          </a:xfrm>
          <a:prstGeom prst="wedgeEllipseCallout">
            <a:avLst>
              <a:gd name="adj1" fmla="val 23296"/>
              <a:gd name="adj2" fmla="val -124145"/>
            </a:avLst>
          </a:prstGeom>
          <a:solidFill>
            <a:srgbClr val="FF6600"/>
          </a:solidFill>
          <a:ln w="9525" algn="ctr">
            <a:solidFill>
              <a:srgbClr val="000000"/>
            </a:solidFill>
            <a:round/>
            <a:headEnd/>
            <a:tailEnd/>
          </a:ln>
        </p:spPr>
        <p:txBody>
          <a:bodyPr lIns="92075" tIns="46038" rIns="92075" bIns="46038" anchor="ctr"/>
          <a:lstStyle/>
          <a:p>
            <a:pPr defTabSz="914400" eaLnBrk="1" fontAlgn="auto" hangingPunct="1">
              <a:spcBef>
                <a:spcPts val="0"/>
              </a:spcBef>
              <a:spcAft>
                <a:spcPts val="0"/>
              </a:spcAft>
              <a:buClrTx/>
              <a:buSzTx/>
              <a:buFontTx/>
              <a:buNone/>
              <a:defRPr/>
            </a:pPr>
            <a:r>
              <a:rPr lang="en-US" altLang="ko-KR" sz="1000" kern="0" dirty="0">
                <a:solidFill>
                  <a:srgbClr val="000000"/>
                </a:solidFill>
                <a:cs typeface="Times New Roman" pitchFamily="18" charset="0"/>
              </a:rPr>
              <a:t>The propagation time for CPEs beyond 30km will be accommodated by scheduling of late upstream bursts</a:t>
            </a:r>
          </a:p>
        </p:txBody>
      </p:sp>
      <p:graphicFrame>
        <p:nvGraphicFramePr>
          <p:cNvPr id="7170" name="Object 8"/>
          <p:cNvGraphicFramePr>
            <a:graphicFrameLocks noChangeAspect="1"/>
          </p:cNvGraphicFramePr>
          <p:nvPr/>
        </p:nvGraphicFramePr>
        <p:xfrm>
          <a:off x="1905000" y="1563687"/>
          <a:ext cx="7056438" cy="4684713"/>
        </p:xfrm>
        <a:graphic>
          <a:graphicData uri="http://schemas.openxmlformats.org/presentationml/2006/ole">
            <mc:AlternateContent xmlns:mc="http://schemas.openxmlformats.org/markup-compatibility/2006">
              <mc:Choice xmlns:v="urn:schemas-microsoft-com:vml" Requires="v">
                <p:oleObj spid="_x0000_s494624" name="Visio" r:id="rId4" imgW="11991022" imgH="8570119" progId="Visio.Drawing.11">
                  <p:embed/>
                </p:oleObj>
              </mc:Choice>
              <mc:Fallback>
                <p:oleObj name="Visio" r:id="rId4" imgW="11991022" imgH="8570119"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563687"/>
                        <a:ext cx="7056438"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타원형 설명선 8"/>
          <p:cNvSpPr>
            <a:spLocks noChangeArrowheads="1"/>
          </p:cNvSpPr>
          <p:nvPr/>
        </p:nvSpPr>
        <p:spPr bwMode="auto">
          <a:xfrm>
            <a:off x="4675188" y="4224338"/>
            <a:ext cx="1295400" cy="649287"/>
          </a:xfrm>
          <a:prstGeom prst="wedgeEllipseCallout">
            <a:avLst>
              <a:gd name="adj1" fmla="val -85972"/>
              <a:gd name="adj2" fmla="val -104380"/>
            </a:avLst>
          </a:prstGeom>
          <a:solidFill>
            <a:srgbClr val="FFFFCC"/>
          </a:solidFill>
          <a:ln w="9525" algn="ctr">
            <a:solidFill>
              <a:srgbClr val="000000"/>
            </a:solidFill>
            <a:round/>
            <a:headEnd/>
            <a:tailEnd/>
          </a:ln>
        </p:spPr>
        <p:txBody>
          <a:bodyPr lIns="92075" tIns="46038" rIns="92075" bIns="46038" anchor="ctr"/>
          <a:lstStyle/>
          <a:p>
            <a:pPr defTabSz="914400" eaLnBrk="1" fontAlgn="auto" hangingPunct="1">
              <a:spcBef>
                <a:spcPts val="0"/>
              </a:spcBef>
              <a:spcAft>
                <a:spcPts val="0"/>
              </a:spcAft>
              <a:buClrTx/>
              <a:buSzTx/>
              <a:buFontTx/>
              <a:buNone/>
              <a:defRPr/>
            </a:pPr>
            <a:r>
              <a:rPr lang="en-US" altLang="ko-KR" sz="1000" kern="0">
                <a:solidFill>
                  <a:srgbClr val="000000"/>
                </a:solidFill>
                <a:ea typeface="굴림" pitchFamily="50" charset="-127"/>
                <a:cs typeface="Times New Roman" pitchFamily="18" charset="0"/>
              </a:rPr>
              <a:t>Contention for all CBP transmitters</a:t>
            </a:r>
            <a:endParaRPr lang="ko-KR" altLang="en-US" sz="1000" kern="0">
              <a:solidFill>
                <a:srgbClr val="000000"/>
              </a:solidFill>
              <a:ea typeface="굴림" pitchFamily="50" charset="-127"/>
              <a:cs typeface="Times New Roman" pitchFamily="18" charset="0"/>
            </a:endParaRPr>
          </a:p>
        </p:txBody>
      </p:sp>
      <p:sp>
        <p:nvSpPr>
          <p:cNvPr id="9" name="Rounded Rectangular Callout 8"/>
          <p:cNvSpPr/>
          <p:nvPr/>
        </p:nvSpPr>
        <p:spPr bwMode="auto">
          <a:xfrm>
            <a:off x="0" y="1295400"/>
            <a:ext cx="3124200" cy="1828800"/>
          </a:xfrm>
          <a:prstGeom prst="wedgeRoundRectCallout">
            <a:avLst>
              <a:gd name="adj1" fmla="val 58145"/>
              <a:gd name="adj2" fmla="val 4186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1" fontAlgn="auto" hangingPunct="1">
              <a:spcBef>
                <a:spcPts val="0"/>
              </a:spcBef>
              <a:spcAft>
                <a:spcPts val="0"/>
              </a:spcAft>
              <a:buClrTx/>
              <a:buSzTx/>
              <a:buFontTx/>
              <a:buNone/>
              <a:defRPr/>
            </a:pPr>
            <a:r>
              <a:rPr lang="en-US" altLang="ko-KR" sz="1800" kern="0" dirty="0" smtClean="0">
                <a:solidFill>
                  <a:srgbClr val="3333CC"/>
                </a:solidFill>
                <a:ea typeface="굴림" pitchFamily="50" charset="-127"/>
                <a:cs typeface="Times New Roman" pitchFamily="18" charset="0"/>
              </a:rPr>
              <a:t>The allocation of burst could be based on distance of CPE from BS  in order to compensate the propagation delay under overlapping cells</a:t>
            </a:r>
            <a:endParaRPr lang="ko-KR" altLang="en-US" sz="1800" kern="0" dirty="0">
              <a:solidFill>
                <a:srgbClr val="3333CC"/>
              </a:solidFill>
              <a:ea typeface="굴림" pitchFamily="50" charset="-127"/>
              <a:cs typeface="Times New Roman" pitchFamily="18" charset="0"/>
            </a:endParaRPr>
          </a:p>
        </p:txBody>
      </p:sp>
      <p:sp>
        <p:nvSpPr>
          <p:cNvPr id="12" name="Rounded Rectangular Callout 11"/>
          <p:cNvSpPr/>
          <p:nvPr/>
        </p:nvSpPr>
        <p:spPr bwMode="auto">
          <a:xfrm>
            <a:off x="1447800" y="4495800"/>
            <a:ext cx="3124200" cy="1600200"/>
          </a:xfrm>
          <a:prstGeom prst="wedgeRoundRectCallout">
            <a:avLst>
              <a:gd name="adj1" fmla="val 16333"/>
              <a:gd name="adj2" fmla="val -4702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1" fontAlgn="auto" hangingPunct="1">
              <a:spcBef>
                <a:spcPts val="0"/>
              </a:spcBef>
              <a:spcAft>
                <a:spcPts val="0"/>
              </a:spcAft>
              <a:buClrTx/>
              <a:buSzTx/>
              <a:buFontTx/>
              <a:buNone/>
              <a:defRPr/>
            </a:pPr>
            <a:r>
              <a:rPr lang="en-US" altLang="ko-KR" sz="1800" kern="0" dirty="0" smtClean="0">
                <a:solidFill>
                  <a:srgbClr val="3333CC"/>
                </a:solidFill>
                <a:ea typeface="굴림" pitchFamily="50" charset="-127"/>
                <a:cs typeface="Times New Roman" pitchFamily="18" charset="0"/>
              </a:rPr>
              <a:t>IEEE 802.22 systems are designed to accommodate propagation delays and channel delay spreads of up to 100 km.</a:t>
            </a:r>
            <a:endParaRPr lang="ko-KR" altLang="en-US" sz="1800" kern="0" dirty="0">
              <a:solidFill>
                <a:srgbClr val="3333CC"/>
              </a:solidFill>
              <a:ea typeface="굴림" pitchFamily="50" charset="-127"/>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38914" name="Text Box 2"/>
          <p:cNvSpPr txBox="1">
            <a:spLocks noChangeArrowheads="1"/>
          </p:cNvSpPr>
          <p:nvPr/>
        </p:nvSpPr>
        <p:spPr bwMode="auto">
          <a:xfrm>
            <a:off x="304800" y="304800"/>
            <a:ext cx="8458200" cy="424732"/>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b="1" dirty="0" smtClean="0">
                <a:solidFill>
                  <a:schemeClr val="tx2"/>
                </a:solidFill>
                <a:latin typeface="+mj-lt"/>
                <a:ea typeface="+mj-ea"/>
                <a:cs typeface="+mj-cs"/>
              </a:rPr>
              <a:t>IEEE </a:t>
            </a:r>
            <a:r>
              <a:rPr lang="en-US" altLang="ja-JP" b="1" dirty="0" smtClean="0">
                <a:solidFill>
                  <a:schemeClr val="tx2"/>
                </a:solidFill>
                <a:latin typeface="+mj-lt"/>
                <a:ea typeface="+mj-ea"/>
                <a:cs typeface="+mj-cs"/>
              </a:rPr>
              <a:t>802.22 </a:t>
            </a:r>
            <a:r>
              <a:rPr lang="en-US" altLang="ja-JP" b="1" dirty="0">
                <a:solidFill>
                  <a:schemeClr val="tx2"/>
                </a:solidFill>
                <a:latin typeface="+mj-lt"/>
                <a:ea typeface="+mj-ea"/>
                <a:cs typeface="+mj-cs"/>
              </a:rPr>
              <a:t>– </a:t>
            </a:r>
            <a:r>
              <a:rPr lang="en-US" altLang="ja-JP" b="1" dirty="0" smtClean="0">
                <a:solidFill>
                  <a:schemeClr val="tx2"/>
                </a:solidFill>
                <a:latin typeface="+mj-lt"/>
                <a:ea typeface="+mj-ea"/>
                <a:cs typeface="+mj-cs"/>
              </a:rPr>
              <a:t>Geo-location (Clause 10)</a:t>
            </a:r>
            <a:endParaRPr lang="en-US" altLang="ja-JP" b="1" dirty="0">
              <a:solidFill>
                <a:schemeClr val="tx2"/>
              </a:solidFill>
              <a:latin typeface="+mj-lt"/>
              <a:ea typeface="+mj-ea"/>
              <a:cs typeface="+mj-cs"/>
            </a:endParaRPr>
          </a:p>
        </p:txBody>
      </p:sp>
      <p:sp>
        <p:nvSpPr>
          <p:cNvPr id="37891" name="Rectangle 2"/>
          <p:cNvSpPr>
            <a:spLocks noChangeArrowheads="1"/>
          </p:cNvSpPr>
          <p:nvPr/>
        </p:nvSpPr>
        <p:spPr bwMode="auto">
          <a:xfrm>
            <a:off x="166688" y="990600"/>
            <a:ext cx="4633912" cy="4632037"/>
          </a:xfrm>
          <a:prstGeom prst="rect">
            <a:avLst/>
          </a:prstGeom>
          <a:noFill/>
          <a:ln w="12700">
            <a:noFill/>
            <a:miter lim="800000"/>
            <a:headEnd type="none" w="sm" len="sm"/>
            <a:tailEnd type="none" w="sm" len="sm"/>
          </a:ln>
        </p:spPr>
        <p:txBody>
          <a:bodyPr wrap="square" lIns="0" tIns="0" rIns="0" bIns="0">
            <a:spAutoFit/>
          </a:bodyPr>
          <a:lstStyle/>
          <a:p>
            <a:pPr marL="342900" indent="-342900" defTabSz="555625" eaLnBrk="0" hangingPunct="0"/>
            <a:r>
              <a:rPr lang="en-US" sz="2000" dirty="0">
                <a:solidFill>
                  <a:srgbClr val="3333FF"/>
                </a:solidFill>
              </a:rPr>
              <a:t>Satellite-based geo-location</a:t>
            </a:r>
          </a:p>
          <a:p>
            <a:pPr marL="342900" indent="-342900" defTabSz="555625" eaLnBrk="0" hangingPunct="0">
              <a:buFont typeface="Arial" charset="0"/>
              <a:buChar char="•"/>
            </a:pPr>
            <a:r>
              <a:rPr lang="en-US" sz="1600" dirty="0"/>
              <a:t>Requires GPS antenna at each terminal</a:t>
            </a:r>
          </a:p>
          <a:p>
            <a:pPr marL="342900" indent="-342900" defTabSz="555625" eaLnBrk="0" hangingPunct="0">
              <a:buFont typeface="Arial" charset="0"/>
              <a:buChar char="•"/>
            </a:pPr>
            <a:r>
              <a:rPr lang="en-US" sz="1600" dirty="0"/>
              <a:t>NMEA 0183 data string used to report to BS</a:t>
            </a:r>
          </a:p>
          <a:p>
            <a:pPr marL="342900" indent="-342900" defTabSz="555625" eaLnBrk="0" hangingPunct="0"/>
            <a:endParaRPr lang="en-US" sz="1050" dirty="0" smtClean="0"/>
          </a:p>
          <a:p>
            <a:pPr marL="342900" indent="-342900" defTabSz="555625" eaLnBrk="0" hangingPunct="0"/>
            <a:endParaRPr lang="en-US" sz="1050" dirty="0"/>
          </a:p>
          <a:p>
            <a:pPr marL="342900" indent="-342900" defTabSz="555625" eaLnBrk="0" hangingPunct="0"/>
            <a:r>
              <a:rPr lang="en-US" sz="2000" dirty="0">
                <a:solidFill>
                  <a:srgbClr val="3333FF"/>
                </a:solidFill>
              </a:rPr>
              <a:t>Terrestrially-based geo-location: </a:t>
            </a:r>
          </a:p>
          <a:p>
            <a:pPr marL="342900" indent="-342900" defTabSz="555625" eaLnBrk="0" hangingPunct="0">
              <a:buFont typeface="Arial" charset="0"/>
              <a:buChar char="•"/>
            </a:pPr>
            <a:r>
              <a:rPr lang="en-US" sz="1600" dirty="0" smtClean="0">
                <a:solidFill>
                  <a:srgbClr val="3333FF"/>
                </a:solidFill>
              </a:rPr>
              <a:t>Normal </a:t>
            </a:r>
            <a:r>
              <a:rPr lang="en-US" sz="1600" dirty="0">
                <a:solidFill>
                  <a:srgbClr val="3333FF"/>
                </a:solidFill>
              </a:rPr>
              <a:t>BS-CPE ranging process: </a:t>
            </a:r>
            <a:r>
              <a:rPr lang="en-US" sz="1600" dirty="0"/>
              <a:t>provides coarse ranging to an accuracy of </a:t>
            </a:r>
            <a:r>
              <a:rPr lang="en-US" sz="1600" dirty="0">
                <a:solidFill>
                  <a:srgbClr val="3333FF"/>
                </a:solidFill>
              </a:rPr>
              <a:t>147.8 ns (44.3 m)</a:t>
            </a:r>
          </a:p>
          <a:p>
            <a:pPr marL="342900" indent="-342900" defTabSz="555625" eaLnBrk="0" hangingPunct="0">
              <a:buFont typeface="Arial" charset="0"/>
              <a:buChar char="•"/>
            </a:pPr>
            <a:endParaRPr lang="en-US" sz="1600" dirty="0" smtClean="0">
              <a:solidFill>
                <a:srgbClr val="3333FF"/>
              </a:solidFill>
            </a:endParaRPr>
          </a:p>
          <a:p>
            <a:pPr marL="342900" indent="-342900" defTabSz="555625" eaLnBrk="0" hangingPunct="0">
              <a:buFont typeface="Arial" charset="0"/>
              <a:buChar char="•"/>
            </a:pPr>
            <a:r>
              <a:rPr lang="en-US" sz="1600" dirty="0" smtClean="0">
                <a:solidFill>
                  <a:srgbClr val="3333FF"/>
                </a:solidFill>
              </a:rPr>
              <a:t>Extended </a:t>
            </a:r>
            <a:r>
              <a:rPr lang="en-US" sz="1600" dirty="0">
                <a:solidFill>
                  <a:srgbClr val="3333FF"/>
                </a:solidFill>
              </a:rPr>
              <a:t>ranging process:</a:t>
            </a:r>
            <a:r>
              <a:rPr lang="en-US" sz="1600" dirty="0"/>
              <a:t> augments the accuracy of the ranging process to </a:t>
            </a:r>
            <a:r>
              <a:rPr lang="en-US" sz="1600" dirty="0">
                <a:solidFill>
                  <a:srgbClr val="3333FF"/>
                </a:solidFill>
              </a:rPr>
              <a:t>1 ns (0.3 m) </a:t>
            </a:r>
            <a:r>
              <a:rPr lang="en-US" sz="1600" dirty="0"/>
              <a:t>by a more accurate scheme using the complex channel impulse response</a:t>
            </a:r>
          </a:p>
          <a:p>
            <a:pPr marL="342900" indent="-342900" defTabSz="555625" eaLnBrk="0" hangingPunct="0">
              <a:buFont typeface="Arial" charset="0"/>
              <a:buChar char="•"/>
            </a:pPr>
            <a:endParaRPr lang="en-US" sz="1600" dirty="0" smtClean="0">
              <a:solidFill>
                <a:srgbClr val="3333FF"/>
              </a:solidFill>
            </a:endParaRPr>
          </a:p>
          <a:p>
            <a:pPr marL="342900" indent="-342900" defTabSz="555625" eaLnBrk="0" hangingPunct="0">
              <a:buFont typeface="Arial" charset="0"/>
              <a:buChar char="•"/>
            </a:pPr>
            <a:r>
              <a:rPr lang="en-US" sz="1600" dirty="0" smtClean="0">
                <a:solidFill>
                  <a:srgbClr val="3333FF"/>
                </a:solidFill>
              </a:rPr>
              <a:t>Off-line </a:t>
            </a:r>
            <a:r>
              <a:rPr lang="en-US" sz="1600" dirty="0">
                <a:solidFill>
                  <a:srgbClr val="3333FF"/>
                </a:solidFill>
              </a:rPr>
              <a:t>geo-location calculation:</a:t>
            </a:r>
            <a:r>
              <a:rPr lang="en-US" sz="1600" dirty="0"/>
              <a:t> All the information acquired at the CPEs is transmitted to the BS which can delegate the calculation of the CPE geo-location to a server.  </a:t>
            </a:r>
            <a:endParaRPr lang="en-US" sz="1600" dirty="0">
              <a:solidFill>
                <a:srgbClr val="3333FF"/>
              </a:solidFill>
            </a:endParaRPr>
          </a:p>
        </p:txBody>
      </p:sp>
      <p:pic>
        <p:nvPicPr>
          <p:cNvPr id="38916" name="Picture 1048"/>
          <p:cNvPicPr>
            <a:picLocks noChangeAspect="1" noChangeArrowheads="1"/>
          </p:cNvPicPr>
          <p:nvPr/>
        </p:nvPicPr>
        <p:blipFill>
          <a:blip r:embed="rId3" cstate="print"/>
          <a:srcRect/>
          <a:stretch>
            <a:fillRect/>
          </a:stretch>
        </p:blipFill>
        <p:spPr bwMode="auto">
          <a:xfrm>
            <a:off x="4813300" y="952500"/>
            <a:ext cx="4268788" cy="4443413"/>
          </a:xfrm>
          <a:prstGeom prst="rect">
            <a:avLst/>
          </a:prstGeom>
          <a:noFill/>
          <a:ln w="9525">
            <a:noFill/>
            <a:round/>
            <a:headEnd/>
            <a:tailEnd/>
          </a:ln>
        </p:spPr>
      </p:pic>
      <p:pic>
        <p:nvPicPr>
          <p:cNvPr id="38917" name="Picture 24" descr="802_22_terrestrial_geolocation_CONOPS.JPG"/>
          <p:cNvPicPr>
            <a:picLocks noChangeAspect="1"/>
          </p:cNvPicPr>
          <p:nvPr/>
        </p:nvPicPr>
        <p:blipFill>
          <a:blip r:embed="rId4" cstate="print"/>
          <a:srcRect/>
          <a:stretch>
            <a:fillRect/>
          </a:stretch>
        </p:blipFill>
        <p:spPr bwMode="auto">
          <a:xfrm>
            <a:off x="4978400" y="5257800"/>
            <a:ext cx="4165600" cy="1362075"/>
          </a:xfrm>
          <a:prstGeom prst="rect">
            <a:avLst/>
          </a:prstGeom>
          <a:noFill/>
          <a:ln w="9525">
            <a:noFill/>
            <a:miter lim="800000"/>
            <a:headEnd/>
            <a:tailEnd/>
          </a:ln>
        </p:spPr>
      </p:pic>
      <p:sp>
        <p:nvSpPr>
          <p:cNvPr id="38919" name="Rectangle 7"/>
          <p:cNvSpPr>
            <a:spLocks noChangeArrowheads="1"/>
          </p:cNvSpPr>
          <p:nvPr/>
        </p:nvSpPr>
        <p:spPr bwMode="auto">
          <a:xfrm>
            <a:off x="6477000" y="914400"/>
            <a:ext cx="2457450" cy="450850"/>
          </a:xfrm>
          <a:prstGeom prst="rect">
            <a:avLst/>
          </a:prstGeom>
          <a:noFill/>
          <a:ln w="9525">
            <a:noFill/>
            <a:miter lim="800000"/>
            <a:headEnd/>
            <a:tailEnd/>
          </a:ln>
        </p:spPr>
        <p:txBody>
          <a:bodyPr>
            <a:spAutoFit/>
          </a:bodyPr>
          <a:lstStyle/>
          <a:p>
            <a:pPr eaLnBrk="0" hangingPunct="0">
              <a:lnSpc>
                <a:spcPct val="90000"/>
              </a:lnSpc>
            </a:pPr>
            <a:r>
              <a:rPr lang="en-US" sz="1300" b="1"/>
              <a:t>Signal Processing Flow for the Terrestrial Geo-location</a:t>
            </a:r>
          </a:p>
        </p:txBody>
      </p:sp>
      <p:sp>
        <p:nvSpPr>
          <p:cNvPr id="10"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5"/>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4100" name="Text Box 2"/>
          <p:cNvSpPr txBox="1">
            <a:spLocks noChangeArrowheads="1"/>
          </p:cNvSpPr>
          <p:nvPr/>
        </p:nvSpPr>
        <p:spPr bwMode="auto">
          <a:xfrm>
            <a:off x="228600" y="381000"/>
            <a:ext cx="8382000" cy="424732"/>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b="1" dirty="0" smtClean="0">
                <a:solidFill>
                  <a:schemeClr val="tx2"/>
                </a:solidFill>
                <a:latin typeface="+mj-lt"/>
                <a:ea typeface="+mj-ea"/>
                <a:cs typeface="+mj-cs"/>
              </a:rPr>
              <a:t>IEEE </a:t>
            </a:r>
            <a:r>
              <a:rPr lang="en-US" altLang="ja-JP" b="1" dirty="0" smtClean="0">
                <a:solidFill>
                  <a:schemeClr val="tx2"/>
                </a:solidFill>
                <a:latin typeface="+mj-lt"/>
                <a:ea typeface="+mj-ea"/>
                <a:cs typeface="+mj-cs"/>
              </a:rPr>
              <a:t>802.22 </a:t>
            </a:r>
            <a:r>
              <a:rPr lang="en-US" altLang="ja-JP" b="1" dirty="0">
                <a:solidFill>
                  <a:schemeClr val="tx2"/>
                </a:solidFill>
                <a:latin typeface="+mj-lt"/>
                <a:ea typeface="+mj-ea"/>
                <a:cs typeface="+mj-cs"/>
              </a:rPr>
              <a:t>– Self </a:t>
            </a:r>
            <a:r>
              <a:rPr lang="en-US" altLang="ja-JP" b="1" dirty="0" smtClean="0">
                <a:solidFill>
                  <a:schemeClr val="tx2"/>
                </a:solidFill>
                <a:latin typeface="+mj-lt"/>
                <a:ea typeface="+mj-ea"/>
                <a:cs typeface="+mj-cs"/>
              </a:rPr>
              <a:t>Co-existence (Clause 7)</a:t>
            </a:r>
            <a:endParaRPr lang="en-US" altLang="ja-JP" b="1" dirty="0">
              <a:solidFill>
                <a:schemeClr val="tx2"/>
              </a:solidFill>
              <a:latin typeface="+mj-lt"/>
              <a:ea typeface="+mj-ea"/>
              <a:cs typeface="+mj-cs"/>
            </a:endParaRPr>
          </a:p>
        </p:txBody>
      </p:sp>
      <p:graphicFrame>
        <p:nvGraphicFramePr>
          <p:cNvPr id="4098" name="Object 7"/>
          <p:cNvGraphicFramePr>
            <a:graphicFrameLocks noChangeAspect="1"/>
          </p:cNvGraphicFramePr>
          <p:nvPr/>
        </p:nvGraphicFramePr>
        <p:xfrm>
          <a:off x="361950" y="5076825"/>
          <a:ext cx="8458200" cy="1392238"/>
        </p:xfrm>
        <a:graphic>
          <a:graphicData uri="http://schemas.openxmlformats.org/presentationml/2006/ole">
            <mc:AlternateContent xmlns:mc="http://schemas.openxmlformats.org/markup-compatibility/2006">
              <mc:Choice xmlns:v="urn:schemas-microsoft-com:vml" Requires="v">
                <p:oleObj spid="_x0000_s493600" name="Visio" r:id="rId4" imgW="10054389" imgH="1655144" progId="Visio.Drawing.11">
                  <p:embed/>
                </p:oleObj>
              </mc:Choice>
              <mc:Fallback>
                <p:oleObj name="Visio" r:id="rId4" imgW="10054389" imgH="1655144"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5076825"/>
                        <a:ext cx="84582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13"/>
          <p:cNvSpPr>
            <a:spLocks noChangeArrowheads="1"/>
          </p:cNvSpPr>
          <p:nvPr/>
        </p:nvSpPr>
        <p:spPr bwMode="auto">
          <a:xfrm>
            <a:off x="152400" y="990600"/>
            <a:ext cx="2327275" cy="673100"/>
          </a:xfrm>
          <a:prstGeom prst="rect">
            <a:avLst/>
          </a:prstGeom>
          <a:noFill/>
          <a:ln w="19050" algn="ctr">
            <a:solidFill>
              <a:schemeClr val="tx1"/>
            </a:solidFill>
            <a:round/>
            <a:headEnd/>
            <a:tailEnd/>
          </a:ln>
        </p:spPr>
        <p:txBody>
          <a:bodyPr lIns="0" tIns="0" rIns="0" bIns="0"/>
          <a:lstStyle/>
          <a:p>
            <a:pPr algn="ctr" defTabSz="555625" eaLnBrk="0" hangingPunct="0"/>
            <a:endParaRPr lang="en-US" sz="300" dirty="0" smtClean="0"/>
          </a:p>
          <a:p>
            <a:pPr algn="ctr" defTabSz="555625" eaLnBrk="0" hangingPunct="0"/>
            <a:r>
              <a:rPr lang="en-US" sz="2000" dirty="0" smtClean="0"/>
              <a:t>Spectrum </a:t>
            </a:r>
            <a:r>
              <a:rPr lang="en-US" sz="2000" dirty="0"/>
              <a:t>Etiquette</a:t>
            </a:r>
          </a:p>
          <a:p>
            <a:pPr algn="ctr" defTabSz="555625" eaLnBrk="0" hangingPunct="0"/>
            <a:r>
              <a:rPr lang="en-US" sz="1400" dirty="0"/>
              <a:t>(Enough channels available)</a:t>
            </a:r>
          </a:p>
        </p:txBody>
      </p:sp>
      <p:sp>
        <p:nvSpPr>
          <p:cNvPr id="4102" name="Rectangle 14"/>
          <p:cNvSpPr>
            <a:spLocks noChangeArrowheads="1"/>
          </p:cNvSpPr>
          <p:nvPr/>
        </p:nvSpPr>
        <p:spPr bwMode="auto">
          <a:xfrm>
            <a:off x="5410200" y="990600"/>
            <a:ext cx="2895600" cy="1066800"/>
          </a:xfrm>
          <a:prstGeom prst="rect">
            <a:avLst/>
          </a:prstGeom>
          <a:noFill/>
          <a:ln w="19050" algn="ctr">
            <a:solidFill>
              <a:schemeClr val="tx1"/>
            </a:solidFill>
            <a:round/>
            <a:headEnd/>
            <a:tailEnd/>
          </a:ln>
        </p:spPr>
        <p:txBody>
          <a:bodyPr lIns="0" tIns="0" rIns="0" bIns="0"/>
          <a:lstStyle/>
          <a:p>
            <a:pPr algn="ctr" defTabSz="555625" eaLnBrk="0" hangingPunct="0">
              <a:lnSpc>
                <a:spcPct val="85000"/>
              </a:lnSpc>
            </a:pPr>
            <a:endParaRPr lang="en-US" sz="800" dirty="0" smtClean="0"/>
          </a:p>
          <a:p>
            <a:pPr algn="ctr" defTabSz="555625" eaLnBrk="0" hangingPunct="0">
              <a:lnSpc>
                <a:spcPct val="85000"/>
              </a:lnSpc>
            </a:pPr>
            <a:r>
              <a:rPr lang="en-US" sz="2000" dirty="0" smtClean="0"/>
              <a:t>On </a:t>
            </a:r>
            <a:r>
              <a:rPr lang="en-US" sz="2000" dirty="0"/>
              <a:t>Demand Frame Contention</a:t>
            </a:r>
          </a:p>
          <a:p>
            <a:pPr algn="ctr" defTabSz="555625" eaLnBrk="0" hangingPunct="0">
              <a:lnSpc>
                <a:spcPct val="90000"/>
              </a:lnSpc>
            </a:pPr>
            <a:r>
              <a:rPr lang="en-US" sz="1400" dirty="0"/>
              <a:t>(Two or more cells need to co-exist on the same channel)</a:t>
            </a:r>
          </a:p>
        </p:txBody>
      </p:sp>
      <p:sp>
        <p:nvSpPr>
          <p:cNvPr id="4103" name="Down Arrow 15"/>
          <p:cNvSpPr>
            <a:spLocks noChangeArrowheads="1"/>
          </p:cNvSpPr>
          <p:nvPr/>
        </p:nvSpPr>
        <p:spPr bwMode="auto">
          <a:xfrm>
            <a:off x="6388100" y="2130425"/>
            <a:ext cx="723900" cy="2657475"/>
          </a:xfrm>
          <a:prstGeom prst="downArrow">
            <a:avLst>
              <a:gd name="adj1" fmla="val 50000"/>
              <a:gd name="adj2" fmla="val 50018"/>
            </a:avLst>
          </a:prstGeom>
          <a:solidFill>
            <a:srgbClr val="CCFFFF"/>
          </a:solidFill>
          <a:ln w="19050"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pic>
        <p:nvPicPr>
          <p:cNvPr id="4104" name="Picture 6" descr="802_22_spectrum_etiquette.JPG"/>
          <p:cNvPicPr>
            <a:picLocks noChangeAspect="1"/>
          </p:cNvPicPr>
          <p:nvPr/>
        </p:nvPicPr>
        <p:blipFill>
          <a:blip r:embed="rId6" cstate="print"/>
          <a:srcRect/>
          <a:stretch>
            <a:fillRect/>
          </a:stretch>
        </p:blipFill>
        <p:spPr bwMode="auto">
          <a:xfrm>
            <a:off x="0" y="1870075"/>
            <a:ext cx="5368925" cy="2257425"/>
          </a:xfrm>
          <a:prstGeom prst="rect">
            <a:avLst/>
          </a:prstGeom>
          <a:noFill/>
          <a:ln w="9525">
            <a:noFill/>
            <a:miter lim="800000"/>
            <a:headEnd/>
            <a:tailEnd/>
          </a:ln>
        </p:spPr>
      </p:pic>
      <p:sp>
        <p:nvSpPr>
          <p:cNvPr id="4105" name="Down Arrow 15"/>
          <p:cNvSpPr>
            <a:spLocks noChangeArrowheads="1"/>
          </p:cNvSpPr>
          <p:nvPr/>
        </p:nvSpPr>
        <p:spPr bwMode="auto">
          <a:xfrm rot="-5400000">
            <a:off x="2514600" y="2054225"/>
            <a:ext cx="328613" cy="779463"/>
          </a:xfrm>
          <a:prstGeom prst="downArrow">
            <a:avLst>
              <a:gd name="adj1" fmla="val 50000"/>
              <a:gd name="adj2" fmla="val 49998"/>
            </a:avLst>
          </a:prstGeom>
          <a:solidFill>
            <a:srgbClr val="FFFF00"/>
          </a:solidFill>
          <a:ln w="19050"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sp>
        <p:nvSpPr>
          <p:cNvPr id="4106" name="TextBox 8"/>
          <p:cNvSpPr txBox="1">
            <a:spLocks noChangeArrowheads="1"/>
          </p:cNvSpPr>
          <p:nvPr/>
        </p:nvSpPr>
        <p:spPr bwMode="auto">
          <a:xfrm>
            <a:off x="444500" y="4102100"/>
            <a:ext cx="4498975" cy="639763"/>
          </a:xfrm>
          <a:prstGeom prst="rect">
            <a:avLst/>
          </a:prstGeom>
          <a:noFill/>
          <a:ln w="9525">
            <a:noFill/>
            <a:miter lim="800000"/>
            <a:headEnd/>
            <a:tailEnd/>
          </a:ln>
        </p:spPr>
        <p:txBody>
          <a:bodyPr>
            <a:spAutoFit/>
          </a:bodyPr>
          <a:lstStyle/>
          <a:p>
            <a:pPr marL="111125" indent="-111125" eaLnBrk="0" hangingPunct="0"/>
            <a:r>
              <a:rPr lang="en-US" sz="1200"/>
              <a:t>Number x – represents operating channel</a:t>
            </a:r>
          </a:p>
          <a:p>
            <a:pPr marL="111125" indent="-111125" eaLnBrk="0" hangingPunct="0"/>
            <a:r>
              <a:rPr lang="en-US" sz="1200"/>
              <a:t>Number </a:t>
            </a:r>
            <a:r>
              <a:rPr lang="en-US" sz="1200" u="sng"/>
              <a:t>y</a:t>
            </a:r>
            <a:r>
              <a:rPr lang="en-US" sz="1200"/>
              <a:t> – represents backup channel</a:t>
            </a:r>
          </a:p>
          <a:p>
            <a:pPr marL="111125" indent="-111125" eaLnBrk="0" hangingPunct="0"/>
            <a:r>
              <a:rPr lang="en-US" sz="1200"/>
              <a:t>Number </a:t>
            </a:r>
            <a:r>
              <a:rPr lang="en-US" sz="1200" u="sng"/>
              <a:t>z</a:t>
            </a:r>
            <a:r>
              <a:rPr lang="en-US" sz="1200"/>
              <a:t> (double underline) – represents candidate channel</a:t>
            </a:r>
          </a:p>
        </p:txBody>
      </p:sp>
      <p:sp>
        <p:nvSpPr>
          <p:cNvPr id="4107" name="Rounded Rectangular Callout 8"/>
          <p:cNvSpPr>
            <a:spLocks noChangeArrowheads="1"/>
          </p:cNvSpPr>
          <p:nvPr/>
        </p:nvSpPr>
        <p:spPr bwMode="auto">
          <a:xfrm>
            <a:off x="4957763" y="3370263"/>
            <a:ext cx="1427162" cy="422275"/>
          </a:xfrm>
          <a:prstGeom prst="wedgeRoundRectCallout">
            <a:avLst>
              <a:gd name="adj1" fmla="val -87556"/>
              <a:gd name="adj2" fmla="val -138222"/>
              <a:gd name="adj3" fmla="val 16667"/>
            </a:avLst>
          </a:prstGeom>
          <a:solidFill>
            <a:srgbClr val="CCFFFF"/>
          </a:solidFill>
          <a:ln w="12700" cap="rnd" algn="ctr">
            <a:solidFill>
              <a:srgbClr val="3333FF"/>
            </a:solidFill>
            <a:round/>
            <a:headEnd/>
            <a:tailEnd/>
          </a:ln>
        </p:spPr>
        <p:txBody>
          <a:bodyPr lIns="0" tIns="0" rIns="0" bIns="0"/>
          <a:lstStyle/>
          <a:p>
            <a:pPr algn="ctr" defTabSz="555625" eaLnBrk="0" hangingPunct="0"/>
            <a:r>
              <a:rPr lang="en-US" sz="1200" b="1">
                <a:solidFill>
                  <a:srgbClr val="3333FF"/>
                </a:solidFill>
              </a:rPr>
              <a:t>Primary user appears</a:t>
            </a:r>
          </a:p>
        </p:txBody>
      </p:sp>
      <p:sp>
        <p:nvSpPr>
          <p:cNvPr id="4108" name="AutoShape 11"/>
          <p:cNvSpPr>
            <a:spLocks noChangeArrowheads="1"/>
          </p:cNvSpPr>
          <p:nvPr/>
        </p:nvSpPr>
        <p:spPr bwMode="auto">
          <a:xfrm>
            <a:off x="2667000" y="990600"/>
            <a:ext cx="2286000" cy="903288"/>
          </a:xfrm>
          <a:prstGeom prst="wedgeRoundRectCallout">
            <a:avLst>
              <a:gd name="adj1" fmla="val -47569"/>
              <a:gd name="adj2" fmla="val 99912"/>
              <a:gd name="adj3" fmla="val 16667"/>
            </a:avLst>
          </a:prstGeom>
          <a:solidFill>
            <a:srgbClr val="CCFFFF"/>
          </a:solidFill>
          <a:ln w="9525">
            <a:solidFill>
              <a:srgbClr val="3333FF"/>
            </a:solidFill>
            <a:miter lim="800000"/>
            <a:headEnd/>
            <a:tailEnd/>
          </a:ln>
        </p:spPr>
        <p:txBody>
          <a:bodyPr/>
          <a:lstStyle/>
          <a:p>
            <a:pPr algn="ctr" eaLnBrk="0" hangingPunct="0"/>
            <a:r>
              <a:rPr lang="en-US" sz="1000" b="1">
                <a:solidFill>
                  <a:srgbClr val="3333FF"/>
                </a:solidFill>
              </a:rPr>
              <a:t>Requires that information on operating, backup and candidate channels of each cell is shared amongst WRAN cells: exchanged by CBP bursts.</a:t>
            </a:r>
            <a:endParaRPr lang="en-CA" sz="1000" b="1">
              <a:solidFill>
                <a:srgbClr val="3333FF"/>
              </a:solidFill>
            </a:endParaRPr>
          </a:p>
        </p:txBody>
      </p:sp>
      <p:sp>
        <p:nvSpPr>
          <p:cNvPr id="4109" name="AutoShape 11"/>
          <p:cNvSpPr>
            <a:spLocks noChangeArrowheads="1"/>
          </p:cNvSpPr>
          <p:nvPr/>
        </p:nvSpPr>
        <p:spPr bwMode="auto">
          <a:xfrm>
            <a:off x="7239000" y="4210050"/>
            <a:ext cx="1781175" cy="790575"/>
          </a:xfrm>
          <a:prstGeom prst="wedgeRoundRectCallout">
            <a:avLst>
              <a:gd name="adj1" fmla="val -27701"/>
              <a:gd name="adj2" fmla="val 109780"/>
              <a:gd name="adj3" fmla="val 16667"/>
            </a:avLst>
          </a:prstGeom>
          <a:solidFill>
            <a:srgbClr val="CCFFFF"/>
          </a:solidFill>
          <a:ln w="9525">
            <a:solidFill>
              <a:srgbClr val="3333FF"/>
            </a:solidFill>
            <a:miter lim="800000"/>
            <a:headEnd/>
            <a:tailEnd/>
          </a:ln>
        </p:spPr>
        <p:txBody>
          <a:bodyPr/>
          <a:lstStyle/>
          <a:p>
            <a:pPr algn="ctr" eaLnBrk="0" hangingPunct="0">
              <a:defRPr/>
            </a:pPr>
            <a:r>
              <a:rPr lang="en-US" sz="1050" b="1" dirty="0">
                <a:solidFill>
                  <a:srgbClr val="3333FF"/>
                </a:solidFill>
                <a:ea typeface="MS PGothic" pitchFamily="34" charset="-128"/>
                <a:cs typeface="+mn-cs"/>
              </a:rPr>
              <a:t>Self-coexistence window (SCW) does not have to be allocated at each frame.</a:t>
            </a:r>
            <a:endParaRPr lang="en-CA" sz="1050" b="1" dirty="0">
              <a:solidFill>
                <a:srgbClr val="3333FF"/>
              </a:solidFill>
              <a:ea typeface="MS PGothic" pitchFamily="34" charset="-128"/>
              <a:cs typeface="+mn-cs"/>
            </a:endParaRPr>
          </a:p>
        </p:txBody>
      </p:sp>
      <p:sp>
        <p:nvSpPr>
          <p:cNvPr id="15"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ChangeArrowheads="1"/>
          </p:cNvSpPr>
          <p:nvPr/>
        </p:nvSpPr>
        <p:spPr bwMode="auto">
          <a:xfrm>
            <a:off x="201613" y="1666875"/>
            <a:ext cx="3989387" cy="1631216"/>
          </a:xfrm>
          <a:prstGeom prst="rect">
            <a:avLst/>
          </a:prstGeom>
          <a:noFill/>
          <a:ln w="12700">
            <a:noFill/>
            <a:miter lim="800000"/>
            <a:headEnd type="none" w="sm" len="sm"/>
            <a:tailEnd type="none" w="sm" len="sm"/>
          </a:ln>
          <a:effectLst/>
        </p:spPr>
        <p:txBody>
          <a:bodyPr wrap="square" lIns="0" tIns="0" rIns="0" bIns="0">
            <a:spAutoFit/>
          </a:bodyPr>
          <a:lstStyle/>
          <a:p>
            <a:pPr eaLnBrk="0" hangingPunct="0">
              <a:lnSpc>
                <a:spcPct val="100000"/>
              </a:lnSpc>
              <a:spcBef>
                <a:spcPct val="30000"/>
              </a:spcBef>
            </a:pPr>
            <a:r>
              <a:rPr lang="en-US" sz="2000" b="1" dirty="0"/>
              <a:t>Security Sub-layer 1 Architecture for Data / Control and Management Plane</a:t>
            </a:r>
          </a:p>
          <a:p>
            <a:pPr marL="171450" indent="-171450" eaLnBrk="0" hangingPunct="0">
              <a:lnSpc>
                <a:spcPct val="100000"/>
              </a:lnSpc>
              <a:spcBef>
                <a:spcPct val="30000"/>
              </a:spcBef>
              <a:buFont typeface="Arial" pitchFamily="34" charset="0"/>
              <a:buChar char="•"/>
            </a:pPr>
            <a:r>
              <a:rPr lang="en-US" sz="2000" dirty="0">
                <a:solidFill>
                  <a:schemeClr val="tx1"/>
                </a:solidFill>
              </a:rPr>
              <a:t>Provides traditional security – PHY / MAC Layer Security </a:t>
            </a:r>
            <a:endParaRPr lang="en-US" sz="2000" dirty="0">
              <a:solidFill>
                <a:srgbClr val="0000FF"/>
              </a:solidFill>
            </a:endParaRPr>
          </a:p>
        </p:txBody>
      </p:sp>
      <p:sp>
        <p:nvSpPr>
          <p:cNvPr id="1037316" name="Text Box 4"/>
          <p:cNvSpPr txBox="1">
            <a:spLocks noChangeArrowheads="1"/>
          </p:cNvSpPr>
          <p:nvPr/>
        </p:nvSpPr>
        <p:spPr bwMode="auto">
          <a:xfrm>
            <a:off x="152400" y="304800"/>
            <a:ext cx="8686800" cy="86793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defRPr/>
            </a:pPr>
            <a:r>
              <a:rPr lang="en-US" altLang="ja-JP" sz="2800" b="1" dirty="0" smtClean="0">
                <a:solidFill>
                  <a:schemeClr val="tx2"/>
                </a:solidFill>
                <a:latin typeface="+mj-lt"/>
                <a:ea typeface="+mj-ea"/>
                <a:cs typeface="+mj-cs"/>
              </a:rPr>
              <a:t>IEEE </a:t>
            </a:r>
            <a:r>
              <a:rPr lang="en-US" altLang="ja-JP" sz="2800" b="1" dirty="0" smtClean="0">
                <a:solidFill>
                  <a:schemeClr val="tx2"/>
                </a:solidFill>
                <a:latin typeface="+mj-lt"/>
                <a:ea typeface="+mj-ea"/>
                <a:cs typeface="+mj-cs"/>
              </a:rPr>
              <a:t>802.22 Security </a:t>
            </a:r>
            <a:r>
              <a:rPr lang="en-US" altLang="ja-JP" sz="2800" b="1" dirty="0" smtClean="0">
                <a:solidFill>
                  <a:schemeClr val="tx2"/>
                </a:solidFill>
                <a:latin typeface="+mj-lt"/>
                <a:ea typeface="+mj-ea"/>
                <a:cs typeface="+mj-cs"/>
              </a:rPr>
              <a:t>Sub-layer </a:t>
            </a:r>
            <a:r>
              <a:rPr lang="en-US" altLang="ja-JP" sz="2800" b="1" dirty="0" smtClean="0">
                <a:solidFill>
                  <a:schemeClr val="tx2"/>
                </a:solidFill>
                <a:latin typeface="+mj-lt"/>
                <a:ea typeface="+mj-ea"/>
                <a:cs typeface="+mj-cs"/>
              </a:rPr>
              <a:t>Architecture (Clause 8)</a:t>
            </a:r>
            <a:endParaRPr lang="en-US" altLang="ja-JP" sz="2800" b="1" dirty="0" smtClean="0">
              <a:solidFill>
                <a:schemeClr val="tx2"/>
              </a:solidFill>
              <a:latin typeface="+mj-lt"/>
              <a:ea typeface="+mj-ea"/>
              <a:cs typeface="+mj-cs"/>
            </a:endParaRPr>
          </a:p>
        </p:txBody>
      </p:sp>
      <p:pic>
        <p:nvPicPr>
          <p:cNvPr id="1037322" name="Picture 10" descr="security_sublayer1_architecture_v3"/>
          <p:cNvPicPr>
            <a:picLocks noGrp="1" noChangeAspect="1" noChangeArrowheads="1"/>
          </p:cNvPicPr>
          <p:nvPr>
            <p:ph sz="half" idx="1"/>
          </p:nvPr>
        </p:nvPicPr>
        <p:blipFill>
          <a:blip r:embed="rId3" cstate="print"/>
          <a:srcRect/>
          <a:stretch>
            <a:fillRect/>
          </a:stretch>
        </p:blipFill>
        <p:spPr>
          <a:xfrm>
            <a:off x="4343400" y="1323975"/>
            <a:ext cx="4240212" cy="2409825"/>
          </a:xfrm>
          <a:noFill/>
          <a:ln/>
        </p:spPr>
      </p:pic>
      <p:pic>
        <p:nvPicPr>
          <p:cNvPr id="1037324" name="Picture 12" descr="security_sublayer2_architecture_v4"/>
          <p:cNvPicPr>
            <a:picLocks noGrp="1" noChangeAspect="1" noChangeArrowheads="1"/>
          </p:cNvPicPr>
          <p:nvPr>
            <p:ph sz="half" idx="2"/>
          </p:nvPr>
        </p:nvPicPr>
        <p:blipFill>
          <a:blip r:embed="rId4" cstate="print"/>
          <a:srcRect/>
          <a:stretch>
            <a:fillRect/>
          </a:stretch>
        </p:blipFill>
        <p:spPr>
          <a:xfrm>
            <a:off x="4429125" y="4024313"/>
            <a:ext cx="4241800" cy="2363787"/>
          </a:xfrm>
          <a:noFill/>
          <a:ln/>
        </p:spPr>
      </p:pic>
      <p:sp>
        <p:nvSpPr>
          <p:cNvPr id="1037327" name="Rectangle 15"/>
          <p:cNvSpPr>
            <a:spLocks noChangeArrowheads="1"/>
          </p:cNvSpPr>
          <p:nvPr/>
        </p:nvSpPr>
        <p:spPr bwMode="auto">
          <a:xfrm>
            <a:off x="152400" y="4333875"/>
            <a:ext cx="4010025" cy="615553"/>
          </a:xfrm>
          <a:prstGeom prst="rect">
            <a:avLst/>
          </a:prstGeom>
          <a:noFill/>
          <a:ln w="12700">
            <a:noFill/>
            <a:miter lim="800000"/>
            <a:headEnd type="none" w="sm" len="sm"/>
            <a:tailEnd type="none" w="sm" len="sm"/>
          </a:ln>
          <a:effectLst/>
        </p:spPr>
        <p:txBody>
          <a:bodyPr wrap="square" lIns="0" tIns="0" rIns="0" bIns="0">
            <a:spAutoFit/>
          </a:bodyPr>
          <a:lstStyle/>
          <a:p>
            <a:pPr eaLnBrk="0" hangingPunct="0">
              <a:lnSpc>
                <a:spcPct val="100000"/>
              </a:lnSpc>
              <a:spcBef>
                <a:spcPct val="30000"/>
              </a:spcBef>
            </a:pPr>
            <a:r>
              <a:rPr lang="en-US" sz="2000" b="1" dirty="0"/>
              <a:t>Security Sub-layer 2 Architecture for Cognitive Functions</a:t>
            </a:r>
          </a:p>
        </p:txBody>
      </p:sp>
    </p:spTree>
    <p:extLst>
      <p:ext uri="{BB962C8B-B14F-4D97-AF65-F5344CB8AC3E}">
        <p14:creationId xmlns:p14="http://schemas.microsoft.com/office/powerpoint/2010/main" val="20298855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229600" cy="7620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altLang="ja-JP" sz="2400" b="1" kern="1200" dirty="0" err="1" smtClean="0"/>
              <a:t>WhiteSpace</a:t>
            </a:r>
            <a:r>
              <a:rPr lang="en-US" altLang="ja-JP" sz="2400" b="1" kern="1200" dirty="0" smtClean="0"/>
              <a:t> Alliance Working on Commercializing the IEEE 802.22 (Wi-FAR™) Standard </a:t>
            </a:r>
            <a:endParaRPr lang="ja-JP" altLang="en-US" sz="2400" b="1" kern="1200" dirty="0"/>
          </a:p>
        </p:txBody>
      </p:sp>
      <p:sp>
        <p:nvSpPr>
          <p:cNvPr id="5" name="Rectangle 4"/>
          <p:cNvSpPr/>
          <p:nvPr/>
        </p:nvSpPr>
        <p:spPr bwMode="auto">
          <a:xfrm>
            <a:off x="4495800" y="5791200"/>
            <a:ext cx="44196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6" name="Picture 5" descr="NICT_IEEE_802_22_prototype.jpg"/>
          <p:cNvPicPr>
            <a:picLocks noChangeAspect="1"/>
          </p:cNvPicPr>
          <p:nvPr/>
        </p:nvPicPr>
        <p:blipFill>
          <a:blip r:embed="rId2" cstate="print"/>
          <a:stretch>
            <a:fillRect/>
          </a:stretch>
        </p:blipFill>
        <p:spPr>
          <a:xfrm>
            <a:off x="1409700" y="1295400"/>
            <a:ext cx="6515100" cy="2514600"/>
          </a:xfrm>
          <a:prstGeom prst="rect">
            <a:avLst/>
          </a:prstGeom>
        </p:spPr>
      </p:pic>
      <p:sp>
        <p:nvSpPr>
          <p:cNvPr id="7" name="TextBox 6"/>
          <p:cNvSpPr txBox="1"/>
          <p:nvPr/>
        </p:nvSpPr>
        <p:spPr>
          <a:xfrm>
            <a:off x="3276600" y="2057400"/>
            <a:ext cx="3124200" cy="646331"/>
          </a:xfrm>
          <a:prstGeom prst="rect">
            <a:avLst/>
          </a:prstGeom>
          <a:noFill/>
        </p:spPr>
        <p:txBody>
          <a:bodyPr wrap="square" rtlCol="0">
            <a:spAutoFit/>
          </a:bodyPr>
          <a:lstStyle/>
          <a:p>
            <a:pPr algn="ctr"/>
            <a:r>
              <a:rPr lang="en-US" sz="1800" b="1" dirty="0" smtClean="0"/>
              <a:t>NICT IEEE 802.22 Prototype</a:t>
            </a:r>
            <a:endParaRPr lang="en-US" sz="1800" b="1" dirty="0"/>
          </a:p>
        </p:txBody>
      </p:sp>
      <p:pic>
        <p:nvPicPr>
          <p:cNvPr id="4" name="Picture 3" descr="nict.jpg"/>
          <p:cNvPicPr>
            <a:picLocks noChangeAspect="1"/>
          </p:cNvPicPr>
          <p:nvPr/>
        </p:nvPicPr>
        <p:blipFill>
          <a:blip r:embed="rId3" cstate="print"/>
          <a:stretch>
            <a:fillRect/>
          </a:stretch>
        </p:blipFill>
        <p:spPr>
          <a:xfrm>
            <a:off x="1409700" y="1295400"/>
            <a:ext cx="914400" cy="603504"/>
          </a:xfrm>
          <a:prstGeom prst="rect">
            <a:avLst/>
          </a:prstGeom>
        </p:spPr>
      </p:pic>
      <p:pic>
        <p:nvPicPr>
          <p:cNvPr id="8" name="Picture 7" descr="TI_multicore.JPG"/>
          <p:cNvPicPr>
            <a:picLocks noChangeAspect="1"/>
          </p:cNvPicPr>
          <p:nvPr/>
        </p:nvPicPr>
        <p:blipFill>
          <a:blip r:embed="rId4" cstate="print"/>
          <a:stretch>
            <a:fillRect/>
          </a:stretch>
        </p:blipFill>
        <p:spPr>
          <a:xfrm>
            <a:off x="4648200" y="3886200"/>
            <a:ext cx="4267200" cy="2667000"/>
          </a:xfrm>
          <a:prstGeom prst="rect">
            <a:avLst/>
          </a:prstGeom>
        </p:spPr>
      </p:pic>
      <p:pic>
        <p:nvPicPr>
          <p:cNvPr id="9" name="Picture 8" descr="ti_logo.gif"/>
          <p:cNvPicPr>
            <a:picLocks noChangeAspect="1"/>
          </p:cNvPicPr>
          <p:nvPr/>
        </p:nvPicPr>
        <p:blipFill>
          <a:blip r:embed="rId5" cstate="print"/>
          <a:stretch>
            <a:fillRect/>
          </a:stretch>
        </p:blipFill>
        <p:spPr>
          <a:xfrm>
            <a:off x="6324600" y="4038600"/>
            <a:ext cx="2819400" cy="386732"/>
          </a:xfrm>
          <a:prstGeom prst="rect">
            <a:avLst/>
          </a:prstGeom>
        </p:spPr>
      </p:pic>
      <p:pic>
        <p:nvPicPr>
          <p:cNvPr id="13" name="Picture 12" descr="Picture 1232.jpg"/>
          <p:cNvPicPr>
            <a:picLocks noChangeAspect="1"/>
          </p:cNvPicPr>
          <p:nvPr/>
        </p:nvPicPr>
        <p:blipFill>
          <a:blip r:embed="rId6" cstate="print"/>
          <a:stretch>
            <a:fillRect/>
          </a:stretch>
        </p:blipFill>
        <p:spPr>
          <a:xfrm>
            <a:off x="228600" y="3886200"/>
            <a:ext cx="4419600" cy="2686050"/>
          </a:xfrm>
          <a:prstGeom prst="rect">
            <a:avLst/>
          </a:prstGeom>
        </p:spPr>
      </p:pic>
      <p:sp>
        <p:nvSpPr>
          <p:cNvPr id="14" name="TextBox 13"/>
          <p:cNvSpPr txBox="1"/>
          <p:nvPr/>
        </p:nvSpPr>
        <p:spPr>
          <a:xfrm>
            <a:off x="838200" y="6096000"/>
            <a:ext cx="3124200" cy="369332"/>
          </a:xfrm>
          <a:prstGeom prst="rect">
            <a:avLst/>
          </a:prstGeom>
          <a:noFill/>
        </p:spPr>
        <p:txBody>
          <a:bodyPr wrap="square" rtlCol="0">
            <a:spAutoFit/>
          </a:bodyPr>
          <a:lstStyle/>
          <a:p>
            <a:pPr algn="ctr"/>
            <a:r>
              <a:rPr lang="en-US" sz="1800" b="1" dirty="0" err="1" smtClean="0">
                <a:solidFill>
                  <a:schemeClr val="bg1"/>
                </a:solidFill>
              </a:rPr>
              <a:t>AmeriSys</a:t>
            </a:r>
            <a:r>
              <a:rPr lang="en-US" sz="1800" b="1" dirty="0" smtClean="0">
                <a:solidFill>
                  <a:schemeClr val="bg1"/>
                </a:solidFill>
              </a:rPr>
              <a:t> 802.22 SDR </a:t>
            </a:r>
            <a:endParaRPr lang="en-US" sz="1800" b="1" dirty="0">
              <a:solidFill>
                <a:schemeClr val="bg1"/>
              </a:solidFill>
            </a:endParaRPr>
          </a:p>
        </p:txBody>
      </p:sp>
      <p:pic>
        <p:nvPicPr>
          <p:cNvPr id="15" name="Picture 14" descr="azcom_technology.TIF"/>
          <p:cNvPicPr>
            <a:picLocks noChangeAspect="1"/>
          </p:cNvPicPr>
          <p:nvPr/>
        </p:nvPicPr>
        <p:blipFill>
          <a:blip r:embed="rId7" cstate="print"/>
          <a:stretch>
            <a:fillRect/>
          </a:stretch>
        </p:blipFill>
        <p:spPr>
          <a:xfrm>
            <a:off x="4648200" y="5911162"/>
            <a:ext cx="1828800" cy="642038"/>
          </a:xfrm>
          <a:prstGeom prst="rect">
            <a:avLst/>
          </a:prstGeom>
        </p:spPr>
      </p:pic>
      <p:sp>
        <p:nvSpPr>
          <p:cNvPr id="16" name="TextBox 15"/>
          <p:cNvSpPr txBox="1"/>
          <p:nvPr/>
        </p:nvSpPr>
        <p:spPr>
          <a:xfrm>
            <a:off x="6705600" y="5906869"/>
            <a:ext cx="2209800" cy="646331"/>
          </a:xfrm>
          <a:prstGeom prst="rect">
            <a:avLst/>
          </a:prstGeom>
          <a:noFill/>
        </p:spPr>
        <p:txBody>
          <a:bodyPr wrap="square" rtlCol="0">
            <a:spAutoFit/>
          </a:bodyPr>
          <a:lstStyle/>
          <a:p>
            <a:pPr algn="ctr"/>
            <a:r>
              <a:rPr lang="en-US" sz="1800" b="1" dirty="0" smtClean="0">
                <a:solidFill>
                  <a:schemeClr val="bg1"/>
                </a:solidFill>
              </a:rPr>
              <a:t>TI / </a:t>
            </a:r>
            <a:r>
              <a:rPr lang="en-US" sz="1800" b="1" dirty="0" err="1" smtClean="0">
                <a:solidFill>
                  <a:schemeClr val="bg1"/>
                </a:solidFill>
              </a:rPr>
              <a:t>Azcom</a:t>
            </a:r>
            <a:r>
              <a:rPr lang="en-US" sz="1800" b="1" dirty="0" smtClean="0">
                <a:solidFill>
                  <a:schemeClr val="bg1"/>
                </a:solidFill>
              </a:rPr>
              <a:t> 802.22 and LTE Solution </a:t>
            </a:r>
            <a:endParaRPr lang="en-US" sz="1800" b="1" dirty="0">
              <a:solidFill>
                <a:schemeClr val="bg1"/>
              </a:solidFill>
            </a:endParaRPr>
          </a:p>
        </p:txBody>
      </p:sp>
    </p:spTree>
    <p:extLst>
      <p:ext uri="{BB962C8B-B14F-4D97-AF65-F5344CB8AC3E}">
        <p14:creationId xmlns:p14="http://schemas.microsoft.com/office/powerpoint/2010/main" val="2540914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7" descr="802_22_thomson_cyclostationarity_based_sensing.JPG"/>
          <p:cNvPicPr>
            <a:picLocks noChangeAspect="1"/>
          </p:cNvPicPr>
          <p:nvPr/>
        </p:nvPicPr>
        <p:blipFill>
          <a:blip r:embed="rId3" cstate="print"/>
          <a:srcRect/>
          <a:stretch>
            <a:fillRect/>
          </a:stretch>
        </p:blipFill>
        <p:spPr bwMode="auto">
          <a:xfrm>
            <a:off x="2743200" y="2977276"/>
            <a:ext cx="6400800" cy="3042523"/>
          </a:xfrm>
          <a:prstGeom prst="rect">
            <a:avLst/>
          </a:prstGeom>
          <a:noFill/>
          <a:ln w="9525">
            <a:noFill/>
            <a:miter lim="800000"/>
            <a:headEnd/>
            <a:tailEnd/>
          </a:ln>
        </p:spPr>
      </p:pic>
      <p:sp>
        <p:nvSpPr>
          <p:cNvPr id="36867" name="Text Box 2"/>
          <p:cNvSpPr txBox="1">
            <a:spLocks noChangeArrowheads="1"/>
          </p:cNvSpPr>
          <p:nvPr/>
        </p:nvSpPr>
        <p:spPr bwMode="auto">
          <a:xfrm>
            <a:off x="228600" y="228600"/>
            <a:ext cx="8763000" cy="7620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b="1" dirty="0" smtClean="0">
                <a:solidFill>
                  <a:schemeClr val="tx2"/>
                </a:solidFill>
                <a:latin typeface="+mj-lt"/>
                <a:ea typeface="+mj-ea"/>
                <a:cs typeface="+mj-cs"/>
              </a:rPr>
              <a:t>IEEE </a:t>
            </a:r>
            <a:r>
              <a:rPr lang="en-US" altLang="ja-JP" b="1" dirty="0" smtClean="0">
                <a:solidFill>
                  <a:schemeClr val="tx2"/>
                </a:solidFill>
                <a:latin typeface="+mj-lt"/>
                <a:ea typeface="+mj-ea"/>
                <a:cs typeface="+mj-cs"/>
              </a:rPr>
              <a:t>802.22 </a:t>
            </a:r>
            <a:r>
              <a:rPr lang="en-US" altLang="ja-JP" b="1" dirty="0" smtClean="0">
                <a:solidFill>
                  <a:schemeClr val="tx2"/>
                </a:solidFill>
                <a:latin typeface="+mj-lt"/>
                <a:ea typeface="+mj-ea"/>
                <a:cs typeface="+mj-cs"/>
              </a:rPr>
              <a:t>Spectrum </a:t>
            </a:r>
            <a:r>
              <a:rPr lang="en-US" altLang="ja-JP" b="1" dirty="0" smtClean="0">
                <a:solidFill>
                  <a:schemeClr val="tx2"/>
                </a:solidFill>
                <a:latin typeface="+mj-lt"/>
                <a:ea typeface="+mj-ea"/>
                <a:cs typeface="+mj-cs"/>
              </a:rPr>
              <a:t>Sensing – New Spectrum Occupancy Sensing Study Group (SOS) Formed</a:t>
            </a:r>
            <a:endParaRPr lang="en-US" altLang="ja-JP" b="1" dirty="0">
              <a:solidFill>
                <a:schemeClr val="tx2"/>
              </a:solidFill>
              <a:latin typeface="+mj-lt"/>
              <a:ea typeface="+mj-ea"/>
              <a:cs typeface="+mj-cs"/>
            </a:endParaRPr>
          </a:p>
        </p:txBody>
      </p:sp>
      <p:sp>
        <p:nvSpPr>
          <p:cNvPr id="10" name="Rectangle 3"/>
          <p:cNvSpPr>
            <a:spLocks noChangeArrowheads="1"/>
          </p:cNvSpPr>
          <p:nvPr/>
        </p:nvSpPr>
        <p:spPr bwMode="auto">
          <a:xfrm>
            <a:off x="152400" y="990600"/>
            <a:ext cx="8686800" cy="1938992"/>
          </a:xfrm>
          <a:prstGeom prst="rect">
            <a:avLst/>
          </a:prstGeom>
          <a:solidFill>
            <a:schemeClr val="bg1"/>
          </a:solidFill>
          <a:ln w="12700">
            <a:noFill/>
            <a:miter lim="800000"/>
            <a:headEnd type="none" w="sm" len="sm"/>
            <a:tailEnd type="none" w="sm" len="sm"/>
          </a:ln>
          <a:effectLst/>
        </p:spPr>
        <p:txBody>
          <a:bodyPr wrap="square" lIns="0" tIns="0" rIns="0" bIns="0">
            <a:spAutoFit/>
          </a:bodyPr>
          <a:lstStyle/>
          <a:p>
            <a:pPr>
              <a:lnSpc>
                <a:spcPct val="90000"/>
              </a:lnSpc>
              <a:spcBef>
                <a:spcPct val="30000"/>
              </a:spcBef>
              <a:defRPr/>
            </a:pPr>
            <a:r>
              <a:rPr lang="en-US" sz="2000" b="1" dirty="0" smtClean="0"/>
              <a:t>Primary user protection through spectrum sensing</a:t>
            </a:r>
            <a:endParaRPr lang="en-US" sz="4400" b="1" dirty="0" smtClean="0"/>
          </a:p>
          <a:p>
            <a:pPr marL="285750" indent="-285750" eaLnBrk="0" hangingPunct="0">
              <a:lnSpc>
                <a:spcPct val="90000"/>
              </a:lnSpc>
              <a:spcBef>
                <a:spcPct val="30000"/>
              </a:spcBef>
              <a:buFont typeface="Arial" panose="020B0604020202020204" pitchFamily="34" charset="0"/>
              <a:buChar char="•"/>
              <a:defRPr/>
            </a:pPr>
            <a:r>
              <a:rPr lang="en-US" sz="1800" dirty="0" smtClean="0"/>
              <a:t>Current TV Band White Space regulations do not require spectrum sensing support. However, many developing countries do not have a clear database of incumbent transmitters. So setting up a database is difficult.  </a:t>
            </a:r>
          </a:p>
          <a:p>
            <a:pPr marL="285750" indent="-285750" eaLnBrk="0" hangingPunct="0">
              <a:lnSpc>
                <a:spcPct val="90000"/>
              </a:lnSpc>
              <a:spcBef>
                <a:spcPct val="30000"/>
              </a:spcBef>
              <a:buFont typeface="Arial" panose="020B0604020202020204" pitchFamily="34" charset="0"/>
              <a:buChar char="•"/>
              <a:defRPr/>
            </a:pPr>
            <a:r>
              <a:rPr lang="en-US" sz="1800" dirty="0" smtClean="0"/>
              <a:t>Several </a:t>
            </a:r>
            <a:r>
              <a:rPr lang="en-US" sz="1800" dirty="0"/>
              <a:t>blind and signal specific feature-based sensing schemes have been proposed and </a:t>
            </a:r>
            <a:r>
              <a:rPr lang="en-US" sz="1800" b="1" dirty="0"/>
              <a:t>thoroughly evaluated </a:t>
            </a:r>
            <a:r>
              <a:rPr lang="en-US" sz="1800" dirty="0"/>
              <a:t>using TV Broadcaster supplied over-the-air collected </a:t>
            </a:r>
            <a:r>
              <a:rPr lang="en-US" sz="1800" dirty="0" smtClean="0"/>
              <a:t>signals.  </a:t>
            </a:r>
          </a:p>
        </p:txBody>
      </p:sp>
      <p:sp>
        <p:nvSpPr>
          <p:cNvPr id="36871" name="Rounded Rectangular Callout 8"/>
          <p:cNvSpPr>
            <a:spLocks noChangeArrowheads="1"/>
          </p:cNvSpPr>
          <p:nvPr/>
        </p:nvSpPr>
        <p:spPr bwMode="auto">
          <a:xfrm>
            <a:off x="4984750" y="4572000"/>
            <a:ext cx="2254250" cy="685800"/>
          </a:xfrm>
          <a:prstGeom prst="wedgeRoundRectCallout">
            <a:avLst>
              <a:gd name="adj1" fmla="val 88853"/>
              <a:gd name="adj2" fmla="val -3569"/>
              <a:gd name="adj3" fmla="val 16667"/>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chemeClr val="bg1"/>
                </a:solidFill>
              </a:rPr>
              <a:t>Pd = &gt;99%, </a:t>
            </a:r>
            <a:r>
              <a:rPr lang="en-US" sz="1600" b="1" dirty="0" err="1">
                <a:solidFill>
                  <a:schemeClr val="bg1"/>
                </a:solidFill>
              </a:rPr>
              <a:t>Pfa</a:t>
            </a:r>
            <a:r>
              <a:rPr lang="en-US" sz="1600" b="1" dirty="0">
                <a:solidFill>
                  <a:schemeClr val="bg1"/>
                </a:solidFill>
              </a:rPr>
              <a:t> = 10%, </a:t>
            </a:r>
            <a:r>
              <a:rPr lang="en-US" sz="1600" b="1" dirty="0" smtClean="0">
                <a:solidFill>
                  <a:schemeClr val="bg1"/>
                </a:solidFill>
              </a:rPr>
              <a:t>SNR = -20dB</a:t>
            </a:r>
            <a:endParaRPr lang="en-US" sz="1600" b="1" dirty="0">
              <a:solidFill>
                <a:schemeClr val="bg1"/>
              </a:solidFill>
            </a:endParaRPr>
          </a:p>
        </p:txBody>
      </p:sp>
      <p:sp>
        <p:nvSpPr>
          <p:cNvPr id="16" name="Rounded Rectangular Callout 15"/>
          <p:cNvSpPr/>
          <p:nvPr/>
        </p:nvSpPr>
        <p:spPr bwMode="auto">
          <a:xfrm>
            <a:off x="5867400" y="2819400"/>
            <a:ext cx="2362200" cy="609600"/>
          </a:xfrm>
          <a:prstGeom prst="wedgeRoundRectCallout">
            <a:avLst>
              <a:gd name="adj1" fmla="val 22792"/>
              <a:gd name="adj2" fmla="val 212500"/>
              <a:gd name="adj3" fmla="val 16667"/>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Reliable sensing at SNR = -20 dB</a:t>
            </a:r>
          </a:p>
        </p:txBody>
      </p:sp>
      <p:sp>
        <p:nvSpPr>
          <p:cNvPr id="27" name="Rectangle 13"/>
          <p:cNvSpPr>
            <a:spLocks noChangeArrowheads="1"/>
          </p:cNvSpPr>
          <p:nvPr/>
        </p:nvSpPr>
        <p:spPr bwMode="auto">
          <a:xfrm>
            <a:off x="3124200" y="6019800"/>
            <a:ext cx="5791200" cy="646331"/>
          </a:xfrm>
          <a:prstGeom prst="rect">
            <a:avLst/>
          </a:prstGeom>
          <a:solidFill>
            <a:schemeClr val="bg1"/>
          </a:solidFill>
          <a:ln w="9525">
            <a:noFill/>
            <a:miter lim="800000"/>
            <a:headEnd/>
            <a:tailEnd/>
          </a:ln>
        </p:spPr>
        <p:txBody>
          <a:bodyPr wrap="square">
            <a:spAutoFit/>
          </a:bodyPr>
          <a:lstStyle/>
          <a:p>
            <a:pPr algn="ctr" defTabSz="555625" eaLnBrk="0" hangingPunct="0">
              <a:lnSpc>
                <a:spcPct val="90000"/>
              </a:lnSpc>
            </a:pPr>
            <a:r>
              <a:rPr lang="en-US" sz="2000" dirty="0"/>
              <a:t>DTV Detection Results based </a:t>
            </a:r>
            <a:r>
              <a:rPr lang="en-US" sz="2000" dirty="0" err="1"/>
              <a:t>Cyclostationary</a:t>
            </a:r>
            <a:r>
              <a:rPr lang="en-US" sz="2000" dirty="0"/>
              <a:t> Feature Detection</a:t>
            </a:r>
          </a:p>
        </p:txBody>
      </p:sp>
      <p:sp>
        <p:nvSpPr>
          <p:cNvPr id="28" name="Rectangle 27"/>
          <p:cNvSpPr/>
          <p:nvPr/>
        </p:nvSpPr>
        <p:spPr>
          <a:xfrm>
            <a:off x="76200" y="2977277"/>
            <a:ext cx="2743200" cy="2585323"/>
          </a:xfrm>
          <a:prstGeom prst="rect">
            <a:avLst/>
          </a:prstGeom>
        </p:spPr>
        <p:txBody>
          <a:bodyPr wrap="square">
            <a:spAutoFit/>
          </a:bodyPr>
          <a:lstStyle/>
          <a:p>
            <a:pPr>
              <a:lnSpc>
                <a:spcPct val="90000"/>
              </a:lnSpc>
              <a:spcBef>
                <a:spcPct val="30000"/>
              </a:spcBef>
              <a:defRPr/>
            </a:pPr>
            <a:r>
              <a:rPr lang="en-US" sz="1800" b="1" dirty="0" smtClean="0"/>
              <a:t>Techniques Used:</a:t>
            </a:r>
          </a:p>
          <a:p>
            <a:pPr marL="231775" indent="-231775">
              <a:lnSpc>
                <a:spcPct val="90000"/>
              </a:lnSpc>
              <a:spcBef>
                <a:spcPct val="30000"/>
              </a:spcBef>
              <a:buFont typeface="Arial" pitchFamily="34" charset="0"/>
              <a:buChar char="•"/>
              <a:defRPr/>
            </a:pPr>
            <a:r>
              <a:rPr lang="en-US" sz="1800" dirty="0" smtClean="0"/>
              <a:t>Energy Detection, </a:t>
            </a:r>
          </a:p>
          <a:p>
            <a:pPr marL="231775" indent="-231775">
              <a:lnSpc>
                <a:spcPct val="90000"/>
              </a:lnSpc>
              <a:spcBef>
                <a:spcPct val="30000"/>
              </a:spcBef>
              <a:buFont typeface="Arial" pitchFamily="34" charset="0"/>
              <a:buChar char="•"/>
              <a:defRPr/>
            </a:pPr>
            <a:r>
              <a:rPr lang="en-US" sz="1800" dirty="0" smtClean="0"/>
              <a:t>Higher-order Stats, </a:t>
            </a:r>
          </a:p>
          <a:p>
            <a:pPr marL="231775" indent="-231775">
              <a:lnSpc>
                <a:spcPct val="90000"/>
              </a:lnSpc>
              <a:spcBef>
                <a:spcPct val="30000"/>
              </a:spcBef>
              <a:buFont typeface="Arial" pitchFamily="34" charset="0"/>
              <a:buChar char="•"/>
              <a:defRPr/>
            </a:pPr>
            <a:r>
              <a:rPr lang="en-US" sz="1800" dirty="0" smtClean="0"/>
              <a:t>Covariance</a:t>
            </a:r>
          </a:p>
          <a:p>
            <a:pPr marL="231775" indent="-231775">
              <a:lnSpc>
                <a:spcPct val="90000"/>
              </a:lnSpc>
              <a:spcBef>
                <a:spcPct val="30000"/>
              </a:spcBef>
              <a:buFont typeface="Arial" pitchFamily="34" charset="0"/>
              <a:buChar char="•"/>
              <a:defRPr/>
            </a:pPr>
            <a:r>
              <a:rPr lang="en-US" sz="1800" dirty="0" smtClean="0"/>
              <a:t>Eigen value,</a:t>
            </a:r>
          </a:p>
          <a:p>
            <a:pPr marL="231775" indent="-231775">
              <a:lnSpc>
                <a:spcPct val="90000"/>
              </a:lnSpc>
              <a:spcBef>
                <a:spcPct val="30000"/>
              </a:spcBef>
              <a:buFont typeface="Arial" pitchFamily="34" charset="0"/>
              <a:buChar char="•"/>
              <a:defRPr/>
            </a:pPr>
            <a:r>
              <a:rPr lang="en-US" sz="1800" dirty="0" err="1" smtClean="0"/>
              <a:t>Cyclostationary</a:t>
            </a:r>
            <a:endParaRPr lang="en-US" sz="1800" dirty="0" smtClean="0"/>
          </a:p>
          <a:p>
            <a:pPr marL="231775" indent="-231775">
              <a:lnSpc>
                <a:spcPct val="90000"/>
              </a:lnSpc>
              <a:spcBef>
                <a:spcPct val="30000"/>
              </a:spcBef>
              <a:buFont typeface="Arial" pitchFamily="34" charset="0"/>
              <a:buChar char="•"/>
              <a:defRPr/>
            </a:pPr>
            <a:r>
              <a:rPr lang="en-US" sz="1800" dirty="0" smtClean="0"/>
              <a:t>DTV pilot and preamble correlation  </a:t>
            </a:r>
            <a:endParaRPr lang="en-US" sz="1600" dirty="0"/>
          </a:p>
        </p:txBody>
      </p:sp>
    </p:spTree>
    <p:extLst>
      <p:ext uri="{BB962C8B-B14F-4D97-AF65-F5344CB8AC3E}">
        <p14:creationId xmlns:p14="http://schemas.microsoft.com/office/powerpoint/2010/main" val="25414417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76200" y="2895600"/>
            <a:ext cx="3200400" cy="2895600"/>
          </a:xfrm>
          <a:custGeom>
            <a:avLst/>
            <a:gdLst>
              <a:gd name="connsiteX0" fmla="*/ 737810 w 1637696"/>
              <a:gd name="connsiteY0" fmla="*/ 246742 h 1988456"/>
              <a:gd name="connsiteX1" fmla="*/ 84667 w 1637696"/>
              <a:gd name="connsiteY1" fmla="*/ 391885 h 1988456"/>
              <a:gd name="connsiteX2" fmla="*/ 229810 w 1637696"/>
              <a:gd name="connsiteY2" fmla="*/ 1291771 h 1988456"/>
              <a:gd name="connsiteX3" fmla="*/ 128210 w 1637696"/>
              <a:gd name="connsiteY3" fmla="*/ 1538514 h 1988456"/>
              <a:gd name="connsiteX4" fmla="*/ 374953 w 1637696"/>
              <a:gd name="connsiteY4" fmla="*/ 1973942 h 1988456"/>
              <a:gd name="connsiteX5" fmla="*/ 1013582 w 1637696"/>
              <a:gd name="connsiteY5" fmla="*/ 1625600 h 1988456"/>
              <a:gd name="connsiteX6" fmla="*/ 1594153 w 1637696"/>
              <a:gd name="connsiteY6" fmla="*/ 1291771 h 1988456"/>
              <a:gd name="connsiteX7" fmla="*/ 1274839 w 1637696"/>
              <a:gd name="connsiteY7" fmla="*/ 624114 h 1988456"/>
              <a:gd name="connsiteX8" fmla="*/ 1173239 w 1637696"/>
              <a:gd name="connsiteY8" fmla="*/ 72571 h 1988456"/>
              <a:gd name="connsiteX9" fmla="*/ 824896 w 1637696"/>
              <a:gd name="connsiteY9" fmla="*/ 188685 h 1988456"/>
              <a:gd name="connsiteX10" fmla="*/ 737810 w 1637696"/>
              <a:gd name="connsiteY10" fmla="*/ 246742 h 198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696" h="1988456">
                <a:moveTo>
                  <a:pt x="737810" y="246742"/>
                </a:moveTo>
                <a:cubicBezTo>
                  <a:pt x="614439" y="280609"/>
                  <a:pt x="169334" y="217714"/>
                  <a:pt x="84667" y="391885"/>
                </a:cubicBezTo>
                <a:cubicBezTo>
                  <a:pt x="0" y="566056"/>
                  <a:pt x="222553" y="1100666"/>
                  <a:pt x="229810" y="1291771"/>
                </a:cubicBezTo>
                <a:cubicBezTo>
                  <a:pt x="237067" y="1482876"/>
                  <a:pt x="104020" y="1424819"/>
                  <a:pt x="128210" y="1538514"/>
                </a:cubicBezTo>
                <a:cubicBezTo>
                  <a:pt x="152400" y="1652209"/>
                  <a:pt x="227391" y="1959428"/>
                  <a:pt x="374953" y="1973942"/>
                </a:cubicBezTo>
                <a:cubicBezTo>
                  <a:pt x="522515" y="1988456"/>
                  <a:pt x="810382" y="1739295"/>
                  <a:pt x="1013582" y="1625600"/>
                </a:cubicBezTo>
                <a:cubicBezTo>
                  <a:pt x="1216782" y="1511905"/>
                  <a:pt x="1550610" y="1458685"/>
                  <a:pt x="1594153" y="1291771"/>
                </a:cubicBezTo>
                <a:cubicBezTo>
                  <a:pt x="1637696" y="1124857"/>
                  <a:pt x="1344991" y="827314"/>
                  <a:pt x="1274839" y="624114"/>
                </a:cubicBezTo>
                <a:cubicBezTo>
                  <a:pt x="1204687" y="420914"/>
                  <a:pt x="1248229" y="145142"/>
                  <a:pt x="1173239" y="72571"/>
                </a:cubicBezTo>
                <a:cubicBezTo>
                  <a:pt x="1098249" y="0"/>
                  <a:pt x="899887" y="159657"/>
                  <a:pt x="824896" y="188685"/>
                </a:cubicBezTo>
                <a:cubicBezTo>
                  <a:pt x="749906" y="217714"/>
                  <a:pt x="861181" y="212875"/>
                  <a:pt x="737810" y="246742"/>
                </a:cubicBezTo>
                <a:close/>
              </a:path>
            </a:pathLst>
          </a:custGeom>
          <a:solidFill>
            <a:srgbClr val="0099FF">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36867" name="Text Box 2"/>
          <p:cNvSpPr txBox="1">
            <a:spLocks noChangeArrowheads="1"/>
          </p:cNvSpPr>
          <p:nvPr/>
        </p:nvSpPr>
        <p:spPr bwMode="auto">
          <a:xfrm>
            <a:off x="228600" y="304800"/>
            <a:ext cx="8763000" cy="6858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000" b="1" dirty="0" smtClean="0">
                <a:solidFill>
                  <a:schemeClr val="tx2"/>
                </a:solidFill>
                <a:latin typeface="+mj-lt"/>
                <a:ea typeface="+mj-ea"/>
                <a:cs typeface="+mj-cs"/>
              </a:rPr>
              <a:t>IEEE </a:t>
            </a:r>
            <a:r>
              <a:rPr lang="en-US" altLang="ja-JP" sz="2000" b="1" dirty="0" smtClean="0">
                <a:solidFill>
                  <a:schemeClr val="tx2"/>
                </a:solidFill>
                <a:latin typeface="+mj-lt"/>
                <a:ea typeface="+mj-ea"/>
                <a:cs typeface="+mj-cs"/>
              </a:rPr>
              <a:t>802.22.1 Advanced </a:t>
            </a:r>
            <a:r>
              <a:rPr lang="en-US" altLang="ja-JP" sz="2000" b="1" dirty="0" smtClean="0">
                <a:solidFill>
                  <a:schemeClr val="tx2"/>
                </a:solidFill>
                <a:latin typeface="+mj-lt"/>
                <a:ea typeface="+mj-ea"/>
                <a:cs typeface="+mj-cs"/>
              </a:rPr>
              <a:t> Wireless Beaconing – Applies to Other Bands to Enable Spectrum Sharing with Radars </a:t>
            </a:r>
            <a:endParaRPr lang="en-US" altLang="ja-JP" sz="2000" b="1" dirty="0">
              <a:solidFill>
                <a:schemeClr val="tx2"/>
              </a:solidFill>
              <a:latin typeface="+mj-lt"/>
              <a:ea typeface="+mj-ea"/>
              <a:cs typeface="+mj-cs"/>
            </a:endParaRPr>
          </a:p>
        </p:txBody>
      </p:sp>
      <p:sp>
        <p:nvSpPr>
          <p:cNvPr id="36868" name="Rectangle 3"/>
          <p:cNvSpPr>
            <a:spLocks noChangeArrowheads="1"/>
          </p:cNvSpPr>
          <p:nvPr/>
        </p:nvSpPr>
        <p:spPr bwMode="auto">
          <a:xfrm>
            <a:off x="228600" y="1067306"/>
            <a:ext cx="8915400" cy="1855893"/>
          </a:xfrm>
          <a:prstGeom prst="rect">
            <a:avLst/>
          </a:prstGeom>
          <a:noFill/>
          <a:ln w="12700">
            <a:noFill/>
            <a:miter lim="800000"/>
            <a:headEnd type="none" w="sm" len="sm"/>
            <a:tailEnd type="none" w="sm" len="sm"/>
          </a:ln>
        </p:spPr>
        <p:txBody>
          <a:bodyPr wrap="square" lIns="0" tIns="0" rIns="0" bIns="0">
            <a:spAutoFit/>
          </a:bodyPr>
          <a:lstStyle/>
          <a:p>
            <a:pPr eaLnBrk="0" hangingPunct="0">
              <a:lnSpc>
                <a:spcPct val="90000"/>
              </a:lnSpc>
              <a:spcBef>
                <a:spcPct val="30000"/>
              </a:spcBef>
            </a:pPr>
            <a:r>
              <a:rPr lang="en-US" sz="2000" b="1" dirty="0" smtClean="0"/>
              <a:t>Advanced Beaconing for Spectrum Sharing</a:t>
            </a:r>
            <a:endParaRPr lang="en-US" sz="4400" b="1" dirty="0"/>
          </a:p>
          <a:p>
            <a:pPr marL="290513" indent="-290513" eaLnBrk="0" hangingPunct="0">
              <a:lnSpc>
                <a:spcPct val="90000"/>
              </a:lnSpc>
              <a:spcBef>
                <a:spcPct val="30000"/>
              </a:spcBef>
              <a:buFont typeface="Arial" charset="0"/>
              <a:buChar char="•"/>
            </a:pPr>
            <a:r>
              <a:rPr lang="en-US" sz="1800" dirty="0" smtClean="0"/>
              <a:t>IEEE </a:t>
            </a:r>
            <a:r>
              <a:rPr lang="en-US" sz="1800" dirty="0" smtClean="0"/>
              <a:t>802.22.1 defines </a:t>
            </a:r>
            <a:r>
              <a:rPr lang="en-US" sz="1800" dirty="0"/>
              <a:t>a beacon signal </a:t>
            </a:r>
            <a:r>
              <a:rPr lang="en-US" sz="1800" dirty="0" smtClean="0"/>
              <a:t>for primary user protection</a:t>
            </a:r>
            <a:endParaRPr lang="en-US" sz="1800" dirty="0"/>
          </a:p>
          <a:p>
            <a:pPr marL="290513" indent="-290513" eaLnBrk="0" hangingPunct="0">
              <a:lnSpc>
                <a:spcPct val="90000"/>
              </a:lnSpc>
              <a:spcBef>
                <a:spcPct val="30000"/>
              </a:spcBef>
              <a:buFont typeface="Arial" charset="0"/>
              <a:buChar char="•"/>
            </a:pPr>
            <a:r>
              <a:rPr lang="en-US" sz="1800" dirty="0"/>
              <a:t>Security features are provided for beacon </a:t>
            </a:r>
            <a:r>
              <a:rPr lang="en-US" sz="1800" dirty="0" smtClean="0"/>
              <a:t>authentication</a:t>
            </a:r>
          </a:p>
          <a:p>
            <a:pPr marL="290513" indent="-290513" eaLnBrk="0" hangingPunct="0">
              <a:lnSpc>
                <a:spcPct val="90000"/>
              </a:lnSpc>
              <a:spcBef>
                <a:spcPct val="30000"/>
              </a:spcBef>
              <a:buFont typeface="Arial" charset="0"/>
              <a:buChar char="•"/>
            </a:pPr>
            <a:r>
              <a:rPr lang="en-US" sz="1800" dirty="0" smtClean="0"/>
              <a:t>Such beacons can be used for spectrum sharing with primary users when fast response times are desired or hidden node detection is an </a:t>
            </a:r>
            <a:r>
              <a:rPr lang="en-US" sz="1800" dirty="0" smtClean="0"/>
              <a:t>issue</a:t>
            </a:r>
          </a:p>
          <a:p>
            <a:pPr marL="290513" indent="-290513" eaLnBrk="0" hangingPunct="0">
              <a:lnSpc>
                <a:spcPct val="90000"/>
              </a:lnSpc>
              <a:spcBef>
                <a:spcPct val="30000"/>
              </a:spcBef>
              <a:buFont typeface="Arial" charset="0"/>
              <a:buChar char="•"/>
            </a:pPr>
            <a:r>
              <a:rPr lang="en-US" sz="1800" dirty="0" smtClean="0"/>
              <a:t>IEEE 802.22.1 Revision Project will explore </a:t>
            </a:r>
            <a:r>
              <a:rPr lang="en-US" sz="1800" dirty="0" smtClean="0"/>
              <a:t>  </a:t>
            </a:r>
            <a:endParaRPr lang="en-US" sz="1800" dirty="0"/>
          </a:p>
        </p:txBody>
      </p:sp>
      <p:sp>
        <p:nvSpPr>
          <p:cNvPr id="17" name="Freeform 16"/>
          <p:cNvSpPr/>
          <p:nvPr/>
        </p:nvSpPr>
        <p:spPr bwMode="auto">
          <a:xfrm>
            <a:off x="762000" y="3352800"/>
            <a:ext cx="1637696" cy="1988456"/>
          </a:xfrm>
          <a:custGeom>
            <a:avLst/>
            <a:gdLst>
              <a:gd name="connsiteX0" fmla="*/ 737810 w 1637696"/>
              <a:gd name="connsiteY0" fmla="*/ 246742 h 1988456"/>
              <a:gd name="connsiteX1" fmla="*/ 84667 w 1637696"/>
              <a:gd name="connsiteY1" fmla="*/ 391885 h 1988456"/>
              <a:gd name="connsiteX2" fmla="*/ 229810 w 1637696"/>
              <a:gd name="connsiteY2" fmla="*/ 1291771 h 1988456"/>
              <a:gd name="connsiteX3" fmla="*/ 128210 w 1637696"/>
              <a:gd name="connsiteY3" fmla="*/ 1538514 h 1988456"/>
              <a:gd name="connsiteX4" fmla="*/ 374953 w 1637696"/>
              <a:gd name="connsiteY4" fmla="*/ 1973942 h 1988456"/>
              <a:gd name="connsiteX5" fmla="*/ 1013582 w 1637696"/>
              <a:gd name="connsiteY5" fmla="*/ 1625600 h 1988456"/>
              <a:gd name="connsiteX6" fmla="*/ 1594153 w 1637696"/>
              <a:gd name="connsiteY6" fmla="*/ 1291771 h 1988456"/>
              <a:gd name="connsiteX7" fmla="*/ 1274839 w 1637696"/>
              <a:gd name="connsiteY7" fmla="*/ 624114 h 1988456"/>
              <a:gd name="connsiteX8" fmla="*/ 1173239 w 1637696"/>
              <a:gd name="connsiteY8" fmla="*/ 72571 h 1988456"/>
              <a:gd name="connsiteX9" fmla="*/ 824896 w 1637696"/>
              <a:gd name="connsiteY9" fmla="*/ 188685 h 1988456"/>
              <a:gd name="connsiteX10" fmla="*/ 737810 w 1637696"/>
              <a:gd name="connsiteY10" fmla="*/ 246742 h 198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696" h="1988456">
                <a:moveTo>
                  <a:pt x="737810" y="246742"/>
                </a:moveTo>
                <a:cubicBezTo>
                  <a:pt x="614439" y="280609"/>
                  <a:pt x="169334" y="217714"/>
                  <a:pt x="84667" y="391885"/>
                </a:cubicBezTo>
                <a:cubicBezTo>
                  <a:pt x="0" y="566056"/>
                  <a:pt x="222553" y="1100666"/>
                  <a:pt x="229810" y="1291771"/>
                </a:cubicBezTo>
                <a:cubicBezTo>
                  <a:pt x="237067" y="1482876"/>
                  <a:pt x="104020" y="1424819"/>
                  <a:pt x="128210" y="1538514"/>
                </a:cubicBezTo>
                <a:cubicBezTo>
                  <a:pt x="152400" y="1652209"/>
                  <a:pt x="227391" y="1959428"/>
                  <a:pt x="374953" y="1973942"/>
                </a:cubicBezTo>
                <a:cubicBezTo>
                  <a:pt x="522515" y="1988456"/>
                  <a:pt x="810382" y="1739295"/>
                  <a:pt x="1013582" y="1625600"/>
                </a:cubicBezTo>
                <a:cubicBezTo>
                  <a:pt x="1216782" y="1511905"/>
                  <a:pt x="1550610" y="1458685"/>
                  <a:pt x="1594153" y="1291771"/>
                </a:cubicBezTo>
                <a:cubicBezTo>
                  <a:pt x="1637696" y="1124857"/>
                  <a:pt x="1344991" y="827314"/>
                  <a:pt x="1274839" y="624114"/>
                </a:cubicBezTo>
                <a:cubicBezTo>
                  <a:pt x="1204687" y="420914"/>
                  <a:pt x="1248229" y="145142"/>
                  <a:pt x="1173239" y="72571"/>
                </a:cubicBezTo>
                <a:cubicBezTo>
                  <a:pt x="1098249" y="0"/>
                  <a:pt x="899887" y="159657"/>
                  <a:pt x="824896" y="188685"/>
                </a:cubicBezTo>
                <a:cubicBezTo>
                  <a:pt x="749906" y="217714"/>
                  <a:pt x="861181" y="212875"/>
                  <a:pt x="737810" y="246742"/>
                </a:cubicBezTo>
                <a:close/>
              </a:path>
            </a:pathLst>
          </a:custGeom>
          <a:solidFill>
            <a:srgbClr val="FF000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2" name="Group 29"/>
          <p:cNvGrpSpPr/>
          <p:nvPr/>
        </p:nvGrpSpPr>
        <p:grpSpPr>
          <a:xfrm>
            <a:off x="1371600" y="3962400"/>
            <a:ext cx="304800" cy="685800"/>
            <a:chOff x="5181600" y="5257800"/>
            <a:chExt cx="304800" cy="685800"/>
          </a:xfrm>
        </p:grpSpPr>
        <p:sp>
          <p:nvSpPr>
            <p:cNvPr id="19" name="Trapezoid 18"/>
            <p:cNvSpPr/>
            <p:nvPr/>
          </p:nvSpPr>
          <p:spPr bwMode="auto">
            <a:xfrm>
              <a:off x="5181600" y="5562600"/>
              <a:ext cx="304800" cy="381000"/>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29" name="Straight Arrow Connector 28"/>
            <p:cNvCxnSpPr/>
            <p:nvPr/>
          </p:nvCxnSpPr>
          <p:spPr bwMode="auto">
            <a:xfrm flipV="1">
              <a:off x="5334000" y="5257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3" name="Group 39"/>
          <p:cNvGrpSpPr/>
          <p:nvPr/>
        </p:nvGrpSpPr>
        <p:grpSpPr>
          <a:xfrm rot="10639731">
            <a:off x="1038198" y="3863247"/>
            <a:ext cx="400619" cy="394832"/>
            <a:chOff x="8227480" y="3886199"/>
            <a:chExt cx="230720" cy="468415"/>
          </a:xfrm>
        </p:grpSpPr>
        <p:sp>
          <p:nvSpPr>
            <p:cNvPr id="41" name="Freeform 9"/>
            <p:cNvSpPr>
              <a:spLocks/>
            </p:cNvSpPr>
            <p:nvPr/>
          </p:nvSpPr>
          <p:spPr bwMode="auto">
            <a:xfrm>
              <a:off x="8227480" y="3953554"/>
              <a:ext cx="118943" cy="338300"/>
            </a:xfrm>
            <a:custGeom>
              <a:avLst/>
              <a:gdLst>
                <a:gd name="T0" fmla="*/ 157 w 1236"/>
                <a:gd name="T1" fmla="*/ 88 h 3313"/>
                <a:gd name="T2" fmla="*/ 111 w 1236"/>
                <a:gd name="T3" fmla="*/ 129 h 3313"/>
                <a:gd name="T4" fmla="*/ 73 w 1236"/>
                <a:gd name="T5" fmla="*/ 177 h 3313"/>
                <a:gd name="T6" fmla="*/ 43 w 1236"/>
                <a:gd name="T7" fmla="*/ 228 h 3313"/>
                <a:gd name="T8" fmla="*/ 20 w 1236"/>
                <a:gd name="T9" fmla="*/ 284 h 3313"/>
                <a:gd name="T10" fmla="*/ 6 w 1236"/>
                <a:gd name="T11" fmla="*/ 341 h 3313"/>
                <a:gd name="T12" fmla="*/ 0 w 1236"/>
                <a:gd name="T13" fmla="*/ 400 h 3313"/>
                <a:gd name="T14" fmla="*/ 2 w 1236"/>
                <a:gd name="T15" fmla="*/ 460 h 3313"/>
                <a:gd name="T16" fmla="*/ 13 w 1236"/>
                <a:gd name="T17" fmla="*/ 518 h 3313"/>
                <a:gd name="T18" fmla="*/ 33 w 1236"/>
                <a:gd name="T19" fmla="*/ 575 h 3313"/>
                <a:gd name="T20" fmla="*/ 63 w 1236"/>
                <a:gd name="T21" fmla="*/ 630 h 3313"/>
                <a:gd name="T22" fmla="*/ 114 w 1236"/>
                <a:gd name="T23" fmla="*/ 709 h 3313"/>
                <a:gd name="T24" fmla="*/ 171 w 1236"/>
                <a:gd name="T25" fmla="*/ 809 h 3313"/>
                <a:gd name="T26" fmla="*/ 239 w 1236"/>
                <a:gd name="T27" fmla="*/ 947 h 3313"/>
                <a:gd name="T28" fmla="*/ 309 w 1236"/>
                <a:gd name="T29" fmla="*/ 1120 h 3313"/>
                <a:gd name="T30" fmla="*/ 369 w 1236"/>
                <a:gd name="T31" fmla="*/ 1321 h 3313"/>
                <a:gd name="T32" fmla="*/ 409 w 1236"/>
                <a:gd name="T33" fmla="*/ 1545 h 3313"/>
                <a:gd name="T34" fmla="*/ 417 w 1236"/>
                <a:gd name="T35" fmla="*/ 1787 h 3313"/>
                <a:gd name="T36" fmla="*/ 386 w 1236"/>
                <a:gd name="T37" fmla="*/ 2039 h 3313"/>
                <a:gd name="T38" fmla="*/ 301 w 1236"/>
                <a:gd name="T39" fmla="*/ 2298 h 3313"/>
                <a:gd name="T40" fmla="*/ 156 w 1236"/>
                <a:gd name="T41" fmla="*/ 2557 h 3313"/>
                <a:gd name="T42" fmla="*/ 66 w 1236"/>
                <a:gd name="T43" fmla="*/ 2676 h 3313"/>
                <a:gd name="T44" fmla="*/ 36 w 1236"/>
                <a:gd name="T45" fmla="*/ 2730 h 3313"/>
                <a:gd name="T46" fmla="*/ 15 w 1236"/>
                <a:gd name="T47" fmla="*/ 2786 h 3313"/>
                <a:gd name="T48" fmla="*/ 3 w 1236"/>
                <a:gd name="T49" fmla="*/ 2845 h 3313"/>
                <a:gd name="T50" fmla="*/ 0 w 1236"/>
                <a:gd name="T51" fmla="*/ 2905 h 3313"/>
                <a:gd name="T52" fmla="*/ 4 w 1236"/>
                <a:gd name="T53" fmla="*/ 2964 h 3313"/>
                <a:gd name="T54" fmla="*/ 18 w 1236"/>
                <a:gd name="T55" fmla="*/ 3021 h 3313"/>
                <a:gd name="T56" fmla="*/ 39 w 1236"/>
                <a:gd name="T57" fmla="*/ 3078 h 3313"/>
                <a:gd name="T58" fmla="*/ 69 w 1236"/>
                <a:gd name="T59" fmla="*/ 3130 h 3313"/>
                <a:gd name="T60" fmla="*/ 107 w 1236"/>
                <a:gd name="T61" fmla="*/ 3178 h 3313"/>
                <a:gd name="T62" fmla="*/ 152 w 1236"/>
                <a:gd name="T63" fmla="*/ 3221 h 3313"/>
                <a:gd name="T64" fmla="*/ 204 w 1236"/>
                <a:gd name="T65" fmla="*/ 3257 h 3313"/>
                <a:gd name="T66" fmla="*/ 258 w 1236"/>
                <a:gd name="T67" fmla="*/ 3284 h 3313"/>
                <a:gd name="T68" fmla="*/ 316 w 1236"/>
                <a:gd name="T69" fmla="*/ 3302 h 3313"/>
                <a:gd name="T70" fmla="*/ 374 w 1236"/>
                <a:gd name="T71" fmla="*/ 3312 h 3313"/>
                <a:gd name="T72" fmla="*/ 434 w 1236"/>
                <a:gd name="T73" fmla="*/ 3313 h 3313"/>
                <a:gd name="T74" fmla="*/ 493 w 1236"/>
                <a:gd name="T75" fmla="*/ 3304 h 3313"/>
                <a:gd name="T76" fmla="*/ 550 w 1236"/>
                <a:gd name="T77" fmla="*/ 3289 h 3313"/>
                <a:gd name="T78" fmla="*/ 605 w 1236"/>
                <a:gd name="T79" fmla="*/ 3264 h 3313"/>
                <a:gd name="T80" fmla="*/ 656 w 1236"/>
                <a:gd name="T81" fmla="*/ 3232 h 3313"/>
                <a:gd name="T82" fmla="*/ 702 w 1236"/>
                <a:gd name="T83" fmla="*/ 3191 h 3313"/>
                <a:gd name="T84" fmla="*/ 829 w 1236"/>
                <a:gd name="T85" fmla="*/ 3030 h 3313"/>
                <a:gd name="T86" fmla="*/ 1054 w 1236"/>
                <a:gd name="T87" fmla="*/ 2633 h 3313"/>
                <a:gd name="T88" fmla="*/ 1183 w 1236"/>
                <a:gd name="T89" fmla="*/ 2239 h 3313"/>
                <a:gd name="T90" fmla="*/ 1234 w 1236"/>
                <a:gd name="T91" fmla="*/ 1856 h 3313"/>
                <a:gd name="T92" fmla="*/ 1221 w 1236"/>
                <a:gd name="T93" fmla="*/ 1490 h 3313"/>
                <a:gd name="T94" fmla="*/ 1164 w 1236"/>
                <a:gd name="T95" fmla="*/ 1151 h 3313"/>
                <a:gd name="T96" fmla="*/ 1076 w 1236"/>
                <a:gd name="T97" fmla="*/ 850 h 3313"/>
                <a:gd name="T98" fmla="*/ 974 w 1236"/>
                <a:gd name="T99" fmla="*/ 593 h 3313"/>
                <a:gd name="T100" fmla="*/ 875 w 1236"/>
                <a:gd name="T101" fmla="*/ 389 h 3313"/>
                <a:gd name="T102" fmla="*/ 795 w 1236"/>
                <a:gd name="T103" fmla="*/ 249 h 3313"/>
                <a:gd name="T104" fmla="*/ 733 w 1236"/>
                <a:gd name="T105" fmla="*/ 156 h 3313"/>
                <a:gd name="T106" fmla="*/ 692 w 1236"/>
                <a:gd name="T107" fmla="*/ 110 h 3313"/>
                <a:gd name="T108" fmla="*/ 644 w 1236"/>
                <a:gd name="T109" fmla="*/ 72 h 3313"/>
                <a:gd name="T110" fmla="*/ 593 w 1236"/>
                <a:gd name="T111" fmla="*/ 41 h 3313"/>
                <a:gd name="T112" fmla="*/ 538 w 1236"/>
                <a:gd name="T113" fmla="*/ 19 h 3313"/>
                <a:gd name="T114" fmla="*/ 480 w 1236"/>
                <a:gd name="T115" fmla="*/ 5 h 3313"/>
                <a:gd name="T116" fmla="*/ 422 w 1236"/>
                <a:gd name="T117" fmla="*/ 0 h 3313"/>
                <a:gd name="T118" fmla="*/ 362 w 1236"/>
                <a:gd name="T119" fmla="*/ 2 h 3313"/>
                <a:gd name="T120" fmla="*/ 303 w 1236"/>
                <a:gd name="T121" fmla="*/ 13 h 3313"/>
                <a:gd name="T122" fmla="*/ 246 w 1236"/>
                <a:gd name="T123" fmla="*/ 33 h 3313"/>
                <a:gd name="T124" fmla="*/ 191 w 1236"/>
                <a:gd name="T125" fmla="*/ 62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6" h="3313">
                  <a:moveTo>
                    <a:pt x="174" y="74"/>
                  </a:moveTo>
                  <a:lnTo>
                    <a:pt x="174" y="75"/>
                  </a:lnTo>
                  <a:lnTo>
                    <a:pt x="157" y="88"/>
                  </a:lnTo>
                  <a:lnTo>
                    <a:pt x="140" y="100"/>
                  </a:lnTo>
                  <a:lnTo>
                    <a:pt x="125" y="115"/>
                  </a:lnTo>
                  <a:lnTo>
                    <a:pt x="111" y="129"/>
                  </a:lnTo>
                  <a:lnTo>
                    <a:pt x="97" y="144"/>
                  </a:lnTo>
                  <a:lnTo>
                    <a:pt x="85" y="160"/>
                  </a:lnTo>
                  <a:lnTo>
                    <a:pt x="73" y="177"/>
                  </a:lnTo>
                  <a:lnTo>
                    <a:pt x="62" y="193"/>
                  </a:lnTo>
                  <a:lnTo>
                    <a:pt x="51" y="210"/>
                  </a:lnTo>
                  <a:lnTo>
                    <a:pt x="43" y="228"/>
                  </a:lnTo>
                  <a:lnTo>
                    <a:pt x="34" y="246"/>
                  </a:lnTo>
                  <a:lnTo>
                    <a:pt x="27" y="265"/>
                  </a:lnTo>
                  <a:lnTo>
                    <a:pt x="20" y="284"/>
                  </a:lnTo>
                  <a:lnTo>
                    <a:pt x="14" y="302"/>
                  </a:lnTo>
                  <a:lnTo>
                    <a:pt x="9" y="321"/>
                  </a:lnTo>
                  <a:lnTo>
                    <a:pt x="6" y="341"/>
                  </a:lnTo>
                  <a:lnTo>
                    <a:pt x="3" y="360"/>
                  </a:lnTo>
                  <a:lnTo>
                    <a:pt x="1" y="380"/>
                  </a:lnTo>
                  <a:lnTo>
                    <a:pt x="0" y="400"/>
                  </a:lnTo>
                  <a:lnTo>
                    <a:pt x="0" y="420"/>
                  </a:lnTo>
                  <a:lnTo>
                    <a:pt x="1" y="440"/>
                  </a:lnTo>
                  <a:lnTo>
                    <a:pt x="2" y="460"/>
                  </a:lnTo>
                  <a:lnTo>
                    <a:pt x="5" y="479"/>
                  </a:lnTo>
                  <a:lnTo>
                    <a:pt x="9" y="498"/>
                  </a:lnTo>
                  <a:lnTo>
                    <a:pt x="13" y="518"/>
                  </a:lnTo>
                  <a:lnTo>
                    <a:pt x="20" y="537"/>
                  </a:lnTo>
                  <a:lnTo>
                    <a:pt x="26" y="556"/>
                  </a:lnTo>
                  <a:lnTo>
                    <a:pt x="33" y="575"/>
                  </a:lnTo>
                  <a:lnTo>
                    <a:pt x="43" y="594"/>
                  </a:lnTo>
                  <a:lnTo>
                    <a:pt x="52" y="613"/>
                  </a:lnTo>
                  <a:lnTo>
                    <a:pt x="63" y="630"/>
                  </a:lnTo>
                  <a:lnTo>
                    <a:pt x="74" y="648"/>
                  </a:lnTo>
                  <a:lnTo>
                    <a:pt x="88" y="667"/>
                  </a:lnTo>
                  <a:lnTo>
                    <a:pt x="114" y="709"/>
                  </a:lnTo>
                  <a:lnTo>
                    <a:pt x="131" y="737"/>
                  </a:lnTo>
                  <a:lnTo>
                    <a:pt x="151" y="771"/>
                  </a:lnTo>
                  <a:lnTo>
                    <a:pt x="171" y="809"/>
                  </a:lnTo>
                  <a:lnTo>
                    <a:pt x="193" y="851"/>
                  </a:lnTo>
                  <a:lnTo>
                    <a:pt x="216" y="897"/>
                  </a:lnTo>
                  <a:lnTo>
                    <a:pt x="239" y="947"/>
                  </a:lnTo>
                  <a:lnTo>
                    <a:pt x="262" y="1002"/>
                  </a:lnTo>
                  <a:lnTo>
                    <a:pt x="287" y="1059"/>
                  </a:lnTo>
                  <a:lnTo>
                    <a:pt x="309" y="1120"/>
                  </a:lnTo>
                  <a:lnTo>
                    <a:pt x="331" y="1185"/>
                  </a:lnTo>
                  <a:lnTo>
                    <a:pt x="350" y="1252"/>
                  </a:lnTo>
                  <a:lnTo>
                    <a:pt x="369" y="1321"/>
                  </a:lnTo>
                  <a:lnTo>
                    <a:pt x="385" y="1395"/>
                  </a:lnTo>
                  <a:lnTo>
                    <a:pt x="399" y="1469"/>
                  </a:lnTo>
                  <a:lnTo>
                    <a:pt x="409" y="1545"/>
                  </a:lnTo>
                  <a:lnTo>
                    <a:pt x="415" y="1624"/>
                  </a:lnTo>
                  <a:lnTo>
                    <a:pt x="418" y="1705"/>
                  </a:lnTo>
                  <a:lnTo>
                    <a:pt x="417" y="1787"/>
                  </a:lnTo>
                  <a:lnTo>
                    <a:pt x="412" y="1870"/>
                  </a:lnTo>
                  <a:lnTo>
                    <a:pt x="402" y="1954"/>
                  </a:lnTo>
                  <a:lnTo>
                    <a:pt x="386" y="2039"/>
                  </a:lnTo>
                  <a:lnTo>
                    <a:pt x="364" y="2125"/>
                  </a:lnTo>
                  <a:lnTo>
                    <a:pt x="336" y="2211"/>
                  </a:lnTo>
                  <a:lnTo>
                    <a:pt x="301" y="2298"/>
                  </a:lnTo>
                  <a:lnTo>
                    <a:pt x="260" y="2384"/>
                  </a:lnTo>
                  <a:lnTo>
                    <a:pt x="211" y="2471"/>
                  </a:lnTo>
                  <a:lnTo>
                    <a:pt x="156" y="2557"/>
                  </a:lnTo>
                  <a:lnTo>
                    <a:pt x="91" y="2642"/>
                  </a:lnTo>
                  <a:lnTo>
                    <a:pt x="78" y="2659"/>
                  </a:lnTo>
                  <a:lnTo>
                    <a:pt x="66" y="2676"/>
                  </a:lnTo>
                  <a:lnTo>
                    <a:pt x="55" y="2693"/>
                  </a:lnTo>
                  <a:lnTo>
                    <a:pt x="45" y="2712"/>
                  </a:lnTo>
                  <a:lnTo>
                    <a:pt x="36" y="2730"/>
                  </a:lnTo>
                  <a:lnTo>
                    <a:pt x="28" y="2749"/>
                  </a:lnTo>
                  <a:lnTo>
                    <a:pt x="22" y="2768"/>
                  </a:lnTo>
                  <a:lnTo>
                    <a:pt x="15" y="2786"/>
                  </a:lnTo>
                  <a:lnTo>
                    <a:pt x="10" y="2806"/>
                  </a:lnTo>
                  <a:lnTo>
                    <a:pt x="6" y="2826"/>
                  </a:lnTo>
                  <a:lnTo>
                    <a:pt x="3" y="2845"/>
                  </a:lnTo>
                  <a:lnTo>
                    <a:pt x="1" y="2865"/>
                  </a:lnTo>
                  <a:lnTo>
                    <a:pt x="0" y="2885"/>
                  </a:lnTo>
                  <a:lnTo>
                    <a:pt x="0" y="2905"/>
                  </a:lnTo>
                  <a:lnTo>
                    <a:pt x="0" y="2925"/>
                  </a:lnTo>
                  <a:lnTo>
                    <a:pt x="2" y="2944"/>
                  </a:lnTo>
                  <a:lnTo>
                    <a:pt x="4" y="2964"/>
                  </a:lnTo>
                  <a:lnTo>
                    <a:pt x="8" y="2984"/>
                  </a:lnTo>
                  <a:lnTo>
                    <a:pt x="12" y="3002"/>
                  </a:lnTo>
                  <a:lnTo>
                    <a:pt x="18" y="3021"/>
                  </a:lnTo>
                  <a:lnTo>
                    <a:pt x="24" y="3040"/>
                  </a:lnTo>
                  <a:lnTo>
                    <a:pt x="31" y="3059"/>
                  </a:lnTo>
                  <a:lnTo>
                    <a:pt x="39" y="3078"/>
                  </a:lnTo>
                  <a:lnTo>
                    <a:pt x="48" y="3096"/>
                  </a:lnTo>
                  <a:lnTo>
                    <a:pt x="57" y="3112"/>
                  </a:lnTo>
                  <a:lnTo>
                    <a:pt x="69" y="3130"/>
                  </a:lnTo>
                  <a:lnTo>
                    <a:pt x="80" y="3147"/>
                  </a:lnTo>
                  <a:lnTo>
                    <a:pt x="93" y="3163"/>
                  </a:lnTo>
                  <a:lnTo>
                    <a:pt x="107" y="3178"/>
                  </a:lnTo>
                  <a:lnTo>
                    <a:pt x="120" y="3193"/>
                  </a:lnTo>
                  <a:lnTo>
                    <a:pt x="136" y="3208"/>
                  </a:lnTo>
                  <a:lnTo>
                    <a:pt x="152" y="3221"/>
                  </a:lnTo>
                  <a:lnTo>
                    <a:pt x="168" y="3234"/>
                  </a:lnTo>
                  <a:lnTo>
                    <a:pt x="186" y="3246"/>
                  </a:lnTo>
                  <a:lnTo>
                    <a:pt x="204" y="3257"/>
                  </a:lnTo>
                  <a:lnTo>
                    <a:pt x="222" y="3267"/>
                  </a:lnTo>
                  <a:lnTo>
                    <a:pt x="239" y="3276"/>
                  </a:lnTo>
                  <a:lnTo>
                    <a:pt x="258" y="3284"/>
                  </a:lnTo>
                  <a:lnTo>
                    <a:pt x="277" y="3291"/>
                  </a:lnTo>
                  <a:lnTo>
                    <a:pt x="297" y="3297"/>
                  </a:lnTo>
                  <a:lnTo>
                    <a:pt x="316" y="3302"/>
                  </a:lnTo>
                  <a:lnTo>
                    <a:pt x="336" y="3306"/>
                  </a:lnTo>
                  <a:lnTo>
                    <a:pt x="355" y="3309"/>
                  </a:lnTo>
                  <a:lnTo>
                    <a:pt x="374" y="3312"/>
                  </a:lnTo>
                  <a:lnTo>
                    <a:pt x="394" y="3313"/>
                  </a:lnTo>
                  <a:lnTo>
                    <a:pt x="414" y="3313"/>
                  </a:lnTo>
                  <a:lnTo>
                    <a:pt x="434" y="3313"/>
                  </a:lnTo>
                  <a:lnTo>
                    <a:pt x="454" y="3311"/>
                  </a:lnTo>
                  <a:lnTo>
                    <a:pt x="473" y="3308"/>
                  </a:lnTo>
                  <a:lnTo>
                    <a:pt x="493" y="3304"/>
                  </a:lnTo>
                  <a:lnTo>
                    <a:pt x="512" y="3300"/>
                  </a:lnTo>
                  <a:lnTo>
                    <a:pt x="531" y="3295"/>
                  </a:lnTo>
                  <a:lnTo>
                    <a:pt x="550" y="3289"/>
                  </a:lnTo>
                  <a:lnTo>
                    <a:pt x="568" y="3281"/>
                  </a:lnTo>
                  <a:lnTo>
                    <a:pt x="587" y="3274"/>
                  </a:lnTo>
                  <a:lnTo>
                    <a:pt x="605" y="3264"/>
                  </a:lnTo>
                  <a:lnTo>
                    <a:pt x="623" y="3255"/>
                  </a:lnTo>
                  <a:lnTo>
                    <a:pt x="639" y="3243"/>
                  </a:lnTo>
                  <a:lnTo>
                    <a:pt x="656" y="3232"/>
                  </a:lnTo>
                  <a:lnTo>
                    <a:pt x="672" y="3219"/>
                  </a:lnTo>
                  <a:lnTo>
                    <a:pt x="687" y="3206"/>
                  </a:lnTo>
                  <a:lnTo>
                    <a:pt x="702" y="3191"/>
                  </a:lnTo>
                  <a:lnTo>
                    <a:pt x="717" y="3176"/>
                  </a:lnTo>
                  <a:lnTo>
                    <a:pt x="730" y="3161"/>
                  </a:lnTo>
                  <a:lnTo>
                    <a:pt x="829" y="3030"/>
                  </a:lnTo>
                  <a:lnTo>
                    <a:pt x="916" y="2898"/>
                  </a:lnTo>
                  <a:lnTo>
                    <a:pt x="990" y="2767"/>
                  </a:lnTo>
                  <a:lnTo>
                    <a:pt x="1054" y="2633"/>
                  </a:lnTo>
                  <a:lnTo>
                    <a:pt x="1107" y="2502"/>
                  </a:lnTo>
                  <a:lnTo>
                    <a:pt x="1150" y="2370"/>
                  </a:lnTo>
                  <a:lnTo>
                    <a:pt x="1183" y="2239"/>
                  </a:lnTo>
                  <a:lnTo>
                    <a:pt x="1208" y="2110"/>
                  </a:lnTo>
                  <a:lnTo>
                    <a:pt x="1224" y="1982"/>
                  </a:lnTo>
                  <a:lnTo>
                    <a:pt x="1234" y="1856"/>
                  </a:lnTo>
                  <a:lnTo>
                    <a:pt x="1236" y="1731"/>
                  </a:lnTo>
                  <a:lnTo>
                    <a:pt x="1232" y="1609"/>
                  </a:lnTo>
                  <a:lnTo>
                    <a:pt x="1221" y="1490"/>
                  </a:lnTo>
                  <a:lnTo>
                    <a:pt x="1206" y="1374"/>
                  </a:lnTo>
                  <a:lnTo>
                    <a:pt x="1187" y="1261"/>
                  </a:lnTo>
                  <a:lnTo>
                    <a:pt x="1164" y="1151"/>
                  </a:lnTo>
                  <a:lnTo>
                    <a:pt x="1136" y="1047"/>
                  </a:lnTo>
                  <a:lnTo>
                    <a:pt x="1107" y="946"/>
                  </a:lnTo>
                  <a:lnTo>
                    <a:pt x="1076" y="850"/>
                  </a:lnTo>
                  <a:lnTo>
                    <a:pt x="1042" y="759"/>
                  </a:lnTo>
                  <a:lnTo>
                    <a:pt x="1008" y="673"/>
                  </a:lnTo>
                  <a:lnTo>
                    <a:pt x="974" y="593"/>
                  </a:lnTo>
                  <a:lnTo>
                    <a:pt x="940" y="519"/>
                  </a:lnTo>
                  <a:lnTo>
                    <a:pt x="906" y="451"/>
                  </a:lnTo>
                  <a:lnTo>
                    <a:pt x="875" y="389"/>
                  </a:lnTo>
                  <a:lnTo>
                    <a:pt x="845" y="335"/>
                  </a:lnTo>
                  <a:lnTo>
                    <a:pt x="818" y="288"/>
                  </a:lnTo>
                  <a:lnTo>
                    <a:pt x="795" y="249"/>
                  </a:lnTo>
                  <a:lnTo>
                    <a:pt x="761" y="193"/>
                  </a:lnTo>
                  <a:lnTo>
                    <a:pt x="746" y="172"/>
                  </a:lnTo>
                  <a:lnTo>
                    <a:pt x="733" y="156"/>
                  </a:lnTo>
                  <a:lnTo>
                    <a:pt x="721" y="140"/>
                  </a:lnTo>
                  <a:lnTo>
                    <a:pt x="706" y="124"/>
                  </a:lnTo>
                  <a:lnTo>
                    <a:pt x="692" y="110"/>
                  </a:lnTo>
                  <a:lnTo>
                    <a:pt x="677" y="97"/>
                  </a:lnTo>
                  <a:lnTo>
                    <a:pt x="661" y="83"/>
                  </a:lnTo>
                  <a:lnTo>
                    <a:pt x="644" y="72"/>
                  </a:lnTo>
                  <a:lnTo>
                    <a:pt x="628" y="61"/>
                  </a:lnTo>
                  <a:lnTo>
                    <a:pt x="611" y="51"/>
                  </a:lnTo>
                  <a:lnTo>
                    <a:pt x="593" y="41"/>
                  </a:lnTo>
                  <a:lnTo>
                    <a:pt x="574" y="33"/>
                  </a:lnTo>
                  <a:lnTo>
                    <a:pt x="557" y="26"/>
                  </a:lnTo>
                  <a:lnTo>
                    <a:pt x="538" y="19"/>
                  </a:lnTo>
                  <a:lnTo>
                    <a:pt x="519" y="14"/>
                  </a:lnTo>
                  <a:lnTo>
                    <a:pt x="500" y="9"/>
                  </a:lnTo>
                  <a:lnTo>
                    <a:pt x="480" y="5"/>
                  </a:lnTo>
                  <a:lnTo>
                    <a:pt x="461" y="3"/>
                  </a:lnTo>
                  <a:lnTo>
                    <a:pt x="441" y="1"/>
                  </a:lnTo>
                  <a:lnTo>
                    <a:pt x="422" y="0"/>
                  </a:lnTo>
                  <a:lnTo>
                    <a:pt x="402" y="0"/>
                  </a:lnTo>
                  <a:lnTo>
                    <a:pt x="382" y="1"/>
                  </a:lnTo>
                  <a:lnTo>
                    <a:pt x="362" y="2"/>
                  </a:lnTo>
                  <a:lnTo>
                    <a:pt x="342" y="5"/>
                  </a:lnTo>
                  <a:lnTo>
                    <a:pt x="323" y="9"/>
                  </a:lnTo>
                  <a:lnTo>
                    <a:pt x="303" y="13"/>
                  </a:lnTo>
                  <a:lnTo>
                    <a:pt x="284" y="19"/>
                  </a:lnTo>
                  <a:lnTo>
                    <a:pt x="265" y="26"/>
                  </a:lnTo>
                  <a:lnTo>
                    <a:pt x="246" y="33"/>
                  </a:lnTo>
                  <a:lnTo>
                    <a:pt x="228" y="42"/>
                  </a:lnTo>
                  <a:lnTo>
                    <a:pt x="209" y="52"/>
                  </a:lnTo>
                  <a:lnTo>
                    <a:pt x="191" y="62"/>
                  </a:lnTo>
                  <a:lnTo>
                    <a:pt x="174" y="7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Freeform 10"/>
            <p:cNvSpPr>
              <a:spLocks/>
            </p:cNvSpPr>
            <p:nvPr/>
          </p:nvSpPr>
          <p:spPr bwMode="auto">
            <a:xfrm>
              <a:off x="8304865" y="3886199"/>
              <a:ext cx="153335" cy="468415"/>
            </a:xfrm>
            <a:custGeom>
              <a:avLst/>
              <a:gdLst>
                <a:gd name="T0" fmla="*/ 261 w 1611"/>
                <a:gd name="T1" fmla="*/ 94 h 4587"/>
                <a:gd name="T2" fmla="*/ 216 w 1611"/>
                <a:gd name="T3" fmla="*/ 137 h 4587"/>
                <a:gd name="T4" fmla="*/ 178 w 1611"/>
                <a:gd name="T5" fmla="*/ 186 h 4587"/>
                <a:gd name="T6" fmla="*/ 150 w 1611"/>
                <a:gd name="T7" fmla="*/ 238 h 4587"/>
                <a:gd name="T8" fmla="*/ 129 w 1611"/>
                <a:gd name="T9" fmla="*/ 293 h 4587"/>
                <a:gd name="T10" fmla="*/ 115 w 1611"/>
                <a:gd name="T11" fmla="*/ 351 h 4587"/>
                <a:gd name="T12" fmla="*/ 111 w 1611"/>
                <a:gd name="T13" fmla="*/ 411 h 4587"/>
                <a:gd name="T14" fmla="*/ 115 w 1611"/>
                <a:gd name="T15" fmla="*/ 470 h 4587"/>
                <a:gd name="T16" fmla="*/ 128 w 1611"/>
                <a:gd name="T17" fmla="*/ 528 h 4587"/>
                <a:gd name="T18" fmla="*/ 149 w 1611"/>
                <a:gd name="T19" fmla="*/ 586 h 4587"/>
                <a:gd name="T20" fmla="*/ 179 w 1611"/>
                <a:gd name="T21" fmla="*/ 639 h 4587"/>
                <a:gd name="T22" fmla="*/ 264 w 1611"/>
                <a:gd name="T23" fmla="*/ 762 h 4587"/>
                <a:gd name="T24" fmla="*/ 367 w 1611"/>
                <a:gd name="T25" fmla="*/ 933 h 4587"/>
                <a:gd name="T26" fmla="*/ 490 w 1611"/>
                <a:gd name="T27" fmla="*/ 1168 h 4587"/>
                <a:gd name="T28" fmla="*/ 613 w 1611"/>
                <a:gd name="T29" fmla="*/ 1459 h 4587"/>
                <a:gd name="T30" fmla="*/ 717 w 1611"/>
                <a:gd name="T31" fmla="*/ 1793 h 4587"/>
                <a:gd name="T32" fmla="*/ 782 w 1611"/>
                <a:gd name="T33" fmla="*/ 2161 h 4587"/>
                <a:gd name="T34" fmla="*/ 787 w 1611"/>
                <a:gd name="T35" fmla="*/ 2552 h 4587"/>
                <a:gd name="T36" fmla="*/ 715 w 1611"/>
                <a:gd name="T37" fmla="*/ 2954 h 4587"/>
                <a:gd name="T38" fmla="*/ 545 w 1611"/>
                <a:gd name="T39" fmla="*/ 3355 h 4587"/>
                <a:gd name="T40" fmla="*/ 257 w 1611"/>
                <a:gd name="T41" fmla="*/ 3747 h 4587"/>
                <a:gd name="T42" fmla="*/ 102 w 1611"/>
                <a:gd name="T43" fmla="*/ 3904 h 4587"/>
                <a:gd name="T44" fmla="*/ 64 w 1611"/>
                <a:gd name="T45" fmla="*/ 3954 h 4587"/>
                <a:gd name="T46" fmla="*/ 36 w 1611"/>
                <a:gd name="T47" fmla="*/ 4007 h 4587"/>
                <a:gd name="T48" fmla="*/ 16 w 1611"/>
                <a:gd name="T49" fmla="*/ 4064 h 4587"/>
                <a:gd name="T50" fmla="*/ 5 w 1611"/>
                <a:gd name="T51" fmla="*/ 4121 h 4587"/>
                <a:gd name="T52" fmla="*/ 0 w 1611"/>
                <a:gd name="T53" fmla="*/ 4181 h 4587"/>
                <a:gd name="T54" fmla="*/ 6 w 1611"/>
                <a:gd name="T55" fmla="*/ 4240 h 4587"/>
                <a:gd name="T56" fmla="*/ 19 w 1611"/>
                <a:gd name="T57" fmla="*/ 4298 h 4587"/>
                <a:gd name="T58" fmla="*/ 41 w 1611"/>
                <a:gd name="T59" fmla="*/ 4354 h 4587"/>
                <a:gd name="T60" fmla="*/ 71 w 1611"/>
                <a:gd name="T61" fmla="*/ 4407 h 4587"/>
                <a:gd name="T62" fmla="*/ 111 w 1611"/>
                <a:gd name="T63" fmla="*/ 4456 h 4587"/>
                <a:gd name="T64" fmla="*/ 157 w 1611"/>
                <a:gd name="T65" fmla="*/ 4499 h 4587"/>
                <a:gd name="T66" fmla="*/ 209 w 1611"/>
                <a:gd name="T67" fmla="*/ 4533 h 4587"/>
                <a:gd name="T68" fmla="*/ 263 w 1611"/>
                <a:gd name="T69" fmla="*/ 4558 h 4587"/>
                <a:gd name="T70" fmla="*/ 320 w 1611"/>
                <a:gd name="T71" fmla="*/ 4576 h 4587"/>
                <a:gd name="T72" fmla="*/ 378 w 1611"/>
                <a:gd name="T73" fmla="*/ 4584 h 4587"/>
                <a:gd name="T74" fmla="*/ 438 w 1611"/>
                <a:gd name="T75" fmla="*/ 4586 h 4587"/>
                <a:gd name="T76" fmla="*/ 496 w 1611"/>
                <a:gd name="T77" fmla="*/ 4578 h 4587"/>
                <a:gd name="T78" fmla="*/ 554 w 1611"/>
                <a:gd name="T79" fmla="*/ 4561 h 4587"/>
                <a:gd name="T80" fmla="*/ 609 w 1611"/>
                <a:gd name="T81" fmla="*/ 4536 h 4587"/>
                <a:gd name="T82" fmla="*/ 661 w 1611"/>
                <a:gd name="T83" fmla="*/ 4503 h 4587"/>
                <a:gd name="T84" fmla="*/ 866 w 1611"/>
                <a:gd name="T85" fmla="*/ 4302 h 4587"/>
                <a:gd name="T86" fmla="*/ 1264 w 1611"/>
                <a:gd name="T87" fmla="*/ 3764 h 4587"/>
                <a:gd name="T88" fmla="*/ 1499 w 1611"/>
                <a:gd name="T89" fmla="*/ 3215 h 4587"/>
                <a:gd name="T90" fmla="*/ 1602 w 1611"/>
                <a:gd name="T91" fmla="*/ 2667 h 4587"/>
                <a:gd name="T92" fmla="*/ 1597 w 1611"/>
                <a:gd name="T93" fmla="*/ 2138 h 4587"/>
                <a:gd name="T94" fmla="*/ 1515 w 1611"/>
                <a:gd name="T95" fmla="*/ 1641 h 4587"/>
                <a:gd name="T96" fmla="*/ 1379 w 1611"/>
                <a:gd name="T97" fmla="*/ 1193 h 4587"/>
                <a:gd name="T98" fmla="*/ 1217 w 1611"/>
                <a:gd name="T99" fmla="*/ 806 h 4587"/>
                <a:gd name="T100" fmla="*/ 1059 w 1611"/>
                <a:gd name="T101" fmla="*/ 498 h 4587"/>
                <a:gd name="T102" fmla="*/ 931 w 1611"/>
                <a:gd name="T103" fmla="*/ 283 h 4587"/>
                <a:gd name="T104" fmla="*/ 839 w 1611"/>
                <a:gd name="T105" fmla="*/ 149 h 4587"/>
                <a:gd name="T106" fmla="*/ 796 w 1611"/>
                <a:gd name="T107" fmla="*/ 105 h 4587"/>
                <a:gd name="T108" fmla="*/ 748 w 1611"/>
                <a:gd name="T109" fmla="*/ 67 h 4587"/>
                <a:gd name="T110" fmla="*/ 695 w 1611"/>
                <a:gd name="T111" fmla="*/ 39 h 4587"/>
                <a:gd name="T112" fmla="*/ 640 w 1611"/>
                <a:gd name="T113" fmla="*/ 18 h 4587"/>
                <a:gd name="T114" fmla="*/ 582 w 1611"/>
                <a:gd name="T115" fmla="*/ 4 h 4587"/>
                <a:gd name="T116" fmla="*/ 523 w 1611"/>
                <a:gd name="T117" fmla="*/ 0 h 4587"/>
                <a:gd name="T118" fmla="*/ 464 w 1611"/>
                <a:gd name="T119" fmla="*/ 4 h 4587"/>
                <a:gd name="T120" fmla="*/ 405 w 1611"/>
                <a:gd name="T121" fmla="*/ 17 h 4587"/>
                <a:gd name="T122" fmla="*/ 349 w 1611"/>
                <a:gd name="T123" fmla="*/ 39 h 4587"/>
                <a:gd name="T124" fmla="*/ 294 w 1611"/>
                <a:gd name="T125" fmla="*/ 68 h 4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1" h="4587">
                  <a:moveTo>
                    <a:pt x="278" y="81"/>
                  </a:moveTo>
                  <a:lnTo>
                    <a:pt x="278" y="81"/>
                  </a:lnTo>
                  <a:lnTo>
                    <a:pt x="261" y="94"/>
                  </a:lnTo>
                  <a:lnTo>
                    <a:pt x="245" y="108"/>
                  </a:lnTo>
                  <a:lnTo>
                    <a:pt x="230" y="123"/>
                  </a:lnTo>
                  <a:lnTo>
                    <a:pt x="216" y="137"/>
                  </a:lnTo>
                  <a:lnTo>
                    <a:pt x="202" y="153"/>
                  </a:lnTo>
                  <a:lnTo>
                    <a:pt x="190" y="169"/>
                  </a:lnTo>
                  <a:lnTo>
                    <a:pt x="178" y="186"/>
                  </a:lnTo>
                  <a:lnTo>
                    <a:pt x="168" y="202"/>
                  </a:lnTo>
                  <a:lnTo>
                    <a:pt x="158" y="220"/>
                  </a:lnTo>
                  <a:lnTo>
                    <a:pt x="150" y="238"/>
                  </a:lnTo>
                  <a:lnTo>
                    <a:pt x="142" y="256"/>
                  </a:lnTo>
                  <a:lnTo>
                    <a:pt x="134" y="275"/>
                  </a:lnTo>
                  <a:lnTo>
                    <a:pt x="129" y="293"/>
                  </a:lnTo>
                  <a:lnTo>
                    <a:pt x="124" y="312"/>
                  </a:lnTo>
                  <a:lnTo>
                    <a:pt x="119" y="332"/>
                  </a:lnTo>
                  <a:lnTo>
                    <a:pt x="115" y="351"/>
                  </a:lnTo>
                  <a:lnTo>
                    <a:pt x="113" y="371"/>
                  </a:lnTo>
                  <a:lnTo>
                    <a:pt x="112" y="391"/>
                  </a:lnTo>
                  <a:lnTo>
                    <a:pt x="111" y="411"/>
                  </a:lnTo>
                  <a:lnTo>
                    <a:pt x="111" y="431"/>
                  </a:lnTo>
                  <a:lnTo>
                    <a:pt x="113" y="451"/>
                  </a:lnTo>
                  <a:lnTo>
                    <a:pt x="115" y="470"/>
                  </a:lnTo>
                  <a:lnTo>
                    <a:pt x="119" y="489"/>
                  </a:lnTo>
                  <a:lnTo>
                    <a:pt x="123" y="509"/>
                  </a:lnTo>
                  <a:lnTo>
                    <a:pt x="128" y="528"/>
                  </a:lnTo>
                  <a:lnTo>
                    <a:pt x="134" y="548"/>
                  </a:lnTo>
                  <a:lnTo>
                    <a:pt x="142" y="567"/>
                  </a:lnTo>
                  <a:lnTo>
                    <a:pt x="149" y="586"/>
                  </a:lnTo>
                  <a:lnTo>
                    <a:pt x="158" y="604"/>
                  </a:lnTo>
                  <a:lnTo>
                    <a:pt x="169" y="623"/>
                  </a:lnTo>
                  <a:lnTo>
                    <a:pt x="179" y="639"/>
                  </a:lnTo>
                  <a:lnTo>
                    <a:pt x="192" y="657"/>
                  </a:lnTo>
                  <a:lnTo>
                    <a:pt x="216" y="691"/>
                  </a:lnTo>
                  <a:lnTo>
                    <a:pt x="264" y="762"/>
                  </a:lnTo>
                  <a:lnTo>
                    <a:pt x="294" y="811"/>
                  </a:lnTo>
                  <a:lnTo>
                    <a:pt x="329" y="868"/>
                  </a:lnTo>
                  <a:lnTo>
                    <a:pt x="367" y="933"/>
                  </a:lnTo>
                  <a:lnTo>
                    <a:pt x="406" y="1004"/>
                  </a:lnTo>
                  <a:lnTo>
                    <a:pt x="447" y="1083"/>
                  </a:lnTo>
                  <a:lnTo>
                    <a:pt x="490" y="1168"/>
                  </a:lnTo>
                  <a:lnTo>
                    <a:pt x="532" y="1260"/>
                  </a:lnTo>
                  <a:lnTo>
                    <a:pt x="573" y="1356"/>
                  </a:lnTo>
                  <a:lnTo>
                    <a:pt x="613" y="1459"/>
                  </a:lnTo>
                  <a:lnTo>
                    <a:pt x="650" y="1566"/>
                  </a:lnTo>
                  <a:lnTo>
                    <a:pt x="686" y="1678"/>
                  </a:lnTo>
                  <a:lnTo>
                    <a:pt x="717" y="1793"/>
                  </a:lnTo>
                  <a:lnTo>
                    <a:pt x="743" y="1913"/>
                  </a:lnTo>
                  <a:lnTo>
                    <a:pt x="765" y="2035"/>
                  </a:lnTo>
                  <a:lnTo>
                    <a:pt x="782" y="2161"/>
                  </a:lnTo>
                  <a:lnTo>
                    <a:pt x="792" y="2289"/>
                  </a:lnTo>
                  <a:lnTo>
                    <a:pt x="794" y="2420"/>
                  </a:lnTo>
                  <a:lnTo>
                    <a:pt x="787" y="2552"/>
                  </a:lnTo>
                  <a:lnTo>
                    <a:pt x="774" y="2685"/>
                  </a:lnTo>
                  <a:lnTo>
                    <a:pt x="750" y="2818"/>
                  </a:lnTo>
                  <a:lnTo>
                    <a:pt x="715" y="2954"/>
                  </a:lnTo>
                  <a:lnTo>
                    <a:pt x="670" y="3088"/>
                  </a:lnTo>
                  <a:lnTo>
                    <a:pt x="614" y="3222"/>
                  </a:lnTo>
                  <a:lnTo>
                    <a:pt x="545" y="3355"/>
                  </a:lnTo>
                  <a:lnTo>
                    <a:pt x="463" y="3488"/>
                  </a:lnTo>
                  <a:lnTo>
                    <a:pt x="367" y="3619"/>
                  </a:lnTo>
                  <a:lnTo>
                    <a:pt x="257" y="3747"/>
                  </a:lnTo>
                  <a:lnTo>
                    <a:pt x="131" y="3874"/>
                  </a:lnTo>
                  <a:lnTo>
                    <a:pt x="115" y="3889"/>
                  </a:lnTo>
                  <a:lnTo>
                    <a:pt x="102" y="3904"/>
                  </a:lnTo>
                  <a:lnTo>
                    <a:pt x="88" y="3920"/>
                  </a:lnTo>
                  <a:lnTo>
                    <a:pt x="76" y="3937"/>
                  </a:lnTo>
                  <a:lnTo>
                    <a:pt x="64" y="3954"/>
                  </a:lnTo>
                  <a:lnTo>
                    <a:pt x="54" y="3971"/>
                  </a:lnTo>
                  <a:lnTo>
                    <a:pt x="44" y="3989"/>
                  </a:lnTo>
                  <a:lnTo>
                    <a:pt x="36" y="4007"/>
                  </a:lnTo>
                  <a:lnTo>
                    <a:pt x="29" y="4026"/>
                  </a:lnTo>
                  <a:lnTo>
                    <a:pt x="21" y="4045"/>
                  </a:lnTo>
                  <a:lnTo>
                    <a:pt x="16" y="4064"/>
                  </a:lnTo>
                  <a:lnTo>
                    <a:pt x="11" y="4082"/>
                  </a:lnTo>
                  <a:lnTo>
                    <a:pt x="7" y="4102"/>
                  </a:lnTo>
                  <a:lnTo>
                    <a:pt x="5" y="4121"/>
                  </a:lnTo>
                  <a:lnTo>
                    <a:pt x="2" y="4141"/>
                  </a:lnTo>
                  <a:lnTo>
                    <a:pt x="0" y="4161"/>
                  </a:lnTo>
                  <a:lnTo>
                    <a:pt x="0" y="4181"/>
                  </a:lnTo>
                  <a:lnTo>
                    <a:pt x="1" y="4201"/>
                  </a:lnTo>
                  <a:lnTo>
                    <a:pt x="3" y="4221"/>
                  </a:lnTo>
                  <a:lnTo>
                    <a:pt x="6" y="4240"/>
                  </a:lnTo>
                  <a:lnTo>
                    <a:pt x="9" y="4260"/>
                  </a:lnTo>
                  <a:lnTo>
                    <a:pt x="14" y="4278"/>
                  </a:lnTo>
                  <a:lnTo>
                    <a:pt x="19" y="4298"/>
                  </a:lnTo>
                  <a:lnTo>
                    <a:pt x="25" y="4317"/>
                  </a:lnTo>
                  <a:lnTo>
                    <a:pt x="33" y="4336"/>
                  </a:lnTo>
                  <a:lnTo>
                    <a:pt x="41" y="4354"/>
                  </a:lnTo>
                  <a:lnTo>
                    <a:pt x="51" y="4372"/>
                  </a:lnTo>
                  <a:lnTo>
                    <a:pt x="61" y="4390"/>
                  </a:lnTo>
                  <a:lnTo>
                    <a:pt x="71" y="4407"/>
                  </a:lnTo>
                  <a:lnTo>
                    <a:pt x="84" y="4424"/>
                  </a:lnTo>
                  <a:lnTo>
                    <a:pt x="98" y="4440"/>
                  </a:lnTo>
                  <a:lnTo>
                    <a:pt x="111" y="4456"/>
                  </a:lnTo>
                  <a:lnTo>
                    <a:pt x="126" y="4471"/>
                  </a:lnTo>
                  <a:lnTo>
                    <a:pt x="142" y="4485"/>
                  </a:lnTo>
                  <a:lnTo>
                    <a:pt x="157" y="4499"/>
                  </a:lnTo>
                  <a:lnTo>
                    <a:pt x="174" y="4511"/>
                  </a:lnTo>
                  <a:lnTo>
                    <a:pt x="191" y="4523"/>
                  </a:lnTo>
                  <a:lnTo>
                    <a:pt x="209" y="4533"/>
                  </a:lnTo>
                  <a:lnTo>
                    <a:pt x="226" y="4543"/>
                  </a:lnTo>
                  <a:lnTo>
                    <a:pt x="244" y="4551"/>
                  </a:lnTo>
                  <a:lnTo>
                    <a:pt x="263" y="4558"/>
                  </a:lnTo>
                  <a:lnTo>
                    <a:pt x="282" y="4566"/>
                  </a:lnTo>
                  <a:lnTo>
                    <a:pt x="301" y="4571"/>
                  </a:lnTo>
                  <a:lnTo>
                    <a:pt x="320" y="4576"/>
                  </a:lnTo>
                  <a:lnTo>
                    <a:pt x="339" y="4580"/>
                  </a:lnTo>
                  <a:lnTo>
                    <a:pt x="359" y="4583"/>
                  </a:lnTo>
                  <a:lnTo>
                    <a:pt x="378" y="4584"/>
                  </a:lnTo>
                  <a:lnTo>
                    <a:pt x="398" y="4587"/>
                  </a:lnTo>
                  <a:lnTo>
                    <a:pt x="418" y="4587"/>
                  </a:lnTo>
                  <a:lnTo>
                    <a:pt x="438" y="4586"/>
                  </a:lnTo>
                  <a:lnTo>
                    <a:pt x="458" y="4583"/>
                  </a:lnTo>
                  <a:lnTo>
                    <a:pt x="478" y="4581"/>
                  </a:lnTo>
                  <a:lnTo>
                    <a:pt x="496" y="4578"/>
                  </a:lnTo>
                  <a:lnTo>
                    <a:pt x="516" y="4573"/>
                  </a:lnTo>
                  <a:lnTo>
                    <a:pt x="535" y="4568"/>
                  </a:lnTo>
                  <a:lnTo>
                    <a:pt x="554" y="4561"/>
                  </a:lnTo>
                  <a:lnTo>
                    <a:pt x="573" y="4554"/>
                  </a:lnTo>
                  <a:lnTo>
                    <a:pt x="591" y="4546"/>
                  </a:lnTo>
                  <a:lnTo>
                    <a:pt x="609" y="4536"/>
                  </a:lnTo>
                  <a:lnTo>
                    <a:pt x="626" y="4526"/>
                  </a:lnTo>
                  <a:lnTo>
                    <a:pt x="644" y="4515"/>
                  </a:lnTo>
                  <a:lnTo>
                    <a:pt x="661" y="4503"/>
                  </a:lnTo>
                  <a:lnTo>
                    <a:pt x="676" y="4489"/>
                  </a:lnTo>
                  <a:lnTo>
                    <a:pt x="693" y="4475"/>
                  </a:lnTo>
                  <a:lnTo>
                    <a:pt x="866" y="4302"/>
                  </a:lnTo>
                  <a:lnTo>
                    <a:pt x="1018" y="4124"/>
                  </a:lnTo>
                  <a:lnTo>
                    <a:pt x="1149" y="3945"/>
                  </a:lnTo>
                  <a:lnTo>
                    <a:pt x="1264" y="3764"/>
                  </a:lnTo>
                  <a:lnTo>
                    <a:pt x="1359" y="3581"/>
                  </a:lnTo>
                  <a:lnTo>
                    <a:pt x="1437" y="3398"/>
                  </a:lnTo>
                  <a:lnTo>
                    <a:pt x="1499" y="3215"/>
                  </a:lnTo>
                  <a:lnTo>
                    <a:pt x="1547" y="3031"/>
                  </a:lnTo>
                  <a:lnTo>
                    <a:pt x="1581" y="2849"/>
                  </a:lnTo>
                  <a:lnTo>
                    <a:pt x="1602" y="2667"/>
                  </a:lnTo>
                  <a:lnTo>
                    <a:pt x="1611" y="2488"/>
                  </a:lnTo>
                  <a:lnTo>
                    <a:pt x="1609" y="2311"/>
                  </a:lnTo>
                  <a:lnTo>
                    <a:pt x="1597" y="2138"/>
                  </a:lnTo>
                  <a:lnTo>
                    <a:pt x="1578" y="1967"/>
                  </a:lnTo>
                  <a:lnTo>
                    <a:pt x="1549" y="1802"/>
                  </a:lnTo>
                  <a:lnTo>
                    <a:pt x="1515" y="1641"/>
                  </a:lnTo>
                  <a:lnTo>
                    <a:pt x="1474" y="1485"/>
                  </a:lnTo>
                  <a:lnTo>
                    <a:pt x="1428" y="1335"/>
                  </a:lnTo>
                  <a:lnTo>
                    <a:pt x="1379" y="1193"/>
                  </a:lnTo>
                  <a:lnTo>
                    <a:pt x="1326" y="1055"/>
                  </a:lnTo>
                  <a:lnTo>
                    <a:pt x="1273" y="928"/>
                  </a:lnTo>
                  <a:lnTo>
                    <a:pt x="1217" y="806"/>
                  </a:lnTo>
                  <a:lnTo>
                    <a:pt x="1164" y="694"/>
                  </a:lnTo>
                  <a:lnTo>
                    <a:pt x="1111" y="591"/>
                  </a:lnTo>
                  <a:lnTo>
                    <a:pt x="1059" y="498"/>
                  </a:lnTo>
                  <a:lnTo>
                    <a:pt x="1012" y="415"/>
                  </a:lnTo>
                  <a:lnTo>
                    <a:pt x="968" y="343"/>
                  </a:lnTo>
                  <a:lnTo>
                    <a:pt x="931" y="283"/>
                  </a:lnTo>
                  <a:lnTo>
                    <a:pt x="875" y="198"/>
                  </a:lnTo>
                  <a:lnTo>
                    <a:pt x="852" y="166"/>
                  </a:lnTo>
                  <a:lnTo>
                    <a:pt x="839" y="149"/>
                  </a:lnTo>
                  <a:lnTo>
                    <a:pt x="825" y="133"/>
                  </a:lnTo>
                  <a:lnTo>
                    <a:pt x="811" y="118"/>
                  </a:lnTo>
                  <a:lnTo>
                    <a:pt x="796" y="105"/>
                  </a:lnTo>
                  <a:lnTo>
                    <a:pt x="780" y="91"/>
                  </a:lnTo>
                  <a:lnTo>
                    <a:pt x="764" y="79"/>
                  </a:lnTo>
                  <a:lnTo>
                    <a:pt x="748" y="67"/>
                  </a:lnTo>
                  <a:lnTo>
                    <a:pt x="731" y="57"/>
                  </a:lnTo>
                  <a:lnTo>
                    <a:pt x="713" y="47"/>
                  </a:lnTo>
                  <a:lnTo>
                    <a:pt x="695" y="39"/>
                  </a:lnTo>
                  <a:lnTo>
                    <a:pt x="677" y="30"/>
                  </a:lnTo>
                  <a:lnTo>
                    <a:pt x="659" y="23"/>
                  </a:lnTo>
                  <a:lnTo>
                    <a:pt x="640" y="18"/>
                  </a:lnTo>
                  <a:lnTo>
                    <a:pt x="621" y="13"/>
                  </a:lnTo>
                  <a:lnTo>
                    <a:pt x="601" y="8"/>
                  </a:lnTo>
                  <a:lnTo>
                    <a:pt x="582" y="4"/>
                  </a:lnTo>
                  <a:lnTo>
                    <a:pt x="562" y="2"/>
                  </a:lnTo>
                  <a:lnTo>
                    <a:pt x="542" y="1"/>
                  </a:lnTo>
                  <a:lnTo>
                    <a:pt x="523" y="0"/>
                  </a:lnTo>
                  <a:lnTo>
                    <a:pt x="504" y="0"/>
                  </a:lnTo>
                  <a:lnTo>
                    <a:pt x="484" y="2"/>
                  </a:lnTo>
                  <a:lnTo>
                    <a:pt x="464" y="4"/>
                  </a:lnTo>
                  <a:lnTo>
                    <a:pt x="444" y="7"/>
                  </a:lnTo>
                  <a:lnTo>
                    <a:pt x="425" y="12"/>
                  </a:lnTo>
                  <a:lnTo>
                    <a:pt x="405" y="17"/>
                  </a:lnTo>
                  <a:lnTo>
                    <a:pt x="387" y="23"/>
                  </a:lnTo>
                  <a:lnTo>
                    <a:pt x="368" y="30"/>
                  </a:lnTo>
                  <a:lnTo>
                    <a:pt x="349" y="39"/>
                  </a:lnTo>
                  <a:lnTo>
                    <a:pt x="330" y="47"/>
                  </a:lnTo>
                  <a:lnTo>
                    <a:pt x="312" y="58"/>
                  </a:lnTo>
                  <a:lnTo>
                    <a:pt x="294" y="68"/>
                  </a:lnTo>
                  <a:lnTo>
                    <a:pt x="278" y="81"/>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Freeform 19"/>
            <p:cNvSpPr>
              <a:spLocks/>
            </p:cNvSpPr>
            <p:nvPr/>
          </p:nvSpPr>
          <p:spPr bwMode="auto">
            <a:xfrm>
              <a:off x="8251842" y="3979577"/>
              <a:ext cx="70219" cy="287784"/>
            </a:xfrm>
            <a:custGeom>
              <a:avLst/>
              <a:gdLst>
                <a:gd name="T0" fmla="*/ 56 w 744"/>
                <a:gd name="T1" fmla="*/ 41 h 2820"/>
                <a:gd name="T2" fmla="*/ 34 w 744"/>
                <a:gd name="T3" fmla="*/ 65 h 2820"/>
                <a:gd name="T4" fmla="*/ 18 w 744"/>
                <a:gd name="T5" fmla="*/ 92 h 2820"/>
                <a:gd name="T6" fmla="*/ 6 w 744"/>
                <a:gd name="T7" fmla="*/ 121 h 2820"/>
                <a:gd name="T8" fmla="*/ 1 w 744"/>
                <a:gd name="T9" fmla="*/ 153 h 2820"/>
                <a:gd name="T10" fmla="*/ 2 w 744"/>
                <a:gd name="T11" fmla="*/ 184 h 2820"/>
                <a:gd name="T12" fmla="*/ 8 w 744"/>
                <a:gd name="T13" fmla="*/ 216 h 2820"/>
                <a:gd name="T14" fmla="*/ 22 w 744"/>
                <a:gd name="T15" fmla="*/ 245 h 2820"/>
                <a:gd name="T16" fmla="*/ 46 w 744"/>
                <a:gd name="T17" fmla="*/ 282 h 2820"/>
                <a:gd name="T18" fmla="*/ 95 w 744"/>
                <a:gd name="T19" fmla="*/ 362 h 2820"/>
                <a:gd name="T20" fmla="*/ 140 w 744"/>
                <a:gd name="T21" fmla="*/ 443 h 2820"/>
                <a:gd name="T22" fmla="*/ 191 w 744"/>
                <a:gd name="T23" fmla="*/ 545 h 2820"/>
                <a:gd name="T24" fmla="*/ 245 w 744"/>
                <a:gd name="T25" fmla="*/ 664 h 2820"/>
                <a:gd name="T26" fmla="*/ 297 w 744"/>
                <a:gd name="T27" fmla="*/ 801 h 2820"/>
                <a:gd name="T28" fmla="*/ 344 w 744"/>
                <a:gd name="T29" fmla="*/ 950 h 2820"/>
                <a:gd name="T30" fmla="*/ 383 w 744"/>
                <a:gd name="T31" fmla="*/ 1114 h 2820"/>
                <a:gd name="T32" fmla="*/ 409 w 744"/>
                <a:gd name="T33" fmla="*/ 1288 h 2820"/>
                <a:gd name="T34" fmla="*/ 419 w 744"/>
                <a:gd name="T35" fmla="*/ 1471 h 2820"/>
                <a:gd name="T36" fmla="*/ 411 w 744"/>
                <a:gd name="T37" fmla="*/ 1661 h 2820"/>
                <a:gd name="T38" fmla="*/ 380 w 744"/>
                <a:gd name="T39" fmla="*/ 1856 h 2820"/>
                <a:gd name="T40" fmla="*/ 321 w 744"/>
                <a:gd name="T41" fmla="*/ 2054 h 2820"/>
                <a:gd name="T42" fmla="*/ 233 w 744"/>
                <a:gd name="T43" fmla="*/ 2253 h 2820"/>
                <a:gd name="T44" fmla="*/ 112 w 744"/>
                <a:gd name="T45" fmla="*/ 2452 h 2820"/>
                <a:gd name="T46" fmla="*/ 27 w 744"/>
                <a:gd name="T47" fmla="*/ 2565 h 2820"/>
                <a:gd name="T48" fmla="*/ 11 w 744"/>
                <a:gd name="T49" fmla="*/ 2594 h 2820"/>
                <a:gd name="T50" fmla="*/ 3 w 744"/>
                <a:gd name="T51" fmla="*/ 2625 h 2820"/>
                <a:gd name="T52" fmla="*/ 0 w 744"/>
                <a:gd name="T53" fmla="*/ 2657 h 2820"/>
                <a:gd name="T54" fmla="*/ 4 w 744"/>
                <a:gd name="T55" fmla="*/ 2688 h 2820"/>
                <a:gd name="T56" fmla="*/ 12 w 744"/>
                <a:gd name="T57" fmla="*/ 2719 h 2820"/>
                <a:gd name="T58" fmla="*/ 28 w 744"/>
                <a:gd name="T59" fmla="*/ 2747 h 2820"/>
                <a:gd name="T60" fmla="*/ 49 w 744"/>
                <a:gd name="T61" fmla="*/ 2772 h 2820"/>
                <a:gd name="T62" fmla="*/ 75 w 744"/>
                <a:gd name="T63" fmla="*/ 2793 h 2820"/>
                <a:gd name="T64" fmla="*/ 103 w 744"/>
                <a:gd name="T65" fmla="*/ 2808 h 2820"/>
                <a:gd name="T66" fmla="*/ 135 w 744"/>
                <a:gd name="T67" fmla="*/ 2817 h 2820"/>
                <a:gd name="T68" fmla="*/ 166 w 744"/>
                <a:gd name="T69" fmla="*/ 2820 h 2820"/>
                <a:gd name="T70" fmla="*/ 198 w 744"/>
                <a:gd name="T71" fmla="*/ 2816 h 2820"/>
                <a:gd name="T72" fmla="*/ 228 w 744"/>
                <a:gd name="T73" fmla="*/ 2808 h 2820"/>
                <a:gd name="T74" fmla="*/ 256 w 744"/>
                <a:gd name="T75" fmla="*/ 2792 h 2820"/>
                <a:gd name="T76" fmla="*/ 281 w 744"/>
                <a:gd name="T77" fmla="*/ 2771 h 2820"/>
                <a:gd name="T78" fmla="*/ 381 w 744"/>
                <a:gd name="T79" fmla="*/ 2641 h 2820"/>
                <a:gd name="T80" fmla="*/ 525 w 744"/>
                <a:gd name="T81" fmla="*/ 2405 h 2820"/>
                <a:gd name="T82" fmla="*/ 630 w 744"/>
                <a:gd name="T83" fmla="*/ 2167 h 2820"/>
                <a:gd name="T84" fmla="*/ 698 w 744"/>
                <a:gd name="T85" fmla="*/ 1933 h 2820"/>
                <a:gd name="T86" fmla="*/ 734 w 744"/>
                <a:gd name="T87" fmla="*/ 1700 h 2820"/>
                <a:gd name="T88" fmla="*/ 744 w 744"/>
                <a:gd name="T89" fmla="*/ 1475 h 2820"/>
                <a:gd name="T90" fmla="*/ 730 w 744"/>
                <a:gd name="T91" fmla="*/ 1258 h 2820"/>
                <a:gd name="T92" fmla="*/ 699 w 744"/>
                <a:gd name="T93" fmla="*/ 1051 h 2820"/>
                <a:gd name="T94" fmla="*/ 653 w 744"/>
                <a:gd name="T95" fmla="*/ 858 h 2820"/>
                <a:gd name="T96" fmla="*/ 597 w 744"/>
                <a:gd name="T97" fmla="*/ 681 h 2820"/>
                <a:gd name="T98" fmla="*/ 536 w 744"/>
                <a:gd name="T99" fmla="*/ 521 h 2820"/>
                <a:gd name="T100" fmla="*/ 474 w 744"/>
                <a:gd name="T101" fmla="*/ 382 h 2820"/>
                <a:gd name="T102" fmla="*/ 415 w 744"/>
                <a:gd name="T103" fmla="*/ 265 h 2820"/>
                <a:gd name="T104" fmla="*/ 364 w 744"/>
                <a:gd name="T105" fmla="*/ 174 h 2820"/>
                <a:gd name="T106" fmla="*/ 312 w 744"/>
                <a:gd name="T107" fmla="*/ 88 h 2820"/>
                <a:gd name="T108" fmla="*/ 289 w 744"/>
                <a:gd name="T109" fmla="*/ 56 h 2820"/>
                <a:gd name="T110" fmla="*/ 265 w 744"/>
                <a:gd name="T111" fmla="*/ 33 h 2820"/>
                <a:gd name="T112" fmla="*/ 237 w 744"/>
                <a:gd name="T113" fmla="*/ 17 h 2820"/>
                <a:gd name="T114" fmla="*/ 208 w 744"/>
                <a:gd name="T115" fmla="*/ 6 h 2820"/>
                <a:gd name="T116" fmla="*/ 177 w 744"/>
                <a:gd name="T117" fmla="*/ 1 h 2820"/>
                <a:gd name="T118" fmla="*/ 145 w 744"/>
                <a:gd name="T119" fmla="*/ 1 h 2820"/>
                <a:gd name="T120" fmla="*/ 114 w 744"/>
                <a:gd name="T121" fmla="*/ 8 h 2820"/>
                <a:gd name="T122" fmla="*/ 83 w 744"/>
                <a:gd name="T123" fmla="*/ 21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2820">
                  <a:moveTo>
                    <a:pt x="70" y="30"/>
                  </a:moveTo>
                  <a:lnTo>
                    <a:pt x="56" y="41"/>
                  </a:lnTo>
                  <a:lnTo>
                    <a:pt x="45" y="52"/>
                  </a:lnTo>
                  <a:lnTo>
                    <a:pt x="34" y="65"/>
                  </a:lnTo>
                  <a:lnTo>
                    <a:pt x="25" y="77"/>
                  </a:lnTo>
                  <a:lnTo>
                    <a:pt x="18" y="92"/>
                  </a:lnTo>
                  <a:lnTo>
                    <a:pt x="11" y="107"/>
                  </a:lnTo>
                  <a:lnTo>
                    <a:pt x="6" y="121"/>
                  </a:lnTo>
                  <a:lnTo>
                    <a:pt x="3" y="137"/>
                  </a:lnTo>
                  <a:lnTo>
                    <a:pt x="1" y="153"/>
                  </a:lnTo>
                  <a:lnTo>
                    <a:pt x="1" y="169"/>
                  </a:lnTo>
                  <a:lnTo>
                    <a:pt x="2" y="184"/>
                  </a:lnTo>
                  <a:lnTo>
                    <a:pt x="4" y="200"/>
                  </a:lnTo>
                  <a:lnTo>
                    <a:pt x="8" y="216"/>
                  </a:lnTo>
                  <a:lnTo>
                    <a:pt x="14" y="230"/>
                  </a:lnTo>
                  <a:lnTo>
                    <a:pt x="22" y="245"/>
                  </a:lnTo>
                  <a:lnTo>
                    <a:pt x="30" y="260"/>
                  </a:lnTo>
                  <a:lnTo>
                    <a:pt x="46" y="282"/>
                  </a:lnTo>
                  <a:lnTo>
                    <a:pt x="75" y="330"/>
                  </a:lnTo>
                  <a:lnTo>
                    <a:pt x="95" y="362"/>
                  </a:lnTo>
                  <a:lnTo>
                    <a:pt x="117" y="400"/>
                  </a:lnTo>
                  <a:lnTo>
                    <a:pt x="140" y="443"/>
                  </a:lnTo>
                  <a:lnTo>
                    <a:pt x="165" y="491"/>
                  </a:lnTo>
                  <a:lnTo>
                    <a:pt x="191" y="545"/>
                  </a:lnTo>
                  <a:lnTo>
                    <a:pt x="218" y="602"/>
                  </a:lnTo>
                  <a:lnTo>
                    <a:pt x="245" y="664"/>
                  </a:lnTo>
                  <a:lnTo>
                    <a:pt x="272" y="730"/>
                  </a:lnTo>
                  <a:lnTo>
                    <a:pt x="297" y="801"/>
                  </a:lnTo>
                  <a:lnTo>
                    <a:pt x="321" y="874"/>
                  </a:lnTo>
                  <a:lnTo>
                    <a:pt x="344" y="950"/>
                  </a:lnTo>
                  <a:lnTo>
                    <a:pt x="365" y="1031"/>
                  </a:lnTo>
                  <a:lnTo>
                    <a:pt x="383" y="1114"/>
                  </a:lnTo>
                  <a:lnTo>
                    <a:pt x="397" y="1200"/>
                  </a:lnTo>
                  <a:lnTo>
                    <a:pt x="409" y="1288"/>
                  </a:lnTo>
                  <a:lnTo>
                    <a:pt x="416" y="1378"/>
                  </a:lnTo>
                  <a:lnTo>
                    <a:pt x="419" y="1471"/>
                  </a:lnTo>
                  <a:lnTo>
                    <a:pt x="418" y="1566"/>
                  </a:lnTo>
                  <a:lnTo>
                    <a:pt x="411" y="1661"/>
                  </a:lnTo>
                  <a:lnTo>
                    <a:pt x="398" y="1758"/>
                  </a:lnTo>
                  <a:lnTo>
                    <a:pt x="380" y="1856"/>
                  </a:lnTo>
                  <a:lnTo>
                    <a:pt x="355" y="1955"/>
                  </a:lnTo>
                  <a:lnTo>
                    <a:pt x="321" y="2054"/>
                  </a:lnTo>
                  <a:lnTo>
                    <a:pt x="281" y="2154"/>
                  </a:lnTo>
                  <a:lnTo>
                    <a:pt x="233" y="2253"/>
                  </a:lnTo>
                  <a:lnTo>
                    <a:pt x="177" y="2353"/>
                  </a:lnTo>
                  <a:lnTo>
                    <a:pt x="112" y="2452"/>
                  </a:lnTo>
                  <a:lnTo>
                    <a:pt x="36" y="2551"/>
                  </a:lnTo>
                  <a:lnTo>
                    <a:pt x="27" y="2565"/>
                  </a:lnTo>
                  <a:lnTo>
                    <a:pt x="19" y="2579"/>
                  </a:lnTo>
                  <a:lnTo>
                    <a:pt x="11" y="2594"/>
                  </a:lnTo>
                  <a:lnTo>
                    <a:pt x="6" y="2610"/>
                  </a:lnTo>
                  <a:lnTo>
                    <a:pt x="3" y="2625"/>
                  </a:lnTo>
                  <a:lnTo>
                    <a:pt x="1" y="2641"/>
                  </a:lnTo>
                  <a:lnTo>
                    <a:pt x="0" y="2657"/>
                  </a:lnTo>
                  <a:lnTo>
                    <a:pt x="1" y="2673"/>
                  </a:lnTo>
                  <a:lnTo>
                    <a:pt x="4" y="2688"/>
                  </a:lnTo>
                  <a:lnTo>
                    <a:pt x="7" y="2703"/>
                  </a:lnTo>
                  <a:lnTo>
                    <a:pt x="12" y="2719"/>
                  </a:lnTo>
                  <a:lnTo>
                    <a:pt x="20" y="2732"/>
                  </a:lnTo>
                  <a:lnTo>
                    <a:pt x="28" y="2747"/>
                  </a:lnTo>
                  <a:lnTo>
                    <a:pt x="37" y="2760"/>
                  </a:lnTo>
                  <a:lnTo>
                    <a:pt x="49" y="2772"/>
                  </a:lnTo>
                  <a:lnTo>
                    <a:pt x="61" y="2783"/>
                  </a:lnTo>
                  <a:lnTo>
                    <a:pt x="75" y="2793"/>
                  </a:lnTo>
                  <a:lnTo>
                    <a:pt x="89" y="2801"/>
                  </a:lnTo>
                  <a:lnTo>
                    <a:pt x="103" y="2808"/>
                  </a:lnTo>
                  <a:lnTo>
                    <a:pt x="119" y="2813"/>
                  </a:lnTo>
                  <a:lnTo>
                    <a:pt x="135" y="2817"/>
                  </a:lnTo>
                  <a:lnTo>
                    <a:pt x="150" y="2819"/>
                  </a:lnTo>
                  <a:lnTo>
                    <a:pt x="166" y="2820"/>
                  </a:lnTo>
                  <a:lnTo>
                    <a:pt x="182" y="2819"/>
                  </a:lnTo>
                  <a:lnTo>
                    <a:pt x="198" y="2816"/>
                  </a:lnTo>
                  <a:lnTo>
                    <a:pt x="213" y="2813"/>
                  </a:lnTo>
                  <a:lnTo>
                    <a:pt x="228" y="2808"/>
                  </a:lnTo>
                  <a:lnTo>
                    <a:pt x="243" y="2800"/>
                  </a:lnTo>
                  <a:lnTo>
                    <a:pt x="256" y="2792"/>
                  </a:lnTo>
                  <a:lnTo>
                    <a:pt x="269" y="2783"/>
                  </a:lnTo>
                  <a:lnTo>
                    <a:pt x="281" y="2771"/>
                  </a:lnTo>
                  <a:lnTo>
                    <a:pt x="293" y="2758"/>
                  </a:lnTo>
                  <a:lnTo>
                    <a:pt x="381" y="2641"/>
                  </a:lnTo>
                  <a:lnTo>
                    <a:pt x="458" y="2524"/>
                  </a:lnTo>
                  <a:lnTo>
                    <a:pt x="525" y="2405"/>
                  </a:lnTo>
                  <a:lnTo>
                    <a:pt x="582" y="2287"/>
                  </a:lnTo>
                  <a:lnTo>
                    <a:pt x="630" y="2167"/>
                  </a:lnTo>
                  <a:lnTo>
                    <a:pt x="667" y="2050"/>
                  </a:lnTo>
                  <a:lnTo>
                    <a:pt x="698" y="1933"/>
                  </a:lnTo>
                  <a:lnTo>
                    <a:pt x="720" y="1815"/>
                  </a:lnTo>
                  <a:lnTo>
                    <a:pt x="734" y="1700"/>
                  </a:lnTo>
                  <a:lnTo>
                    <a:pt x="742" y="1587"/>
                  </a:lnTo>
                  <a:lnTo>
                    <a:pt x="744" y="1475"/>
                  </a:lnTo>
                  <a:lnTo>
                    <a:pt x="740" y="1364"/>
                  </a:lnTo>
                  <a:lnTo>
                    <a:pt x="730" y="1258"/>
                  </a:lnTo>
                  <a:lnTo>
                    <a:pt x="717" y="1153"/>
                  </a:lnTo>
                  <a:lnTo>
                    <a:pt x="699" y="1051"/>
                  </a:lnTo>
                  <a:lnTo>
                    <a:pt x="677" y="953"/>
                  </a:lnTo>
                  <a:lnTo>
                    <a:pt x="653" y="858"/>
                  </a:lnTo>
                  <a:lnTo>
                    <a:pt x="626" y="767"/>
                  </a:lnTo>
                  <a:lnTo>
                    <a:pt x="597" y="681"/>
                  </a:lnTo>
                  <a:lnTo>
                    <a:pt x="567" y="598"/>
                  </a:lnTo>
                  <a:lnTo>
                    <a:pt x="536" y="521"/>
                  </a:lnTo>
                  <a:lnTo>
                    <a:pt x="504" y="448"/>
                  </a:lnTo>
                  <a:lnTo>
                    <a:pt x="474" y="382"/>
                  </a:lnTo>
                  <a:lnTo>
                    <a:pt x="443" y="321"/>
                  </a:lnTo>
                  <a:lnTo>
                    <a:pt x="415" y="265"/>
                  </a:lnTo>
                  <a:lnTo>
                    <a:pt x="388" y="217"/>
                  </a:lnTo>
                  <a:lnTo>
                    <a:pt x="364" y="174"/>
                  </a:lnTo>
                  <a:lnTo>
                    <a:pt x="343" y="138"/>
                  </a:lnTo>
                  <a:lnTo>
                    <a:pt x="312" y="88"/>
                  </a:lnTo>
                  <a:lnTo>
                    <a:pt x="299" y="69"/>
                  </a:lnTo>
                  <a:lnTo>
                    <a:pt x="289" y="56"/>
                  </a:lnTo>
                  <a:lnTo>
                    <a:pt x="277" y="44"/>
                  </a:lnTo>
                  <a:lnTo>
                    <a:pt x="265" y="33"/>
                  </a:lnTo>
                  <a:lnTo>
                    <a:pt x="252" y="25"/>
                  </a:lnTo>
                  <a:lnTo>
                    <a:pt x="237" y="17"/>
                  </a:lnTo>
                  <a:lnTo>
                    <a:pt x="223" y="10"/>
                  </a:lnTo>
                  <a:lnTo>
                    <a:pt x="208" y="6"/>
                  </a:lnTo>
                  <a:lnTo>
                    <a:pt x="192" y="2"/>
                  </a:lnTo>
                  <a:lnTo>
                    <a:pt x="177" y="1"/>
                  </a:lnTo>
                  <a:lnTo>
                    <a:pt x="161" y="0"/>
                  </a:lnTo>
                  <a:lnTo>
                    <a:pt x="145" y="1"/>
                  </a:lnTo>
                  <a:lnTo>
                    <a:pt x="130" y="4"/>
                  </a:lnTo>
                  <a:lnTo>
                    <a:pt x="114" y="8"/>
                  </a:lnTo>
                  <a:lnTo>
                    <a:pt x="99" y="13"/>
                  </a:lnTo>
                  <a:lnTo>
                    <a:pt x="83" y="21"/>
                  </a:lnTo>
                  <a:lnTo>
                    <a:pt x="70"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0"/>
            <p:cNvSpPr>
              <a:spLocks/>
            </p:cNvSpPr>
            <p:nvPr/>
          </p:nvSpPr>
          <p:spPr bwMode="auto">
            <a:xfrm>
              <a:off x="8327792" y="3910692"/>
              <a:ext cx="106045" cy="417900"/>
            </a:xfrm>
            <a:custGeom>
              <a:avLst/>
              <a:gdLst>
                <a:gd name="T0" fmla="*/ 165 w 1116"/>
                <a:gd name="T1" fmla="*/ 43 h 4092"/>
                <a:gd name="T2" fmla="*/ 143 w 1116"/>
                <a:gd name="T3" fmla="*/ 67 h 4092"/>
                <a:gd name="T4" fmla="*/ 126 w 1116"/>
                <a:gd name="T5" fmla="*/ 95 h 4092"/>
                <a:gd name="T6" fmla="*/ 115 w 1116"/>
                <a:gd name="T7" fmla="*/ 125 h 4092"/>
                <a:gd name="T8" fmla="*/ 111 w 1116"/>
                <a:gd name="T9" fmla="*/ 157 h 4092"/>
                <a:gd name="T10" fmla="*/ 112 w 1116"/>
                <a:gd name="T11" fmla="*/ 188 h 4092"/>
                <a:gd name="T12" fmla="*/ 120 w 1116"/>
                <a:gd name="T13" fmla="*/ 219 h 4092"/>
                <a:gd name="T14" fmla="*/ 133 w 1116"/>
                <a:gd name="T15" fmla="*/ 249 h 4092"/>
                <a:gd name="T16" fmla="*/ 170 w 1116"/>
                <a:gd name="T17" fmla="*/ 300 h 4092"/>
                <a:gd name="T18" fmla="*/ 256 w 1116"/>
                <a:gd name="T19" fmla="*/ 432 h 4092"/>
                <a:gd name="T20" fmla="*/ 334 w 1116"/>
                <a:gd name="T21" fmla="*/ 564 h 4092"/>
                <a:gd name="T22" fmla="*/ 423 w 1116"/>
                <a:gd name="T23" fmla="*/ 730 h 4092"/>
                <a:gd name="T24" fmla="*/ 514 w 1116"/>
                <a:gd name="T25" fmla="*/ 924 h 4092"/>
                <a:gd name="T26" fmla="*/ 602 w 1116"/>
                <a:gd name="T27" fmla="*/ 1142 h 4092"/>
                <a:gd name="T28" fmla="*/ 681 w 1116"/>
                <a:gd name="T29" fmla="*/ 1383 h 4092"/>
                <a:gd name="T30" fmla="*/ 743 w 1116"/>
                <a:gd name="T31" fmla="*/ 1642 h 4092"/>
                <a:gd name="T32" fmla="*/ 784 w 1116"/>
                <a:gd name="T33" fmla="*/ 1915 h 4092"/>
                <a:gd name="T34" fmla="*/ 795 w 1116"/>
                <a:gd name="T35" fmla="*/ 2199 h 4092"/>
                <a:gd name="T36" fmla="*/ 771 w 1116"/>
                <a:gd name="T37" fmla="*/ 2492 h 4092"/>
                <a:gd name="T38" fmla="*/ 705 w 1116"/>
                <a:gd name="T39" fmla="*/ 2787 h 4092"/>
                <a:gd name="T40" fmla="*/ 591 w 1116"/>
                <a:gd name="T41" fmla="*/ 3085 h 4092"/>
                <a:gd name="T42" fmla="*/ 422 w 1116"/>
                <a:gd name="T43" fmla="*/ 3380 h 4092"/>
                <a:gd name="T44" fmla="*/ 192 w 1116"/>
                <a:gd name="T45" fmla="*/ 3667 h 4092"/>
                <a:gd name="T46" fmla="*/ 40 w 1116"/>
                <a:gd name="T47" fmla="*/ 3820 h 4092"/>
                <a:gd name="T48" fmla="*/ 21 w 1116"/>
                <a:gd name="T49" fmla="*/ 3846 h 4092"/>
                <a:gd name="T50" fmla="*/ 9 w 1116"/>
                <a:gd name="T51" fmla="*/ 3875 h 4092"/>
                <a:gd name="T52" fmla="*/ 1 w 1116"/>
                <a:gd name="T53" fmla="*/ 3907 h 4092"/>
                <a:gd name="T54" fmla="*/ 0 w 1116"/>
                <a:gd name="T55" fmla="*/ 3938 h 4092"/>
                <a:gd name="T56" fmla="*/ 6 w 1116"/>
                <a:gd name="T57" fmla="*/ 3970 h 4092"/>
                <a:gd name="T58" fmla="*/ 16 w 1116"/>
                <a:gd name="T59" fmla="*/ 4000 h 4092"/>
                <a:gd name="T60" fmla="*/ 34 w 1116"/>
                <a:gd name="T61" fmla="*/ 4027 h 4092"/>
                <a:gd name="T62" fmla="*/ 57 w 1116"/>
                <a:gd name="T63" fmla="*/ 4052 h 4092"/>
                <a:gd name="T64" fmla="*/ 84 w 1116"/>
                <a:gd name="T65" fmla="*/ 4071 h 4092"/>
                <a:gd name="T66" fmla="*/ 113 w 1116"/>
                <a:gd name="T67" fmla="*/ 4084 h 4092"/>
                <a:gd name="T68" fmla="*/ 144 w 1116"/>
                <a:gd name="T69" fmla="*/ 4091 h 4092"/>
                <a:gd name="T70" fmla="*/ 175 w 1116"/>
                <a:gd name="T71" fmla="*/ 4092 h 4092"/>
                <a:gd name="T72" fmla="*/ 206 w 1116"/>
                <a:gd name="T73" fmla="*/ 4087 h 4092"/>
                <a:gd name="T74" fmla="*/ 237 w 1116"/>
                <a:gd name="T75" fmla="*/ 4077 h 4092"/>
                <a:gd name="T76" fmla="*/ 264 w 1116"/>
                <a:gd name="T77" fmla="*/ 4059 h 4092"/>
                <a:gd name="T78" fmla="*/ 436 w 1116"/>
                <a:gd name="T79" fmla="*/ 3889 h 4092"/>
                <a:gd name="T80" fmla="*/ 696 w 1116"/>
                <a:gd name="T81" fmla="*/ 3561 h 4092"/>
                <a:gd name="T82" fmla="*/ 887 w 1116"/>
                <a:gd name="T83" fmla="*/ 3225 h 4092"/>
                <a:gd name="T84" fmla="*/ 1015 w 1116"/>
                <a:gd name="T85" fmla="*/ 2887 h 4092"/>
                <a:gd name="T86" fmla="*/ 1090 w 1116"/>
                <a:gd name="T87" fmla="*/ 2549 h 4092"/>
                <a:gd name="T88" fmla="*/ 1116 w 1116"/>
                <a:gd name="T89" fmla="*/ 2216 h 4092"/>
                <a:gd name="T90" fmla="*/ 1102 w 1116"/>
                <a:gd name="T91" fmla="*/ 1893 h 4092"/>
                <a:gd name="T92" fmla="*/ 1056 w 1116"/>
                <a:gd name="T93" fmla="*/ 1582 h 4092"/>
                <a:gd name="T94" fmla="*/ 985 w 1116"/>
                <a:gd name="T95" fmla="*/ 1290 h 4092"/>
                <a:gd name="T96" fmla="*/ 896 w 1116"/>
                <a:gd name="T97" fmla="*/ 1018 h 4092"/>
                <a:gd name="T98" fmla="*/ 798 w 1116"/>
                <a:gd name="T99" fmla="*/ 772 h 4092"/>
                <a:gd name="T100" fmla="*/ 696 w 1116"/>
                <a:gd name="T101" fmla="*/ 556 h 4092"/>
                <a:gd name="T102" fmla="*/ 600 w 1116"/>
                <a:gd name="T103" fmla="*/ 375 h 4092"/>
                <a:gd name="T104" fmla="*/ 515 w 1116"/>
                <a:gd name="T105" fmla="*/ 231 h 4092"/>
                <a:gd name="T106" fmla="*/ 428 w 1116"/>
                <a:gd name="T107" fmla="*/ 96 h 4092"/>
                <a:gd name="T108" fmla="*/ 397 w 1116"/>
                <a:gd name="T109" fmla="*/ 54 h 4092"/>
                <a:gd name="T110" fmla="*/ 372 w 1116"/>
                <a:gd name="T111" fmla="*/ 32 h 4092"/>
                <a:gd name="T112" fmla="*/ 345 w 1116"/>
                <a:gd name="T113" fmla="*/ 15 h 4092"/>
                <a:gd name="T114" fmla="*/ 314 w 1116"/>
                <a:gd name="T115" fmla="*/ 5 h 4092"/>
                <a:gd name="T116" fmla="*/ 284 w 1116"/>
                <a:gd name="T117" fmla="*/ 0 h 4092"/>
                <a:gd name="T118" fmla="*/ 251 w 1116"/>
                <a:gd name="T119" fmla="*/ 1 h 4092"/>
                <a:gd name="T120" fmla="*/ 221 w 1116"/>
                <a:gd name="T121" fmla="*/ 9 h 4092"/>
                <a:gd name="T122" fmla="*/ 192 w 1116"/>
                <a:gd name="T123" fmla="*/ 23 h 4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4092">
                  <a:moveTo>
                    <a:pt x="177" y="32"/>
                  </a:moveTo>
                  <a:lnTo>
                    <a:pt x="165" y="43"/>
                  </a:lnTo>
                  <a:lnTo>
                    <a:pt x="153" y="55"/>
                  </a:lnTo>
                  <a:lnTo>
                    <a:pt x="143" y="67"/>
                  </a:lnTo>
                  <a:lnTo>
                    <a:pt x="133" y="81"/>
                  </a:lnTo>
                  <a:lnTo>
                    <a:pt x="126" y="95"/>
                  </a:lnTo>
                  <a:lnTo>
                    <a:pt x="120" y="109"/>
                  </a:lnTo>
                  <a:lnTo>
                    <a:pt x="115" y="125"/>
                  </a:lnTo>
                  <a:lnTo>
                    <a:pt x="112" y="141"/>
                  </a:lnTo>
                  <a:lnTo>
                    <a:pt x="111" y="157"/>
                  </a:lnTo>
                  <a:lnTo>
                    <a:pt x="111" y="172"/>
                  </a:lnTo>
                  <a:lnTo>
                    <a:pt x="112" y="188"/>
                  </a:lnTo>
                  <a:lnTo>
                    <a:pt x="115" y="204"/>
                  </a:lnTo>
                  <a:lnTo>
                    <a:pt x="120" y="219"/>
                  </a:lnTo>
                  <a:lnTo>
                    <a:pt x="126" y="234"/>
                  </a:lnTo>
                  <a:lnTo>
                    <a:pt x="133" y="249"/>
                  </a:lnTo>
                  <a:lnTo>
                    <a:pt x="143" y="263"/>
                  </a:lnTo>
                  <a:lnTo>
                    <a:pt x="170" y="300"/>
                  </a:lnTo>
                  <a:lnTo>
                    <a:pt x="222" y="379"/>
                  </a:lnTo>
                  <a:lnTo>
                    <a:pt x="256" y="432"/>
                  </a:lnTo>
                  <a:lnTo>
                    <a:pt x="293" y="494"/>
                  </a:lnTo>
                  <a:lnTo>
                    <a:pt x="334" y="564"/>
                  </a:lnTo>
                  <a:lnTo>
                    <a:pt x="378" y="643"/>
                  </a:lnTo>
                  <a:lnTo>
                    <a:pt x="423" y="730"/>
                  </a:lnTo>
                  <a:lnTo>
                    <a:pt x="468" y="823"/>
                  </a:lnTo>
                  <a:lnTo>
                    <a:pt x="514" y="924"/>
                  </a:lnTo>
                  <a:lnTo>
                    <a:pt x="559" y="1030"/>
                  </a:lnTo>
                  <a:lnTo>
                    <a:pt x="602" y="1142"/>
                  </a:lnTo>
                  <a:lnTo>
                    <a:pt x="643" y="1260"/>
                  </a:lnTo>
                  <a:lnTo>
                    <a:pt x="681" y="1383"/>
                  </a:lnTo>
                  <a:lnTo>
                    <a:pt x="715" y="1510"/>
                  </a:lnTo>
                  <a:lnTo>
                    <a:pt x="743" y="1642"/>
                  </a:lnTo>
                  <a:lnTo>
                    <a:pt x="766" y="1777"/>
                  </a:lnTo>
                  <a:lnTo>
                    <a:pt x="784" y="1915"/>
                  </a:lnTo>
                  <a:lnTo>
                    <a:pt x="794" y="2056"/>
                  </a:lnTo>
                  <a:lnTo>
                    <a:pt x="795" y="2199"/>
                  </a:lnTo>
                  <a:lnTo>
                    <a:pt x="787" y="2345"/>
                  </a:lnTo>
                  <a:lnTo>
                    <a:pt x="771" y="2492"/>
                  </a:lnTo>
                  <a:lnTo>
                    <a:pt x="743" y="2640"/>
                  </a:lnTo>
                  <a:lnTo>
                    <a:pt x="705" y="2787"/>
                  </a:lnTo>
                  <a:lnTo>
                    <a:pt x="654" y="2936"/>
                  </a:lnTo>
                  <a:lnTo>
                    <a:pt x="591" y="3085"/>
                  </a:lnTo>
                  <a:lnTo>
                    <a:pt x="513" y="3233"/>
                  </a:lnTo>
                  <a:lnTo>
                    <a:pt x="422" y="3380"/>
                  </a:lnTo>
                  <a:lnTo>
                    <a:pt x="315" y="3524"/>
                  </a:lnTo>
                  <a:lnTo>
                    <a:pt x="192" y="3667"/>
                  </a:lnTo>
                  <a:lnTo>
                    <a:pt x="53" y="3807"/>
                  </a:lnTo>
                  <a:lnTo>
                    <a:pt x="40" y="3820"/>
                  </a:lnTo>
                  <a:lnTo>
                    <a:pt x="31" y="3832"/>
                  </a:lnTo>
                  <a:lnTo>
                    <a:pt x="21" y="3846"/>
                  </a:lnTo>
                  <a:lnTo>
                    <a:pt x="14" y="3861"/>
                  </a:lnTo>
                  <a:lnTo>
                    <a:pt x="9" y="3875"/>
                  </a:lnTo>
                  <a:lnTo>
                    <a:pt x="5" y="3891"/>
                  </a:lnTo>
                  <a:lnTo>
                    <a:pt x="1" y="3907"/>
                  </a:lnTo>
                  <a:lnTo>
                    <a:pt x="0" y="3922"/>
                  </a:lnTo>
                  <a:lnTo>
                    <a:pt x="0" y="3938"/>
                  </a:lnTo>
                  <a:lnTo>
                    <a:pt x="2" y="3954"/>
                  </a:lnTo>
                  <a:lnTo>
                    <a:pt x="6" y="3970"/>
                  </a:lnTo>
                  <a:lnTo>
                    <a:pt x="11" y="3984"/>
                  </a:lnTo>
                  <a:lnTo>
                    <a:pt x="16" y="4000"/>
                  </a:lnTo>
                  <a:lnTo>
                    <a:pt x="24" y="4014"/>
                  </a:lnTo>
                  <a:lnTo>
                    <a:pt x="34" y="4027"/>
                  </a:lnTo>
                  <a:lnTo>
                    <a:pt x="44" y="4040"/>
                  </a:lnTo>
                  <a:lnTo>
                    <a:pt x="57" y="4052"/>
                  </a:lnTo>
                  <a:lnTo>
                    <a:pt x="69" y="4062"/>
                  </a:lnTo>
                  <a:lnTo>
                    <a:pt x="84" y="4071"/>
                  </a:lnTo>
                  <a:lnTo>
                    <a:pt x="98" y="4079"/>
                  </a:lnTo>
                  <a:lnTo>
                    <a:pt x="113" y="4084"/>
                  </a:lnTo>
                  <a:lnTo>
                    <a:pt x="128" y="4088"/>
                  </a:lnTo>
                  <a:lnTo>
                    <a:pt x="144" y="4091"/>
                  </a:lnTo>
                  <a:lnTo>
                    <a:pt x="159" y="4092"/>
                  </a:lnTo>
                  <a:lnTo>
                    <a:pt x="175" y="4092"/>
                  </a:lnTo>
                  <a:lnTo>
                    <a:pt x="191" y="4090"/>
                  </a:lnTo>
                  <a:lnTo>
                    <a:pt x="206" y="4087"/>
                  </a:lnTo>
                  <a:lnTo>
                    <a:pt x="221" y="4083"/>
                  </a:lnTo>
                  <a:lnTo>
                    <a:pt x="237" y="4077"/>
                  </a:lnTo>
                  <a:lnTo>
                    <a:pt x="250" y="4068"/>
                  </a:lnTo>
                  <a:lnTo>
                    <a:pt x="264" y="4059"/>
                  </a:lnTo>
                  <a:lnTo>
                    <a:pt x="277" y="4048"/>
                  </a:lnTo>
                  <a:lnTo>
                    <a:pt x="436" y="3889"/>
                  </a:lnTo>
                  <a:lnTo>
                    <a:pt x="575" y="3725"/>
                  </a:lnTo>
                  <a:lnTo>
                    <a:pt x="696" y="3561"/>
                  </a:lnTo>
                  <a:lnTo>
                    <a:pt x="800" y="3394"/>
                  </a:lnTo>
                  <a:lnTo>
                    <a:pt x="887" y="3225"/>
                  </a:lnTo>
                  <a:lnTo>
                    <a:pt x="959" y="3057"/>
                  </a:lnTo>
                  <a:lnTo>
                    <a:pt x="1015" y="2887"/>
                  </a:lnTo>
                  <a:lnTo>
                    <a:pt x="1059" y="2718"/>
                  </a:lnTo>
                  <a:lnTo>
                    <a:pt x="1090" y="2549"/>
                  </a:lnTo>
                  <a:lnTo>
                    <a:pt x="1108" y="2382"/>
                  </a:lnTo>
                  <a:lnTo>
                    <a:pt x="1116" y="2216"/>
                  </a:lnTo>
                  <a:lnTo>
                    <a:pt x="1114" y="2054"/>
                  </a:lnTo>
                  <a:lnTo>
                    <a:pt x="1102" y="1893"/>
                  </a:lnTo>
                  <a:lnTo>
                    <a:pt x="1082" y="1736"/>
                  </a:lnTo>
                  <a:lnTo>
                    <a:pt x="1056" y="1582"/>
                  </a:lnTo>
                  <a:lnTo>
                    <a:pt x="1024" y="1433"/>
                  </a:lnTo>
                  <a:lnTo>
                    <a:pt x="985" y="1290"/>
                  </a:lnTo>
                  <a:lnTo>
                    <a:pt x="942" y="1151"/>
                  </a:lnTo>
                  <a:lnTo>
                    <a:pt x="896" y="1018"/>
                  </a:lnTo>
                  <a:lnTo>
                    <a:pt x="848" y="891"/>
                  </a:lnTo>
                  <a:lnTo>
                    <a:pt x="798" y="772"/>
                  </a:lnTo>
                  <a:lnTo>
                    <a:pt x="747" y="661"/>
                  </a:lnTo>
                  <a:lnTo>
                    <a:pt x="696" y="556"/>
                  </a:lnTo>
                  <a:lnTo>
                    <a:pt x="647" y="460"/>
                  </a:lnTo>
                  <a:lnTo>
                    <a:pt x="600" y="375"/>
                  </a:lnTo>
                  <a:lnTo>
                    <a:pt x="556" y="298"/>
                  </a:lnTo>
                  <a:lnTo>
                    <a:pt x="515" y="231"/>
                  </a:lnTo>
                  <a:lnTo>
                    <a:pt x="481" y="174"/>
                  </a:lnTo>
                  <a:lnTo>
                    <a:pt x="428" y="96"/>
                  </a:lnTo>
                  <a:lnTo>
                    <a:pt x="407" y="66"/>
                  </a:lnTo>
                  <a:lnTo>
                    <a:pt x="397" y="54"/>
                  </a:lnTo>
                  <a:lnTo>
                    <a:pt x="384" y="41"/>
                  </a:lnTo>
                  <a:lnTo>
                    <a:pt x="372" y="32"/>
                  </a:lnTo>
                  <a:lnTo>
                    <a:pt x="358" y="22"/>
                  </a:lnTo>
                  <a:lnTo>
                    <a:pt x="345" y="15"/>
                  </a:lnTo>
                  <a:lnTo>
                    <a:pt x="330" y="10"/>
                  </a:lnTo>
                  <a:lnTo>
                    <a:pt x="314" y="5"/>
                  </a:lnTo>
                  <a:lnTo>
                    <a:pt x="300" y="1"/>
                  </a:lnTo>
                  <a:lnTo>
                    <a:pt x="284" y="0"/>
                  </a:lnTo>
                  <a:lnTo>
                    <a:pt x="268" y="0"/>
                  </a:lnTo>
                  <a:lnTo>
                    <a:pt x="251" y="1"/>
                  </a:lnTo>
                  <a:lnTo>
                    <a:pt x="237" y="5"/>
                  </a:lnTo>
                  <a:lnTo>
                    <a:pt x="221" y="9"/>
                  </a:lnTo>
                  <a:lnTo>
                    <a:pt x="205" y="15"/>
                  </a:lnTo>
                  <a:lnTo>
                    <a:pt x="192" y="23"/>
                  </a:lnTo>
                  <a:lnTo>
                    <a:pt x="177"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 name="Group 44"/>
          <p:cNvGrpSpPr/>
          <p:nvPr/>
        </p:nvGrpSpPr>
        <p:grpSpPr>
          <a:xfrm>
            <a:off x="1656781" y="3872368"/>
            <a:ext cx="400619" cy="394832"/>
            <a:chOff x="8227480" y="3886199"/>
            <a:chExt cx="230720" cy="468415"/>
          </a:xfrm>
        </p:grpSpPr>
        <p:sp>
          <p:nvSpPr>
            <p:cNvPr id="46" name="Freeform 9"/>
            <p:cNvSpPr>
              <a:spLocks/>
            </p:cNvSpPr>
            <p:nvPr/>
          </p:nvSpPr>
          <p:spPr bwMode="auto">
            <a:xfrm>
              <a:off x="8227480" y="3953554"/>
              <a:ext cx="118943" cy="338300"/>
            </a:xfrm>
            <a:custGeom>
              <a:avLst/>
              <a:gdLst>
                <a:gd name="T0" fmla="*/ 157 w 1236"/>
                <a:gd name="T1" fmla="*/ 88 h 3313"/>
                <a:gd name="T2" fmla="*/ 111 w 1236"/>
                <a:gd name="T3" fmla="*/ 129 h 3313"/>
                <a:gd name="T4" fmla="*/ 73 w 1236"/>
                <a:gd name="T5" fmla="*/ 177 h 3313"/>
                <a:gd name="T6" fmla="*/ 43 w 1236"/>
                <a:gd name="T7" fmla="*/ 228 h 3313"/>
                <a:gd name="T8" fmla="*/ 20 w 1236"/>
                <a:gd name="T9" fmla="*/ 284 h 3313"/>
                <a:gd name="T10" fmla="*/ 6 w 1236"/>
                <a:gd name="T11" fmla="*/ 341 h 3313"/>
                <a:gd name="T12" fmla="*/ 0 w 1236"/>
                <a:gd name="T13" fmla="*/ 400 h 3313"/>
                <a:gd name="T14" fmla="*/ 2 w 1236"/>
                <a:gd name="T15" fmla="*/ 460 h 3313"/>
                <a:gd name="T16" fmla="*/ 13 w 1236"/>
                <a:gd name="T17" fmla="*/ 518 h 3313"/>
                <a:gd name="T18" fmla="*/ 33 w 1236"/>
                <a:gd name="T19" fmla="*/ 575 h 3313"/>
                <a:gd name="T20" fmla="*/ 63 w 1236"/>
                <a:gd name="T21" fmla="*/ 630 h 3313"/>
                <a:gd name="T22" fmla="*/ 114 w 1236"/>
                <a:gd name="T23" fmla="*/ 709 h 3313"/>
                <a:gd name="T24" fmla="*/ 171 w 1236"/>
                <a:gd name="T25" fmla="*/ 809 h 3313"/>
                <a:gd name="T26" fmla="*/ 239 w 1236"/>
                <a:gd name="T27" fmla="*/ 947 h 3313"/>
                <a:gd name="T28" fmla="*/ 309 w 1236"/>
                <a:gd name="T29" fmla="*/ 1120 h 3313"/>
                <a:gd name="T30" fmla="*/ 369 w 1236"/>
                <a:gd name="T31" fmla="*/ 1321 h 3313"/>
                <a:gd name="T32" fmla="*/ 409 w 1236"/>
                <a:gd name="T33" fmla="*/ 1545 h 3313"/>
                <a:gd name="T34" fmla="*/ 417 w 1236"/>
                <a:gd name="T35" fmla="*/ 1787 h 3313"/>
                <a:gd name="T36" fmla="*/ 386 w 1236"/>
                <a:gd name="T37" fmla="*/ 2039 h 3313"/>
                <a:gd name="T38" fmla="*/ 301 w 1236"/>
                <a:gd name="T39" fmla="*/ 2298 h 3313"/>
                <a:gd name="T40" fmla="*/ 156 w 1236"/>
                <a:gd name="T41" fmla="*/ 2557 h 3313"/>
                <a:gd name="T42" fmla="*/ 66 w 1236"/>
                <a:gd name="T43" fmla="*/ 2676 h 3313"/>
                <a:gd name="T44" fmla="*/ 36 w 1236"/>
                <a:gd name="T45" fmla="*/ 2730 h 3313"/>
                <a:gd name="T46" fmla="*/ 15 w 1236"/>
                <a:gd name="T47" fmla="*/ 2786 h 3313"/>
                <a:gd name="T48" fmla="*/ 3 w 1236"/>
                <a:gd name="T49" fmla="*/ 2845 h 3313"/>
                <a:gd name="T50" fmla="*/ 0 w 1236"/>
                <a:gd name="T51" fmla="*/ 2905 h 3313"/>
                <a:gd name="T52" fmla="*/ 4 w 1236"/>
                <a:gd name="T53" fmla="*/ 2964 h 3313"/>
                <a:gd name="T54" fmla="*/ 18 w 1236"/>
                <a:gd name="T55" fmla="*/ 3021 h 3313"/>
                <a:gd name="T56" fmla="*/ 39 w 1236"/>
                <a:gd name="T57" fmla="*/ 3078 h 3313"/>
                <a:gd name="T58" fmla="*/ 69 w 1236"/>
                <a:gd name="T59" fmla="*/ 3130 h 3313"/>
                <a:gd name="T60" fmla="*/ 107 w 1236"/>
                <a:gd name="T61" fmla="*/ 3178 h 3313"/>
                <a:gd name="T62" fmla="*/ 152 w 1236"/>
                <a:gd name="T63" fmla="*/ 3221 h 3313"/>
                <a:gd name="T64" fmla="*/ 204 w 1236"/>
                <a:gd name="T65" fmla="*/ 3257 h 3313"/>
                <a:gd name="T66" fmla="*/ 258 w 1236"/>
                <a:gd name="T67" fmla="*/ 3284 h 3313"/>
                <a:gd name="T68" fmla="*/ 316 w 1236"/>
                <a:gd name="T69" fmla="*/ 3302 h 3313"/>
                <a:gd name="T70" fmla="*/ 374 w 1236"/>
                <a:gd name="T71" fmla="*/ 3312 h 3313"/>
                <a:gd name="T72" fmla="*/ 434 w 1236"/>
                <a:gd name="T73" fmla="*/ 3313 h 3313"/>
                <a:gd name="T74" fmla="*/ 493 w 1236"/>
                <a:gd name="T75" fmla="*/ 3304 h 3313"/>
                <a:gd name="T76" fmla="*/ 550 w 1236"/>
                <a:gd name="T77" fmla="*/ 3289 h 3313"/>
                <a:gd name="T78" fmla="*/ 605 w 1236"/>
                <a:gd name="T79" fmla="*/ 3264 h 3313"/>
                <a:gd name="T80" fmla="*/ 656 w 1236"/>
                <a:gd name="T81" fmla="*/ 3232 h 3313"/>
                <a:gd name="T82" fmla="*/ 702 w 1236"/>
                <a:gd name="T83" fmla="*/ 3191 h 3313"/>
                <a:gd name="T84" fmla="*/ 829 w 1236"/>
                <a:gd name="T85" fmla="*/ 3030 h 3313"/>
                <a:gd name="T86" fmla="*/ 1054 w 1236"/>
                <a:gd name="T87" fmla="*/ 2633 h 3313"/>
                <a:gd name="T88" fmla="*/ 1183 w 1236"/>
                <a:gd name="T89" fmla="*/ 2239 h 3313"/>
                <a:gd name="T90" fmla="*/ 1234 w 1236"/>
                <a:gd name="T91" fmla="*/ 1856 h 3313"/>
                <a:gd name="T92" fmla="*/ 1221 w 1236"/>
                <a:gd name="T93" fmla="*/ 1490 h 3313"/>
                <a:gd name="T94" fmla="*/ 1164 w 1236"/>
                <a:gd name="T95" fmla="*/ 1151 h 3313"/>
                <a:gd name="T96" fmla="*/ 1076 w 1236"/>
                <a:gd name="T97" fmla="*/ 850 h 3313"/>
                <a:gd name="T98" fmla="*/ 974 w 1236"/>
                <a:gd name="T99" fmla="*/ 593 h 3313"/>
                <a:gd name="T100" fmla="*/ 875 w 1236"/>
                <a:gd name="T101" fmla="*/ 389 h 3313"/>
                <a:gd name="T102" fmla="*/ 795 w 1236"/>
                <a:gd name="T103" fmla="*/ 249 h 3313"/>
                <a:gd name="T104" fmla="*/ 733 w 1236"/>
                <a:gd name="T105" fmla="*/ 156 h 3313"/>
                <a:gd name="T106" fmla="*/ 692 w 1236"/>
                <a:gd name="T107" fmla="*/ 110 h 3313"/>
                <a:gd name="T108" fmla="*/ 644 w 1236"/>
                <a:gd name="T109" fmla="*/ 72 h 3313"/>
                <a:gd name="T110" fmla="*/ 593 w 1236"/>
                <a:gd name="T111" fmla="*/ 41 h 3313"/>
                <a:gd name="T112" fmla="*/ 538 w 1236"/>
                <a:gd name="T113" fmla="*/ 19 h 3313"/>
                <a:gd name="T114" fmla="*/ 480 w 1236"/>
                <a:gd name="T115" fmla="*/ 5 h 3313"/>
                <a:gd name="T116" fmla="*/ 422 w 1236"/>
                <a:gd name="T117" fmla="*/ 0 h 3313"/>
                <a:gd name="T118" fmla="*/ 362 w 1236"/>
                <a:gd name="T119" fmla="*/ 2 h 3313"/>
                <a:gd name="T120" fmla="*/ 303 w 1236"/>
                <a:gd name="T121" fmla="*/ 13 h 3313"/>
                <a:gd name="T122" fmla="*/ 246 w 1236"/>
                <a:gd name="T123" fmla="*/ 33 h 3313"/>
                <a:gd name="T124" fmla="*/ 191 w 1236"/>
                <a:gd name="T125" fmla="*/ 62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6" h="3313">
                  <a:moveTo>
                    <a:pt x="174" y="74"/>
                  </a:moveTo>
                  <a:lnTo>
                    <a:pt x="174" y="75"/>
                  </a:lnTo>
                  <a:lnTo>
                    <a:pt x="157" y="88"/>
                  </a:lnTo>
                  <a:lnTo>
                    <a:pt x="140" y="100"/>
                  </a:lnTo>
                  <a:lnTo>
                    <a:pt x="125" y="115"/>
                  </a:lnTo>
                  <a:lnTo>
                    <a:pt x="111" y="129"/>
                  </a:lnTo>
                  <a:lnTo>
                    <a:pt x="97" y="144"/>
                  </a:lnTo>
                  <a:lnTo>
                    <a:pt x="85" y="160"/>
                  </a:lnTo>
                  <a:lnTo>
                    <a:pt x="73" y="177"/>
                  </a:lnTo>
                  <a:lnTo>
                    <a:pt x="62" y="193"/>
                  </a:lnTo>
                  <a:lnTo>
                    <a:pt x="51" y="210"/>
                  </a:lnTo>
                  <a:lnTo>
                    <a:pt x="43" y="228"/>
                  </a:lnTo>
                  <a:lnTo>
                    <a:pt x="34" y="246"/>
                  </a:lnTo>
                  <a:lnTo>
                    <a:pt x="27" y="265"/>
                  </a:lnTo>
                  <a:lnTo>
                    <a:pt x="20" y="284"/>
                  </a:lnTo>
                  <a:lnTo>
                    <a:pt x="14" y="302"/>
                  </a:lnTo>
                  <a:lnTo>
                    <a:pt x="9" y="321"/>
                  </a:lnTo>
                  <a:lnTo>
                    <a:pt x="6" y="341"/>
                  </a:lnTo>
                  <a:lnTo>
                    <a:pt x="3" y="360"/>
                  </a:lnTo>
                  <a:lnTo>
                    <a:pt x="1" y="380"/>
                  </a:lnTo>
                  <a:lnTo>
                    <a:pt x="0" y="400"/>
                  </a:lnTo>
                  <a:lnTo>
                    <a:pt x="0" y="420"/>
                  </a:lnTo>
                  <a:lnTo>
                    <a:pt x="1" y="440"/>
                  </a:lnTo>
                  <a:lnTo>
                    <a:pt x="2" y="460"/>
                  </a:lnTo>
                  <a:lnTo>
                    <a:pt x="5" y="479"/>
                  </a:lnTo>
                  <a:lnTo>
                    <a:pt x="9" y="498"/>
                  </a:lnTo>
                  <a:lnTo>
                    <a:pt x="13" y="518"/>
                  </a:lnTo>
                  <a:lnTo>
                    <a:pt x="20" y="537"/>
                  </a:lnTo>
                  <a:lnTo>
                    <a:pt x="26" y="556"/>
                  </a:lnTo>
                  <a:lnTo>
                    <a:pt x="33" y="575"/>
                  </a:lnTo>
                  <a:lnTo>
                    <a:pt x="43" y="594"/>
                  </a:lnTo>
                  <a:lnTo>
                    <a:pt x="52" y="613"/>
                  </a:lnTo>
                  <a:lnTo>
                    <a:pt x="63" y="630"/>
                  </a:lnTo>
                  <a:lnTo>
                    <a:pt x="74" y="648"/>
                  </a:lnTo>
                  <a:lnTo>
                    <a:pt x="88" y="667"/>
                  </a:lnTo>
                  <a:lnTo>
                    <a:pt x="114" y="709"/>
                  </a:lnTo>
                  <a:lnTo>
                    <a:pt x="131" y="737"/>
                  </a:lnTo>
                  <a:lnTo>
                    <a:pt x="151" y="771"/>
                  </a:lnTo>
                  <a:lnTo>
                    <a:pt x="171" y="809"/>
                  </a:lnTo>
                  <a:lnTo>
                    <a:pt x="193" y="851"/>
                  </a:lnTo>
                  <a:lnTo>
                    <a:pt x="216" y="897"/>
                  </a:lnTo>
                  <a:lnTo>
                    <a:pt x="239" y="947"/>
                  </a:lnTo>
                  <a:lnTo>
                    <a:pt x="262" y="1002"/>
                  </a:lnTo>
                  <a:lnTo>
                    <a:pt x="287" y="1059"/>
                  </a:lnTo>
                  <a:lnTo>
                    <a:pt x="309" y="1120"/>
                  </a:lnTo>
                  <a:lnTo>
                    <a:pt x="331" y="1185"/>
                  </a:lnTo>
                  <a:lnTo>
                    <a:pt x="350" y="1252"/>
                  </a:lnTo>
                  <a:lnTo>
                    <a:pt x="369" y="1321"/>
                  </a:lnTo>
                  <a:lnTo>
                    <a:pt x="385" y="1395"/>
                  </a:lnTo>
                  <a:lnTo>
                    <a:pt x="399" y="1469"/>
                  </a:lnTo>
                  <a:lnTo>
                    <a:pt x="409" y="1545"/>
                  </a:lnTo>
                  <a:lnTo>
                    <a:pt x="415" y="1624"/>
                  </a:lnTo>
                  <a:lnTo>
                    <a:pt x="418" y="1705"/>
                  </a:lnTo>
                  <a:lnTo>
                    <a:pt x="417" y="1787"/>
                  </a:lnTo>
                  <a:lnTo>
                    <a:pt x="412" y="1870"/>
                  </a:lnTo>
                  <a:lnTo>
                    <a:pt x="402" y="1954"/>
                  </a:lnTo>
                  <a:lnTo>
                    <a:pt x="386" y="2039"/>
                  </a:lnTo>
                  <a:lnTo>
                    <a:pt x="364" y="2125"/>
                  </a:lnTo>
                  <a:lnTo>
                    <a:pt x="336" y="2211"/>
                  </a:lnTo>
                  <a:lnTo>
                    <a:pt x="301" y="2298"/>
                  </a:lnTo>
                  <a:lnTo>
                    <a:pt x="260" y="2384"/>
                  </a:lnTo>
                  <a:lnTo>
                    <a:pt x="211" y="2471"/>
                  </a:lnTo>
                  <a:lnTo>
                    <a:pt x="156" y="2557"/>
                  </a:lnTo>
                  <a:lnTo>
                    <a:pt x="91" y="2642"/>
                  </a:lnTo>
                  <a:lnTo>
                    <a:pt x="78" y="2659"/>
                  </a:lnTo>
                  <a:lnTo>
                    <a:pt x="66" y="2676"/>
                  </a:lnTo>
                  <a:lnTo>
                    <a:pt x="55" y="2693"/>
                  </a:lnTo>
                  <a:lnTo>
                    <a:pt x="45" y="2712"/>
                  </a:lnTo>
                  <a:lnTo>
                    <a:pt x="36" y="2730"/>
                  </a:lnTo>
                  <a:lnTo>
                    <a:pt x="28" y="2749"/>
                  </a:lnTo>
                  <a:lnTo>
                    <a:pt x="22" y="2768"/>
                  </a:lnTo>
                  <a:lnTo>
                    <a:pt x="15" y="2786"/>
                  </a:lnTo>
                  <a:lnTo>
                    <a:pt x="10" y="2806"/>
                  </a:lnTo>
                  <a:lnTo>
                    <a:pt x="6" y="2826"/>
                  </a:lnTo>
                  <a:lnTo>
                    <a:pt x="3" y="2845"/>
                  </a:lnTo>
                  <a:lnTo>
                    <a:pt x="1" y="2865"/>
                  </a:lnTo>
                  <a:lnTo>
                    <a:pt x="0" y="2885"/>
                  </a:lnTo>
                  <a:lnTo>
                    <a:pt x="0" y="2905"/>
                  </a:lnTo>
                  <a:lnTo>
                    <a:pt x="0" y="2925"/>
                  </a:lnTo>
                  <a:lnTo>
                    <a:pt x="2" y="2944"/>
                  </a:lnTo>
                  <a:lnTo>
                    <a:pt x="4" y="2964"/>
                  </a:lnTo>
                  <a:lnTo>
                    <a:pt x="8" y="2984"/>
                  </a:lnTo>
                  <a:lnTo>
                    <a:pt x="12" y="3002"/>
                  </a:lnTo>
                  <a:lnTo>
                    <a:pt x="18" y="3021"/>
                  </a:lnTo>
                  <a:lnTo>
                    <a:pt x="24" y="3040"/>
                  </a:lnTo>
                  <a:lnTo>
                    <a:pt x="31" y="3059"/>
                  </a:lnTo>
                  <a:lnTo>
                    <a:pt x="39" y="3078"/>
                  </a:lnTo>
                  <a:lnTo>
                    <a:pt x="48" y="3096"/>
                  </a:lnTo>
                  <a:lnTo>
                    <a:pt x="57" y="3112"/>
                  </a:lnTo>
                  <a:lnTo>
                    <a:pt x="69" y="3130"/>
                  </a:lnTo>
                  <a:lnTo>
                    <a:pt x="80" y="3147"/>
                  </a:lnTo>
                  <a:lnTo>
                    <a:pt x="93" y="3163"/>
                  </a:lnTo>
                  <a:lnTo>
                    <a:pt x="107" y="3178"/>
                  </a:lnTo>
                  <a:lnTo>
                    <a:pt x="120" y="3193"/>
                  </a:lnTo>
                  <a:lnTo>
                    <a:pt x="136" y="3208"/>
                  </a:lnTo>
                  <a:lnTo>
                    <a:pt x="152" y="3221"/>
                  </a:lnTo>
                  <a:lnTo>
                    <a:pt x="168" y="3234"/>
                  </a:lnTo>
                  <a:lnTo>
                    <a:pt x="186" y="3246"/>
                  </a:lnTo>
                  <a:lnTo>
                    <a:pt x="204" y="3257"/>
                  </a:lnTo>
                  <a:lnTo>
                    <a:pt x="222" y="3267"/>
                  </a:lnTo>
                  <a:lnTo>
                    <a:pt x="239" y="3276"/>
                  </a:lnTo>
                  <a:lnTo>
                    <a:pt x="258" y="3284"/>
                  </a:lnTo>
                  <a:lnTo>
                    <a:pt x="277" y="3291"/>
                  </a:lnTo>
                  <a:lnTo>
                    <a:pt x="297" y="3297"/>
                  </a:lnTo>
                  <a:lnTo>
                    <a:pt x="316" y="3302"/>
                  </a:lnTo>
                  <a:lnTo>
                    <a:pt x="336" y="3306"/>
                  </a:lnTo>
                  <a:lnTo>
                    <a:pt x="355" y="3309"/>
                  </a:lnTo>
                  <a:lnTo>
                    <a:pt x="374" y="3312"/>
                  </a:lnTo>
                  <a:lnTo>
                    <a:pt x="394" y="3313"/>
                  </a:lnTo>
                  <a:lnTo>
                    <a:pt x="414" y="3313"/>
                  </a:lnTo>
                  <a:lnTo>
                    <a:pt x="434" y="3313"/>
                  </a:lnTo>
                  <a:lnTo>
                    <a:pt x="454" y="3311"/>
                  </a:lnTo>
                  <a:lnTo>
                    <a:pt x="473" y="3308"/>
                  </a:lnTo>
                  <a:lnTo>
                    <a:pt x="493" y="3304"/>
                  </a:lnTo>
                  <a:lnTo>
                    <a:pt x="512" y="3300"/>
                  </a:lnTo>
                  <a:lnTo>
                    <a:pt x="531" y="3295"/>
                  </a:lnTo>
                  <a:lnTo>
                    <a:pt x="550" y="3289"/>
                  </a:lnTo>
                  <a:lnTo>
                    <a:pt x="568" y="3281"/>
                  </a:lnTo>
                  <a:lnTo>
                    <a:pt x="587" y="3274"/>
                  </a:lnTo>
                  <a:lnTo>
                    <a:pt x="605" y="3264"/>
                  </a:lnTo>
                  <a:lnTo>
                    <a:pt x="623" y="3255"/>
                  </a:lnTo>
                  <a:lnTo>
                    <a:pt x="639" y="3243"/>
                  </a:lnTo>
                  <a:lnTo>
                    <a:pt x="656" y="3232"/>
                  </a:lnTo>
                  <a:lnTo>
                    <a:pt x="672" y="3219"/>
                  </a:lnTo>
                  <a:lnTo>
                    <a:pt x="687" y="3206"/>
                  </a:lnTo>
                  <a:lnTo>
                    <a:pt x="702" y="3191"/>
                  </a:lnTo>
                  <a:lnTo>
                    <a:pt x="717" y="3176"/>
                  </a:lnTo>
                  <a:lnTo>
                    <a:pt x="730" y="3161"/>
                  </a:lnTo>
                  <a:lnTo>
                    <a:pt x="829" y="3030"/>
                  </a:lnTo>
                  <a:lnTo>
                    <a:pt x="916" y="2898"/>
                  </a:lnTo>
                  <a:lnTo>
                    <a:pt x="990" y="2767"/>
                  </a:lnTo>
                  <a:lnTo>
                    <a:pt x="1054" y="2633"/>
                  </a:lnTo>
                  <a:lnTo>
                    <a:pt x="1107" y="2502"/>
                  </a:lnTo>
                  <a:lnTo>
                    <a:pt x="1150" y="2370"/>
                  </a:lnTo>
                  <a:lnTo>
                    <a:pt x="1183" y="2239"/>
                  </a:lnTo>
                  <a:lnTo>
                    <a:pt x="1208" y="2110"/>
                  </a:lnTo>
                  <a:lnTo>
                    <a:pt x="1224" y="1982"/>
                  </a:lnTo>
                  <a:lnTo>
                    <a:pt x="1234" y="1856"/>
                  </a:lnTo>
                  <a:lnTo>
                    <a:pt x="1236" y="1731"/>
                  </a:lnTo>
                  <a:lnTo>
                    <a:pt x="1232" y="1609"/>
                  </a:lnTo>
                  <a:lnTo>
                    <a:pt x="1221" y="1490"/>
                  </a:lnTo>
                  <a:lnTo>
                    <a:pt x="1206" y="1374"/>
                  </a:lnTo>
                  <a:lnTo>
                    <a:pt x="1187" y="1261"/>
                  </a:lnTo>
                  <a:lnTo>
                    <a:pt x="1164" y="1151"/>
                  </a:lnTo>
                  <a:lnTo>
                    <a:pt x="1136" y="1047"/>
                  </a:lnTo>
                  <a:lnTo>
                    <a:pt x="1107" y="946"/>
                  </a:lnTo>
                  <a:lnTo>
                    <a:pt x="1076" y="850"/>
                  </a:lnTo>
                  <a:lnTo>
                    <a:pt x="1042" y="759"/>
                  </a:lnTo>
                  <a:lnTo>
                    <a:pt x="1008" y="673"/>
                  </a:lnTo>
                  <a:lnTo>
                    <a:pt x="974" y="593"/>
                  </a:lnTo>
                  <a:lnTo>
                    <a:pt x="940" y="519"/>
                  </a:lnTo>
                  <a:lnTo>
                    <a:pt x="906" y="451"/>
                  </a:lnTo>
                  <a:lnTo>
                    <a:pt x="875" y="389"/>
                  </a:lnTo>
                  <a:lnTo>
                    <a:pt x="845" y="335"/>
                  </a:lnTo>
                  <a:lnTo>
                    <a:pt x="818" y="288"/>
                  </a:lnTo>
                  <a:lnTo>
                    <a:pt x="795" y="249"/>
                  </a:lnTo>
                  <a:lnTo>
                    <a:pt x="761" y="193"/>
                  </a:lnTo>
                  <a:lnTo>
                    <a:pt x="746" y="172"/>
                  </a:lnTo>
                  <a:lnTo>
                    <a:pt x="733" y="156"/>
                  </a:lnTo>
                  <a:lnTo>
                    <a:pt x="721" y="140"/>
                  </a:lnTo>
                  <a:lnTo>
                    <a:pt x="706" y="124"/>
                  </a:lnTo>
                  <a:lnTo>
                    <a:pt x="692" y="110"/>
                  </a:lnTo>
                  <a:lnTo>
                    <a:pt x="677" y="97"/>
                  </a:lnTo>
                  <a:lnTo>
                    <a:pt x="661" y="83"/>
                  </a:lnTo>
                  <a:lnTo>
                    <a:pt x="644" y="72"/>
                  </a:lnTo>
                  <a:lnTo>
                    <a:pt x="628" y="61"/>
                  </a:lnTo>
                  <a:lnTo>
                    <a:pt x="611" y="51"/>
                  </a:lnTo>
                  <a:lnTo>
                    <a:pt x="593" y="41"/>
                  </a:lnTo>
                  <a:lnTo>
                    <a:pt x="574" y="33"/>
                  </a:lnTo>
                  <a:lnTo>
                    <a:pt x="557" y="26"/>
                  </a:lnTo>
                  <a:lnTo>
                    <a:pt x="538" y="19"/>
                  </a:lnTo>
                  <a:lnTo>
                    <a:pt x="519" y="14"/>
                  </a:lnTo>
                  <a:lnTo>
                    <a:pt x="500" y="9"/>
                  </a:lnTo>
                  <a:lnTo>
                    <a:pt x="480" y="5"/>
                  </a:lnTo>
                  <a:lnTo>
                    <a:pt x="461" y="3"/>
                  </a:lnTo>
                  <a:lnTo>
                    <a:pt x="441" y="1"/>
                  </a:lnTo>
                  <a:lnTo>
                    <a:pt x="422" y="0"/>
                  </a:lnTo>
                  <a:lnTo>
                    <a:pt x="402" y="0"/>
                  </a:lnTo>
                  <a:lnTo>
                    <a:pt x="382" y="1"/>
                  </a:lnTo>
                  <a:lnTo>
                    <a:pt x="362" y="2"/>
                  </a:lnTo>
                  <a:lnTo>
                    <a:pt x="342" y="5"/>
                  </a:lnTo>
                  <a:lnTo>
                    <a:pt x="323" y="9"/>
                  </a:lnTo>
                  <a:lnTo>
                    <a:pt x="303" y="13"/>
                  </a:lnTo>
                  <a:lnTo>
                    <a:pt x="284" y="19"/>
                  </a:lnTo>
                  <a:lnTo>
                    <a:pt x="265" y="26"/>
                  </a:lnTo>
                  <a:lnTo>
                    <a:pt x="246" y="33"/>
                  </a:lnTo>
                  <a:lnTo>
                    <a:pt x="228" y="42"/>
                  </a:lnTo>
                  <a:lnTo>
                    <a:pt x="209" y="52"/>
                  </a:lnTo>
                  <a:lnTo>
                    <a:pt x="191" y="62"/>
                  </a:lnTo>
                  <a:lnTo>
                    <a:pt x="174" y="7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7" name="Freeform 10"/>
            <p:cNvSpPr>
              <a:spLocks/>
            </p:cNvSpPr>
            <p:nvPr/>
          </p:nvSpPr>
          <p:spPr bwMode="auto">
            <a:xfrm>
              <a:off x="8304865" y="3886199"/>
              <a:ext cx="153335" cy="468415"/>
            </a:xfrm>
            <a:custGeom>
              <a:avLst/>
              <a:gdLst>
                <a:gd name="T0" fmla="*/ 261 w 1611"/>
                <a:gd name="T1" fmla="*/ 94 h 4587"/>
                <a:gd name="T2" fmla="*/ 216 w 1611"/>
                <a:gd name="T3" fmla="*/ 137 h 4587"/>
                <a:gd name="T4" fmla="*/ 178 w 1611"/>
                <a:gd name="T5" fmla="*/ 186 h 4587"/>
                <a:gd name="T6" fmla="*/ 150 w 1611"/>
                <a:gd name="T7" fmla="*/ 238 h 4587"/>
                <a:gd name="T8" fmla="*/ 129 w 1611"/>
                <a:gd name="T9" fmla="*/ 293 h 4587"/>
                <a:gd name="T10" fmla="*/ 115 w 1611"/>
                <a:gd name="T11" fmla="*/ 351 h 4587"/>
                <a:gd name="T12" fmla="*/ 111 w 1611"/>
                <a:gd name="T13" fmla="*/ 411 h 4587"/>
                <a:gd name="T14" fmla="*/ 115 w 1611"/>
                <a:gd name="T15" fmla="*/ 470 h 4587"/>
                <a:gd name="T16" fmla="*/ 128 w 1611"/>
                <a:gd name="T17" fmla="*/ 528 h 4587"/>
                <a:gd name="T18" fmla="*/ 149 w 1611"/>
                <a:gd name="T19" fmla="*/ 586 h 4587"/>
                <a:gd name="T20" fmla="*/ 179 w 1611"/>
                <a:gd name="T21" fmla="*/ 639 h 4587"/>
                <a:gd name="T22" fmla="*/ 264 w 1611"/>
                <a:gd name="T23" fmla="*/ 762 h 4587"/>
                <a:gd name="T24" fmla="*/ 367 w 1611"/>
                <a:gd name="T25" fmla="*/ 933 h 4587"/>
                <a:gd name="T26" fmla="*/ 490 w 1611"/>
                <a:gd name="T27" fmla="*/ 1168 h 4587"/>
                <a:gd name="T28" fmla="*/ 613 w 1611"/>
                <a:gd name="T29" fmla="*/ 1459 h 4587"/>
                <a:gd name="T30" fmla="*/ 717 w 1611"/>
                <a:gd name="T31" fmla="*/ 1793 h 4587"/>
                <a:gd name="T32" fmla="*/ 782 w 1611"/>
                <a:gd name="T33" fmla="*/ 2161 h 4587"/>
                <a:gd name="T34" fmla="*/ 787 w 1611"/>
                <a:gd name="T35" fmla="*/ 2552 h 4587"/>
                <a:gd name="T36" fmla="*/ 715 w 1611"/>
                <a:gd name="T37" fmla="*/ 2954 h 4587"/>
                <a:gd name="T38" fmla="*/ 545 w 1611"/>
                <a:gd name="T39" fmla="*/ 3355 h 4587"/>
                <a:gd name="T40" fmla="*/ 257 w 1611"/>
                <a:gd name="T41" fmla="*/ 3747 h 4587"/>
                <a:gd name="T42" fmla="*/ 102 w 1611"/>
                <a:gd name="T43" fmla="*/ 3904 h 4587"/>
                <a:gd name="T44" fmla="*/ 64 w 1611"/>
                <a:gd name="T45" fmla="*/ 3954 h 4587"/>
                <a:gd name="T46" fmla="*/ 36 w 1611"/>
                <a:gd name="T47" fmla="*/ 4007 h 4587"/>
                <a:gd name="T48" fmla="*/ 16 w 1611"/>
                <a:gd name="T49" fmla="*/ 4064 h 4587"/>
                <a:gd name="T50" fmla="*/ 5 w 1611"/>
                <a:gd name="T51" fmla="*/ 4121 h 4587"/>
                <a:gd name="T52" fmla="*/ 0 w 1611"/>
                <a:gd name="T53" fmla="*/ 4181 h 4587"/>
                <a:gd name="T54" fmla="*/ 6 w 1611"/>
                <a:gd name="T55" fmla="*/ 4240 h 4587"/>
                <a:gd name="T56" fmla="*/ 19 w 1611"/>
                <a:gd name="T57" fmla="*/ 4298 h 4587"/>
                <a:gd name="T58" fmla="*/ 41 w 1611"/>
                <a:gd name="T59" fmla="*/ 4354 h 4587"/>
                <a:gd name="T60" fmla="*/ 71 w 1611"/>
                <a:gd name="T61" fmla="*/ 4407 h 4587"/>
                <a:gd name="T62" fmla="*/ 111 w 1611"/>
                <a:gd name="T63" fmla="*/ 4456 h 4587"/>
                <a:gd name="T64" fmla="*/ 157 w 1611"/>
                <a:gd name="T65" fmla="*/ 4499 h 4587"/>
                <a:gd name="T66" fmla="*/ 209 w 1611"/>
                <a:gd name="T67" fmla="*/ 4533 h 4587"/>
                <a:gd name="T68" fmla="*/ 263 w 1611"/>
                <a:gd name="T69" fmla="*/ 4558 h 4587"/>
                <a:gd name="T70" fmla="*/ 320 w 1611"/>
                <a:gd name="T71" fmla="*/ 4576 h 4587"/>
                <a:gd name="T72" fmla="*/ 378 w 1611"/>
                <a:gd name="T73" fmla="*/ 4584 h 4587"/>
                <a:gd name="T74" fmla="*/ 438 w 1611"/>
                <a:gd name="T75" fmla="*/ 4586 h 4587"/>
                <a:gd name="T76" fmla="*/ 496 w 1611"/>
                <a:gd name="T77" fmla="*/ 4578 h 4587"/>
                <a:gd name="T78" fmla="*/ 554 w 1611"/>
                <a:gd name="T79" fmla="*/ 4561 h 4587"/>
                <a:gd name="T80" fmla="*/ 609 w 1611"/>
                <a:gd name="T81" fmla="*/ 4536 h 4587"/>
                <a:gd name="T82" fmla="*/ 661 w 1611"/>
                <a:gd name="T83" fmla="*/ 4503 h 4587"/>
                <a:gd name="T84" fmla="*/ 866 w 1611"/>
                <a:gd name="T85" fmla="*/ 4302 h 4587"/>
                <a:gd name="T86" fmla="*/ 1264 w 1611"/>
                <a:gd name="T87" fmla="*/ 3764 h 4587"/>
                <a:gd name="T88" fmla="*/ 1499 w 1611"/>
                <a:gd name="T89" fmla="*/ 3215 h 4587"/>
                <a:gd name="T90" fmla="*/ 1602 w 1611"/>
                <a:gd name="T91" fmla="*/ 2667 h 4587"/>
                <a:gd name="T92" fmla="*/ 1597 w 1611"/>
                <a:gd name="T93" fmla="*/ 2138 h 4587"/>
                <a:gd name="T94" fmla="*/ 1515 w 1611"/>
                <a:gd name="T95" fmla="*/ 1641 h 4587"/>
                <a:gd name="T96" fmla="*/ 1379 w 1611"/>
                <a:gd name="T97" fmla="*/ 1193 h 4587"/>
                <a:gd name="T98" fmla="*/ 1217 w 1611"/>
                <a:gd name="T99" fmla="*/ 806 h 4587"/>
                <a:gd name="T100" fmla="*/ 1059 w 1611"/>
                <a:gd name="T101" fmla="*/ 498 h 4587"/>
                <a:gd name="T102" fmla="*/ 931 w 1611"/>
                <a:gd name="T103" fmla="*/ 283 h 4587"/>
                <a:gd name="T104" fmla="*/ 839 w 1611"/>
                <a:gd name="T105" fmla="*/ 149 h 4587"/>
                <a:gd name="T106" fmla="*/ 796 w 1611"/>
                <a:gd name="T107" fmla="*/ 105 h 4587"/>
                <a:gd name="T108" fmla="*/ 748 w 1611"/>
                <a:gd name="T109" fmla="*/ 67 h 4587"/>
                <a:gd name="T110" fmla="*/ 695 w 1611"/>
                <a:gd name="T111" fmla="*/ 39 h 4587"/>
                <a:gd name="T112" fmla="*/ 640 w 1611"/>
                <a:gd name="T113" fmla="*/ 18 h 4587"/>
                <a:gd name="T114" fmla="*/ 582 w 1611"/>
                <a:gd name="T115" fmla="*/ 4 h 4587"/>
                <a:gd name="T116" fmla="*/ 523 w 1611"/>
                <a:gd name="T117" fmla="*/ 0 h 4587"/>
                <a:gd name="T118" fmla="*/ 464 w 1611"/>
                <a:gd name="T119" fmla="*/ 4 h 4587"/>
                <a:gd name="T120" fmla="*/ 405 w 1611"/>
                <a:gd name="T121" fmla="*/ 17 h 4587"/>
                <a:gd name="T122" fmla="*/ 349 w 1611"/>
                <a:gd name="T123" fmla="*/ 39 h 4587"/>
                <a:gd name="T124" fmla="*/ 294 w 1611"/>
                <a:gd name="T125" fmla="*/ 68 h 4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1" h="4587">
                  <a:moveTo>
                    <a:pt x="278" y="81"/>
                  </a:moveTo>
                  <a:lnTo>
                    <a:pt x="278" y="81"/>
                  </a:lnTo>
                  <a:lnTo>
                    <a:pt x="261" y="94"/>
                  </a:lnTo>
                  <a:lnTo>
                    <a:pt x="245" y="108"/>
                  </a:lnTo>
                  <a:lnTo>
                    <a:pt x="230" y="123"/>
                  </a:lnTo>
                  <a:lnTo>
                    <a:pt x="216" y="137"/>
                  </a:lnTo>
                  <a:lnTo>
                    <a:pt x="202" y="153"/>
                  </a:lnTo>
                  <a:lnTo>
                    <a:pt x="190" y="169"/>
                  </a:lnTo>
                  <a:lnTo>
                    <a:pt x="178" y="186"/>
                  </a:lnTo>
                  <a:lnTo>
                    <a:pt x="168" y="202"/>
                  </a:lnTo>
                  <a:lnTo>
                    <a:pt x="158" y="220"/>
                  </a:lnTo>
                  <a:lnTo>
                    <a:pt x="150" y="238"/>
                  </a:lnTo>
                  <a:lnTo>
                    <a:pt x="142" y="256"/>
                  </a:lnTo>
                  <a:lnTo>
                    <a:pt x="134" y="275"/>
                  </a:lnTo>
                  <a:lnTo>
                    <a:pt x="129" y="293"/>
                  </a:lnTo>
                  <a:lnTo>
                    <a:pt x="124" y="312"/>
                  </a:lnTo>
                  <a:lnTo>
                    <a:pt x="119" y="332"/>
                  </a:lnTo>
                  <a:lnTo>
                    <a:pt x="115" y="351"/>
                  </a:lnTo>
                  <a:lnTo>
                    <a:pt x="113" y="371"/>
                  </a:lnTo>
                  <a:lnTo>
                    <a:pt x="112" y="391"/>
                  </a:lnTo>
                  <a:lnTo>
                    <a:pt x="111" y="411"/>
                  </a:lnTo>
                  <a:lnTo>
                    <a:pt x="111" y="431"/>
                  </a:lnTo>
                  <a:lnTo>
                    <a:pt x="113" y="451"/>
                  </a:lnTo>
                  <a:lnTo>
                    <a:pt x="115" y="470"/>
                  </a:lnTo>
                  <a:lnTo>
                    <a:pt x="119" y="489"/>
                  </a:lnTo>
                  <a:lnTo>
                    <a:pt x="123" y="509"/>
                  </a:lnTo>
                  <a:lnTo>
                    <a:pt x="128" y="528"/>
                  </a:lnTo>
                  <a:lnTo>
                    <a:pt x="134" y="548"/>
                  </a:lnTo>
                  <a:lnTo>
                    <a:pt x="142" y="567"/>
                  </a:lnTo>
                  <a:lnTo>
                    <a:pt x="149" y="586"/>
                  </a:lnTo>
                  <a:lnTo>
                    <a:pt x="158" y="604"/>
                  </a:lnTo>
                  <a:lnTo>
                    <a:pt x="169" y="623"/>
                  </a:lnTo>
                  <a:lnTo>
                    <a:pt x="179" y="639"/>
                  </a:lnTo>
                  <a:lnTo>
                    <a:pt x="192" y="657"/>
                  </a:lnTo>
                  <a:lnTo>
                    <a:pt x="216" y="691"/>
                  </a:lnTo>
                  <a:lnTo>
                    <a:pt x="264" y="762"/>
                  </a:lnTo>
                  <a:lnTo>
                    <a:pt x="294" y="811"/>
                  </a:lnTo>
                  <a:lnTo>
                    <a:pt x="329" y="868"/>
                  </a:lnTo>
                  <a:lnTo>
                    <a:pt x="367" y="933"/>
                  </a:lnTo>
                  <a:lnTo>
                    <a:pt x="406" y="1004"/>
                  </a:lnTo>
                  <a:lnTo>
                    <a:pt x="447" y="1083"/>
                  </a:lnTo>
                  <a:lnTo>
                    <a:pt x="490" y="1168"/>
                  </a:lnTo>
                  <a:lnTo>
                    <a:pt x="532" y="1260"/>
                  </a:lnTo>
                  <a:lnTo>
                    <a:pt x="573" y="1356"/>
                  </a:lnTo>
                  <a:lnTo>
                    <a:pt x="613" y="1459"/>
                  </a:lnTo>
                  <a:lnTo>
                    <a:pt x="650" y="1566"/>
                  </a:lnTo>
                  <a:lnTo>
                    <a:pt x="686" y="1678"/>
                  </a:lnTo>
                  <a:lnTo>
                    <a:pt x="717" y="1793"/>
                  </a:lnTo>
                  <a:lnTo>
                    <a:pt x="743" y="1913"/>
                  </a:lnTo>
                  <a:lnTo>
                    <a:pt x="765" y="2035"/>
                  </a:lnTo>
                  <a:lnTo>
                    <a:pt x="782" y="2161"/>
                  </a:lnTo>
                  <a:lnTo>
                    <a:pt x="792" y="2289"/>
                  </a:lnTo>
                  <a:lnTo>
                    <a:pt x="794" y="2420"/>
                  </a:lnTo>
                  <a:lnTo>
                    <a:pt x="787" y="2552"/>
                  </a:lnTo>
                  <a:lnTo>
                    <a:pt x="774" y="2685"/>
                  </a:lnTo>
                  <a:lnTo>
                    <a:pt x="750" y="2818"/>
                  </a:lnTo>
                  <a:lnTo>
                    <a:pt x="715" y="2954"/>
                  </a:lnTo>
                  <a:lnTo>
                    <a:pt x="670" y="3088"/>
                  </a:lnTo>
                  <a:lnTo>
                    <a:pt x="614" y="3222"/>
                  </a:lnTo>
                  <a:lnTo>
                    <a:pt x="545" y="3355"/>
                  </a:lnTo>
                  <a:lnTo>
                    <a:pt x="463" y="3488"/>
                  </a:lnTo>
                  <a:lnTo>
                    <a:pt x="367" y="3619"/>
                  </a:lnTo>
                  <a:lnTo>
                    <a:pt x="257" y="3747"/>
                  </a:lnTo>
                  <a:lnTo>
                    <a:pt x="131" y="3874"/>
                  </a:lnTo>
                  <a:lnTo>
                    <a:pt x="115" y="3889"/>
                  </a:lnTo>
                  <a:lnTo>
                    <a:pt x="102" y="3904"/>
                  </a:lnTo>
                  <a:lnTo>
                    <a:pt x="88" y="3920"/>
                  </a:lnTo>
                  <a:lnTo>
                    <a:pt x="76" y="3937"/>
                  </a:lnTo>
                  <a:lnTo>
                    <a:pt x="64" y="3954"/>
                  </a:lnTo>
                  <a:lnTo>
                    <a:pt x="54" y="3971"/>
                  </a:lnTo>
                  <a:lnTo>
                    <a:pt x="44" y="3989"/>
                  </a:lnTo>
                  <a:lnTo>
                    <a:pt x="36" y="4007"/>
                  </a:lnTo>
                  <a:lnTo>
                    <a:pt x="29" y="4026"/>
                  </a:lnTo>
                  <a:lnTo>
                    <a:pt x="21" y="4045"/>
                  </a:lnTo>
                  <a:lnTo>
                    <a:pt x="16" y="4064"/>
                  </a:lnTo>
                  <a:lnTo>
                    <a:pt x="11" y="4082"/>
                  </a:lnTo>
                  <a:lnTo>
                    <a:pt x="7" y="4102"/>
                  </a:lnTo>
                  <a:lnTo>
                    <a:pt x="5" y="4121"/>
                  </a:lnTo>
                  <a:lnTo>
                    <a:pt x="2" y="4141"/>
                  </a:lnTo>
                  <a:lnTo>
                    <a:pt x="0" y="4161"/>
                  </a:lnTo>
                  <a:lnTo>
                    <a:pt x="0" y="4181"/>
                  </a:lnTo>
                  <a:lnTo>
                    <a:pt x="1" y="4201"/>
                  </a:lnTo>
                  <a:lnTo>
                    <a:pt x="3" y="4221"/>
                  </a:lnTo>
                  <a:lnTo>
                    <a:pt x="6" y="4240"/>
                  </a:lnTo>
                  <a:lnTo>
                    <a:pt x="9" y="4260"/>
                  </a:lnTo>
                  <a:lnTo>
                    <a:pt x="14" y="4278"/>
                  </a:lnTo>
                  <a:lnTo>
                    <a:pt x="19" y="4298"/>
                  </a:lnTo>
                  <a:lnTo>
                    <a:pt x="25" y="4317"/>
                  </a:lnTo>
                  <a:lnTo>
                    <a:pt x="33" y="4336"/>
                  </a:lnTo>
                  <a:lnTo>
                    <a:pt x="41" y="4354"/>
                  </a:lnTo>
                  <a:lnTo>
                    <a:pt x="51" y="4372"/>
                  </a:lnTo>
                  <a:lnTo>
                    <a:pt x="61" y="4390"/>
                  </a:lnTo>
                  <a:lnTo>
                    <a:pt x="71" y="4407"/>
                  </a:lnTo>
                  <a:lnTo>
                    <a:pt x="84" y="4424"/>
                  </a:lnTo>
                  <a:lnTo>
                    <a:pt x="98" y="4440"/>
                  </a:lnTo>
                  <a:lnTo>
                    <a:pt x="111" y="4456"/>
                  </a:lnTo>
                  <a:lnTo>
                    <a:pt x="126" y="4471"/>
                  </a:lnTo>
                  <a:lnTo>
                    <a:pt x="142" y="4485"/>
                  </a:lnTo>
                  <a:lnTo>
                    <a:pt x="157" y="4499"/>
                  </a:lnTo>
                  <a:lnTo>
                    <a:pt x="174" y="4511"/>
                  </a:lnTo>
                  <a:lnTo>
                    <a:pt x="191" y="4523"/>
                  </a:lnTo>
                  <a:lnTo>
                    <a:pt x="209" y="4533"/>
                  </a:lnTo>
                  <a:lnTo>
                    <a:pt x="226" y="4543"/>
                  </a:lnTo>
                  <a:lnTo>
                    <a:pt x="244" y="4551"/>
                  </a:lnTo>
                  <a:lnTo>
                    <a:pt x="263" y="4558"/>
                  </a:lnTo>
                  <a:lnTo>
                    <a:pt x="282" y="4566"/>
                  </a:lnTo>
                  <a:lnTo>
                    <a:pt x="301" y="4571"/>
                  </a:lnTo>
                  <a:lnTo>
                    <a:pt x="320" y="4576"/>
                  </a:lnTo>
                  <a:lnTo>
                    <a:pt x="339" y="4580"/>
                  </a:lnTo>
                  <a:lnTo>
                    <a:pt x="359" y="4583"/>
                  </a:lnTo>
                  <a:lnTo>
                    <a:pt x="378" y="4584"/>
                  </a:lnTo>
                  <a:lnTo>
                    <a:pt x="398" y="4587"/>
                  </a:lnTo>
                  <a:lnTo>
                    <a:pt x="418" y="4587"/>
                  </a:lnTo>
                  <a:lnTo>
                    <a:pt x="438" y="4586"/>
                  </a:lnTo>
                  <a:lnTo>
                    <a:pt x="458" y="4583"/>
                  </a:lnTo>
                  <a:lnTo>
                    <a:pt x="478" y="4581"/>
                  </a:lnTo>
                  <a:lnTo>
                    <a:pt x="496" y="4578"/>
                  </a:lnTo>
                  <a:lnTo>
                    <a:pt x="516" y="4573"/>
                  </a:lnTo>
                  <a:lnTo>
                    <a:pt x="535" y="4568"/>
                  </a:lnTo>
                  <a:lnTo>
                    <a:pt x="554" y="4561"/>
                  </a:lnTo>
                  <a:lnTo>
                    <a:pt x="573" y="4554"/>
                  </a:lnTo>
                  <a:lnTo>
                    <a:pt x="591" y="4546"/>
                  </a:lnTo>
                  <a:lnTo>
                    <a:pt x="609" y="4536"/>
                  </a:lnTo>
                  <a:lnTo>
                    <a:pt x="626" y="4526"/>
                  </a:lnTo>
                  <a:lnTo>
                    <a:pt x="644" y="4515"/>
                  </a:lnTo>
                  <a:lnTo>
                    <a:pt x="661" y="4503"/>
                  </a:lnTo>
                  <a:lnTo>
                    <a:pt x="676" y="4489"/>
                  </a:lnTo>
                  <a:lnTo>
                    <a:pt x="693" y="4475"/>
                  </a:lnTo>
                  <a:lnTo>
                    <a:pt x="866" y="4302"/>
                  </a:lnTo>
                  <a:lnTo>
                    <a:pt x="1018" y="4124"/>
                  </a:lnTo>
                  <a:lnTo>
                    <a:pt x="1149" y="3945"/>
                  </a:lnTo>
                  <a:lnTo>
                    <a:pt x="1264" y="3764"/>
                  </a:lnTo>
                  <a:lnTo>
                    <a:pt x="1359" y="3581"/>
                  </a:lnTo>
                  <a:lnTo>
                    <a:pt x="1437" y="3398"/>
                  </a:lnTo>
                  <a:lnTo>
                    <a:pt x="1499" y="3215"/>
                  </a:lnTo>
                  <a:lnTo>
                    <a:pt x="1547" y="3031"/>
                  </a:lnTo>
                  <a:lnTo>
                    <a:pt x="1581" y="2849"/>
                  </a:lnTo>
                  <a:lnTo>
                    <a:pt x="1602" y="2667"/>
                  </a:lnTo>
                  <a:lnTo>
                    <a:pt x="1611" y="2488"/>
                  </a:lnTo>
                  <a:lnTo>
                    <a:pt x="1609" y="2311"/>
                  </a:lnTo>
                  <a:lnTo>
                    <a:pt x="1597" y="2138"/>
                  </a:lnTo>
                  <a:lnTo>
                    <a:pt x="1578" y="1967"/>
                  </a:lnTo>
                  <a:lnTo>
                    <a:pt x="1549" y="1802"/>
                  </a:lnTo>
                  <a:lnTo>
                    <a:pt x="1515" y="1641"/>
                  </a:lnTo>
                  <a:lnTo>
                    <a:pt x="1474" y="1485"/>
                  </a:lnTo>
                  <a:lnTo>
                    <a:pt x="1428" y="1335"/>
                  </a:lnTo>
                  <a:lnTo>
                    <a:pt x="1379" y="1193"/>
                  </a:lnTo>
                  <a:lnTo>
                    <a:pt x="1326" y="1055"/>
                  </a:lnTo>
                  <a:lnTo>
                    <a:pt x="1273" y="928"/>
                  </a:lnTo>
                  <a:lnTo>
                    <a:pt x="1217" y="806"/>
                  </a:lnTo>
                  <a:lnTo>
                    <a:pt x="1164" y="694"/>
                  </a:lnTo>
                  <a:lnTo>
                    <a:pt x="1111" y="591"/>
                  </a:lnTo>
                  <a:lnTo>
                    <a:pt x="1059" y="498"/>
                  </a:lnTo>
                  <a:lnTo>
                    <a:pt x="1012" y="415"/>
                  </a:lnTo>
                  <a:lnTo>
                    <a:pt x="968" y="343"/>
                  </a:lnTo>
                  <a:lnTo>
                    <a:pt x="931" y="283"/>
                  </a:lnTo>
                  <a:lnTo>
                    <a:pt x="875" y="198"/>
                  </a:lnTo>
                  <a:lnTo>
                    <a:pt x="852" y="166"/>
                  </a:lnTo>
                  <a:lnTo>
                    <a:pt x="839" y="149"/>
                  </a:lnTo>
                  <a:lnTo>
                    <a:pt x="825" y="133"/>
                  </a:lnTo>
                  <a:lnTo>
                    <a:pt x="811" y="118"/>
                  </a:lnTo>
                  <a:lnTo>
                    <a:pt x="796" y="105"/>
                  </a:lnTo>
                  <a:lnTo>
                    <a:pt x="780" y="91"/>
                  </a:lnTo>
                  <a:lnTo>
                    <a:pt x="764" y="79"/>
                  </a:lnTo>
                  <a:lnTo>
                    <a:pt x="748" y="67"/>
                  </a:lnTo>
                  <a:lnTo>
                    <a:pt x="731" y="57"/>
                  </a:lnTo>
                  <a:lnTo>
                    <a:pt x="713" y="47"/>
                  </a:lnTo>
                  <a:lnTo>
                    <a:pt x="695" y="39"/>
                  </a:lnTo>
                  <a:lnTo>
                    <a:pt x="677" y="30"/>
                  </a:lnTo>
                  <a:lnTo>
                    <a:pt x="659" y="23"/>
                  </a:lnTo>
                  <a:lnTo>
                    <a:pt x="640" y="18"/>
                  </a:lnTo>
                  <a:lnTo>
                    <a:pt x="621" y="13"/>
                  </a:lnTo>
                  <a:lnTo>
                    <a:pt x="601" y="8"/>
                  </a:lnTo>
                  <a:lnTo>
                    <a:pt x="582" y="4"/>
                  </a:lnTo>
                  <a:lnTo>
                    <a:pt x="562" y="2"/>
                  </a:lnTo>
                  <a:lnTo>
                    <a:pt x="542" y="1"/>
                  </a:lnTo>
                  <a:lnTo>
                    <a:pt x="523" y="0"/>
                  </a:lnTo>
                  <a:lnTo>
                    <a:pt x="504" y="0"/>
                  </a:lnTo>
                  <a:lnTo>
                    <a:pt x="484" y="2"/>
                  </a:lnTo>
                  <a:lnTo>
                    <a:pt x="464" y="4"/>
                  </a:lnTo>
                  <a:lnTo>
                    <a:pt x="444" y="7"/>
                  </a:lnTo>
                  <a:lnTo>
                    <a:pt x="425" y="12"/>
                  </a:lnTo>
                  <a:lnTo>
                    <a:pt x="405" y="17"/>
                  </a:lnTo>
                  <a:lnTo>
                    <a:pt x="387" y="23"/>
                  </a:lnTo>
                  <a:lnTo>
                    <a:pt x="368" y="30"/>
                  </a:lnTo>
                  <a:lnTo>
                    <a:pt x="349" y="39"/>
                  </a:lnTo>
                  <a:lnTo>
                    <a:pt x="330" y="47"/>
                  </a:lnTo>
                  <a:lnTo>
                    <a:pt x="312" y="58"/>
                  </a:lnTo>
                  <a:lnTo>
                    <a:pt x="294" y="68"/>
                  </a:lnTo>
                  <a:lnTo>
                    <a:pt x="278" y="81"/>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Freeform 19"/>
            <p:cNvSpPr>
              <a:spLocks/>
            </p:cNvSpPr>
            <p:nvPr/>
          </p:nvSpPr>
          <p:spPr bwMode="auto">
            <a:xfrm>
              <a:off x="8251842" y="3979577"/>
              <a:ext cx="70219" cy="287784"/>
            </a:xfrm>
            <a:custGeom>
              <a:avLst/>
              <a:gdLst>
                <a:gd name="T0" fmla="*/ 56 w 744"/>
                <a:gd name="T1" fmla="*/ 41 h 2820"/>
                <a:gd name="T2" fmla="*/ 34 w 744"/>
                <a:gd name="T3" fmla="*/ 65 h 2820"/>
                <a:gd name="T4" fmla="*/ 18 w 744"/>
                <a:gd name="T5" fmla="*/ 92 h 2820"/>
                <a:gd name="T6" fmla="*/ 6 w 744"/>
                <a:gd name="T7" fmla="*/ 121 h 2820"/>
                <a:gd name="T8" fmla="*/ 1 w 744"/>
                <a:gd name="T9" fmla="*/ 153 h 2820"/>
                <a:gd name="T10" fmla="*/ 2 w 744"/>
                <a:gd name="T11" fmla="*/ 184 h 2820"/>
                <a:gd name="T12" fmla="*/ 8 w 744"/>
                <a:gd name="T13" fmla="*/ 216 h 2820"/>
                <a:gd name="T14" fmla="*/ 22 w 744"/>
                <a:gd name="T15" fmla="*/ 245 h 2820"/>
                <a:gd name="T16" fmla="*/ 46 w 744"/>
                <a:gd name="T17" fmla="*/ 282 h 2820"/>
                <a:gd name="T18" fmla="*/ 95 w 744"/>
                <a:gd name="T19" fmla="*/ 362 h 2820"/>
                <a:gd name="T20" fmla="*/ 140 w 744"/>
                <a:gd name="T21" fmla="*/ 443 h 2820"/>
                <a:gd name="T22" fmla="*/ 191 w 744"/>
                <a:gd name="T23" fmla="*/ 545 h 2820"/>
                <a:gd name="T24" fmla="*/ 245 w 744"/>
                <a:gd name="T25" fmla="*/ 664 h 2820"/>
                <a:gd name="T26" fmla="*/ 297 w 744"/>
                <a:gd name="T27" fmla="*/ 801 h 2820"/>
                <a:gd name="T28" fmla="*/ 344 w 744"/>
                <a:gd name="T29" fmla="*/ 950 h 2820"/>
                <a:gd name="T30" fmla="*/ 383 w 744"/>
                <a:gd name="T31" fmla="*/ 1114 h 2820"/>
                <a:gd name="T32" fmla="*/ 409 w 744"/>
                <a:gd name="T33" fmla="*/ 1288 h 2820"/>
                <a:gd name="T34" fmla="*/ 419 w 744"/>
                <a:gd name="T35" fmla="*/ 1471 h 2820"/>
                <a:gd name="T36" fmla="*/ 411 w 744"/>
                <a:gd name="T37" fmla="*/ 1661 h 2820"/>
                <a:gd name="T38" fmla="*/ 380 w 744"/>
                <a:gd name="T39" fmla="*/ 1856 h 2820"/>
                <a:gd name="T40" fmla="*/ 321 w 744"/>
                <a:gd name="T41" fmla="*/ 2054 h 2820"/>
                <a:gd name="T42" fmla="*/ 233 w 744"/>
                <a:gd name="T43" fmla="*/ 2253 h 2820"/>
                <a:gd name="T44" fmla="*/ 112 w 744"/>
                <a:gd name="T45" fmla="*/ 2452 h 2820"/>
                <a:gd name="T46" fmla="*/ 27 w 744"/>
                <a:gd name="T47" fmla="*/ 2565 h 2820"/>
                <a:gd name="T48" fmla="*/ 11 w 744"/>
                <a:gd name="T49" fmla="*/ 2594 h 2820"/>
                <a:gd name="T50" fmla="*/ 3 w 744"/>
                <a:gd name="T51" fmla="*/ 2625 h 2820"/>
                <a:gd name="T52" fmla="*/ 0 w 744"/>
                <a:gd name="T53" fmla="*/ 2657 h 2820"/>
                <a:gd name="T54" fmla="*/ 4 w 744"/>
                <a:gd name="T55" fmla="*/ 2688 h 2820"/>
                <a:gd name="T56" fmla="*/ 12 w 744"/>
                <a:gd name="T57" fmla="*/ 2719 h 2820"/>
                <a:gd name="T58" fmla="*/ 28 w 744"/>
                <a:gd name="T59" fmla="*/ 2747 h 2820"/>
                <a:gd name="T60" fmla="*/ 49 w 744"/>
                <a:gd name="T61" fmla="*/ 2772 h 2820"/>
                <a:gd name="T62" fmla="*/ 75 w 744"/>
                <a:gd name="T63" fmla="*/ 2793 h 2820"/>
                <a:gd name="T64" fmla="*/ 103 w 744"/>
                <a:gd name="T65" fmla="*/ 2808 h 2820"/>
                <a:gd name="T66" fmla="*/ 135 w 744"/>
                <a:gd name="T67" fmla="*/ 2817 h 2820"/>
                <a:gd name="T68" fmla="*/ 166 w 744"/>
                <a:gd name="T69" fmla="*/ 2820 h 2820"/>
                <a:gd name="T70" fmla="*/ 198 w 744"/>
                <a:gd name="T71" fmla="*/ 2816 h 2820"/>
                <a:gd name="T72" fmla="*/ 228 w 744"/>
                <a:gd name="T73" fmla="*/ 2808 h 2820"/>
                <a:gd name="T74" fmla="*/ 256 w 744"/>
                <a:gd name="T75" fmla="*/ 2792 h 2820"/>
                <a:gd name="T76" fmla="*/ 281 w 744"/>
                <a:gd name="T77" fmla="*/ 2771 h 2820"/>
                <a:gd name="T78" fmla="*/ 381 w 744"/>
                <a:gd name="T79" fmla="*/ 2641 h 2820"/>
                <a:gd name="T80" fmla="*/ 525 w 744"/>
                <a:gd name="T81" fmla="*/ 2405 h 2820"/>
                <a:gd name="T82" fmla="*/ 630 w 744"/>
                <a:gd name="T83" fmla="*/ 2167 h 2820"/>
                <a:gd name="T84" fmla="*/ 698 w 744"/>
                <a:gd name="T85" fmla="*/ 1933 h 2820"/>
                <a:gd name="T86" fmla="*/ 734 w 744"/>
                <a:gd name="T87" fmla="*/ 1700 h 2820"/>
                <a:gd name="T88" fmla="*/ 744 w 744"/>
                <a:gd name="T89" fmla="*/ 1475 h 2820"/>
                <a:gd name="T90" fmla="*/ 730 w 744"/>
                <a:gd name="T91" fmla="*/ 1258 h 2820"/>
                <a:gd name="T92" fmla="*/ 699 w 744"/>
                <a:gd name="T93" fmla="*/ 1051 h 2820"/>
                <a:gd name="T94" fmla="*/ 653 w 744"/>
                <a:gd name="T95" fmla="*/ 858 h 2820"/>
                <a:gd name="T96" fmla="*/ 597 w 744"/>
                <a:gd name="T97" fmla="*/ 681 h 2820"/>
                <a:gd name="T98" fmla="*/ 536 w 744"/>
                <a:gd name="T99" fmla="*/ 521 h 2820"/>
                <a:gd name="T100" fmla="*/ 474 w 744"/>
                <a:gd name="T101" fmla="*/ 382 h 2820"/>
                <a:gd name="T102" fmla="*/ 415 w 744"/>
                <a:gd name="T103" fmla="*/ 265 h 2820"/>
                <a:gd name="T104" fmla="*/ 364 w 744"/>
                <a:gd name="T105" fmla="*/ 174 h 2820"/>
                <a:gd name="T106" fmla="*/ 312 w 744"/>
                <a:gd name="T107" fmla="*/ 88 h 2820"/>
                <a:gd name="T108" fmla="*/ 289 w 744"/>
                <a:gd name="T109" fmla="*/ 56 h 2820"/>
                <a:gd name="T110" fmla="*/ 265 w 744"/>
                <a:gd name="T111" fmla="*/ 33 h 2820"/>
                <a:gd name="T112" fmla="*/ 237 w 744"/>
                <a:gd name="T113" fmla="*/ 17 h 2820"/>
                <a:gd name="T114" fmla="*/ 208 w 744"/>
                <a:gd name="T115" fmla="*/ 6 h 2820"/>
                <a:gd name="T116" fmla="*/ 177 w 744"/>
                <a:gd name="T117" fmla="*/ 1 h 2820"/>
                <a:gd name="T118" fmla="*/ 145 w 744"/>
                <a:gd name="T119" fmla="*/ 1 h 2820"/>
                <a:gd name="T120" fmla="*/ 114 w 744"/>
                <a:gd name="T121" fmla="*/ 8 h 2820"/>
                <a:gd name="T122" fmla="*/ 83 w 744"/>
                <a:gd name="T123" fmla="*/ 21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2820">
                  <a:moveTo>
                    <a:pt x="70" y="30"/>
                  </a:moveTo>
                  <a:lnTo>
                    <a:pt x="56" y="41"/>
                  </a:lnTo>
                  <a:lnTo>
                    <a:pt x="45" y="52"/>
                  </a:lnTo>
                  <a:lnTo>
                    <a:pt x="34" y="65"/>
                  </a:lnTo>
                  <a:lnTo>
                    <a:pt x="25" y="77"/>
                  </a:lnTo>
                  <a:lnTo>
                    <a:pt x="18" y="92"/>
                  </a:lnTo>
                  <a:lnTo>
                    <a:pt x="11" y="107"/>
                  </a:lnTo>
                  <a:lnTo>
                    <a:pt x="6" y="121"/>
                  </a:lnTo>
                  <a:lnTo>
                    <a:pt x="3" y="137"/>
                  </a:lnTo>
                  <a:lnTo>
                    <a:pt x="1" y="153"/>
                  </a:lnTo>
                  <a:lnTo>
                    <a:pt x="1" y="169"/>
                  </a:lnTo>
                  <a:lnTo>
                    <a:pt x="2" y="184"/>
                  </a:lnTo>
                  <a:lnTo>
                    <a:pt x="4" y="200"/>
                  </a:lnTo>
                  <a:lnTo>
                    <a:pt x="8" y="216"/>
                  </a:lnTo>
                  <a:lnTo>
                    <a:pt x="14" y="230"/>
                  </a:lnTo>
                  <a:lnTo>
                    <a:pt x="22" y="245"/>
                  </a:lnTo>
                  <a:lnTo>
                    <a:pt x="30" y="260"/>
                  </a:lnTo>
                  <a:lnTo>
                    <a:pt x="46" y="282"/>
                  </a:lnTo>
                  <a:lnTo>
                    <a:pt x="75" y="330"/>
                  </a:lnTo>
                  <a:lnTo>
                    <a:pt x="95" y="362"/>
                  </a:lnTo>
                  <a:lnTo>
                    <a:pt x="117" y="400"/>
                  </a:lnTo>
                  <a:lnTo>
                    <a:pt x="140" y="443"/>
                  </a:lnTo>
                  <a:lnTo>
                    <a:pt x="165" y="491"/>
                  </a:lnTo>
                  <a:lnTo>
                    <a:pt x="191" y="545"/>
                  </a:lnTo>
                  <a:lnTo>
                    <a:pt x="218" y="602"/>
                  </a:lnTo>
                  <a:lnTo>
                    <a:pt x="245" y="664"/>
                  </a:lnTo>
                  <a:lnTo>
                    <a:pt x="272" y="730"/>
                  </a:lnTo>
                  <a:lnTo>
                    <a:pt x="297" y="801"/>
                  </a:lnTo>
                  <a:lnTo>
                    <a:pt x="321" y="874"/>
                  </a:lnTo>
                  <a:lnTo>
                    <a:pt x="344" y="950"/>
                  </a:lnTo>
                  <a:lnTo>
                    <a:pt x="365" y="1031"/>
                  </a:lnTo>
                  <a:lnTo>
                    <a:pt x="383" y="1114"/>
                  </a:lnTo>
                  <a:lnTo>
                    <a:pt x="397" y="1200"/>
                  </a:lnTo>
                  <a:lnTo>
                    <a:pt x="409" y="1288"/>
                  </a:lnTo>
                  <a:lnTo>
                    <a:pt x="416" y="1378"/>
                  </a:lnTo>
                  <a:lnTo>
                    <a:pt x="419" y="1471"/>
                  </a:lnTo>
                  <a:lnTo>
                    <a:pt x="418" y="1566"/>
                  </a:lnTo>
                  <a:lnTo>
                    <a:pt x="411" y="1661"/>
                  </a:lnTo>
                  <a:lnTo>
                    <a:pt x="398" y="1758"/>
                  </a:lnTo>
                  <a:lnTo>
                    <a:pt x="380" y="1856"/>
                  </a:lnTo>
                  <a:lnTo>
                    <a:pt x="355" y="1955"/>
                  </a:lnTo>
                  <a:lnTo>
                    <a:pt x="321" y="2054"/>
                  </a:lnTo>
                  <a:lnTo>
                    <a:pt x="281" y="2154"/>
                  </a:lnTo>
                  <a:lnTo>
                    <a:pt x="233" y="2253"/>
                  </a:lnTo>
                  <a:lnTo>
                    <a:pt x="177" y="2353"/>
                  </a:lnTo>
                  <a:lnTo>
                    <a:pt x="112" y="2452"/>
                  </a:lnTo>
                  <a:lnTo>
                    <a:pt x="36" y="2551"/>
                  </a:lnTo>
                  <a:lnTo>
                    <a:pt x="27" y="2565"/>
                  </a:lnTo>
                  <a:lnTo>
                    <a:pt x="19" y="2579"/>
                  </a:lnTo>
                  <a:lnTo>
                    <a:pt x="11" y="2594"/>
                  </a:lnTo>
                  <a:lnTo>
                    <a:pt x="6" y="2610"/>
                  </a:lnTo>
                  <a:lnTo>
                    <a:pt x="3" y="2625"/>
                  </a:lnTo>
                  <a:lnTo>
                    <a:pt x="1" y="2641"/>
                  </a:lnTo>
                  <a:lnTo>
                    <a:pt x="0" y="2657"/>
                  </a:lnTo>
                  <a:lnTo>
                    <a:pt x="1" y="2673"/>
                  </a:lnTo>
                  <a:lnTo>
                    <a:pt x="4" y="2688"/>
                  </a:lnTo>
                  <a:lnTo>
                    <a:pt x="7" y="2703"/>
                  </a:lnTo>
                  <a:lnTo>
                    <a:pt x="12" y="2719"/>
                  </a:lnTo>
                  <a:lnTo>
                    <a:pt x="20" y="2732"/>
                  </a:lnTo>
                  <a:lnTo>
                    <a:pt x="28" y="2747"/>
                  </a:lnTo>
                  <a:lnTo>
                    <a:pt x="37" y="2760"/>
                  </a:lnTo>
                  <a:lnTo>
                    <a:pt x="49" y="2772"/>
                  </a:lnTo>
                  <a:lnTo>
                    <a:pt x="61" y="2783"/>
                  </a:lnTo>
                  <a:lnTo>
                    <a:pt x="75" y="2793"/>
                  </a:lnTo>
                  <a:lnTo>
                    <a:pt x="89" y="2801"/>
                  </a:lnTo>
                  <a:lnTo>
                    <a:pt x="103" y="2808"/>
                  </a:lnTo>
                  <a:lnTo>
                    <a:pt x="119" y="2813"/>
                  </a:lnTo>
                  <a:lnTo>
                    <a:pt x="135" y="2817"/>
                  </a:lnTo>
                  <a:lnTo>
                    <a:pt x="150" y="2819"/>
                  </a:lnTo>
                  <a:lnTo>
                    <a:pt x="166" y="2820"/>
                  </a:lnTo>
                  <a:lnTo>
                    <a:pt x="182" y="2819"/>
                  </a:lnTo>
                  <a:lnTo>
                    <a:pt x="198" y="2816"/>
                  </a:lnTo>
                  <a:lnTo>
                    <a:pt x="213" y="2813"/>
                  </a:lnTo>
                  <a:lnTo>
                    <a:pt x="228" y="2808"/>
                  </a:lnTo>
                  <a:lnTo>
                    <a:pt x="243" y="2800"/>
                  </a:lnTo>
                  <a:lnTo>
                    <a:pt x="256" y="2792"/>
                  </a:lnTo>
                  <a:lnTo>
                    <a:pt x="269" y="2783"/>
                  </a:lnTo>
                  <a:lnTo>
                    <a:pt x="281" y="2771"/>
                  </a:lnTo>
                  <a:lnTo>
                    <a:pt x="293" y="2758"/>
                  </a:lnTo>
                  <a:lnTo>
                    <a:pt x="381" y="2641"/>
                  </a:lnTo>
                  <a:lnTo>
                    <a:pt x="458" y="2524"/>
                  </a:lnTo>
                  <a:lnTo>
                    <a:pt x="525" y="2405"/>
                  </a:lnTo>
                  <a:lnTo>
                    <a:pt x="582" y="2287"/>
                  </a:lnTo>
                  <a:lnTo>
                    <a:pt x="630" y="2167"/>
                  </a:lnTo>
                  <a:lnTo>
                    <a:pt x="667" y="2050"/>
                  </a:lnTo>
                  <a:lnTo>
                    <a:pt x="698" y="1933"/>
                  </a:lnTo>
                  <a:lnTo>
                    <a:pt x="720" y="1815"/>
                  </a:lnTo>
                  <a:lnTo>
                    <a:pt x="734" y="1700"/>
                  </a:lnTo>
                  <a:lnTo>
                    <a:pt x="742" y="1587"/>
                  </a:lnTo>
                  <a:lnTo>
                    <a:pt x="744" y="1475"/>
                  </a:lnTo>
                  <a:lnTo>
                    <a:pt x="740" y="1364"/>
                  </a:lnTo>
                  <a:lnTo>
                    <a:pt x="730" y="1258"/>
                  </a:lnTo>
                  <a:lnTo>
                    <a:pt x="717" y="1153"/>
                  </a:lnTo>
                  <a:lnTo>
                    <a:pt x="699" y="1051"/>
                  </a:lnTo>
                  <a:lnTo>
                    <a:pt x="677" y="953"/>
                  </a:lnTo>
                  <a:lnTo>
                    <a:pt x="653" y="858"/>
                  </a:lnTo>
                  <a:lnTo>
                    <a:pt x="626" y="767"/>
                  </a:lnTo>
                  <a:lnTo>
                    <a:pt x="597" y="681"/>
                  </a:lnTo>
                  <a:lnTo>
                    <a:pt x="567" y="598"/>
                  </a:lnTo>
                  <a:lnTo>
                    <a:pt x="536" y="521"/>
                  </a:lnTo>
                  <a:lnTo>
                    <a:pt x="504" y="448"/>
                  </a:lnTo>
                  <a:lnTo>
                    <a:pt x="474" y="382"/>
                  </a:lnTo>
                  <a:lnTo>
                    <a:pt x="443" y="321"/>
                  </a:lnTo>
                  <a:lnTo>
                    <a:pt x="415" y="265"/>
                  </a:lnTo>
                  <a:lnTo>
                    <a:pt x="388" y="217"/>
                  </a:lnTo>
                  <a:lnTo>
                    <a:pt x="364" y="174"/>
                  </a:lnTo>
                  <a:lnTo>
                    <a:pt x="343" y="138"/>
                  </a:lnTo>
                  <a:lnTo>
                    <a:pt x="312" y="88"/>
                  </a:lnTo>
                  <a:lnTo>
                    <a:pt x="299" y="69"/>
                  </a:lnTo>
                  <a:lnTo>
                    <a:pt x="289" y="56"/>
                  </a:lnTo>
                  <a:lnTo>
                    <a:pt x="277" y="44"/>
                  </a:lnTo>
                  <a:lnTo>
                    <a:pt x="265" y="33"/>
                  </a:lnTo>
                  <a:lnTo>
                    <a:pt x="252" y="25"/>
                  </a:lnTo>
                  <a:lnTo>
                    <a:pt x="237" y="17"/>
                  </a:lnTo>
                  <a:lnTo>
                    <a:pt x="223" y="10"/>
                  </a:lnTo>
                  <a:lnTo>
                    <a:pt x="208" y="6"/>
                  </a:lnTo>
                  <a:lnTo>
                    <a:pt x="192" y="2"/>
                  </a:lnTo>
                  <a:lnTo>
                    <a:pt x="177" y="1"/>
                  </a:lnTo>
                  <a:lnTo>
                    <a:pt x="161" y="0"/>
                  </a:lnTo>
                  <a:lnTo>
                    <a:pt x="145" y="1"/>
                  </a:lnTo>
                  <a:lnTo>
                    <a:pt x="130" y="4"/>
                  </a:lnTo>
                  <a:lnTo>
                    <a:pt x="114" y="8"/>
                  </a:lnTo>
                  <a:lnTo>
                    <a:pt x="99" y="13"/>
                  </a:lnTo>
                  <a:lnTo>
                    <a:pt x="83" y="21"/>
                  </a:lnTo>
                  <a:lnTo>
                    <a:pt x="70"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Freeform 20"/>
            <p:cNvSpPr>
              <a:spLocks/>
            </p:cNvSpPr>
            <p:nvPr/>
          </p:nvSpPr>
          <p:spPr bwMode="auto">
            <a:xfrm>
              <a:off x="8327792" y="3910692"/>
              <a:ext cx="106045" cy="417900"/>
            </a:xfrm>
            <a:custGeom>
              <a:avLst/>
              <a:gdLst>
                <a:gd name="T0" fmla="*/ 165 w 1116"/>
                <a:gd name="T1" fmla="*/ 43 h 4092"/>
                <a:gd name="T2" fmla="*/ 143 w 1116"/>
                <a:gd name="T3" fmla="*/ 67 h 4092"/>
                <a:gd name="T4" fmla="*/ 126 w 1116"/>
                <a:gd name="T5" fmla="*/ 95 h 4092"/>
                <a:gd name="T6" fmla="*/ 115 w 1116"/>
                <a:gd name="T7" fmla="*/ 125 h 4092"/>
                <a:gd name="T8" fmla="*/ 111 w 1116"/>
                <a:gd name="T9" fmla="*/ 157 h 4092"/>
                <a:gd name="T10" fmla="*/ 112 w 1116"/>
                <a:gd name="T11" fmla="*/ 188 h 4092"/>
                <a:gd name="T12" fmla="*/ 120 w 1116"/>
                <a:gd name="T13" fmla="*/ 219 h 4092"/>
                <a:gd name="T14" fmla="*/ 133 w 1116"/>
                <a:gd name="T15" fmla="*/ 249 h 4092"/>
                <a:gd name="T16" fmla="*/ 170 w 1116"/>
                <a:gd name="T17" fmla="*/ 300 h 4092"/>
                <a:gd name="T18" fmla="*/ 256 w 1116"/>
                <a:gd name="T19" fmla="*/ 432 h 4092"/>
                <a:gd name="T20" fmla="*/ 334 w 1116"/>
                <a:gd name="T21" fmla="*/ 564 h 4092"/>
                <a:gd name="T22" fmla="*/ 423 w 1116"/>
                <a:gd name="T23" fmla="*/ 730 h 4092"/>
                <a:gd name="T24" fmla="*/ 514 w 1116"/>
                <a:gd name="T25" fmla="*/ 924 h 4092"/>
                <a:gd name="T26" fmla="*/ 602 w 1116"/>
                <a:gd name="T27" fmla="*/ 1142 h 4092"/>
                <a:gd name="T28" fmla="*/ 681 w 1116"/>
                <a:gd name="T29" fmla="*/ 1383 h 4092"/>
                <a:gd name="T30" fmla="*/ 743 w 1116"/>
                <a:gd name="T31" fmla="*/ 1642 h 4092"/>
                <a:gd name="T32" fmla="*/ 784 w 1116"/>
                <a:gd name="T33" fmla="*/ 1915 h 4092"/>
                <a:gd name="T34" fmla="*/ 795 w 1116"/>
                <a:gd name="T35" fmla="*/ 2199 h 4092"/>
                <a:gd name="T36" fmla="*/ 771 w 1116"/>
                <a:gd name="T37" fmla="*/ 2492 h 4092"/>
                <a:gd name="T38" fmla="*/ 705 w 1116"/>
                <a:gd name="T39" fmla="*/ 2787 h 4092"/>
                <a:gd name="T40" fmla="*/ 591 w 1116"/>
                <a:gd name="T41" fmla="*/ 3085 h 4092"/>
                <a:gd name="T42" fmla="*/ 422 w 1116"/>
                <a:gd name="T43" fmla="*/ 3380 h 4092"/>
                <a:gd name="T44" fmla="*/ 192 w 1116"/>
                <a:gd name="T45" fmla="*/ 3667 h 4092"/>
                <a:gd name="T46" fmla="*/ 40 w 1116"/>
                <a:gd name="T47" fmla="*/ 3820 h 4092"/>
                <a:gd name="T48" fmla="*/ 21 w 1116"/>
                <a:gd name="T49" fmla="*/ 3846 h 4092"/>
                <a:gd name="T50" fmla="*/ 9 w 1116"/>
                <a:gd name="T51" fmla="*/ 3875 h 4092"/>
                <a:gd name="T52" fmla="*/ 1 w 1116"/>
                <a:gd name="T53" fmla="*/ 3907 h 4092"/>
                <a:gd name="T54" fmla="*/ 0 w 1116"/>
                <a:gd name="T55" fmla="*/ 3938 h 4092"/>
                <a:gd name="T56" fmla="*/ 6 w 1116"/>
                <a:gd name="T57" fmla="*/ 3970 h 4092"/>
                <a:gd name="T58" fmla="*/ 16 w 1116"/>
                <a:gd name="T59" fmla="*/ 4000 h 4092"/>
                <a:gd name="T60" fmla="*/ 34 w 1116"/>
                <a:gd name="T61" fmla="*/ 4027 h 4092"/>
                <a:gd name="T62" fmla="*/ 57 w 1116"/>
                <a:gd name="T63" fmla="*/ 4052 h 4092"/>
                <a:gd name="T64" fmla="*/ 84 w 1116"/>
                <a:gd name="T65" fmla="*/ 4071 h 4092"/>
                <a:gd name="T66" fmla="*/ 113 w 1116"/>
                <a:gd name="T67" fmla="*/ 4084 h 4092"/>
                <a:gd name="T68" fmla="*/ 144 w 1116"/>
                <a:gd name="T69" fmla="*/ 4091 h 4092"/>
                <a:gd name="T70" fmla="*/ 175 w 1116"/>
                <a:gd name="T71" fmla="*/ 4092 h 4092"/>
                <a:gd name="T72" fmla="*/ 206 w 1116"/>
                <a:gd name="T73" fmla="*/ 4087 h 4092"/>
                <a:gd name="T74" fmla="*/ 237 w 1116"/>
                <a:gd name="T75" fmla="*/ 4077 h 4092"/>
                <a:gd name="T76" fmla="*/ 264 w 1116"/>
                <a:gd name="T77" fmla="*/ 4059 h 4092"/>
                <a:gd name="T78" fmla="*/ 436 w 1116"/>
                <a:gd name="T79" fmla="*/ 3889 h 4092"/>
                <a:gd name="T80" fmla="*/ 696 w 1116"/>
                <a:gd name="T81" fmla="*/ 3561 h 4092"/>
                <a:gd name="T82" fmla="*/ 887 w 1116"/>
                <a:gd name="T83" fmla="*/ 3225 h 4092"/>
                <a:gd name="T84" fmla="*/ 1015 w 1116"/>
                <a:gd name="T85" fmla="*/ 2887 h 4092"/>
                <a:gd name="T86" fmla="*/ 1090 w 1116"/>
                <a:gd name="T87" fmla="*/ 2549 h 4092"/>
                <a:gd name="T88" fmla="*/ 1116 w 1116"/>
                <a:gd name="T89" fmla="*/ 2216 h 4092"/>
                <a:gd name="T90" fmla="*/ 1102 w 1116"/>
                <a:gd name="T91" fmla="*/ 1893 h 4092"/>
                <a:gd name="T92" fmla="*/ 1056 w 1116"/>
                <a:gd name="T93" fmla="*/ 1582 h 4092"/>
                <a:gd name="T94" fmla="*/ 985 w 1116"/>
                <a:gd name="T95" fmla="*/ 1290 h 4092"/>
                <a:gd name="T96" fmla="*/ 896 w 1116"/>
                <a:gd name="T97" fmla="*/ 1018 h 4092"/>
                <a:gd name="T98" fmla="*/ 798 w 1116"/>
                <a:gd name="T99" fmla="*/ 772 h 4092"/>
                <a:gd name="T100" fmla="*/ 696 w 1116"/>
                <a:gd name="T101" fmla="*/ 556 h 4092"/>
                <a:gd name="T102" fmla="*/ 600 w 1116"/>
                <a:gd name="T103" fmla="*/ 375 h 4092"/>
                <a:gd name="T104" fmla="*/ 515 w 1116"/>
                <a:gd name="T105" fmla="*/ 231 h 4092"/>
                <a:gd name="T106" fmla="*/ 428 w 1116"/>
                <a:gd name="T107" fmla="*/ 96 h 4092"/>
                <a:gd name="T108" fmla="*/ 397 w 1116"/>
                <a:gd name="T109" fmla="*/ 54 h 4092"/>
                <a:gd name="T110" fmla="*/ 372 w 1116"/>
                <a:gd name="T111" fmla="*/ 32 h 4092"/>
                <a:gd name="T112" fmla="*/ 345 w 1116"/>
                <a:gd name="T113" fmla="*/ 15 h 4092"/>
                <a:gd name="T114" fmla="*/ 314 w 1116"/>
                <a:gd name="T115" fmla="*/ 5 h 4092"/>
                <a:gd name="T116" fmla="*/ 284 w 1116"/>
                <a:gd name="T117" fmla="*/ 0 h 4092"/>
                <a:gd name="T118" fmla="*/ 251 w 1116"/>
                <a:gd name="T119" fmla="*/ 1 h 4092"/>
                <a:gd name="T120" fmla="*/ 221 w 1116"/>
                <a:gd name="T121" fmla="*/ 9 h 4092"/>
                <a:gd name="T122" fmla="*/ 192 w 1116"/>
                <a:gd name="T123" fmla="*/ 23 h 4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4092">
                  <a:moveTo>
                    <a:pt x="177" y="32"/>
                  </a:moveTo>
                  <a:lnTo>
                    <a:pt x="165" y="43"/>
                  </a:lnTo>
                  <a:lnTo>
                    <a:pt x="153" y="55"/>
                  </a:lnTo>
                  <a:lnTo>
                    <a:pt x="143" y="67"/>
                  </a:lnTo>
                  <a:lnTo>
                    <a:pt x="133" y="81"/>
                  </a:lnTo>
                  <a:lnTo>
                    <a:pt x="126" y="95"/>
                  </a:lnTo>
                  <a:lnTo>
                    <a:pt x="120" y="109"/>
                  </a:lnTo>
                  <a:lnTo>
                    <a:pt x="115" y="125"/>
                  </a:lnTo>
                  <a:lnTo>
                    <a:pt x="112" y="141"/>
                  </a:lnTo>
                  <a:lnTo>
                    <a:pt x="111" y="157"/>
                  </a:lnTo>
                  <a:lnTo>
                    <a:pt x="111" y="172"/>
                  </a:lnTo>
                  <a:lnTo>
                    <a:pt x="112" y="188"/>
                  </a:lnTo>
                  <a:lnTo>
                    <a:pt x="115" y="204"/>
                  </a:lnTo>
                  <a:lnTo>
                    <a:pt x="120" y="219"/>
                  </a:lnTo>
                  <a:lnTo>
                    <a:pt x="126" y="234"/>
                  </a:lnTo>
                  <a:lnTo>
                    <a:pt x="133" y="249"/>
                  </a:lnTo>
                  <a:lnTo>
                    <a:pt x="143" y="263"/>
                  </a:lnTo>
                  <a:lnTo>
                    <a:pt x="170" y="300"/>
                  </a:lnTo>
                  <a:lnTo>
                    <a:pt x="222" y="379"/>
                  </a:lnTo>
                  <a:lnTo>
                    <a:pt x="256" y="432"/>
                  </a:lnTo>
                  <a:lnTo>
                    <a:pt x="293" y="494"/>
                  </a:lnTo>
                  <a:lnTo>
                    <a:pt x="334" y="564"/>
                  </a:lnTo>
                  <a:lnTo>
                    <a:pt x="378" y="643"/>
                  </a:lnTo>
                  <a:lnTo>
                    <a:pt x="423" y="730"/>
                  </a:lnTo>
                  <a:lnTo>
                    <a:pt x="468" y="823"/>
                  </a:lnTo>
                  <a:lnTo>
                    <a:pt x="514" y="924"/>
                  </a:lnTo>
                  <a:lnTo>
                    <a:pt x="559" y="1030"/>
                  </a:lnTo>
                  <a:lnTo>
                    <a:pt x="602" y="1142"/>
                  </a:lnTo>
                  <a:lnTo>
                    <a:pt x="643" y="1260"/>
                  </a:lnTo>
                  <a:lnTo>
                    <a:pt x="681" y="1383"/>
                  </a:lnTo>
                  <a:lnTo>
                    <a:pt x="715" y="1510"/>
                  </a:lnTo>
                  <a:lnTo>
                    <a:pt x="743" y="1642"/>
                  </a:lnTo>
                  <a:lnTo>
                    <a:pt x="766" y="1777"/>
                  </a:lnTo>
                  <a:lnTo>
                    <a:pt x="784" y="1915"/>
                  </a:lnTo>
                  <a:lnTo>
                    <a:pt x="794" y="2056"/>
                  </a:lnTo>
                  <a:lnTo>
                    <a:pt x="795" y="2199"/>
                  </a:lnTo>
                  <a:lnTo>
                    <a:pt x="787" y="2345"/>
                  </a:lnTo>
                  <a:lnTo>
                    <a:pt x="771" y="2492"/>
                  </a:lnTo>
                  <a:lnTo>
                    <a:pt x="743" y="2640"/>
                  </a:lnTo>
                  <a:lnTo>
                    <a:pt x="705" y="2787"/>
                  </a:lnTo>
                  <a:lnTo>
                    <a:pt x="654" y="2936"/>
                  </a:lnTo>
                  <a:lnTo>
                    <a:pt x="591" y="3085"/>
                  </a:lnTo>
                  <a:lnTo>
                    <a:pt x="513" y="3233"/>
                  </a:lnTo>
                  <a:lnTo>
                    <a:pt x="422" y="3380"/>
                  </a:lnTo>
                  <a:lnTo>
                    <a:pt x="315" y="3524"/>
                  </a:lnTo>
                  <a:lnTo>
                    <a:pt x="192" y="3667"/>
                  </a:lnTo>
                  <a:lnTo>
                    <a:pt x="53" y="3807"/>
                  </a:lnTo>
                  <a:lnTo>
                    <a:pt x="40" y="3820"/>
                  </a:lnTo>
                  <a:lnTo>
                    <a:pt x="31" y="3832"/>
                  </a:lnTo>
                  <a:lnTo>
                    <a:pt x="21" y="3846"/>
                  </a:lnTo>
                  <a:lnTo>
                    <a:pt x="14" y="3861"/>
                  </a:lnTo>
                  <a:lnTo>
                    <a:pt x="9" y="3875"/>
                  </a:lnTo>
                  <a:lnTo>
                    <a:pt x="5" y="3891"/>
                  </a:lnTo>
                  <a:lnTo>
                    <a:pt x="1" y="3907"/>
                  </a:lnTo>
                  <a:lnTo>
                    <a:pt x="0" y="3922"/>
                  </a:lnTo>
                  <a:lnTo>
                    <a:pt x="0" y="3938"/>
                  </a:lnTo>
                  <a:lnTo>
                    <a:pt x="2" y="3954"/>
                  </a:lnTo>
                  <a:lnTo>
                    <a:pt x="6" y="3970"/>
                  </a:lnTo>
                  <a:lnTo>
                    <a:pt x="11" y="3984"/>
                  </a:lnTo>
                  <a:lnTo>
                    <a:pt x="16" y="4000"/>
                  </a:lnTo>
                  <a:lnTo>
                    <a:pt x="24" y="4014"/>
                  </a:lnTo>
                  <a:lnTo>
                    <a:pt x="34" y="4027"/>
                  </a:lnTo>
                  <a:lnTo>
                    <a:pt x="44" y="4040"/>
                  </a:lnTo>
                  <a:lnTo>
                    <a:pt x="57" y="4052"/>
                  </a:lnTo>
                  <a:lnTo>
                    <a:pt x="69" y="4062"/>
                  </a:lnTo>
                  <a:lnTo>
                    <a:pt x="84" y="4071"/>
                  </a:lnTo>
                  <a:lnTo>
                    <a:pt x="98" y="4079"/>
                  </a:lnTo>
                  <a:lnTo>
                    <a:pt x="113" y="4084"/>
                  </a:lnTo>
                  <a:lnTo>
                    <a:pt x="128" y="4088"/>
                  </a:lnTo>
                  <a:lnTo>
                    <a:pt x="144" y="4091"/>
                  </a:lnTo>
                  <a:lnTo>
                    <a:pt x="159" y="4092"/>
                  </a:lnTo>
                  <a:lnTo>
                    <a:pt x="175" y="4092"/>
                  </a:lnTo>
                  <a:lnTo>
                    <a:pt x="191" y="4090"/>
                  </a:lnTo>
                  <a:lnTo>
                    <a:pt x="206" y="4087"/>
                  </a:lnTo>
                  <a:lnTo>
                    <a:pt x="221" y="4083"/>
                  </a:lnTo>
                  <a:lnTo>
                    <a:pt x="237" y="4077"/>
                  </a:lnTo>
                  <a:lnTo>
                    <a:pt x="250" y="4068"/>
                  </a:lnTo>
                  <a:lnTo>
                    <a:pt x="264" y="4059"/>
                  </a:lnTo>
                  <a:lnTo>
                    <a:pt x="277" y="4048"/>
                  </a:lnTo>
                  <a:lnTo>
                    <a:pt x="436" y="3889"/>
                  </a:lnTo>
                  <a:lnTo>
                    <a:pt x="575" y="3725"/>
                  </a:lnTo>
                  <a:lnTo>
                    <a:pt x="696" y="3561"/>
                  </a:lnTo>
                  <a:lnTo>
                    <a:pt x="800" y="3394"/>
                  </a:lnTo>
                  <a:lnTo>
                    <a:pt x="887" y="3225"/>
                  </a:lnTo>
                  <a:lnTo>
                    <a:pt x="959" y="3057"/>
                  </a:lnTo>
                  <a:lnTo>
                    <a:pt x="1015" y="2887"/>
                  </a:lnTo>
                  <a:lnTo>
                    <a:pt x="1059" y="2718"/>
                  </a:lnTo>
                  <a:lnTo>
                    <a:pt x="1090" y="2549"/>
                  </a:lnTo>
                  <a:lnTo>
                    <a:pt x="1108" y="2382"/>
                  </a:lnTo>
                  <a:lnTo>
                    <a:pt x="1116" y="2216"/>
                  </a:lnTo>
                  <a:lnTo>
                    <a:pt x="1114" y="2054"/>
                  </a:lnTo>
                  <a:lnTo>
                    <a:pt x="1102" y="1893"/>
                  </a:lnTo>
                  <a:lnTo>
                    <a:pt x="1082" y="1736"/>
                  </a:lnTo>
                  <a:lnTo>
                    <a:pt x="1056" y="1582"/>
                  </a:lnTo>
                  <a:lnTo>
                    <a:pt x="1024" y="1433"/>
                  </a:lnTo>
                  <a:lnTo>
                    <a:pt x="985" y="1290"/>
                  </a:lnTo>
                  <a:lnTo>
                    <a:pt x="942" y="1151"/>
                  </a:lnTo>
                  <a:lnTo>
                    <a:pt x="896" y="1018"/>
                  </a:lnTo>
                  <a:lnTo>
                    <a:pt x="848" y="891"/>
                  </a:lnTo>
                  <a:lnTo>
                    <a:pt x="798" y="772"/>
                  </a:lnTo>
                  <a:lnTo>
                    <a:pt x="747" y="661"/>
                  </a:lnTo>
                  <a:lnTo>
                    <a:pt x="696" y="556"/>
                  </a:lnTo>
                  <a:lnTo>
                    <a:pt x="647" y="460"/>
                  </a:lnTo>
                  <a:lnTo>
                    <a:pt x="600" y="375"/>
                  </a:lnTo>
                  <a:lnTo>
                    <a:pt x="556" y="298"/>
                  </a:lnTo>
                  <a:lnTo>
                    <a:pt x="515" y="231"/>
                  </a:lnTo>
                  <a:lnTo>
                    <a:pt x="481" y="174"/>
                  </a:lnTo>
                  <a:lnTo>
                    <a:pt x="428" y="96"/>
                  </a:lnTo>
                  <a:lnTo>
                    <a:pt x="407" y="66"/>
                  </a:lnTo>
                  <a:lnTo>
                    <a:pt x="397" y="54"/>
                  </a:lnTo>
                  <a:lnTo>
                    <a:pt x="384" y="41"/>
                  </a:lnTo>
                  <a:lnTo>
                    <a:pt x="372" y="32"/>
                  </a:lnTo>
                  <a:lnTo>
                    <a:pt x="358" y="22"/>
                  </a:lnTo>
                  <a:lnTo>
                    <a:pt x="345" y="15"/>
                  </a:lnTo>
                  <a:lnTo>
                    <a:pt x="330" y="10"/>
                  </a:lnTo>
                  <a:lnTo>
                    <a:pt x="314" y="5"/>
                  </a:lnTo>
                  <a:lnTo>
                    <a:pt x="300" y="1"/>
                  </a:lnTo>
                  <a:lnTo>
                    <a:pt x="284" y="0"/>
                  </a:lnTo>
                  <a:lnTo>
                    <a:pt x="268" y="0"/>
                  </a:lnTo>
                  <a:lnTo>
                    <a:pt x="251" y="1"/>
                  </a:lnTo>
                  <a:lnTo>
                    <a:pt x="237" y="5"/>
                  </a:lnTo>
                  <a:lnTo>
                    <a:pt x="221" y="9"/>
                  </a:lnTo>
                  <a:lnTo>
                    <a:pt x="205" y="15"/>
                  </a:lnTo>
                  <a:lnTo>
                    <a:pt x="192" y="23"/>
                  </a:lnTo>
                  <a:lnTo>
                    <a:pt x="177"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0" name="TextBox 49"/>
          <p:cNvSpPr txBox="1"/>
          <p:nvPr/>
        </p:nvSpPr>
        <p:spPr>
          <a:xfrm>
            <a:off x="152400" y="4705290"/>
            <a:ext cx="2971800" cy="400110"/>
          </a:xfrm>
          <a:prstGeom prst="rect">
            <a:avLst/>
          </a:prstGeom>
          <a:noFill/>
        </p:spPr>
        <p:txBody>
          <a:bodyPr wrap="square" rtlCol="0">
            <a:spAutoFit/>
          </a:bodyPr>
          <a:lstStyle/>
          <a:p>
            <a:pPr algn="ctr"/>
            <a:r>
              <a:rPr lang="en-US" sz="2000" dirty="0" smtClean="0"/>
              <a:t>Primary user contour</a:t>
            </a:r>
            <a:endParaRPr lang="en-US" sz="2000" dirty="0"/>
          </a:p>
        </p:txBody>
      </p:sp>
      <p:sp>
        <p:nvSpPr>
          <p:cNvPr id="51" name="TextBox 50"/>
          <p:cNvSpPr txBox="1"/>
          <p:nvPr/>
        </p:nvSpPr>
        <p:spPr>
          <a:xfrm>
            <a:off x="0" y="5334000"/>
            <a:ext cx="3352800" cy="400110"/>
          </a:xfrm>
          <a:prstGeom prst="rect">
            <a:avLst/>
          </a:prstGeom>
          <a:noFill/>
        </p:spPr>
        <p:txBody>
          <a:bodyPr wrap="square" rtlCol="0">
            <a:spAutoFit/>
          </a:bodyPr>
          <a:lstStyle/>
          <a:p>
            <a:pPr algn="ctr"/>
            <a:r>
              <a:rPr lang="en-US" sz="2000" dirty="0" smtClean="0"/>
              <a:t>Protection beacon contour</a:t>
            </a:r>
            <a:endParaRPr lang="en-US" sz="2000" dirty="0"/>
          </a:p>
        </p:txBody>
      </p:sp>
      <p:pic>
        <p:nvPicPr>
          <p:cNvPr id="27" name="Picture 10"/>
          <p:cNvPicPr>
            <a:picLocks noChangeAspect="1" noChangeArrowheads="1"/>
          </p:cNvPicPr>
          <p:nvPr/>
        </p:nvPicPr>
        <p:blipFill>
          <a:blip r:embed="rId3" cstate="print"/>
          <a:srcRect/>
          <a:stretch>
            <a:fillRect/>
          </a:stretch>
        </p:blipFill>
        <p:spPr bwMode="auto">
          <a:xfrm>
            <a:off x="3240132" y="3200400"/>
            <a:ext cx="5952880" cy="3254375"/>
          </a:xfrm>
          <a:prstGeom prst="rect">
            <a:avLst/>
          </a:prstGeom>
          <a:noFill/>
          <a:ln w="9525">
            <a:noFill/>
            <a:miter lim="800000"/>
            <a:headEnd/>
            <a:tailEnd/>
          </a:ln>
        </p:spPr>
      </p:pic>
      <p:sp>
        <p:nvSpPr>
          <p:cNvPr id="28" name="Rectangle 14"/>
          <p:cNvSpPr>
            <a:spLocks noChangeArrowheads="1"/>
          </p:cNvSpPr>
          <p:nvPr/>
        </p:nvSpPr>
        <p:spPr bwMode="auto">
          <a:xfrm>
            <a:off x="3779837" y="6286500"/>
            <a:ext cx="5059363" cy="307777"/>
          </a:xfrm>
          <a:prstGeom prst="rect">
            <a:avLst/>
          </a:prstGeom>
          <a:noFill/>
          <a:ln w="9525">
            <a:noFill/>
            <a:miter lim="800000"/>
            <a:headEnd/>
            <a:tailEnd/>
          </a:ln>
        </p:spPr>
        <p:txBody>
          <a:bodyPr wrap="square">
            <a:spAutoFit/>
          </a:bodyPr>
          <a:lstStyle/>
          <a:p>
            <a:pPr algn="ctr" defTabSz="555625" eaLnBrk="0" hangingPunct="0"/>
            <a:r>
              <a:rPr lang="en-US" sz="1400" b="1" dirty="0"/>
              <a:t>Wireless Microphone Beacon Sensing Results</a:t>
            </a:r>
          </a:p>
        </p:txBody>
      </p:sp>
      <p:sp>
        <p:nvSpPr>
          <p:cNvPr id="30" name="Line 11"/>
          <p:cNvSpPr>
            <a:spLocks noChangeShapeType="1"/>
          </p:cNvSpPr>
          <p:nvPr/>
        </p:nvSpPr>
        <p:spPr bwMode="auto">
          <a:xfrm>
            <a:off x="3810000" y="4795837"/>
            <a:ext cx="5114925" cy="4763"/>
          </a:xfrm>
          <a:prstGeom prst="line">
            <a:avLst/>
          </a:prstGeom>
          <a:noFill/>
          <a:ln w="31750">
            <a:solidFill>
              <a:srgbClr val="FF0000"/>
            </a:solidFill>
            <a:round/>
            <a:headEnd/>
            <a:tailEnd/>
          </a:ln>
        </p:spPr>
        <p:txBody>
          <a:bodyPr lIns="92075" tIns="46038" rIns="92075" bIns="46038" anchor="ctr"/>
          <a:lstStyle/>
          <a:p>
            <a:endParaRPr lang="en-US"/>
          </a:p>
        </p:txBody>
      </p:sp>
      <p:sp>
        <p:nvSpPr>
          <p:cNvPr id="31" name="Text Box 12"/>
          <p:cNvSpPr txBox="1">
            <a:spLocks noChangeArrowheads="1"/>
          </p:cNvSpPr>
          <p:nvPr/>
        </p:nvSpPr>
        <p:spPr bwMode="auto">
          <a:xfrm>
            <a:off x="3810000" y="4323648"/>
            <a:ext cx="1676400" cy="400752"/>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en-US" sz="2000" b="1" dirty="0">
                <a:solidFill>
                  <a:srgbClr val="FF0000"/>
                </a:solidFill>
              </a:rPr>
              <a:t>-114 </a:t>
            </a:r>
            <a:r>
              <a:rPr lang="en-US" sz="2000" b="1" dirty="0" err="1">
                <a:solidFill>
                  <a:srgbClr val="FF0000"/>
                </a:solidFill>
              </a:rPr>
              <a:t>dBm</a:t>
            </a:r>
            <a:endParaRPr lang="en-CA" sz="2000" b="1" dirty="0">
              <a:solidFill>
                <a:srgbClr val="FF0000"/>
              </a:solidFill>
            </a:endParaRPr>
          </a:p>
        </p:txBody>
      </p:sp>
    </p:spTree>
    <p:extLst>
      <p:ext uri="{BB962C8B-B14F-4D97-AF65-F5344CB8AC3E}">
        <p14:creationId xmlns:p14="http://schemas.microsoft.com/office/powerpoint/2010/main" val="36589161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ChangeArrowheads="1"/>
          </p:cNvSpPr>
          <p:nvPr/>
        </p:nvSpPr>
        <p:spPr bwMode="auto">
          <a:xfrm>
            <a:off x="228600" y="152400"/>
            <a:ext cx="8534400" cy="4572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3200" b="1" dirty="0" smtClean="0">
                <a:solidFill>
                  <a:schemeClr val="tx2"/>
                </a:solidFill>
                <a:latin typeface="+mj-lt"/>
                <a:ea typeface="+mj-ea"/>
                <a:cs typeface="+mj-cs"/>
              </a:rPr>
              <a:t>Conclusions</a:t>
            </a:r>
            <a:endParaRPr lang="en-US" altLang="ja-JP" sz="3200" b="1" dirty="0">
              <a:solidFill>
                <a:schemeClr val="tx2"/>
              </a:solidFill>
              <a:latin typeface="+mj-lt"/>
              <a:ea typeface="+mj-ea"/>
              <a:cs typeface="+mj-cs"/>
            </a:endParaRPr>
          </a:p>
        </p:txBody>
      </p:sp>
      <p:sp>
        <p:nvSpPr>
          <p:cNvPr id="67587" name="Line 6"/>
          <p:cNvSpPr>
            <a:spLocks noChangeShapeType="1"/>
          </p:cNvSpPr>
          <p:nvPr/>
        </p:nvSpPr>
        <p:spPr bwMode="auto">
          <a:xfrm>
            <a:off x="395288" y="838200"/>
            <a:ext cx="8353425" cy="0"/>
          </a:xfrm>
          <a:prstGeom prst="line">
            <a:avLst/>
          </a:prstGeom>
          <a:noFill/>
          <a:ln w="9525">
            <a:solidFill>
              <a:srgbClr val="2FADDF"/>
            </a:solidFill>
            <a:round/>
            <a:headEnd/>
            <a:tailEnd/>
          </a:ln>
        </p:spPr>
        <p:txBody>
          <a:bodyPr/>
          <a:lstStyle/>
          <a:p>
            <a:endParaRPr lang="en-US"/>
          </a:p>
        </p:txBody>
      </p:sp>
      <p:sp>
        <p:nvSpPr>
          <p:cNvPr id="6" name="Content Placeholder 2"/>
          <p:cNvSpPr txBox="1">
            <a:spLocks/>
          </p:cNvSpPr>
          <p:nvPr/>
        </p:nvSpPr>
        <p:spPr bwMode="auto">
          <a:xfrm>
            <a:off x="152400" y="685800"/>
            <a:ext cx="8686800" cy="57912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174625" indent="-174625">
              <a:buFont typeface="Arial" panose="020B0604020202020204" pitchFamily="34" charset="0"/>
              <a:buChar char="•"/>
            </a:pPr>
            <a:r>
              <a:rPr lang="en-US" sz="2000" kern="0" dirty="0" smtClean="0"/>
              <a:t>IEEE 802.22 Working Group has created Cognitive Radio and Spectrum Sharing Technologies that are applicable to Television Band White Spaces as well as Other </a:t>
            </a:r>
            <a:r>
              <a:rPr lang="en-US" sz="2000" kern="0" dirty="0"/>
              <a:t>(e. g. </a:t>
            </a:r>
            <a:r>
              <a:rPr lang="en-US" sz="2000" kern="0" dirty="0" smtClean="0"/>
              <a:t>Radar) Bands</a:t>
            </a:r>
          </a:p>
          <a:p>
            <a:pPr marL="174625" indent="-174625">
              <a:buFont typeface="Arial" panose="020B0604020202020204" pitchFamily="34" charset="0"/>
              <a:buChar char="•"/>
            </a:pPr>
            <a:r>
              <a:rPr lang="en-US" sz="2000" kern="0" dirty="0" smtClean="0"/>
              <a:t>IEEE 802.22 defines the First </a:t>
            </a:r>
            <a:r>
              <a:rPr lang="en-US" sz="2000" kern="0" dirty="0"/>
              <a:t>IEEE </a:t>
            </a:r>
            <a:r>
              <a:rPr lang="en-US" sz="2000" kern="0" dirty="0" smtClean="0"/>
              <a:t>Cognitive Radio Standard </a:t>
            </a:r>
            <a:r>
              <a:rPr lang="en-US" sz="2000" kern="0" dirty="0"/>
              <a:t>for operation in Television </a:t>
            </a:r>
            <a:r>
              <a:rPr lang="en-US" sz="2000" kern="0" dirty="0" smtClean="0"/>
              <a:t>Whitespaces</a:t>
            </a:r>
          </a:p>
          <a:p>
            <a:pPr marL="174625" indent="-174625">
              <a:buFont typeface="Arial" panose="020B0604020202020204" pitchFamily="34" charset="0"/>
              <a:buChar char="•"/>
            </a:pPr>
            <a:r>
              <a:rPr lang="en-US" sz="2000" kern="0" dirty="0" smtClean="0"/>
              <a:t>IEEE 802.22 is the First </a:t>
            </a:r>
            <a:r>
              <a:rPr lang="en-US" sz="2000" kern="0" dirty="0"/>
              <a:t>IEEE Standard that is specifically designed for rural and regional area broadband access aimed at removing the digital </a:t>
            </a:r>
            <a:r>
              <a:rPr lang="en-US" sz="2000" kern="0" dirty="0" smtClean="0"/>
              <a:t>divide</a:t>
            </a:r>
          </a:p>
          <a:p>
            <a:pPr marL="174625" indent="-174625">
              <a:spcAft>
                <a:spcPts val="600"/>
              </a:spcAft>
              <a:buFont typeface="Arial" charset="0"/>
              <a:buChar char="•"/>
            </a:pPr>
            <a:r>
              <a:rPr lang="en-US" sz="2000" kern="0" dirty="0" smtClean="0"/>
              <a:t>IEEE </a:t>
            </a:r>
            <a:r>
              <a:rPr lang="en-US" sz="2000" kern="0" dirty="0"/>
              <a:t>802.22 (Wi-FAR™) provides Broadband Wireless Access to Regional, Rural and Remote Areas Under Line of Sight (</a:t>
            </a:r>
            <a:r>
              <a:rPr lang="en-US" sz="2000" kern="0" dirty="0" err="1"/>
              <a:t>LoS</a:t>
            </a:r>
            <a:r>
              <a:rPr lang="en-US" sz="2000" kern="0" dirty="0"/>
              <a:t>) and Non Line of Sight (</a:t>
            </a:r>
            <a:r>
              <a:rPr lang="en-US" sz="2000" kern="0" dirty="0" err="1"/>
              <a:t>NLoS</a:t>
            </a:r>
            <a:r>
              <a:rPr lang="en-US" sz="2000" kern="0" dirty="0"/>
              <a:t>) </a:t>
            </a:r>
            <a:r>
              <a:rPr lang="en-US" sz="2000" kern="0" dirty="0"/>
              <a:t>c</a:t>
            </a:r>
            <a:r>
              <a:rPr lang="en-US" sz="2000" kern="0" dirty="0" smtClean="0"/>
              <a:t>onditions without </a:t>
            </a:r>
            <a:r>
              <a:rPr lang="en-US" sz="2000" kern="0" dirty="0"/>
              <a:t>causing harmful interference to the </a:t>
            </a:r>
            <a:r>
              <a:rPr lang="en-US" sz="2000" kern="0" dirty="0" smtClean="0"/>
              <a:t>incumbents.</a:t>
            </a:r>
          </a:p>
          <a:p>
            <a:pPr marL="174625" indent="-174625">
              <a:spcAft>
                <a:spcPts val="600"/>
              </a:spcAft>
              <a:buFont typeface="Arial" charset="0"/>
              <a:buChar char="•"/>
            </a:pPr>
            <a:r>
              <a:rPr lang="en-US" sz="2000" kern="0" dirty="0" smtClean="0"/>
              <a:t>Other IEEE 802.22 supporting technologies such as the IEEE 802.22.1 Advanced Beaconing and new Spectrum Occupancy Sensing (SOS) Study Group will create enabling technologies for spectrum sharing.  </a:t>
            </a:r>
          </a:p>
          <a:p>
            <a:pPr marL="174625" indent="-174625">
              <a:spcAft>
                <a:spcPts val="600"/>
              </a:spcAft>
              <a:buFont typeface="Arial" charset="0"/>
              <a:buChar char="•"/>
            </a:pPr>
            <a:r>
              <a:rPr lang="en-US" sz="2000" kern="0" dirty="0"/>
              <a:t>We intend to submit to </a:t>
            </a:r>
            <a:r>
              <a:rPr lang="en-US" sz="2000" kern="0" dirty="0"/>
              <a:t>submit </a:t>
            </a:r>
            <a:r>
              <a:rPr lang="en-US" sz="2000" kern="0" dirty="0"/>
              <a:t>IEEE 802.22 Standards </a:t>
            </a:r>
            <a:r>
              <a:rPr lang="en-US" sz="2000" kern="0" dirty="0"/>
              <a:t>through the PSDO process in the future for ISO </a:t>
            </a:r>
            <a:r>
              <a:rPr lang="en-US" sz="2000" kern="0" dirty="0"/>
              <a:t>recognition</a:t>
            </a:r>
            <a:endParaRPr lang="en-US" sz="2000" kern="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04800" y="381000"/>
            <a:ext cx="7772400" cy="457200"/>
          </a:xfrm>
          <a:prstGeom prst="rect">
            <a:avLst/>
          </a:prstGeom>
          <a:noFill/>
          <a:ln w="9525">
            <a:noFill/>
            <a:miter lim="800000"/>
            <a:headEnd/>
            <a:tailEnd/>
          </a:ln>
        </p:spPr>
        <p:txBody>
          <a:bodyPr/>
          <a:lstStyle/>
          <a:p>
            <a:pPr eaLnBrk="0" hangingPunct="0">
              <a:lnSpc>
                <a:spcPct val="90000"/>
              </a:lnSpc>
              <a:defRPr/>
            </a:pPr>
            <a:r>
              <a:rPr lang="en-US" sz="2800" b="1" kern="0" dirty="0">
                <a:latin typeface="+mj-lt"/>
                <a:ea typeface="ＭＳ Ｐゴシック" charset="-128"/>
              </a:rPr>
              <a:t>References</a:t>
            </a:r>
          </a:p>
        </p:txBody>
      </p:sp>
      <p:sp>
        <p:nvSpPr>
          <p:cNvPr id="68611" name="Rectangle 3"/>
          <p:cNvSpPr>
            <a:spLocks noChangeArrowheads="1"/>
          </p:cNvSpPr>
          <p:nvPr/>
        </p:nvSpPr>
        <p:spPr bwMode="auto">
          <a:xfrm>
            <a:off x="152400" y="914400"/>
            <a:ext cx="8686800" cy="5638800"/>
          </a:xfrm>
          <a:prstGeom prst="rect">
            <a:avLst/>
          </a:prstGeom>
          <a:solidFill>
            <a:schemeClr val="bg1"/>
          </a:solidFill>
          <a:ln w="9525">
            <a:noFill/>
            <a:miter lim="800000"/>
            <a:headEnd/>
            <a:tailEnd/>
          </a:ln>
        </p:spPr>
        <p:txBody>
          <a:bodyPr lIns="92075" tIns="46038" rIns="92075" bIns="46038"/>
          <a:lstStyle/>
          <a:p>
            <a:pPr marL="231775" indent="-231775" eaLnBrk="0" hangingPunct="0">
              <a:lnSpc>
                <a:spcPct val="95000"/>
              </a:lnSpc>
              <a:spcBef>
                <a:spcPct val="50000"/>
              </a:spcBef>
              <a:buFont typeface="Arial" pitchFamily="34" charset="0"/>
              <a:buChar char="•"/>
            </a:pPr>
            <a:r>
              <a:rPr lang="en-GB" dirty="0" smtClean="0"/>
              <a:t>IEEE </a:t>
            </a:r>
            <a:r>
              <a:rPr lang="en-GB" dirty="0"/>
              <a:t>802.22 Working Group Website – </a:t>
            </a:r>
            <a:r>
              <a:rPr lang="en-GB" dirty="0" smtClean="0">
                <a:hlinkClick r:id="rId3"/>
              </a:rPr>
              <a:t>www.ieee802.org/22</a:t>
            </a:r>
            <a:endParaRPr lang="en-GB" dirty="0" smtClean="0"/>
          </a:p>
          <a:p>
            <a:pPr marL="231775" indent="-231775" eaLnBrk="0" hangingPunct="0">
              <a:lnSpc>
                <a:spcPct val="95000"/>
              </a:lnSpc>
              <a:spcBef>
                <a:spcPct val="50000"/>
              </a:spcBef>
              <a:buFont typeface="Arial" pitchFamily="34" charset="0"/>
              <a:buChar char="•"/>
            </a:pPr>
            <a:r>
              <a:rPr lang="en-GB" dirty="0" smtClean="0"/>
              <a:t>Apurva </a:t>
            </a:r>
            <a:r>
              <a:rPr lang="en-GB" dirty="0"/>
              <a:t>Mody, Gerald Chouinard, “Overview of the IEEE 802.22 Standard on Wireless Regional Area Networks (WRAN) and Core Technologies” </a:t>
            </a:r>
            <a:r>
              <a:rPr lang="en-US" dirty="0">
                <a:hlinkClick r:id="rId4"/>
              </a:rPr>
              <a:t>http://</a:t>
            </a:r>
            <a:r>
              <a:rPr lang="en-US" dirty="0" smtClean="0">
                <a:hlinkClick r:id="rId4"/>
              </a:rPr>
              <a:t>www.ieee802.org/22/Technology/22-10-0073-03-0000-802-22-overview-and-core-technologies.pdf</a:t>
            </a:r>
            <a:endParaRPr lang="en-US" dirty="0"/>
          </a:p>
          <a:p>
            <a:pPr marL="231775" indent="-231775" eaLnBrk="0" hangingPunct="0">
              <a:lnSpc>
                <a:spcPct val="95000"/>
              </a:lnSpc>
              <a:spcBef>
                <a:spcPct val="50000"/>
              </a:spcBef>
              <a:buFont typeface="Arial" pitchFamily="34" charset="0"/>
              <a:buChar char="•"/>
            </a:pPr>
            <a:r>
              <a:rPr lang="en-US" dirty="0" err="1" smtClean="0"/>
              <a:t>WhiteSpace</a:t>
            </a:r>
            <a:r>
              <a:rPr lang="en-US" dirty="0" smtClean="0"/>
              <a:t> Alliance: </a:t>
            </a:r>
            <a:r>
              <a:rPr lang="en-US" dirty="0" smtClean="0">
                <a:hlinkClick r:id="rId5"/>
              </a:rPr>
              <a:t>www.WhiteSpaceAlliance.org</a:t>
            </a:r>
            <a:r>
              <a:rPr lang="en-US" dirty="0" smtClean="0"/>
              <a:t> </a:t>
            </a:r>
          </a:p>
          <a:p>
            <a:pPr marL="231775" indent="-231775">
              <a:lnSpc>
                <a:spcPct val="95000"/>
              </a:lnSpc>
              <a:spcBef>
                <a:spcPct val="50000"/>
              </a:spcBef>
              <a:buFont typeface="Arial" pitchFamily="34" charset="0"/>
              <a:buChar char="•"/>
            </a:pPr>
            <a:r>
              <a:rPr lang="en-US" dirty="0" smtClean="0"/>
              <a:t>Get Completed IEEE </a:t>
            </a:r>
            <a:r>
              <a:rPr lang="en-US" dirty="0"/>
              <a:t>802.22 Standards Here: </a:t>
            </a:r>
            <a:r>
              <a:rPr lang="en-US" dirty="0">
                <a:hlinkClick r:id="rId6"/>
              </a:rPr>
              <a:t>http://</a:t>
            </a:r>
            <a:r>
              <a:rPr lang="en-US" dirty="0" smtClean="0">
                <a:hlinkClick r:id="rId6"/>
              </a:rPr>
              <a:t>standards.ieee.org/about/get/802/802.22.html</a:t>
            </a:r>
            <a:r>
              <a:rPr lang="en-US" dirty="0" smtClean="0"/>
              <a:t> </a:t>
            </a:r>
            <a:endParaRPr lang="en-US" dirty="0"/>
          </a:p>
        </p:txBody>
      </p:sp>
      <p:sp>
        <p:nvSpPr>
          <p:cNvPr id="68612" name="Line 6"/>
          <p:cNvSpPr>
            <a:spLocks noChangeShapeType="1"/>
          </p:cNvSpPr>
          <p:nvPr/>
        </p:nvSpPr>
        <p:spPr bwMode="auto">
          <a:xfrm>
            <a:off x="395288" y="838200"/>
            <a:ext cx="8353425" cy="0"/>
          </a:xfrm>
          <a:prstGeom prst="line">
            <a:avLst/>
          </a:prstGeom>
          <a:noFill/>
          <a:ln w="9525">
            <a:solidFill>
              <a:srgbClr val="2FADDF"/>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0" name="Line 18"/>
          <p:cNvSpPr>
            <a:spLocks noChangeShapeType="1"/>
          </p:cNvSpPr>
          <p:nvPr/>
        </p:nvSpPr>
        <p:spPr bwMode="auto">
          <a:xfrm>
            <a:off x="5257800" y="5116512"/>
            <a:ext cx="0" cy="228600"/>
          </a:xfrm>
          <a:prstGeom prst="line">
            <a:avLst/>
          </a:prstGeom>
          <a:noFill/>
          <a:ln w="19050">
            <a:solidFill>
              <a:schemeClr val="tx1"/>
            </a:solidFill>
            <a:round/>
            <a:headEnd/>
            <a:tailEnd/>
          </a:ln>
          <a:effectLst/>
        </p:spPr>
        <p:txBody>
          <a:bodyPr/>
          <a:lstStyle/>
          <a:p>
            <a:endParaRPr lang="en-US"/>
          </a:p>
        </p:txBody>
      </p:sp>
      <p:pic>
        <p:nvPicPr>
          <p:cNvPr id="18435" name="Picture 2"/>
          <p:cNvPicPr>
            <a:picLocks noChangeAspect="1" noChangeArrowheads="1"/>
          </p:cNvPicPr>
          <p:nvPr/>
        </p:nvPicPr>
        <p:blipFill>
          <a:blip r:embed="rId3" cstate="print"/>
          <a:srcRect t="10959" b="17809"/>
          <a:stretch>
            <a:fillRect/>
          </a:stretch>
        </p:blipFill>
        <p:spPr bwMode="auto">
          <a:xfrm>
            <a:off x="-381000" y="1077912"/>
            <a:ext cx="8610600" cy="3810000"/>
          </a:xfrm>
          <a:prstGeom prst="rect">
            <a:avLst/>
          </a:prstGeom>
          <a:noFill/>
          <a:ln w="9525">
            <a:noFill/>
            <a:miter lim="800000"/>
            <a:headEnd/>
            <a:tailEnd/>
          </a:ln>
        </p:spPr>
      </p:pic>
      <p:grpSp>
        <p:nvGrpSpPr>
          <p:cNvPr id="2" name="Group 14"/>
          <p:cNvGrpSpPr>
            <a:grpSpLocks/>
          </p:cNvGrpSpPr>
          <p:nvPr/>
        </p:nvGrpSpPr>
        <p:grpSpPr bwMode="auto">
          <a:xfrm>
            <a:off x="4381500" y="5373687"/>
            <a:ext cx="1720850" cy="798513"/>
            <a:chOff x="3264" y="3616"/>
            <a:chExt cx="1084" cy="503"/>
          </a:xfrm>
        </p:grpSpPr>
        <p:sp>
          <p:nvSpPr>
            <p:cNvPr id="18442" name="Rectangle 39"/>
            <p:cNvSpPr>
              <a:spLocks noChangeArrowheads="1"/>
            </p:cNvSpPr>
            <p:nvPr/>
          </p:nvSpPr>
          <p:spPr bwMode="auto">
            <a:xfrm>
              <a:off x="3264" y="3648"/>
              <a:ext cx="1056" cy="440"/>
            </a:xfrm>
            <a:prstGeom prst="rect">
              <a:avLst/>
            </a:prstGeom>
            <a:solidFill>
              <a:srgbClr val="7DBC44"/>
            </a:solidFill>
            <a:ln w="12700">
              <a:noFill/>
              <a:miter lim="800000"/>
              <a:headEnd/>
              <a:tailEnd/>
            </a:ln>
          </p:spPr>
          <p:txBody>
            <a:bodyPr lIns="90488" tIns="44450" rIns="90488" bIns="44450">
              <a:spAutoFit/>
            </a:bodyPr>
            <a:lstStyle/>
            <a:p>
              <a:pPr algn="ctr" eaLnBrk="0" hangingPunct="0"/>
              <a:r>
                <a:rPr lang="en-US" sz="2000" b="1"/>
                <a:t>802.22 </a:t>
              </a:r>
            </a:p>
            <a:p>
              <a:pPr algn="ctr" eaLnBrk="0" hangingPunct="0"/>
              <a:r>
                <a:rPr lang="en-US" sz="2000" b="1"/>
                <a:t>WRAN</a:t>
              </a:r>
            </a:p>
          </p:txBody>
        </p:sp>
        <p:sp>
          <p:nvSpPr>
            <p:cNvPr id="18443" name="Rectangle 4"/>
            <p:cNvSpPr>
              <a:spLocks noChangeArrowheads="1"/>
            </p:cNvSpPr>
            <p:nvPr/>
          </p:nvSpPr>
          <p:spPr bwMode="auto">
            <a:xfrm>
              <a:off x="3264" y="3616"/>
              <a:ext cx="1084" cy="503"/>
            </a:xfrm>
            <a:prstGeom prst="rect">
              <a:avLst/>
            </a:prstGeom>
            <a:noFill/>
            <a:ln w="101600" algn="ctr">
              <a:solidFill>
                <a:srgbClr val="0000FF"/>
              </a:solidFill>
              <a:round/>
              <a:headEnd/>
              <a:tailEnd/>
            </a:ln>
          </p:spPr>
          <p:txBody>
            <a:bodyPr/>
            <a:lstStyle/>
            <a:p>
              <a:pPr eaLnBrk="0" hangingPunct="0"/>
              <a:endParaRPr lang="en-US"/>
            </a:p>
          </p:txBody>
        </p:sp>
      </p:grpSp>
      <p:sp>
        <p:nvSpPr>
          <p:cNvPr id="18444" name="TextBox 7"/>
          <p:cNvSpPr txBox="1">
            <a:spLocks noChangeArrowheads="1"/>
          </p:cNvSpPr>
          <p:nvPr/>
        </p:nvSpPr>
        <p:spPr bwMode="auto">
          <a:xfrm>
            <a:off x="438150" y="1143000"/>
            <a:ext cx="2228850" cy="523220"/>
          </a:xfrm>
          <a:prstGeom prst="rect">
            <a:avLst/>
          </a:prstGeom>
          <a:noFill/>
          <a:ln w="9525">
            <a:noFill/>
            <a:miter lim="800000"/>
            <a:headEnd/>
            <a:tailEnd/>
          </a:ln>
        </p:spPr>
        <p:txBody>
          <a:bodyPr wrap="square">
            <a:spAutoFit/>
          </a:bodyPr>
          <a:lstStyle/>
          <a:p>
            <a:pPr algn="ctr" eaLnBrk="0" hangingPunct="0"/>
            <a:r>
              <a:rPr lang="en-US" sz="1400" b="1" dirty="0"/>
              <a:t>Courtesy, Paul </a:t>
            </a:r>
            <a:r>
              <a:rPr lang="en-US" sz="1400" b="1" dirty="0" err="1"/>
              <a:t>Nikolich</a:t>
            </a:r>
            <a:r>
              <a:rPr lang="en-US" sz="1400" b="1" dirty="0"/>
              <a:t>, Chair, IEEE 802 </a:t>
            </a:r>
          </a:p>
        </p:txBody>
      </p:sp>
      <p:sp>
        <p:nvSpPr>
          <p:cNvPr id="18438" name="Text Box 2"/>
          <p:cNvSpPr txBox="1">
            <a:spLocks noChangeArrowheads="1"/>
          </p:cNvSpPr>
          <p:nvPr/>
        </p:nvSpPr>
        <p:spPr bwMode="auto">
          <a:xfrm>
            <a:off x="152400" y="304800"/>
            <a:ext cx="6858000" cy="5334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2800" b="1">
                <a:solidFill>
                  <a:schemeClr val="tx2"/>
                </a:solidFill>
                <a:latin typeface="+mj-lt"/>
                <a:ea typeface="+mj-ea"/>
                <a:cs typeface="+mj-cs"/>
              </a:rPr>
              <a:t>IEEE Standards Association Hierarchy</a:t>
            </a:r>
          </a:p>
        </p:txBody>
      </p:sp>
      <p:sp>
        <p:nvSpPr>
          <p:cNvPr id="18439" name="Rectangle 39"/>
          <p:cNvSpPr>
            <a:spLocks noChangeArrowheads="1"/>
          </p:cNvSpPr>
          <p:nvPr/>
        </p:nvSpPr>
        <p:spPr bwMode="auto">
          <a:xfrm>
            <a:off x="2286000" y="5416550"/>
            <a:ext cx="1676400" cy="698500"/>
          </a:xfrm>
          <a:prstGeom prst="rect">
            <a:avLst/>
          </a:prstGeom>
          <a:solidFill>
            <a:srgbClr val="7DBC44"/>
          </a:solidFill>
          <a:ln w="12700">
            <a:noFill/>
            <a:miter lim="800000"/>
            <a:headEnd/>
            <a:tailEnd/>
          </a:ln>
        </p:spPr>
        <p:txBody>
          <a:bodyPr lIns="90488" tIns="44450" rIns="90488" bIns="44450">
            <a:spAutoFit/>
          </a:bodyPr>
          <a:lstStyle/>
          <a:p>
            <a:pPr algn="ctr"/>
            <a:r>
              <a:rPr lang="en-US" sz="2000" b="1"/>
              <a:t>802.15 </a:t>
            </a:r>
          </a:p>
          <a:p>
            <a:pPr algn="ctr"/>
            <a:r>
              <a:rPr lang="en-US" sz="2000" b="1"/>
              <a:t>WPAN</a:t>
            </a:r>
          </a:p>
        </p:txBody>
      </p:sp>
      <p:cxnSp>
        <p:nvCxnSpPr>
          <p:cNvPr id="18440" name="Straight Connector 14"/>
          <p:cNvCxnSpPr>
            <a:cxnSpLocks noChangeShapeType="1"/>
          </p:cNvCxnSpPr>
          <p:nvPr/>
        </p:nvCxnSpPr>
        <p:spPr bwMode="auto">
          <a:xfrm>
            <a:off x="609600" y="5116512"/>
            <a:ext cx="5181600" cy="0"/>
          </a:xfrm>
          <a:prstGeom prst="line">
            <a:avLst/>
          </a:prstGeom>
          <a:noFill/>
          <a:ln w="19050" algn="ctr">
            <a:solidFill>
              <a:schemeClr val="tx1"/>
            </a:solidFill>
            <a:round/>
            <a:headEnd/>
            <a:tailEnd/>
          </a:ln>
        </p:spPr>
      </p:cxnSp>
      <p:sp>
        <p:nvSpPr>
          <p:cNvPr id="18441" name="Rectangle 39"/>
          <p:cNvSpPr>
            <a:spLocks noChangeArrowheads="1"/>
          </p:cNvSpPr>
          <p:nvPr/>
        </p:nvSpPr>
        <p:spPr bwMode="auto">
          <a:xfrm>
            <a:off x="228600" y="5421312"/>
            <a:ext cx="1676400" cy="698500"/>
          </a:xfrm>
          <a:prstGeom prst="rect">
            <a:avLst/>
          </a:prstGeom>
          <a:solidFill>
            <a:srgbClr val="74AF3F"/>
          </a:solidFill>
          <a:ln w="12700">
            <a:noFill/>
            <a:miter lim="800000"/>
            <a:headEnd/>
            <a:tailEnd/>
          </a:ln>
        </p:spPr>
        <p:txBody>
          <a:bodyPr lIns="90488" tIns="44450" rIns="90488" bIns="44450">
            <a:spAutoFit/>
          </a:bodyPr>
          <a:lstStyle/>
          <a:p>
            <a:pPr algn="ctr"/>
            <a:r>
              <a:rPr lang="en-US" sz="2000" b="1" dirty="0"/>
              <a:t>802.11 </a:t>
            </a:r>
          </a:p>
          <a:p>
            <a:pPr algn="ctr"/>
            <a:r>
              <a:rPr lang="en-US" sz="2000" b="1" dirty="0"/>
              <a:t>WLAN</a:t>
            </a:r>
          </a:p>
        </p:txBody>
      </p:sp>
      <p:sp>
        <p:nvSpPr>
          <p:cNvPr id="18448" name="Line 16"/>
          <p:cNvSpPr>
            <a:spLocks noChangeShapeType="1"/>
          </p:cNvSpPr>
          <p:nvPr/>
        </p:nvSpPr>
        <p:spPr bwMode="auto">
          <a:xfrm>
            <a:off x="1066800" y="4735512"/>
            <a:ext cx="0" cy="685800"/>
          </a:xfrm>
          <a:prstGeom prst="line">
            <a:avLst/>
          </a:prstGeom>
          <a:noFill/>
          <a:ln w="19050">
            <a:solidFill>
              <a:schemeClr val="tx1"/>
            </a:solidFill>
            <a:round/>
            <a:headEnd/>
            <a:tailEnd/>
          </a:ln>
          <a:effectLst/>
        </p:spPr>
        <p:txBody>
          <a:bodyPr/>
          <a:lstStyle/>
          <a:p>
            <a:endParaRPr lang="en-US"/>
          </a:p>
        </p:txBody>
      </p:sp>
      <p:sp>
        <p:nvSpPr>
          <p:cNvPr id="18449" name="Line 17"/>
          <p:cNvSpPr>
            <a:spLocks noChangeShapeType="1"/>
          </p:cNvSpPr>
          <p:nvPr/>
        </p:nvSpPr>
        <p:spPr bwMode="auto">
          <a:xfrm>
            <a:off x="3124200" y="5116512"/>
            <a:ext cx="0" cy="304800"/>
          </a:xfrm>
          <a:prstGeom prst="line">
            <a:avLst/>
          </a:prstGeom>
          <a:noFill/>
          <a:ln w="19050">
            <a:solidFill>
              <a:schemeClr val="tx1"/>
            </a:solidFill>
            <a:round/>
            <a:headEnd/>
            <a:tailEnd/>
          </a:ln>
          <a:effectLst/>
        </p:spPr>
        <p:txBody>
          <a:bodyPr/>
          <a:lstStyle/>
          <a:p>
            <a:endParaRPr lang="en-US"/>
          </a:p>
        </p:txBody>
      </p:sp>
      <p:sp>
        <p:nvSpPr>
          <p:cNvPr id="16" name="TextBox 15"/>
          <p:cNvSpPr txBox="1"/>
          <p:nvPr/>
        </p:nvSpPr>
        <p:spPr>
          <a:xfrm>
            <a:off x="7010400" y="228600"/>
            <a:ext cx="2133600" cy="2800767"/>
          </a:xfrm>
          <a:prstGeom prst="rect">
            <a:avLst/>
          </a:prstGeom>
          <a:solidFill>
            <a:srgbClr val="CCFFFF"/>
          </a:solidFill>
        </p:spPr>
        <p:txBody>
          <a:bodyPr wrap="square" rtlCol="0">
            <a:spAutoFit/>
          </a:bodyPr>
          <a:lstStyle/>
          <a:p>
            <a:pPr marL="115888" indent="-115888">
              <a:buFont typeface="Arial" pitchFamily="34" charset="0"/>
              <a:buChar char="•"/>
            </a:pPr>
            <a:r>
              <a:rPr lang="en-US" sz="1600" dirty="0" smtClean="0"/>
              <a:t>IEEE is world’ s largest professional organization with a mission of Advancing Technology for the Humanity. </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IEEE SA has more than 350 standards working groups </a:t>
            </a:r>
            <a:endParaRPr lang="en-US" sz="1600" dirty="0"/>
          </a:p>
        </p:txBody>
      </p:sp>
      <p:sp>
        <p:nvSpPr>
          <p:cNvPr id="17" name="TextBox 16"/>
          <p:cNvSpPr txBox="1"/>
          <p:nvPr/>
        </p:nvSpPr>
        <p:spPr>
          <a:xfrm>
            <a:off x="4343400" y="6096000"/>
            <a:ext cx="1828800" cy="461665"/>
          </a:xfrm>
          <a:prstGeom prst="rect">
            <a:avLst/>
          </a:prstGeom>
          <a:solidFill>
            <a:srgbClr val="FFFF00"/>
          </a:solidFill>
        </p:spPr>
        <p:txBody>
          <a:bodyPr wrap="square" rtlCol="0">
            <a:spAutoFit/>
          </a:bodyPr>
          <a:lstStyle/>
          <a:p>
            <a:pPr algn="ctr"/>
            <a:r>
              <a:rPr lang="en-US" b="1" dirty="0" err="1" smtClean="0"/>
              <a:t>Wi</a:t>
            </a:r>
            <a:r>
              <a:rPr lang="en-US" b="1" dirty="0" smtClean="0"/>
              <a:t>-FAR™ </a:t>
            </a:r>
          </a:p>
        </p:txBody>
      </p:sp>
      <p:sp>
        <p:nvSpPr>
          <p:cNvPr id="18" name="TextBox 17"/>
          <p:cNvSpPr txBox="1"/>
          <p:nvPr/>
        </p:nvSpPr>
        <p:spPr>
          <a:xfrm>
            <a:off x="228600" y="6096000"/>
            <a:ext cx="1676400" cy="461665"/>
          </a:xfrm>
          <a:prstGeom prst="rect">
            <a:avLst/>
          </a:prstGeom>
          <a:solidFill>
            <a:srgbClr val="FFFF00"/>
          </a:solidFill>
        </p:spPr>
        <p:txBody>
          <a:bodyPr wrap="square" rtlCol="0">
            <a:spAutoFit/>
          </a:bodyPr>
          <a:lstStyle/>
          <a:p>
            <a:pPr algn="ctr"/>
            <a:r>
              <a:rPr lang="en-US" b="1" dirty="0" smtClean="0"/>
              <a:t>Wi-Fi™ </a:t>
            </a:r>
            <a:endParaRPr lang="en-US" b="1" dirty="0"/>
          </a:p>
        </p:txBody>
      </p:sp>
      <p:sp>
        <p:nvSpPr>
          <p:cNvPr id="19" name="TextBox 18"/>
          <p:cNvSpPr txBox="1"/>
          <p:nvPr/>
        </p:nvSpPr>
        <p:spPr>
          <a:xfrm>
            <a:off x="2286000" y="6096000"/>
            <a:ext cx="1676400" cy="461665"/>
          </a:xfrm>
          <a:prstGeom prst="rect">
            <a:avLst/>
          </a:prstGeom>
          <a:solidFill>
            <a:srgbClr val="FFFF00"/>
          </a:solidFill>
        </p:spPr>
        <p:txBody>
          <a:bodyPr wrap="square" rtlCol="0">
            <a:spAutoFit/>
          </a:bodyPr>
          <a:lstStyle/>
          <a:p>
            <a:pPr algn="ctr"/>
            <a:r>
              <a:rPr lang="en-US" b="1" dirty="0" err="1" smtClean="0"/>
              <a:t>ZigBee</a:t>
            </a:r>
            <a:r>
              <a:rPr lang="en-US" b="1" dirty="0" smtClean="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9"/>
          <p:cNvSpPr>
            <a:spLocks noChangeArrowheads="1"/>
          </p:cNvSpPr>
          <p:nvPr/>
        </p:nvSpPr>
        <p:spPr bwMode="auto">
          <a:xfrm>
            <a:off x="228600" y="5867400"/>
            <a:ext cx="1905000" cy="582211"/>
          </a:xfrm>
          <a:prstGeom prst="rect">
            <a:avLst/>
          </a:prstGeom>
          <a:solidFill>
            <a:schemeClr val="bg1"/>
          </a:solidFill>
          <a:ln w="25400">
            <a:noFill/>
            <a:miter lim="800000"/>
            <a:headEnd/>
            <a:tailEnd/>
          </a:ln>
        </p:spPr>
        <p:txBody>
          <a:bodyPr wrap="square" lIns="90488" tIns="44450" rIns="90488" bIns="44450">
            <a:spAutoFit/>
          </a:bodyPr>
          <a:lstStyle/>
          <a:p>
            <a:pPr algn="ctr" eaLnBrk="0" hangingPunct="0"/>
            <a:endParaRPr lang="en-US" sz="3200" b="1" dirty="0"/>
          </a:p>
        </p:txBody>
      </p:sp>
      <p:sp>
        <p:nvSpPr>
          <p:cNvPr id="11" name="Line 6"/>
          <p:cNvSpPr>
            <a:spLocks noChangeShapeType="1"/>
          </p:cNvSpPr>
          <p:nvPr/>
        </p:nvSpPr>
        <p:spPr bwMode="auto">
          <a:xfrm>
            <a:off x="381000" y="1287547"/>
            <a:ext cx="8353425" cy="0"/>
          </a:xfrm>
          <a:prstGeom prst="line">
            <a:avLst/>
          </a:prstGeom>
          <a:noFill/>
          <a:ln w="9525">
            <a:solidFill>
              <a:srgbClr val="2FADDF"/>
            </a:solidFill>
            <a:round/>
            <a:headEnd/>
            <a:tailEnd/>
          </a:ln>
          <a:effectLst/>
        </p:spPr>
        <p:txBody>
          <a:bodyPr/>
          <a:lstStyle/>
          <a:p>
            <a:endParaRPr lang="en-US"/>
          </a:p>
        </p:txBody>
      </p:sp>
      <p:sp>
        <p:nvSpPr>
          <p:cNvPr id="13" name="Rectangle 39"/>
          <p:cNvSpPr>
            <a:spLocks noChangeArrowheads="1"/>
          </p:cNvSpPr>
          <p:nvPr/>
        </p:nvSpPr>
        <p:spPr bwMode="auto">
          <a:xfrm>
            <a:off x="2819399" y="1592347"/>
            <a:ext cx="2969269" cy="1751762"/>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eaLnBrk="0" hangingPunct="0"/>
            <a:r>
              <a:rPr lang="en-US" sz="1800" b="1" dirty="0" smtClean="0">
                <a:solidFill>
                  <a:schemeClr val="bg1"/>
                </a:solidFill>
              </a:rPr>
              <a:t>IEEE 802.22 Standard – Wireless Regional Area Networks: Cognitive Radio based Access in </a:t>
            </a:r>
            <a:r>
              <a:rPr lang="en-US" sz="1800" b="1" dirty="0" smtClean="0">
                <a:solidFill>
                  <a:schemeClr val="bg1"/>
                </a:solidFill>
              </a:rPr>
              <a:t>TVWS </a:t>
            </a:r>
          </a:p>
          <a:p>
            <a:pPr algn="ctr" eaLnBrk="0" hangingPunct="0"/>
            <a:r>
              <a:rPr lang="en-US" sz="1800" b="1" dirty="0" smtClean="0">
                <a:solidFill>
                  <a:schemeClr val="bg1"/>
                </a:solidFill>
              </a:rPr>
              <a:t>(Published, July 2011)</a:t>
            </a:r>
            <a:endParaRPr lang="en-US" sz="1800" b="1" dirty="0" smtClean="0">
              <a:solidFill>
                <a:schemeClr val="bg1"/>
              </a:solidFill>
            </a:endParaRPr>
          </a:p>
        </p:txBody>
      </p:sp>
      <p:sp>
        <p:nvSpPr>
          <p:cNvPr id="16" name="Rectangle 39"/>
          <p:cNvSpPr>
            <a:spLocks noChangeArrowheads="1"/>
          </p:cNvSpPr>
          <p:nvPr/>
        </p:nvSpPr>
        <p:spPr bwMode="auto">
          <a:xfrm>
            <a:off x="381000" y="3756963"/>
            <a:ext cx="1905000" cy="1813317"/>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eaLnBrk="0" hangingPunct="0"/>
            <a:r>
              <a:rPr lang="en-US" sz="1600" b="1" dirty="0" smtClean="0">
                <a:solidFill>
                  <a:schemeClr val="bg1"/>
                </a:solidFill>
              </a:rPr>
              <a:t>802.22.1 – Std for Enhanced Interference Protection using </a:t>
            </a:r>
            <a:r>
              <a:rPr lang="en-US" sz="1600" b="1" dirty="0" smtClean="0">
                <a:solidFill>
                  <a:schemeClr val="bg1"/>
                </a:solidFill>
              </a:rPr>
              <a:t>beaconing</a:t>
            </a:r>
          </a:p>
          <a:p>
            <a:pPr algn="ctr" eaLnBrk="0" hangingPunct="0"/>
            <a:r>
              <a:rPr lang="en-US" sz="1600" b="1" dirty="0" smtClean="0">
                <a:solidFill>
                  <a:schemeClr val="bg1"/>
                </a:solidFill>
              </a:rPr>
              <a:t>(Published Nov 2010)</a:t>
            </a:r>
            <a:endParaRPr lang="en-US" sz="1600" b="1" dirty="0">
              <a:solidFill>
                <a:schemeClr val="bg1"/>
              </a:solidFill>
            </a:endParaRPr>
          </a:p>
        </p:txBody>
      </p:sp>
      <p:sp>
        <p:nvSpPr>
          <p:cNvPr id="26" name="Rectangle 39"/>
          <p:cNvSpPr>
            <a:spLocks noChangeArrowheads="1"/>
          </p:cNvSpPr>
          <p:nvPr/>
        </p:nvSpPr>
        <p:spPr bwMode="auto">
          <a:xfrm>
            <a:off x="2438400" y="3725947"/>
            <a:ext cx="1905000" cy="1813317"/>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a:r>
              <a:rPr lang="en-US" sz="1600" b="1" dirty="0" smtClean="0">
                <a:solidFill>
                  <a:schemeClr val="bg1"/>
                </a:solidFill>
              </a:rPr>
              <a:t>802.22.2 – Std for Recommended Practice for Deployment of 802.22 </a:t>
            </a:r>
            <a:r>
              <a:rPr lang="en-US" sz="1600" b="1" dirty="0" smtClean="0">
                <a:solidFill>
                  <a:schemeClr val="bg1"/>
                </a:solidFill>
              </a:rPr>
              <a:t>Systems</a:t>
            </a:r>
          </a:p>
          <a:p>
            <a:pPr algn="ctr"/>
            <a:r>
              <a:rPr lang="en-US" sz="1600" b="1" dirty="0" smtClean="0">
                <a:solidFill>
                  <a:schemeClr val="bg1"/>
                </a:solidFill>
              </a:rPr>
              <a:t>(Published Sep 2012)</a:t>
            </a:r>
            <a:endParaRPr lang="en-US" sz="1600" b="1" dirty="0">
              <a:solidFill>
                <a:schemeClr val="bg1"/>
              </a:solidFill>
            </a:endParaRPr>
          </a:p>
        </p:txBody>
      </p:sp>
      <p:sp>
        <p:nvSpPr>
          <p:cNvPr id="27" name="Rectangle 39"/>
          <p:cNvSpPr>
            <a:spLocks noChangeArrowheads="1"/>
          </p:cNvSpPr>
          <p:nvPr/>
        </p:nvSpPr>
        <p:spPr bwMode="auto">
          <a:xfrm>
            <a:off x="4572000" y="3725947"/>
            <a:ext cx="1905000" cy="2059538"/>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a:r>
              <a:rPr lang="en-US" sz="1600" b="1" dirty="0" smtClean="0">
                <a:solidFill>
                  <a:schemeClr val="bg1"/>
                </a:solidFill>
              </a:rPr>
              <a:t>802.22a – Enhanced Management Information Base and Management Plane </a:t>
            </a:r>
            <a:r>
              <a:rPr lang="en-US" sz="1600" b="1" dirty="0" smtClean="0">
                <a:solidFill>
                  <a:schemeClr val="bg1"/>
                </a:solidFill>
              </a:rPr>
              <a:t>Procedures</a:t>
            </a:r>
          </a:p>
          <a:p>
            <a:pPr algn="ctr"/>
            <a:r>
              <a:rPr lang="en-US" sz="1600" b="1" dirty="0" smtClean="0">
                <a:solidFill>
                  <a:schemeClr val="bg1"/>
                </a:solidFill>
              </a:rPr>
              <a:t>(To be Published March 2014)</a:t>
            </a:r>
            <a:endParaRPr lang="en-US" sz="1600" b="1" dirty="0">
              <a:solidFill>
                <a:schemeClr val="bg1"/>
              </a:solidFill>
            </a:endParaRPr>
          </a:p>
        </p:txBody>
      </p:sp>
      <p:cxnSp>
        <p:nvCxnSpPr>
          <p:cNvPr id="31" name="Elbow Connector 30"/>
          <p:cNvCxnSpPr>
            <a:stCxn id="13" idx="2"/>
            <a:endCxn id="16" idx="0"/>
          </p:cNvCxnSpPr>
          <p:nvPr/>
        </p:nvCxnSpPr>
        <p:spPr bwMode="auto">
          <a:xfrm rot="5400000">
            <a:off x="2612340" y="2065269"/>
            <a:ext cx="412854" cy="2970534"/>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Elbow Connector 31"/>
          <p:cNvCxnSpPr>
            <a:stCxn id="13" idx="2"/>
            <a:endCxn id="26" idx="0"/>
          </p:cNvCxnSpPr>
          <p:nvPr/>
        </p:nvCxnSpPr>
        <p:spPr bwMode="auto">
          <a:xfrm rot="5400000">
            <a:off x="3656548" y="3078461"/>
            <a:ext cx="381838" cy="913134"/>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cxnSp>
        <p:nvCxnSpPr>
          <p:cNvPr id="35" name="Elbow Connector 34"/>
          <p:cNvCxnSpPr>
            <a:stCxn id="13" idx="2"/>
            <a:endCxn id="27" idx="0"/>
          </p:cNvCxnSpPr>
          <p:nvPr/>
        </p:nvCxnSpPr>
        <p:spPr bwMode="auto">
          <a:xfrm rot="16200000" flipH="1">
            <a:off x="4723348" y="2924795"/>
            <a:ext cx="381838" cy="1220466"/>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sp>
        <p:nvSpPr>
          <p:cNvPr id="30" name="Rectangle 39"/>
          <p:cNvSpPr>
            <a:spLocks noChangeArrowheads="1"/>
          </p:cNvSpPr>
          <p:nvPr/>
        </p:nvSpPr>
        <p:spPr bwMode="auto">
          <a:xfrm>
            <a:off x="6781800" y="3725947"/>
            <a:ext cx="1752600" cy="1567096"/>
          </a:xfrm>
          <a:prstGeom prst="rect">
            <a:avLst/>
          </a:prstGeom>
          <a:solidFill>
            <a:srgbClr val="FFFF00"/>
          </a:solidFill>
          <a:ln w="25400">
            <a:solidFill>
              <a:schemeClr val="tx1"/>
            </a:solidFill>
            <a:miter lim="800000"/>
            <a:headEnd/>
            <a:tailEnd/>
          </a:ln>
        </p:spPr>
        <p:txBody>
          <a:bodyPr wrap="square" lIns="90488" tIns="44450" rIns="90488" bIns="44450">
            <a:spAutoFit/>
          </a:bodyPr>
          <a:lstStyle/>
          <a:p>
            <a:pPr algn="ctr" eaLnBrk="0" hangingPunct="0"/>
            <a:r>
              <a:rPr lang="en-US" sz="1600" b="1" dirty="0" smtClean="0"/>
              <a:t>802.22b Enhancement for Broadband Services and Monitoring Applications </a:t>
            </a:r>
            <a:endParaRPr lang="en-US" sz="1600" b="1" dirty="0"/>
          </a:p>
        </p:txBody>
      </p:sp>
      <p:cxnSp>
        <p:nvCxnSpPr>
          <p:cNvPr id="36" name="Elbow Connector 35"/>
          <p:cNvCxnSpPr>
            <a:stCxn id="13" idx="2"/>
            <a:endCxn id="30" idx="0"/>
          </p:cNvCxnSpPr>
          <p:nvPr/>
        </p:nvCxnSpPr>
        <p:spPr bwMode="auto">
          <a:xfrm rot="16200000" flipH="1">
            <a:off x="5790148" y="1857995"/>
            <a:ext cx="381838" cy="3354066"/>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pic>
        <p:nvPicPr>
          <p:cNvPr id="18" name="Picture 17" descr="check-mark_v2.jpg"/>
          <p:cNvPicPr>
            <a:picLocks noChangeAspect="1"/>
          </p:cNvPicPr>
          <p:nvPr/>
        </p:nvPicPr>
        <p:blipFill>
          <a:blip r:embed="rId3" cstate="print"/>
          <a:stretch>
            <a:fillRect/>
          </a:stretch>
        </p:blipFill>
        <p:spPr>
          <a:xfrm>
            <a:off x="2812535" y="1287547"/>
            <a:ext cx="311665" cy="304800"/>
          </a:xfrm>
          <a:prstGeom prst="rect">
            <a:avLst/>
          </a:prstGeom>
        </p:spPr>
      </p:pic>
      <p:pic>
        <p:nvPicPr>
          <p:cNvPr id="19" name="Picture 18" descr="check-mark_v2.jpg"/>
          <p:cNvPicPr>
            <a:picLocks noChangeAspect="1"/>
          </p:cNvPicPr>
          <p:nvPr/>
        </p:nvPicPr>
        <p:blipFill>
          <a:blip r:embed="rId3" cstate="print"/>
          <a:stretch>
            <a:fillRect/>
          </a:stretch>
        </p:blipFill>
        <p:spPr>
          <a:xfrm>
            <a:off x="381000" y="3421147"/>
            <a:ext cx="311665" cy="304800"/>
          </a:xfrm>
          <a:prstGeom prst="rect">
            <a:avLst/>
          </a:prstGeom>
        </p:spPr>
      </p:pic>
      <p:sp>
        <p:nvSpPr>
          <p:cNvPr id="17" name="TextBox 16"/>
          <p:cNvSpPr txBox="1"/>
          <p:nvPr/>
        </p:nvSpPr>
        <p:spPr>
          <a:xfrm>
            <a:off x="228600" y="1561331"/>
            <a:ext cx="2438400" cy="1631216"/>
          </a:xfrm>
          <a:prstGeom prst="rect">
            <a:avLst/>
          </a:prstGeom>
          <a:solidFill>
            <a:srgbClr val="000099"/>
          </a:solidFill>
          <a:ln>
            <a:solidFill>
              <a:schemeClr val="tx1"/>
            </a:solidFill>
          </a:ln>
        </p:spPr>
        <p:txBody>
          <a:bodyPr wrap="square" rtlCol="0">
            <a:spAutoFit/>
          </a:bodyPr>
          <a:lstStyle/>
          <a:p>
            <a:pPr algn="ctr"/>
            <a:r>
              <a:rPr lang="en-US" sz="2000" b="1" dirty="0" smtClean="0">
                <a:solidFill>
                  <a:schemeClr val="bg1"/>
                </a:solidFill>
              </a:rPr>
              <a:t>IEEE 802.22 WG is the recipient of the IEEE SA Emerging Technology Award</a:t>
            </a:r>
            <a:endParaRPr lang="en-US" sz="2000" b="1" dirty="0">
              <a:solidFill>
                <a:schemeClr val="bg1"/>
              </a:solidFill>
            </a:endParaRPr>
          </a:p>
        </p:txBody>
      </p:sp>
      <p:sp>
        <p:nvSpPr>
          <p:cNvPr id="21" name="Rectangle 39"/>
          <p:cNvSpPr>
            <a:spLocks noChangeArrowheads="1"/>
          </p:cNvSpPr>
          <p:nvPr/>
        </p:nvSpPr>
        <p:spPr bwMode="auto">
          <a:xfrm>
            <a:off x="381000" y="5562600"/>
            <a:ext cx="1905000" cy="828432"/>
          </a:xfrm>
          <a:prstGeom prst="rect">
            <a:avLst/>
          </a:prstGeom>
          <a:solidFill>
            <a:srgbClr val="FFFF00"/>
          </a:solidFill>
          <a:ln w="25400">
            <a:solidFill>
              <a:schemeClr val="tx1"/>
            </a:solidFill>
            <a:miter lim="800000"/>
            <a:headEnd/>
            <a:tailEnd/>
          </a:ln>
        </p:spPr>
        <p:txBody>
          <a:bodyPr wrap="square" lIns="90488" tIns="44450" rIns="90488" bIns="44450">
            <a:spAutoFit/>
          </a:bodyPr>
          <a:lstStyle/>
          <a:p>
            <a:pPr algn="ctr" eaLnBrk="0" hangingPunct="0"/>
            <a:r>
              <a:rPr lang="en-US" sz="1600" b="1" dirty="0" smtClean="0"/>
              <a:t>802.22.1a – Advanced Beaconing</a:t>
            </a:r>
            <a:endParaRPr lang="en-US" sz="1600" b="1" dirty="0"/>
          </a:p>
        </p:txBody>
      </p:sp>
      <p:pic>
        <p:nvPicPr>
          <p:cNvPr id="22" name="Picture 21" descr="IEEE_SA_awards.jpg"/>
          <p:cNvPicPr>
            <a:picLocks noChangeAspect="1"/>
          </p:cNvPicPr>
          <p:nvPr/>
        </p:nvPicPr>
        <p:blipFill>
          <a:blip r:embed="rId4" cstate="print"/>
          <a:stretch>
            <a:fillRect/>
          </a:stretch>
        </p:blipFill>
        <p:spPr>
          <a:xfrm>
            <a:off x="6019800" y="1516147"/>
            <a:ext cx="2619375" cy="1743075"/>
          </a:xfrm>
          <a:prstGeom prst="rect">
            <a:avLst/>
          </a:prstGeom>
        </p:spPr>
      </p:pic>
      <p:sp>
        <p:nvSpPr>
          <p:cNvPr id="23" name="TextBox 22"/>
          <p:cNvSpPr txBox="1"/>
          <p:nvPr/>
        </p:nvSpPr>
        <p:spPr>
          <a:xfrm>
            <a:off x="6553200" y="2659147"/>
            <a:ext cx="1828800" cy="584775"/>
          </a:xfrm>
          <a:prstGeom prst="rect">
            <a:avLst/>
          </a:prstGeom>
          <a:noFill/>
        </p:spPr>
        <p:txBody>
          <a:bodyPr wrap="square" rtlCol="0">
            <a:spAutoFit/>
          </a:bodyPr>
          <a:lstStyle/>
          <a:p>
            <a:pPr algn="ctr"/>
            <a:r>
              <a:rPr lang="en-US" sz="1600" b="1" dirty="0" smtClean="0">
                <a:solidFill>
                  <a:schemeClr val="bg1"/>
                </a:solidFill>
              </a:rPr>
              <a:t>IEEE SA awards ceremony</a:t>
            </a:r>
            <a:endParaRPr lang="en-US" sz="1600" b="1" dirty="0">
              <a:solidFill>
                <a:schemeClr val="bg1"/>
              </a:solidFill>
            </a:endParaRPr>
          </a:p>
        </p:txBody>
      </p:sp>
      <p:pic>
        <p:nvPicPr>
          <p:cNvPr id="20" name="Picture 19" descr="check-mark_v2.jpg"/>
          <p:cNvPicPr>
            <a:picLocks noChangeAspect="1"/>
          </p:cNvPicPr>
          <p:nvPr/>
        </p:nvPicPr>
        <p:blipFill>
          <a:blip r:embed="rId3" cstate="print"/>
          <a:stretch>
            <a:fillRect/>
          </a:stretch>
        </p:blipFill>
        <p:spPr>
          <a:xfrm>
            <a:off x="2431535" y="3421147"/>
            <a:ext cx="311665" cy="304800"/>
          </a:xfrm>
          <a:prstGeom prst="rect">
            <a:avLst/>
          </a:prstGeom>
        </p:spPr>
      </p:pic>
      <p:pic>
        <p:nvPicPr>
          <p:cNvPr id="25" name="Picture 24" descr="check-mark_v2.jpg"/>
          <p:cNvPicPr>
            <a:picLocks noChangeAspect="1"/>
          </p:cNvPicPr>
          <p:nvPr/>
        </p:nvPicPr>
        <p:blipFill>
          <a:blip r:embed="rId3" cstate="print"/>
          <a:stretch>
            <a:fillRect/>
          </a:stretch>
        </p:blipFill>
        <p:spPr>
          <a:xfrm>
            <a:off x="4565135" y="3421147"/>
            <a:ext cx="311665" cy="304800"/>
          </a:xfrm>
          <a:prstGeom prst="rect">
            <a:avLst/>
          </a:prstGeom>
        </p:spPr>
      </p:pic>
      <p:sp>
        <p:nvSpPr>
          <p:cNvPr id="28" name="Rectangle 39"/>
          <p:cNvSpPr>
            <a:spLocks noChangeArrowheads="1"/>
          </p:cNvSpPr>
          <p:nvPr/>
        </p:nvSpPr>
        <p:spPr bwMode="auto">
          <a:xfrm>
            <a:off x="2438400" y="5486400"/>
            <a:ext cx="1905000" cy="1074653"/>
          </a:xfrm>
          <a:prstGeom prst="rect">
            <a:avLst/>
          </a:prstGeom>
          <a:solidFill>
            <a:schemeClr val="bg1">
              <a:lumMod val="75000"/>
            </a:schemeClr>
          </a:solidFill>
          <a:ln w="25400">
            <a:solidFill>
              <a:schemeClr val="tx1"/>
            </a:solidFill>
            <a:miter lim="800000"/>
            <a:headEnd/>
            <a:tailEnd/>
          </a:ln>
        </p:spPr>
        <p:txBody>
          <a:bodyPr wrap="square" lIns="90488" tIns="44450" rIns="90488" bIns="44450">
            <a:spAutoFit/>
          </a:bodyPr>
          <a:lstStyle/>
          <a:p>
            <a:pPr algn="ctr"/>
            <a:r>
              <a:rPr lang="en-US" sz="1600" b="1" dirty="0" smtClean="0">
                <a:solidFill>
                  <a:srgbClr val="FF0000"/>
                </a:solidFill>
              </a:rPr>
              <a:t>NEW!!</a:t>
            </a:r>
            <a:r>
              <a:rPr lang="en-US" sz="1600" b="1" dirty="0" smtClean="0"/>
              <a:t> Spectrum Occupancy Sensing (SOS) Study Group</a:t>
            </a:r>
            <a:endParaRPr lang="en-US" sz="1600" b="1" dirty="0"/>
          </a:p>
        </p:txBody>
      </p:sp>
      <p:sp>
        <p:nvSpPr>
          <p:cNvPr id="29" name="Text Box 2"/>
          <p:cNvSpPr txBox="1">
            <a:spLocks noChangeArrowheads="1"/>
          </p:cNvSpPr>
          <p:nvPr/>
        </p:nvSpPr>
        <p:spPr bwMode="auto">
          <a:xfrm>
            <a:off x="228600" y="304800"/>
            <a:ext cx="8763000" cy="7620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b="1" dirty="0" smtClean="0">
                <a:solidFill>
                  <a:schemeClr val="tx2"/>
                </a:solidFill>
              </a:rPr>
              <a:t>IEEE 802.22 WG on Cognitive Radio Based Spectrum Sharing and Wireless Regional Area Networks</a:t>
            </a:r>
            <a:endParaRPr lang="en-US" b="1" dirty="0">
              <a:solidFill>
                <a:schemeClr val="tx2"/>
              </a:solidFill>
            </a:endParaRPr>
          </a:p>
        </p:txBody>
      </p:sp>
      <p:sp>
        <p:nvSpPr>
          <p:cNvPr id="24" name="TextBox 23"/>
          <p:cNvSpPr txBox="1"/>
          <p:nvPr/>
        </p:nvSpPr>
        <p:spPr>
          <a:xfrm>
            <a:off x="4572000" y="5791200"/>
            <a:ext cx="2971800" cy="461665"/>
          </a:xfrm>
          <a:prstGeom prst="rect">
            <a:avLst/>
          </a:prstGeom>
          <a:noFill/>
        </p:spPr>
        <p:txBody>
          <a:bodyPr wrap="square" rtlCol="0">
            <a:spAutoFit/>
          </a:bodyPr>
          <a:lstStyle/>
          <a:p>
            <a:r>
              <a:rPr lang="en-US" dirty="0" smtClean="0">
                <a:hlinkClick r:id="rId5"/>
              </a:rPr>
              <a:t>www.ieee802.org/22</a:t>
            </a:r>
            <a:r>
              <a:rPr lang="en-US" dirty="0" smtClean="0"/>
              <a:t> </a:t>
            </a:r>
            <a:endParaRPr lang="en-US" dirty="0"/>
          </a:p>
        </p:txBody>
      </p:sp>
    </p:spTree>
    <p:extLst>
      <p:ext uri="{BB962C8B-B14F-4D97-AF65-F5344CB8AC3E}">
        <p14:creationId xmlns:p14="http://schemas.microsoft.com/office/powerpoint/2010/main" val="1327171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85800" y="350838"/>
            <a:ext cx="7848600" cy="792162"/>
          </a:xfrm>
          <a:noFill/>
          <a:ln w="38100">
            <a:solidFill>
              <a:srgbClr val="0066FF"/>
            </a:solidFill>
            <a:miter lim="800000"/>
            <a:headEnd/>
            <a:tailEnd/>
          </a:ln>
          <a:effectLst>
            <a:outerShdw blurRad="50800" dist="50800" dir="5400000" algn="ctr" rotWithShape="0">
              <a:srgbClr val="0066FF">
                <a:alpha val="53000"/>
              </a:srgbClr>
            </a:outerShdw>
          </a:effectLst>
        </p:spPr>
        <p:txBody>
          <a:bodyPr wrap="square" lIns="91440" tIns="45720" rIns="91440" bIns="45720" numCol="1" anchor="t" anchorCtr="0" compatLnSpc="1">
            <a:prstTxWarp prst="textNoShape">
              <a:avLst/>
            </a:prstTxWarp>
          </a:bodyPr>
          <a:lstStyle/>
          <a:p>
            <a:r>
              <a:rPr lang="en-US" sz="2400" b="1" dirty="0" smtClean="0"/>
              <a:t>Providing cost-effective </a:t>
            </a:r>
            <a:r>
              <a:rPr lang="en-US" sz="2400" b="1" dirty="0" smtClean="0">
                <a:solidFill>
                  <a:srgbClr val="FF0000"/>
                </a:solidFill>
              </a:rPr>
              <a:t>RURAL</a:t>
            </a:r>
            <a:r>
              <a:rPr lang="en-US" sz="2400" b="1" dirty="0" smtClean="0"/>
              <a:t> broadband is a significant opportunity</a:t>
            </a:r>
          </a:p>
        </p:txBody>
      </p:sp>
      <p:sp>
        <p:nvSpPr>
          <p:cNvPr id="17411" name="Content Placeholder 2"/>
          <p:cNvSpPr>
            <a:spLocks noGrp="1"/>
          </p:cNvSpPr>
          <p:nvPr>
            <p:ph idx="1"/>
          </p:nvPr>
        </p:nvSpPr>
        <p:spPr bwMode="auto">
          <a:xfrm>
            <a:off x="152400" y="1219200"/>
            <a:ext cx="8839200" cy="5334000"/>
          </a:xfrm>
          <a:solidFill>
            <a:schemeClr val="bg1"/>
          </a:solidFill>
          <a:ln>
            <a:miter lim="800000"/>
            <a:headEnd/>
            <a:tailEnd/>
          </a:ln>
        </p:spPr>
        <p:txBody>
          <a:bodyPr wrap="square" lIns="91440" tIns="45720" rIns="91440" bIns="45720" numCol="1" anchor="t" anchorCtr="0" compatLnSpc="1">
            <a:prstTxWarp prst="textNoShape">
              <a:avLst/>
            </a:prstTxWarp>
          </a:bodyPr>
          <a:lstStyle/>
          <a:p>
            <a:pPr marL="228600" indent="-228600">
              <a:spcBef>
                <a:spcPts val="0"/>
              </a:spcBef>
              <a:spcAft>
                <a:spcPts val="1200"/>
              </a:spcAft>
              <a:buFont typeface="Arial" charset="0"/>
              <a:buChar char="•"/>
            </a:pPr>
            <a:r>
              <a:rPr lang="en-US" sz="2400" b="1" dirty="0" smtClean="0"/>
              <a:t>Today, </a:t>
            </a:r>
            <a:r>
              <a:rPr lang="en-US" sz="2400" b="1" dirty="0" smtClean="0"/>
              <a:t>70</a:t>
            </a:r>
            <a:r>
              <a:rPr lang="en-US" sz="2400" b="1" dirty="0" smtClean="0"/>
              <a:t>% </a:t>
            </a:r>
            <a:r>
              <a:rPr lang="en-US" sz="2400" b="1" dirty="0" smtClean="0"/>
              <a:t>of the people in the world (5.1 Billion people) do not have access to </a:t>
            </a:r>
            <a:r>
              <a:rPr lang="en-US" sz="2400" b="1" dirty="0" smtClean="0"/>
              <a:t>high speed (&gt; 1Mbps) internet</a:t>
            </a:r>
            <a:r>
              <a:rPr lang="en-US" sz="2400" b="1" dirty="0" smtClean="0"/>
              <a:t>. More than half the population in the world live in rural areas with hardly any access to broadband.</a:t>
            </a:r>
            <a:endParaRPr lang="en-US" sz="2400" dirty="0" smtClean="0"/>
          </a:p>
          <a:p>
            <a:pPr marL="228600" indent="-228600">
              <a:spcBef>
                <a:spcPts val="0"/>
              </a:spcBef>
              <a:spcAft>
                <a:spcPts val="1200"/>
              </a:spcAft>
              <a:buFont typeface="Arial" charset="0"/>
              <a:buChar char="•"/>
            </a:pPr>
            <a:r>
              <a:rPr lang="en-US" sz="2400" dirty="0" smtClean="0"/>
              <a:t>It is </a:t>
            </a:r>
            <a:r>
              <a:rPr lang="en-US" sz="2400" dirty="0" smtClean="0">
                <a:solidFill>
                  <a:srgbClr val="000099"/>
                </a:solidFill>
              </a:rPr>
              <a:t>expensive to lay fiber / cable in rural and remote areas </a:t>
            </a:r>
            <a:r>
              <a:rPr lang="en-US" sz="2400" dirty="0" smtClean="0"/>
              <a:t>with low population density. </a:t>
            </a:r>
            <a:r>
              <a:rPr lang="en-US" sz="2400" dirty="0" smtClean="0">
                <a:solidFill>
                  <a:srgbClr val="000099"/>
                </a:solidFill>
              </a:rPr>
              <a:t>Wireless is the only solution. </a:t>
            </a:r>
            <a:r>
              <a:rPr lang="en-US" sz="2400" dirty="0" smtClean="0"/>
              <a:t>Backhaul / backbone internet access for rural areas is very expensive (50% of the cost)</a:t>
            </a:r>
          </a:p>
          <a:p>
            <a:pPr marL="228600" indent="-228600">
              <a:spcBef>
                <a:spcPts val="0"/>
              </a:spcBef>
              <a:spcAft>
                <a:spcPts val="1200"/>
              </a:spcAft>
              <a:buFont typeface="Arial" charset="0"/>
              <a:buChar char="•"/>
            </a:pPr>
            <a:r>
              <a:rPr lang="en-US" sz="2400" dirty="0" smtClean="0"/>
              <a:t>Traditional wireless carriers have focused on urban areas with high populations density (faster Return on Investment) using licensed spectrum</a:t>
            </a:r>
            <a:endParaRPr lang="en-US" sz="2400" b="1" dirty="0" smtClean="0"/>
          </a:p>
          <a:p>
            <a:pPr marL="228600" indent="-228600">
              <a:spcBef>
                <a:spcPts val="0"/>
              </a:spcBef>
              <a:spcAft>
                <a:spcPts val="1200"/>
              </a:spcAft>
              <a:buFont typeface="Arial" charset="0"/>
              <a:buChar char="•"/>
            </a:pPr>
            <a:r>
              <a:rPr lang="en-US" sz="2400" b="1" dirty="0" smtClean="0"/>
              <a:t>This has created a DIGITAL DIVIDE / OPPORTUNITY</a:t>
            </a:r>
            <a:endParaRPr lang="en-US" sz="2400" b="1" dirty="0" smtClean="0">
              <a:solidFill>
                <a:srgbClr val="0000FF"/>
              </a:solidFill>
            </a:endParaRPr>
          </a:p>
        </p:txBody>
      </p:sp>
    </p:spTree>
    <p:extLst>
      <p:ext uri="{BB962C8B-B14F-4D97-AF65-F5344CB8AC3E}">
        <p14:creationId xmlns:p14="http://schemas.microsoft.com/office/powerpoint/2010/main" val="530012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914400"/>
            <a:ext cx="9144000" cy="563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7411" name="Text Box 2"/>
          <p:cNvSpPr txBox="1">
            <a:spLocks noChangeArrowheads="1"/>
          </p:cNvSpPr>
          <p:nvPr/>
        </p:nvSpPr>
        <p:spPr bwMode="auto">
          <a:xfrm>
            <a:off x="152400" y="228600"/>
            <a:ext cx="8763000" cy="6096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defRPr/>
            </a:pPr>
            <a:r>
              <a:rPr lang="en-US" b="1" dirty="0" smtClean="0">
                <a:solidFill>
                  <a:schemeClr val="tx2"/>
                </a:solidFill>
                <a:latin typeface="+mj-lt"/>
                <a:ea typeface="+mj-ea"/>
                <a:cs typeface="+mj-cs"/>
              </a:rPr>
              <a:t>TV Band </a:t>
            </a:r>
            <a:r>
              <a:rPr lang="en-US" b="1" dirty="0" err="1" smtClean="0">
                <a:solidFill>
                  <a:schemeClr val="tx2"/>
                </a:solidFill>
                <a:latin typeface="+mj-lt"/>
                <a:ea typeface="+mj-ea"/>
                <a:cs typeface="+mj-cs"/>
              </a:rPr>
              <a:t>WhiteSpaces</a:t>
            </a:r>
            <a:r>
              <a:rPr lang="en-US" b="1" dirty="0" smtClean="0">
                <a:solidFill>
                  <a:schemeClr val="tx2"/>
                </a:solidFill>
                <a:latin typeface="+mj-lt"/>
                <a:ea typeface="+mj-ea"/>
                <a:cs typeface="+mj-cs"/>
              </a:rPr>
              <a:t>: Can help Alleviate Digital Divide</a:t>
            </a:r>
            <a:endParaRPr lang="en-US" b="1" dirty="0">
              <a:solidFill>
                <a:schemeClr val="tx2"/>
              </a:solidFill>
              <a:latin typeface="+mj-lt"/>
              <a:ea typeface="+mj-ea"/>
              <a:cs typeface="+mj-cs"/>
            </a:endParaRPr>
          </a:p>
        </p:txBody>
      </p:sp>
      <p:pic>
        <p:nvPicPr>
          <p:cNvPr id="17412" name="Picture 2" descr="gontAl"/>
          <p:cNvPicPr>
            <a:picLocks noChangeAspect="1" noChangeArrowheads="1"/>
          </p:cNvPicPr>
          <p:nvPr/>
        </p:nvPicPr>
        <p:blipFill>
          <a:blip r:embed="rId3" cstate="print"/>
          <a:srcRect/>
          <a:stretch>
            <a:fillRect/>
          </a:stretch>
        </p:blipFill>
        <p:spPr bwMode="auto">
          <a:xfrm>
            <a:off x="152400" y="914400"/>
            <a:ext cx="8991600" cy="2667000"/>
          </a:xfrm>
          <a:prstGeom prst="rect">
            <a:avLst/>
          </a:prstGeom>
          <a:noFill/>
          <a:ln w="9525">
            <a:noFill/>
            <a:miter lim="800000"/>
            <a:headEnd/>
            <a:tailEnd/>
          </a:ln>
        </p:spPr>
      </p:pic>
      <p:sp>
        <p:nvSpPr>
          <p:cNvPr id="17413" name="Text Box 10"/>
          <p:cNvSpPr txBox="1">
            <a:spLocks noChangeArrowheads="1"/>
          </p:cNvSpPr>
          <p:nvPr/>
        </p:nvSpPr>
        <p:spPr bwMode="auto">
          <a:xfrm>
            <a:off x="7604125" y="914400"/>
            <a:ext cx="1539875" cy="2539157"/>
          </a:xfrm>
          <a:prstGeom prst="rect">
            <a:avLst/>
          </a:prstGeom>
          <a:noFill/>
          <a:ln w="9525">
            <a:solidFill>
              <a:schemeClr val="tx1"/>
            </a:solidFill>
            <a:miter lim="800000"/>
            <a:headEnd/>
            <a:tailEnd/>
          </a:ln>
        </p:spPr>
        <p:txBody>
          <a:bodyPr>
            <a:spAutoFit/>
          </a:bodyPr>
          <a:lstStyle/>
          <a:p>
            <a:pPr>
              <a:spcBef>
                <a:spcPct val="50000"/>
              </a:spcBef>
            </a:pPr>
            <a:r>
              <a:rPr lang="en-US" sz="1200" dirty="0"/>
              <a:t>Legend</a:t>
            </a:r>
          </a:p>
          <a:p>
            <a:pPr>
              <a:spcBef>
                <a:spcPct val="50000"/>
              </a:spcBef>
            </a:pPr>
            <a:r>
              <a:rPr lang="en-US" sz="1000" b="1" dirty="0"/>
              <a:t>Available TV channels</a:t>
            </a:r>
          </a:p>
          <a:p>
            <a:pPr>
              <a:spcBef>
                <a:spcPct val="50000"/>
              </a:spcBef>
            </a:pPr>
            <a:r>
              <a:rPr lang="en-US" sz="800" dirty="0"/>
              <a:t>	</a:t>
            </a:r>
            <a:r>
              <a:rPr lang="en-US" sz="800" b="1" dirty="0"/>
              <a:t>None</a:t>
            </a:r>
          </a:p>
          <a:p>
            <a:pPr>
              <a:spcBef>
                <a:spcPct val="50000"/>
              </a:spcBef>
            </a:pPr>
            <a:r>
              <a:rPr lang="en-US" sz="800" b="1" dirty="0"/>
              <a:t>	1</a:t>
            </a:r>
          </a:p>
          <a:p>
            <a:pPr>
              <a:spcBef>
                <a:spcPct val="50000"/>
              </a:spcBef>
            </a:pPr>
            <a:r>
              <a:rPr lang="en-US" sz="800" b="1" dirty="0"/>
              <a:t>	2</a:t>
            </a:r>
          </a:p>
          <a:p>
            <a:pPr>
              <a:spcBef>
                <a:spcPct val="50000"/>
              </a:spcBef>
            </a:pPr>
            <a:r>
              <a:rPr lang="en-US" sz="800" b="1" dirty="0"/>
              <a:t>	3</a:t>
            </a:r>
          </a:p>
          <a:p>
            <a:pPr>
              <a:spcBef>
                <a:spcPct val="50000"/>
              </a:spcBef>
            </a:pPr>
            <a:r>
              <a:rPr lang="en-US" sz="800" b="1" dirty="0"/>
              <a:t>	4</a:t>
            </a:r>
          </a:p>
          <a:p>
            <a:pPr>
              <a:spcBef>
                <a:spcPct val="50000"/>
              </a:spcBef>
            </a:pPr>
            <a:r>
              <a:rPr lang="en-US" sz="800" b="1" dirty="0"/>
              <a:t>	5</a:t>
            </a:r>
          </a:p>
          <a:p>
            <a:pPr>
              <a:spcBef>
                <a:spcPct val="50000"/>
              </a:spcBef>
            </a:pPr>
            <a:r>
              <a:rPr lang="en-US" sz="800" b="1" dirty="0"/>
              <a:t>	6</a:t>
            </a:r>
          </a:p>
          <a:p>
            <a:pPr>
              <a:spcBef>
                <a:spcPct val="50000"/>
              </a:spcBef>
            </a:pPr>
            <a:r>
              <a:rPr lang="en-US" sz="800" b="1" dirty="0"/>
              <a:t>	7</a:t>
            </a:r>
          </a:p>
          <a:p>
            <a:pPr>
              <a:spcBef>
                <a:spcPct val="50000"/>
              </a:spcBef>
            </a:pPr>
            <a:r>
              <a:rPr lang="en-US" sz="800" b="1" dirty="0"/>
              <a:t>	8</a:t>
            </a:r>
          </a:p>
          <a:p>
            <a:pPr>
              <a:spcBef>
                <a:spcPct val="50000"/>
              </a:spcBef>
            </a:pPr>
            <a:r>
              <a:rPr lang="en-US" sz="800" b="1" dirty="0"/>
              <a:t>	9</a:t>
            </a:r>
          </a:p>
          <a:p>
            <a:pPr>
              <a:spcBef>
                <a:spcPct val="50000"/>
              </a:spcBef>
            </a:pPr>
            <a:r>
              <a:rPr lang="en-US" sz="800" b="1" dirty="0"/>
              <a:t>	10 and +</a:t>
            </a:r>
            <a:endParaRPr lang="en-CA" sz="800" b="1" dirty="0"/>
          </a:p>
        </p:txBody>
      </p:sp>
      <p:pic>
        <p:nvPicPr>
          <p:cNvPr id="17414" name="Picture 11" descr="C:\Documents and Settings\Gerald\My Documents\RRBA\Presentations on RRBA\June 2006\Colour-boxes.bmp"/>
          <p:cNvPicPr>
            <a:picLocks noChangeAspect="1" noChangeArrowheads="1"/>
          </p:cNvPicPr>
          <p:nvPr/>
        </p:nvPicPr>
        <p:blipFill>
          <a:blip r:embed="rId4" cstate="print"/>
          <a:srcRect/>
          <a:stretch>
            <a:fillRect/>
          </a:stretch>
        </p:blipFill>
        <p:spPr bwMode="auto">
          <a:xfrm>
            <a:off x="7908925" y="1423987"/>
            <a:ext cx="420688" cy="2005013"/>
          </a:xfrm>
          <a:prstGeom prst="rect">
            <a:avLst/>
          </a:prstGeom>
          <a:noFill/>
          <a:ln w="9525">
            <a:noFill/>
            <a:miter lim="800000"/>
            <a:headEnd/>
            <a:tailEnd/>
          </a:ln>
        </p:spPr>
      </p:pic>
      <p:sp>
        <p:nvSpPr>
          <p:cNvPr id="17415" name="Rectangle 2"/>
          <p:cNvSpPr>
            <a:spLocks noChangeArrowheads="1"/>
          </p:cNvSpPr>
          <p:nvPr/>
        </p:nvSpPr>
        <p:spPr bwMode="auto">
          <a:xfrm>
            <a:off x="228600" y="3581400"/>
            <a:ext cx="3900488" cy="274638"/>
          </a:xfrm>
          <a:prstGeom prst="rect">
            <a:avLst/>
          </a:prstGeom>
          <a:noFill/>
          <a:ln w="12700">
            <a:noFill/>
            <a:miter lim="800000"/>
            <a:headEnd type="none" w="sm" len="sm"/>
            <a:tailEnd type="none" w="sm" len="sm"/>
          </a:ln>
        </p:spPr>
        <p:txBody>
          <a:bodyPr>
            <a:spAutoFit/>
          </a:bodyPr>
          <a:lstStyle/>
          <a:p>
            <a:r>
              <a:rPr lang="en-GB" sz="1200" dirty="0">
                <a:solidFill>
                  <a:srgbClr val="000000"/>
                </a:solidFill>
                <a:latin typeface="Times New Roman" pitchFamily="18" charset="0"/>
              </a:rPr>
              <a:t>Source: Gerald Chouinard, CRC and Industry Canada</a:t>
            </a:r>
          </a:p>
        </p:txBody>
      </p:sp>
      <p:sp>
        <p:nvSpPr>
          <p:cNvPr id="17416" name="Title 1"/>
          <p:cNvSpPr txBox="1">
            <a:spLocks/>
          </p:cNvSpPr>
          <p:nvPr/>
        </p:nvSpPr>
        <p:spPr bwMode="auto">
          <a:xfrm>
            <a:off x="327024" y="963612"/>
            <a:ext cx="4625975" cy="407988"/>
          </a:xfrm>
          <a:prstGeom prst="rect">
            <a:avLst/>
          </a:prstGeom>
          <a:noFill/>
          <a:ln w="9525">
            <a:noFill/>
            <a:miter lim="800000"/>
            <a:headEnd/>
            <a:tailEnd/>
          </a:ln>
        </p:spPr>
        <p:txBody>
          <a:bodyPr lIns="92075" tIns="46038" rIns="92075" bIns="46038" anchor="ctr"/>
          <a:lstStyle/>
          <a:p>
            <a:r>
              <a:rPr lang="en-GB" sz="1800" b="1" dirty="0">
                <a:solidFill>
                  <a:schemeClr val="tx2"/>
                </a:solidFill>
              </a:rPr>
              <a:t>Southern </a:t>
            </a:r>
            <a:r>
              <a:rPr lang="en-GB" sz="1800" b="1" dirty="0" smtClean="0">
                <a:solidFill>
                  <a:schemeClr val="tx2"/>
                </a:solidFill>
              </a:rPr>
              <a:t>Ontario and Quebec,  </a:t>
            </a:r>
            <a:r>
              <a:rPr lang="en-GB" sz="1800" b="1" dirty="0">
                <a:solidFill>
                  <a:schemeClr val="tx2"/>
                </a:solidFill>
              </a:rPr>
              <a:t>Canada</a:t>
            </a:r>
          </a:p>
        </p:txBody>
      </p:sp>
      <p:sp>
        <p:nvSpPr>
          <p:cNvPr id="17417" name="Oval 8"/>
          <p:cNvSpPr>
            <a:spLocks noChangeArrowheads="1"/>
          </p:cNvSpPr>
          <p:nvPr/>
        </p:nvSpPr>
        <p:spPr bwMode="auto">
          <a:xfrm rot="20525642">
            <a:off x="2300027" y="1475633"/>
            <a:ext cx="4341644" cy="551888"/>
          </a:xfrm>
          <a:prstGeom prst="ellipse">
            <a:avLst/>
          </a:prstGeom>
          <a:noFill/>
          <a:ln w="9525" algn="ctr">
            <a:solidFill>
              <a:schemeClr val="tx1"/>
            </a:solidFill>
            <a:round/>
            <a:headEnd/>
            <a:tailEnd/>
          </a:ln>
        </p:spPr>
        <p:txBody>
          <a:bodyPr wrap="none" lIns="0" tIns="0" rIns="0" bIns="0" anchor="ctr"/>
          <a:lstStyle/>
          <a:p>
            <a:pPr algn="ctr"/>
            <a:r>
              <a:rPr lang="en-US" sz="3200" dirty="0" smtClean="0"/>
              <a:t>Rural Areas</a:t>
            </a:r>
            <a:endParaRPr lang="en-US" sz="3200" dirty="0"/>
          </a:p>
        </p:txBody>
      </p:sp>
      <p:sp>
        <p:nvSpPr>
          <p:cNvPr id="17418" name="AutoShape 9"/>
          <p:cNvSpPr>
            <a:spLocks noChangeArrowheads="1"/>
          </p:cNvSpPr>
          <p:nvPr/>
        </p:nvSpPr>
        <p:spPr bwMode="auto">
          <a:xfrm>
            <a:off x="609600" y="1371600"/>
            <a:ext cx="1838325" cy="914400"/>
          </a:xfrm>
          <a:prstGeom prst="wedgeRoundRectCallout">
            <a:avLst>
              <a:gd name="adj1" fmla="val 98685"/>
              <a:gd name="adj2" fmla="val -5779"/>
              <a:gd name="adj3" fmla="val 16667"/>
            </a:avLst>
          </a:prstGeom>
          <a:solidFill>
            <a:srgbClr val="CCFFCC"/>
          </a:solidFill>
          <a:ln w="9525" algn="ctr">
            <a:solidFill>
              <a:schemeClr val="hlink"/>
            </a:solidFill>
            <a:miter lim="800000"/>
            <a:headEnd/>
            <a:tailEnd/>
          </a:ln>
        </p:spPr>
        <p:txBody>
          <a:bodyPr lIns="0" tIns="0" rIns="0" bIns="0"/>
          <a:lstStyle/>
          <a:p>
            <a:pPr algn="ctr" defTabSz="555625">
              <a:spcBef>
                <a:spcPct val="20000"/>
              </a:spcBef>
            </a:pPr>
            <a:r>
              <a:rPr lang="en-US" sz="1800" b="1" dirty="0" smtClean="0">
                <a:solidFill>
                  <a:srgbClr val="3333CC"/>
                </a:solidFill>
              </a:rPr>
              <a:t>Many Channels Available in Rural Areas</a:t>
            </a:r>
            <a:endParaRPr lang="en-US" sz="1800" b="1" dirty="0">
              <a:solidFill>
                <a:srgbClr val="3333CC"/>
              </a:solidFill>
            </a:endParaRPr>
          </a:p>
        </p:txBody>
      </p:sp>
      <p:sp>
        <p:nvSpPr>
          <p:cNvPr id="17420" name="TextBox 17"/>
          <p:cNvSpPr txBox="1">
            <a:spLocks noChangeArrowheads="1"/>
          </p:cNvSpPr>
          <p:nvPr/>
        </p:nvSpPr>
        <p:spPr bwMode="auto">
          <a:xfrm>
            <a:off x="3886200" y="2590800"/>
            <a:ext cx="1968500" cy="461963"/>
          </a:xfrm>
          <a:prstGeom prst="rect">
            <a:avLst/>
          </a:prstGeom>
          <a:noFill/>
          <a:ln w="9525">
            <a:noFill/>
            <a:miter lim="800000"/>
            <a:headEnd/>
            <a:tailEnd/>
          </a:ln>
        </p:spPr>
        <p:txBody>
          <a:bodyPr>
            <a:spAutoFit/>
          </a:bodyPr>
          <a:lstStyle/>
          <a:p>
            <a:pPr algn="ctr"/>
            <a:r>
              <a:rPr lang="en-US" dirty="0"/>
              <a:t>Urban Areas</a:t>
            </a:r>
          </a:p>
        </p:txBody>
      </p:sp>
      <p:sp>
        <p:nvSpPr>
          <p:cNvPr id="17421" name="TextBox 20"/>
          <p:cNvSpPr txBox="1">
            <a:spLocks noChangeArrowheads="1"/>
          </p:cNvSpPr>
          <p:nvPr/>
        </p:nvSpPr>
        <p:spPr bwMode="auto">
          <a:xfrm>
            <a:off x="0" y="3962400"/>
            <a:ext cx="4343400" cy="2431435"/>
          </a:xfrm>
          <a:prstGeom prst="rect">
            <a:avLst/>
          </a:prstGeom>
          <a:noFill/>
          <a:ln w="9525">
            <a:noFill/>
            <a:miter lim="800000"/>
            <a:headEnd/>
            <a:tailEnd/>
          </a:ln>
        </p:spPr>
        <p:txBody>
          <a:bodyPr wrap="square">
            <a:spAutoFit/>
          </a:bodyPr>
          <a:lstStyle/>
          <a:p>
            <a:pPr marL="228600" indent="-228600">
              <a:buFont typeface="Arial" pitchFamily="34" charset="0"/>
              <a:buChar char="•"/>
            </a:pPr>
            <a:r>
              <a:rPr lang="en-US" sz="1800" dirty="0" smtClean="0"/>
              <a:t>VHF </a:t>
            </a:r>
            <a:r>
              <a:rPr lang="en-US" sz="1800" dirty="0"/>
              <a:t>/ UHF bands </a:t>
            </a:r>
            <a:r>
              <a:rPr lang="en-US" sz="1800" dirty="0" smtClean="0"/>
              <a:t>traditionally have </a:t>
            </a:r>
            <a:r>
              <a:rPr lang="en-US" sz="1800" dirty="0"/>
              <a:t>highly favorable propagation </a:t>
            </a:r>
            <a:r>
              <a:rPr lang="en-US" sz="1800" dirty="0" smtClean="0"/>
              <a:t>characteristics. Penetrating through foliage and structures, they reach far and wide</a:t>
            </a:r>
          </a:p>
          <a:p>
            <a:pPr marL="228600" indent="-228600">
              <a:buFont typeface="Arial" pitchFamily="34" charset="0"/>
              <a:buChar char="•"/>
            </a:pPr>
            <a:endParaRPr lang="en-US" sz="400" dirty="0"/>
          </a:p>
          <a:p>
            <a:pPr marL="228600" indent="-228600">
              <a:buFont typeface="Arial" pitchFamily="34" charset="0"/>
              <a:buChar char="•"/>
            </a:pPr>
            <a:endParaRPr lang="en-US" sz="400" dirty="0"/>
          </a:p>
          <a:p>
            <a:pPr marL="228600" indent="-228600">
              <a:buFont typeface="Arial" pitchFamily="34" charset="0"/>
              <a:buChar char="•"/>
            </a:pPr>
            <a:r>
              <a:rPr lang="en-US" sz="1800" b="1" dirty="0" smtClean="0"/>
              <a:t>Rural areas and developing countries have significant available TV Band White Spaces. </a:t>
            </a:r>
            <a:endParaRPr lang="en-US" sz="1800" b="1" dirty="0"/>
          </a:p>
        </p:txBody>
      </p:sp>
      <p:sp>
        <p:nvSpPr>
          <p:cNvPr id="17422" name="TextBox 17"/>
          <p:cNvSpPr txBox="1">
            <a:spLocks noChangeArrowheads="1"/>
          </p:cNvSpPr>
          <p:nvPr/>
        </p:nvSpPr>
        <p:spPr bwMode="auto">
          <a:xfrm>
            <a:off x="152400" y="3181290"/>
            <a:ext cx="4648200" cy="400110"/>
          </a:xfrm>
          <a:prstGeom prst="rect">
            <a:avLst/>
          </a:prstGeom>
          <a:solidFill>
            <a:schemeClr val="bg1"/>
          </a:solidFill>
          <a:ln w="9525">
            <a:noFill/>
            <a:miter lim="800000"/>
            <a:headEnd/>
            <a:tailEnd/>
          </a:ln>
        </p:spPr>
        <p:txBody>
          <a:bodyPr wrap="square">
            <a:spAutoFit/>
          </a:bodyPr>
          <a:lstStyle/>
          <a:p>
            <a:pPr algn="ctr"/>
            <a:r>
              <a:rPr lang="en-US" sz="2000" dirty="0"/>
              <a:t>TV Channel Availability for Broadband</a:t>
            </a:r>
          </a:p>
        </p:txBody>
      </p:sp>
      <p:pic>
        <p:nvPicPr>
          <p:cNvPr id="566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645078"/>
            <a:ext cx="3858764" cy="274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1316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692900" y="303212"/>
            <a:ext cx="2451100" cy="1754188"/>
          </a:xfrm>
          <a:prstGeom prst="rect">
            <a:avLst/>
          </a:prstGeom>
          <a:solidFill>
            <a:schemeClr val="bg1"/>
          </a:solidFill>
          <a:ln w="9525">
            <a:noFill/>
            <a:miter lim="800000"/>
            <a:headEnd/>
            <a:tailEnd/>
          </a:ln>
        </p:spPr>
        <p:txBody>
          <a:bodyPr>
            <a:spAutoFit/>
          </a:bodyPr>
          <a:lstStyle/>
          <a:p>
            <a:pPr algn="ctr">
              <a:spcBef>
                <a:spcPct val="50000"/>
              </a:spcBef>
            </a:pPr>
            <a:r>
              <a:rPr lang="en-US" b="1" dirty="0"/>
              <a:t>Kinsley, Kansas, USA</a:t>
            </a:r>
          </a:p>
          <a:p>
            <a:pPr algn="ctr">
              <a:spcBef>
                <a:spcPct val="50000"/>
              </a:spcBef>
            </a:pPr>
            <a:r>
              <a:rPr lang="en-US" b="1" dirty="0"/>
              <a:t>TV Channel Availability</a:t>
            </a:r>
          </a:p>
        </p:txBody>
      </p:sp>
      <p:sp>
        <p:nvSpPr>
          <p:cNvPr id="20484" name="TextBox 5"/>
          <p:cNvSpPr txBox="1">
            <a:spLocks noChangeArrowheads="1"/>
          </p:cNvSpPr>
          <p:nvPr/>
        </p:nvSpPr>
        <p:spPr bwMode="auto">
          <a:xfrm>
            <a:off x="7023100" y="2057400"/>
            <a:ext cx="1828800" cy="923925"/>
          </a:xfrm>
          <a:prstGeom prst="rect">
            <a:avLst/>
          </a:prstGeom>
          <a:noFill/>
          <a:ln w="9525">
            <a:noFill/>
            <a:miter lim="800000"/>
            <a:headEnd/>
            <a:tailEnd/>
          </a:ln>
        </p:spPr>
        <p:txBody>
          <a:bodyPr>
            <a:spAutoFit/>
          </a:bodyPr>
          <a:lstStyle/>
          <a:p>
            <a:pPr algn="ctr"/>
            <a:r>
              <a:rPr lang="en-US" sz="1800" dirty="0"/>
              <a:t>Rural Town, Moderate Density</a:t>
            </a:r>
          </a:p>
        </p:txBody>
      </p:sp>
      <p:pic>
        <p:nvPicPr>
          <p:cNvPr id="20485" name="Picture 6" descr="Kinsley_Kansas.JPG"/>
          <p:cNvPicPr>
            <a:picLocks noChangeAspect="1"/>
          </p:cNvPicPr>
          <p:nvPr/>
        </p:nvPicPr>
        <p:blipFill>
          <a:blip r:embed="rId3" cstate="print"/>
          <a:srcRect/>
          <a:stretch>
            <a:fillRect/>
          </a:stretch>
        </p:blipFill>
        <p:spPr bwMode="auto">
          <a:xfrm>
            <a:off x="25400" y="406400"/>
            <a:ext cx="6667500" cy="5959475"/>
          </a:xfrm>
          <a:prstGeom prst="rect">
            <a:avLst/>
          </a:prstGeom>
          <a:noFill/>
          <a:ln w="9525">
            <a:noFill/>
            <a:miter lim="800000"/>
            <a:headEnd/>
            <a:tailEnd/>
          </a:ln>
        </p:spPr>
      </p:pic>
      <p:sp>
        <p:nvSpPr>
          <p:cNvPr id="2" name="TextBox 1"/>
          <p:cNvSpPr txBox="1"/>
          <p:nvPr/>
        </p:nvSpPr>
        <p:spPr>
          <a:xfrm>
            <a:off x="6769100" y="2971800"/>
            <a:ext cx="2298700" cy="2862322"/>
          </a:xfrm>
          <a:prstGeom prst="rect">
            <a:avLst/>
          </a:prstGeom>
          <a:solidFill>
            <a:srgbClr val="3333CC"/>
          </a:solidFill>
        </p:spPr>
        <p:txBody>
          <a:bodyPr wrap="square" rtlCol="0">
            <a:spAutoFit/>
          </a:bodyPr>
          <a:lstStyle/>
          <a:p>
            <a:pPr algn="ctr"/>
            <a:r>
              <a:rPr lang="en-US" sz="2000" dirty="0" smtClean="0">
                <a:solidFill>
                  <a:schemeClr val="bg1"/>
                </a:solidFill>
              </a:rPr>
              <a:t>Many TV Channels are available in Rural Areas. IEEE 802.22 is Designed for Rural Areas and Developing Countries</a:t>
            </a:r>
            <a:endParaRPr lang="en-US" sz="2000" dirty="0">
              <a:solidFill>
                <a:schemeClr val="bg1"/>
              </a:solidFill>
            </a:endParaRPr>
          </a:p>
        </p:txBody>
      </p:sp>
      <p:sp>
        <p:nvSpPr>
          <p:cNvPr id="20483" name="Rectangle 2"/>
          <p:cNvSpPr>
            <a:spLocks noChangeArrowheads="1"/>
          </p:cNvSpPr>
          <p:nvPr/>
        </p:nvSpPr>
        <p:spPr bwMode="auto">
          <a:xfrm>
            <a:off x="4953000" y="5943600"/>
            <a:ext cx="3898900" cy="646331"/>
          </a:xfrm>
          <a:prstGeom prst="rect">
            <a:avLst/>
          </a:prstGeom>
          <a:noFill/>
          <a:ln w="12700">
            <a:noFill/>
            <a:miter lim="800000"/>
            <a:headEnd type="none" w="sm" len="sm"/>
            <a:tailEnd type="none" w="sm" len="sm"/>
          </a:ln>
        </p:spPr>
        <p:txBody>
          <a:bodyPr wrap="square">
            <a:spAutoFit/>
          </a:bodyPr>
          <a:lstStyle/>
          <a:p>
            <a:r>
              <a:rPr lang="en-GB" sz="1200" b="1" dirty="0">
                <a:solidFill>
                  <a:srgbClr val="000000"/>
                </a:solidFill>
                <a:latin typeface="Times New Roman" pitchFamily="18" charset="0"/>
              </a:rPr>
              <a:t>Courtesy: Spectrum Bridge: </a:t>
            </a:r>
            <a:r>
              <a:rPr lang="en-GB" sz="1200" b="1" dirty="0">
                <a:solidFill>
                  <a:srgbClr val="000000"/>
                </a:solidFill>
                <a:latin typeface="Times New Roman" pitchFamily="18" charset="0"/>
                <a:hlinkClick r:id="rId4"/>
              </a:rPr>
              <a:t>http://spectrumbridge.com/whitespaces.aspx</a:t>
            </a:r>
            <a:endParaRPr lang="en-GB" sz="1200" b="1" dirty="0">
              <a:solidFill>
                <a:srgbClr val="000000"/>
              </a:solidFill>
              <a:latin typeface="Times New Roman" pitchFamily="18" charset="0"/>
            </a:endParaRPr>
          </a:p>
          <a:p>
            <a:endParaRPr lang="en-GB" sz="1200" b="1" dirty="0">
              <a:solidFill>
                <a:srgbClr val="000000"/>
              </a:solidFill>
              <a:latin typeface="Times New Roman" pitchFamily="18" charset="0"/>
            </a:endParaRPr>
          </a:p>
        </p:txBody>
      </p:sp>
    </p:spTree>
    <p:extLst>
      <p:ext uri="{BB962C8B-B14F-4D97-AF65-F5344CB8AC3E}">
        <p14:creationId xmlns:p14="http://schemas.microsoft.com/office/powerpoint/2010/main" val="31541082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ChangeArrowheads="1"/>
          </p:cNvSpPr>
          <p:nvPr/>
        </p:nvSpPr>
        <p:spPr bwMode="auto">
          <a:xfrm>
            <a:off x="0" y="914400"/>
            <a:ext cx="9144000" cy="563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6626" name="Text Box 2"/>
          <p:cNvSpPr txBox="1">
            <a:spLocks noChangeArrowheads="1"/>
          </p:cNvSpPr>
          <p:nvPr/>
        </p:nvSpPr>
        <p:spPr bwMode="auto">
          <a:xfrm>
            <a:off x="152400" y="358069"/>
            <a:ext cx="8686800" cy="480131"/>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(Wi-FAR™) </a:t>
            </a:r>
            <a:r>
              <a:rPr lang="en-US" altLang="ja-JP" sz="2800" b="1" dirty="0" smtClean="0">
                <a:solidFill>
                  <a:schemeClr val="tx2"/>
                </a:solidFill>
                <a:latin typeface="+mj-lt"/>
                <a:ea typeface="+mj-ea"/>
                <a:cs typeface="+mj-cs"/>
              </a:rPr>
              <a:t>Applications</a:t>
            </a:r>
            <a:endParaRPr lang="en-US" altLang="ja-JP" sz="2800" b="1" dirty="0">
              <a:solidFill>
                <a:schemeClr val="tx2"/>
              </a:solidFill>
              <a:latin typeface="+mj-lt"/>
              <a:ea typeface="+mj-ea"/>
              <a:cs typeface="+mj-cs"/>
            </a:endParaRPr>
          </a:p>
        </p:txBody>
      </p:sp>
      <p:sp>
        <p:nvSpPr>
          <p:cNvPr id="11" name="Line 6"/>
          <p:cNvSpPr>
            <a:spLocks noChangeShapeType="1"/>
          </p:cNvSpPr>
          <p:nvPr/>
        </p:nvSpPr>
        <p:spPr bwMode="auto">
          <a:xfrm>
            <a:off x="242889" y="2590800"/>
            <a:ext cx="8353425" cy="0"/>
          </a:xfrm>
          <a:prstGeom prst="line">
            <a:avLst/>
          </a:prstGeom>
          <a:noFill/>
          <a:ln w="9525">
            <a:solidFill>
              <a:srgbClr val="2FADDF"/>
            </a:solidFill>
            <a:round/>
            <a:headEnd/>
            <a:tailEnd/>
          </a:ln>
          <a:effectLst/>
        </p:spPr>
        <p:txBody>
          <a:bodyPr/>
          <a:lstStyle/>
          <a:p>
            <a:endParaRPr lang="en-US"/>
          </a:p>
        </p:txBody>
      </p:sp>
      <p:pic>
        <p:nvPicPr>
          <p:cNvPr id="8" name="Picture 7" descr="rural_broadband_brazil_v1.jpg"/>
          <p:cNvPicPr>
            <a:picLocks noChangeAspect="1"/>
          </p:cNvPicPr>
          <p:nvPr/>
        </p:nvPicPr>
        <p:blipFill>
          <a:blip r:embed="rId3" cstate="print"/>
          <a:stretch>
            <a:fillRect/>
          </a:stretch>
        </p:blipFill>
        <p:spPr>
          <a:xfrm>
            <a:off x="228600" y="3886200"/>
            <a:ext cx="4114800" cy="2590800"/>
          </a:xfrm>
          <a:prstGeom prst="rect">
            <a:avLst/>
          </a:prstGeom>
        </p:spPr>
      </p:pic>
      <p:pic>
        <p:nvPicPr>
          <p:cNvPr id="10" name="Picture 9" descr="maharashtra-farmers-computers.jpg"/>
          <p:cNvPicPr>
            <a:picLocks noChangeAspect="1"/>
          </p:cNvPicPr>
          <p:nvPr/>
        </p:nvPicPr>
        <p:blipFill>
          <a:blip r:embed="rId4" cstate="print"/>
          <a:stretch>
            <a:fillRect/>
          </a:stretch>
        </p:blipFill>
        <p:spPr>
          <a:xfrm>
            <a:off x="4419600" y="3886201"/>
            <a:ext cx="4419600" cy="2590800"/>
          </a:xfrm>
          <a:prstGeom prst="rect">
            <a:avLst/>
          </a:prstGeom>
        </p:spPr>
      </p:pic>
      <p:pic>
        <p:nvPicPr>
          <p:cNvPr id="12" name="Picture 11" descr="TV_tower_v1.jpg"/>
          <p:cNvPicPr>
            <a:picLocks noChangeAspect="1"/>
          </p:cNvPicPr>
          <p:nvPr/>
        </p:nvPicPr>
        <p:blipFill>
          <a:blip r:embed="rId5" cstate="print"/>
          <a:stretch>
            <a:fillRect/>
          </a:stretch>
        </p:blipFill>
        <p:spPr>
          <a:xfrm>
            <a:off x="228600" y="1066800"/>
            <a:ext cx="4038601" cy="2667000"/>
          </a:xfrm>
          <a:prstGeom prst="rect">
            <a:avLst/>
          </a:prstGeom>
        </p:spPr>
      </p:pic>
      <p:pic>
        <p:nvPicPr>
          <p:cNvPr id="13" name="Picture 12" descr="TV_CPE_antenna_v1.jpg"/>
          <p:cNvPicPr>
            <a:picLocks noChangeAspect="1"/>
          </p:cNvPicPr>
          <p:nvPr/>
        </p:nvPicPr>
        <p:blipFill>
          <a:blip r:embed="rId6" cstate="print"/>
          <a:stretch>
            <a:fillRect/>
          </a:stretch>
        </p:blipFill>
        <p:spPr>
          <a:xfrm>
            <a:off x="4419601" y="1066800"/>
            <a:ext cx="4419600" cy="2667000"/>
          </a:xfrm>
          <a:prstGeom prst="rect">
            <a:avLst/>
          </a:prstGeom>
        </p:spPr>
      </p:pic>
      <p:sp>
        <p:nvSpPr>
          <p:cNvPr id="14" name="TextBox 13"/>
          <p:cNvSpPr txBox="1"/>
          <p:nvPr/>
        </p:nvSpPr>
        <p:spPr>
          <a:xfrm>
            <a:off x="2895600" y="3429000"/>
            <a:ext cx="2895600" cy="830997"/>
          </a:xfrm>
          <a:prstGeom prst="rect">
            <a:avLst/>
          </a:prstGeom>
          <a:solidFill>
            <a:schemeClr val="accent1"/>
          </a:solidFill>
        </p:spPr>
        <p:txBody>
          <a:bodyPr wrap="square" rtlCol="0">
            <a:spAutoFit/>
          </a:bodyPr>
          <a:lstStyle/>
          <a:p>
            <a:pPr algn="ctr"/>
            <a:r>
              <a:rPr lang="en-US" dirty="0" smtClean="0"/>
              <a:t>Rural Broadband and Backhaul</a:t>
            </a:r>
            <a:endParaRPr lang="en-US" dirty="0"/>
          </a:p>
        </p:txBody>
      </p:sp>
      <p:sp>
        <p:nvSpPr>
          <p:cNvPr id="15" name="Right Arrow 14"/>
          <p:cNvSpPr/>
          <p:nvPr/>
        </p:nvSpPr>
        <p:spPr bwMode="auto">
          <a:xfrm>
            <a:off x="3352800" y="990600"/>
            <a:ext cx="2057400" cy="838200"/>
          </a:xfrm>
          <a:prstGeom prst="rightArrow">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charset="0"/>
                <a:ea typeface="ＭＳ Ｐゴシック" charset="-128"/>
              </a:rPr>
              <a:t>BEFORE</a:t>
            </a:r>
          </a:p>
        </p:txBody>
      </p:sp>
      <p:sp>
        <p:nvSpPr>
          <p:cNvPr id="17" name="Left-Right Arrow 16"/>
          <p:cNvSpPr/>
          <p:nvPr/>
        </p:nvSpPr>
        <p:spPr bwMode="auto">
          <a:xfrm>
            <a:off x="3276600" y="2286000"/>
            <a:ext cx="2209800" cy="838200"/>
          </a:xfrm>
          <a:prstGeom prst="leftRightArrow">
            <a:avLst/>
          </a:prstGeom>
          <a:solidFill>
            <a:schemeClr val="accent1"/>
          </a:solidFill>
          <a:ln w="508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128"/>
              </a:rPr>
              <a:t>Now</a:t>
            </a:r>
          </a:p>
        </p:txBody>
      </p:sp>
    </p:spTree>
    <p:extLst>
      <p:ext uri="{BB962C8B-B14F-4D97-AF65-F5344CB8AC3E}">
        <p14:creationId xmlns:p14="http://schemas.microsoft.com/office/powerpoint/2010/main" val="3284977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76200" y="381000"/>
            <a:ext cx="8915400" cy="690265"/>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r>
              <a:rPr lang="en-US" sz="3200" b="1" dirty="0" smtClean="0">
                <a:solidFill>
                  <a:schemeClr val="tx2"/>
                </a:solidFill>
                <a:latin typeface="+mj-lt"/>
                <a:ea typeface="+mj-ea"/>
                <a:cs typeface="+mj-cs"/>
              </a:rPr>
              <a:t>IEEE 802.22 </a:t>
            </a:r>
            <a:r>
              <a:rPr lang="en-US" sz="3200" b="1" dirty="0" smtClean="0">
                <a:solidFill>
                  <a:schemeClr val="tx2"/>
                </a:solidFill>
                <a:latin typeface="+mj-lt"/>
                <a:ea typeface="+mj-ea"/>
                <a:cs typeface="+mj-cs"/>
              </a:rPr>
              <a:t>Applications</a:t>
            </a:r>
            <a:endParaRPr lang="en-US" sz="3200" b="1" dirty="0">
              <a:solidFill>
                <a:schemeClr val="tx2"/>
              </a:solidFill>
              <a:latin typeface="+mj-lt"/>
              <a:ea typeface="+mj-ea"/>
              <a:cs typeface="+mj-cs"/>
            </a:endParaRPr>
          </a:p>
        </p:txBody>
      </p:sp>
      <p:sp>
        <p:nvSpPr>
          <p:cNvPr id="20" name="TextBox 19"/>
          <p:cNvSpPr txBox="1"/>
          <p:nvPr/>
        </p:nvSpPr>
        <p:spPr>
          <a:xfrm>
            <a:off x="762000" y="1307068"/>
            <a:ext cx="1828800" cy="369332"/>
          </a:xfrm>
          <a:prstGeom prst="rect">
            <a:avLst/>
          </a:prstGeom>
          <a:noFill/>
        </p:spPr>
        <p:txBody>
          <a:bodyPr wrap="square" rtlCol="0">
            <a:spAutoFit/>
          </a:bodyPr>
          <a:lstStyle/>
          <a:p>
            <a:pPr marL="111125" indent="-111125" algn="ctr"/>
            <a:r>
              <a:rPr lang="en-US" sz="1800" b="1" dirty="0" smtClean="0"/>
              <a:t>Triple </a:t>
            </a:r>
            <a:r>
              <a:rPr lang="en-US" sz="1800" b="1" dirty="0" smtClean="0"/>
              <a:t>play</a:t>
            </a:r>
            <a:endParaRPr lang="en-US" sz="1800" b="1" dirty="0"/>
          </a:p>
        </p:txBody>
      </p:sp>
      <p:pic>
        <p:nvPicPr>
          <p:cNvPr id="21" name="Picture 2"/>
          <p:cNvPicPr>
            <a:picLocks noChangeAspect="1" noChangeArrowheads="1"/>
          </p:cNvPicPr>
          <p:nvPr/>
        </p:nvPicPr>
        <p:blipFill>
          <a:blip r:embed="rId2" cstate="print"/>
          <a:srcRect/>
          <a:stretch>
            <a:fillRect/>
          </a:stretch>
        </p:blipFill>
        <p:spPr bwMode="auto">
          <a:xfrm>
            <a:off x="6400800" y="4001869"/>
            <a:ext cx="2667000" cy="1747146"/>
          </a:xfrm>
          <a:prstGeom prst="rect">
            <a:avLst/>
          </a:prstGeom>
          <a:noFill/>
          <a:ln w="9525">
            <a:noFill/>
            <a:miter lim="800000"/>
            <a:headEnd/>
            <a:tailEnd/>
          </a:ln>
        </p:spPr>
      </p:pic>
      <p:sp>
        <p:nvSpPr>
          <p:cNvPr id="22" name="TextBox 21"/>
          <p:cNvSpPr txBox="1"/>
          <p:nvPr/>
        </p:nvSpPr>
        <p:spPr>
          <a:xfrm>
            <a:off x="6400800" y="4955738"/>
            <a:ext cx="1828800" cy="646331"/>
          </a:xfrm>
          <a:prstGeom prst="rect">
            <a:avLst/>
          </a:prstGeom>
          <a:noFill/>
        </p:spPr>
        <p:txBody>
          <a:bodyPr wrap="square" rtlCol="0">
            <a:spAutoFit/>
          </a:bodyPr>
          <a:lstStyle/>
          <a:p>
            <a:pPr marL="111125" indent="-111125" algn="ctr"/>
            <a:r>
              <a:rPr lang="en-US" sz="1800" b="1" dirty="0" smtClean="0">
                <a:solidFill>
                  <a:schemeClr val="bg1"/>
                </a:solidFill>
              </a:rPr>
              <a:t>Environment monitoring</a:t>
            </a:r>
            <a:endParaRPr lang="en-US" sz="1800" b="1" dirty="0">
              <a:solidFill>
                <a:schemeClr val="bg1"/>
              </a:solidFill>
            </a:endParaRPr>
          </a:p>
        </p:txBody>
      </p:sp>
      <p:pic>
        <p:nvPicPr>
          <p:cNvPr id="23" name="Picture 23"/>
          <p:cNvPicPr>
            <a:picLocks noChangeAspect="1" noChangeArrowheads="1"/>
          </p:cNvPicPr>
          <p:nvPr/>
        </p:nvPicPr>
        <p:blipFill>
          <a:blip r:embed="rId3" cstate="print"/>
          <a:srcRect/>
          <a:stretch>
            <a:fillRect/>
          </a:stretch>
        </p:blipFill>
        <p:spPr bwMode="auto">
          <a:xfrm>
            <a:off x="5943601" y="1905000"/>
            <a:ext cx="3200400" cy="1715869"/>
          </a:xfrm>
          <a:prstGeom prst="rect">
            <a:avLst/>
          </a:prstGeom>
          <a:noFill/>
          <a:ln w="9525">
            <a:noFill/>
            <a:miter lim="800000"/>
            <a:headEnd/>
            <a:tailEnd/>
          </a:ln>
        </p:spPr>
      </p:pic>
      <p:sp>
        <p:nvSpPr>
          <p:cNvPr id="24" name="TextBox 23"/>
          <p:cNvSpPr txBox="1"/>
          <p:nvPr/>
        </p:nvSpPr>
        <p:spPr>
          <a:xfrm>
            <a:off x="6324600" y="1295400"/>
            <a:ext cx="2514600" cy="646331"/>
          </a:xfrm>
          <a:prstGeom prst="rect">
            <a:avLst/>
          </a:prstGeom>
          <a:noFill/>
        </p:spPr>
        <p:txBody>
          <a:bodyPr wrap="square" rtlCol="0">
            <a:spAutoFit/>
          </a:bodyPr>
          <a:lstStyle/>
          <a:p>
            <a:pPr marL="111125" indent="-111125" algn="ctr"/>
            <a:r>
              <a:rPr lang="en-US" sz="1800" b="1" dirty="0" smtClean="0"/>
              <a:t>Critical infrastructure monitoring</a:t>
            </a:r>
            <a:endParaRPr lang="en-US" sz="1800" b="1" dirty="0"/>
          </a:p>
        </p:txBody>
      </p:sp>
      <p:pic>
        <p:nvPicPr>
          <p:cNvPr id="25" name="Picture 2"/>
          <p:cNvPicPr>
            <a:picLocks noChangeAspect="1" noChangeArrowheads="1"/>
          </p:cNvPicPr>
          <p:nvPr/>
        </p:nvPicPr>
        <p:blipFill>
          <a:blip r:embed="rId4" cstate="print"/>
          <a:srcRect/>
          <a:stretch>
            <a:fillRect/>
          </a:stretch>
        </p:blipFill>
        <p:spPr bwMode="auto">
          <a:xfrm>
            <a:off x="457200" y="4078069"/>
            <a:ext cx="2421605" cy="1560731"/>
          </a:xfrm>
          <a:prstGeom prst="rect">
            <a:avLst/>
          </a:prstGeom>
          <a:noFill/>
          <a:ln w="9525">
            <a:noFill/>
            <a:miter lim="800000"/>
            <a:headEnd/>
            <a:tailEnd/>
          </a:ln>
        </p:spPr>
      </p:pic>
      <p:sp>
        <p:nvSpPr>
          <p:cNvPr id="26" name="TextBox 25"/>
          <p:cNvSpPr txBox="1"/>
          <p:nvPr/>
        </p:nvSpPr>
        <p:spPr>
          <a:xfrm>
            <a:off x="457200" y="3697069"/>
            <a:ext cx="2362200" cy="369332"/>
          </a:xfrm>
          <a:prstGeom prst="rect">
            <a:avLst/>
          </a:prstGeom>
          <a:noFill/>
        </p:spPr>
        <p:txBody>
          <a:bodyPr wrap="square" rtlCol="0">
            <a:spAutoFit/>
          </a:bodyPr>
          <a:lstStyle/>
          <a:p>
            <a:pPr algn="ctr"/>
            <a:r>
              <a:rPr lang="en-US" sz="1800" b="1" dirty="0" smtClean="0"/>
              <a:t>Border protection</a:t>
            </a:r>
            <a:endParaRPr lang="en-US" sz="1800" b="1" dirty="0"/>
          </a:p>
        </p:txBody>
      </p:sp>
      <p:pic>
        <p:nvPicPr>
          <p:cNvPr id="27" name="Picture 57"/>
          <p:cNvPicPr>
            <a:picLocks noChangeAspect="1" noChangeArrowheads="1"/>
          </p:cNvPicPr>
          <p:nvPr/>
        </p:nvPicPr>
        <p:blipFill>
          <a:blip r:embed="rId5" cstate="print"/>
          <a:srcRect/>
          <a:stretch>
            <a:fillRect/>
          </a:stretch>
        </p:blipFill>
        <p:spPr bwMode="auto">
          <a:xfrm>
            <a:off x="3200400" y="3581400"/>
            <a:ext cx="2819400" cy="2286000"/>
          </a:xfrm>
          <a:prstGeom prst="rect">
            <a:avLst/>
          </a:prstGeom>
          <a:noFill/>
          <a:ln w="9525">
            <a:noFill/>
            <a:miter lim="800000"/>
            <a:headEnd/>
            <a:tailEnd/>
          </a:ln>
        </p:spPr>
      </p:pic>
      <p:sp>
        <p:nvSpPr>
          <p:cNvPr id="28" name="TextBox 27"/>
          <p:cNvSpPr txBox="1"/>
          <p:nvPr/>
        </p:nvSpPr>
        <p:spPr>
          <a:xfrm>
            <a:off x="2971800" y="5867400"/>
            <a:ext cx="3352800" cy="646331"/>
          </a:xfrm>
          <a:prstGeom prst="rect">
            <a:avLst/>
          </a:prstGeom>
          <a:noFill/>
        </p:spPr>
        <p:txBody>
          <a:bodyPr wrap="square" rtlCol="0">
            <a:spAutoFit/>
          </a:bodyPr>
          <a:lstStyle/>
          <a:p>
            <a:pPr algn="ctr"/>
            <a:r>
              <a:rPr lang="en-US" sz="1800" b="1" dirty="0" smtClean="0"/>
              <a:t>Emergency broadband infrastructure</a:t>
            </a:r>
            <a:endParaRPr lang="en-US" sz="1800" b="1" dirty="0"/>
          </a:p>
        </p:txBody>
      </p:sp>
      <p:sp>
        <p:nvSpPr>
          <p:cNvPr id="29" name="TextBox 28"/>
          <p:cNvSpPr txBox="1"/>
          <p:nvPr/>
        </p:nvSpPr>
        <p:spPr>
          <a:xfrm>
            <a:off x="3352800" y="1295400"/>
            <a:ext cx="2590800" cy="369332"/>
          </a:xfrm>
          <a:prstGeom prst="rect">
            <a:avLst/>
          </a:prstGeom>
          <a:noFill/>
        </p:spPr>
        <p:txBody>
          <a:bodyPr wrap="square" rtlCol="0">
            <a:spAutoFit/>
          </a:bodyPr>
          <a:lstStyle/>
          <a:p>
            <a:pPr algn="ctr"/>
            <a:r>
              <a:rPr lang="en-US" sz="1800" b="1" dirty="0" smtClean="0"/>
              <a:t>Cellular offload</a:t>
            </a:r>
            <a:endParaRPr lang="en-US" sz="1800" b="1" dirty="0"/>
          </a:p>
        </p:txBody>
      </p:sp>
      <p:pic>
        <p:nvPicPr>
          <p:cNvPr id="30" name="Picture 29" descr="smartphone.JPG"/>
          <p:cNvPicPr>
            <a:picLocks noChangeAspect="1"/>
          </p:cNvPicPr>
          <p:nvPr/>
        </p:nvPicPr>
        <p:blipFill>
          <a:blip r:embed="rId6" cstate="print"/>
          <a:stretch>
            <a:fillRect/>
          </a:stretch>
        </p:blipFill>
        <p:spPr>
          <a:xfrm>
            <a:off x="4038600" y="1676400"/>
            <a:ext cx="1447800" cy="1780643"/>
          </a:xfrm>
          <a:prstGeom prst="rect">
            <a:avLst/>
          </a:prstGeom>
        </p:spPr>
      </p:pic>
      <p:pic>
        <p:nvPicPr>
          <p:cNvPr id="31" name="Picture 30" descr="blue_waves_1.JPG"/>
          <p:cNvPicPr>
            <a:picLocks noChangeAspect="1"/>
          </p:cNvPicPr>
          <p:nvPr/>
        </p:nvPicPr>
        <p:blipFill>
          <a:blip r:embed="rId7" cstate="print"/>
          <a:stretch>
            <a:fillRect/>
          </a:stretch>
        </p:blipFill>
        <p:spPr>
          <a:xfrm rot="20527054">
            <a:off x="5252449" y="2973225"/>
            <a:ext cx="642640" cy="562567"/>
          </a:xfrm>
          <a:prstGeom prst="rect">
            <a:avLst/>
          </a:prstGeom>
        </p:spPr>
      </p:pic>
      <p:pic>
        <p:nvPicPr>
          <p:cNvPr id="32" name="Picture 31" descr="green_waves_1.JPG"/>
          <p:cNvPicPr>
            <a:picLocks noChangeAspect="1"/>
          </p:cNvPicPr>
          <p:nvPr/>
        </p:nvPicPr>
        <p:blipFill>
          <a:blip r:embed="rId8" cstate="print"/>
          <a:stretch>
            <a:fillRect/>
          </a:stretch>
        </p:blipFill>
        <p:spPr>
          <a:xfrm rot="20408554">
            <a:off x="3763802" y="1692598"/>
            <a:ext cx="649227" cy="600987"/>
          </a:xfrm>
          <a:prstGeom prst="rect">
            <a:avLst/>
          </a:prstGeom>
        </p:spPr>
      </p:pic>
      <p:pic>
        <p:nvPicPr>
          <p:cNvPr id="304130" name="Picture 2"/>
          <p:cNvPicPr>
            <a:picLocks noChangeAspect="1" noChangeArrowheads="1"/>
          </p:cNvPicPr>
          <p:nvPr/>
        </p:nvPicPr>
        <p:blipFill>
          <a:blip r:embed="rId9" cstate="print"/>
          <a:srcRect/>
          <a:stretch>
            <a:fillRect/>
          </a:stretch>
        </p:blipFill>
        <p:spPr bwMode="auto">
          <a:xfrm>
            <a:off x="533400" y="1752600"/>
            <a:ext cx="2286000" cy="1893888"/>
          </a:xfrm>
          <a:prstGeom prst="rect">
            <a:avLst/>
          </a:prstGeom>
          <a:noFill/>
          <a:ln w="9525">
            <a:noFill/>
            <a:miter lim="800000"/>
            <a:headEnd/>
            <a:tailEnd/>
          </a:ln>
          <a:effectLst/>
        </p:spPr>
      </p:pic>
    </p:spTree>
    <p:extLst>
      <p:ext uri="{BB962C8B-B14F-4D97-AF65-F5344CB8AC3E}">
        <p14:creationId xmlns:p14="http://schemas.microsoft.com/office/powerpoint/2010/main" val="375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nodeType="withEffect">
                                  <p:stCondLst>
                                    <p:cond delay="0"/>
                                  </p:stCondLst>
                                  <p:childTnLst>
                                    <p:set>
                                      <p:cBhvr>
                                        <p:cTn id="9" dur="1" fill="hold">
                                          <p:stCondLst>
                                            <p:cond delay="0"/>
                                          </p:stCondLst>
                                        </p:cTn>
                                        <p:tgtEl>
                                          <p:spTgt spid="304130"/>
                                        </p:tgtEl>
                                        <p:attrNameLst>
                                          <p:attrName>style.visibility</p:attrName>
                                        </p:attrNameLst>
                                      </p:cBhvr>
                                      <p:to>
                                        <p:strVal val="visible"/>
                                      </p:to>
                                    </p:set>
                                    <p:animEffect transition="in" filter="checkerboard(across)">
                                      <p:cBhvr>
                                        <p:cTn id="10" dur="500"/>
                                        <p:tgtEl>
                                          <p:spTgt spid="3041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p:bldP spid="29" grpId="0"/>
    </p:bldLst>
  </p:timing>
</p:sld>
</file>

<file path=ppt/theme/theme1.xml><?xml version="1.0" encoding="utf-8"?>
<a:theme xmlns:a="http://schemas.openxmlformats.org/drawingml/2006/main" name="IEEE_802_templat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IEEE_802_template</Template>
  <TotalTime>19356</TotalTime>
  <Words>2476</Words>
  <Application>Microsoft Office PowerPoint</Application>
  <PresentationFormat>On-screen Show (4:3)</PresentationFormat>
  <Paragraphs>337</Paragraphs>
  <Slides>28</Slides>
  <Notes>23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IEEE_802_template</vt:lpstr>
      <vt:lpstr>Title only</vt:lpstr>
      <vt:lpstr>Visio</vt:lpstr>
      <vt:lpstr>VISIO</vt:lpstr>
      <vt:lpstr>Overview of the IEEE 802.22 Working Group Activities and the IEEE 802.22 (Wi-FAR) Standard for Wireless Regional Area Networks</vt:lpstr>
      <vt:lpstr>Disclaimer…</vt:lpstr>
      <vt:lpstr>PowerPoint Presentation</vt:lpstr>
      <vt:lpstr>PowerPoint Presentation</vt:lpstr>
      <vt:lpstr>Providing cost-effective RURAL broadband is a significant opportunity</vt:lpstr>
      <vt:lpstr>PowerPoint Presentation</vt:lpstr>
      <vt:lpstr>PowerPoint Presentation</vt:lpstr>
      <vt:lpstr>PowerPoint Presentation</vt:lpstr>
      <vt:lpstr>PowerPoint Presentation</vt:lpstr>
      <vt:lpstr>IEEE 802.22 Applications</vt:lpstr>
      <vt:lpstr>IEEE 802.22 Enables Cognitive Machine to Machine Communications</vt:lpstr>
      <vt:lpstr>IEEE 802.22 (Wi-FAR™) Summary</vt:lpstr>
      <vt:lpstr>PowerPoint Presentation</vt:lpstr>
      <vt:lpstr>PowerPoint Presentation</vt:lpstr>
      <vt:lpstr>PowerPoint Presentation</vt:lpstr>
      <vt:lpstr>PowerPoint Presentation</vt:lpstr>
      <vt:lpstr>PowerPoint Presentation</vt:lpstr>
      <vt:lpstr>TV Channel Modeling – IEEE 802.22 Supports Large Multi-Path Delay Absorption for Long Distance Communications (Clauses 7 and 9)</vt:lpstr>
      <vt:lpstr>PowerPoint Presentation</vt:lpstr>
      <vt:lpstr>Concept of IEEE 802.22 Frame Operation (Clause 7)</vt:lpstr>
      <vt:lpstr>PowerPoint Presentation</vt:lpstr>
      <vt:lpstr>PowerPoint Presentation</vt:lpstr>
      <vt:lpstr>PowerPoint Presentation</vt:lpstr>
      <vt:lpstr>WhiteSpace Alliance Working on Commercializing the IEEE 802.22 (Wi-FAR™) Standard </vt:lpstr>
      <vt:lpstr>PowerPoint Presentation</vt:lpstr>
      <vt:lpstr>PowerPoint Presentation</vt:lpstr>
      <vt:lpstr>PowerPoint Presentation</vt:lpstr>
      <vt:lpstr>PowerPoint Presentation</vt:lpstr>
    </vt:vector>
  </TitlesOfParts>
  <Company>Customer Solutions BAE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IEEE 802 March 2011 workshop</dc:subject>
  <dc:creator>apurva.mody</dc:creator>
  <cp:lastModifiedBy>Mody, Apurva (US SSA)</cp:lastModifiedBy>
  <cp:revision>772</cp:revision>
  <dcterms:created xsi:type="dcterms:W3CDTF">2011-02-25T16:41:17Z</dcterms:created>
  <dcterms:modified xsi:type="dcterms:W3CDTF">2014-01-02T07:14:52Z</dcterms:modified>
</cp:coreProperties>
</file>