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65" r:id="rId2"/>
    <p:sldId id="579" r:id="rId3"/>
    <p:sldId id="580" r:id="rId4"/>
    <p:sldId id="566" r:id="rId5"/>
    <p:sldId id="571" r:id="rId6"/>
    <p:sldId id="572" r:id="rId7"/>
    <p:sldId id="573" r:id="rId8"/>
    <p:sldId id="574" r:id="rId9"/>
    <p:sldId id="575" r:id="rId10"/>
    <p:sldId id="576" r:id="rId11"/>
    <p:sldId id="577"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962" autoAdjust="0"/>
    <p:restoredTop sz="94660"/>
  </p:normalViewPr>
  <p:slideViewPr>
    <p:cSldViewPr>
      <p:cViewPr>
        <p:scale>
          <a:sx n="75" d="100"/>
          <a:sy n="75" d="100"/>
        </p:scale>
        <p:origin x="-1002"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10</a:t>
            </a:fld>
            <a:endParaRPr lang="en-US" altLang="ko-K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4</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5</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6</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7</a:t>
            </a:fld>
            <a:endParaRPr lang="en-US" altLang="ko-K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8</a:t>
            </a:fld>
            <a:endParaRPr lang="en-US" altLang="ko-K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9</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ko-KR" dirty="0" smtClean="0">
                <a:latin typeface="Times New Roman" charset="0"/>
                <a:ea typeface="굴림" charset="0"/>
                <a:cs typeface="굴림" charset="0"/>
              </a:rPr>
              <a:t>Comment Resolution related to </a:t>
            </a:r>
            <a:r>
              <a:rPr lang="en-US" altLang="ko-KR" smtClean="0">
                <a:latin typeface="Times New Roman" charset="0"/>
                <a:ea typeface="굴림" charset="0"/>
                <a:cs typeface="굴림" charset="0"/>
              </a:rPr>
              <a:t/>
            </a:r>
            <a:br>
              <a:rPr lang="en-US" altLang="ko-KR" smtClean="0">
                <a:latin typeface="Times New Roman" charset="0"/>
                <a:ea typeface="굴림" charset="0"/>
                <a:cs typeface="굴림" charset="0"/>
              </a:rPr>
            </a:br>
            <a:r>
              <a:rPr lang="en-US" altLang="ko-KR" smtClean="0">
                <a:latin typeface="Times New Roman" charset="0"/>
                <a:ea typeface="굴림" charset="0"/>
                <a:cs typeface="굴림" charset="0"/>
              </a:rPr>
              <a:t>PHY </a:t>
            </a:r>
            <a:r>
              <a:rPr lang="en-US" altLang="ko-KR" dirty="0" smtClean="0">
                <a:latin typeface="Times New Roman" charset="0"/>
                <a:ea typeface="굴림" charset="0"/>
                <a:cs typeface="굴림" charset="0"/>
              </a:rPr>
              <a:t>Mode 2 (CID 70-77)</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36712" y="1628800"/>
            <a:ext cx="5474897"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2014-01-21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7008"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76)</a:t>
            </a:r>
            <a:endParaRPr kumimoji="1" lang="ja-JP" altLang="en-US" dirty="0"/>
          </a:p>
        </p:txBody>
      </p:sp>
      <p:graphicFrame>
        <p:nvGraphicFramePr>
          <p:cNvPr id="8" name="表 7"/>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76</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mapping of the PN sequence as indicated: " (0 mapped to +1 and 1 mapped to –1)" seems to be counter-intuitive.</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Invert the mapping so that 1 corresponds to +1 and 0 corresponds to -1.</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2996952"/>
            <a:ext cx="7772400" cy="1152128"/>
          </a:xfrm>
        </p:spPr>
        <p:txBody>
          <a:bodyPr/>
          <a:lstStyle/>
          <a:p>
            <a:pPr>
              <a:buNone/>
            </a:pPr>
            <a:r>
              <a:rPr kumimoji="1" lang="en-US" altLang="ja-JP" sz="2000" dirty="0" smtClean="0"/>
              <a:t>Proposed Resolution:</a:t>
            </a:r>
          </a:p>
          <a:p>
            <a:pPr indent="0">
              <a:spcBef>
                <a:spcPts val="0"/>
              </a:spcBef>
              <a:buNone/>
            </a:pPr>
            <a:r>
              <a:rPr kumimoji="1" lang="en-US" altLang="ja-JP" sz="2000" dirty="0" smtClean="0"/>
              <a:t>I agree with this comment.  The text should be revised as follows.</a:t>
            </a:r>
            <a:endParaRPr kumimoji="1" lang="ja-JP" altLang="en-US" sz="2000" dirty="0"/>
          </a:p>
        </p:txBody>
      </p:sp>
      <p:pic>
        <p:nvPicPr>
          <p:cNvPr id="41986" name="Picture 2"/>
          <p:cNvPicPr>
            <a:picLocks noChangeAspect="1" noChangeArrowheads="1"/>
          </p:cNvPicPr>
          <p:nvPr/>
        </p:nvPicPr>
        <p:blipFill>
          <a:blip r:embed="rId3" cstate="print"/>
          <a:srcRect l="9672" t="31406" r="8429" b="44114"/>
          <a:stretch>
            <a:fillRect/>
          </a:stretch>
        </p:blipFill>
        <p:spPr bwMode="auto">
          <a:xfrm>
            <a:off x="121821" y="4221088"/>
            <a:ext cx="9022179" cy="168546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77)</a:t>
            </a:r>
            <a:endParaRPr kumimoji="1" lang="ja-JP" altLang="en-US" dirty="0"/>
          </a:p>
        </p:txBody>
      </p:sp>
      <p:graphicFrame>
        <p:nvGraphicFramePr>
          <p:cNvPr id="8" name="表 7"/>
          <p:cNvGraphicFramePr>
            <a:graphicFrameLocks noGrp="1"/>
          </p:cNvGraphicFramePr>
          <p:nvPr/>
        </p:nvGraphicFramePr>
        <p:xfrm>
          <a:off x="971600" y="2204864"/>
          <a:ext cx="7488832" cy="64008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77</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Co-existence of up to 32 cells in the same area seem to be overkill for this type of transmission where all BSs will transmit at the same time. 8 co-existing cells or 16 at the most would be more realistic.</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Consider decreasing the number of co-existing cells and thus the number of needed preamble modulation series.</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2996952"/>
            <a:ext cx="7772400" cy="1152128"/>
          </a:xfrm>
        </p:spPr>
        <p:txBody>
          <a:bodyPr/>
          <a:lstStyle/>
          <a:p>
            <a:pPr>
              <a:buNone/>
            </a:pPr>
            <a:r>
              <a:rPr kumimoji="1" lang="en-US" altLang="ja-JP" sz="2000" dirty="0" smtClean="0"/>
              <a:t>Proposed Resolution:</a:t>
            </a:r>
          </a:p>
          <a:p>
            <a:pPr indent="0">
              <a:spcBef>
                <a:spcPts val="0"/>
              </a:spcBef>
              <a:buNone/>
            </a:pPr>
            <a:r>
              <a:rPr kumimoji="1" lang="en-US" altLang="ja-JP" sz="2000" dirty="0" smtClean="0"/>
              <a:t>Table BB1 is now being reviewed under another comment  (#218) discussion. Maybe the number of cells and the number of preamble modulation series will decrease.  </a:t>
            </a:r>
            <a:endParaRPr kumimoji="1" lang="ja-JP"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
        <p:nvSpPr>
          <p:cNvPr id="11" name="タイトル 1"/>
          <p:cNvSpPr>
            <a:spLocks noGrp="1"/>
          </p:cNvSpPr>
          <p:nvPr>
            <p:ph type="title"/>
          </p:nvPr>
        </p:nvSpPr>
        <p:spPr>
          <a:xfrm>
            <a:off x="685800" y="836712"/>
            <a:ext cx="6046440" cy="438944"/>
          </a:xfrm>
        </p:spPr>
        <p:txBody>
          <a:bodyPr/>
          <a:lstStyle/>
          <a:p>
            <a:r>
              <a:rPr kumimoji="1" lang="en-US" altLang="ja-JP" sz="2800" dirty="0" smtClean="0"/>
              <a:t>Difference between Pilot Pattern</a:t>
            </a:r>
            <a:endParaRPr kumimoji="1" lang="ja-JP" altLang="en-US" sz="2800" dirty="0"/>
          </a:p>
        </p:txBody>
      </p:sp>
      <p:sp>
        <p:nvSpPr>
          <p:cNvPr id="12" name="円/楕円 11"/>
          <p:cNvSpPr/>
          <p:nvPr/>
        </p:nvSpPr>
        <p:spPr bwMode="auto">
          <a:xfrm>
            <a:off x="1619672" y="256490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 name="円/楕円 12"/>
          <p:cNvSpPr/>
          <p:nvPr/>
        </p:nvSpPr>
        <p:spPr bwMode="auto">
          <a:xfrm>
            <a:off x="1907704"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円/楕円 13"/>
          <p:cNvSpPr/>
          <p:nvPr/>
        </p:nvSpPr>
        <p:spPr bwMode="auto">
          <a:xfrm>
            <a:off x="2195736"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円/楕円 14"/>
          <p:cNvSpPr/>
          <p:nvPr/>
        </p:nvSpPr>
        <p:spPr bwMode="auto">
          <a:xfrm>
            <a:off x="2483768"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 name="円/楕円 15"/>
          <p:cNvSpPr/>
          <p:nvPr/>
        </p:nvSpPr>
        <p:spPr bwMode="auto">
          <a:xfrm>
            <a:off x="2771800"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円/楕円 16"/>
          <p:cNvSpPr/>
          <p:nvPr/>
        </p:nvSpPr>
        <p:spPr bwMode="auto">
          <a:xfrm>
            <a:off x="3059832"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円/楕円 17"/>
          <p:cNvSpPr/>
          <p:nvPr/>
        </p:nvSpPr>
        <p:spPr bwMode="auto">
          <a:xfrm>
            <a:off x="3347864"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円/楕円 18"/>
          <p:cNvSpPr/>
          <p:nvPr/>
        </p:nvSpPr>
        <p:spPr bwMode="auto">
          <a:xfrm>
            <a:off x="1619672"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 name="円/楕円 19"/>
          <p:cNvSpPr/>
          <p:nvPr/>
        </p:nvSpPr>
        <p:spPr bwMode="auto">
          <a:xfrm>
            <a:off x="1907704"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 name="円/楕円 20"/>
          <p:cNvSpPr/>
          <p:nvPr/>
        </p:nvSpPr>
        <p:spPr bwMode="auto">
          <a:xfrm>
            <a:off x="2195736"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 name="円/楕円 21"/>
          <p:cNvSpPr/>
          <p:nvPr/>
        </p:nvSpPr>
        <p:spPr bwMode="auto">
          <a:xfrm>
            <a:off x="2483768" y="285293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 name="円/楕円 22"/>
          <p:cNvSpPr/>
          <p:nvPr/>
        </p:nvSpPr>
        <p:spPr bwMode="auto">
          <a:xfrm>
            <a:off x="2771800"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 name="円/楕円 23"/>
          <p:cNvSpPr/>
          <p:nvPr/>
        </p:nvSpPr>
        <p:spPr bwMode="auto">
          <a:xfrm>
            <a:off x="3059832"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 name="円/楕円 24"/>
          <p:cNvSpPr/>
          <p:nvPr/>
        </p:nvSpPr>
        <p:spPr bwMode="auto">
          <a:xfrm>
            <a:off x="3347864"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 name="円/楕円 25"/>
          <p:cNvSpPr/>
          <p:nvPr/>
        </p:nvSpPr>
        <p:spPr bwMode="auto">
          <a:xfrm>
            <a:off x="1619672"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 name="円/楕円 26"/>
          <p:cNvSpPr/>
          <p:nvPr/>
        </p:nvSpPr>
        <p:spPr bwMode="auto">
          <a:xfrm>
            <a:off x="1907704"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 name="円/楕円 27"/>
          <p:cNvSpPr/>
          <p:nvPr/>
        </p:nvSpPr>
        <p:spPr bwMode="auto">
          <a:xfrm>
            <a:off x="2195736"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 name="円/楕円 28"/>
          <p:cNvSpPr/>
          <p:nvPr/>
        </p:nvSpPr>
        <p:spPr bwMode="auto">
          <a:xfrm>
            <a:off x="2483768"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 name="円/楕円 29"/>
          <p:cNvSpPr/>
          <p:nvPr/>
        </p:nvSpPr>
        <p:spPr bwMode="auto">
          <a:xfrm>
            <a:off x="2771800"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 name="円/楕円 30"/>
          <p:cNvSpPr/>
          <p:nvPr/>
        </p:nvSpPr>
        <p:spPr bwMode="auto">
          <a:xfrm>
            <a:off x="3059832" y="31409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 name="円/楕円 31"/>
          <p:cNvSpPr/>
          <p:nvPr/>
        </p:nvSpPr>
        <p:spPr bwMode="auto">
          <a:xfrm>
            <a:off x="3347864" y="3140968"/>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 name="円/楕円 32"/>
          <p:cNvSpPr/>
          <p:nvPr/>
        </p:nvSpPr>
        <p:spPr bwMode="auto">
          <a:xfrm>
            <a:off x="1619672"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 name="円/楕円 33"/>
          <p:cNvSpPr/>
          <p:nvPr/>
        </p:nvSpPr>
        <p:spPr bwMode="auto">
          <a:xfrm>
            <a:off x="1907704" y="342900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 name="円/楕円 34"/>
          <p:cNvSpPr/>
          <p:nvPr/>
        </p:nvSpPr>
        <p:spPr bwMode="auto">
          <a:xfrm>
            <a:off x="2195736"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 name="円/楕円 35"/>
          <p:cNvSpPr/>
          <p:nvPr/>
        </p:nvSpPr>
        <p:spPr bwMode="auto">
          <a:xfrm>
            <a:off x="2483768"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 name="円/楕円 36"/>
          <p:cNvSpPr/>
          <p:nvPr/>
        </p:nvSpPr>
        <p:spPr bwMode="auto">
          <a:xfrm>
            <a:off x="2771800"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 name="円/楕円 37"/>
          <p:cNvSpPr/>
          <p:nvPr/>
        </p:nvSpPr>
        <p:spPr bwMode="auto">
          <a:xfrm>
            <a:off x="3059832"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 name="円/楕円 38"/>
          <p:cNvSpPr/>
          <p:nvPr/>
        </p:nvSpPr>
        <p:spPr bwMode="auto">
          <a:xfrm>
            <a:off x="3347864" y="34290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 name="円/楕円 39"/>
          <p:cNvSpPr/>
          <p:nvPr/>
        </p:nvSpPr>
        <p:spPr bwMode="auto">
          <a:xfrm>
            <a:off x="1619672"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 name="円/楕円 40"/>
          <p:cNvSpPr/>
          <p:nvPr/>
        </p:nvSpPr>
        <p:spPr bwMode="auto">
          <a:xfrm>
            <a:off x="1907704"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 name="円/楕円 41"/>
          <p:cNvSpPr/>
          <p:nvPr/>
        </p:nvSpPr>
        <p:spPr bwMode="auto">
          <a:xfrm>
            <a:off x="2195736"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 name="円/楕円 42"/>
          <p:cNvSpPr/>
          <p:nvPr/>
        </p:nvSpPr>
        <p:spPr bwMode="auto">
          <a:xfrm>
            <a:off x="2483768"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 name="円/楕円 43"/>
          <p:cNvSpPr/>
          <p:nvPr/>
        </p:nvSpPr>
        <p:spPr bwMode="auto">
          <a:xfrm>
            <a:off x="2771800" y="3717032"/>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 name="円/楕円 44"/>
          <p:cNvSpPr/>
          <p:nvPr/>
        </p:nvSpPr>
        <p:spPr bwMode="auto">
          <a:xfrm>
            <a:off x="3059832"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6" name="円/楕円 45"/>
          <p:cNvSpPr/>
          <p:nvPr/>
        </p:nvSpPr>
        <p:spPr bwMode="auto">
          <a:xfrm>
            <a:off x="3347864" y="37170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7" name="円/楕円 46"/>
          <p:cNvSpPr/>
          <p:nvPr/>
        </p:nvSpPr>
        <p:spPr bwMode="auto">
          <a:xfrm>
            <a:off x="1619672"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8" name="円/楕円 47"/>
          <p:cNvSpPr/>
          <p:nvPr/>
        </p:nvSpPr>
        <p:spPr bwMode="auto">
          <a:xfrm>
            <a:off x="1907704"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9" name="円/楕円 48"/>
          <p:cNvSpPr/>
          <p:nvPr/>
        </p:nvSpPr>
        <p:spPr bwMode="auto">
          <a:xfrm>
            <a:off x="2195736" y="400506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49"/>
          <p:cNvSpPr/>
          <p:nvPr/>
        </p:nvSpPr>
        <p:spPr bwMode="auto">
          <a:xfrm>
            <a:off x="2483768"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50"/>
          <p:cNvSpPr/>
          <p:nvPr/>
        </p:nvSpPr>
        <p:spPr bwMode="auto">
          <a:xfrm>
            <a:off x="2771800"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51"/>
          <p:cNvSpPr/>
          <p:nvPr/>
        </p:nvSpPr>
        <p:spPr bwMode="auto">
          <a:xfrm>
            <a:off x="3059832"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3" name="円/楕円 52"/>
          <p:cNvSpPr/>
          <p:nvPr/>
        </p:nvSpPr>
        <p:spPr bwMode="auto">
          <a:xfrm>
            <a:off x="3347864" y="40050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53"/>
          <p:cNvSpPr/>
          <p:nvPr/>
        </p:nvSpPr>
        <p:spPr bwMode="auto">
          <a:xfrm>
            <a:off x="1619672"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54"/>
          <p:cNvSpPr/>
          <p:nvPr/>
        </p:nvSpPr>
        <p:spPr bwMode="auto">
          <a:xfrm>
            <a:off x="1907704"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6" name="円/楕円 55"/>
          <p:cNvSpPr/>
          <p:nvPr/>
        </p:nvSpPr>
        <p:spPr bwMode="auto">
          <a:xfrm>
            <a:off x="2195736"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56"/>
          <p:cNvSpPr/>
          <p:nvPr/>
        </p:nvSpPr>
        <p:spPr bwMode="auto">
          <a:xfrm>
            <a:off x="2483768"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8" name="円/楕円 57"/>
          <p:cNvSpPr/>
          <p:nvPr/>
        </p:nvSpPr>
        <p:spPr bwMode="auto">
          <a:xfrm>
            <a:off x="2771800"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9" name="円/楕円 58"/>
          <p:cNvSpPr/>
          <p:nvPr/>
        </p:nvSpPr>
        <p:spPr bwMode="auto">
          <a:xfrm>
            <a:off x="3059832" y="429309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0" name="円/楕円 59"/>
          <p:cNvSpPr/>
          <p:nvPr/>
        </p:nvSpPr>
        <p:spPr bwMode="auto">
          <a:xfrm>
            <a:off x="3347864" y="42930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1" name="円/楕円 60"/>
          <p:cNvSpPr/>
          <p:nvPr/>
        </p:nvSpPr>
        <p:spPr bwMode="auto">
          <a:xfrm>
            <a:off x="1641029" y="49974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2" name="円/楕円 61"/>
          <p:cNvSpPr/>
          <p:nvPr/>
        </p:nvSpPr>
        <p:spPr bwMode="auto">
          <a:xfrm>
            <a:off x="1666506" y="5398477"/>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63" name="直線矢印コネクタ 62"/>
          <p:cNvCxnSpPr/>
          <p:nvPr/>
        </p:nvCxnSpPr>
        <p:spPr bwMode="auto">
          <a:xfrm>
            <a:off x="1115616" y="2348880"/>
            <a:ext cx="1296144"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64" name="直線矢印コネクタ 63"/>
          <p:cNvCxnSpPr/>
          <p:nvPr/>
        </p:nvCxnSpPr>
        <p:spPr bwMode="auto">
          <a:xfrm>
            <a:off x="1268016" y="2501280"/>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65" name="正方形/長方形 64"/>
          <p:cNvSpPr/>
          <p:nvPr/>
        </p:nvSpPr>
        <p:spPr>
          <a:xfrm>
            <a:off x="2425899" y="2082334"/>
            <a:ext cx="574196" cy="338554"/>
          </a:xfrm>
          <a:prstGeom prst="rect">
            <a:avLst/>
          </a:prstGeom>
        </p:spPr>
        <p:txBody>
          <a:bodyPr wrap="none">
            <a:spAutoFit/>
          </a:bodyPr>
          <a:lstStyle/>
          <a:p>
            <a:r>
              <a:rPr lang="en-US" altLang="ja-JP" sz="1600" dirty="0" smtClean="0"/>
              <a:t>time</a:t>
            </a:r>
            <a:endParaRPr lang="ja-JP" altLang="en-US" sz="1600" dirty="0"/>
          </a:p>
        </p:txBody>
      </p:sp>
      <p:sp>
        <p:nvSpPr>
          <p:cNvPr id="66" name="正方形/長方形 65"/>
          <p:cNvSpPr/>
          <p:nvPr/>
        </p:nvSpPr>
        <p:spPr>
          <a:xfrm rot="16200000">
            <a:off x="562705" y="2902697"/>
            <a:ext cx="1059393" cy="338554"/>
          </a:xfrm>
          <a:prstGeom prst="rect">
            <a:avLst/>
          </a:prstGeom>
        </p:spPr>
        <p:txBody>
          <a:bodyPr wrap="none">
            <a:spAutoFit/>
          </a:bodyPr>
          <a:lstStyle/>
          <a:p>
            <a:r>
              <a:rPr kumimoji="1" lang="en-US" altLang="ja-JP" sz="1600" dirty="0" smtClean="0"/>
              <a:t>frequency</a:t>
            </a:r>
            <a:endParaRPr lang="ja-JP" altLang="en-US" sz="1600" dirty="0"/>
          </a:p>
        </p:txBody>
      </p:sp>
      <p:sp>
        <p:nvSpPr>
          <p:cNvPr id="67" name="正方形/長方形 66"/>
          <p:cNvSpPr/>
          <p:nvPr/>
        </p:nvSpPr>
        <p:spPr>
          <a:xfrm>
            <a:off x="1929061" y="4941168"/>
            <a:ext cx="1616148" cy="338554"/>
          </a:xfrm>
          <a:prstGeom prst="rect">
            <a:avLst/>
          </a:prstGeom>
        </p:spPr>
        <p:txBody>
          <a:bodyPr wrap="none">
            <a:spAutoFit/>
          </a:bodyPr>
          <a:lstStyle/>
          <a:p>
            <a:r>
              <a:rPr kumimoji="1" lang="en-US" altLang="ja-JP" sz="1600" dirty="0" smtClean="0"/>
              <a:t>Data Subcarrier</a:t>
            </a:r>
            <a:endParaRPr lang="ja-JP" altLang="en-US" sz="1600" dirty="0"/>
          </a:p>
        </p:txBody>
      </p:sp>
      <p:sp>
        <p:nvSpPr>
          <p:cNvPr id="68" name="正方形/長方形 67"/>
          <p:cNvSpPr/>
          <p:nvPr/>
        </p:nvSpPr>
        <p:spPr>
          <a:xfrm>
            <a:off x="1922566" y="5372338"/>
            <a:ext cx="1606530" cy="338554"/>
          </a:xfrm>
          <a:prstGeom prst="rect">
            <a:avLst/>
          </a:prstGeom>
        </p:spPr>
        <p:txBody>
          <a:bodyPr wrap="none">
            <a:spAutoFit/>
          </a:bodyPr>
          <a:lstStyle/>
          <a:p>
            <a:r>
              <a:rPr kumimoji="1" lang="en-US" altLang="ja-JP" sz="1600" dirty="0" smtClean="0"/>
              <a:t>Pilot Subcarrier</a:t>
            </a:r>
            <a:endParaRPr lang="ja-JP" altLang="en-US" sz="1600" dirty="0"/>
          </a:p>
        </p:txBody>
      </p:sp>
      <p:sp>
        <p:nvSpPr>
          <p:cNvPr id="69" name="円/楕円 68"/>
          <p:cNvSpPr/>
          <p:nvPr/>
        </p:nvSpPr>
        <p:spPr bwMode="auto">
          <a:xfrm>
            <a:off x="5724128" y="364502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0" name="円/楕円 69"/>
          <p:cNvSpPr/>
          <p:nvPr/>
        </p:nvSpPr>
        <p:spPr bwMode="auto">
          <a:xfrm>
            <a:off x="6012160"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70"/>
          <p:cNvSpPr/>
          <p:nvPr/>
        </p:nvSpPr>
        <p:spPr bwMode="auto">
          <a:xfrm>
            <a:off x="6300192"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2" name="円/楕円 71"/>
          <p:cNvSpPr/>
          <p:nvPr/>
        </p:nvSpPr>
        <p:spPr bwMode="auto">
          <a:xfrm>
            <a:off x="6588224"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3" name="円/楕円 72"/>
          <p:cNvSpPr/>
          <p:nvPr/>
        </p:nvSpPr>
        <p:spPr bwMode="auto">
          <a:xfrm>
            <a:off x="6876256"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4" name="円/楕円 73"/>
          <p:cNvSpPr/>
          <p:nvPr/>
        </p:nvSpPr>
        <p:spPr bwMode="auto">
          <a:xfrm>
            <a:off x="7164288"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5" name="円/楕円 74"/>
          <p:cNvSpPr/>
          <p:nvPr/>
        </p:nvSpPr>
        <p:spPr bwMode="auto">
          <a:xfrm>
            <a:off x="7452320" y="3645024"/>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6" name="円/楕円 75"/>
          <p:cNvSpPr/>
          <p:nvPr/>
        </p:nvSpPr>
        <p:spPr bwMode="auto">
          <a:xfrm>
            <a:off x="5724128"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7" name="円/楕円 76"/>
          <p:cNvSpPr/>
          <p:nvPr/>
        </p:nvSpPr>
        <p:spPr bwMode="auto">
          <a:xfrm>
            <a:off x="6012160"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77"/>
          <p:cNvSpPr/>
          <p:nvPr/>
        </p:nvSpPr>
        <p:spPr bwMode="auto">
          <a:xfrm>
            <a:off x="6300192"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78"/>
          <p:cNvSpPr/>
          <p:nvPr/>
        </p:nvSpPr>
        <p:spPr bwMode="auto">
          <a:xfrm>
            <a:off x="6588224" y="3933056"/>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79"/>
          <p:cNvSpPr/>
          <p:nvPr/>
        </p:nvSpPr>
        <p:spPr bwMode="auto">
          <a:xfrm>
            <a:off x="6876256"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80"/>
          <p:cNvSpPr/>
          <p:nvPr/>
        </p:nvSpPr>
        <p:spPr bwMode="auto">
          <a:xfrm>
            <a:off x="7164288"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2" name="円/楕円 81"/>
          <p:cNvSpPr/>
          <p:nvPr/>
        </p:nvSpPr>
        <p:spPr bwMode="auto">
          <a:xfrm>
            <a:off x="7452320"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82"/>
          <p:cNvSpPr/>
          <p:nvPr/>
        </p:nvSpPr>
        <p:spPr bwMode="auto">
          <a:xfrm>
            <a:off x="5724128"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4" name="円/楕円 83"/>
          <p:cNvSpPr/>
          <p:nvPr/>
        </p:nvSpPr>
        <p:spPr bwMode="auto">
          <a:xfrm>
            <a:off x="6012160"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5" name="円/楕円 84"/>
          <p:cNvSpPr/>
          <p:nvPr/>
        </p:nvSpPr>
        <p:spPr bwMode="auto">
          <a:xfrm>
            <a:off x="6300192"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6" name="円/楕円 85"/>
          <p:cNvSpPr/>
          <p:nvPr/>
        </p:nvSpPr>
        <p:spPr bwMode="auto">
          <a:xfrm>
            <a:off x="6588224"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7" name="円/楕円 86"/>
          <p:cNvSpPr/>
          <p:nvPr/>
        </p:nvSpPr>
        <p:spPr bwMode="auto">
          <a:xfrm>
            <a:off x="6876256"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87"/>
          <p:cNvSpPr/>
          <p:nvPr/>
        </p:nvSpPr>
        <p:spPr bwMode="auto">
          <a:xfrm>
            <a:off x="7164288"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9" name="円/楕円 88"/>
          <p:cNvSpPr/>
          <p:nvPr/>
        </p:nvSpPr>
        <p:spPr bwMode="auto">
          <a:xfrm>
            <a:off x="7452320" y="4221088"/>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89"/>
          <p:cNvSpPr/>
          <p:nvPr/>
        </p:nvSpPr>
        <p:spPr bwMode="auto">
          <a:xfrm>
            <a:off x="5724128" y="450912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1" name="円/楕円 90"/>
          <p:cNvSpPr/>
          <p:nvPr/>
        </p:nvSpPr>
        <p:spPr bwMode="auto">
          <a:xfrm>
            <a:off x="6012160" y="4509120"/>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2" name="円/楕円 91"/>
          <p:cNvSpPr/>
          <p:nvPr/>
        </p:nvSpPr>
        <p:spPr bwMode="auto">
          <a:xfrm>
            <a:off x="6300192"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3" name="円/楕円 92"/>
          <p:cNvSpPr/>
          <p:nvPr/>
        </p:nvSpPr>
        <p:spPr bwMode="auto">
          <a:xfrm>
            <a:off x="6588224"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4" name="円/楕円 93"/>
          <p:cNvSpPr/>
          <p:nvPr/>
        </p:nvSpPr>
        <p:spPr bwMode="auto">
          <a:xfrm>
            <a:off x="6876256"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94"/>
          <p:cNvSpPr/>
          <p:nvPr/>
        </p:nvSpPr>
        <p:spPr bwMode="auto">
          <a:xfrm>
            <a:off x="7164288"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95"/>
          <p:cNvSpPr/>
          <p:nvPr/>
        </p:nvSpPr>
        <p:spPr bwMode="auto">
          <a:xfrm>
            <a:off x="7452320" y="450912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9" name="タイトル 1"/>
          <p:cNvSpPr txBox="1">
            <a:spLocks/>
          </p:cNvSpPr>
          <p:nvPr/>
        </p:nvSpPr>
        <p:spPr bwMode="auto">
          <a:xfrm>
            <a:off x="846967" y="1468869"/>
            <a:ext cx="7772400" cy="438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1" lang="en-US" altLang="ja-JP" sz="2400" kern="0" dirty="0" smtClean="0"/>
              <a:t>PHY Mode1                                 PHY Mode2</a:t>
            </a:r>
          </a:p>
        </p:txBody>
      </p:sp>
      <p:sp>
        <p:nvSpPr>
          <p:cNvPr id="97" name="円/楕円 96"/>
          <p:cNvSpPr/>
          <p:nvPr/>
        </p:nvSpPr>
        <p:spPr bwMode="auto">
          <a:xfrm>
            <a:off x="6156176" y="198884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8" name="円/楕円 97"/>
          <p:cNvSpPr/>
          <p:nvPr/>
        </p:nvSpPr>
        <p:spPr bwMode="auto">
          <a:xfrm>
            <a:off x="6444208" y="19888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0" name="円/楕円 99"/>
          <p:cNvSpPr/>
          <p:nvPr/>
        </p:nvSpPr>
        <p:spPr bwMode="auto">
          <a:xfrm>
            <a:off x="6732240" y="19888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1" name="円/楕円 100"/>
          <p:cNvSpPr/>
          <p:nvPr/>
        </p:nvSpPr>
        <p:spPr bwMode="auto">
          <a:xfrm>
            <a:off x="7020272" y="1988840"/>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latinLnBrk="0" hangingPunct="0"/>
            <a:endParaRPr lang="ja-JP" altLang="en-US" sz="3200">
              <a:solidFill>
                <a:schemeClr val="tx2"/>
              </a:solidFill>
              <a:latin typeface="Times New Roman" pitchFamily="18" charset="0"/>
            </a:endParaRPr>
          </a:p>
        </p:txBody>
      </p:sp>
      <p:sp>
        <p:nvSpPr>
          <p:cNvPr id="105" name="円/楕円 104"/>
          <p:cNvSpPr/>
          <p:nvPr/>
        </p:nvSpPr>
        <p:spPr bwMode="auto">
          <a:xfrm>
            <a:off x="6156176" y="22768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6" name="円/楕円 105"/>
          <p:cNvSpPr/>
          <p:nvPr/>
        </p:nvSpPr>
        <p:spPr bwMode="auto">
          <a:xfrm>
            <a:off x="6444208" y="22768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106"/>
          <p:cNvSpPr/>
          <p:nvPr/>
        </p:nvSpPr>
        <p:spPr bwMode="auto">
          <a:xfrm>
            <a:off x="6732240" y="22768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8" name="円/楕円 107"/>
          <p:cNvSpPr/>
          <p:nvPr/>
        </p:nvSpPr>
        <p:spPr bwMode="auto">
          <a:xfrm>
            <a:off x="7020272" y="2276872"/>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2" name="円/楕円 111"/>
          <p:cNvSpPr/>
          <p:nvPr/>
        </p:nvSpPr>
        <p:spPr bwMode="auto">
          <a:xfrm>
            <a:off x="6156176"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3" name="円/楕円 112"/>
          <p:cNvSpPr/>
          <p:nvPr/>
        </p:nvSpPr>
        <p:spPr bwMode="auto">
          <a:xfrm>
            <a:off x="6444208"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4" name="円/楕円 113"/>
          <p:cNvSpPr/>
          <p:nvPr/>
        </p:nvSpPr>
        <p:spPr bwMode="auto">
          <a:xfrm>
            <a:off x="6732240"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5" name="円/楕円 114"/>
          <p:cNvSpPr/>
          <p:nvPr/>
        </p:nvSpPr>
        <p:spPr bwMode="auto">
          <a:xfrm>
            <a:off x="7020272" y="25649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9" name="円/楕円 118"/>
          <p:cNvSpPr/>
          <p:nvPr/>
        </p:nvSpPr>
        <p:spPr bwMode="auto">
          <a:xfrm>
            <a:off x="6156176" y="285293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0" name="円/楕円 119"/>
          <p:cNvSpPr/>
          <p:nvPr/>
        </p:nvSpPr>
        <p:spPr bwMode="auto">
          <a:xfrm>
            <a:off x="6444208" y="2852936"/>
            <a:ext cx="288032" cy="288032"/>
          </a:xfrm>
          <a:prstGeom prst="ellipse">
            <a:avLst/>
          </a:prstGeom>
          <a:solidFill>
            <a:schemeClr val="bg2">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1" name="円/楕円 120"/>
          <p:cNvSpPr/>
          <p:nvPr/>
        </p:nvSpPr>
        <p:spPr bwMode="auto">
          <a:xfrm>
            <a:off x="6732240" y="28529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2" name="円/楕円 121"/>
          <p:cNvSpPr/>
          <p:nvPr/>
        </p:nvSpPr>
        <p:spPr bwMode="auto">
          <a:xfrm>
            <a:off x="7020272" y="2852936"/>
            <a:ext cx="288032" cy="288032"/>
          </a:xfrm>
          <a:prstGeom prst="ellipse">
            <a:avLst/>
          </a:prstGeom>
          <a:solidFill>
            <a:schemeClr val="tx2">
              <a:lumMod val="65000"/>
              <a:lumOff val="3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latinLnBrk="0" hangingPunct="0"/>
            <a:endParaRPr lang="ja-JP" altLang="en-US" sz="3200">
              <a:solidFill>
                <a:schemeClr val="tx2"/>
              </a:solidFill>
              <a:latin typeface="Times New Roman" pitchFamily="18" charset="0"/>
            </a:endParaRPr>
          </a:p>
        </p:txBody>
      </p:sp>
      <p:sp>
        <p:nvSpPr>
          <p:cNvPr id="126" name="正方形/長方形 125"/>
          <p:cNvSpPr/>
          <p:nvPr/>
        </p:nvSpPr>
        <p:spPr>
          <a:xfrm>
            <a:off x="6556332" y="3162454"/>
            <a:ext cx="445956" cy="338554"/>
          </a:xfrm>
          <a:prstGeom prst="rect">
            <a:avLst/>
          </a:prstGeom>
        </p:spPr>
        <p:txBody>
          <a:bodyPr wrap="none">
            <a:spAutoFit/>
          </a:bodyPr>
          <a:lstStyle/>
          <a:p>
            <a:r>
              <a:rPr kumimoji="1" lang="en-US" altLang="ja-JP" sz="1600" dirty="0" smtClean="0"/>
              <a:t>DS</a:t>
            </a:r>
            <a:endParaRPr lang="ja-JP" altLang="en-US" sz="1600" dirty="0"/>
          </a:p>
        </p:txBody>
      </p:sp>
      <p:sp>
        <p:nvSpPr>
          <p:cNvPr id="127" name="正方形/長方形 126"/>
          <p:cNvSpPr/>
          <p:nvPr/>
        </p:nvSpPr>
        <p:spPr>
          <a:xfrm>
            <a:off x="6574316" y="4941168"/>
            <a:ext cx="445956" cy="338554"/>
          </a:xfrm>
          <a:prstGeom prst="rect">
            <a:avLst/>
          </a:prstGeom>
        </p:spPr>
        <p:txBody>
          <a:bodyPr wrap="none">
            <a:spAutoFit/>
          </a:bodyPr>
          <a:lstStyle/>
          <a:p>
            <a:r>
              <a:rPr kumimoji="1" lang="en-US" altLang="ja-JP" sz="1600" dirty="0" smtClean="0"/>
              <a:t>US</a:t>
            </a:r>
            <a:endParaRPr lang="ja-JP" altLang="en-US" sz="1600" dirty="0"/>
          </a:p>
        </p:txBody>
      </p:sp>
      <p:sp>
        <p:nvSpPr>
          <p:cNvPr id="2" name="正方形/長方形 1"/>
          <p:cNvSpPr/>
          <p:nvPr/>
        </p:nvSpPr>
        <p:spPr>
          <a:xfrm>
            <a:off x="5004773" y="5398715"/>
            <a:ext cx="3566361" cy="646331"/>
          </a:xfrm>
          <a:prstGeom prst="rect">
            <a:avLst/>
          </a:prstGeom>
        </p:spPr>
        <p:txBody>
          <a:bodyPr wrap="none">
            <a:spAutoFit/>
          </a:bodyPr>
          <a:lstStyle/>
          <a:p>
            <a:r>
              <a:rPr kumimoji="1" lang="en-US" altLang="ja-JP" sz="1800" dirty="0" smtClean="0"/>
              <a:t>Tile configuration for more robust</a:t>
            </a:r>
          </a:p>
          <a:p>
            <a:r>
              <a:rPr kumimoji="1" lang="en-US" altLang="ja-JP" sz="1800" dirty="0" smtClean="0"/>
              <a:t> for fast time-</a:t>
            </a:r>
            <a:r>
              <a:rPr kumimoji="1" lang="en-US" altLang="ja-JP" sz="1800" dirty="0" err="1" smtClean="0"/>
              <a:t>varing</a:t>
            </a:r>
            <a:r>
              <a:rPr kumimoji="1" lang="en-US" altLang="ja-JP" sz="1800" dirty="0" smtClean="0"/>
              <a:t> channel</a:t>
            </a:r>
            <a:endParaRPr lang="ja-JP" altLang="en-US" sz="1800" dirty="0"/>
          </a:p>
        </p:txBody>
      </p:sp>
    </p:spTree>
    <p:extLst>
      <p:ext uri="{BB962C8B-B14F-4D97-AF65-F5344CB8AC3E}">
        <p14:creationId xmlns:p14="http://schemas.microsoft.com/office/powerpoint/2010/main" val="226085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8" name="正方形/長方形 7"/>
          <p:cNvSpPr/>
          <p:nvPr/>
        </p:nvSpPr>
        <p:spPr bwMode="auto">
          <a:xfrm>
            <a:off x="1729900" y="1016747"/>
            <a:ext cx="864096"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79" name="正方形/長方形 178"/>
          <p:cNvSpPr/>
          <p:nvPr/>
        </p:nvSpPr>
        <p:spPr bwMode="auto">
          <a:xfrm>
            <a:off x="3017190" y="1016747"/>
            <a:ext cx="3780000"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10" name="直線コネクタ 9"/>
          <p:cNvCxnSpPr/>
          <p:nvPr/>
        </p:nvCxnSpPr>
        <p:spPr bwMode="auto">
          <a:xfrm>
            <a:off x="2166711" y="1016747"/>
            <a:ext cx="0" cy="1800200"/>
          </a:xfrm>
          <a:prstGeom prst="line">
            <a:avLst/>
          </a:prstGeom>
          <a:noFill/>
          <a:ln w="9525" cap="flat" cmpd="sng" algn="ctr">
            <a:solidFill>
              <a:schemeClr val="tx1"/>
            </a:solidFill>
            <a:prstDash val="dash"/>
            <a:round/>
            <a:headEnd type="none" w="med" len="med"/>
            <a:tailEnd type="none" w="med" len="med"/>
          </a:ln>
          <a:effectLst/>
        </p:spPr>
      </p:cxnSp>
      <p:sp>
        <p:nvSpPr>
          <p:cNvPr id="180" name="正方形/長方形 179"/>
          <p:cNvSpPr/>
          <p:nvPr/>
        </p:nvSpPr>
        <p:spPr bwMode="auto">
          <a:xfrm>
            <a:off x="1623988" y="1016747"/>
            <a:ext cx="108000"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182" name="直線コネクタ 181"/>
          <p:cNvCxnSpPr/>
          <p:nvPr/>
        </p:nvCxnSpPr>
        <p:spPr bwMode="auto">
          <a:xfrm>
            <a:off x="6043821" y="1016747"/>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184" name="直線コネクタ 183"/>
          <p:cNvCxnSpPr/>
          <p:nvPr/>
        </p:nvCxnSpPr>
        <p:spPr bwMode="auto">
          <a:xfrm>
            <a:off x="4536416" y="1016747"/>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185" name="直線コネクタ 184"/>
          <p:cNvCxnSpPr/>
          <p:nvPr/>
        </p:nvCxnSpPr>
        <p:spPr bwMode="auto">
          <a:xfrm>
            <a:off x="5294600" y="1016747"/>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186" name="直線コネクタ 185"/>
          <p:cNvCxnSpPr/>
          <p:nvPr/>
        </p:nvCxnSpPr>
        <p:spPr bwMode="auto">
          <a:xfrm>
            <a:off x="3768143" y="1016747"/>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195" name="直線コネクタ 194"/>
          <p:cNvCxnSpPr/>
          <p:nvPr/>
        </p:nvCxnSpPr>
        <p:spPr bwMode="auto">
          <a:xfrm>
            <a:off x="1729996" y="1438143"/>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199" name="直線コネクタ 198"/>
          <p:cNvCxnSpPr/>
          <p:nvPr/>
        </p:nvCxnSpPr>
        <p:spPr bwMode="auto">
          <a:xfrm>
            <a:off x="1729996" y="1866554"/>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201" name="直線コネクタ 200"/>
          <p:cNvCxnSpPr/>
          <p:nvPr/>
        </p:nvCxnSpPr>
        <p:spPr bwMode="auto">
          <a:xfrm>
            <a:off x="1729900" y="2298602"/>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204" name="直線コネクタ 203"/>
          <p:cNvCxnSpPr/>
          <p:nvPr/>
        </p:nvCxnSpPr>
        <p:spPr bwMode="auto">
          <a:xfrm>
            <a:off x="3024248" y="1439220"/>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05" name="直線コネクタ 204"/>
          <p:cNvCxnSpPr/>
          <p:nvPr/>
        </p:nvCxnSpPr>
        <p:spPr bwMode="auto">
          <a:xfrm>
            <a:off x="1729900" y="2730650"/>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206" name="直線コネクタ 205"/>
          <p:cNvCxnSpPr/>
          <p:nvPr/>
        </p:nvCxnSpPr>
        <p:spPr bwMode="auto">
          <a:xfrm>
            <a:off x="3014722" y="1866554"/>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07" name="直線コネクタ 206"/>
          <p:cNvCxnSpPr/>
          <p:nvPr/>
        </p:nvCxnSpPr>
        <p:spPr bwMode="auto">
          <a:xfrm>
            <a:off x="3014722" y="2298553"/>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08" name="直線コネクタ 207"/>
          <p:cNvCxnSpPr/>
          <p:nvPr/>
        </p:nvCxnSpPr>
        <p:spPr bwMode="auto">
          <a:xfrm>
            <a:off x="3005196" y="2725887"/>
            <a:ext cx="3780000" cy="0"/>
          </a:xfrm>
          <a:prstGeom prst="line">
            <a:avLst/>
          </a:prstGeom>
          <a:noFill/>
          <a:ln w="9525" cap="flat" cmpd="sng" algn="ctr">
            <a:solidFill>
              <a:schemeClr val="tx1"/>
            </a:solidFill>
            <a:prstDash val="dash"/>
            <a:round/>
            <a:headEnd type="none" w="med" len="med"/>
            <a:tailEnd type="none" w="med" len="med"/>
          </a:ln>
          <a:effectLst/>
        </p:spPr>
      </p:cxnSp>
      <p:sp>
        <p:nvSpPr>
          <p:cNvPr id="77" name="正方形/長方形 76"/>
          <p:cNvSpPr/>
          <p:nvPr/>
        </p:nvSpPr>
        <p:spPr bwMode="auto">
          <a:xfrm>
            <a:off x="3012874" y="2921975"/>
            <a:ext cx="3780000"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78" name="直線コネクタ 77"/>
          <p:cNvCxnSpPr/>
          <p:nvPr/>
        </p:nvCxnSpPr>
        <p:spPr bwMode="auto">
          <a:xfrm>
            <a:off x="2162395" y="2946358"/>
            <a:ext cx="0" cy="1800200"/>
          </a:xfrm>
          <a:prstGeom prst="line">
            <a:avLst/>
          </a:prstGeom>
          <a:noFill/>
          <a:ln w="9525" cap="flat" cmpd="sng" algn="ctr">
            <a:solidFill>
              <a:schemeClr val="tx1"/>
            </a:solidFill>
            <a:prstDash val="dash"/>
            <a:round/>
            <a:headEnd type="none" w="med" len="med"/>
            <a:tailEnd type="none" w="med" len="med"/>
          </a:ln>
          <a:effectLst/>
        </p:spPr>
      </p:cxnSp>
      <p:sp>
        <p:nvSpPr>
          <p:cNvPr id="79" name="正方形/長方形 78"/>
          <p:cNvSpPr/>
          <p:nvPr/>
        </p:nvSpPr>
        <p:spPr bwMode="auto">
          <a:xfrm>
            <a:off x="1619672" y="2921975"/>
            <a:ext cx="108000"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80" name="直線コネクタ 79"/>
          <p:cNvCxnSpPr/>
          <p:nvPr/>
        </p:nvCxnSpPr>
        <p:spPr bwMode="auto">
          <a:xfrm>
            <a:off x="6039505" y="2946358"/>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81" name="直線コネクタ 80"/>
          <p:cNvCxnSpPr/>
          <p:nvPr/>
        </p:nvCxnSpPr>
        <p:spPr bwMode="auto">
          <a:xfrm>
            <a:off x="4532100" y="2946358"/>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82" name="直線コネクタ 81"/>
          <p:cNvCxnSpPr/>
          <p:nvPr/>
        </p:nvCxnSpPr>
        <p:spPr bwMode="auto">
          <a:xfrm>
            <a:off x="5290284" y="2946358"/>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83" name="直線コネクタ 82"/>
          <p:cNvCxnSpPr/>
          <p:nvPr/>
        </p:nvCxnSpPr>
        <p:spPr bwMode="auto">
          <a:xfrm>
            <a:off x="3763827" y="2946358"/>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84" name="直線コネクタ 83"/>
          <p:cNvCxnSpPr/>
          <p:nvPr/>
        </p:nvCxnSpPr>
        <p:spPr bwMode="auto">
          <a:xfrm>
            <a:off x="1725680" y="3367754"/>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85" name="直線コネクタ 84"/>
          <p:cNvCxnSpPr/>
          <p:nvPr/>
        </p:nvCxnSpPr>
        <p:spPr bwMode="auto">
          <a:xfrm>
            <a:off x="1725680" y="3796165"/>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86" name="直線コネクタ 85"/>
          <p:cNvCxnSpPr/>
          <p:nvPr/>
        </p:nvCxnSpPr>
        <p:spPr bwMode="auto">
          <a:xfrm>
            <a:off x="1725584" y="4228213"/>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87" name="直線コネクタ 86"/>
          <p:cNvCxnSpPr/>
          <p:nvPr/>
        </p:nvCxnSpPr>
        <p:spPr bwMode="auto">
          <a:xfrm>
            <a:off x="3019932" y="3368831"/>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89" name="直線コネクタ 88"/>
          <p:cNvCxnSpPr/>
          <p:nvPr/>
        </p:nvCxnSpPr>
        <p:spPr bwMode="auto">
          <a:xfrm>
            <a:off x="3010406" y="3796165"/>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90" name="直線コネクタ 89"/>
          <p:cNvCxnSpPr/>
          <p:nvPr/>
        </p:nvCxnSpPr>
        <p:spPr bwMode="auto">
          <a:xfrm>
            <a:off x="3010406" y="4228164"/>
            <a:ext cx="3780000" cy="0"/>
          </a:xfrm>
          <a:prstGeom prst="line">
            <a:avLst/>
          </a:prstGeom>
          <a:noFill/>
          <a:ln w="9525" cap="flat" cmpd="sng" algn="ctr">
            <a:solidFill>
              <a:schemeClr val="tx1"/>
            </a:solidFill>
            <a:prstDash val="dash"/>
            <a:round/>
            <a:headEnd type="none" w="med" len="med"/>
            <a:tailEnd type="none" w="med" len="med"/>
          </a:ln>
          <a:effectLst/>
        </p:spPr>
      </p:cxnSp>
      <p:sp>
        <p:nvSpPr>
          <p:cNvPr id="93" name="タイトル 1"/>
          <p:cNvSpPr txBox="1">
            <a:spLocks/>
          </p:cNvSpPr>
          <p:nvPr/>
        </p:nvSpPr>
        <p:spPr bwMode="auto">
          <a:xfrm>
            <a:off x="4299556" y="4941168"/>
            <a:ext cx="720080"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1800" kern="0" dirty="0" smtClean="0"/>
              <a:t>US</a:t>
            </a:r>
            <a:endParaRPr kumimoji="1" lang="ja-JP" altLang="en-US" sz="1800" kern="0" dirty="0"/>
          </a:p>
        </p:txBody>
      </p:sp>
      <p:sp>
        <p:nvSpPr>
          <p:cNvPr id="95" name="正方形/長方形 94"/>
          <p:cNvSpPr/>
          <p:nvPr/>
        </p:nvSpPr>
        <p:spPr>
          <a:xfrm>
            <a:off x="1770184" y="4746630"/>
            <a:ext cx="4962056" cy="338554"/>
          </a:xfrm>
          <a:prstGeom prst="rect">
            <a:avLst/>
          </a:prstGeom>
        </p:spPr>
        <p:txBody>
          <a:bodyPr wrap="square">
            <a:spAutoFit/>
          </a:bodyPr>
          <a:lstStyle/>
          <a:p>
            <a:r>
              <a:rPr kumimoji="1" lang="en-US" altLang="ja-JP" sz="1600" dirty="0" smtClean="0"/>
              <a:t>4        4                 7              7            7              7            7</a:t>
            </a:r>
            <a:endParaRPr lang="ja-JP" altLang="en-US" sz="1600" dirty="0"/>
          </a:p>
        </p:txBody>
      </p:sp>
      <p:sp>
        <p:nvSpPr>
          <p:cNvPr id="96" name="正方形/長方形 95"/>
          <p:cNvSpPr/>
          <p:nvPr/>
        </p:nvSpPr>
        <p:spPr>
          <a:xfrm>
            <a:off x="2555776" y="1010273"/>
            <a:ext cx="576064" cy="1769715"/>
          </a:xfrm>
          <a:prstGeom prst="rect">
            <a:avLst/>
          </a:prstGeom>
        </p:spPr>
        <p:txBody>
          <a:bodyPr wrap="square">
            <a:spAutoFit/>
          </a:bodyPr>
          <a:lstStyle/>
          <a:p>
            <a:pPr>
              <a:spcBef>
                <a:spcPts val="1800"/>
              </a:spcBef>
            </a:pPr>
            <a:r>
              <a:rPr kumimoji="1" lang="en-US" altLang="ja-JP" sz="1600" dirty="0" smtClean="0"/>
              <a:t>4</a:t>
            </a:r>
          </a:p>
          <a:p>
            <a:pPr>
              <a:spcBef>
                <a:spcPts val="1800"/>
              </a:spcBef>
            </a:pPr>
            <a:r>
              <a:rPr kumimoji="1" lang="en-US" altLang="ja-JP" sz="1600" dirty="0" smtClean="0"/>
              <a:t>4</a:t>
            </a:r>
          </a:p>
          <a:p>
            <a:pPr>
              <a:spcBef>
                <a:spcPts val="1800"/>
              </a:spcBef>
            </a:pPr>
            <a:r>
              <a:rPr kumimoji="1" lang="en-US" altLang="ja-JP" sz="1600" dirty="0" smtClean="0"/>
              <a:t>4</a:t>
            </a:r>
          </a:p>
          <a:p>
            <a:pPr>
              <a:spcBef>
                <a:spcPts val="1800"/>
              </a:spcBef>
            </a:pPr>
            <a:r>
              <a:rPr kumimoji="1" lang="en-US" altLang="ja-JP" sz="1600" dirty="0" smtClean="0"/>
              <a:t>4</a:t>
            </a:r>
          </a:p>
        </p:txBody>
      </p:sp>
      <p:sp>
        <p:nvSpPr>
          <p:cNvPr id="97" name="正方形/長方形 96"/>
          <p:cNvSpPr/>
          <p:nvPr/>
        </p:nvSpPr>
        <p:spPr>
          <a:xfrm>
            <a:off x="2546251" y="2948268"/>
            <a:ext cx="576064" cy="1769715"/>
          </a:xfrm>
          <a:prstGeom prst="rect">
            <a:avLst/>
          </a:prstGeom>
        </p:spPr>
        <p:txBody>
          <a:bodyPr wrap="square">
            <a:spAutoFit/>
          </a:bodyPr>
          <a:lstStyle/>
          <a:p>
            <a:pPr>
              <a:spcBef>
                <a:spcPts val="1800"/>
              </a:spcBef>
            </a:pPr>
            <a:r>
              <a:rPr kumimoji="1" lang="en-US" altLang="ja-JP" sz="1600" dirty="0" smtClean="0"/>
              <a:t>4</a:t>
            </a:r>
          </a:p>
          <a:p>
            <a:pPr>
              <a:spcBef>
                <a:spcPts val="1800"/>
              </a:spcBef>
            </a:pPr>
            <a:r>
              <a:rPr kumimoji="1" lang="en-US" altLang="ja-JP" sz="1600" dirty="0" smtClean="0"/>
              <a:t>4</a:t>
            </a:r>
          </a:p>
          <a:p>
            <a:pPr>
              <a:spcBef>
                <a:spcPts val="1800"/>
              </a:spcBef>
            </a:pPr>
            <a:r>
              <a:rPr kumimoji="1" lang="en-US" altLang="ja-JP" sz="1600" dirty="0" smtClean="0"/>
              <a:t>4</a:t>
            </a:r>
          </a:p>
          <a:p>
            <a:pPr>
              <a:spcBef>
                <a:spcPts val="1800"/>
              </a:spcBef>
            </a:pPr>
            <a:r>
              <a:rPr kumimoji="1" lang="en-US" altLang="ja-JP" sz="1600" dirty="0" smtClean="0"/>
              <a:t>4</a:t>
            </a:r>
          </a:p>
        </p:txBody>
      </p:sp>
      <p:sp>
        <p:nvSpPr>
          <p:cNvPr id="98" name="タイトル 1"/>
          <p:cNvSpPr>
            <a:spLocks noGrp="1"/>
          </p:cNvSpPr>
          <p:nvPr>
            <p:ph type="title"/>
          </p:nvPr>
        </p:nvSpPr>
        <p:spPr>
          <a:xfrm>
            <a:off x="4283968" y="5579452"/>
            <a:ext cx="3521358" cy="772383"/>
          </a:xfrm>
        </p:spPr>
        <p:txBody>
          <a:bodyPr/>
          <a:lstStyle/>
          <a:p>
            <a:pPr algn="l"/>
            <a:r>
              <a:rPr kumimoji="1" lang="en-US" altLang="ja-JP" sz="1600" dirty="0" smtClean="0"/>
              <a:t>To maximize US data rate, the pilot occupancy is minimized. 4 pilot symbols per tile consisting of total 28 symbols  </a:t>
            </a:r>
            <a:br>
              <a:rPr kumimoji="1" lang="en-US" altLang="ja-JP" sz="1600" dirty="0" smtClean="0"/>
            </a:br>
            <a:endParaRPr kumimoji="1" lang="ja-JP" altLang="en-US" sz="1600" dirty="0"/>
          </a:p>
        </p:txBody>
      </p:sp>
      <p:pic>
        <p:nvPicPr>
          <p:cNvPr id="3789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41513" y="1019798"/>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68678" y="1021264"/>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3" name="直線コネクタ 102"/>
          <p:cNvCxnSpPr/>
          <p:nvPr/>
        </p:nvCxnSpPr>
        <p:spPr bwMode="auto">
          <a:xfrm>
            <a:off x="1735113" y="1882374"/>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0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37105" y="1454504"/>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64270" y="1455970"/>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6" name="直線コネクタ 105"/>
          <p:cNvCxnSpPr/>
          <p:nvPr/>
        </p:nvCxnSpPr>
        <p:spPr bwMode="auto">
          <a:xfrm>
            <a:off x="1725804" y="2328088"/>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107" name="直線コネクタ 106"/>
          <p:cNvCxnSpPr/>
          <p:nvPr/>
        </p:nvCxnSpPr>
        <p:spPr bwMode="auto">
          <a:xfrm>
            <a:off x="1725804" y="2756499"/>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08"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37321" y="1909743"/>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9"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64486" y="1911209"/>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0" name="直線コネクタ 109"/>
          <p:cNvCxnSpPr/>
          <p:nvPr/>
        </p:nvCxnSpPr>
        <p:spPr bwMode="auto">
          <a:xfrm>
            <a:off x="1730921" y="2772319"/>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11"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32913" y="2344449"/>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60078" y="2345915"/>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3" name="正方形/長方形 112"/>
          <p:cNvSpPr/>
          <p:nvPr/>
        </p:nvSpPr>
        <p:spPr bwMode="auto">
          <a:xfrm>
            <a:off x="1720371" y="2917855"/>
            <a:ext cx="864096" cy="1800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114" name="直線コネクタ 113"/>
          <p:cNvCxnSpPr/>
          <p:nvPr/>
        </p:nvCxnSpPr>
        <p:spPr bwMode="auto">
          <a:xfrm>
            <a:off x="2157182" y="2946430"/>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115" name="直線コネクタ 114"/>
          <p:cNvCxnSpPr/>
          <p:nvPr/>
        </p:nvCxnSpPr>
        <p:spPr bwMode="auto">
          <a:xfrm>
            <a:off x="1720467" y="3367826"/>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116" name="直線コネクタ 115"/>
          <p:cNvCxnSpPr/>
          <p:nvPr/>
        </p:nvCxnSpPr>
        <p:spPr bwMode="auto">
          <a:xfrm>
            <a:off x="1720467" y="3796237"/>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153" name="直線コネクタ 152"/>
          <p:cNvCxnSpPr/>
          <p:nvPr/>
        </p:nvCxnSpPr>
        <p:spPr bwMode="auto">
          <a:xfrm>
            <a:off x="1720371" y="4228285"/>
            <a:ext cx="864000" cy="0"/>
          </a:xfrm>
          <a:prstGeom prst="line">
            <a:avLst/>
          </a:prstGeom>
          <a:noFill/>
          <a:ln w="9525" cap="flat" cmpd="sng" algn="ctr">
            <a:solidFill>
              <a:schemeClr val="tx1"/>
            </a:solidFill>
            <a:prstDash val="dash"/>
            <a:round/>
            <a:headEnd type="none" w="med" len="med"/>
            <a:tailEnd type="none" w="med" len="med"/>
          </a:ln>
          <a:effectLst/>
        </p:spPr>
      </p:cxnSp>
      <p:cxnSp>
        <p:nvCxnSpPr>
          <p:cNvPr id="154" name="直線コネクタ 153"/>
          <p:cNvCxnSpPr/>
          <p:nvPr/>
        </p:nvCxnSpPr>
        <p:spPr bwMode="auto">
          <a:xfrm>
            <a:off x="1720371" y="4660333"/>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5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31984" y="2949481"/>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59149" y="2950947"/>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1" name="直線コネクタ 160"/>
          <p:cNvCxnSpPr/>
          <p:nvPr/>
        </p:nvCxnSpPr>
        <p:spPr bwMode="auto">
          <a:xfrm>
            <a:off x="1725584" y="3812057"/>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62"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27576" y="3384187"/>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7"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54741" y="3385653"/>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8" name="直線コネクタ 167"/>
          <p:cNvCxnSpPr/>
          <p:nvPr/>
        </p:nvCxnSpPr>
        <p:spPr bwMode="auto">
          <a:xfrm>
            <a:off x="1716275" y="4257771"/>
            <a:ext cx="864000" cy="0"/>
          </a:xfrm>
          <a:prstGeom prst="line">
            <a:avLst/>
          </a:prstGeom>
          <a:noFill/>
          <a:ln w="9525" cap="flat" cmpd="sng" algn="ctr">
            <a:solidFill>
              <a:schemeClr val="tx1"/>
            </a:solidFill>
            <a:prstDash val="dash"/>
            <a:round/>
            <a:headEnd type="none" w="med" len="med"/>
            <a:tailEnd type="none" w="med" len="med"/>
          </a:ln>
          <a:effectLst/>
        </p:spPr>
      </p:cxnSp>
      <p:pic>
        <p:nvPicPr>
          <p:cNvPr id="17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27792" y="3839426"/>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54957" y="3840892"/>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1"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23384" y="4274132"/>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3"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50549" y="4275598"/>
            <a:ext cx="434723" cy="434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89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9457" y="1014733"/>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8205" y="1014733"/>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8"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8159" y="1017392"/>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9"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7382" y="1017392"/>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8989" y="1022788"/>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1" name="直線コネクタ 190"/>
          <p:cNvCxnSpPr/>
          <p:nvPr/>
        </p:nvCxnSpPr>
        <p:spPr bwMode="auto">
          <a:xfrm>
            <a:off x="3021296" y="1866791"/>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19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6505" y="1442304"/>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3"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5253" y="1442304"/>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5207" y="1444963"/>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6"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4430" y="1444963"/>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6037" y="1450359"/>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9" name="直線コネクタ 208"/>
          <p:cNvCxnSpPr/>
          <p:nvPr/>
        </p:nvCxnSpPr>
        <p:spPr bwMode="auto">
          <a:xfrm>
            <a:off x="3021296" y="2288382"/>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1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6505" y="1863895"/>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5253" y="1863895"/>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5207" y="1866554"/>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3"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4430" y="1866554"/>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4"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6037" y="187195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5" name="直線コネクタ 214"/>
          <p:cNvCxnSpPr/>
          <p:nvPr/>
        </p:nvCxnSpPr>
        <p:spPr bwMode="auto">
          <a:xfrm>
            <a:off x="3016399" y="2749018"/>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16"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1608" y="232453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0356" y="232453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8"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0310" y="232719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299533" y="232719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1140" y="2332586"/>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1" name="直線コネクタ 220"/>
          <p:cNvCxnSpPr/>
          <p:nvPr/>
        </p:nvCxnSpPr>
        <p:spPr bwMode="auto">
          <a:xfrm>
            <a:off x="6043821" y="2975774"/>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222" name="直線コネクタ 221"/>
          <p:cNvCxnSpPr/>
          <p:nvPr/>
        </p:nvCxnSpPr>
        <p:spPr bwMode="auto">
          <a:xfrm>
            <a:off x="4536416" y="2975774"/>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223" name="直線コネクタ 222"/>
          <p:cNvCxnSpPr/>
          <p:nvPr/>
        </p:nvCxnSpPr>
        <p:spPr bwMode="auto">
          <a:xfrm>
            <a:off x="5294600" y="2975774"/>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224" name="直線コネクタ 223"/>
          <p:cNvCxnSpPr/>
          <p:nvPr/>
        </p:nvCxnSpPr>
        <p:spPr bwMode="auto">
          <a:xfrm>
            <a:off x="3768143" y="2975774"/>
            <a:ext cx="0" cy="1800200"/>
          </a:xfrm>
          <a:prstGeom prst="line">
            <a:avLst/>
          </a:prstGeom>
          <a:noFill/>
          <a:ln w="9525" cap="flat" cmpd="sng" algn="ctr">
            <a:solidFill>
              <a:schemeClr val="tx1"/>
            </a:solidFill>
            <a:prstDash val="dash"/>
            <a:round/>
            <a:headEnd type="none" w="med" len="med"/>
            <a:tailEnd type="none" w="med" len="med"/>
          </a:ln>
          <a:effectLst/>
        </p:spPr>
      </p:cxnSp>
      <p:cxnSp>
        <p:nvCxnSpPr>
          <p:cNvPr id="225" name="直線コネクタ 224"/>
          <p:cNvCxnSpPr/>
          <p:nvPr/>
        </p:nvCxnSpPr>
        <p:spPr bwMode="auto">
          <a:xfrm>
            <a:off x="3024248" y="3398247"/>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26" name="直線コネクタ 225"/>
          <p:cNvCxnSpPr/>
          <p:nvPr/>
        </p:nvCxnSpPr>
        <p:spPr bwMode="auto">
          <a:xfrm>
            <a:off x="3014722" y="3825581"/>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27" name="直線コネクタ 226"/>
          <p:cNvCxnSpPr/>
          <p:nvPr/>
        </p:nvCxnSpPr>
        <p:spPr bwMode="auto">
          <a:xfrm>
            <a:off x="3014722" y="4257580"/>
            <a:ext cx="3780000" cy="0"/>
          </a:xfrm>
          <a:prstGeom prst="line">
            <a:avLst/>
          </a:prstGeom>
          <a:noFill/>
          <a:ln w="9525" cap="flat" cmpd="sng" algn="ctr">
            <a:solidFill>
              <a:schemeClr val="tx1"/>
            </a:solidFill>
            <a:prstDash val="dash"/>
            <a:round/>
            <a:headEnd type="none" w="med" len="med"/>
            <a:tailEnd type="none" w="med" len="med"/>
          </a:ln>
          <a:effectLst/>
        </p:spPr>
      </p:cxnSp>
      <p:cxnSp>
        <p:nvCxnSpPr>
          <p:cNvPr id="228" name="直線コネクタ 227"/>
          <p:cNvCxnSpPr/>
          <p:nvPr/>
        </p:nvCxnSpPr>
        <p:spPr bwMode="auto">
          <a:xfrm>
            <a:off x="3005196" y="4684914"/>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29"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9457" y="297376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8205" y="297376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8159" y="2976419"/>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7382" y="2976419"/>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3"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8989" y="2981815"/>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34" name="直線コネクタ 233"/>
          <p:cNvCxnSpPr/>
          <p:nvPr/>
        </p:nvCxnSpPr>
        <p:spPr bwMode="auto">
          <a:xfrm>
            <a:off x="3021296" y="3825818"/>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35"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6505" y="340133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6"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5253" y="340133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5207" y="340399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8"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4430" y="3403990"/>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9"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6037" y="3409386"/>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40" name="直線コネクタ 239"/>
          <p:cNvCxnSpPr/>
          <p:nvPr/>
        </p:nvCxnSpPr>
        <p:spPr bwMode="auto">
          <a:xfrm>
            <a:off x="3021296" y="4247409"/>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4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6505" y="3822922"/>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5253" y="3822922"/>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3"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5207" y="382558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4"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304430" y="3825581"/>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6037" y="3830977"/>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46" name="直線コネクタ 245"/>
          <p:cNvCxnSpPr/>
          <p:nvPr/>
        </p:nvCxnSpPr>
        <p:spPr bwMode="auto">
          <a:xfrm>
            <a:off x="3016399" y="4708045"/>
            <a:ext cx="3780000" cy="0"/>
          </a:xfrm>
          <a:prstGeom prst="line">
            <a:avLst/>
          </a:prstGeom>
          <a:noFill/>
          <a:ln w="9525" cap="flat" cmpd="sng" algn="ctr">
            <a:solidFill>
              <a:schemeClr val="tx1"/>
            </a:solidFill>
            <a:prstDash val="dash"/>
            <a:round/>
            <a:headEnd type="none" w="med" len="med"/>
            <a:tailEnd type="none" w="med" len="med"/>
          </a:ln>
          <a:effectLst/>
        </p:spPr>
      </p:cxnSp>
      <p:pic>
        <p:nvPicPr>
          <p:cNvPr id="24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21608" y="4283558"/>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8"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80356" y="4283558"/>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9"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50310" y="4286217"/>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0"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299533" y="4286217"/>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51140" y="4291613"/>
            <a:ext cx="748211" cy="441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bwMode="auto">
          <a:xfrm>
            <a:off x="1547664" y="2702075"/>
            <a:ext cx="5328592" cy="41763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52" name="タイトル 1"/>
          <p:cNvSpPr txBox="1">
            <a:spLocks/>
          </p:cNvSpPr>
          <p:nvPr/>
        </p:nvSpPr>
        <p:spPr bwMode="auto">
          <a:xfrm>
            <a:off x="899592" y="5301208"/>
            <a:ext cx="3697023"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1600" kern="0" dirty="0" smtClean="0"/>
              <a:t>In DS, robustness is more important</a:t>
            </a:r>
          </a:p>
          <a:p>
            <a:pPr algn="l" latinLnBrk="0"/>
            <a:r>
              <a:rPr kumimoji="1" lang="en-US" altLang="ja-JP" sz="1600" kern="0" dirty="0" smtClean="0"/>
              <a:t>than data rate.</a:t>
            </a:r>
          </a:p>
          <a:p>
            <a:pPr algn="l" latinLnBrk="0"/>
            <a:endParaRPr kumimoji="1" lang="ja-JP" altLang="en-US" sz="1600" kern="0" dirty="0"/>
          </a:p>
        </p:txBody>
      </p:sp>
      <p:sp>
        <p:nvSpPr>
          <p:cNvPr id="253" name="タイトル 1"/>
          <p:cNvSpPr txBox="1">
            <a:spLocks/>
          </p:cNvSpPr>
          <p:nvPr/>
        </p:nvSpPr>
        <p:spPr bwMode="auto">
          <a:xfrm>
            <a:off x="899592" y="4941168"/>
            <a:ext cx="720080"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1800" kern="0" dirty="0" smtClean="0"/>
              <a:t>DS</a:t>
            </a:r>
            <a:endParaRPr kumimoji="1" lang="ja-JP" altLang="en-US" sz="1800" kern="0" dirty="0"/>
          </a:p>
        </p:txBody>
      </p:sp>
      <p:sp>
        <p:nvSpPr>
          <p:cNvPr id="125" name="タイトル 1"/>
          <p:cNvSpPr txBox="1">
            <a:spLocks/>
          </p:cNvSpPr>
          <p:nvPr/>
        </p:nvSpPr>
        <p:spPr bwMode="auto">
          <a:xfrm>
            <a:off x="661154" y="541784"/>
            <a:ext cx="8015301" cy="438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1" lang="en-US" altLang="ja-JP" sz="2000" kern="0" dirty="0" smtClean="0"/>
              <a:t>One example of OFDM subcarrier allocation in PHY Mode 2</a:t>
            </a:r>
            <a:endParaRPr kumimoji="1" lang="ja-JP" altLang="en-US" sz="2000" kern="0" dirty="0"/>
          </a:p>
        </p:txBody>
      </p:sp>
      <p:cxnSp>
        <p:nvCxnSpPr>
          <p:cNvPr id="126" name="直線矢印コネクタ 125"/>
          <p:cNvCxnSpPr/>
          <p:nvPr/>
        </p:nvCxnSpPr>
        <p:spPr bwMode="auto">
          <a:xfrm flipV="1">
            <a:off x="469089" y="1576159"/>
            <a:ext cx="766262"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127" name="直線矢印コネクタ 126"/>
          <p:cNvCxnSpPr/>
          <p:nvPr/>
        </p:nvCxnSpPr>
        <p:spPr bwMode="auto">
          <a:xfrm>
            <a:off x="465242" y="1576159"/>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128" name="正方形/長方形 127"/>
          <p:cNvSpPr/>
          <p:nvPr/>
        </p:nvSpPr>
        <p:spPr>
          <a:xfrm>
            <a:off x="684683" y="1263213"/>
            <a:ext cx="574196" cy="338554"/>
          </a:xfrm>
          <a:prstGeom prst="rect">
            <a:avLst/>
          </a:prstGeom>
        </p:spPr>
        <p:txBody>
          <a:bodyPr wrap="none">
            <a:spAutoFit/>
          </a:bodyPr>
          <a:lstStyle/>
          <a:p>
            <a:r>
              <a:rPr lang="en-US" altLang="ja-JP" sz="1600" dirty="0" smtClean="0"/>
              <a:t>time</a:t>
            </a:r>
            <a:endParaRPr lang="ja-JP" altLang="en-US" sz="1600" dirty="0"/>
          </a:p>
        </p:txBody>
      </p:sp>
      <p:sp>
        <p:nvSpPr>
          <p:cNvPr id="129" name="正方形/長方形 128"/>
          <p:cNvSpPr/>
          <p:nvPr/>
        </p:nvSpPr>
        <p:spPr>
          <a:xfrm rot="16200000">
            <a:off x="-240069" y="1977576"/>
            <a:ext cx="1059393" cy="338554"/>
          </a:xfrm>
          <a:prstGeom prst="rect">
            <a:avLst/>
          </a:prstGeom>
        </p:spPr>
        <p:txBody>
          <a:bodyPr wrap="none">
            <a:spAutoFit/>
          </a:bodyPr>
          <a:lstStyle/>
          <a:p>
            <a:r>
              <a:rPr kumimoji="1" lang="en-US" altLang="ja-JP" sz="1600" dirty="0" smtClean="0"/>
              <a:t>frequency</a:t>
            </a:r>
            <a:endParaRPr lang="ja-JP" altLang="en-US" sz="1600" dirty="0"/>
          </a:p>
        </p:txBody>
      </p:sp>
      <p:sp>
        <p:nvSpPr>
          <p:cNvPr id="132" name="タイトル 1"/>
          <p:cNvSpPr txBox="1">
            <a:spLocks/>
          </p:cNvSpPr>
          <p:nvPr/>
        </p:nvSpPr>
        <p:spPr bwMode="auto">
          <a:xfrm>
            <a:off x="7059463" y="1824433"/>
            <a:ext cx="1944216" cy="150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1600" kern="0" dirty="0" smtClean="0"/>
              <a:t>In this example, time for US is much longer than DS to make the US data rate higher. </a:t>
            </a:r>
            <a:endParaRPr kumimoji="1" lang="ja-JP" altLang="en-US" sz="1600" kern="0" dirty="0"/>
          </a:p>
        </p:txBody>
      </p:sp>
    </p:spTree>
    <p:extLst>
      <p:ext uri="{BB962C8B-B14F-4D97-AF65-F5344CB8AC3E}">
        <p14:creationId xmlns:p14="http://schemas.microsoft.com/office/powerpoint/2010/main" val="4074047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70)</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graphicFrame>
        <p:nvGraphicFramePr>
          <p:cNvPr id="16" name="表 15"/>
          <p:cNvGraphicFramePr>
            <a:graphicFrameLocks noGrp="1"/>
          </p:cNvGraphicFramePr>
          <p:nvPr/>
        </p:nvGraphicFramePr>
        <p:xfrm>
          <a:off x="971600" y="2204864"/>
          <a:ext cx="7488832" cy="192024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70</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tile configuration of the symbols/subcarriers for the downstream is defined as a 4x4 square. Since the FFT used is 1024 rather than 2048 for the base 802.22 standard, this means that the robustness for the long delayed echoes is 8 times less than for the 802.22 system (theoretically 74.5/8= 9.3 </a:t>
                      </a:r>
                      <a:r>
                        <a:rPr lang="en-US" sz="1050" b="0" i="0" u="none" strike="noStrike" dirty="0" err="1" smtClean="0">
                          <a:latin typeface="Arial"/>
                        </a:rPr>
                        <a:t>usec</a:t>
                      </a:r>
                      <a:r>
                        <a:rPr lang="en-US" sz="1050" b="0" i="0" u="none" strike="noStrike" dirty="0" smtClean="0">
                          <a:latin typeface="Arial"/>
                        </a:rPr>
                        <a:t> maximum excess delay). This PHY Mode 2 will therefore be affected by long delayed echoes and will not pass the test of most of the channel models used to develop the base 802.22 standard (22-05-0055-07-0000_WRAN_channel _Modeling.doc). It will only be useful on short distances or over somewhat longer distances if not reflective surfaces are in the surrounding (such as mountains, hills, buildings, etc.)</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Review the system requirement document for the 802.22b draft standard and align the parameters with these requirements. Otherwise, align the system requirement document with the expected performances of the draft standard as proposed.</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8" name="コンテンツ プレースホルダ 2"/>
          <p:cNvSpPr>
            <a:spLocks noGrp="1"/>
          </p:cNvSpPr>
          <p:nvPr>
            <p:ph idx="1"/>
          </p:nvPr>
        </p:nvSpPr>
        <p:spPr>
          <a:xfrm>
            <a:off x="683568" y="4149080"/>
            <a:ext cx="8064896" cy="2232248"/>
          </a:xfrm>
        </p:spPr>
        <p:txBody>
          <a:bodyPr/>
          <a:lstStyle/>
          <a:p>
            <a:pPr>
              <a:buNone/>
            </a:pPr>
            <a:r>
              <a:rPr kumimoji="1" lang="en-US" altLang="ja-JP" sz="2000" dirty="0" smtClean="0"/>
              <a:t>Proposed Resolution:</a:t>
            </a:r>
          </a:p>
          <a:p>
            <a:pPr indent="0">
              <a:spcBef>
                <a:spcPts val="0"/>
              </a:spcBef>
              <a:buNone/>
            </a:pPr>
            <a:r>
              <a:rPr kumimoji="1" lang="en-US" altLang="ja-JP" sz="2000" dirty="0" smtClean="0"/>
              <a:t>Guard interval of PHY Mode 2 is 22.9 micro-sec for 1/8 CP mode. This is around 2/3 compared to the legacy 802.22 guard interval  (37.3 micro-sec 1/8 CP mode). In 802.22b system, the communication distance could be shorter than the 802.22 system due to relay scheme. Therefore PHY Mode 2 can support 22b systems in many cases.</a:t>
            </a:r>
            <a:endParaRPr kumimoji="1" lang="ja-JP"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71)</a:t>
            </a:r>
            <a:endParaRPr kumimoji="1" lang="ja-JP" altLang="en-US" dirty="0"/>
          </a:p>
        </p:txBody>
      </p:sp>
      <p:graphicFrame>
        <p:nvGraphicFramePr>
          <p:cNvPr id="8" name="表 7"/>
          <p:cNvGraphicFramePr>
            <a:graphicFrameLocks noGrp="1"/>
          </p:cNvGraphicFramePr>
          <p:nvPr/>
        </p:nvGraphicFramePr>
        <p:xfrm>
          <a:off x="971600" y="2204864"/>
          <a:ext cx="7488832" cy="160020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71</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tile configuration of the symbols/subcarriers for the downstream is defined as a 4x4 square. For the base 802.22 Standard which relies on 1 every 7 symbols for the pilot carrier, the maximum speed that could be sustained by the terminal is 148 km/h at 700 MHz, and higher for lower frequencies (22-06-0264-14-0000_OFDMA_Parameters.xls). With the proposed 1 every 3 symbols, this </a:t>
                      </a:r>
                      <a:r>
                        <a:rPr lang="en-US" sz="1050" b="0" i="0" u="none" strike="noStrike" dirty="0" err="1" smtClean="0">
                          <a:latin typeface="Arial"/>
                        </a:rPr>
                        <a:t>woull</a:t>
                      </a:r>
                      <a:r>
                        <a:rPr lang="en-US" sz="1050" b="0" i="0" u="none" strike="noStrike" dirty="0" smtClean="0">
                          <a:latin typeface="Arial"/>
                        </a:rPr>
                        <a:t> allow a maximum speed of 344 km/h. It is not clear whether this more than doubling the robustness to terminal displacement speed is aimed at operating at higher speed or at higher frequencies.</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Clarify the very high speed requirement for the terminal displacement speed in the light of the rate at which this cognitive radio has to query the WSDB to acquire the new list of available channels at its new position.</a:t>
                      </a:r>
                    </a:p>
                    <a:p>
                      <a:pPr algn="l" fontAlgn="t"/>
                      <a:r>
                        <a:rPr lang="en-US" sz="1050" b="0" i="0" u="none" strike="noStrike" dirty="0" smtClean="0">
                          <a:latin typeface="Arial"/>
                        </a:rPr>
                        <a:t>Review the system requirement document for the 802.22b draft standard and align the parameters with these requirements. Otherwise, align the system requirement document with the expected performances of the draft standard as proposed.</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933056"/>
            <a:ext cx="7772400" cy="2448272"/>
          </a:xfrm>
        </p:spPr>
        <p:txBody>
          <a:bodyPr/>
          <a:lstStyle/>
          <a:p>
            <a:pPr>
              <a:buNone/>
            </a:pPr>
            <a:r>
              <a:rPr kumimoji="1" lang="en-US" altLang="ja-JP" sz="2000" dirty="0" smtClean="0"/>
              <a:t>Proposed Resolution:</a:t>
            </a:r>
          </a:p>
          <a:p>
            <a:pPr indent="0">
              <a:spcBef>
                <a:spcPts val="0"/>
              </a:spcBef>
              <a:buNone/>
            </a:pPr>
            <a:r>
              <a:rPr kumimoji="1" lang="en-US" altLang="ja-JP" sz="2000" dirty="0" smtClean="0"/>
              <a:t>In PHY Mode2, the total symbol period for 1/4 CP case  is 228.6 micro-sec. According to the calculation method shown in the spread sheet (</a:t>
            </a:r>
            <a:r>
              <a:rPr kumimoji="1" lang="en-US" altLang="ja-JP" sz="2000" dirty="0"/>
              <a:t>22-06-0264-14-0000_OFDMA_Parameters.xls</a:t>
            </a:r>
            <a:r>
              <a:rPr kumimoji="1" lang="en-US" altLang="ja-JP" sz="2000" dirty="0" smtClean="0"/>
              <a:t>),  the maximum speed that could be sustained by the terminal is 562 km/h at 700 </a:t>
            </a:r>
            <a:r>
              <a:rPr kumimoji="1" lang="en-US" altLang="ja-JP" sz="2000" dirty="0" err="1" smtClean="0"/>
              <a:t>MHz.</a:t>
            </a:r>
            <a:r>
              <a:rPr kumimoji="1" lang="en-US" altLang="ja-JP" sz="2000" dirty="0" smtClean="0"/>
              <a:t> However, this value does not necessarily show the terminal mobility. PHY Mode 2 can support faster time-</a:t>
            </a:r>
            <a:r>
              <a:rPr kumimoji="1" lang="en-US" altLang="ja-JP" sz="2000" dirty="0" err="1" smtClean="0"/>
              <a:t>varing</a:t>
            </a:r>
            <a:r>
              <a:rPr kumimoji="1" lang="en-US" altLang="ja-JP" sz="2000" dirty="0" smtClean="0"/>
              <a:t> channel although the date rate is lower than PHY Mode 1.</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72)</a:t>
            </a:r>
            <a:endParaRPr kumimoji="1" lang="ja-JP" altLang="en-US" dirty="0"/>
          </a:p>
        </p:txBody>
      </p:sp>
      <p:graphicFrame>
        <p:nvGraphicFramePr>
          <p:cNvPr id="8" name="表 7"/>
          <p:cNvGraphicFramePr>
            <a:graphicFrameLocks noGrp="1"/>
          </p:cNvGraphicFramePr>
          <p:nvPr/>
        </p:nvGraphicFramePr>
        <p:xfrm>
          <a:off x="971600" y="2204864"/>
          <a:ext cx="7488832" cy="144018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72</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tile configuration of the symbols/subcarriers for the upstream is defined as a 4x7 rectangle. For the base 802.22 Standard which relies on 1 every 7 symbols for the pilot carrier, the maximum speed that could be sustained by the terminal is 148 km/h at 700 MHz, and higher for lower frequencies. The performance of the upstream for this Mode 2 will be equivalent to that of the base 802.22 standard. It is unclear, however, why the upstream and downstream performance should not be the same.</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Clarify the difference in robustness requirement to the terminal displacement speed for the upstream and downstream.</a:t>
                      </a:r>
                    </a:p>
                    <a:p>
                      <a:pPr algn="l" fontAlgn="t"/>
                      <a:r>
                        <a:rPr lang="en-US" sz="1050" b="0" i="0" u="none" strike="noStrike" dirty="0" smtClean="0">
                          <a:latin typeface="Arial"/>
                        </a:rPr>
                        <a:t>Review the system requirement document for the 802.22b draft standard and align the parameters with these requirements. Otherwise, align the system requirement document with the expected performances of the draft standard as proposed.</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717032"/>
            <a:ext cx="7772400" cy="2232248"/>
          </a:xfrm>
        </p:spPr>
        <p:txBody>
          <a:bodyPr/>
          <a:lstStyle/>
          <a:p>
            <a:pPr>
              <a:buNone/>
            </a:pPr>
            <a:r>
              <a:rPr kumimoji="1" lang="en-US" altLang="ja-JP" sz="2000" dirty="0" smtClean="0"/>
              <a:t>Proposed Resolution:</a:t>
            </a:r>
          </a:p>
          <a:p>
            <a:pPr indent="0">
              <a:spcBef>
                <a:spcPts val="0"/>
              </a:spcBef>
              <a:buNone/>
            </a:pPr>
            <a:r>
              <a:rPr kumimoji="1" lang="en-US" altLang="ja-JP" sz="2000" dirty="0" smtClean="0"/>
              <a:t>PHY Mode 2 is designed for higher data rate in US compared to DS because 802.22b is for “Enhancement </a:t>
            </a:r>
            <a:r>
              <a:rPr kumimoji="1" lang="en-US" altLang="ja-JP" sz="2000" dirty="0"/>
              <a:t>for broadband services and monitoring </a:t>
            </a:r>
            <a:r>
              <a:rPr kumimoji="1" lang="en-US" altLang="ja-JP" sz="2000" dirty="0" smtClean="0"/>
              <a:t>applications". Therefore the number of pilots per tile is minimized in US. In DS, on the other hand, we need to consider robustness in the wireless link.  That is why PHY Mode2 has different tile configuration between DS and US .</a:t>
            </a:r>
            <a:endParaRPr kumimoji="1" lang="ja-JP" alt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73)</a:t>
            </a:r>
            <a:endParaRPr kumimoji="1" lang="ja-JP" altLang="en-US" dirty="0"/>
          </a:p>
        </p:txBody>
      </p:sp>
      <p:graphicFrame>
        <p:nvGraphicFramePr>
          <p:cNvPr id="8" name="表 7"/>
          <p:cNvGraphicFramePr>
            <a:graphicFrameLocks noGrp="1"/>
          </p:cNvGraphicFramePr>
          <p:nvPr/>
        </p:nvGraphicFramePr>
        <p:xfrm>
          <a:off x="971600" y="2204864"/>
          <a:ext cx="7488832" cy="112014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73</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tile configuration of the symbols/subcarriers is defined as a 4x4 square for the downstream and 4x7 for the upstream. These tiles will fall adjacent to each other and will carry pilots on two adjacent subcarriers. This produces an irregular sampling pattern in the frequency domain that would seem to be sub-optimal to re-constitute the channel model to train against effects of multipath.</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Explain the reason for this irregular sampling pattern in the frequency domain and the impact on the performance of the system as compared to the initial performance requirement document.</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356992"/>
            <a:ext cx="7772400" cy="2808312"/>
          </a:xfrm>
        </p:spPr>
        <p:txBody>
          <a:bodyPr/>
          <a:lstStyle/>
          <a:p>
            <a:pPr>
              <a:buNone/>
            </a:pPr>
            <a:r>
              <a:rPr kumimoji="1" lang="en-US" altLang="ja-JP" sz="2000" dirty="0" smtClean="0"/>
              <a:t>Proposed Resolution:</a:t>
            </a:r>
          </a:p>
          <a:p>
            <a:pPr indent="0">
              <a:spcBef>
                <a:spcPts val="0"/>
              </a:spcBef>
              <a:buNone/>
            </a:pPr>
            <a:r>
              <a:rPr kumimoji="1" lang="en-US" altLang="ja-JP" sz="2000" dirty="0" smtClean="0"/>
              <a:t>In the case of using tile configuration, the interpolation scheme to calculate the CSI on each data symbol is always possible for both time domain and frequency domain. On the other hand, in the case of current 802.22 PHY specification, interpolation scheme to calculate the CSI on each data symbol, is not always possible. “Which PHY is better” depends on the channel environment</a:t>
            </a:r>
            <a:r>
              <a:rPr kumimoji="1" lang="en-US" altLang="ja-JP" sz="2000" dirty="0" smtClean="0"/>
              <a:t>.</a:t>
            </a:r>
          </a:p>
          <a:p>
            <a:pPr indent="0">
              <a:spcBef>
                <a:spcPts val="0"/>
              </a:spcBef>
              <a:buNone/>
            </a:pPr>
            <a:r>
              <a:rPr kumimoji="1" lang="en-US" altLang="ja-JP" sz="2000" dirty="0" smtClean="0"/>
              <a:t>BER performance comparison between PHY Mode 1 and PHY Mode 2 are found </a:t>
            </a:r>
            <a:r>
              <a:rPr kumimoji="1" lang="en-US" altLang="ja-JP" sz="2000" dirty="0"/>
              <a:t>in doc.: IEEE </a:t>
            </a:r>
            <a:r>
              <a:rPr kumimoji="1" lang="en-US" altLang="ja-JP" sz="2000" dirty="0" smtClean="0"/>
              <a:t>22-13-0013-00-000b.</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74)</a:t>
            </a:r>
            <a:endParaRPr kumimoji="1" lang="ja-JP" altLang="en-US" dirty="0"/>
          </a:p>
        </p:txBody>
      </p:sp>
      <p:graphicFrame>
        <p:nvGraphicFramePr>
          <p:cNvPr id="8" name="表 7"/>
          <p:cNvGraphicFramePr>
            <a:graphicFrameLocks noGrp="1"/>
          </p:cNvGraphicFramePr>
          <p:nvPr/>
        </p:nvGraphicFramePr>
        <p:xfrm>
          <a:off x="971600" y="2204864"/>
          <a:ext cx="7488832" cy="112014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74</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The tile configuration of the symbols/subcarriers is defined as a 4x4 square for the downstream and 4x7 for the upstream. These tiles will fall adjacent to each other and will carry pilots on two adjacent symbols in the time domain. This produces an over-sampling and irregular sampling pattern in the time domain that would seem to be much sub-optimal to track the channel variations.</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Explain the reason for this over-sampling and irregular sampling pattern in the time domain and the impact on the transmission capacity of the system as compared to the initial performance requirement document.</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789040"/>
            <a:ext cx="7772400" cy="2376264"/>
          </a:xfrm>
        </p:spPr>
        <p:txBody>
          <a:bodyPr/>
          <a:lstStyle/>
          <a:p>
            <a:pPr>
              <a:buNone/>
            </a:pPr>
            <a:r>
              <a:rPr kumimoji="1" lang="en-US" altLang="ja-JP" sz="2000" dirty="0" smtClean="0"/>
              <a:t>Proposed Resolution:</a:t>
            </a:r>
          </a:p>
          <a:p>
            <a:pPr indent="0">
              <a:spcBef>
                <a:spcPts val="0"/>
              </a:spcBef>
              <a:buNone/>
            </a:pPr>
            <a:endParaRPr kumimoji="1" lang="en-US" altLang="ja-JP" sz="2000" dirty="0" smtClean="0"/>
          </a:p>
          <a:p>
            <a:pPr indent="0">
              <a:spcBef>
                <a:spcPts val="0"/>
              </a:spcBef>
              <a:buNone/>
            </a:pPr>
            <a:r>
              <a:rPr kumimoji="1" lang="en-US" altLang="ja-JP" sz="2000" dirty="0" smtClean="0"/>
              <a:t>Same </a:t>
            </a:r>
            <a:r>
              <a:rPr kumimoji="1" lang="en-US" altLang="ja-JP" sz="2000" dirty="0" smtClean="0"/>
              <a:t>as CID 73 </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75)</a:t>
            </a:r>
            <a:endParaRPr kumimoji="1" lang="ja-JP" altLang="en-US" dirty="0"/>
          </a:p>
        </p:txBody>
      </p:sp>
      <p:graphicFrame>
        <p:nvGraphicFramePr>
          <p:cNvPr id="8" name="表 7"/>
          <p:cNvGraphicFramePr>
            <a:graphicFrameLocks noGrp="1"/>
          </p:cNvGraphicFramePr>
          <p:nvPr/>
        </p:nvGraphicFramePr>
        <p:xfrm>
          <a:off x="971600" y="2204864"/>
          <a:ext cx="7488832" cy="64008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75</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In the base 802.22 Standard, the data allocation in the US and DS-MAPs was one-dimensional to minimize the overhead taken by the maps. It is not clear why a two-dimensional </a:t>
                      </a:r>
                      <a:r>
                        <a:rPr lang="en-US" sz="1050" b="0" i="0" u="none" strike="noStrike" dirty="0" err="1" smtClean="0">
                          <a:latin typeface="Arial"/>
                        </a:rPr>
                        <a:t>aproach</a:t>
                      </a:r>
                      <a:r>
                        <a:rPr lang="en-US" sz="1050" b="0" i="0" u="none" strike="noStrike" dirty="0" smtClean="0">
                          <a:latin typeface="Arial"/>
                        </a:rPr>
                        <a:t> is preferred for Mode 2.</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Explain why a two-dimensional data mapping is needed here.</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429000"/>
            <a:ext cx="7772400" cy="2736304"/>
          </a:xfrm>
        </p:spPr>
        <p:txBody>
          <a:bodyPr/>
          <a:lstStyle/>
          <a:p>
            <a:pPr>
              <a:buNone/>
            </a:pPr>
            <a:r>
              <a:rPr kumimoji="1" lang="en-US" altLang="ja-JP" sz="2000" dirty="0" smtClean="0"/>
              <a:t>Proposed Resolution:</a:t>
            </a:r>
          </a:p>
          <a:p>
            <a:pPr indent="0">
              <a:spcBef>
                <a:spcPts val="0"/>
              </a:spcBef>
              <a:buNone/>
            </a:pPr>
            <a:endParaRPr kumimoji="1" lang="en-US" altLang="ja-JP" sz="2000" dirty="0" smtClean="0"/>
          </a:p>
          <a:p>
            <a:pPr indent="0">
              <a:spcBef>
                <a:spcPts val="0"/>
              </a:spcBef>
              <a:buNone/>
            </a:pPr>
            <a:r>
              <a:rPr kumimoji="1" lang="en-US" altLang="ja-JP" sz="2000" dirty="0" smtClean="0"/>
              <a:t>2-D data allocation is based on the tile configuration.</a:t>
            </a:r>
            <a:endParaRPr kumimoji="1" lang="ja-JP" altLang="en-US" sz="2000" dirty="0"/>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55715</TotalTime>
  <Words>1771</Words>
  <Application>Microsoft Office PowerPoint</Application>
  <PresentationFormat>画面に合わせる (4:3)</PresentationFormat>
  <Paragraphs>191</Paragraphs>
  <Slides>11</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802-22b-Submission</vt:lpstr>
      <vt:lpstr>Document</vt:lpstr>
      <vt:lpstr>Comment Resolution related to  PHY Mode 2 (CID 70-77)</vt:lpstr>
      <vt:lpstr>Difference between Pilot Pattern</vt:lpstr>
      <vt:lpstr>To maximize US data rate, the pilot occupancy is minimized. 4 pilot symbols per tile consisting of total 28 symbols   </vt:lpstr>
      <vt:lpstr>Comment Resolution related to PHY Mode2 (CID 70)</vt:lpstr>
      <vt:lpstr>Comment Resolution related to PHY Mode2 (CID 71)</vt:lpstr>
      <vt:lpstr>Comment Resolution related to PHY Mode2 (CID 72)</vt:lpstr>
      <vt:lpstr>Comment Resolution related to PHY Mode2 (CID 73)</vt:lpstr>
      <vt:lpstr>Comment Resolution related to PHY Mode2 (CID 74)</vt:lpstr>
      <vt:lpstr>Comment Resolution related to PHY Mode2 (CID 75)</vt:lpstr>
      <vt:lpstr>Comment Resolution related to PHY Mode2 (CID 76)</vt:lpstr>
      <vt:lpstr>Comment Resolution related to PHY Mode2 (CID 77)</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1527</cp:revision>
  <cp:lastPrinted>1998-02-10T13:28:06Z</cp:lastPrinted>
  <dcterms:created xsi:type="dcterms:W3CDTF">2006-06-26T04:34:43Z</dcterms:created>
  <dcterms:modified xsi:type="dcterms:W3CDTF">2014-01-22T15:39:35Z</dcterms:modified>
</cp:coreProperties>
</file>