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565" r:id="rId2"/>
    <p:sldId id="566" r:id="rId3"/>
    <p:sldId id="575" r:id="rId4"/>
    <p:sldId id="576" r:id="rId5"/>
    <p:sldId id="578" r:id="rId6"/>
    <p:sldId id="577" r:id="rId7"/>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0000"/>
    <a:srgbClr val="0066FF"/>
    <a:srgbClr val="CCFFCC"/>
    <a:srgbClr val="99FF99"/>
    <a:srgbClr val="CCECFF"/>
    <a:srgbClr val="FFCC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B. Zhao and S. Sasaki (Niigata Univ.)</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a:t>
            </a:fld>
            <a:endParaRPr lang="en-US" altLang="ko-KR"/>
          </a:p>
        </p:txBody>
      </p:sp>
    </p:spTree>
    <p:extLst>
      <p:ext uri="{BB962C8B-B14F-4D97-AF65-F5344CB8AC3E}">
        <p14:creationId xmlns:p14="http://schemas.microsoft.com/office/powerpoint/2010/main" val="348849523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B. Zhao and S. Sasaki (Niigata Univ.)</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a:t>
            </a:fld>
            <a:endParaRPr lang="en-US" altLang="ko-KR"/>
          </a:p>
        </p:txBody>
      </p:sp>
    </p:spTree>
    <p:extLst>
      <p:ext uri="{BB962C8B-B14F-4D97-AF65-F5344CB8AC3E}">
        <p14:creationId xmlns:p14="http://schemas.microsoft.com/office/powerpoint/2010/main" val="24834715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Jan. 2014</a:t>
            </a:r>
            <a:endParaRPr lang="en-US" altLang="ko-KR" dirty="0"/>
          </a:p>
        </p:txBody>
      </p:sp>
      <p:sp>
        <p:nvSpPr>
          <p:cNvPr id="1029" name="Rectangle 5"/>
          <p:cNvSpPr>
            <a:spLocks noGrp="1" noChangeArrowheads="1"/>
          </p:cNvSpPr>
          <p:nvPr>
            <p:ph type="ftr" sz="quarter" idx="3"/>
          </p:nvPr>
        </p:nvSpPr>
        <p:spPr bwMode="auto">
          <a:xfrm>
            <a:off x="6211940" y="6475413"/>
            <a:ext cx="23319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B. Zhao and S. Sasaki (Niigata Univ.)</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effectLst/>
              </a:rPr>
              <a:t>22-14-0020-00-000b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hyperlink" Target="http://standards.ieee.org/guides/bylaws/sb-bylaws.pdf" TargetMode="External"/><Relationship Id="rId7" Type="http://schemas.openxmlformats.org/officeDocument/2006/relationships/oleObject" Target="../embeddings/Microsoft_Word_97_-_2003_Document1.doc"/><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Proposed Resolution related to </a:t>
            </a:r>
            <a:br>
              <a:rPr lang="en-US" altLang="ko-KR" dirty="0" smtClean="0">
                <a:latin typeface="Times New Roman" charset="0"/>
                <a:ea typeface="굴림" charset="0"/>
                <a:cs typeface="굴림" charset="0"/>
              </a:rPr>
            </a:br>
            <a:r>
              <a:rPr lang="en-US" altLang="ko-KR" dirty="0" smtClean="0">
                <a:latin typeface="Times New Roman" charset="0"/>
                <a:ea typeface="굴림" charset="0"/>
                <a:cs typeface="굴림" charset="0"/>
              </a:rPr>
              <a:t> Data Rate (CID 22, 66, 67, 161, 198-200)</a:t>
            </a:r>
            <a:endParaRPr kumimoji="1" lang="ja-JP" altLang="en-US" dirty="0"/>
          </a:p>
        </p:txBody>
      </p:sp>
      <p:sp>
        <p:nvSpPr>
          <p:cNvPr id="4" name="日付プレースホルダ 3"/>
          <p:cNvSpPr>
            <a:spLocks noGrp="1"/>
          </p:cNvSpPr>
          <p:nvPr>
            <p:ph type="dt" sz="half" idx="10"/>
          </p:nvPr>
        </p:nvSpPr>
        <p:spPr>
          <a:xfrm>
            <a:off x="696913" y="334189"/>
            <a:ext cx="936154" cy="276999"/>
          </a:xfrm>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a:xfrm>
            <a:off x="6211940" y="6475413"/>
            <a:ext cx="2331985" cy="184666"/>
          </a:xfrm>
        </p:spPr>
        <p:txBody>
          <a:bodyPr/>
          <a:lstStyle/>
          <a:p>
            <a:pPr>
              <a:defRPr/>
            </a:pPr>
            <a:r>
              <a:rPr lang="en-US" altLang="ko-KR" dirty="0" smtClean="0"/>
              <a:t>B. Zhao and S. Sasaki (Niigata Univ.)</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698714" y="1628800"/>
            <a:ext cx="5350888"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2014-1-21</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extLst>
              <p:ext uri="{D42A27DB-BD31-4B8C-83A1-F6EECF244321}">
                <p14:modId xmlns:p14="http://schemas.microsoft.com/office/powerpoint/2010/main" val="3911766991"/>
              </p:ext>
            </p:extLst>
          </p:nvPr>
        </p:nvGraphicFramePr>
        <p:xfrm>
          <a:off x="609600" y="2714625"/>
          <a:ext cx="7753350" cy="962025"/>
        </p:xfrm>
        <a:graphic>
          <a:graphicData uri="http://schemas.openxmlformats.org/presentationml/2006/ole">
            <mc:AlternateContent xmlns:mc="http://schemas.openxmlformats.org/markup-compatibility/2006">
              <mc:Choice xmlns:v="urn:schemas-microsoft-com:vml" Requires="v">
                <p:oleObj spid="_x0000_s36892" name="Document" r:id="rId7" imgW="8434458" imgH="1054590" progId="Word.Document.8">
                  <p:embed/>
                </p:oleObj>
              </mc:Choice>
              <mc:Fallback>
                <p:oleObj name="Document" r:id="rId7" imgW="8434458" imgH="1054590" progId="Word.Document.8">
                  <p:embed/>
                  <p:pic>
                    <p:nvPicPr>
                      <p:cNvPr id="0" name="Picture 2"/>
                      <p:cNvPicPr>
                        <a:picLocks noChangeAspect="1" noChangeArrowheads="1"/>
                      </p:cNvPicPr>
                      <p:nvPr/>
                    </p:nvPicPr>
                    <p:blipFill>
                      <a:blip r:embed="rId8"/>
                      <a:srcRect/>
                      <a:stretch>
                        <a:fillRect/>
                      </a:stretch>
                    </p:blipFill>
                    <p:spPr bwMode="auto">
                      <a:xfrm>
                        <a:off x="609600" y="2714625"/>
                        <a:ext cx="7753350" cy="962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Data Rate (CID 22)</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dirty="0"/>
              <a:t>B. Zhao and S. Sasaki (Niigata Univ.)</a:t>
            </a:r>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
        <p:nvSpPr>
          <p:cNvPr id="18" name="テキスト ボックス 17"/>
          <p:cNvSpPr txBox="1"/>
          <p:nvPr/>
        </p:nvSpPr>
        <p:spPr>
          <a:xfrm>
            <a:off x="899592" y="3429000"/>
            <a:ext cx="2736304" cy="707886"/>
          </a:xfrm>
          <a:prstGeom prst="rect">
            <a:avLst/>
          </a:prstGeom>
          <a:noFill/>
        </p:spPr>
        <p:txBody>
          <a:bodyPr wrap="square" rtlCol="0">
            <a:spAutoFit/>
          </a:bodyPr>
          <a:lstStyle/>
          <a:p>
            <a:r>
              <a:rPr kumimoji="1" lang="en-US" altLang="ja-JP" sz="2000" dirty="0" smtClean="0"/>
              <a:t>Proposed Resolution:  Reject</a:t>
            </a:r>
            <a:endParaRPr kumimoji="1" lang="ja-JP" altLang="en-US" sz="2000" dirty="0"/>
          </a:p>
        </p:txBody>
      </p:sp>
      <p:graphicFrame>
        <p:nvGraphicFramePr>
          <p:cNvPr id="3" name="Table 2"/>
          <p:cNvGraphicFramePr>
            <a:graphicFrameLocks noGrp="1"/>
          </p:cNvGraphicFramePr>
          <p:nvPr>
            <p:extLst>
              <p:ext uri="{D42A27DB-BD31-4B8C-83A1-F6EECF244321}">
                <p14:modId xmlns:p14="http://schemas.microsoft.com/office/powerpoint/2010/main" val="763102510"/>
              </p:ext>
            </p:extLst>
          </p:nvPr>
        </p:nvGraphicFramePr>
        <p:xfrm>
          <a:off x="899592" y="2132856"/>
          <a:ext cx="7632848" cy="981456"/>
        </p:xfrm>
        <a:graphic>
          <a:graphicData uri="http://schemas.openxmlformats.org/drawingml/2006/table">
            <a:tbl>
              <a:tblPr firstRow="1" firstCol="1" bandRow="1">
                <a:tableStyleId>{5C22544A-7EE6-4342-B048-85BDC9FD1C3A}</a:tableStyleId>
              </a:tblPr>
              <a:tblGrid>
                <a:gridCol w="401677"/>
                <a:gridCol w="785755"/>
                <a:gridCol w="454455"/>
                <a:gridCol w="437572"/>
                <a:gridCol w="216242"/>
                <a:gridCol w="178711"/>
                <a:gridCol w="454586"/>
                <a:gridCol w="395810"/>
                <a:gridCol w="316648"/>
                <a:gridCol w="3991392"/>
              </a:tblGrid>
              <a:tr h="485775">
                <a:tc>
                  <a:txBody>
                    <a:bodyPr/>
                    <a:lstStyle/>
                    <a:p>
                      <a:pPr algn="ctr">
                        <a:lnSpc>
                          <a:spcPct val="115000"/>
                        </a:lnSpc>
                        <a:spcAft>
                          <a:spcPts val="0"/>
                        </a:spcAft>
                      </a:pPr>
                      <a:r>
                        <a:rPr lang="en-US" sz="900" dirty="0">
                          <a:solidFill>
                            <a:schemeClr val="tx1"/>
                          </a:solidFill>
                          <a:effectLst/>
                        </a:rPr>
                        <a:t>22</a:t>
                      </a:r>
                      <a:endParaRPr lang="ja-JP" sz="900" dirty="0">
                        <a:solidFill>
                          <a:schemeClr val="tx1"/>
                        </a:solidFill>
                        <a:effectLst/>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US" sz="900" dirty="0" err="1">
                          <a:solidFill>
                            <a:schemeClr val="tx1"/>
                          </a:solidFill>
                          <a:effectLst/>
                        </a:rPr>
                        <a:t>Chunyi</a:t>
                      </a:r>
                      <a:r>
                        <a:rPr lang="en-US" sz="900" dirty="0">
                          <a:solidFill>
                            <a:schemeClr val="tx1"/>
                          </a:solidFill>
                          <a:effectLst/>
                        </a:rPr>
                        <a:t> Song</a:t>
                      </a:r>
                      <a:endParaRPr lang="ja-JP" sz="900" dirty="0">
                        <a:solidFill>
                          <a:schemeClr val="tx1"/>
                        </a:solidFill>
                        <a:effectLst/>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US" sz="900" dirty="0">
                          <a:solidFill>
                            <a:schemeClr val="tx1"/>
                          </a:solidFill>
                          <a:effectLst/>
                        </a:rPr>
                        <a:t>NICT</a:t>
                      </a:r>
                      <a:endParaRPr lang="ja-JP" sz="900" dirty="0">
                        <a:solidFill>
                          <a:schemeClr val="tx1"/>
                        </a:solidFill>
                        <a:effectLst/>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900" dirty="0">
                          <a:solidFill>
                            <a:schemeClr val="tx1"/>
                          </a:solidFill>
                          <a:effectLst/>
                        </a:rPr>
                        <a:t>9.2</a:t>
                      </a:r>
                      <a:endParaRPr lang="ja-JP" sz="900" dirty="0">
                        <a:solidFill>
                          <a:schemeClr val="tx1"/>
                        </a:solidFill>
                        <a:effectLst/>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pPr>
                      <a:endParaRPr lang="ja-JP" sz="900" dirty="0">
                        <a:solidFill>
                          <a:schemeClr val="tx1"/>
                        </a:solidFill>
                        <a:effectLst/>
                        <a:latin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pPr>
                      <a:endParaRPr lang="ja-JP" sz="900" dirty="0">
                        <a:solidFill>
                          <a:schemeClr val="tx1"/>
                        </a:solidFill>
                        <a:effectLst/>
                        <a:latin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900" dirty="0">
                          <a:solidFill>
                            <a:schemeClr val="tx1"/>
                          </a:solidFill>
                          <a:effectLst/>
                        </a:rPr>
                        <a:t>Table AU1</a:t>
                      </a:r>
                      <a:endParaRPr lang="ja-JP" sz="900" dirty="0">
                        <a:solidFill>
                          <a:schemeClr val="tx1"/>
                        </a:solidFill>
                        <a:effectLst/>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900" dirty="0">
                          <a:solidFill>
                            <a:schemeClr val="tx1"/>
                          </a:solidFill>
                          <a:effectLst/>
                        </a:rPr>
                        <a:t>165</a:t>
                      </a:r>
                      <a:endParaRPr lang="ja-JP" sz="900" dirty="0">
                        <a:solidFill>
                          <a:schemeClr val="tx1"/>
                        </a:solidFill>
                        <a:effectLst/>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900" dirty="0">
                          <a:solidFill>
                            <a:schemeClr val="tx1"/>
                          </a:solidFill>
                          <a:effectLst/>
                        </a:rPr>
                        <a:t>T</a:t>
                      </a:r>
                      <a:endParaRPr lang="ja-JP" sz="900" dirty="0">
                        <a:solidFill>
                          <a:schemeClr val="tx1"/>
                        </a:solidFill>
                        <a:effectLst/>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US" sz="1400" dirty="0">
                          <a:solidFill>
                            <a:schemeClr val="tx1"/>
                          </a:solidFill>
                          <a:effectLst/>
                        </a:rPr>
                        <a:t>what is the purpose of having PHY Mode 13 and PHY Mode 17 since there two modes yield performances identical to the ones of PHY Mode 11 and 14, respectively</a:t>
                      </a:r>
                      <a:r>
                        <a:rPr lang="en-US" sz="1400" dirty="0" smtClean="0">
                          <a:solidFill>
                            <a:schemeClr val="tx1"/>
                          </a:solidFill>
                          <a:effectLst/>
                        </a:rPr>
                        <a:t>?</a:t>
                      </a:r>
                      <a:endParaRPr lang="ja-JP" sz="1400" dirty="0">
                        <a:solidFill>
                          <a:schemeClr val="tx1"/>
                        </a:solidFill>
                        <a:effectLst/>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0" name="テキスト ボックス 17"/>
          <p:cNvSpPr txBox="1"/>
          <p:nvPr/>
        </p:nvSpPr>
        <p:spPr>
          <a:xfrm>
            <a:off x="899592" y="4449306"/>
            <a:ext cx="7632848" cy="1938992"/>
          </a:xfrm>
          <a:prstGeom prst="rect">
            <a:avLst/>
          </a:prstGeom>
          <a:noFill/>
        </p:spPr>
        <p:txBody>
          <a:bodyPr wrap="square" rtlCol="0">
            <a:spAutoFit/>
          </a:bodyPr>
          <a:lstStyle/>
          <a:p>
            <a:r>
              <a:rPr kumimoji="1" lang="en-US" altLang="ja-JP" sz="2000" dirty="0" smtClean="0"/>
              <a:t>PHY Mode 14 and 17 correspond to 64 QAM and 256 QAM, respectively. Although they provide same data rate and spectrum efficiency, They correspond to different coding rates. Same reason for the PHY Mode 11 and 13.</a:t>
            </a:r>
          </a:p>
          <a:p>
            <a:r>
              <a:rPr kumimoji="1" lang="en-US" altLang="ja-JP" sz="2000" dirty="0" smtClean="0"/>
              <a:t>In addition, PHY Mode 11, 13, and 14 are already included in the legacy IEEE 802.22 std.</a:t>
            </a:r>
            <a:endParaRPr kumimoji="1" lang="ja-JP" altLang="en-US"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MAC Frame (CID 66, 67)</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dirty="0"/>
              <a:t>B. Zhao and S. Sasaki (Niigata Univ.)</a:t>
            </a:r>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
        <p:nvSpPr>
          <p:cNvPr id="18" name="テキスト ボックス 17"/>
          <p:cNvSpPr txBox="1"/>
          <p:nvPr/>
        </p:nvSpPr>
        <p:spPr>
          <a:xfrm>
            <a:off x="899592" y="3429000"/>
            <a:ext cx="2736304" cy="707886"/>
          </a:xfrm>
          <a:prstGeom prst="rect">
            <a:avLst/>
          </a:prstGeom>
          <a:noFill/>
        </p:spPr>
        <p:txBody>
          <a:bodyPr wrap="square" rtlCol="0">
            <a:spAutoFit/>
          </a:bodyPr>
          <a:lstStyle/>
          <a:p>
            <a:r>
              <a:rPr kumimoji="1" lang="en-US" altLang="ja-JP" sz="2000" dirty="0" smtClean="0"/>
              <a:t>Proposed Resolution:  </a:t>
            </a:r>
          </a:p>
          <a:p>
            <a:r>
              <a:rPr kumimoji="1" lang="en-US" altLang="ja-JP" sz="2000" dirty="0" smtClean="0"/>
              <a:t>Accept</a:t>
            </a:r>
            <a:endParaRPr kumimoji="1" lang="ja-JP" altLang="en-US" sz="2000" dirty="0"/>
          </a:p>
        </p:txBody>
      </p:sp>
      <p:sp>
        <p:nvSpPr>
          <p:cNvPr id="10" name="テキスト ボックス 17"/>
          <p:cNvSpPr txBox="1"/>
          <p:nvPr/>
        </p:nvSpPr>
        <p:spPr>
          <a:xfrm>
            <a:off x="899592" y="4449306"/>
            <a:ext cx="7632848" cy="1323439"/>
          </a:xfrm>
          <a:prstGeom prst="rect">
            <a:avLst/>
          </a:prstGeom>
          <a:noFill/>
        </p:spPr>
        <p:txBody>
          <a:bodyPr wrap="square" rtlCol="0">
            <a:spAutoFit/>
          </a:bodyPr>
          <a:lstStyle/>
          <a:p>
            <a:r>
              <a:rPr kumimoji="1" lang="en-US" altLang="ja-JP" sz="2000" dirty="0" smtClean="0"/>
              <a:t>Data rate: </a:t>
            </a:r>
            <a:r>
              <a:rPr lang="en-US" altLang="ja-JP" sz="2000" b="0" dirty="0"/>
              <a:t>4.54 to </a:t>
            </a:r>
            <a:r>
              <a:rPr lang="en-US" altLang="ja-JP" sz="2000" b="0" dirty="0" smtClean="0"/>
              <a:t>22.69 Mbit/s (legacy), can be up to 31.78 Mbit/s (optional)</a:t>
            </a:r>
            <a:r>
              <a:rPr kumimoji="1" lang="en-US" altLang="ja-JP" sz="2000" dirty="0" smtClean="0"/>
              <a:t> </a:t>
            </a:r>
          </a:p>
          <a:p>
            <a:r>
              <a:rPr kumimoji="1" lang="en-US" altLang="ja-JP" sz="2000" dirty="0" smtClean="0"/>
              <a:t>Spectral efficiency: </a:t>
            </a:r>
            <a:r>
              <a:rPr lang="en-US" altLang="ja-JP" sz="2000" b="0" dirty="0"/>
              <a:t>0.76 to </a:t>
            </a:r>
            <a:r>
              <a:rPr lang="en-US" altLang="ja-JP" sz="2000" b="0" dirty="0" smtClean="0"/>
              <a:t>3.78 </a:t>
            </a:r>
            <a:r>
              <a:rPr lang="en-US" altLang="ja-JP" sz="2000" b="0" dirty="0"/>
              <a:t>bit/(</a:t>
            </a:r>
            <a:r>
              <a:rPr lang="en-US" altLang="ja-JP" sz="2000" b="0" dirty="0" err="1"/>
              <a:t>s·Hz</a:t>
            </a:r>
            <a:r>
              <a:rPr lang="en-US" altLang="ja-JP" sz="2000" b="0" dirty="0" smtClean="0"/>
              <a:t>) (</a:t>
            </a:r>
            <a:r>
              <a:rPr lang="en-US" altLang="ja-JP" sz="2000" b="0" dirty="0"/>
              <a:t>legacy), can be up to 5.3 bit/(</a:t>
            </a:r>
            <a:r>
              <a:rPr lang="en-US" altLang="ja-JP" sz="2000" b="0" dirty="0" err="1"/>
              <a:t>s·Hz</a:t>
            </a:r>
            <a:r>
              <a:rPr lang="en-US" altLang="ja-JP" sz="2000" b="0" dirty="0"/>
              <a:t>) </a:t>
            </a:r>
            <a:r>
              <a:rPr lang="en-US" altLang="ja-JP" sz="2000" b="0" dirty="0" smtClean="0"/>
              <a:t> (</a:t>
            </a:r>
            <a:r>
              <a:rPr lang="en-US" altLang="ja-JP" sz="2000" b="0" dirty="0"/>
              <a:t>optional)</a:t>
            </a:r>
            <a:r>
              <a:rPr kumimoji="1" lang="en-US" altLang="ja-JP" sz="2000" dirty="0"/>
              <a:t> </a:t>
            </a:r>
            <a:endParaRPr kumimoji="1" lang="ja-JP" altLang="en-US" sz="2000" dirty="0"/>
          </a:p>
        </p:txBody>
      </p:sp>
      <p:graphicFrame>
        <p:nvGraphicFramePr>
          <p:cNvPr id="7" name="Table 6"/>
          <p:cNvGraphicFramePr>
            <a:graphicFrameLocks noGrp="1"/>
          </p:cNvGraphicFramePr>
          <p:nvPr>
            <p:extLst>
              <p:ext uri="{D42A27DB-BD31-4B8C-83A1-F6EECF244321}">
                <p14:modId xmlns:p14="http://schemas.microsoft.com/office/powerpoint/2010/main" val="542280149"/>
              </p:ext>
            </p:extLst>
          </p:nvPr>
        </p:nvGraphicFramePr>
        <p:xfrm>
          <a:off x="685800" y="2132856"/>
          <a:ext cx="7772400" cy="1261872"/>
        </p:xfrm>
        <a:graphic>
          <a:graphicData uri="http://schemas.openxmlformats.org/drawingml/2006/table">
            <a:tbl>
              <a:tblPr firstRow="1" firstCol="1" bandRow="1">
                <a:tableStyleId>{5C22544A-7EE6-4342-B048-85BDC9FD1C3A}</a:tableStyleId>
              </a:tblPr>
              <a:tblGrid>
                <a:gridCol w="365376"/>
                <a:gridCol w="1360584"/>
                <a:gridCol w="596898"/>
                <a:gridCol w="398027"/>
                <a:gridCol w="517243"/>
                <a:gridCol w="581994"/>
                <a:gridCol w="466437"/>
                <a:gridCol w="365376"/>
                <a:gridCol w="324951"/>
                <a:gridCol w="2795514"/>
              </a:tblGrid>
              <a:tr h="323850">
                <a:tc>
                  <a:txBody>
                    <a:bodyPr/>
                    <a:lstStyle/>
                    <a:p>
                      <a:pPr algn="ctr">
                        <a:lnSpc>
                          <a:spcPct val="115000"/>
                        </a:lnSpc>
                        <a:spcAft>
                          <a:spcPts val="0"/>
                        </a:spcAft>
                      </a:pPr>
                      <a:r>
                        <a:rPr lang="en-US" sz="1200" dirty="0">
                          <a:solidFill>
                            <a:schemeClr val="tx1"/>
                          </a:solidFill>
                          <a:effectLst/>
                        </a:rPr>
                        <a:t>66</a:t>
                      </a:r>
                      <a:endParaRPr lang="ja-JP" sz="1200" dirty="0">
                        <a:solidFill>
                          <a:schemeClr val="tx1"/>
                        </a:solidFill>
                        <a:effectLst/>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US" sz="1200" b="1" dirty="0">
                          <a:solidFill>
                            <a:schemeClr val="tx1"/>
                          </a:solidFill>
                          <a:effectLst/>
                        </a:rPr>
                        <a:t>Gerald </a:t>
                      </a:r>
                      <a:r>
                        <a:rPr lang="en-US" sz="1200" b="1" dirty="0" err="1">
                          <a:solidFill>
                            <a:schemeClr val="tx1"/>
                          </a:solidFill>
                          <a:effectLst/>
                        </a:rPr>
                        <a:t>Chouinard</a:t>
                      </a:r>
                      <a:endParaRPr lang="ja-JP" sz="1200" b="1" dirty="0">
                        <a:solidFill>
                          <a:schemeClr val="tx1"/>
                        </a:solidFill>
                        <a:effectLst/>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US" sz="1200" b="1" dirty="0">
                          <a:solidFill>
                            <a:schemeClr val="tx1"/>
                          </a:solidFill>
                          <a:effectLst/>
                        </a:rPr>
                        <a:t>Self</a:t>
                      </a:r>
                      <a:endParaRPr lang="ja-JP" sz="1200" b="1" dirty="0">
                        <a:solidFill>
                          <a:schemeClr val="tx1"/>
                        </a:solidFill>
                        <a:effectLst/>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200" b="1" dirty="0">
                          <a:solidFill>
                            <a:schemeClr val="tx1"/>
                          </a:solidFill>
                          <a:effectLst/>
                        </a:rPr>
                        <a:t>9</a:t>
                      </a:r>
                      <a:endParaRPr lang="ja-JP" sz="1200" b="1" dirty="0">
                        <a:solidFill>
                          <a:schemeClr val="tx1"/>
                        </a:solidFill>
                        <a:effectLst/>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200" b="1">
                          <a:solidFill>
                            <a:schemeClr val="tx1"/>
                          </a:solidFill>
                          <a:effectLst/>
                        </a:rPr>
                        <a:t>9.1</a:t>
                      </a:r>
                      <a:endParaRPr lang="ja-JP" sz="1200" b="1">
                        <a:solidFill>
                          <a:schemeClr val="tx1"/>
                        </a:solidFill>
                        <a:effectLst/>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200" b="1">
                          <a:solidFill>
                            <a:schemeClr val="tx1"/>
                          </a:solidFill>
                          <a:effectLst/>
                        </a:rPr>
                        <a:t>Table 198</a:t>
                      </a:r>
                      <a:endParaRPr lang="ja-JP" sz="1200" b="1">
                        <a:solidFill>
                          <a:schemeClr val="tx1"/>
                        </a:solidFill>
                        <a:effectLst/>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200" b="1">
                          <a:solidFill>
                            <a:schemeClr val="tx1"/>
                          </a:solidFill>
                          <a:effectLst/>
                        </a:rPr>
                        <a:t>164</a:t>
                      </a:r>
                      <a:endParaRPr lang="ja-JP" sz="1200" b="1">
                        <a:solidFill>
                          <a:schemeClr val="tx1"/>
                        </a:solidFill>
                        <a:effectLst/>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200" b="1">
                          <a:solidFill>
                            <a:schemeClr val="tx1"/>
                          </a:solidFill>
                          <a:effectLst/>
                        </a:rPr>
                        <a:t>24</a:t>
                      </a:r>
                      <a:endParaRPr lang="ja-JP" sz="1200" b="1">
                        <a:solidFill>
                          <a:schemeClr val="tx1"/>
                        </a:solidFill>
                        <a:effectLst/>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200" b="1">
                          <a:solidFill>
                            <a:schemeClr val="tx1"/>
                          </a:solidFill>
                          <a:effectLst/>
                        </a:rPr>
                        <a:t>T</a:t>
                      </a:r>
                      <a:endParaRPr lang="ja-JP" sz="1200" b="1">
                        <a:solidFill>
                          <a:schemeClr val="tx1"/>
                        </a:solidFill>
                        <a:effectLst/>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US" sz="1200" b="1" dirty="0">
                          <a:solidFill>
                            <a:schemeClr val="tx1"/>
                          </a:solidFill>
                          <a:effectLst/>
                        </a:rPr>
                        <a:t>New modulations are optional, new maximum data rate should also be indicated as optional.</a:t>
                      </a:r>
                      <a:endParaRPr lang="ja-JP" sz="1200" b="1" dirty="0">
                        <a:solidFill>
                          <a:schemeClr val="tx1"/>
                        </a:solidFill>
                        <a:effectLst/>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3850">
                <a:tc>
                  <a:txBody>
                    <a:bodyPr/>
                    <a:lstStyle/>
                    <a:p>
                      <a:pPr algn="ctr">
                        <a:lnSpc>
                          <a:spcPct val="115000"/>
                        </a:lnSpc>
                        <a:spcAft>
                          <a:spcPts val="0"/>
                        </a:spcAft>
                      </a:pPr>
                      <a:r>
                        <a:rPr lang="en-US" sz="1200" dirty="0">
                          <a:solidFill>
                            <a:schemeClr val="tx1"/>
                          </a:solidFill>
                          <a:effectLst/>
                        </a:rPr>
                        <a:t>67</a:t>
                      </a:r>
                      <a:endParaRPr lang="ja-JP" sz="1200" dirty="0">
                        <a:solidFill>
                          <a:schemeClr val="tx1"/>
                        </a:solidFill>
                        <a:effectLst/>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US" sz="1200" b="1">
                          <a:solidFill>
                            <a:schemeClr val="tx1"/>
                          </a:solidFill>
                          <a:effectLst/>
                        </a:rPr>
                        <a:t>Gerald Chouinard</a:t>
                      </a:r>
                      <a:endParaRPr lang="ja-JP" sz="1200" b="1">
                        <a:solidFill>
                          <a:schemeClr val="tx1"/>
                        </a:solidFill>
                        <a:effectLst/>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US" sz="1200" b="1">
                          <a:solidFill>
                            <a:schemeClr val="tx1"/>
                          </a:solidFill>
                          <a:effectLst/>
                        </a:rPr>
                        <a:t>Self</a:t>
                      </a:r>
                      <a:endParaRPr lang="ja-JP" sz="1200" b="1">
                        <a:solidFill>
                          <a:schemeClr val="tx1"/>
                        </a:solidFill>
                        <a:effectLst/>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200" b="1">
                          <a:solidFill>
                            <a:schemeClr val="tx1"/>
                          </a:solidFill>
                          <a:effectLst/>
                        </a:rPr>
                        <a:t>9</a:t>
                      </a:r>
                      <a:endParaRPr lang="ja-JP" sz="1200" b="1">
                        <a:solidFill>
                          <a:schemeClr val="tx1"/>
                        </a:solidFill>
                        <a:effectLst/>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200" b="1" dirty="0">
                          <a:solidFill>
                            <a:schemeClr val="tx1"/>
                          </a:solidFill>
                          <a:effectLst/>
                        </a:rPr>
                        <a:t>9.1</a:t>
                      </a:r>
                      <a:endParaRPr lang="ja-JP" sz="1200" b="1" dirty="0">
                        <a:solidFill>
                          <a:schemeClr val="tx1"/>
                        </a:solidFill>
                        <a:effectLst/>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200" b="1" dirty="0">
                          <a:solidFill>
                            <a:schemeClr val="tx1"/>
                          </a:solidFill>
                          <a:effectLst/>
                        </a:rPr>
                        <a:t>Table 198</a:t>
                      </a:r>
                      <a:endParaRPr lang="ja-JP" sz="1200" b="1" dirty="0">
                        <a:solidFill>
                          <a:schemeClr val="tx1"/>
                        </a:solidFill>
                        <a:effectLst/>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200" b="1" dirty="0">
                          <a:solidFill>
                            <a:schemeClr val="tx1"/>
                          </a:solidFill>
                          <a:effectLst/>
                        </a:rPr>
                        <a:t>164</a:t>
                      </a:r>
                      <a:endParaRPr lang="ja-JP" sz="1200" b="1" dirty="0">
                        <a:solidFill>
                          <a:schemeClr val="tx1"/>
                        </a:solidFill>
                        <a:effectLst/>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200" b="1" dirty="0">
                          <a:solidFill>
                            <a:schemeClr val="tx1"/>
                          </a:solidFill>
                          <a:effectLst/>
                        </a:rPr>
                        <a:t>26</a:t>
                      </a:r>
                      <a:endParaRPr lang="ja-JP" sz="1200" b="1" dirty="0">
                        <a:solidFill>
                          <a:schemeClr val="tx1"/>
                        </a:solidFill>
                        <a:effectLst/>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200" b="1" dirty="0">
                          <a:solidFill>
                            <a:schemeClr val="tx1"/>
                          </a:solidFill>
                          <a:effectLst/>
                        </a:rPr>
                        <a:t>T</a:t>
                      </a:r>
                      <a:endParaRPr lang="ja-JP" sz="1200" b="1" dirty="0">
                        <a:solidFill>
                          <a:schemeClr val="tx1"/>
                        </a:solidFill>
                        <a:effectLst/>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US" sz="1200" b="1" dirty="0">
                          <a:solidFill>
                            <a:schemeClr val="tx1"/>
                          </a:solidFill>
                          <a:effectLst/>
                        </a:rPr>
                        <a:t>New modulations are optional, new maximum spectrum efficiency should also be indicated as optional.</a:t>
                      </a:r>
                      <a:endParaRPr lang="ja-JP" sz="1200" b="1" dirty="0">
                        <a:solidFill>
                          <a:schemeClr val="tx1"/>
                        </a:solidFill>
                        <a:effectLst/>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0354014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MAC Frame (CID 66, 67)</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dirty="0"/>
              <a:t>B. Zhao and S. Sasaki (Niigata Univ.)</a:t>
            </a:r>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
        <p:nvSpPr>
          <p:cNvPr id="18" name="テキスト ボックス 17"/>
          <p:cNvSpPr txBox="1"/>
          <p:nvPr/>
        </p:nvSpPr>
        <p:spPr>
          <a:xfrm>
            <a:off x="899592" y="3429000"/>
            <a:ext cx="2736304" cy="707886"/>
          </a:xfrm>
          <a:prstGeom prst="rect">
            <a:avLst/>
          </a:prstGeom>
          <a:noFill/>
        </p:spPr>
        <p:txBody>
          <a:bodyPr wrap="square" rtlCol="0">
            <a:spAutoFit/>
          </a:bodyPr>
          <a:lstStyle/>
          <a:p>
            <a:r>
              <a:rPr kumimoji="1" lang="en-US" altLang="ja-JP" sz="2000" dirty="0" smtClean="0"/>
              <a:t>Proposed Resolution:  </a:t>
            </a:r>
          </a:p>
          <a:p>
            <a:r>
              <a:rPr kumimoji="1" lang="en-US" altLang="ja-JP" sz="2000" dirty="0" smtClean="0"/>
              <a:t>Accept in principle</a:t>
            </a:r>
            <a:endParaRPr kumimoji="1" lang="ja-JP" altLang="en-US" sz="2000" dirty="0"/>
          </a:p>
        </p:txBody>
      </p:sp>
      <p:sp>
        <p:nvSpPr>
          <p:cNvPr id="10" name="テキスト ボックス 17"/>
          <p:cNvSpPr txBox="1"/>
          <p:nvPr/>
        </p:nvSpPr>
        <p:spPr>
          <a:xfrm>
            <a:off x="899592" y="4449306"/>
            <a:ext cx="7632848" cy="1323439"/>
          </a:xfrm>
          <a:prstGeom prst="rect">
            <a:avLst/>
          </a:prstGeom>
          <a:noFill/>
        </p:spPr>
        <p:txBody>
          <a:bodyPr wrap="square" rtlCol="0">
            <a:spAutoFit/>
          </a:bodyPr>
          <a:lstStyle/>
          <a:p>
            <a:r>
              <a:rPr kumimoji="1" lang="en-US" altLang="ja-JP" sz="2000" dirty="0" smtClean="0"/>
              <a:t>Either change the caption of Table AU1 from “System Parameters” to “System Parameters for SISO and Single Channel Operation”,</a:t>
            </a:r>
          </a:p>
          <a:p>
            <a:r>
              <a:rPr kumimoji="1" lang="en-US" altLang="ja-JP" sz="2000" dirty="0" smtClean="0"/>
              <a:t>Or update the related parameters when the number of antennas and channels are determined, respectively.</a:t>
            </a:r>
            <a:endParaRPr kumimoji="1" lang="ja-JP" altLang="en-US" sz="2000" dirty="0"/>
          </a:p>
        </p:txBody>
      </p:sp>
      <p:graphicFrame>
        <p:nvGraphicFramePr>
          <p:cNvPr id="3" name="Table 2"/>
          <p:cNvGraphicFramePr>
            <a:graphicFrameLocks noGrp="1"/>
          </p:cNvGraphicFramePr>
          <p:nvPr>
            <p:extLst>
              <p:ext uri="{D42A27DB-BD31-4B8C-83A1-F6EECF244321}">
                <p14:modId xmlns:p14="http://schemas.microsoft.com/office/powerpoint/2010/main" val="781649982"/>
              </p:ext>
            </p:extLst>
          </p:nvPr>
        </p:nvGraphicFramePr>
        <p:xfrm>
          <a:off x="685800" y="2169046"/>
          <a:ext cx="7772400" cy="630936"/>
        </p:xfrm>
        <a:graphic>
          <a:graphicData uri="http://schemas.openxmlformats.org/drawingml/2006/table">
            <a:tbl>
              <a:tblPr firstRow="1" firstCol="1" bandRow="1">
                <a:tableStyleId>{5C22544A-7EE6-4342-B048-85BDC9FD1C3A}</a:tableStyleId>
              </a:tblPr>
              <a:tblGrid>
                <a:gridCol w="429816"/>
                <a:gridCol w="1512168"/>
                <a:gridCol w="720080"/>
                <a:gridCol w="360040"/>
                <a:gridCol w="331581"/>
                <a:gridCol w="316491"/>
                <a:gridCol w="504056"/>
                <a:gridCol w="360040"/>
                <a:gridCol w="442614"/>
                <a:gridCol w="2795514"/>
              </a:tblGrid>
              <a:tr h="323850">
                <a:tc>
                  <a:txBody>
                    <a:bodyPr/>
                    <a:lstStyle/>
                    <a:p>
                      <a:pPr algn="ctr">
                        <a:lnSpc>
                          <a:spcPct val="115000"/>
                        </a:lnSpc>
                        <a:spcAft>
                          <a:spcPts val="0"/>
                        </a:spcAft>
                      </a:pPr>
                      <a:r>
                        <a:rPr lang="en-US" sz="1200" b="1" dirty="0">
                          <a:solidFill>
                            <a:schemeClr val="tx1"/>
                          </a:solidFill>
                          <a:effectLst/>
                        </a:rPr>
                        <a:t>161</a:t>
                      </a:r>
                      <a:endParaRPr lang="ja-JP" sz="1200" b="1" dirty="0">
                        <a:solidFill>
                          <a:schemeClr val="tx1"/>
                        </a:solidFill>
                        <a:effectLst/>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US" sz="1200" b="1" dirty="0">
                          <a:solidFill>
                            <a:schemeClr val="tx1"/>
                          </a:solidFill>
                          <a:effectLst/>
                        </a:rPr>
                        <a:t>Hwang, Sung-Hyun</a:t>
                      </a:r>
                      <a:endParaRPr lang="ja-JP" sz="1200" b="1" dirty="0">
                        <a:solidFill>
                          <a:schemeClr val="tx1"/>
                        </a:solidFill>
                        <a:effectLst/>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US" sz="1200" b="1" dirty="0">
                          <a:solidFill>
                            <a:schemeClr val="tx1"/>
                          </a:solidFill>
                          <a:effectLst/>
                        </a:rPr>
                        <a:t>ETRI</a:t>
                      </a:r>
                      <a:endParaRPr lang="ja-JP" sz="1200" b="1" dirty="0">
                        <a:solidFill>
                          <a:schemeClr val="tx1"/>
                        </a:solidFill>
                        <a:effectLst/>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200" b="1" dirty="0">
                          <a:solidFill>
                            <a:schemeClr val="tx1"/>
                          </a:solidFill>
                          <a:effectLst/>
                        </a:rPr>
                        <a:t>9</a:t>
                      </a:r>
                      <a:endParaRPr lang="ja-JP" sz="1200" b="1" dirty="0">
                        <a:solidFill>
                          <a:schemeClr val="tx1"/>
                        </a:solidFill>
                        <a:effectLst/>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200" b="1" dirty="0">
                          <a:solidFill>
                            <a:schemeClr val="tx1"/>
                          </a:solidFill>
                          <a:effectLst/>
                        </a:rPr>
                        <a:t>9</a:t>
                      </a:r>
                      <a:endParaRPr lang="ja-JP" sz="1200" b="1" dirty="0">
                        <a:solidFill>
                          <a:schemeClr val="tx1"/>
                        </a:solidFill>
                        <a:effectLst/>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pPr>
                      <a:endParaRPr lang="ja-JP" sz="1200" b="1" dirty="0">
                        <a:solidFill>
                          <a:schemeClr val="tx1"/>
                        </a:solidFill>
                        <a:effectLst/>
                        <a:latin typeface="Calibri"/>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200" b="1" dirty="0">
                          <a:solidFill>
                            <a:schemeClr val="tx1"/>
                          </a:solidFill>
                          <a:effectLst/>
                        </a:rPr>
                        <a:t>164</a:t>
                      </a:r>
                      <a:endParaRPr lang="ja-JP" sz="1200" b="1" dirty="0">
                        <a:solidFill>
                          <a:schemeClr val="tx1"/>
                        </a:solidFill>
                        <a:effectLst/>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200" b="1" dirty="0">
                          <a:solidFill>
                            <a:schemeClr val="tx1"/>
                          </a:solidFill>
                          <a:effectLst/>
                        </a:rPr>
                        <a:t>24</a:t>
                      </a:r>
                      <a:endParaRPr lang="ja-JP" sz="1200" b="1" dirty="0">
                        <a:solidFill>
                          <a:schemeClr val="tx1"/>
                        </a:solidFill>
                        <a:effectLst/>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200" b="1" dirty="0">
                          <a:solidFill>
                            <a:schemeClr val="tx1"/>
                          </a:solidFill>
                          <a:effectLst/>
                        </a:rPr>
                        <a:t>TR</a:t>
                      </a:r>
                      <a:endParaRPr lang="ja-JP" sz="1200" b="1" dirty="0">
                        <a:solidFill>
                          <a:schemeClr val="tx1"/>
                        </a:solidFill>
                        <a:effectLst/>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US" sz="1200" b="1" dirty="0">
                          <a:solidFill>
                            <a:schemeClr val="tx1"/>
                          </a:solidFill>
                          <a:effectLst/>
                        </a:rPr>
                        <a:t>In the Table AT1, the data rate and spectral efficiency is under the SISO and single channel operation.</a:t>
                      </a:r>
                      <a:endParaRPr lang="ja-JP" sz="1200" b="1" dirty="0">
                        <a:solidFill>
                          <a:schemeClr val="tx1"/>
                        </a:solidFill>
                        <a:effectLst/>
                        <a:latin typeface="Calibri"/>
                        <a:ea typeface="SimSu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967706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Data Rate (CID 198, 199, 200)</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dirty="0"/>
              <a:t>B. Zhao and S. Sasaki (Niigata Univ.)</a:t>
            </a:r>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
        <p:nvSpPr>
          <p:cNvPr id="18" name="テキスト ボックス 17"/>
          <p:cNvSpPr txBox="1"/>
          <p:nvPr/>
        </p:nvSpPr>
        <p:spPr>
          <a:xfrm>
            <a:off x="755576" y="3573016"/>
            <a:ext cx="7560840" cy="707886"/>
          </a:xfrm>
          <a:prstGeom prst="rect">
            <a:avLst/>
          </a:prstGeom>
          <a:noFill/>
        </p:spPr>
        <p:txBody>
          <a:bodyPr wrap="square" rtlCol="0">
            <a:spAutoFit/>
          </a:bodyPr>
          <a:lstStyle/>
          <a:p>
            <a:r>
              <a:rPr kumimoji="1" lang="en-US" altLang="ja-JP" sz="2000" dirty="0" smtClean="0"/>
              <a:t>Proposed Resolution:  </a:t>
            </a:r>
            <a:br>
              <a:rPr kumimoji="1" lang="en-US" altLang="ja-JP" sz="2000" dirty="0" smtClean="0"/>
            </a:br>
            <a:r>
              <a:rPr kumimoji="1" lang="en-US" altLang="ja-JP" sz="2000" dirty="0" smtClean="0"/>
              <a:t>Deferred (TG decides to accept or reject these comments.)</a:t>
            </a:r>
            <a:endParaRPr kumimoji="1" lang="ja-JP" altLang="en-US" sz="2000" dirty="0"/>
          </a:p>
        </p:txBody>
      </p:sp>
      <p:sp>
        <p:nvSpPr>
          <p:cNvPr id="10" name="テキスト ボックス 17"/>
          <p:cNvSpPr txBox="1"/>
          <p:nvPr/>
        </p:nvSpPr>
        <p:spPr>
          <a:xfrm>
            <a:off x="683568" y="4449306"/>
            <a:ext cx="7848872" cy="1015663"/>
          </a:xfrm>
          <a:prstGeom prst="rect">
            <a:avLst/>
          </a:prstGeom>
          <a:noFill/>
        </p:spPr>
        <p:txBody>
          <a:bodyPr wrap="square" rtlCol="0">
            <a:spAutoFit/>
          </a:bodyPr>
          <a:lstStyle/>
          <a:p>
            <a:r>
              <a:rPr kumimoji="1" lang="en-US" altLang="ja-JP" sz="2000" dirty="0" smtClean="0"/>
              <a:t>These comments seems more general rather than technical.</a:t>
            </a:r>
            <a:endParaRPr kumimoji="1" lang="en-US" altLang="ja-JP" sz="2000" dirty="0"/>
          </a:p>
          <a:p>
            <a:r>
              <a:rPr kumimoji="1" lang="en-US" altLang="ja-JP" sz="2000" dirty="0" smtClean="0"/>
              <a:t>We suggest the TG make a decision to accept or reject these comments at the time to complete the draft D2.0. </a:t>
            </a:r>
          </a:p>
        </p:txBody>
      </p:sp>
      <p:graphicFrame>
        <p:nvGraphicFramePr>
          <p:cNvPr id="7" name="表 6"/>
          <p:cNvGraphicFramePr>
            <a:graphicFrameLocks noGrp="1"/>
          </p:cNvGraphicFramePr>
          <p:nvPr>
            <p:extLst>
              <p:ext uri="{D42A27DB-BD31-4B8C-83A1-F6EECF244321}">
                <p14:modId xmlns:p14="http://schemas.microsoft.com/office/powerpoint/2010/main" val="3185864046"/>
              </p:ext>
            </p:extLst>
          </p:nvPr>
        </p:nvGraphicFramePr>
        <p:xfrm>
          <a:off x="539552" y="1844824"/>
          <a:ext cx="8278689" cy="1603440"/>
        </p:xfrm>
        <a:graphic>
          <a:graphicData uri="http://schemas.openxmlformats.org/drawingml/2006/table">
            <a:tbl>
              <a:tblPr/>
              <a:tblGrid>
                <a:gridCol w="432048"/>
                <a:gridCol w="936104"/>
                <a:gridCol w="648072"/>
                <a:gridCol w="288032"/>
                <a:gridCol w="285800"/>
                <a:gridCol w="288032"/>
                <a:gridCol w="360040"/>
                <a:gridCol w="288032"/>
                <a:gridCol w="274920"/>
                <a:gridCol w="4477609"/>
              </a:tblGrid>
              <a:tr h="304800">
                <a:tc>
                  <a:txBody>
                    <a:bodyPr/>
                    <a:lstStyle/>
                    <a:p>
                      <a:pPr algn="l" fontAlgn="t"/>
                      <a:r>
                        <a:rPr lang="en-US" altLang="ja-JP" sz="1600" b="0" i="0" u="none" strike="noStrike" dirty="0">
                          <a:effectLst/>
                          <a:latin typeface="+mn-lt"/>
                        </a:rPr>
                        <a:t>198</a:t>
                      </a:r>
                    </a:p>
                  </a:txBody>
                  <a:tcPr marL="72000" marR="0" marT="468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fontAlgn="t"/>
                      <a:r>
                        <a:rPr lang="en-US" sz="900" b="0" i="0" u="none" strike="noStrike" dirty="0">
                          <a:effectLst/>
                          <a:latin typeface="+mn-lt"/>
                        </a:rPr>
                        <a:t>Shigenobu Sasaki</a:t>
                      </a:r>
                    </a:p>
                  </a:txBody>
                  <a:tcPr marL="72000" marR="0" marT="468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fontAlgn="t"/>
                      <a:r>
                        <a:rPr lang="en-US" sz="900" b="0" i="0" u="none" strike="noStrike" dirty="0">
                          <a:effectLst/>
                          <a:latin typeface="+mn-lt"/>
                        </a:rPr>
                        <a:t>Niigata </a:t>
                      </a:r>
                      <a:r>
                        <a:rPr lang="en-US" sz="900" b="0" i="0" u="none" strike="noStrike" dirty="0" smtClean="0">
                          <a:effectLst/>
                          <a:latin typeface="+mn-lt"/>
                        </a:rPr>
                        <a:t/>
                      </a:r>
                      <a:br>
                        <a:rPr lang="en-US" sz="900" b="0" i="0" u="none" strike="noStrike" dirty="0" smtClean="0">
                          <a:effectLst/>
                          <a:latin typeface="+mn-lt"/>
                        </a:rPr>
                      </a:br>
                      <a:r>
                        <a:rPr lang="en-US" sz="900" b="0" i="0" u="none" strike="noStrike" dirty="0" smtClean="0">
                          <a:effectLst/>
                          <a:latin typeface="+mn-lt"/>
                        </a:rPr>
                        <a:t>University</a:t>
                      </a:r>
                      <a:endParaRPr lang="en-US" sz="900" b="0" i="0" u="none" strike="noStrike" dirty="0">
                        <a:effectLst/>
                        <a:latin typeface="+mn-lt"/>
                      </a:endParaRPr>
                    </a:p>
                  </a:txBody>
                  <a:tcPr marL="72000" marR="0" marT="468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fontAlgn="t"/>
                      <a:r>
                        <a:rPr lang="en-US" altLang="ja-JP" sz="900" b="0" i="0" u="none" strike="noStrike" dirty="0">
                          <a:effectLst/>
                          <a:latin typeface="+mn-lt"/>
                        </a:rPr>
                        <a:t>9</a:t>
                      </a:r>
                    </a:p>
                  </a:txBody>
                  <a:tcPr marL="72000" marR="0" marT="468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fontAlgn="t"/>
                      <a:r>
                        <a:rPr lang="en-US" altLang="ja-JP" sz="900" b="0" i="0" u="none" strike="noStrike" dirty="0">
                          <a:effectLst/>
                          <a:latin typeface="+mn-lt"/>
                        </a:rPr>
                        <a:t>5</a:t>
                      </a:r>
                    </a:p>
                  </a:txBody>
                  <a:tcPr marL="72000" marR="0" marT="468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fontAlgn="t"/>
                      <a:r>
                        <a:rPr lang="en-US" altLang="ja-JP" sz="900" b="0" i="0" u="none" strike="noStrike">
                          <a:effectLst/>
                          <a:latin typeface="+mn-lt"/>
                        </a:rPr>
                        <a:t>1</a:t>
                      </a:r>
                    </a:p>
                  </a:txBody>
                  <a:tcPr marL="72000" marR="0" marT="468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fontAlgn="t"/>
                      <a:r>
                        <a:rPr lang="en-US" altLang="ja-JP" sz="900" b="0" i="0" u="none" strike="noStrike">
                          <a:effectLst/>
                          <a:latin typeface="+mn-lt"/>
                        </a:rPr>
                        <a:t>11</a:t>
                      </a:r>
                    </a:p>
                  </a:txBody>
                  <a:tcPr marL="72000" marR="0" marT="468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fontAlgn="t"/>
                      <a:r>
                        <a:rPr lang="en-US" altLang="ja-JP" sz="900" b="0" i="0" u="none" strike="noStrike">
                          <a:effectLst/>
                          <a:latin typeface="+mn-lt"/>
                        </a:rPr>
                        <a:t>7</a:t>
                      </a:r>
                    </a:p>
                  </a:txBody>
                  <a:tcPr marL="72000" marR="0" marT="468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fontAlgn="t"/>
                      <a:r>
                        <a:rPr lang="en-US" altLang="ja-JP" sz="900" b="0" i="0" u="none" strike="noStrike" dirty="0">
                          <a:effectLst/>
                          <a:latin typeface="+mn-lt"/>
                        </a:rPr>
                        <a:t>T</a:t>
                      </a:r>
                    </a:p>
                  </a:txBody>
                  <a:tcPr marL="72000" marR="0" marT="468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fontAlgn="t"/>
                      <a:r>
                        <a:rPr lang="en-US" sz="1600" b="0" i="0" u="none" strike="noStrike" dirty="0">
                          <a:effectLst/>
                          <a:latin typeface="+mn-lt"/>
                        </a:rPr>
                        <a:t>If there is no additional description, </a:t>
                      </a:r>
                      <a:r>
                        <a:rPr lang="en-US" sz="1600" b="0" i="0" u="none" strike="noStrike" dirty="0" smtClean="0">
                          <a:effectLst/>
                          <a:latin typeface="+mn-lt"/>
                        </a:rPr>
                        <a:t/>
                      </a:r>
                      <a:br>
                        <a:rPr lang="en-US" sz="1600" b="0" i="0" u="none" strike="noStrike" dirty="0" smtClean="0">
                          <a:effectLst/>
                          <a:latin typeface="+mn-lt"/>
                        </a:rPr>
                      </a:br>
                      <a:r>
                        <a:rPr lang="en-US" sz="1600" b="0" i="0" u="none" strike="noStrike" dirty="0" smtClean="0">
                          <a:effectLst/>
                          <a:latin typeface="+mn-lt"/>
                        </a:rPr>
                        <a:t>consider </a:t>
                      </a:r>
                      <a:r>
                        <a:rPr lang="en-US" sz="1600" b="0" i="0" u="none" strike="noStrike" dirty="0">
                          <a:effectLst/>
                          <a:latin typeface="+mn-lt"/>
                        </a:rPr>
                        <a:t>removal of the name of the clause.</a:t>
                      </a:r>
                    </a:p>
                  </a:txBody>
                  <a:tcPr marL="72000" marR="0" marT="468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04800">
                <a:tc>
                  <a:txBody>
                    <a:bodyPr/>
                    <a:lstStyle/>
                    <a:p>
                      <a:pPr algn="l" fontAlgn="t"/>
                      <a:r>
                        <a:rPr lang="en-US" altLang="ja-JP" sz="1600" b="0" i="0" u="none" strike="noStrike" dirty="0">
                          <a:effectLst/>
                          <a:latin typeface="+mn-lt"/>
                        </a:rPr>
                        <a:t>199</a:t>
                      </a:r>
                    </a:p>
                  </a:txBody>
                  <a:tcPr marL="72000" marR="0" marT="468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fontAlgn="t"/>
                      <a:r>
                        <a:rPr lang="en-US" sz="900" b="0" i="0" u="none" strike="noStrike">
                          <a:effectLst/>
                          <a:latin typeface="+mn-lt"/>
                        </a:rPr>
                        <a:t>Shigenobu Sasaki</a:t>
                      </a:r>
                    </a:p>
                  </a:txBody>
                  <a:tcPr marL="72000" marR="0" marT="468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fontAlgn="t"/>
                      <a:r>
                        <a:rPr lang="en-US" sz="900" b="0" i="0" u="none" strike="noStrike" dirty="0">
                          <a:effectLst/>
                          <a:latin typeface="+mn-lt"/>
                        </a:rPr>
                        <a:t>Niigata </a:t>
                      </a:r>
                      <a:r>
                        <a:rPr lang="en-US" sz="900" b="0" i="0" u="none" strike="noStrike" dirty="0" smtClean="0">
                          <a:effectLst/>
                          <a:latin typeface="+mn-lt"/>
                        </a:rPr>
                        <a:t/>
                      </a:r>
                      <a:br>
                        <a:rPr lang="en-US" sz="900" b="0" i="0" u="none" strike="noStrike" dirty="0" smtClean="0">
                          <a:effectLst/>
                          <a:latin typeface="+mn-lt"/>
                        </a:rPr>
                      </a:br>
                      <a:r>
                        <a:rPr lang="en-US" sz="900" b="0" i="0" u="none" strike="noStrike" dirty="0" smtClean="0">
                          <a:effectLst/>
                          <a:latin typeface="+mn-lt"/>
                        </a:rPr>
                        <a:t>University</a:t>
                      </a:r>
                      <a:endParaRPr lang="en-US" sz="900" b="0" i="0" u="none" strike="noStrike" dirty="0">
                        <a:effectLst/>
                        <a:latin typeface="+mn-lt"/>
                      </a:endParaRPr>
                    </a:p>
                  </a:txBody>
                  <a:tcPr marL="72000" marR="0" marT="468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fontAlgn="t"/>
                      <a:r>
                        <a:rPr lang="en-US" altLang="ja-JP" sz="900" b="0" i="0" u="none" strike="noStrike" dirty="0">
                          <a:effectLst/>
                          <a:latin typeface="+mn-lt"/>
                        </a:rPr>
                        <a:t>9</a:t>
                      </a:r>
                    </a:p>
                  </a:txBody>
                  <a:tcPr marL="72000" marR="0" marT="468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fontAlgn="t"/>
                      <a:r>
                        <a:rPr lang="en-US" altLang="ja-JP" sz="900" b="0" i="0" u="none" strike="noStrike">
                          <a:effectLst/>
                          <a:latin typeface="+mn-lt"/>
                        </a:rPr>
                        <a:t>6</a:t>
                      </a:r>
                    </a:p>
                  </a:txBody>
                  <a:tcPr marL="72000" marR="0" marT="468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fontAlgn="t"/>
                      <a:r>
                        <a:rPr lang="en-US" altLang="ja-JP" sz="900" b="0" i="0" u="none" strike="noStrike" dirty="0">
                          <a:effectLst/>
                          <a:latin typeface="+mn-lt"/>
                        </a:rPr>
                        <a:t>1</a:t>
                      </a:r>
                    </a:p>
                  </a:txBody>
                  <a:tcPr marL="72000" marR="0" marT="468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fontAlgn="t"/>
                      <a:r>
                        <a:rPr lang="en-US" altLang="ja-JP" sz="900" b="0" i="0" u="none" strike="noStrike" dirty="0">
                          <a:effectLst/>
                          <a:latin typeface="+mn-lt"/>
                        </a:rPr>
                        <a:t>11</a:t>
                      </a:r>
                    </a:p>
                  </a:txBody>
                  <a:tcPr marL="72000" marR="0" marT="468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fontAlgn="t"/>
                      <a:r>
                        <a:rPr lang="en-US" altLang="ja-JP" sz="900" b="0" i="0" u="none" strike="noStrike" dirty="0">
                          <a:effectLst/>
                          <a:latin typeface="+mn-lt"/>
                        </a:rPr>
                        <a:t>11</a:t>
                      </a:r>
                    </a:p>
                  </a:txBody>
                  <a:tcPr marL="72000" marR="0" marT="468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fontAlgn="t"/>
                      <a:r>
                        <a:rPr lang="en-US" altLang="ja-JP" sz="900" b="0" i="0" u="none" strike="noStrike" dirty="0">
                          <a:effectLst/>
                          <a:latin typeface="+mn-lt"/>
                        </a:rPr>
                        <a:t>T</a:t>
                      </a:r>
                    </a:p>
                  </a:txBody>
                  <a:tcPr marL="72000" marR="0" marT="468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fontAlgn="t"/>
                      <a:r>
                        <a:rPr lang="en-US" sz="1600" b="0" i="0" u="none" strike="noStrike" dirty="0">
                          <a:effectLst/>
                          <a:latin typeface="+mn-lt"/>
                        </a:rPr>
                        <a:t>If there is no additional description, </a:t>
                      </a:r>
                      <a:r>
                        <a:rPr lang="en-US" sz="1600" b="0" i="0" u="none" strike="noStrike" dirty="0" smtClean="0">
                          <a:effectLst/>
                          <a:latin typeface="+mn-lt"/>
                        </a:rPr>
                        <a:t/>
                      </a:r>
                      <a:br>
                        <a:rPr lang="en-US" sz="1600" b="0" i="0" u="none" strike="noStrike" dirty="0" smtClean="0">
                          <a:effectLst/>
                          <a:latin typeface="+mn-lt"/>
                        </a:rPr>
                      </a:br>
                      <a:r>
                        <a:rPr lang="en-US" sz="1600" b="0" i="0" u="none" strike="noStrike" dirty="0" smtClean="0">
                          <a:effectLst/>
                          <a:latin typeface="+mn-lt"/>
                        </a:rPr>
                        <a:t>consider </a:t>
                      </a:r>
                      <a:r>
                        <a:rPr lang="en-US" sz="1600" b="0" i="0" u="none" strike="noStrike" dirty="0">
                          <a:effectLst/>
                          <a:latin typeface="+mn-lt"/>
                        </a:rPr>
                        <a:t>removal of the name of the clause.</a:t>
                      </a:r>
                    </a:p>
                  </a:txBody>
                  <a:tcPr marL="72000" marR="0" marT="468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04800">
                <a:tc>
                  <a:txBody>
                    <a:bodyPr/>
                    <a:lstStyle/>
                    <a:p>
                      <a:pPr algn="l" fontAlgn="t"/>
                      <a:r>
                        <a:rPr lang="en-US" altLang="ja-JP" sz="1600" b="0" i="0" u="none" strike="noStrike" dirty="0">
                          <a:effectLst/>
                          <a:latin typeface="+mn-lt"/>
                        </a:rPr>
                        <a:t>200</a:t>
                      </a:r>
                    </a:p>
                  </a:txBody>
                  <a:tcPr marL="72000" marR="0" marT="468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fontAlgn="t"/>
                      <a:r>
                        <a:rPr lang="en-US" sz="900" b="0" i="0" u="none" strike="noStrike">
                          <a:effectLst/>
                          <a:latin typeface="+mn-lt"/>
                        </a:rPr>
                        <a:t>Shigenobu Sasaki</a:t>
                      </a:r>
                    </a:p>
                  </a:txBody>
                  <a:tcPr marL="72000" marR="0" marT="468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fontAlgn="t"/>
                      <a:r>
                        <a:rPr lang="en-US" sz="900" b="0" i="0" u="none" strike="noStrike" dirty="0">
                          <a:effectLst/>
                          <a:latin typeface="+mn-lt"/>
                        </a:rPr>
                        <a:t>Niigata </a:t>
                      </a:r>
                      <a:r>
                        <a:rPr lang="en-US" sz="900" b="0" i="0" u="none" strike="noStrike" dirty="0" smtClean="0">
                          <a:effectLst/>
                          <a:latin typeface="+mn-lt"/>
                        </a:rPr>
                        <a:t/>
                      </a:r>
                      <a:br>
                        <a:rPr lang="en-US" sz="900" b="0" i="0" u="none" strike="noStrike" dirty="0" smtClean="0">
                          <a:effectLst/>
                          <a:latin typeface="+mn-lt"/>
                        </a:rPr>
                      </a:br>
                      <a:r>
                        <a:rPr lang="en-US" sz="900" b="0" i="0" u="none" strike="noStrike" dirty="0" smtClean="0">
                          <a:effectLst/>
                          <a:latin typeface="+mn-lt"/>
                        </a:rPr>
                        <a:t>University</a:t>
                      </a:r>
                      <a:endParaRPr lang="en-US" sz="900" b="0" i="0" u="none" strike="noStrike" dirty="0">
                        <a:effectLst/>
                        <a:latin typeface="+mn-lt"/>
                      </a:endParaRPr>
                    </a:p>
                  </a:txBody>
                  <a:tcPr marL="72000" marR="0" marT="468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fontAlgn="t"/>
                      <a:r>
                        <a:rPr lang="en-US" altLang="ja-JP" sz="900" b="0" i="0" u="none" strike="noStrike" dirty="0">
                          <a:effectLst/>
                          <a:latin typeface="+mn-lt"/>
                        </a:rPr>
                        <a:t>9</a:t>
                      </a:r>
                    </a:p>
                  </a:txBody>
                  <a:tcPr marL="72000" marR="0" marT="468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fontAlgn="t"/>
                      <a:r>
                        <a:rPr lang="en-US" altLang="ja-JP" sz="900" b="0" i="0" u="none" strike="noStrike" dirty="0">
                          <a:effectLst/>
                          <a:latin typeface="+mn-lt"/>
                        </a:rPr>
                        <a:t>8</a:t>
                      </a:r>
                    </a:p>
                  </a:txBody>
                  <a:tcPr marL="72000" marR="0" marT="468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fontAlgn="t"/>
                      <a:r>
                        <a:rPr lang="en-US" altLang="ja-JP" sz="900" b="0" i="0" u="none" strike="noStrike" dirty="0">
                          <a:effectLst/>
                          <a:latin typeface="+mn-lt"/>
                        </a:rPr>
                        <a:t>1</a:t>
                      </a:r>
                    </a:p>
                  </a:txBody>
                  <a:tcPr marL="72000" marR="0" marT="468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fontAlgn="t"/>
                      <a:r>
                        <a:rPr lang="en-US" altLang="ja-JP" sz="900" b="0" i="0" u="none" strike="noStrike" dirty="0">
                          <a:effectLst/>
                          <a:latin typeface="+mn-lt"/>
                        </a:rPr>
                        <a:t>164</a:t>
                      </a:r>
                    </a:p>
                  </a:txBody>
                  <a:tcPr marL="72000" marR="0" marT="468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fontAlgn="t"/>
                      <a:r>
                        <a:rPr lang="en-US" altLang="ja-JP" sz="900" b="0" i="0" u="none" strike="noStrike" dirty="0">
                          <a:effectLst/>
                          <a:latin typeface="+mn-lt"/>
                        </a:rPr>
                        <a:t>1</a:t>
                      </a:r>
                    </a:p>
                  </a:txBody>
                  <a:tcPr marL="72000" marR="0" marT="468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fontAlgn="t"/>
                      <a:r>
                        <a:rPr lang="en-US" altLang="ja-JP" sz="900" b="0" i="0" u="none" strike="noStrike" dirty="0">
                          <a:effectLst/>
                          <a:latin typeface="+mn-lt"/>
                        </a:rPr>
                        <a:t>T</a:t>
                      </a:r>
                    </a:p>
                  </a:txBody>
                  <a:tcPr marL="72000" marR="0" marT="468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fontAlgn="t"/>
                      <a:r>
                        <a:rPr lang="en-US" sz="1600" b="0" i="0" u="none" strike="noStrike" dirty="0">
                          <a:effectLst/>
                          <a:latin typeface="+mn-lt"/>
                        </a:rPr>
                        <a:t>If there is no additional description, </a:t>
                      </a:r>
                      <a:r>
                        <a:rPr lang="en-US" sz="1600" b="0" i="0" u="none" strike="noStrike" dirty="0" smtClean="0">
                          <a:effectLst/>
                          <a:latin typeface="+mn-lt"/>
                        </a:rPr>
                        <a:t/>
                      </a:r>
                      <a:br>
                        <a:rPr lang="en-US" sz="1600" b="0" i="0" u="none" strike="noStrike" dirty="0" smtClean="0">
                          <a:effectLst/>
                          <a:latin typeface="+mn-lt"/>
                        </a:rPr>
                      </a:br>
                      <a:r>
                        <a:rPr lang="en-US" sz="1600" b="0" i="0" u="none" strike="noStrike" dirty="0" smtClean="0">
                          <a:effectLst/>
                          <a:latin typeface="+mn-lt"/>
                        </a:rPr>
                        <a:t>consider </a:t>
                      </a:r>
                      <a:r>
                        <a:rPr lang="en-US" sz="1600" b="0" i="0" u="none" strike="noStrike" dirty="0">
                          <a:effectLst/>
                          <a:latin typeface="+mn-lt"/>
                        </a:rPr>
                        <a:t>removal of the name of the clause.</a:t>
                      </a:r>
                    </a:p>
                  </a:txBody>
                  <a:tcPr marL="72000" marR="0" marT="468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579607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t>References</a:t>
            </a:r>
            <a:endParaRPr kumimoji="1" lang="ja-JP" altLang="en-US" dirty="0"/>
          </a:p>
        </p:txBody>
      </p:sp>
      <p:sp>
        <p:nvSpPr>
          <p:cNvPr id="3" name="Content Placeholder 2"/>
          <p:cNvSpPr>
            <a:spLocks noGrp="1"/>
          </p:cNvSpPr>
          <p:nvPr>
            <p:ph idx="1"/>
          </p:nvPr>
        </p:nvSpPr>
        <p:spPr/>
        <p:txBody>
          <a:bodyPr/>
          <a:lstStyle/>
          <a:p>
            <a:r>
              <a:rPr lang="en-US" altLang="ja-JP" dirty="0" smtClean="0"/>
              <a:t>[</a:t>
            </a:r>
            <a:r>
              <a:rPr lang="en-US" altLang="ja-JP" dirty="0"/>
              <a:t>1] IEEE P802.22b WRAN Amendment: Enhancement for broadband services and monitoring applications  Draft 1.0 WG Letter Ballot Template, DCN 22-13/158r2, https://mentor.ieee.org/802.22/dcn/13/22-13-0158-02-000b-802-22b-letter-ballot-1-comment-database.xls</a:t>
            </a:r>
            <a:endParaRPr lang="ja-JP" altLang="ja-JP" dirty="0"/>
          </a:p>
          <a:p>
            <a:endParaRPr kumimoji="1" lang="ja-JP" altLang="en-US" dirty="0"/>
          </a:p>
        </p:txBody>
      </p:sp>
      <p:sp>
        <p:nvSpPr>
          <p:cNvPr id="4" name="Date Placeholder 3"/>
          <p:cNvSpPr>
            <a:spLocks noGrp="1"/>
          </p:cNvSpPr>
          <p:nvPr>
            <p:ph type="dt" sz="half" idx="10"/>
          </p:nvPr>
        </p:nvSpPr>
        <p:spPr>
          <a:xfrm>
            <a:off x="696913" y="334189"/>
            <a:ext cx="936154" cy="276999"/>
          </a:xfrm>
        </p:spPr>
        <p:txBody>
          <a:bodyPr/>
          <a:lstStyle/>
          <a:p>
            <a:pPr>
              <a:defRPr/>
            </a:pPr>
            <a:r>
              <a:rPr lang="en-US" altLang="ko-KR" dirty="0" smtClean="0"/>
              <a:t>Jan. 2014</a:t>
            </a:r>
            <a:endParaRPr lang="en-US" altLang="ko-KR" dirty="0"/>
          </a:p>
        </p:txBody>
      </p:sp>
      <p:sp>
        <p:nvSpPr>
          <p:cNvPr id="5" name="Footer Placeholder 4"/>
          <p:cNvSpPr>
            <a:spLocks noGrp="1"/>
          </p:cNvSpPr>
          <p:nvPr>
            <p:ph type="ftr" sz="quarter" idx="11"/>
          </p:nvPr>
        </p:nvSpPr>
        <p:spPr/>
        <p:txBody>
          <a:bodyPr/>
          <a:lstStyle/>
          <a:p>
            <a:pPr>
              <a:defRPr/>
            </a:pPr>
            <a:r>
              <a:rPr lang="en-US" altLang="ko-KR" dirty="0"/>
              <a:t>B. Zhao and S. Sasaki (Niigata Univ.)</a:t>
            </a:r>
          </a:p>
        </p:txBody>
      </p:sp>
      <p:sp>
        <p:nvSpPr>
          <p:cNvPr id="6" name="Slide Number Placeholder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extLst>
      <p:ext uri="{BB962C8B-B14F-4D97-AF65-F5344CB8AC3E}">
        <p14:creationId xmlns:p14="http://schemas.microsoft.com/office/powerpoint/2010/main" val="9465022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54116</TotalTime>
  <Words>623</Words>
  <Application>Microsoft Office PowerPoint</Application>
  <PresentationFormat>On-screen Show (4:3)</PresentationFormat>
  <Paragraphs>114</Paragraphs>
  <Slides>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802-22b-Submission</vt:lpstr>
      <vt:lpstr>Document</vt:lpstr>
      <vt:lpstr>Proposed Resolution related to   Data Rate (CID 22, 66, 67, 161, 198-200)</vt:lpstr>
      <vt:lpstr>Comment Resolution related to Data Rate (CID 22)</vt:lpstr>
      <vt:lpstr>Comment Resolution related to MAC Frame (CID 66, 67)</vt:lpstr>
      <vt:lpstr>Comment Resolution related to MAC Frame (CID 66, 67)</vt:lpstr>
      <vt:lpstr>Comment Resolution related to Data Rate (CID 198, 199, 200)</vt:lpstr>
      <vt:lpstr>References</vt:lpstr>
    </vt:vector>
  </TitlesOfParts>
  <Company>ETRI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Bingxuan Zhao</dc:creator>
  <cp:lastModifiedBy>zhaobx</cp:lastModifiedBy>
  <cp:revision>1445</cp:revision>
  <cp:lastPrinted>1998-02-10T13:28:06Z</cp:lastPrinted>
  <dcterms:created xsi:type="dcterms:W3CDTF">2006-06-26T04:34:43Z</dcterms:created>
  <dcterms:modified xsi:type="dcterms:W3CDTF">2014-01-21T19:56:37Z</dcterms:modified>
</cp:coreProperties>
</file>