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601" r:id="rId2"/>
    <p:sldId id="602" r:id="rId3"/>
    <p:sldId id="603" r:id="rId4"/>
    <p:sldId id="604" r:id="rId5"/>
    <p:sldId id="605" r:id="rId6"/>
    <p:sldId id="612" r:id="rId7"/>
    <p:sldId id="616" r:id="rId8"/>
    <p:sldId id="617" r:id="rId9"/>
    <p:sldId id="631" r:id="rId10"/>
    <p:sldId id="620" r:id="rId11"/>
    <p:sldId id="614" r:id="rId12"/>
    <p:sldId id="615" r:id="rId13"/>
    <p:sldId id="618" r:id="rId14"/>
    <p:sldId id="624" r:id="rId15"/>
    <p:sldId id="625" r:id="rId16"/>
    <p:sldId id="626" r:id="rId17"/>
    <p:sldId id="627" r:id="rId18"/>
    <p:sldId id="634" r:id="rId19"/>
    <p:sldId id="633" r:id="rId20"/>
    <p:sldId id="544" r:id="rId21"/>
  </p:sldIdLst>
  <p:sldSz cx="9144000" cy="6858000" type="screen4x3"/>
  <p:notesSz cx="7099300" cy="10234613"/>
  <p:defaultTextStyle>
    <a:defPPr>
      <a:defRPr lang="en-US"/>
    </a:defPPr>
    <a:lvl1pPr algn="l" rtl="0" fontAlgn="base" latinLnBrk="1">
      <a:spcBef>
        <a:spcPct val="0"/>
      </a:spcBef>
      <a:spcAft>
        <a:spcPct val="0"/>
      </a:spcAft>
      <a:defRPr sz="1400" b="1" kern="1200">
        <a:solidFill>
          <a:schemeClr val="tx1"/>
        </a:solidFill>
        <a:latin typeface="Times New Roman" charset="0"/>
        <a:ea typeface="굴림" charset="0"/>
        <a:cs typeface="굴림" charset="0"/>
      </a:defRPr>
    </a:lvl1pPr>
    <a:lvl2pPr marL="457200" algn="l" rtl="0" fontAlgn="base" latinLnBrk="1">
      <a:spcBef>
        <a:spcPct val="0"/>
      </a:spcBef>
      <a:spcAft>
        <a:spcPct val="0"/>
      </a:spcAft>
      <a:defRPr sz="1400" b="1" kern="1200">
        <a:solidFill>
          <a:schemeClr val="tx1"/>
        </a:solidFill>
        <a:latin typeface="Times New Roman" charset="0"/>
        <a:ea typeface="굴림" charset="0"/>
        <a:cs typeface="굴림" charset="0"/>
      </a:defRPr>
    </a:lvl2pPr>
    <a:lvl3pPr marL="914400" algn="l" rtl="0" fontAlgn="base" latinLnBrk="1">
      <a:spcBef>
        <a:spcPct val="0"/>
      </a:spcBef>
      <a:spcAft>
        <a:spcPct val="0"/>
      </a:spcAft>
      <a:defRPr sz="1400" b="1" kern="1200">
        <a:solidFill>
          <a:schemeClr val="tx1"/>
        </a:solidFill>
        <a:latin typeface="Times New Roman" charset="0"/>
        <a:ea typeface="굴림" charset="0"/>
        <a:cs typeface="굴림" charset="0"/>
      </a:defRPr>
    </a:lvl3pPr>
    <a:lvl4pPr marL="1371600" algn="l" rtl="0" fontAlgn="base" latinLnBrk="1">
      <a:spcBef>
        <a:spcPct val="0"/>
      </a:spcBef>
      <a:spcAft>
        <a:spcPct val="0"/>
      </a:spcAft>
      <a:defRPr sz="1400" b="1" kern="1200">
        <a:solidFill>
          <a:schemeClr val="tx1"/>
        </a:solidFill>
        <a:latin typeface="Times New Roman" charset="0"/>
        <a:ea typeface="굴림" charset="0"/>
        <a:cs typeface="굴림" charset="0"/>
      </a:defRPr>
    </a:lvl4pPr>
    <a:lvl5pPr marL="1828800" algn="l" rtl="0" fontAlgn="base" latinLnBrk="1">
      <a:spcBef>
        <a:spcPct val="0"/>
      </a:spcBef>
      <a:spcAft>
        <a:spcPct val="0"/>
      </a:spcAft>
      <a:defRPr sz="1400" b="1" kern="1200">
        <a:solidFill>
          <a:schemeClr val="tx1"/>
        </a:solidFill>
        <a:latin typeface="Times New Roman" charset="0"/>
        <a:ea typeface="굴림" charset="0"/>
        <a:cs typeface="굴림" charset="0"/>
      </a:defRPr>
    </a:lvl5pPr>
    <a:lvl6pPr marL="2286000" algn="l" defTabSz="457200" rtl="0" eaLnBrk="1" latinLnBrk="0" hangingPunct="1">
      <a:defRPr sz="1400" b="1" kern="1200">
        <a:solidFill>
          <a:schemeClr val="tx1"/>
        </a:solidFill>
        <a:latin typeface="Times New Roman" charset="0"/>
        <a:ea typeface="굴림" charset="0"/>
        <a:cs typeface="굴림" charset="0"/>
      </a:defRPr>
    </a:lvl6pPr>
    <a:lvl7pPr marL="2743200" algn="l" defTabSz="457200" rtl="0" eaLnBrk="1" latinLnBrk="0" hangingPunct="1">
      <a:defRPr sz="1400" b="1" kern="1200">
        <a:solidFill>
          <a:schemeClr val="tx1"/>
        </a:solidFill>
        <a:latin typeface="Times New Roman" charset="0"/>
        <a:ea typeface="굴림" charset="0"/>
        <a:cs typeface="굴림" charset="0"/>
      </a:defRPr>
    </a:lvl7pPr>
    <a:lvl8pPr marL="3200400" algn="l" defTabSz="457200" rtl="0" eaLnBrk="1" latinLnBrk="0" hangingPunct="1">
      <a:defRPr sz="1400" b="1" kern="1200">
        <a:solidFill>
          <a:schemeClr val="tx1"/>
        </a:solidFill>
        <a:latin typeface="Times New Roman" charset="0"/>
        <a:ea typeface="굴림" charset="0"/>
        <a:cs typeface="굴림" charset="0"/>
      </a:defRPr>
    </a:lvl8pPr>
    <a:lvl9pPr marL="3657600" algn="l" defTabSz="457200" rtl="0" eaLnBrk="1" latinLnBrk="0" hangingPunct="1">
      <a:defRPr sz="1400" b="1" kern="1200">
        <a:solidFill>
          <a:schemeClr val="tx1"/>
        </a:solidFill>
        <a:latin typeface="Times New Roman" charset="0"/>
        <a:ea typeface="굴림" charset="0"/>
        <a:cs typeface="굴림"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FF"/>
    <a:srgbClr val="FFCC99"/>
    <a:srgbClr val="FF0000"/>
    <a:srgbClr val="008000"/>
    <a:srgbClr val="CCFFCC"/>
    <a:srgbClr val="99FF99"/>
    <a:srgbClr val="CCECFF"/>
    <a:srgbClr val="FFFFCC"/>
  </p:clrMru>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469" autoAdjust="0"/>
    <p:restoredTop sz="94660"/>
  </p:normalViewPr>
  <p:slideViewPr>
    <p:cSldViewPr>
      <p:cViewPr>
        <p:scale>
          <a:sx n="75" d="100"/>
          <a:sy n="75" d="100"/>
        </p:scale>
        <p:origin x="-330" y="1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6" d="100"/>
          <a:sy n="86" d="100"/>
        </p:scale>
        <p:origin x="-900" y="-102"/>
      </p:cViewPr>
      <p:guideLst>
        <p:guide orient="horz" pos="3223"/>
        <p:guide pos="2236"/>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699125" y="201613"/>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3075" name="Rectangle 3"/>
          <p:cNvSpPr>
            <a:spLocks noGrp="1" noChangeArrowheads="1"/>
          </p:cNvSpPr>
          <p:nvPr>
            <p:ph type="dt" sz="quarter" idx="1"/>
          </p:nvPr>
        </p:nvSpPr>
        <p:spPr bwMode="auto">
          <a:xfrm>
            <a:off x="711200" y="199381"/>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3076" name="Rectangle 4"/>
          <p:cNvSpPr>
            <a:spLocks noGrp="1" noChangeArrowheads="1"/>
          </p:cNvSpPr>
          <p:nvPr>
            <p:ph type="ftr" sz="quarter" idx="2"/>
          </p:nvPr>
        </p:nvSpPr>
        <p:spPr bwMode="auto">
          <a:xfrm>
            <a:off x="5862638" y="9906000"/>
            <a:ext cx="6064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ko-KR" altLang="en-US"/>
              <a:t>Chang-Joo Kim, ETRI</a:t>
            </a:r>
            <a:endParaRPr lang="en-US" altLang="ko-KR"/>
          </a:p>
        </p:txBody>
      </p:sp>
      <p:sp>
        <p:nvSpPr>
          <p:cNvPr id="3077" name="Rectangle 5"/>
          <p:cNvSpPr>
            <a:spLocks noGrp="1" noChangeArrowheads="1"/>
          </p:cNvSpPr>
          <p:nvPr>
            <p:ph type="sldNum" sz="quarter" idx="3"/>
          </p:nvPr>
        </p:nvSpPr>
        <p:spPr bwMode="auto">
          <a:xfrm>
            <a:off x="3194050" y="9906000"/>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55675" eaLnBrk="0" latinLnBrk="0" hangingPunct="0">
              <a:defRPr sz="1300" b="0"/>
            </a:lvl1pPr>
          </a:lstStyle>
          <a:p>
            <a:pPr>
              <a:defRPr/>
            </a:pPr>
            <a:r>
              <a:rPr lang="en-US" altLang="ko-KR"/>
              <a:t>Page </a:t>
            </a:r>
            <a:fld id="{576E8A6C-B872-4046-A1A9-68F3E6F0F02D}" type="slidenum">
              <a:rPr lang="en-US" altLang="ko-KR"/>
              <a:pPr>
                <a:defRPr/>
              </a:pPr>
              <a:t>&lt;#&gt;</a:t>
            </a:fld>
            <a:endParaRPr lang="en-US" altLang="ko-KR"/>
          </a:p>
        </p:txBody>
      </p:sp>
      <p:sp>
        <p:nvSpPr>
          <p:cNvPr id="14342" name="Line 6"/>
          <p:cNvSpPr>
            <a:spLocks noChangeShapeType="1"/>
          </p:cNvSpPr>
          <p:nvPr/>
        </p:nvSpPr>
        <p:spPr bwMode="auto">
          <a:xfrm>
            <a:off x="709613" y="428625"/>
            <a:ext cx="56800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3" name="Rectangle 7"/>
          <p:cNvSpPr>
            <a:spLocks noChangeArrowheads="1"/>
          </p:cNvSpPr>
          <p:nvPr/>
        </p:nvSpPr>
        <p:spPr bwMode="auto">
          <a:xfrm>
            <a:off x="709613" y="9906000"/>
            <a:ext cx="728662"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55675" eaLnBrk="0" latinLnBrk="0" hangingPunct="0"/>
            <a:r>
              <a:rPr lang="en-US" altLang="ko-KR" sz="1300" b="0"/>
              <a:t>Submission</a:t>
            </a:r>
          </a:p>
        </p:txBody>
      </p:sp>
      <p:sp>
        <p:nvSpPr>
          <p:cNvPr id="14344" name="Line 8"/>
          <p:cNvSpPr>
            <a:spLocks noChangeShapeType="1"/>
          </p:cNvSpPr>
          <p:nvPr/>
        </p:nvSpPr>
        <p:spPr bwMode="auto">
          <a:xfrm>
            <a:off x="709613" y="9893300"/>
            <a:ext cx="5837237"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370838775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743575" y="114300"/>
            <a:ext cx="688975" cy="2286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55675" eaLnBrk="0" latinLnBrk="0" hangingPunct="0">
              <a:lnSpc>
                <a:spcPct val="100000"/>
              </a:lnSpc>
              <a:spcBef>
                <a:spcPct val="0"/>
              </a:spcBef>
              <a:defRPr sz="1500">
                <a:latin typeface="Times New Roman" pitchFamily="18" charset="0"/>
                <a:ea typeface="굴림" pitchFamily="50" charset="-127"/>
                <a:cs typeface="+mn-cs"/>
              </a:defRPr>
            </a:lvl1pPr>
          </a:lstStyle>
          <a:p>
            <a:pPr>
              <a:defRPr/>
            </a:pPr>
            <a:r>
              <a:rPr lang="en-US" altLang="ko-KR"/>
              <a:t>doc.: IEEE 802.22-08-0080-02-0000</a:t>
            </a:r>
          </a:p>
        </p:txBody>
      </p:sp>
      <p:sp>
        <p:nvSpPr>
          <p:cNvPr id="2051" name="Rectangle 3"/>
          <p:cNvSpPr>
            <a:spLocks noGrp="1" noChangeArrowheads="1"/>
          </p:cNvSpPr>
          <p:nvPr>
            <p:ph type="dt" idx="1"/>
          </p:nvPr>
        </p:nvSpPr>
        <p:spPr bwMode="auto">
          <a:xfrm>
            <a:off x="669925" y="112068"/>
            <a:ext cx="806311" cy="23083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55675" eaLnBrk="0" latinLnBrk="0" hangingPunct="0">
              <a:defRPr sz="1500"/>
            </a:lvl1pPr>
          </a:lstStyle>
          <a:p>
            <a:pPr>
              <a:defRPr/>
            </a:pPr>
            <a:r>
              <a:rPr lang="en-US" altLang="ko-KR" dirty="0" smtClean="0"/>
              <a:t>May</a:t>
            </a:r>
            <a:r>
              <a:rPr lang="ko-KR" altLang="en-US" dirty="0" smtClean="0"/>
              <a:t> </a:t>
            </a:r>
            <a:r>
              <a:rPr lang="ko-KR" altLang="en-US" dirty="0"/>
              <a:t>2007</a:t>
            </a:r>
            <a:endParaRPr lang="en-US" altLang="ko-KR" dirty="0"/>
          </a:p>
        </p:txBody>
      </p:sp>
      <p:sp>
        <p:nvSpPr>
          <p:cNvPr id="15364" name="Rectangle 4"/>
          <p:cNvSpPr>
            <a:spLocks noGrp="1" noRot="1" noChangeAspect="1" noChangeArrowheads="1" noTextEdit="1"/>
          </p:cNvSpPr>
          <p:nvPr>
            <p:ph type="sldImg" idx="2"/>
          </p:nvPr>
        </p:nvSpPr>
        <p:spPr bwMode="auto">
          <a:xfrm>
            <a:off x="1000125" y="774700"/>
            <a:ext cx="5099050" cy="38242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46150" y="4860925"/>
            <a:ext cx="5207000" cy="4608513"/>
          </a:xfrm>
          <a:prstGeom prst="rect">
            <a:avLst/>
          </a:prstGeom>
          <a:noFill/>
          <a:ln w="9525">
            <a:noFill/>
            <a:miter lim="800000"/>
            <a:headEnd/>
            <a:tailEnd/>
          </a:ln>
          <a:effectLst/>
        </p:spPr>
        <p:txBody>
          <a:bodyPr vert="horz" wrap="square" lIns="95865" tIns="47121" rIns="95865" bIns="47121"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5359400" y="9909175"/>
            <a:ext cx="1073150"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66725" lvl="4" algn="r" defTabSz="955675" eaLnBrk="0" latinLnBrk="0" hangingPunct="0">
              <a:defRPr sz="1300" b="0"/>
            </a:lvl5pPr>
          </a:lstStyle>
          <a:p>
            <a:pPr lvl="4">
              <a:defRPr/>
            </a:pPr>
            <a:r>
              <a:rPr lang="ko-KR" altLang="en-US"/>
              <a:t>Chang-Joo Kim, ETRI</a:t>
            </a:r>
            <a:endParaRPr lang="en-US" altLang="ko-KR"/>
          </a:p>
        </p:txBody>
      </p:sp>
      <p:sp>
        <p:nvSpPr>
          <p:cNvPr id="2055" name="Rectangle 7"/>
          <p:cNvSpPr>
            <a:spLocks noGrp="1" noChangeArrowheads="1"/>
          </p:cNvSpPr>
          <p:nvPr>
            <p:ph type="sldNum" sz="quarter" idx="5"/>
          </p:nvPr>
        </p:nvSpPr>
        <p:spPr bwMode="auto">
          <a:xfrm>
            <a:off x="3268663" y="9909175"/>
            <a:ext cx="555625" cy="1984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55675" eaLnBrk="0" latinLnBrk="0" hangingPunct="0">
              <a:defRPr sz="1300" b="0"/>
            </a:lvl1pPr>
          </a:lstStyle>
          <a:p>
            <a:pPr>
              <a:defRPr/>
            </a:pPr>
            <a:r>
              <a:rPr lang="en-US" altLang="ko-KR"/>
              <a:t>Page </a:t>
            </a:r>
            <a:fld id="{F032E6D2-CDC3-2849-BF7D-4A3704537A52}" type="slidenum">
              <a:rPr lang="en-US" altLang="ko-KR"/>
              <a:pPr>
                <a:defRPr/>
              </a:pPr>
              <a:t>&lt;#&gt;</a:t>
            </a:fld>
            <a:endParaRPr lang="en-US" altLang="ko-KR"/>
          </a:p>
        </p:txBody>
      </p:sp>
      <p:sp>
        <p:nvSpPr>
          <p:cNvPr id="15368" name="Rectangle 8"/>
          <p:cNvSpPr>
            <a:spLocks noChangeArrowheads="1"/>
          </p:cNvSpPr>
          <p:nvPr/>
        </p:nvSpPr>
        <p:spPr bwMode="auto">
          <a:xfrm>
            <a:off x="741363" y="9909175"/>
            <a:ext cx="727075" cy="2016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defTabSz="936625" eaLnBrk="0" latinLnBrk="0" hangingPunct="0"/>
            <a:r>
              <a:rPr lang="en-US" altLang="ko-KR" sz="1300" b="0"/>
              <a:t>Submission</a:t>
            </a:r>
          </a:p>
        </p:txBody>
      </p:sp>
      <p:sp>
        <p:nvSpPr>
          <p:cNvPr id="15369" name="Line 9"/>
          <p:cNvSpPr>
            <a:spLocks noChangeShapeType="1"/>
          </p:cNvSpPr>
          <p:nvPr/>
        </p:nvSpPr>
        <p:spPr bwMode="auto">
          <a:xfrm>
            <a:off x="741363" y="9907588"/>
            <a:ext cx="561657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5370" name="Line 10"/>
          <p:cNvSpPr>
            <a:spLocks noChangeShapeType="1"/>
          </p:cNvSpPr>
          <p:nvPr/>
        </p:nvSpPr>
        <p:spPr bwMode="auto">
          <a:xfrm>
            <a:off x="663575" y="327025"/>
            <a:ext cx="577215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 xmlns:p14="http://schemas.microsoft.com/office/powerpoint/2010/main" val="85415002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ＭＳ Ｐゴシック"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charset="0"/>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526CD8B-CBE4-FD4D-85DF-AA0F7C1931EE}" type="slidenum">
              <a:rPr lang="en-US" altLang="ko-KR"/>
              <a:pPr>
                <a:defRPr/>
              </a:pPr>
              <a:t>&lt;#&gt;</a:t>
            </a:fld>
            <a:endParaRPr lang="en-US" altLang="ko-KR"/>
          </a:p>
        </p:txBody>
      </p:sp>
    </p:spTree>
    <p:extLst>
      <p:ext uri="{BB962C8B-B14F-4D97-AF65-F5344CB8AC3E}">
        <p14:creationId xmlns="" xmlns:p14="http://schemas.microsoft.com/office/powerpoint/2010/main" val="3488495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xfrm>
            <a:off x="696913" y="334189"/>
            <a:ext cx="968214" cy="276999"/>
          </a:xfrm>
        </p:spPr>
        <p:txBody>
          <a:bodyPr/>
          <a:lstStyle>
            <a:lvl1pPr>
              <a:defRPr/>
            </a:lvl1pPr>
          </a:lstStyle>
          <a:p>
            <a:pPr>
              <a:defRPr/>
            </a:pPr>
            <a:r>
              <a:rPr lang="en-US" altLang="ko-KR" dirty="0" smtClean="0"/>
              <a:t>Nov. 2013</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6" name="Rectangle 6"/>
          <p:cNvSpPr>
            <a:spLocks noGrp="1" noChangeArrowheads="1"/>
          </p:cNvSpPr>
          <p:nvPr>
            <p:ph type="sldNum" sz="quarter" idx="12"/>
          </p:nvPr>
        </p:nvSpPr>
        <p:spPr/>
        <p:txBody>
          <a:bodyPr/>
          <a:lstStyle>
            <a:lvl1pPr>
              <a:defRPr/>
            </a:lvl1pPr>
          </a:lstStyle>
          <a:p>
            <a:pPr>
              <a:defRPr/>
            </a:pPr>
            <a:r>
              <a:rPr lang="en-US" altLang="ko-KR"/>
              <a:t>Slide </a:t>
            </a:r>
            <a:fld id="{34DA5C14-BC51-5D4D-BF6B-6BB6BBDF3E1E}" type="slidenum">
              <a:rPr lang="en-US" altLang="ko-KR"/>
              <a:pPr>
                <a:defRPr/>
              </a:pPr>
              <a:t>&lt;#&gt;</a:t>
            </a:fld>
            <a:endParaRPr lang="en-US" altLang="ko-KR"/>
          </a:p>
        </p:txBody>
      </p:sp>
    </p:spTree>
    <p:extLst>
      <p:ext uri="{BB962C8B-B14F-4D97-AF65-F5344CB8AC3E}">
        <p14:creationId xmlns="" xmlns:p14="http://schemas.microsoft.com/office/powerpoint/2010/main" val="24834715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ko-KR" altLang="en-US"/>
              <a:t>마스터 제목 스타일 편집</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ko-KR" altLang="en-US"/>
              <a:t>마스터 텍스트 스타일을 편집합니다</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1028" name="Rectangle 4"/>
          <p:cNvSpPr>
            <a:spLocks noGrp="1" noChangeArrowheads="1"/>
          </p:cNvSpPr>
          <p:nvPr>
            <p:ph type="dt" sz="half" idx="2"/>
          </p:nvPr>
        </p:nvSpPr>
        <p:spPr bwMode="auto">
          <a:xfrm>
            <a:off x="696913" y="334189"/>
            <a:ext cx="96186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eaLnBrk="0" latinLnBrk="0" hangingPunct="0">
              <a:lnSpc>
                <a:spcPct val="100000"/>
              </a:lnSpc>
              <a:spcBef>
                <a:spcPct val="0"/>
              </a:spcBef>
              <a:defRPr sz="1800" dirty="0" smtClean="0">
                <a:latin typeface="Times New Roman" pitchFamily="18" charset="0"/>
                <a:ea typeface="굴림" pitchFamily="50" charset="-127"/>
                <a:cs typeface="+mn-cs"/>
              </a:defRPr>
            </a:lvl1pPr>
          </a:lstStyle>
          <a:p>
            <a:pPr>
              <a:defRPr/>
            </a:pPr>
            <a:r>
              <a:rPr lang="en-US" altLang="ko-KR" dirty="0" smtClean="0"/>
              <a:t>Nov. 2013</a:t>
            </a:r>
            <a:endParaRPr lang="en-US" altLang="ko-KR" dirty="0"/>
          </a:p>
        </p:txBody>
      </p:sp>
      <p:sp>
        <p:nvSpPr>
          <p:cNvPr id="1029" name="Rectangle 5"/>
          <p:cNvSpPr>
            <a:spLocks noGrp="1" noChangeArrowheads="1"/>
          </p:cNvSpPr>
          <p:nvPr>
            <p:ph type="ftr" sz="quarter" idx="3"/>
          </p:nvPr>
        </p:nvSpPr>
        <p:spPr bwMode="auto">
          <a:xfrm>
            <a:off x="7048323" y="6475413"/>
            <a:ext cx="149560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sz="1200" b="0" dirty="0" smtClean="0"/>
            </a:lvl1pPr>
          </a:lstStyle>
          <a:p>
            <a:pPr>
              <a:defRPr/>
            </a:pPr>
            <a:r>
              <a:rPr lang="en-US" altLang="ko-KR" dirty="0" smtClean="0"/>
              <a:t>Chang-woo </a:t>
            </a:r>
            <a:r>
              <a:rPr lang="en-US" altLang="ko-KR" dirty="0" err="1" smtClean="0"/>
              <a:t>Pyo</a:t>
            </a:r>
            <a:r>
              <a:rPr lang="en-US" altLang="ko-KR" dirty="0" smtClean="0"/>
              <a:t> (NICT)</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sz="1200" b="0"/>
            </a:lvl1pPr>
          </a:lstStyle>
          <a:p>
            <a:pPr>
              <a:defRPr/>
            </a:pPr>
            <a:r>
              <a:rPr lang="en-US" altLang="ko-KR"/>
              <a:t>Slide </a:t>
            </a:r>
            <a:fld id="{21816E0C-F923-854E-AFF7-AA1E9DDBBA57}" type="slidenum">
              <a:rPr lang="en-US" altLang="ko-KR"/>
              <a:pPr>
                <a:defRPr/>
              </a:pPr>
              <a:t>&lt;#&gt;</a:t>
            </a:fld>
            <a:endParaRPr lang="en-US" altLang="ko-KR"/>
          </a:p>
        </p:txBody>
      </p:sp>
      <p:sp>
        <p:nvSpPr>
          <p:cNvPr id="1031" name="Rectangle 7"/>
          <p:cNvSpPr>
            <a:spLocks noChangeArrowheads="1"/>
          </p:cNvSpPr>
          <p:nvPr/>
        </p:nvSpPr>
        <p:spPr bwMode="auto">
          <a:xfrm>
            <a:off x="5508799" y="334189"/>
            <a:ext cx="2936701" cy="276999"/>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latinLnBrk="0" hangingPunct="0"/>
            <a:r>
              <a:rPr lang="en-US" altLang="ko-KR" sz="1800" dirty="0"/>
              <a:t>doc.: </a:t>
            </a:r>
            <a:r>
              <a:rPr lang="en-US" altLang="ja-JP" sz="1800" b="1" dirty="0" smtClean="0"/>
              <a:t>22-14-0014-00-000b</a:t>
            </a:r>
            <a:endParaRPr lang="en-US" altLang="ko-KR" sz="1800"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lIns="0" tIns="0" rIns="0" bIns="0">
            <a:spAutoFit/>
          </a:bodyPr>
          <a:lstStyle/>
          <a:p>
            <a:pPr eaLnBrk="0" latinLnBrk="0" hangingPunct="0"/>
            <a:r>
              <a:rPr lang="en-US" altLang="ko-KR" sz="1200" b="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Lst>
  <p:hf hdr="0"/>
  <p:txStyles>
    <p:titleStyle>
      <a:lvl1pPr algn="ctr" rtl="0" eaLnBrk="0" fontAlgn="base" hangingPunct="0">
        <a:spcBef>
          <a:spcPct val="0"/>
        </a:spcBef>
        <a:spcAft>
          <a:spcPct val="0"/>
        </a:spcAft>
        <a:defRPr sz="3200" b="1">
          <a:solidFill>
            <a:schemeClr val="tx2"/>
          </a:solidFill>
          <a:latin typeface="+mj-lt"/>
          <a:ea typeface="ＭＳ Ｐゴシック" charset="0"/>
          <a:cs typeface="ＭＳ Ｐゴシック"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charset="0"/>
          <a:cs typeface="ＭＳ Ｐゴシック"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charset="0"/>
          <a:cs typeface="ＭＳ Ｐゴシック"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0"/>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tandards.ieee.org/guides/bylaws/sb-bylaws.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oleObject" Target="../embeddings/Microsoft_Office_Word_97-2003___1.doc"/><Relationship Id="rId5" Type="http://schemas.openxmlformats.org/officeDocument/2006/relationships/hyperlink" Target="mailto:patcom@ieee.org" TargetMode="External"/><Relationship Id="rId4" Type="http://schemas.openxmlformats.org/officeDocument/2006/relationships/hyperlink" Target="mailto:apurva.mody@ieee.org"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imat.ieee.org/atten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mailto:zhang@ieee.or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 3"/>
          <p:cNvSpPr>
            <a:spLocks noGrp="1"/>
          </p:cNvSpPr>
          <p:nvPr>
            <p:ph type="dt" sz="half" idx="10"/>
          </p:nvPr>
        </p:nvSpPr>
        <p:spPr>
          <a:xfrm>
            <a:off x="696913" y="334189"/>
            <a:ext cx="936154"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a:t>
            </a:fld>
            <a:endParaRPr lang="en-US" altLang="ko-KR"/>
          </a:p>
        </p:txBody>
      </p:sp>
      <p:sp>
        <p:nvSpPr>
          <p:cNvPr id="7" name="Rectangle 2"/>
          <p:cNvSpPr>
            <a:spLocks noGrp="1" noChangeArrowheads="1"/>
          </p:cNvSpPr>
          <p:nvPr>
            <p:ph type="title"/>
          </p:nvPr>
        </p:nvSpPr>
        <p:spPr>
          <a:xfrm>
            <a:off x="328613" y="914400"/>
            <a:ext cx="8526462" cy="609600"/>
          </a:xfrm>
        </p:spPr>
        <p:txBody>
          <a:bodyPr/>
          <a:lstStyle/>
          <a:p>
            <a:r>
              <a:rPr lang="en-US" altLang="ko-KR" sz="2800" dirty="0">
                <a:latin typeface="Times New Roman" charset="0"/>
                <a:ea typeface="굴림" charset="0"/>
                <a:cs typeface="굴림" charset="0"/>
              </a:rPr>
              <a:t>IEEE </a:t>
            </a:r>
            <a:r>
              <a:rPr lang="en-US" altLang="ko-KR" sz="2800" dirty="0" smtClean="0">
                <a:latin typeface="Times New Roman" charset="0"/>
                <a:ea typeface="굴림" charset="0"/>
                <a:cs typeface="굴림" charset="0"/>
              </a:rPr>
              <a:t>P802.22b January 2014 Plan &amp; Report</a:t>
            </a:r>
            <a:endParaRPr lang="en-US" altLang="ko-KR" sz="2800" dirty="0">
              <a:latin typeface="Times New Roman" charset="0"/>
              <a:ea typeface="굴림" charset="0"/>
              <a:cs typeface="굴림" charset="0"/>
            </a:endParaRPr>
          </a:p>
        </p:txBody>
      </p:sp>
      <p:sp>
        <p:nvSpPr>
          <p:cNvPr id="8" name="Rectangle 6"/>
          <p:cNvSpPr txBox="1">
            <a:spLocks noChangeArrowheads="1"/>
          </p:cNvSpPr>
          <p:nvPr/>
        </p:nvSpPr>
        <p:spPr bwMode="auto">
          <a:xfrm>
            <a:off x="685800" y="1752600"/>
            <a:ext cx="77724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marL="342900" marR="0" lvl="0" indent="-342900" algn="ctr" defTabSz="914400" rtl="0" eaLnBrk="0" fontAlgn="base" latinLnBrk="0" hangingPunct="0">
              <a:lnSpc>
                <a:spcPct val="100000"/>
              </a:lnSpc>
              <a:spcBef>
                <a:spcPct val="20000"/>
              </a:spcBef>
              <a:spcAft>
                <a:spcPct val="0"/>
              </a:spcAft>
              <a:buClrTx/>
              <a:buSzTx/>
              <a:buFontTx/>
              <a:buNone/>
              <a:tabLst/>
              <a:defRPr/>
            </a:pPr>
            <a:r>
              <a:rPr kumimoji="0" lang="en-US" altLang="ko-KR" sz="2000" b="1" i="0" u="none" strike="noStrike" kern="0" cap="none" spc="0" normalizeH="0" baseline="0" noProof="0" dirty="0" smtClean="0">
                <a:ln>
                  <a:noFill/>
                </a:ln>
                <a:solidFill>
                  <a:schemeClr val="tx1"/>
                </a:solidFill>
                <a:effectLst/>
                <a:uLnTx/>
                <a:uFillTx/>
                <a:latin typeface="Times New Roman" charset="0"/>
                <a:ea typeface="굴림" charset="0"/>
                <a:cs typeface="굴림" charset="0"/>
              </a:rPr>
              <a:t>IEEE P802.22 Wireless RANs          Date:</a:t>
            </a:r>
            <a:r>
              <a:rPr kumimoji="0" lang="en-US" altLang="ko-KR" sz="2000" b="0" i="0" u="none" strike="noStrike" kern="0" cap="none" spc="0" normalizeH="0" baseline="0" noProof="0" dirty="0" smtClean="0">
                <a:ln>
                  <a:noFill/>
                </a:ln>
                <a:solidFill>
                  <a:schemeClr val="tx1"/>
                </a:solidFill>
                <a:effectLst/>
                <a:uLnTx/>
                <a:uFillTx/>
                <a:latin typeface="Times New Roman" charset="0"/>
                <a:ea typeface="굴림" charset="0"/>
                <a:cs typeface="굴림" charset="0"/>
              </a:rPr>
              <a:t> 2013-1-21</a:t>
            </a:r>
            <a:endParaRPr kumimoji="0" lang="en-US" altLang="ko-KR" sz="2000" b="0" i="0" u="none" strike="noStrike" kern="0" cap="none" spc="0" normalizeH="0" baseline="0" noProof="0" dirty="0">
              <a:ln>
                <a:noFill/>
              </a:ln>
              <a:solidFill>
                <a:schemeClr val="tx1"/>
              </a:solidFill>
              <a:effectLst/>
              <a:uLnTx/>
              <a:uFillTx/>
              <a:latin typeface="Times New Roman" charset="0"/>
              <a:ea typeface="굴림" charset="0"/>
              <a:cs typeface="굴림" charset="0"/>
            </a:endParaRPr>
          </a:p>
        </p:txBody>
      </p:sp>
      <p:sp>
        <p:nvSpPr>
          <p:cNvPr id="9" name="Rectangle 12"/>
          <p:cNvSpPr>
            <a:spLocks noChangeArrowheads="1"/>
          </p:cNvSpPr>
          <p:nvPr/>
        </p:nvSpPr>
        <p:spPr bwMode="auto">
          <a:xfrm>
            <a:off x="533400" y="2185988"/>
            <a:ext cx="1447800" cy="381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75" tIns="46038" rIns="92075" bIns="46038"/>
          <a:lstStyle/>
          <a:p>
            <a:pPr marL="342900" indent="-342900" eaLnBrk="0" latinLnBrk="0" hangingPunct="0">
              <a:spcBef>
                <a:spcPct val="20000"/>
              </a:spcBef>
            </a:pPr>
            <a:r>
              <a:rPr lang="en-US" altLang="ko-KR" sz="2000"/>
              <a:t>Authors:</a:t>
            </a:r>
            <a:endParaRPr lang="en-US" altLang="ko-KR" sz="2000" b="0"/>
          </a:p>
        </p:txBody>
      </p:sp>
      <p:sp>
        <p:nvSpPr>
          <p:cNvPr id="10" name="Text Box 13"/>
          <p:cNvSpPr txBox="1">
            <a:spLocks noChangeArrowheads="1"/>
          </p:cNvSpPr>
          <p:nvPr/>
        </p:nvSpPr>
        <p:spPr bwMode="auto">
          <a:xfrm>
            <a:off x="539552" y="4072362"/>
            <a:ext cx="8217024" cy="23089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92075" tIns="46038" rIns="92075" bIns="46038">
            <a:spAutoFit/>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r>
              <a:rPr lang="en-GB" altLang="ja-JP" sz="900" b="0" dirty="0" smtClean="0"/>
              <a:t>Notice: 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lang="ja-JP" altLang="ja-JP" sz="900" b="0" dirty="0" smtClean="0"/>
          </a:p>
          <a:p>
            <a:r>
              <a:rPr lang="en-US" altLang="ja-JP" sz="900" b="0" dirty="0" smtClean="0"/>
              <a:t> </a:t>
            </a:r>
            <a:endParaRPr lang="ja-JP" altLang="ja-JP" sz="900" b="0" dirty="0" smtClean="0"/>
          </a:p>
          <a:p>
            <a:r>
              <a:rPr lang="en-GB" altLang="ja-JP" sz="900" b="0" dirty="0" smtClean="0"/>
              <a:t>Release: The contributor grants a free, irrevocable license to the IEEE to incorporate material contained in this contribution, and any modifications thereof, in the creation of an IEEE Standards publication; to copyright in the IEEE’s name any IEEE Standards publication even though it July include portions of this contribution; and at the IEEE’s sole discretion to permit others to reproduce in whole or in part the resulting IEEE Standards publication.  The contributor also acknowledges and accepts that this contribution July be made public by IEEE 802.22.</a:t>
            </a:r>
            <a:endParaRPr lang="ja-JP" altLang="ja-JP" sz="900" b="0" dirty="0" smtClean="0"/>
          </a:p>
          <a:p>
            <a:r>
              <a:rPr lang="en-GB" altLang="ja-JP" sz="900" b="0" dirty="0" smtClean="0"/>
              <a:t> </a:t>
            </a:r>
            <a:endParaRPr lang="ja-JP" altLang="ja-JP" sz="900" b="0" dirty="0" smtClean="0"/>
          </a:p>
          <a:p>
            <a:r>
              <a:rPr lang="en-GB" altLang="ja-JP" sz="900" b="0" dirty="0" smtClean="0"/>
              <a:t>Patent Policy and Procedures: The contributor is familiar with the IEEE 802 Patent Policy and Procedures </a:t>
            </a:r>
            <a:endParaRPr lang="ja-JP" altLang="ja-JP" sz="900" b="0" dirty="0" smtClean="0"/>
          </a:p>
          <a:p>
            <a:r>
              <a:rPr lang="en-GB" altLang="ja-JP" sz="900" b="0" dirty="0" smtClean="0"/>
              <a:t>&lt;</a:t>
            </a:r>
            <a:r>
              <a:rPr lang="en-GB" altLang="ja-JP" sz="900" b="0" u="sng" dirty="0" smtClean="0">
                <a:hlinkClick r:id="rId3"/>
              </a:rPr>
              <a:t>http://standards.ieee.org/guides/bylaws/sb-bylaws.pdf</a:t>
            </a:r>
            <a:r>
              <a:rPr lang="en-GB" altLang="ja-JP" sz="900" b="0" dirty="0" smtClean="0"/>
              <a:t>&gt;, including the statement "IEEE standards July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r>
              <a:rPr lang="en-GB" altLang="ja-JP" sz="900" b="0" dirty="0" err="1" smtClean="0"/>
              <a:t>Apurva</a:t>
            </a:r>
            <a:r>
              <a:rPr lang="en-GB" altLang="ja-JP" sz="900" b="0" dirty="0" smtClean="0"/>
              <a:t> </a:t>
            </a:r>
            <a:r>
              <a:rPr lang="en-GB" altLang="ja-JP" sz="900" b="0" dirty="0" err="1" smtClean="0"/>
              <a:t>Mody</a:t>
            </a:r>
            <a:r>
              <a:rPr lang="en-GB" altLang="ja-JP" sz="900" b="0" dirty="0" smtClean="0"/>
              <a:t> &lt;</a:t>
            </a:r>
            <a:r>
              <a:rPr lang="en-GB" altLang="ja-JP" sz="900" b="0" u="sng" dirty="0" smtClean="0">
                <a:hlinkClick r:id="rId4"/>
              </a:rPr>
              <a:t>apurva.mody@ieee.org</a:t>
            </a:r>
            <a:r>
              <a:rPr lang="en-GB" altLang="ja-JP" sz="900" b="0" dirty="0" smtClean="0"/>
              <a:t>&gt; as early as possible, in written or electronic form, if patented technology (or technology under patent application) might be incorporated into a draft standard being developed within the IEEE 802.22 Working Group. If you have questions, contact the IEEE Patent Committee Administrator at &lt;</a:t>
            </a:r>
            <a:r>
              <a:rPr lang="en-GB" altLang="ja-JP" sz="900" b="0" u="sng" dirty="0" smtClean="0">
                <a:hlinkClick r:id="rId5"/>
              </a:rPr>
              <a:t>patcom@ieee.org</a:t>
            </a:r>
            <a:r>
              <a:rPr lang="en-GB" altLang="ja-JP" sz="900" b="0" dirty="0" smtClean="0"/>
              <a:t>&gt;.</a:t>
            </a:r>
            <a:endParaRPr lang="ja-JP" altLang="ja-JP" sz="900" b="0" dirty="0"/>
          </a:p>
        </p:txBody>
      </p:sp>
      <p:graphicFrame>
        <p:nvGraphicFramePr>
          <p:cNvPr id="11" name="Object 25"/>
          <p:cNvGraphicFramePr>
            <a:graphicFrameLocks noChangeAspect="1"/>
          </p:cNvGraphicFramePr>
          <p:nvPr/>
        </p:nvGraphicFramePr>
        <p:xfrm>
          <a:off x="612775" y="2713038"/>
          <a:ext cx="7847657" cy="703262"/>
        </p:xfrm>
        <a:graphic>
          <a:graphicData uri="http://schemas.openxmlformats.org/presentationml/2006/ole">
            <p:oleObj spid="_x0000_s21506" name="Document" r:id="rId6" imgW="8452204" imgH="756314" progId="Word.Document.8">
              <p:embed/>
            </p:oleObj>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u="sng" dirty="0" smtClean="0">
                <a:solidFill>
                  <a:schemeClr val="tx1"/>
                </a:solidFill>
              </a:rPr>
              <a:t>November Minutes</a:t>
            </a:r>
            <a:endParaRPr kumimoji="1" lang="ja-JP" altLang="en-US" u="sng" dirty="0">
              <a:solidFill>
                <a:schemeClr val="tx1"/>
              </a:solidFill>
            </a:endParaRPr>
          </a:p>
        </p:txBody>
      </p:sp>
      <p:sp>
        <p:nvSpPr>
          <p:cNvPr id="3" name="コンテンツ プレースホルダ 2"/>
          <p:cNvSpPr>
            <a:spLocks noGrp="1"/>
          </p:cNvSpPr>
          <p:nvPr>
            <p:ph idx="1"/>
          </p:nvPr>
        </p:nvSpPr>
        <p:spPr/>
        <p:txBody>
          <a:bodyPr/>
          <a:lstStyle/>
          <a:p>
            <a:r>
              <a:rPr lang="en-US" altLang="ja-JP" dirty="0" smtClean="0"/>
              <a:t>Motion to approve Nov. 802.22b minutes as contained in </a:t>
            </a:r>
            <a:r>
              <a:rPr lang="en-GB" altLang="ja-JP" dirty="0" smtClean="0"/>
              <a:t>802.22-14-0004-00-000b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Shigenobu</a:t>
            </a:r>
            <a:r>
              <a:rPr lang="en-US" altLang="ja-JP" dirty="0" smtClean="0"/>
              <a:t> Sasaki</a:t>
            </a:r>
          </a:p>
          <a:p>
            <a:endParaRPr lang="en-US" altLang="ja-JP" dirty="0" smtClean="0"/>
          </a:p>
          <a:p>
            <a:r>
              <a:rPr lang="en-US" altLang="ja-JP" dirty="0" smtClean="0"/>
              <a:t>No objection, Motion passes.</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10</a:t>
            </a:fld>
            <a:endParaRPr lang="en-US" altLang="ko-K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Review of Teleconference Calls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11</a:t>
            </a:fld>
            <a:endParaRPr lang="en-US" altLang="ko-KR"/>
          </a:p>
        </p:txBody>
      </p:sp>
      <p:sp>
        <p:nvSpPr>
          <p:cNvPr id="7" name="コンテンツ プレースホルダ 6"/>
          <p:cNvSpPr>
            <a:spLocks noGrp="1"/>
          </p:cNvSpPr>
          <p:nvPr>
            <p:ph idx="1"/>
          </p:nvPr>
        </p:nvSpPr>
        <p:spPr/>
        <p:txBody>
          <a:bodyPr/>
          <a:lstStyle/>
          <a:p>
            <a:r>
              <a:rPr lang="en-GB" altLang="ja-JP" dirty="0" smtClean="0"/>
              <a:t>21</a:t>
            </a:r>
            <a:r>
              <a:rPr lang="en-GB" altLang="ja-JP" baseline="30000" dirty="0" smtClean="0"/>
              <a:t>st</a:t>
            </a:r>
            <a:r>
              <a:rPr lang="en-GB" altLang="ja-JP" dirty="0" smtClean="0"/>
              <a:t> November (Thursday)</a:t>
            </a:r>
          </a:p>
          <a:p>
            <a:r>
              <a:rPr lang="en-GB" altLang="ja-JP" dirty="0" smtClean="0"/>
              <a:t>28</a:t>
            </a:r>
            <a:r>
              <a:rPr lang="en-GB" altLang="ja-JP" baseline="30000" dirty="0" smtClean="0"/>
              <a:t>th</a:t>
            </a:r>
            <a:r>
              <a:rPr lang="en-GB" altLang="ja-JP" dirty="0" smtClean="0"/>
              <a:t>  November (Thursday)</a:t>
            </a:r>
          </a:p>
          <a:p>
            <a:r>
              <a:rPr lang="en-GB" altLang="ja-JP" dirty="0" smtClean="0"/>
              <a:t>5</a:t>
            </a:r>
            <a:r>
              <a:rPr lang="en-GB" altLang="ja-JP" baseline="30000" dirty="0" smtClean="0"/>
              <a:t>st</a:t>
            </a:r>
            <a:r>
              <a:rPr lang="en-GB" altLang="ja-JP" dirty="0" smtClean="0"/>
              <a:t> December (Thursday)</a:t>
            </a:r>
          </a:p>
          <a:p>
            <a:r>
              <a:rPr lang="en-GB" altLang="ja-JP" dirty="0" smtClean="0"/>
              <a:t>12</a:t>
            </a:r>
            <a:r>
              <a:rPr lang="en-GB" altLang="ja-JP" baseline="30000" dirty="0" smtClean="0"/>
              <a:t>st</a:t>
            </a:r>
            <a:r>
              <a:rPr lang="en-GB" altLang="ja-JP" dirty="0" smtClean="0"/>
              <a:t> December (Thursday)</a:t>
            </a:r>
          </a:p>
          <a:p>
            <a:r>
              <a:rPr lang="en-GB" altLang="ja-JP" dirty="0" smtClean="0"/>
              <a:t>9</a:t>
            </a:r>
            <a:r>
              <a:rPr lang="en-GB" altLang="ja-JP" baseline="30000" dirty="0" smtClean="0"/>
              <a:t>st</a:t>
            </a:r>
            <a:r>
              <a:rPr lang="en-GB" altLang="ja-JP" dirty="0" smtClean="0"/>
              <a:t> January (Thursday)</a:t>
            </a:r>
          </a:p>
          <a:p>
            <a:r>
              <a:rPr lang="en-GB" altLang="ja-JP" dirty="0" smtClean="0"/>
              <a:t>16</a:t>
            </a:r>
            <a:r>
              <a:rPr lang="en-GB" altLang="ja-JP" baseline="30000" dirty="0" smtClean="0"/>
              <a:t>st</a:t>
            </a:r>
            <a:r>
              <a:rPr lang="en-GB" altLang="ja-JP" dirty="0" smtClean="0"/>
              <a:t> January (Thursday)</a:t>
            </a:r>
            <a:endParaRPr kumimoji="1" lang="ja-JP" alt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Conference Call Minutes</a:t>
            </a:r>
            <a:endParaRPr kumimoji="1" lang="ja-JP" altLang="en-US" dirty="0"/>
          </a:p>
        </p:txBody>
      </p:sp>
      <p:sp>
        <p:nvSpPr>
          <p:cNvPr id="3" name="コンテンツ プレースホルダ 2"/>
          <p:cNvSpPr>
            <a:spLocks noGrp="1"/>
          </p:cNvSpPr>
          <p:nvPr>
            <p:ph idx="1"/>
          </p:nvPr>
        </p:nvSpPr>
        <p:spPr/>
        <p:txBody>
          <a:bodyPr/>
          <a:lstStyle/>
          <a:p>
            <a:r>
              <a:rPr lang="en-US" altLang="ja-JP" sz="2800" dirty="0" smtClean="0"/>
              <a:t>Motion to approve Nov. 802.22b minutes of teleconferences as contained in </a:t>
            </a:r>
            <a:r>
              <a:rPr lang="en-GB" altLang="ja-JP" sz="2800" dirty="0" smtClean="0"/>
              <a:t>22-14-0015-00-000b</a:t>
            </a:r>
            <a:endParaRPr lang="en-US" altLang="ja-JP" sz="2800" u="sng" dirty="0" smtClean="0"/>
          </a:p>
          <a:p>
            <a:endParaRPr lang="en-US" altLang="ja-JP" sz="2800" dirty="0" smtClean="0"/>
          </a:p>
          <a:p>
            <a:r>
              <a:rPr lang="en-US" altLang="ja-JP" sz="2800" dirty="0" smtClean="0"/>
              <a:t>Move: Chang-woo </a:t>
            </a:r>
            <a:r>
              <a:rPr lang="en-US" altLang="ja-JP" sz="2800" dirty="0" err="1" smtClean="0"/>
              <a:t>Pyo</a:t>
            </a:r>
            <a:endParaRPr lang="en-US" altLang="ja-JP" sz="2800" dirty="0" smtClean="0"/>
          </a:p>
          <a:p>
            <a:r>
              <a:rPr lang="en-US" altLang="ja-JP" sz="2800" dirty="0" smtClean="0"/>
              <a:t>Second: </a:t>
            </a:r>
            <a:r>
              <a:rPr lang="en-US" altLang="ja-JP" sz="2800" dirty="0" err="1" smtClean="0"/>
              <a:t>Chunyi</a:t>
            </a:r>
            <a:r>
              <a:rPr lang="en-US" altLang="ja-JP" sz="2800" dirty="0" smtClean="0"/>
              <a:t> Song</a:t>
            </a:r>
          </a:p>
          <a:p>
            <a:endParaRPr lang="en-US" altLang="ja-JP" sz="2800" dirty="0" smtClean="0"/>
          </a:p>
          <a:p>
            <a:r>
              <a:rPr lang="en-US" altLang="ja-JP" sz="2800" dirty="0" smtClean="0"/>
              <a:t>No objection, Motion passes.</a:t>
            </a:r>
          </a:p>
          <a:p>
            <a:endParaRPr kumimoji="1" lang="ja-JP" altLang="en-US" sz="2800"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12</a:t>
            </a:fld>
            <a:endParaRPr lang="en-US" altLang="ko-K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510952"/>
          </a:xfrm>
        </p:spPr>
        <p:txBody>
          <a:bodyPr/>
          <a:lstStyle/>
          <a:p>
            <a:r>
              <a:rPr kumimoji="1" lang="en-US" altLang="ja-JP" dirty="0" smtClean="0"/>
              <a:t>Discussion Items</a:t>
            </a:r>
            <a:endParaRPr kumimoji="1" lang="ja-JP" altLang="en-US" dirty="0"/>
          </a:p>
        </p:txBody>
      </p:sp>
      <p:sp>
        <p:nvSpPr>
          <p:cNvPr id="3" name="コンテンツ プレースホルダ 2"/>
          <p:cNvSpPr>
            <a:spLocks noGrp="1"/>
          </p:cNvSpPr>
          <p:nvPr>
            <p:ph idx="1"/>
          </p:nvPr>
        </p:nvSpPr>
        <p:spPr>
          <a:xfrm>
            <a:off x="685800" y="1340768"/>
            <a:ext cx="7772400" cy="4755232"/>
          </a:xfrm>
        </p:spPr>
        <p:txBody>
          <a:bodyPr/>
          <a:lstStyle/>
          <a:p>
            <a:r>
              <a:rPr kumimoji="1" lang="en-US" altLang="ja-JP" dirty="0" smtClean="0"/>
              <a:t>Comment Resolution</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13</a:t>
            </a:fld>
            <a:endParaRPr lang="en-US" altLang="ko-KR"/>
          </a:p>
        </p:txBody>
      </p:sp>
      <p:graphicFrame>
        <p:nvGraphicFramePr>
          <p:cNvPr id="8" name="コンテンツ プレースホルダ 6"/>
          <p:cNvGraphicFramePr>
            <a:graphicFrameLocks/>
          </p:cNvGraphicFramePr>
          <p:nvPr/>
        </p:nvGraphicFramePr>
        <p:xfrm>
          <a:off x="251520" y="1916832"/>
          <a:ext cx="8712967" cy="4521200"/>
        </p:xfrm>
        <a:graphic>
          <a:graphicData uri="http://schemas.openxmlformats.org/drawingml/2006/table">
            <a:tbl>
              <a:tblPr firstRow="1" bandRow="1">
                <a:tableStyleId>{5C22544A-7EE6-4342-B048-85BDC9FD1C3A}</a:tableStyleId>
              </a:tblPr>
              <a:tblGrid>
                <a:gridCol w="1728192"/>
                <a:gridCol w="3960440"/>
                <a:gridCol w="1440160"/>
                <a:gridCol w="1584175"/>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r>
                        <a:rPr kumimoji="1" lang="en-US" altLang="ja-JP" sz="1400" dirty="0" smtClean="0"/>
                        <a:t>Tuesday</a:t>
                      </a:r>
                      <a:r>
                        <a:rPr kumimoji="1" lang="en-US" altLang="ja-JP" sz="1400" baseline="0" dirty="0" smtClean="0"/>
                        <a:t> AM1</a:t>
                      </a:r>
                      <a:endParaRPr kumimoji="1" lang="ja-JP" altLang="en-US" sz="1400" dirty="0"/>
                    </a:p>
                  </a:txBody>
                  <a:tcPr/>
                </a:tc>
                <a:tc>
                  <a:txBody>
                    <a:bodyPr/>
                    <a:lstStyle/>
                    <a:p>
                      <a:pPr marL="0" marR="0" lvl="1"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US" altLang="ja-JP" sz="1400" kern="1200" dirty="0" smtClean="0">
                          <a:solidFill>
                            <a:schemeClr val="dk1"/>
                          </a:solidFill>
                          <a:latin typeface="+mn-lt"/>
                          <a:ea typeface="+mn-ea"/>
                          <a:cs typeface="+mn-cs"/>
                        </a:rPr>
                        <a:t> Comment Resolution related to MAC (60m)</a:t>
                      </a:r>
                      <a:endParaRPr lang="ja-JP" altLang="en-US"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solidFill>
                            <a:schemeClr val="tx1"/>
                          </a:solidFill>
                        </a:rPr>
                        <a:t>178r0</a:t>
                      </a:r>
                      <a:endParaRPr kumimoji="1" lang="ja-JP" altLang="en-US" sz="1400" dirty="0" smtClean="0">
                        <a:solidFill>
                          <a:schemeClr val="tx1"/>
                        </a:solidFill>
                      </a:endParaRPr>
                    </a:p>
                  </a:txBody>
                  <a:tcPr/>
                </a:tc>
                <a:tc>
                  <a:txBody>
                    <a:bodyPr/>
                    <a:lstStyle/>
                    <a:p>
                      <a:r>
                        <a:rPr kumimoji="1" lang="en-US" altLang="ja-JP" sz="1400" dirty="0" smtClean="0"/>
                        <a:t>Dr. </a:t>
                      </a:r>
                      <a:r>
                        <a:rPr kumimoji="1" lang="en-US" altLang="ja-JP" sz="1400" dirty="0" err="1" smtClean="0"/>
                        <a:t>Pyo</a:t>
                      </a:r>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Tuesday AM2</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Comment Resolution</a:t>
                      </a:r>
                      <a:r>
                        <a:rPr lang="en-GB" altLang="ja-JP" sz="1400" kern="1200" baseline="0" dirty="0" smtClean="0">
                          <a:solidFill>
                            <a:schemeClr val="dk1"/>
                          </a:solidFill>
                          <a:latin typeface="+mn-lt"/>
                          <a:ea typeface="+mn-ea"/>
                          <a:cs typeface="+mn-cs"/>
                        </a:rPr>
                        <a:t> related to PHY Mode 2 (30m)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Comment Resolution related to MAC (60m)</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tx1"/>
                          </a:solidFill>
                          <a:latin typeface="+mn-lt"/>
                          <a:ea typeface="+mn-ea"/>
                          <a:cs typeface="+mn-cs"/>
                        </a:rPr>
                        <a:t>16r0, 17r2, 18r0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tx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tx1"/>
                          </a:solidFill>
                          <a:latin typeface="+mn-lt"/>
                          <a:ea typeface="+mn-ea"/>
                          <a:cs typeface="+mn-cs"/>
                        </a:rPr>
                        <a:t>174r0, 179r2, 181r0</a:t>
                      </a:r>
                    </a:p>
                  </a:txBody>
                  <a:tcPr/>
                </a:tc>
                <a:tc>
                  <a:txBody>
                    <a:bodyPr/>
                    <a:lstStyle/>
                    <a:p>
                      <a:r>
                        <a:rPr kumimoji="1" lang="en-US" altLang="ja-JP" sz="1400" dirty="0" smtClean="0"/>
                        <a:t>Dr. </a:t>
                      </a:r>
                      <a:r>
                        <a:rPr kumimoji="1" lang="en-US" altLang="ja-JP" sz="1400" dirty="0" err="1" smtClean="0"/>
                        <a:t>Oodo</a:t>
                      </a:r>
                      <a:endParaRPr kumimoji="1" lang="en-US" altLang="ja-JP" sz="1400" dirty="0" smtClean="0"/>
                    </a:p>
                    <a:p>
                      <a:endParaRPr kumimoji="1" lang="en-US" altLang="ja-JP" sz="1400" dirty="0" smtClean="0"/>
                    </a:p>
                    <a:p>
                      <a:r>
                        <a:rPr kumimoji="1" lang="en-US" altLang="ja-JP" sz="1400" dirty="0" smtClean="0"/>
                        <a:t>Dr. </a:t>
                      </a:r>
                      <a:r>
                        <a:rPr kumimoji="1" lang="en-US" altLang="ja-JP" sz="1400" dirty="0" err="1" smtClean="0"/>
                        <a:t>Pyo</a:t>
                      </a:r>
                      <a:endParaRPr kumimoji="1" lang="ja-JP" altLang="en-US" sz="14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Tuesday</a:t>
                      </a:r>
                      <a:r>
                        <a:rPr kumimoji="1" lang="en-US" altLang="ja-JP" sz="1400" baseline="0" dirty="0" smtClean="0"/>
                        <a:t>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 Comment</a:t>
                      </a:r>
                      <a:r>
                        <a:rPr lang="en-GB" altLang="ja-JP" sz="1400" kern="1200" baseline="0" dirty="0" smtClean="0">
                          <a:solidFill>
                            <a:schemeClr val="dk1"/>
                          </a:solidFill>
                          <a:latin typeface="+mn-lt"/>
                          <a:ea typeface="+mn-ea"/>
                          <a:cs typeface="+mn-cs"/>
                        </a:rPr>
                        <a:t> Resolution related to transmit diversity (15m)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dk1"/>
                          </a:solidFill>
                          <a:latin typeface="+mn-lt"/>
                          <a:ea typeface="+mn-ea"/>
                          <a:cs typeface="+mn-cs"/>
                        </a:rPr>
                        <a:t>Comment</a:t>
                      </a:r>
                      <a:r>
                        <a:rPr lang="en-GB" altLang="ja-JP" sz="1400" kern="1200" baseline="0" dirty="0" smtClean="0">
                          <a:solidFill>
                            <a:schemeClr val="dk1"/>
                          </a:solidFill>
                          <a:latin typeface="+mn-lt"/>
                          <a:ea typeface="+mn-ea"/>
                          <a:cs typeface="+mn-cs"/>
                        </a:rPr>
                        <a:t> Resolution related to multichannel operation (25m)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Comment Resolution related to MAC (60m)</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tx1"/>
                          </a:solidFill>
                          <a:latin typeface="+mn-lt"/>
                          <a:ea typeface="+mn-ea"/>
                          <a:cs typeface="+mn-cs"/>
                        </a:rPr>
                        <a:t>21r0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tx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tx1"/>
                          </a:solidFill>
                          <a:latin typeface="+mn-lt"/>
                          <a:ea typeface="+mn-ea"/>
                          <a:cs typeface="+mn-cs"/>
                        </a:rPr>
                        <a:t>19r0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lang="en-GB" altLang="ja-JP" sz="1400" kern="1200" dirty="0" smtClean="0">
                        <a:solidFill>
                          <a:schemeClr val="tx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dirty="0" smtClean="0">
                          <a:solidFill>
                            <a:schemeClr val="tx1"/>
                          </a:solidFill>
                          <a:latin typeface="+mn-lt"/>
                          <a:ea typeface="+mn-ea"/>
                          <a:cs typeface="+mn-cs"/>
                        </a:rPr>
                        <a:t>5r1</a:t>
                      </a:r>
                    </a:p>
                  </a:txBody>
                  <a:tcPr/>
                </a:tc>
                <a:tc>
                  <a:txBody>
                    <a:bodyPr/>
                    <a:lstStyle/>
                    <a:p>
                      <a:r>
                        <a:rPr kumimoji="1" lang="en-US" altLang="ja-JP" sz="1400" dirty="0" smtClean="0"/>
                        <a:t>Dr. </a:t>
                      </a:r>
                      <a:r>
                        <a:rPr kumimoji="1" lang="en-US" altLang="ja-JP" sz="1400" dirty="0" err="1" smtClean="0"/>
                        <a:t>Villardi</a:t>
                      </a:r>
                      <a:endParaRPr kumimoji="1" lang="en-US" altLang="ja-JP" sz="1400" dirty="0" smtClean="0"/>
                    </a:p>
                    <a:p>
                      <a:endParaRPr kumimoji="1" lang="en-US" altLang="ja-JP" sz="1400" dirty="0" smtClean="0"/>
                    </a:p>
                    <a:p>
                      <a:r>
                        <a:rPr kumimoji="1" lang="en-US" altLang="ja-JP" sz="1400" dirty="0" smtClean="0"/>
                        <a:t>Dr. </a:t>
                      </a:r>
                      <a:r>
                        <a:rPr kumimoji="1" lang="en-US" altLang="ja-JP" sz="1400" dirty="0" err="1" smtClean="0"/>
                        <a:t>Toh</a:t>
                      </a:r>
                      <a:endParaRPr kumimoji="1" lang="en-US" altLang="ja-JP" sz="1400" dirty="0" smtClean="0"/>
                    </a:p>
                    <a:p>
                      <a:endParaRPr kumimoji="1" lang="en-US" altLang="ja-JP" sz="1400" dirty="0" smtClean="0"/>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Dr. </a:t>
                      </a:r>
                      <a:r>
                        <a:rPr kumimoji="1" lang="en-US" altLang="ja-JP" sz="1400" dirty="0" err="1" smtClean="0"/>
                        <a:t>Pyo</a:t>
                      </a:r>
                      <a:endParaRPr kumimoji="1" lang="ja-JP" altLang="en-US"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AM1</a:t>
                      </a:r>
                      <a:r>
                        <a:rPr kumimoji="1" lang="en-US" altLang="ja-JP" sz="1400" baseline="0" dirty="0" smtClean="0"/>
                        <a:t> </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 </a:t>
                      </a:r>
                      <a:r>
                        <a:rPr lang="en-US" altLang="ja-JP" sz="1400" dirty="0" smtClean="0"/>
                        <a:t>Multi-carrier Filter Banks Modulation (45m)</a:t>
                      </a:r>
                      <a:r>
                        <a:rPr kumimoji="1" lang="en-US" altLang="ja-JP" sz="1400" dirty="0" smtClean="0"/>
                        <a:t> </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en-US" altLang="ja-JP"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solidFill>
                            <a:schemeClr val="tx1"/>
                          </a:solidFill>
                        </a:rPr>
                        <a:t>12r0</a:t>
                      </a:r>
                      <a:endParaRPr kumimoji="1" lang="en-US" altLang="ja-JP" sz="1400" dirty="0" smtClean="0">
                        <a:solidFill>
                          <a:schemeClr val="tx1"/>
                        </a:solidFill>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ja-JP" altLang="en-US" sz="1400" dirty="0" smtClean="0">
                        <a:solidFill>
                          <a:schemeClr val="tx1"/>
                        </a:solidFill>
                      </a:endParaRPr>
                    </a:p>
                  </a:txBody>
                  <a:tcPr/>
                </a:tc>
                <a:tc>
                  <a:txBody>
                    <a:bodyPr/>
                    <a:lstStyle/>
                    <a:p>
                      <a:r>
                        <a:rPr lang="en-US" altLang="ja-JP" sz="1400" dirty="0" smtClean="0"/>
                        <a:t>Dominique </a:t>
                      </a:r>
                      <a:r>
                        <a:rPr lang="en-US" altLang="ja-JP" sz="1400" dirty="0" err="1" smtClean="0"/>
                        <a:t>Nouget</a:t>
                      </a:r>
                      <a:r>
                        <a:rPr lang="en-US" altLang="ja-JP" sz="1400" dirty="0" smtClean="0"/>
                        <a:t> (CEA/LETI</a:t>
                      </a:r>
                      <a:r>
                        <a:rPr lang="en-US" altLang="ja-JP" sz="1400" dirty="0" smtClean="0"/>
                        <a:t>)</a:t>
                      </a:r>
                      <a:endParaRPr kumimoji="1" lang="en-US" altLang="ja-JP" sz="1400" dirty="0" smtClean="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Wednesday PM1</a:t>
                      </a:r>
                      <a:endParaRPr kumimoji="1" lang="ja-JP" altLang="en-US" sz="14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t>Comment Resolution related</a:t>
                      </a:r>
                      <a:r>
                        <a:rPr kumimoji="1" lang="en-US" altLang="ja-JP" sz="1400" baseline="0" dirty="0" smtClean="0"/>
                        <a:t> to PHY Mode 2 (30m)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baseline="0" dirty="0" smtClean="0"/>
                        <a:t> Comment Resolution related to Group management (15m)</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baseline="0" dirty="0" smtClean="0"/>
                        <a:t> Technical Contribution (15m)</a:t>
                      </a:r>
                      <a:endParaRPr lang="en-GB" altLang="ja-JP" sz="1400" kern="1200" baseline="0" dirty="0" smtClean="0">
                        <a:solidFill>
                          <a:schemeClr val="dk1"/>
                        </a:solidFill>
                        <a:latin typeface="+mn-lt"/>
                        <a:ea typeface="+mn-ea"/>
                        <a:cs typeface="+mn-cs"/>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lang="en-GB" altLang="ja-JP" sz="1400" kern="1200" baseline="0" dirty="0" smtClean="0">
                          <a:solidFill>
                            <a:schemeClr val="dk1"/>
                          </a:solidFill>
                          <a:latin typeface="+mn-lt"/>
                          <a:ea typeface="+mn-ea"/>
                          <a:cs typeface="+mn-cs"/>
                        </a:rPr>
                        <a:t> </a:t>
                      </a:r>
                      <a:r>
                        <a:rPr lang="en-GB" altLang="ja-JP" sz="1400" kern="1200" baseline="0" dirty="0" smtClean="0">
                          <a:solidFill>
                            <a:schemeClr val="dk1"/>
                          </a:solidFill>
                          <a:latin typeface="+mn-lt"/>
                          <a:ea typeface="+mn-ea"/>
                          <a:cs typeface="+mn-cs"/>
                        </a:rPr>
                        <a:t>Comment Resolution related to data rate (15m)</a:t>
                      </a:r>
                      <a:endParaRPr lang="en-GB" altLang="ja-JP" sz="1400" kern="1200" dirty="0" smtClean="0">
                        <a:solidFill>
                          <a:schemeClr val="dk1"/>
                        </a:solidFill>
                        <a:latin typeface="+mn-lt"/>
                        <a:ea typeface="+mn-ea"/>
                        <a:cs typeface="+mn-cs"/>
                      </a:endParaRPr>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solidFill>
                            <a:schemeClr val="tx1"/>
                          </a:solidFill>
                        </a:rPr>
                        <a:t>22r0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dirty="0" smtClean="0">
                          <a:solidFill>
                            <a:schemeClr val="tx1"/>
                          </a:solidFill>
                        </a:rPr>
                        <a:t>8</a:t>
                      </a:r>
                      <a:r>
                        <a:rPr kumimoji="1" lang="en-US" altLang="ja-JP" sz="1400" baseline="0" dirty="0" smtClean="0">
                          <a:solidFill>
                            <a:schemeClr val="tx1"/>
                          </a:solidFill>
                        </a:rPr>
                        <a:t>r0, 7r0</a:t>
                      </a: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endParaRPr kumimoji="1" lang="en-US" altLang="ja-JP" sz="1400" baseline="0" dirty="0" smtClean="0">
                        <a:solidFill>
                          <a:schemeClr val="tx1"/>
                        </a:solidFill>
                      </a:endParaRPr>
                    </a:p>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400" baseline="0" dirty="0" smtClean="0">
                          <a:solidFill>
                            <a:schemeClr val="tx1"/>
                          </a:solidFill>
                        </a:rPr>
                        <a:t>6r0</a:t>
                      </a:r>
                      <a:endParaRPr kumimoji="1" lang="ja-JP" altLang="en-US" sz="1400" dirty="0" smtClean="0"/>
                    </a:p>
                  </a:txBody>
                  <a:tcPr/>
                </a:tc>
                <a:tc>
                  <a:txBody>
                    <a:bodyPr/>
                    <a:lstStyle/>
                    <a:p>
                      <a:r>
                        <a:rPr kumimoji="1" lang="en-US" altLang="ja-JP" sz="1400" dirty="0" smtClean="0"/>
                        <a:t>Dr. </a:t>
                      </a:r>
                      <a:r>
                        <a:rPr kumimoji="1" lang="en-US" altLang="ja-JP" sz="1400" dirty="0" err="1" smtClean="0"/>
                        <a:t>Oodo</a:t>
                      </a:r>
                      <a:endParaRPr kumimoji="1" lang="en-US" altLang="ja-JP" sz="1400" dirty="0" smtClean="0"/>
                    </a:p>
                    <a:p>
                      <a:r>
                        <a:rPr kumimoji="1" lang="en-US" altLang="ja-JP" sz="1400" dirty="0" smtClean="0"/>
                        <a:t>Dr. Hwang</a:t>
                      </a:r>
                    </a:p>
                    <a:p>
                      <a:endParaRPr kumimoji="1" lang="en-US" altLang="ja-JP" sz="1400" dirty="0" smtClean="0"/>
                    </a:p>
                    <a:p>
                      <a:r>
                        <a:rPr kumimoji="1" lang="en-US" altLang="ja-JP" sz="1400" dirty="0" smtClean="0"/>
                        <a:t>Dr. Hwang</a:t>
                      </a:r>
                    </a:p>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Prof</a:t>
                      </a:r>
                      <a:r>
                        <a:rPr kumimoji="1" lang="en-US" altLang="ja-JP" sz="1400" dirty="0" smtClean="0"/>
                        <a:t>. Sasaki</a:t>
                      </a:r>
                      <a:endParaRPr kumimoji="1" lang="ja-JP" altLang="en-US" sz="1400" dirty="0" smtClean="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2</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Jan. 22</a:t>
            </a:r>
            <a:r>
              <a:rPr kumimoji="1" lang="en-US" altLang="ja-JP" baseline="30000" dirty="0" smtClean="0"/>
              <a:t>th</a:t>
            </a:r>
            <a:r>
              <a:rPr kumimoji="1" lang="en-US" altLang="ja-JP" dirty="0" smtClean="0"/>
              <a:t> AM2</a:t>
            </a:r>
          </a:p>
          <a:p>
            <a:endParaRPr kumimoji="1" lang="en-US" altLang="ja-JP" dirty="0" smtClean="0"/>
          </a:p>
          <a:p>
            <a:r>
              <a:rPr kumimoji="1" lang="en-US" altLang="ja-JP" dirty="0" smtClean="0"/>
              <a:t>Discuss Items</a:t>
            </a:r>
          </a:p>
          <a:p>
            <a:pPr lvl="1"/>
            <a:r>
              <a:rPr lang="en-GB" altLang="ja-JP" kern="1200" dirty="0" smtClean="0">
                <a:solidFill>
                  <a:schemeClr val="dk1"/>
                </a:solidFill>
              </a:rPr>
              <a:t>Comment Resolution related to PHY Mode 2 (30m) : 16r0, 17r2, 18r0</a:t>
            </a:r>
          </a:p>
          <a:p>
            <a:pPr lvl="1"/>
            <a:endParaRPr lang="en-GB" altLang="ja-JP" kern="1200" dirty="0" smtClean="0">
              <a:solidFill>
                <a:schemeClr val="dk1"/>
              </a:solidFill>
            </a:endParaRPr>
          </a:p>
          <a:p>
            <a:pPr lvl="1"/>
            <a:r>
              <a:rPr kumimoji="1" lang="en-US" altLang="ja-JP" dirty="0" smtClean="0"/>
              <a:t>Comment Resolution related to MAC (60m): </a:t>
            </a:r>
            <a:r>
              <a:rPr lang="en-GB" altLang="ja-JP" kern="1200" dirty="0" smtClean="0">
                <a:solidFill>
                  <a:schemeClr val="dk1"/>
                </a:solidFill>
              </a:rPr>
              <a:t>174r0, 179r1, 181r0</a:t>
            </a:r>
          </a:p>
          <a:p>
            <a:pPr lvl="1"/>
            <a:endParaRPr lang="en-GB" altLang="ja-JP" kern="1200" dirty="0" smtClean="0">
              <a:solidFill>
                <a:schemeClr val="dk1"/>
              </a:solidFill>
            </a:endParaRPr>
          </a:p>
          <a:p>
            <a:endParaRPr kumimoji="1" lang="en-US" altLang="ja-JP" dirty="0" smtClean="0"/>
          </a:p>
          <a:p>
            <a:endParaRPr kumimoji="1" lang="en-US" altLang="ja-JP" dirty="0" smtClean="0"/>
          </a:p>
          <a:p>
            <a:pPr>
              <a:buNone/>
            </a:pPr>
            <a:endParaRPr kumimoji="1" lang="en-US" altLang="ja-JP" dirty="0" smtClean="0"/>
          </a:p>
          <a:p>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14</a:t>
            </a:fld>
            <a:endParaRPr lang="en-US" altLang="ko-K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3</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Jan. 22</a:t>
            </a:r>
            <a:r>
              <a:rPr kumimoji="1" lang="en-US" altLang="ja-JP" baseline="30000" dirty="0" smtClean="0"/>
              <a:t>th</a:t>
            </a:r>
            <a:r>
              <a:rPr kumimoji="1" lang="en-US" altLang="ja-JP" dirty="0" smtClean="0"/>
              <a:t> PM1 </a:t>
            </a:r>
          </a:p>
          <a:p>
            <a:endParaRPr kumimoji="1" lang="en-US" altLang="ja-JP" dirty="0" smtClean="0"/>
          </a:p>
          <a:p>
            <a:r>
              <a:rPr kumimoji="1" lang="en-US" altLang="ja-JP" dirty="0" smtClean="0"/>
              <a:t>Discuss Items</a:t>
            </a:r>
          </a:p>
          <a:p>
            <a:pPr lvl="1"/>
            <a:r>
              <a:rPr lang="en-GB" altLang="ja-JP" kern="1200" dirty="0" smtClean="0">
                <a:solidFill>
                  <a:schemeClr val="dk1"/>
                </a:solidFill>
              </a:rPr>
              <a:t>Comment Resolution related to transmit diversity (15m): 21r0</a:t>
            </a:r>
          </a:p>
          <a:p>
            <a:pPr lvl="1"/>
            <a:endParaRPr lang="en-GB" altLang="ja-JP" kern="1200" dirty="0" smtClean="0">
              <a:solidFill>
                <a:schemeClr val="dk1"/>
              </a:solidFill>
            </a:endParaRPr>
          </a:p>
          <a:p>
            <a:pPr lvl="1"/>
            <a:r>
              <a:rPr lang="en-GB" altLang="ja-JP" kern="1200" dirty="0" smtClean="0">
                <a:solidFill>
                  <a:schemeClr val="dk1"/>
                </a:solidFill>
              </a:rPr>
              <a:t>Comment Resolution related to multichannel operation (25m): 19r0</a:t>
            </a:r>
          </a:p>
          <a:p>
            <a:pPr lvl="1"/>
            <a:endParaRPr lang="en-GB" altLang="ja-JP" kern="1200" dirty="0" smtClean="0">
              <a:solidFill>
                <a:schemeClr val="dk1"/>
              </a:solidFill>
            </a:endParaRPr>
          </a:p>
          <a:p>
            <a:pPr lvl="1"/>
            <a:r>
              <a:rPr kumimoji="1" lang="en-US" altLang="ja-JP" dirty="0" smtClean="0"/>
              <a:t>Comment Resolution related to MAC (60m):  </a:t>
            </a:r>
            <a:r>
              <a:rPr lang="en-GB" altLang="ja-JP" kern="1200" dirty="0" smtClean="0">
                <a:solidFill>
                  <a:schemeClr val="dk1"/>
                </a:solidFill>
              </a:rPr>
              <a:t>5r0</a:t>
            </a:r>
          </a:p>
          <a:p>
            <a:pPr lvl="1"/>
            <a:endParaRPr lang="en-GB" altLang="ja-JP" kern="1200" dirty="0" smtClean="0">
              <a:solidFill>
                <a:schemeClr val="dk1"/>
              </a:solidFill>
            </a:endParaRPr>
          </a:p>
          <a:p>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15</a:t>
            </a:fld>
            <a:endParaRPr lang="en-US" altLang="ko-K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4</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Jan. 23</a:t>
            </a:r>
            <a:r>
              <a:rPr kumimoji="1" lang="en-US" altLang="ja-JP" baseline="30000" dirty="0" smtClean="0"/>
              <a:t>th</a:t>
            </a:r>
            <a:r>
              <a:rPr kumimoji="1" lang="en-US" altLang="ja-JP" dirty="0" smtClean="0"/>
              <a:t> AM1</a:t>
            </a:r>
          </a:p>
          <a:p>
            <a:endParaRPr kumimoji="1" lang="en-US" altLang="ja-JP" dirty="0" smtClean="0"/>
          </a:p>
          <a:p>
            <a:r>
              <a:rPr kumimoji="1" lang="en-US" altLang="ja-JP" dirty="0" smtClean="0"/>
              <a:t>Discuss Items</a:t>
            </a:r>
          </a:p>
          <a:p>
            <a:pPr lvl="1"/>
            <a:r>
              <a:rPr lang="en-US" altLang="ja-JP" dirty="0" smtClean="0"/>
              <a:t>Multi-carrier Filter Banks Modulation (45m):</a:t>
            </a:r>
            <a:r>
              <a:rPr lang="ja-JP" altLang="en-US" dirty="0" smtClean="0"/>
              <a:t>　</a:t>
            </a:r>
            <a:r>
              <a:rPr kumimoji="1" lang="en-US" altLang="ja-JP" dirty="0" smtClean="0"/>
              <a:t>12r0</a:t>
            </a:r>
          </a:p>
          <a:p>
            <a:pPr lvl="1"/>
            <a:r>
              <a:rPr kumimoji="1" lang="en-US" altLang="ja-JP" dirty="0" smtClean="0"/>
              <a:t> </a:t>
            </a:r>
            <a:endParaRPr kumimoji="1" lang="ja-JP" altLang="en-US" b="1" dirty="0" smtClean="0"/>
          </a:p>
          <a:p>
            <a:pPr lvl="1"/>
            <a:endParaRPr kumimoji="1" lang="ja-JP" altLang="en-US" b="1" dirty="0" smtClean="0"/>
          </a:p>
          <a:p>
            <a:pPr lvl="1"/>
            <a:endParaRPr kumimoji="1" lang="en-US" altLang="ja-JP" dirty="0" smtClean="0"/>
          </a:p>
          <a:p>
            <a:pPr lvl="1"/>
            <a:endParaRPr kumimoji="1" lang="en-US" altLang="ja-JP" dirty="0" smtClean="0"/>
          </a:p>
          <a:p>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16</a:t>
            </a:fld>
            <a:endParaRPr lang="en-US" altLang="ko-K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5</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Wednesday Jan. 23</a:t>
            </a:r>
            <a:r>
              <a:rPr kumimoji="1" lang="en-US" altLang="ja-JP" baseline="30000" dirty="0" smtClean="0"/>
              <a:t>th</a:t>
            </a:r>
            <a:r>
              <a:rPr kumimoji="1" lang="en-US" altLang="ja-JP" dirty="0" smtClean="0"/>
              <a:t> PM1</a:t>
            </a:r>
          </a:p>
          <a:p>
            <a:endParaRPr kumimoji="1" lang="en-US" altLang="ja-JP" dirty="0" smtClean="0"/>
          </a:p>
          <a:p>
            <a:r>
              <a:rPr kumimoji="1" lang="en-US" altLang="ja-JP" dirty="0" smtClean="0"/>
              <a:t>Discuss Items</a:t>
            </a:r>
          </a:p>
          <a:p>
            <a:pPr lvl="1"/>
            <a:r>
              <a:rPr kumimoji="1" lang="en-US" altLang="ja-JP" dirty="0" smtClean="0"/>
              <a:t>Comment Resolution related to PHY Mode 2 (30m): 22r0</a:t>
            </a:r>
          </a:p>
          <a:p>
            <a:pPr lvl="1"/>
            <a:r>
              <a:rPr kumimoji="1" lang="en-US" altLang="ja-JP" dirty="0" smtClean="0"/>
              <a:t>Comment Resolution related to Group management (15m): 8r0, 7r0</a:t>
            </a:r>
          </a:p>
          <a:p>
            <a:pPr lvl="1"/>
            <a:r>
              <a:rPr kumimoji="1" lang="en-US" altLang="ja-JP" dirty="0" smtClean="0"/>
              <a:t> Technical Contribution (15m): 6r0</a:t>
            </a:r>
          </a:p>
          <a:p>
            <a:pPr lvl="1"/>
            <a:r>
              <a:rPr lang="en-GB" altLang="ja-JP" kern="1200" dirty="0" smtClean="0">
                <a:solidFill>
                  <a:schemeClr val="dk1"/>
                </a:solidFill>
              </a:rPr>
              <a:t>Comment Resolution related to data rate (15m)</a:t>
            </a:r>
            <a:endParaRPr kumimoji="1" lang="ja-JP" altLang="en-US" dirty="0" smtClean="0"/>
          </a:p>
          <a:p>
            <a:endParaRPr kumimoji="1" lang="en-US" altLang="ja-JP" dirty="0" smtClean="0"/>
          </a:p>
          <a:p>
            <a:pPr lvl="1"/>
            <a:endParaRPr lang="en-US" altLang="ja-JP" dirty="0" smtClean="0"/>
          </a:p>
          <a:p>
            <a:pPr lvl="1"/>
            <a:endParaRPr kumimoji="1" lang="en-US" altLang="ja-JP" dirty="0" smtClean="0"/>
          </a:p>
          <a:p>
            <a:pPr lvl="1"/>
            <a:endParaRPr kumimoji="1" lang="en-US" altLang="ja-JP" dirty="0" smtClean="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17</a:t>
            </a:fld>
            <a:endParaRPr lang="en-US" altLang="ko-K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85800" y="685800"/>
            <a:ext cx="7772400" cy="294928"/>
          </a:xfrm>
        </p:spPr>
        <p:txBody>
          <a:bodyPr/>
          <a:lstStyle/>
          <a:p>
            <a:r>
              <a:rPr kumimoji="1" lang="en-US" altLang="ja-JP" dirty="0" smtClean="0"/>
              <a:t>Motion</a:t>
            </a:r>
            <a:endParaRPr kumimoji="1" lang="ja-JP" altLang="en-US" dirty="0"/>
          </a:p>
        </p:txBody>
      </p:sp>
      <p:sp>
        <p:nvSpPr>
          <p:cNvPr id="3" name="コンテンツ プレースホルダ 2"/>
          <p:cNvSpPr>
            <a:spLocks noGrp="1"/>
          </p:cNvSpPr>
          <p:nvPr>
            <p:ph idx="1"/>
          </p:nvPr>
        </p:nvSpPr>
        <p:spPr>
          <a:xfrm>
            <a:off x="685800" y="1196752"/>
            <a:ext cx="7772400" cy="4899248"/>
          </a:xfrm>
        </p:spPr>
        <p:txBody>
          <a:bodyPr/>
          <a:lstStyle/>
          <a:p>
            <a:r>
              <a:rPr kumimoji="1" lang="en-US" altLang="ja-JP" sz="2000" dirty="0" smtClean="0"/>
              <a:t>Motion to approve the resolutions as indicated in the following documents related to LB#1 comments</a:t>
            </a:r>
          </a:p>
          <a:p>
            <a:pPr lvl="1"/>
            <a:r>
              <a:rPr lang="en-US" altLang="ko-KR" sz="1800" b="1" dirty="0" smtClean="0">
                <a:solidFill>
                  <a:srgbClr val="0066FF"/>
                </a:solidFill>
                <a:latin typeface="Times New Roman" charset="0"/>
                <a:ea typeface="굴림" charset="0"/>
                <a:cs typeface="굴림" charset="0"/>
              </a:rPr>
              <a:t>CID 4, 59, 155, 157, 158, 197, 211</a:t>
            </a:r>
            <a:r>
              <a:rPr lang="en-US" altLang="ko-KR" sz="1800" dirty="0" smtClean="0">
                <a:latin typeface="Times New Roman" charset="0"/>
                <a:ea typeface="굴림" charset="0"/>
                <a:cs typeface="굴림" charset="0"/>
              </a:rPr>
              <a:t>: 	 </a:t>
            </a:r>
            <a:r>
              <a:rPr lang="en-US" altLang="ja-JP" sz="1800" dirty="0" smtClean="0"/>
              <a:t>22-13-0178-00-000b</a:t>
            </a:r>
            <a:endParaRPr lang="en-US" altLang="ko-KR" sz="1800" dirty="0" smtClean="0"/>
          </a:p>
          <a:p>
            <a:pPr lvl="1"/>
            <a:r>
              <a:rPr lang="en-US" altLang="ja-JP" sz="1800" b="1" dirty="0" smtClean="0">
                <a:solidFill>
                  <a:srgbClr val="0066FF"/>
                </a:solidFill>
                <a:latin typeface="Times New Roman" charset="0"/>
                <a:ea typeface="굴림" charset="0"/>
                <a:cs typeface="굴림" charset="0"/>
              </a:rPr>
              <a:t>CID 162 </a:t>
            </a:r>
            <a:r>
              <a:rPr kumimoji="1" lang="en-US" altLang="ja-JP" sz="1800" dirty="0" smtClean="0"/>
              <a:t>: 				</a:t>
            </a:r>
            <a:r>
              <a:rPr lang="en-US" altLang="ja-JP" sz="1800" dirty="0" smtClean="0"/>
              <a:t>22-14-0016-00-000b</a:t>
            </a:r>
            <a:endParaRPr kumimoji="1" lang="en-US" altLang="ja-JP" sz="1800" dirty="0" smtClean="0"/>
          </a:p>
          <a:p>
            <a:pPr lvl="1"/>
            <a:r>
              <a:rPr kumimoji="1" lang="en-US" altLang="ja-JP" sz="1800" dirty="0" smtClean="0"/>
              <a:t> </a:t>
            </a:r>
            <a:r>
              <a:rPr lang="en-US" altLang="ja-JP" sz="1800" b="1" dirty="0" smtClean="0">
                <a:solidFill>
                  <a:srgbClr val="0066FF"/>
                </a:solidFill>
                <a:latin typeface="Times New Roman" charset="0"/>
                <a:ea typeface="굴림" charset="0"/>
                <a:cs typeface="굴림" charset="0"/>
              </a:rPr>
              <a:t>CID 136 </a:t>
            </a:r>
            <a:r>
              <a:rPr kumimoji="1" lang="en-US" altLang="ja-JP" sz="1800" dirty="0" smtClean="0"/>
              <a:t>:				 </a:t>
            </a:r>
            <a:r>
              <a:rPr lang="en-US" altLang="ja-JP" sz="1800" dirty="0" smtClean="0"/>
              <a:t>22-14-0017-02-000b</a:t>
            </a:r>
          </a:p>
          <a:p>
            <a:pPr lvl="1"/>
            <a:r>
              <a:rPr lang="en-US" altLang="ja-JP" sz="1800" b="1" dirty="0" smtClean="0">
                <a:solidFill>
                  <a:srgbClr val="0066FF"/>
                </a:solidFill>
                <a:latin typeface="Times New Roman" charset="0"/>
                <a:ea typeface="굴림" charset="0"/>
                <a:cs typeface="굴림" charset="0"/>
              </a:rPr>
              <a:t>CID 166, 167, 168, 169, 170</a:t>
            </a:r>
            <a:r>
              <a:rPr kumimoji="1" lang="en-US" altLang="ja-JP" sz="1800" dirty="0" smtClean="0"/>
              <a:t>: 		</a:t>
            </a:r>
            <a:r>
              <a:rPr lang="en-US" altLang="ja-JP" sz="1800" dirty="0" smtClean="0"/>
              <a:t>22-14-0018-00-000b</a:t>
            </a:r>
          </a:p>
          <a:p>
            <a:pPr lvl="1"/>
            <a:r>
              <a:rPr lang="en-US" altLang="ja-JP" sz="1800" b="1" dirty="0" smtClean="0">
                <a:solidFill>
                  <a:srgbClr val="0066FF"/>
                </a:solidFill>
                <a:latin typeface="Times New Roman" charset="0"/>
                <a:ea typeface="굴림" charset="0"/>
                <a:cs typeface="굴림" charset="0"/>
              </a:rPr>
              <a:t>CID 6, 80,156, 212, </a:t>
            </a:r>
            <a:r>
              <a:rPr lang="en-US" altLang="ko-KR" sz="1800" b="1" dirty="0" smtClean="0">
                <a:solidFill>
                  <a:srgbClr val="0066FF"/>
                </a:solidFill>
                <a:latin typeface="Times New Roman" charset="0"/>
                <a:ea typeface="굴림" charset="0"/>
                <a:cs typeface="굴림" charset="0"/>
              </a:rPr>
              <a:t>81, 213, 214</a:t>
            </a:r>
            <a:r>
              <a:rPr lang="en-US" altLang="ko-KR" sz="1800" dirty="0" smtClean="0">
                <a:latin typeface="Times New Roman" charset="0"/>
                <a:ea typeface="굴림" charset="0"/>
                <a:cs typeface="굴림" charset="0"/>
              </a:rPr>
              <a:t>: 	</a:t>
            </a:r>
            <a:r>
              <a:rPr lang="en-US" altLang="ja-JP" sz="1800" dirty="0" smtClean="0"/>
              <a:t>22-13-0174-00-000b</a:t>
            </a:r>
          </a:p>
          <a:p>
            <a:pPr lvl="1"/>
            <a:r>
              <a:rPr lang="en-US" altLang="ko-KR" sz="1800" b="1" dirty="0" smtClean="0">
                <a:solidFill>
                  <a:srgbClr val="0066FF"/>
                </a:solidFill>
                <a:latin typeface="Times New Roman" charset="0"/>
                <a:ea typeface="굴림" charset="0"/>
                <a:cs typeface="굴림" charset="0"/>
              </a:rPr>
              <a:t>CID 85, 159</a:t>
            </a:r>
            <a:r>
              <a:rPr lang="en-US" altLang="ko-KR" sz="1800" dirty="0" smtClean="0">
                <a:latin typeface="Times New Roman" charset="0"/>
                <a:ea typeface="굴림" charset="0"/>
                <a:cs typeface="굴림" charset="0"/>
              </a:rPr>
              <a:t>: 			</a:t>
            </a:r>
            <a:r>
              <a:rPr lang="en-US" altLang="ja-JP" sz="1800" dirty="0" smtClean="0"/>
              <a:t>22-13-0179-02-000b</a:t>
            </a:r>
          </a:p>
          <a:p>
            <a:pPr lvl="1"/>
            <a:r>
              <a:rPr lang="en-US" altLang="ko-KR" sz="1800" b="1" dirty="0" smtClean="0">
                <a:solidFill>
                  <a:srgbClr val="0066FF"/>
                </a:solidFill>
                <a:latin typeface="Times New Roman" charset="0"/>
                <a:ea typeface="굴림" charset="0"/>
                <a:cs typeface="굴림" charset="0"/>
              </a:rPr>
              <a:t>CID 222</a:t>
            </a:r>
            <a:r>
              <a:rPr lang="en-US" altLang="ko-KR" sz="1800" dirty="0" smtClean="0">
                <a:latin typeface="Times New Roman" charset="0"/>
                <a:ea typeface="굴림" charset="0"/>
                <a:cs typeface="굴림" charset="0"/>
              </a:rPr>
              <a:t>: 				</a:t>
            </a:r>
            <a:r>
              <a:rPr lang="en-US" altLang="ja-JP" sz="1800" dirty="0" smtClean="0"/>
              <a:t>22-13-0181-00-000b</a:t>
            </a:r>
          </a:p>
          <a:p>
            <a:pPr lvl="1"/>
            <a:r>
              <a:rPr lang="en-US" altLang="ja-JP" sz="1800" b="1" dirty="0" smtClean="0">
                <a:solidFill>
                  <a:srgbClr val="0066FF"/>
                </a:solidFill>
                <a:latin typeface="Times New Roman" charset="0"/>
                <a:ea typeface="굴림" charset="0"/>
                <a:cs typeface="굴림" charset="0"/>
              </a:rPr>
              <a:t>CID 19, 171, 196</a:t>
            </a:r>
            <a:r>
              <a:rPr kumimoji="1" lang="en-US" altLang="ja-JP" sz="1800" dirty="0" smtClean="0"/>
              <a:t>: 			</a:t>
            </a:r>
            <a:r>
              <a:rPr lang="en-GB" altLang="ja-JP" sz="1800" dirty="0" smtClean="0"/>
              <a:t>22-14-0021-00-000b</a:t>
            </a:r>
          </a:p>
          <a:p>
            <a:pPr lvl="1"/>
            <a:r>
              <a:rPr lang="en-US" altLang="ja-JP" sz="1800" b="1" dirty="0" smtClean="0">
                <a:solidFill>
                  <a:srgbClr val="0066FF"/>
                </a:solidFill>
                <a:latin typeface="Times New Roman" charset="0"/>
                <a:ea typeface="굴림" charset="0"/>
                <a:cs typeface="굴림" charset="0"/>
              </a:rPr>
              <a:t>CID 7, 8, 9, 10, 11, 13, 14, 37</a:t>
            </a:r>
            <a:r>
              <a:rPr kumimoji="1" lang="en-US" altLang="ja-JP" sz="1800" dirty="0" smtClean="0"/>
              <a:t>:		 </a:t>
            </a:r>
            <a:r>
              <a:rPr lang="en-GB" altLang="ja-JP" sz="1800" dirty="0" smtClean="0"/>
              <a:t>22-14-0019-00-000b</a:t>
            </a:r>
          </a:p>
          <a:p>
            <a:pPr lvl="1"/>
            <a:r>
              <a:rPr lang="en-US" altLang="ko-KR" sz="1800" b="1" dirty="0" smtClean="0">
                <a:solidFill>
                  <a:srgbClr val="0066FF"/>
                </a:solidFill>
                <a:latin typeface="Times New Roman" charset="0"/>
                <a:ea typeface="굴림" charset="0"/>
                <a:cs typeface="굴림" charset="0"/>
              </a:rPr>
              <a:t>CID 225, 226</a:t>
            </a:r>
            <a:r>
              <a:rPr lang="en-US" altLang="ko-KR" sz="1800" dirty="0" smtClean="0">
                <a:latin typeface="Times New Roman" charset="0"/>
                <a:ea typeface="굴림" charset="0"/>
                <a:cs typeface="굴림" charset="0"/>
              </a:rPr>
              <a:t>: 			</a:t>
            </a:r>
            <a:r>
              <a:rPr lang="en-GB" altLang="ja-JP" sz="1800" dirty="0" smtClean="0"/>
              <a:t>22-14-0005-01-000b</a:t>
            </a:r>
          </a:p>
          <a:p>
            <a:pPr lvl="1"/>
            <a:r>
              <a:rPr lang="en-GB" altLang="ja-JP" sz="1800" b="1" dirty="0" smtClean="0">
                <a:solidFill>
                  <a:srgbClr val="0066FF"/>
                </a:solidFill>
                <a:latin typeface="Times New Roman" charset="0"/>
                <a:ea typeface="굴림" charset="0"/>
                <a:cs typeface="굴림" charset="0"/>
              </a:rPr>
              <a:t>CID </a:t>
            </a:r>
            <a:r>
              <a:rPr lang="en-US" altLang="ko-KR" sz="1800" b="1" dirty="0" smtClean="0">
                <a:solidFill>
                  <a:srgbClr val="0066FF"/>
                </a:solidFill>
                <a:latin typeface="Times New Roman" charset="0"/>
                <a:ea typeface="굴림" charset="0"/>
                <a:cs typeface="굴림" charset="0"/>
              </a:rPr>
              <a:t>70, 71, 72, 73, 74, 75, 76, 77</a:t>
            </a:r>
            <a:r>
              <a:rPr lang="en-US" altLang="ko-KR" sz="1800" dirty="0" smtClean="0">
                <a:latin typeface="Times New Roman" charset="0"/>
                <a:ea typeface="굴림" charset="0"/>
                <a:cs typeface="굴림" charset="0"/>
              </a:rPr>
              <a:t>: 	</a:t>
            </a:r>
            <a:r>
              <a:rPr lang="en-US" altLang="ja-JP" sz="1800" dirty="0" smtClean="0"/>
              <a:t>22-14-0022-00-000b</a:t>
            </a:r>
            <a:endParaRPr lang="en-US" altLang="ko-KR" sz="1800" dirty="0" smtClean="0"/>
          </a:p>
          <a:p>
            <a:pPr lvl="1"/>
            <a:r>
              <a:rPr lang="en-GB" altLang="ja-JP" sz="1800" b="1" dirty="0" smtClean="0">
                <a:solidFill>
                  <a:srgbClr val="0066FF"/>
                </a:solidFill>
                <a:latin typeface="Times New Roman" charset="0"/>
                <a:ea typeface="굴림" charset="0"/>
                <a:cs typeface="굴림" charset="0"/>
              </a:rPr>
              <a:t>CID 224</a:t>
            </a:r>
            <a:r>
              <a:rPr lang="en-GB" altLang="ja-JP" sz="1800" dirty="0" smtClean="0"/>
              <a:t>:				 </a:t>
            </a:r>
            <a:r>
              <a:rPr lang="en-US" altLang="ja-JP" sz="1800" dirty="0" smtClean="0"/>
              <a:t>22-14-0007-00-000b</a:t>
            </a:r>
          </a:p>
          <a:p>
            <a:pPr lvl="1"/>
            <a:r>
              <a:rPr lang="en-US" altLang="ja-JP" sz="1800" dirty="0" smtClean="0">
                <a:solidFill>
                  <a:srgbClr val="FF0000"/>
                </a:solidFill>
              </a:rPr>
              <a:t>CID 223: 				</a:t>
            </a:r>
            <a:r>
              <a:rPr lang="en-US" altLang="ja-JP" sz="1800" dirty="0" smtClean="0">
                <a:solidFill>
                  <a:srgbClr val="FF0000"/>
                </a:solidFill>
              </a:rPr>
              <a:t>22-14-0006-00-000b</a:t>
            </a:r>
          </a:p>
          <a:p>
            <a:pPr lvl="1"/>
            <a:r>
              <a:rPr lang="en-US" altLang="ja-JP" sz="1800" dirty="0" smtClean="0">
                <a:solidFill>
                  <a:srgbClr val="FF0000"/>
                </a:solidFill>
              </a:rPr>
              <a:t>CID 89, 90				Withdrawal</a:t>
            </a:r>
            <a:endParaRPr lang="en-GB" altLang="ja-JP" sz="1800" dirty="0" smtClean="0">
              <a:solidFill>
                <a:srgbClr val="FF0000"/>
              </a:solidFill>
            </a:endParaRPr>
          </a:p>
          <a:p>
            <a:pPr lvl="1"/>
            <a:endParaRPr lang="en-GB" altLang="ja-JP" dirty="0" smtClean="0"/>
          </a:p>
          <a:p>
            <a:pPr lvl="1"/>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smtClean="0"/>
              <a:t>Nov. 2013</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dirty="0" smtClean="0"/>
              <a:t>Slide </a:t>
            </a:r>
            <a:fld id="{34DA5C14-BC51-5D4D-BF6B-6BB6BBDF3E1E}" type="slidenum">
              <a:rPr lang="en-US" altLang="ko-KR" smtClean="0"/>
              <a:pPr>
                <a:defRPr/>
              </a:pPr>
              <a:t>18</a:t>
            </a:fld>
            <a:endParaRPr lang="en-US" altLang="ko-K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Teleconference Plan</a:t>
            </a:r>
            <a:endParaRPr kumimoji="1" lang="ja-JP" altLang="en-US" dirty="0"/>
          </a:p>
        </p:txBody>
      </p:sp>
      <p:sp>
        <p:nvSpPr>
          <p:cNvPr id="3" name="コンテンツ プレースホルダ 2"/>
          <p:cNvSpPr>
            <a:spLocks noGrp="1"/>
          </p:cNvSpPr>
          <p:nvPr>
            <p:ph idx="1"/>
          </p:nvPr>
        </p:nvSpPr>
        <p:spPr>
          <a:xfrm>
            <a:off x="1043608" y="5301208"/>
            <a:ext cx="7414592" cy="1226840"/>
          </a:xfrm>
        </p:spPr>
        <p:txBody>
          <a:bodyPr/>
          <a:lstStyle/>
          <a:p>
            <a:r>
              <a:rPr kumimoji="1" lang="en-US" altLang="ja-JP" dirty="0" smtClean="0"/>
              <a:t>Eastern Time 8pm</a:t>
            </a:r>
          </a:p>
          <a:p>
            <a:r>
              <a:rPr kumimoji="1" lang="en-US" altLang="ja-JP" dirty="0" smtClean="0"/>
              <a:t>(Japan/Korean Time 10am)</a:t>
            </a:r>
            <a:endParaRPr kumimoji="1" lang="ja-JP" altLang="en-US" dirty="0"/>
          </a:p>
        </p:txBody>
      </p:sp>
      <p:sp>
        <p:nvSpPr>
          <p:cNvPr id="4" name="日付プレースホルダ 3"/>
          <p:cNvSpPr>
            <a:spLocks noGrp="1"/>
          </p:cNvSpPr>
          <p:nvPr>
            <p:ph type="dt" sz="half" idx="10"/>
          </p:nvPr>
        </p:nvSpPr>
        <p:spPr>
          <a:xfrm>
            <a:off x="696913" y="334189"/>
            <a:ext cx="961866" cy="276999"/>
          </a:xfrm>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19</a:t>
            </a:fld>
            <a:endParaRPr lang="en-US" altLang="ko-KR"/>
          </a:p>
        </p:txBody>
      </p:sp>
      <p:graphicFrame>
        <p:nvGraphicFramePr>
          <p:cNvPr id="7" name="表 6"/>
          <p:cNvGraphicFramePr>
            <a:graphicFrameLocks noGrp="1"/>
          </p:cNvGraphicFramePr>
          <p:nvPr/>
        </p:nvGraphicFramePr>
        <p:xfrm>
          <a:off x="755576" y="1556792"/>
          <a:ext cx="7488832" cy="3420380"/>
        </p:xfrm>
        <a:graphic>
          <a:graphicData uri="http://schemas.openxmlformats.org/drawingml/2006/table">
            <a:tbl>
              <a:tblPr/>
              <a:tblGrid>
                <a:gridCol w="936104"/>
                <a:gridCol w="936104"/>
                <a:gridCol w="936104"/>
                <a:gridCol w="936104"/>
                <a:gridCol w="936104"/>
                <a:gridCol w="936104"/>
                <a:gridCol w="936104"/>
                <a:gridCol w="936104"/>
              </a:tblGrid>
              <a:tr h="342038">
                <a:tc>
                  <a:txBody>
                    <a:bodyPr/>
                    <a:lstStyle/>
                    <a:p>
                      <a:pPr algn="ctr" fontAlgn="ctr"/>
                      <a:endParaRPr lang="ja-JP" alt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ctr"/>
                      <a:r>
                        <a:rPr lang="en-US" sz="1800" b="0" i="0" u="none" strike="noStrike" dirty="0">
                          <a:solidFill>
                            <a:srgbClr val="000000"/>
                          </a:solidFill>
                          <a:latin typeface="ＭＳ Ｐゴシック"/>
                        </a:rPr>
                        <a:t>Mod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Tue</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Wed</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Thu</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Fri</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Sat</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800" b="0" i="0" u="none" strike="noStrike" dirty="0">
                          <a:solidFill>
                            <a:srgbClr val="000000"/>
                          </a:solidFill>
                          <a:latin typeface="ＭＳ Ｐゴシック"/>
                        </a:rPr>
                        <a:t>Sun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a:txBody>
                    <a:bodyPr/>
                    <a:lstStyle/>
                    <a:p>
                      <a:pPr algn="ctr" fontAlgn="ctr"/>
                      <a:r>
                        <a:rPr lang="en-US" sz="1800" b="0" i="0" u="none" strike="noStrike" dirty="0" smtClean="0">
                          <a:solidFill>
                            <a:srgbClr val="000000"/>
                          </a:solidFill>
                          <a:latin typeface="ＭＳ Ｐゴシック"/>
                        </a:rPr>
                        <a:t>Jan</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30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31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038">
                <a:tc rowSpan="5">
                  <a:txBody>
                    <a:bodyPr/>
                    <a:lstStyle/>
                    <a:p>
                      <a:pPr algn="ctr" fontAlgn="ctr"/>
                      <a:r>
                        <a:rPr lang="en-US" sz="1800" b="0" i="0" u="none" strike="noStrike" dirty="0" smtClean="0">
                          <a:solidFill>
                            <a:srgbClr val="000000"/>
                          </a:solidFill>
                          <a:latin typeface="ＭＳ Ｐゴシック"/>
                        </a:rPr>
                        <a:t>Fe</a:t>
                      </a:r>
                      <a:r>
                        <a:rPr lang="en-US" sz="1800" b="0" i="0" u="none" strike="noStrike" baseline="0" dirty="0" smtClean="0">
                          <a:solidFill>
                            <a:srgbClr val="000000"/>
                          </a:solidFill>
                          <a:latin typeface="ＭＳ Ｐゴシック"/>
                        </a:rPr>
                        <a:t>b</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24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28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vMerge="1">
                  <a:txBody>
                    <a:bodyPr/>
                    <a:lstStyle/>
                    <a:p>
                      <a:endParaRPr kumimoji="1" lang="ja-JP" altLang="en-US"/>
                    </a:p>
                  </a:txBody>
                  <a:tcPr/>
                </a:tc>
                <a:tc>
                  <a:txBody>
                    <a:bodyPr/>
                    <a:lstStyle/>
                    <a:p>
                      <a:pPr algn="r" fontAlgn="ctr"/>
                      <a:r>
                        <a:rPr lang="en-US" altLang="ja-JP" sz="1800" b="0" i="0" u="none" strike="noStrike" dirty="0" smtClean="0">
                          <a:solidFill>
                            <a:srgbClr val="000000"/>
                          </a:solidFill>
                          <a:latin typeface="ＭＳ Ｐゴシック"/>
                        </a:rPr>
                        <a:t>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r>
                        <a:rPr lang="en-US" sz="1800" b="0" i="0" u="none" strike="noStrike" dirty="0" smtClean="0">
                          <a:solidFill>
                            <a:srgbClr val="000000"/>
                          </a:solidFill>
                          <a:latin typeface="ＭＳ Ｐゴシック"/>
                        </a:rPr>
                        <a:t>Mar</a:t>
                      </a: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0000"/>
                    </a:solidFill>
                  </a:tcPr>
                </a:tc>
                <a:tc>
                  <a:txBody>
                    <a:bodyPr/>
                    <a:lstStyle/>
                    <a:p>
                      <a:pPr algn="r" fontAlgn="ctr"/>
                      <a:r>
                        <a:rPr lang="en-US" altLang="ja-JP" sz="1800" b="0" i="0" u="none" strike="noStrike" dirty="0" smtClean="0">
                          <a:solidFill>
                            <a:srgbClr val="000000"/>
                          </a:solidFill>
                          <a:latin typeface="ＭＳ Ｐゴシック"/>
                        </a:rPr>
                        <a:t>14</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15</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r>
                        <a:rPr lang="en-US" altLang="ja-JP" sz="1800" b="0" i="0" u="none" strike="noStrike" dirty="0" smtClean="0">
                          <a:solidFill>
                            <a:srgbClr val="000000"/>
                          </a:solidFill>
                          <a:latin typeface="ＭＳ Ｐゴシック"/>
                        </a:rPr>
                        <a:t>16</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ja-JP" sz="1800" b="0" i="0" u="none" strike="noStrike" dirty="0" smtClean="0">
                          <a:solidFill>
                            <a:srgbClr val="000000"/>
                          </a:solidFill>
                          <a:latin typeface="ＭＳ Ｐゴシック"/>
                        </a:rPr>
                        <a:t>17</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18</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19</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20</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21</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22</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c>
                  <a:txBody>
                    <a:bodyPr/>
                    <a:lstStyle/>
                    <a:p>
                      <a:pPr algn="r" fontAlgn="ctr"/>
                      <a:r>
                        <a:rPr lang="en-US" altLang="ja-JP" sz="1800" b="0" i="0" u="none" strike="noStrike" dirty="0" smtClean="0">
                          <a:solidFill>
                            <a:srgbClr val="000000"/>
                          </a:solidFill>
                          <a:latin typeface="ＭＳ Ｐゴシック"/>
                        </a:rPr>
                        <a:t>23</a:t>
                      </a: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bg1">
                        <a:lumMod val="85000"/>
                      </a:schemeClr>
                    </a:solidFill>
                  </a:tcPr>
                </a:tc>
              </a:tr>
              <a:tr h="342038">
                <a:tc>
                  <a:txBody>
                    <a:bodyPr/>
                    <a:lstStyle/>
                    <a:p>
                      <a:pPr algn="ctr" fontAlgn="ctr"/>
                      <a:endParaRPr lang="en-US" sz="1800" b="0" i="0" u="none" strike="noStrike" dirty="0">
                        <a:solidFill>
                          <a:srgbClr val="000000"/>
                        </a:solidFill>
                        <a:latin typeface="ＭＳ Ｐゴシック"/>
                      </a:endParaRPr>
                    </a:p>
                  </a:txBody>
                  <a:tcPr marL="7620" marR="7620" marT="7620"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endParaRPr lang="en-US" altLang="ja-JP" sz="1800" b="0" i="0" u="none" strike="noStrike" dirty="0">
                        <a:solidFill>
                          <a:srgbClr val="000000"/>
                        </a:solidFill>
                        <a:latin typeface="ＭＳ Ｐゴシック"/>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cxnSp>
        <p:nvCxnSpPr>
          <p:cNvPr id="10" name="直線コネクタ 9"/>
          <p:cNvCxnSpPr/>
          <p:nvPr/>
        </p:nvCxnSpPr>
        <p:spPr bwMode="auto">
          <a:xfrm>
            <a:off x="3923928" y="5589240"/>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2" name="直線矢印コネクタ 11"/>
          <p:cNvCxnSpPr/>
          <p:nvPr/>
        </p:nvCxnSpPr>
        <p:spPr bwMode="auto">
          <a:xfrm flipV="1">
            <a:off x="4932040" y="4941168"/>
            <a:ext cx="0" cy="648072"/>
          </a:xfrm>
          <a:prstGeom prst="straightConnector1">
            <a:avLst/>
          </a:prstGeom>
          <a:noFill/>
          <a:ln w="9525" cap="flat" cmpd="sng" algn="ctr">
            <a:solidFill>
              <a:schemeClr val="tx2"/>
            </a:solidFill>
            <a:prstDash val="solid"/>
            <a:round/>
            <a:headEnd type="none" w="med" len="med"/>
            <a:tailEnd type="arrow"/>
          </a:ln>
          <a:effectLst/>
        </p:spPr>
      </p:cxnSp>
      <p:cxnSp>
        <p:nvCxnSpPr>
          <p:cNvPr id="13" name="直線コネクタ 12"/>
          <p:cNvCxnSpPr/>
          <p:nvPr/>
        </p:nvCxnSpPr>
        <p:spPr bwMode="auto">
          <a:xfrm>
            <a:off x="5076056" y="6021288"/>
            <a:ext cx="1008112" cy="0"/>
          </a:xfrm>
          <a:prstGeom prst="line">
            <a:avLst/>
          </a:prstGeom>
          <a:noFill/>
          <a:ln w="9525" cap="flat" cmpd="sng" algn="ctr">
            <a:solidFill>
              <a:schemeClr val="tx2"/>
            </a:solidFill>
            <a:prstDash val="solid"/>
            <a:round/>
            <a:headEnd type="none" w="med" len="med"/>
            <a:tailEnd type="none" w="med" len="med"/>
          </a:ln>
          <a:effectLst/>
        </p:spPr>
      </p:cxnSp>
      <p:cxnSp>
        <p:nvCxnSpPr>
          <p:cNvPr id="14" name="直線矢印コネクタ 13"/>
          <p:cNvCxnSpPr/>
          <p:nvPr/>
        </p:nvCxnSpPr>
        <p:spPr bwMode="auto">
          <a:xfrm flipV="1">
            <a:off x="6084168" y="4941168"/>
            <a:ext cx="0" cy="1080120"/>
          </a:xfrm>
          <a:prstGeom prst="straightConnector1">
            <a:avLst/>
          </a:prstGeom>
          <a:noFill/>
          <a:ln w="9525" cap="flat" cmpd="sng" algn="ctr">
            <a:solidFill>
              <a:schemeClr val="tx2"/>
            </a:solidFill>
            <a:prstDash val="solid"/>
            <a:round/>
            <a:headEnd type="none" w="med" len="med"/>
            <a:tailEnd type="arrow"/>
          </a:ln>
          <a:effectLst/>
        </p:spPr>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Meeting Protocol</a:t>
            </a:r>
            <a:endParaRPr kumimoji="1" lang="ja-JP" altLang="en-US" dirty="0"/>
          </a:p>
        </p:txBody>
      </p:sp>
      <p:sp>
        <p:nvSpPr>
          <p:cNvPr id="3" name="コンテンツ プレースホルダ 2"/>
          <p:cNvSpPr>
            <a:spLocks noGrp="1"/>
          </p:cNvSpPr>
          <p:nvPr>
            <p:ph idx="1"/>
          </p:nvPr>
        </p:nvSpPr>
        <p:spPr/>
        <p:txBody>
          <a:bodyPr/>
          <a:lstStyle/>
          <a:p>
            <a:pPr lvl="0"/>
            <a:r>
              <a:rPr lang="en-US" altLang="ja-JP" dirty="0" smtClean="0"/>
              <a:t>Please announce your affiliation when you first address the group during a meeting slot</a:t>
            </a:r>
          </a:p>
          <a:p>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a:t>
            </a:fld>
            <a:endParaRPr lang="en-US" altLang="ko-K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Title 1"/>
          <p:cNvSpPr>
            <a:spLocks noGrp="1"/>
          </p:cNvSpPr>
          <p:nvPr>
            <p:ph type="title"/>
          </p:nvPr>
        </p:nvSpPr>
        <p:spPr/>
        <p:txBody>
          <a:bodyPr/>
          <a:lstStyle/>
          <a:p>
            <a:r>
              <a:rPr lang="en-US" dirty="0">
                <a:latin typeface="Times New Roman" charset="0"/>
              </a:rPr>
              <a:t>802.22b Task Group </a:t>
            </a:r>
            <a:r>
              <a:rPr lang="en-US" dirty="0" smtClean="0">
                <a:latin typeface="Times New Roman" charset="0"/>
              </a:rPr>
              <a:t>Updated Timeline </a:t>
            </a:r>
            <a:endParaRPr lang="en-US" dirty="0">
              <a:latin typeface="Times New Roman" charset="0"/>
            </a:endParaRPr>
          </a:p>
        </p:txBody>
      </p:sp>
      <p:sp>
        <p:nvSpPr>
          <p:cNvPr id="21874" name="바닥글 개체 틀 4"/>
          <p:cNvSpPr>
            <a:spLocks noGrp="1"/>
          </p:cNvSpPr>
          <p:nvPr>
            <p:ph type="ftr" sz="quarter" idx="1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400" b="1">
                <a:solidFill>
                  <a:schemeClr val="tx1"/>
                </a:solidFill>
                <a:latin typeface="Times New Roman" charset="0"/>
                <a:ea typeface="굴림" charset="0"/>
                <a:cs typeface="굴림" charset="0"/>
              </a:defRPr>
            </a:lvl1pPr>
            <a:lvl2pPr marL="742950" indent="-285750" eaLnBrk="0" hangingPunct="0">
              <a:defRPr sz="1400" b="1">
                <a:solidFill>
                  <a:schemeClr val="tx1"/>
                </a:solidFill>
                <a:latin typeface="Times New Roman" charset="0"/>
                <a:ea typeface="굴림" charset="0"/>
                <a:cs typeface="굴림" charset="0"/>
              </a:defRPr>
            </a:lvl2pPr>
            <a:lvl3pPr marL="1143000" indent="-228600" eaLnBrk="0" hangingPunct="0">
              <a:defRPr sz="1400" b="1">
                <a:solidFill>
                  <a:schemeClr val="tx1"/>
                </a:solidFill>
                <a:latin typeface="Times New Roman" charset="0"/>
                <a:ea typeface="굴림" charset="0"/>
                <a:cs typeface="굴림" charset="0"/>
              </a:defRPr>
            </a:lvl3pPr>
            <a:lvl4pPr marL="1600200" indent="-228600" eaLnBrk="0" hangingPunct="0">
              <a:defRPr sz="1400" b="1">
                <a:solidFill>
                  <a:schemeClr val="tx1"/>
                </a:solidFill>
                <a:latin typeface="Times New Roman" charset="0"/>
                <a:ea typeface="굴림" charset="0"/>
                <a:cs typeface="굴림" charset="0"/>
              </a:defRPr>
            </a:lvl4pPr>
            <a:lvl5pPr marL="2057400" indent="-228600" eaLnBrk="0" hangingPunct="0">
              <a:defRPr sz="1400" b="1">
                <a:solidFill>
                  <a:schemeClr val="tx1"/>
                </a:solidFill>
                <a:latin typeface="Times New Roman" charset="0"/>
                <a:ea typeface="굴림" charset="0"/>
                <a:cs typeface="굴림" charset="0"/>
              </a:defRPr>
            </a:lvl5pPr>
            <a:lvl6pPr marL="25146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6pPr>
            <a:lvl7pPr marL="29718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7pPr>
            <a:lvl8pPr marL="34290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8pPr>
            <a:lvl9pPr marL="3886200" indent="-228600" eaLnBrk="0" fontAlgn="base" latinLnBrk="1" hangingPunct="0">
              <a:spcBef>
                <a:spcPct val="0"/>
              </a:spcBef>
              <a:spcAft>
                <a:spcPct val="0"/>
              </a:spcAft>
              <a:defRPr sz="1400" b="1">
                <a:solidFill>
                  <a:schemeClr val="tx1"/>
                </a:solidFill>
                <a:latin typeface="Times New Roman" charset="0"/>
                <a:ea typeface="굴림" charset="0"/>
                <a:cs typeface="굴림" charset="0"/>
              </a:defRPr>
            </a:lvl9pPr>
          </a:lstStyle>
          <a:p>
            <a:pPr>
              <a:defRPr/>
            </a:pPr>
            <a:r>
              <a:rPr lang="en-US" altLang="ko-KR" sz="1200" b="0" dirty="0" smtClean="0"/>
              <a:t>Chang-woo </a:t>
            </a:r>
            <a:r>
              <a:rPr lang="en-US" altLang="ko-KR" sz="1200" b="0" dirty="0" err="1" smtClean="0"/>
              <a:t>Pyo</a:t>
            </a:r>
            <a:r>
              <a:rPr lang="en-US" altLang="ko-KR" sz="1200" b="0" dirty="0" smtClean="0"/>
              <a:t> (NICT)</a:t>
            </a:r>
            <a:endParaRPr lang="en-US" altLang="ko-KR" sz="1200" b="0" dirty="0"/>
          </a:p>
        </p:txBody>
      </p:sp>
      <p:sp>
        <p:nvSpPr>
          <p:cNvPr id="2" name="Slide Number Placeholder 1"/>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20</a:t>
            </a:fld>
            <a:endParaRPr lang="en-US" altLang="ko-KR"/>
          </a:p>
        </p:txBody>
      </p:sp>
      <p:sp>
        <p:nvSpPr>
          <p:cNvPr id="3" name="Date Placeholder 2"/>
          <p:cNvSpPr>
            <a:spLocks noGrp="1"/>
          </p:cNvSpPr>
          <p:nvPr>
            <p:ph type="dt" sz="half" idx="10"/>
          </p:nvPr>
        </p:nvSpPr>
        <p:spPr>
          <a:xfrm>
            <a:off x="696913" y="334189"/>
            <a:ext cx="968214" cy="276999"/>
          </a:xfrm>
        </p:spPr>
        <p:txBody>
          <a:bodyPr/>
          <a:lstStyle/>
          <a:p>
            <a:pPr>
              <a:defRPr/>
            </a:pPr>
            <a:r>
              <a:rPr lang="en-US" altLang="ko-KR" dirty="0" smtClean="0"/>
              <a:t>Jan. 2014</a:t>
            </a:r>
            <a:endParaRPr lang="en-US" altLang="ko-KR" dirty="0"/>
          </a:p>
        </p:txBody>
      </p:sp>
      <p:graphicFrame>
        <p:nvGraphicFramePr>
          <p:cNvPr id="7" name="表 6"/>
          <p:cNvGraphicFramePr>
            <a:graphicFrameLocks noGrp="1"/>
          </p:cNvGraphicFramePr>
          <p:nvPr/>
        </p:nvGraphicFramePr>
        <p:xfrm>
          <a:off x="1403648" y="1700808"/>
          <a:ext cx="7128786" cy="4392484"/>
        </p:xfrm>
        <a:graphic>
          <a:graphicData uri="http://schemas.openxmlformats.org/drawingml/2006/table">
            <a:tbl>
              <a:tblPr/>
              <a:tblGrid>
                <a:gridCol w="2193744"/>
                <a:gridCol w="188901"/>
                <a:gridCol w="188901"/>
                <a:gridCol w="224320"/>
                <a:gridCol w="224320"/>
                <a:gridCol w="188901"/>
                <a:gridCol w="271546"/>
                <a:gridCol w="188901"/>
                <a:gridCol w="188901"/>
                <a:gridCol w="188901"/>
                <a:gridCol w="188901"/>
                <a:gridCol w="188901"/>
                <a:gridCol w="271546"/>
                <a:gridCol w="188901"/>
                <a:gridCol w="188901"/>
                <a:gridCol w="188901"/>
                <a:gridCol w="188901"/>
                <a:gridCol w="188901"/>
                <a:gridCol w="271546"/>
                <a:gridCol w="188901"/>
                <a:gridCol w="188901"/>
                <a:gridCol w="188901"/>
                <a:gridCol w="188901"/>
                <a:gridCol w="188901"/>
                <a:gridCol w="271546"/>
              </a:tblGrid>
              <a:tr h="238471">
                <a:tc>
                  <a:txBody>
                    <a:bodyPr/>
                    <a:lstStyle/>
                    <a:p>
                      <a:pPr algn="l" rtl="0" fontAlgn="b"/>
                      <a:r>
                        <a:rPr lang="ja-JP" altLang="en-US" sz="600" b="0" i="0" u="none" strike="noStrike" dirty="0">
                          <a:solidFill>
                            <a:srgbClr val="000000"/>
                          </a:solidFill>
                          <a:latin typeface="Calibri"/>
                        </a:rPr>
                        <a:t> </a:t>
                      </a:r>
                      <a:r>
                        <a:rPr lang="ja-JP" altLang="en-US" sz="600" b="0" i="0" u="none" strike="noStrike" dirty="0">
                          <a:solidFill>
                            <a:srgbClr val="000000"/>
                          </a:solidFill>
                          <a:latin typeface="Times New Roman"/>
                        </a:rPr>
                        <a:t> </a:t>
                      </a:r>
                      <a:endParaRPr lang="ja-JP" altLang="en-US" sz="600" b="0" i="0" u="none" strike="noStrike" dirty="0">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gridSpan="6">
                  <a:txBody>
                    <a:bodyPr/>
                    <a:lstStyle/>
                    <a:p>
                      <a:pPr algn="ctr" rtl="0" fontAlgn="b"/>
                      <a:r>
                        <a:rPr lang="en-US" altLang="ja-JP" sz="1000" b="0" i="0" u="none" strike="noStrike">
                          <a:solidFill>
                            <a:srgbClr val="000000"/>
                          </a:solidFill>
                          <a:latin typeface="Calibri"/>
                        </a:rPr>
                        <a:t>2012</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2014</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6">
                  <a:txBody>
                    <a:bodyPr/>
                    <a:lstStyle/>
                    <a:p>
                      <a:pPr algn="ctr" rtl="0" fontAlgn="b"/>
                      <a:r>
                        <a:rPr lang="en-US" altLang="ja-JP" sz="1000" b="0" i="0" u="none" strike="noStrike">
                          <a:solidFill>
                            <a:srgbClr val="000000"/>
                          </a:solidFill>
                          <a:latin typeface="Calibri"/>
                        </a:rPr>
                        <a:t>2015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r>
              <a:tr h="238471">
                <a:tc>
                  <a:txBody>
                    <a:bodyPr/>
                    <a:lstStyle/>
                    <a:p>
                      <a:pPr algn="l"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FF0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92D05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00B0F0"/>
                    </a:solidFill>
                  </a:tcPr>
                </a:tc>
                <a:tc>
                  <a:txBody>
                    <a:bodyPr/>
                    <a:lstStyle/>
                    <a:p>
                      <a:pPr algn="ctr" rtl="0" fontAlgn="b"/>
                      <a:r>
                        <a:rPr lang="en-US" altLang="ja-JP" sz="1000" b="0" i="0" u="none" strike="noStrike">
                          <a:solidFill>
                            <a:srgbClr val="000000"/>
                          </a:solidFill>
                          <a:latin typeface="Calibri"/>
                        </a:rPr>
                        <a:t>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3</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5</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7</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9</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c>
                  <a:txBody>
                    <a:bodyPr/>
                    <a:lstStyle/>
                    <a:p>
                      <a:pPr algn="ctr" rtl="0" fontAlgn="b"/>
                      <a:r>
                        <a:rPr lang="en-US" altLang="ja-JP" sz="1000" b="0" i="0" u="none" strike="noStrike">
                          <a:solidFill>
                            <a:srgbClr val="000000"/>
                          </a:solidFill>
                          <a:latin typeface="Calibri"/>
                        </a:rPr>
                        <a:t>11</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5400" cap="flat" cmpd="dbl" algn="ctr">
                      <a:solidFill>
                        <a:srgbClr val="000000"/>
                      </a:solidFill>
                      <a:prstDash val="solid"/>
                      <a:round/>
                      <a:headEnd type="none" w="med" len="med"/>
                      <a:tailEnd type="none" w="med" len="med"/>
                    </a:lnB>
                    <a:solidFill>
                      <a:srgbClr val="FFC000"/>
                    </a:solidFill>
                  </a:tcPr>
                </a:tc>
              </a:tr>
              <a:tr h="246164">
                <a:tc>
                  <a:txBody>
                    <a:bodyPr/>
                    <a:lstStyle/>
                    <a:p>
                      <a:pPr algn="l" rtl="0" fontAlgn="t"/>
                      <a:r>
                        <a:rPr lang="en-US" sz="1000" b="0" i="0" u="none" strike="noStrike">
                          <a:solidFill>
                            <a:srgbClr val="000000"/>
                          </a:solidFill>
                          <a:latin typeface="Times New Roman"/>
                        </a:rPr>
                        <a:t>Task Group formed</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540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Process document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Functional Requirements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Call for Proposals issued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Selection Criteria</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 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Technical/Informative Contributions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Proposal presentations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dirty="0">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dirty="0" smtClean="0">
                          <a:solidFill>
                            <a:srgbClr val="000000"/>
                          </a:solidFill>
                          <a:latin typeface="Times New Roman"/>
                        </a:rPr>
                        <a:t>Processing  to create</a:t>
                      </a:r>
                      <a:r>
                        <a:rPr lang="en-US" sz="1000" b="0" i="0" u="none" strike="noStrike" baseline="0" dirty="0" smtClean="0">
                          <a:solidFill>
                            <a:srgbClr val="000000"/>
                          </a:solidFill>
                          <a:latin typeface="Times New Roman"/>
                        </a:rPr>
                        <a:t> a working document</a:t>
                      </a:r>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Draft for 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endParaRPr lang="en-US" sz="1000" b="0" i="0" u="none" strike="noStrike" dirty="0">
                        <a:solidFill>
                          <a:srgbClr val="000000"/>
                        </a:solidFill>
                        <a:latin typeface="Times New Roman"/>
                      </a:endParaRP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1</a:t>
                      </a:r>
                      <a:r>
                        <a:rPr lang="en-US" sz="1000" b="0" i="0" u="none" strike="noStrike" baseline="30000">
                          <a:solidFill>
                            <a:srgbClr val="000000"/>
                          </a:solidFill>
                          <a:latin typeface="Times New Roman"/>
                        </a:rPr>
                        <a:t>st</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en-US" sz="1000" b="0" i="0" u="none" strike="noStrike" dirty="0">
                          <a:solidFill>
                            <a:srgbClr val="000000"/>
                          </a:solidFill>
                          <a:latin typeface="Times New Roman"/>
                        </a:rPr>
                        <a:t>x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altLang="ja-JP" sz="1000" b="0" i="0" u="none" strike="noStrike" dirty="0" smtClean="0">
                          <a:solidFill>
                            <a:srgbClr val="000000"/>
                          </a:solidFill>
                          <a:latin typeface="Times New Roman"/>
                        </a:rPr>
                        <a:t>x</a:t>
                      </a:r>
                      <a:r>
                        <a:rPr lang="ja-JP" altLang="en-US" sz="1000" b="0" i="0" u="none" strike="noStrike" dirty="0">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en-US" sz="1000" b="0" i="0" u="none" strike="noStrike">
                          <a:solidFill>
                            <a:srgbClr val="000000"/>
                          </a:solidFill>
                          <a:latin typeface="Times New Roman"/>
                        </a:rPr>
                        <a:t>x</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69242">
                <a:tc>
                  <a:txBody>
                    <a:bodyPr/>
                    <a:lstStyle/>
                    <a:p>
                      <a:pPr algn="l" rtl="0" fontAlgn="t"/>
                      <a:r>
                        <a:rPr lang="en-US" sz="1000" b="0" i="0" u="none" strike="noStrike">
                          <a:solidFill>
                            <a:srgbClr val="000000"/>
                          </a:solidFill>
                          <a:latin typeface="Times New Roman"/>
                        </a:rPr>
                        <a:t>2</a:t>
                      </a:r>
                      <a:r>
                        <a:rPr lang="en-US" sz="1000" b="0" i="0" u="none" strike="noStrike" baseline="30000">
                          <a:solidFill>
                            <a:srgbClr val="000000"/>
                          </a:solidFill>
                          <a:latin typeface="Times New Roman"/>
                        </a:rPr>
                        <a:t>nd</a:t>
                      </a:r>
                      <a:r>
                        <a:rPr lang="en-US" sz="1000" b="0" i="0" u="none" strike="noStrike">
                          <a:solidFill>
                            <a:srgbClr val="000000"/>
                          </a:solidFill>
                          <a:latin typeface="Times New Roman"/>
                        </a:rPr>
                        <a:t>  letter ballot completed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en-US" sz="1000" b="0" i="0" u="none" strike="noStrike">
                          <a:solidFill>
                            <a:srgbClr val="000000"/>
                          </a:solidFill>
                          <a:latin typeface="Calibri"/>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Calibri"/>
                        </a:rPr>
                        <a:t> </a:t>
                      </a:r>
                      <a:r>
                        <a:rPr lang="ja-JP" altLang="en-US" sz="1000" b="0" i="0" u="none" strike="noStrike">
                          <a:solidFill>
                            <a:srgbClr val="000000"/>
                          </a:solidFill>
                          <a:latin typeface="Times New Roman"/>
                        </a:rPr>
                        <a:t> </a:t>
                      </a:r>
                      <a:endParaRPr lang="ja-JP" altLang="en-US" sz="1000" b="0" i="0" u="none" strike="noStrike">
                        <a:solidFill>
                          <a:srgbClr val="000000"/>
                        </a:solidFill>
                        <a:latin typeface="Calibri"/>
                      </a:endParaRP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Sponsor ballot</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dirty="0">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Comment Resolution and recirculation</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r h="238471">
                <a:tc>
                  <a:txBody>
                    <a:bodyPr/>
                    <a:lstStyle/>
                    <a:p>
                      <a:pPr algn="l" rtl="0" fontAlgn="t"/>
                      <a:r>
                        <a:rPr lang="en-US" sz="1000" b="0" i="0" u="none" strike="noStrike">
                          <a:solidFill>
                            <a:srgbClr val="000000"/>
                          </a:solidFill>
                          <a:latin typeface="Times New Roman"/>
                        </a:rPr>
                        <a:t>RevCom/NesCom Approval</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l"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t"/>
                      <a:r>
                        <a:rPr lang="ja-JP" altLang="en-US" sz="1000" b="0" i="0" u="none" strike="noStrike">
                          <a:solidFill>
                            <a:srgbClr val="000000"/>
                          </a:solidFill>
                          <a:latin typeface="Times New Roman"/>
                        </a:rPr>
                        <a:t>　</a:t>
                      </a:r>
                    </a:p>
                  </a:txBody>
                  <a:tcPr marL="5403" marR="5403" marT="5403"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92D05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rtl="0"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B0F0"/>
                    </a:solidFill>
                  </a:tcPr>
                </a:tc>
                <a:tc>
                  <a:txBody>
                    <a:bodyPr/>
                    <a:lstStyle/>
                    <a:p>
                      <a:pPr algn="ctr" fontAlgn="b"/>
                      <a:r>
                        <a:rPr lang="en-US" sz="1000" b="0" i="0" u="none" strike="noStrike">
                          <a:solidFill>
                            <a:srgbClr val="000000"/>
                          </a:solidFill>
                          <a:latin typeface="Times New Roman"/>
                        </a:rPr>
                        <a:t>x</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c>
                  <a:txBody>
                    <a:bodyPr/>
                    <a:lstStyle/>
                    <a:p>
                      <a:pPr algn="ctr" rtl="0" fontAlgn="b"/>
                      <a:r>
                        <a:rPr lang="ja-JP" altLang="en-US" sz="1000" b="0" i="0" u="none" strike="noStrike" dirty="0">
                          <a:solidFill>
                            <a:srgbClr val="000000"/>
                          </a:solidFill>
                          <a:latin typeface="Times New Roman"/>
                        </a:rPr>
                        <a:t>　</a:t>
                      </a:r>
                    </a:p>
                  </a:txBody>
                  <a:tcPr marL="5403" marR="5403" marT="5403"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000"/>
                    </a:solidFill>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Attendee</a:t>
            </a:r>
            <a:endParaRPr kumimoji="1" lang="ja-JP" altLang="en-US" dirty="0"/>
          </a:p>
        </p:txBody>
      </p:sp>
      <p:sp>
        <p:nvSpPr>
          <p:cNvPr id="3" name="コンテンツ プレースホルダ 2"/>
          <p:cNvSpPr>
            <a:spLocks noGrp="1"/>
          </p:cNvSpPr>
          <p:nvPr>
            <p:ph idx="1"/>
          </p:nvPr>
        </p:nvSpPr>
        <p:spPr/>
        <p:txBody>
          <a:bodyPr/>
          <a:lstStyle/>
          <a:p>
            <a:pPr marL="457200" lvl="0" indent="-457200">
              <a:defRPr/>
            </a:pPr>
            <a:r>
              <a:rPr lang="en-US" altLang="ja-JP" dirty="0" smtClean="0">
                <a:hlinkClick r:id="rId2"/>
              </a:rPr>
              <a:t>https://imat.ieee.org/attendance</a:t>
            </a:r>
            <a:endParaRPr lang="en-US" altLang="ja-JP" dirty="0" smtClean="0"/>
          </a:p>
          <a:p>
            <a:pPr marL="457200" lvl="0" indent="-457200">
              <a:buFontTx/>
              <a:buAutoNum type="arabicPeriod"/>
              <a:defRPr/>
            </a:pPr>
            <a:r>
              <a:rPr lang="en-US" altLang="ja-JP" dirty="0" smtClean="0"/>
              <a:t>Register</a:t>
            </a:r>
          </a:p>
          <a:p>
            <a:pPr marL="457200" lvl="0" indent="-457200">
              <a:buFontTx/>
              <a:buAutoNum type="arabicPeriod"/>
              <a:defRPr/>
            </a:pPr>
            <a:r>
              <a:rPr lang="en-US" altLang="ja-JP" dirty="0" smtClean="0"/>
              <a:t>Indicate attendance</a:t>
            </a: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3</a:t>
            </a:fld>
            <a:endParaRPr lang="en-US" altLang="ko-K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Introduction</a:t>
            </a:r>
            <a:endParaRPr kumimoji="1" lang="ja-JP" altLang="en-US" dirty="0"/>
          </a:p>
        </p:txBody>
      </p:sp>
      <p:sp>
        <p:nvSpPr>
          <p:cNvPr id="3" name="コンテンツ プレースホルダ 2"/>
          <p:cNvSpPr>
            <a:spLocks noGrp="1"/>
          </p:cNvSpPr>
          <p:nvPr>
            <p:ph idx="1"/>
          </p:nvPr>
        </p:nvSpPr>
        <p:spPr/>
        <p:txBody>
          <a:bodyPr/>
          <a:lstStyle/>
          <a:p>
            <a:r>
              <a:rPr lang="en-US" altLang="ja-JP" sz="2000" dirty="0" smtClean="0">
                <a:ea typeface="ＭＳ Ｐゴシック" pitchFamily="50" charset="-128"/>
              </a:rPr>
              <a:t>Welcome to the IEEE P802.22b January, Interim Meeting in LA</a:t>
            </a:r>
          </a:p>
          <a:p>
            <a:r>
              <a:rPr lang="en-US" altLang="ja-JP" sz="2000" dirty="0" smtClean="0">
                <a:ea typeface="ＭＳ Ｐゴシック" pitchFamily="50" charset="-128"/>
              </a:rPr>
              <a:t>TG Chairs and secretary</a:t>
            </a:r>
          </a:p>
          <a:p>
            <a:pPr lvl="1"/>
            <a:r>
              <a:rPr lang="en-US" altLang="ja-JP" b="1" dirty="0" smtClean="0">
                <a:ea typeface="ＭＳ Ｐゴシック" pitchFamily="50" charset="-128"/>
              </a:rPr>
              <a:t>Chair:</a:t>
            </a:r>
            <a:r>
              <a:rPr lang="en-US" altLang="ja-JP" dirty="0" smtClean="0">
                <a:ea typeface="ＭＳ Ｐゴシック" pitchFamily="50" charset="-128"/>
              </a:rPr>
              <a:t> Chang-woo </a:t>
            </a:r>
            <a:r>
              <a:rPr lang="en-US" altLang="ja-JP" dirty="0" err="1" smtClean="0">
                <a:ea typeface="ＭＳ Ｐゴシック" pitchFamily="50" charset="-128"/>
              </a:rPr>
              <a:t>Pyo</a:t>
            </a:r>
            <a:r>
              <a:rPr lang="en-US" altLang="ja-JP" dirty="0" smtClean="0">
                <a:ea typeface="ＭＳ Ｐゴシック" pitchFamily="50" charset="-128"/>
              </a:rPr>
              <a:t> (NICT)</a:t>
            </a:r>
            <a:endParaRPr lang="en-US" altLang="ja-JP" dirty="0" smtClean="0">
              <a:solidFill>
                <a:srgbClr val="FF0000"/>
              </a:solidFill>
              <a:ea typeface="ＭＳ Ｐゴシック" pitchFamily="50" charset="-128"/>
            </a:endParaRPr>
          </a:p>
          <a:p>
            <a:pPr lvl="1"/>
            <a:r>
              <a:rPr lang="en-US" altLang="ja-JP" b="1" dirty="0" smtClean="0">
                <a:ea typeface="ＭＳ Ｐゴシック" pitchFamily="50" charset="-128"/>
              </a:rPr>
              <a:t>Vice-chair :</a:t>
            </a:r>
            <a:r>
              <a:rPr lang="ja-JP" altLang="en-US" b="1" dirty="0" smtClean="0">
                <a:ea typeface="ＭＳ Ｐゴシック" pitchFamily="50" charset="-128"/>
              </a:rPr>
              <a:t>　</a:t>
            </a:r>
            <a:r>
              <a:rPr lang="en-US" altLang="ja-JP" dirty="0" err="1" smtClean="0"/>
              <a:t>Sunghyun</a:t>
            </a:r>
            <a:r>
              <a:rPr lang="en-US" altLang="ja-JP" dirty="0" smtClean="0"/>
              <a:t> Hwang (ETRI</a:t>
            </a:r>
            <a:r>
              <a:rPr lang="en-US" altLang="ja-JP" b="1" dirty="0" smtClean="0">
                <a:ea typeface="ＭＳ Ｐゴシック" pitchFamily="50" charset="-128"/>
              </a:rPr>
              <a:t>)</a:t>
            </a:r>
            <a:endParaRPr lang="en-US" altLang="ja-JP" dirty="0" smtClean="0">
              <a:ea typeface="ＭＳ Ｐゴシック" pitchFamily="50" charset="-128"/>
            </a:endParaRPr>
          </a:p>
          <a:p>
            <a:pPr lvl="1"/>
            <a:r>
              <a:rPr lang="en-US" altLang="ja-JP" b="1" dirty="0" smtClean="0">
                <a:ea typeface="ＭＳ Ｐゴシック" pitchFamily="50" charset="-128"/>
              </a:rPr>
              <a:t>Recording Secretary:  </a:t>
            </a:r>
            <a:r>
              <a:rPr lang="en-US" altLang="ja-JP" dirty="0" smtClean="0">
                <a:ea typeface="ＭＳ Ｐゴシック" pitchFamily="50" charset="-128"/>
              </a:rPr>
              <a:t>Zhang </a:t>
            </a:r>
            <a:r>
              <a:rPr lang="en-US" altLang="ja-JP" dirty="0" err="1" smtClean="0">
                <a:ea typeface="ＭＳ Ｐゴシック" pitchFamily="50" charset="-128"/>
              </a:rPr>
              <a:t>Xin</a:t>
            </a:r>
            <a:r>
              <a:rPr lang="en-US" altLang="ja-JP" dirty="0" smtClean="0">
                <a:ea typeface="ＭＳ Ｐゴシック" pitchFamily="50" charset="-128"/>
              </a:rPr>
              <a:t>(NICT)</a:t>
            </a:r>
          </a:p>
          <a:p>
            <a:r>
              <a:rPr lang="en-US" altLang="ja-JP" sz="2000" dirty="0" smtClean="0">
                <a:ea typeface="ＭＳ Ｐゴシック" pitchFamily="50" charset="-128"/>
              </a:rPr>
              <a:t>Recording your attendance</a:t>
            </a:r>
          </a:p>
          <a:p>
            <a:pPr lvl="1"/>
            <a:r>
              <a:rPr lang="en-US" altLang="ja-JP" dirty="0" smtClean="0">
                <a:ea typeface="ＭＳ Ｐゴシック" pitchFamily="50" charset="-128"/>
              </a:rPr>
              <a:t>Send email to: </a:t>
            </a:r>
            <a:r>
              <a:rPr lang="en-US" altLang="ja-JP" dirty="0" smtClean="0">
                <a:ea typeface="ＭＳ Ｐゴシック" charset="-128"/>
                <a:hlinkClick r:id="rId2"/>
              </a:rPr>
              <a:t>zhang@ieee.org</a:t>
            </a:r>
            <a:endParaRPr lang="en-US" altLang="ja-JP" dirty="0" smtClean="0">
              <a:ea typeface="ＭＳ Ｐゴシック" pitchFamily="50" charset="-128"/>
            </a:endParaRPr>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4</a:t>
            </a:fld>
            <a:endParaRPr lang="en-US" altLang="ko-K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New Member</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Welcome to 802.22b TG</a:t>
            </a:r>
          </a:p>
          <a:p>
            <a:r>
              <a:rPr kumimoji="1" lang="en-US" altLang="ja-JP" dirty="0" smtClean="0"/>
              <a:t>Introduction</a:t>
            </a:r>
            <a:endParaRPr kumimoji="1" lang="ja-JP" altLang="en-US" dirty="0" smtClean="0"/>
          </a:p>
          <a:p>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5</a:t>
            </a:fld>
            <a:endParaRPr lang="en-US" altLang="ko-K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ea typeface="ＭＳ Ｐゴシック" pitchFamily="50" charset="-128"/>
              </a:rPr>
              <a:t>802.22b Title, PAR Scope and Purpose</a:t>
            </a:r>
            <a:endParaRPr kumimoji="1" lang="ja-JP" altLang="en-US" dirty="0"/>
          </a:p>
        </p:txBody>
      </p:sp>
      <p:sp>
        <p:nvSpPr>
          <p:cNvPr id="3" name="コンテンツ プレースホルダ 2"/>
          <p:cNvSpPr>
            <a:spLocks noGrp="1"/>
          </p:cNvSpPr>
          <p:nvPr>
            <p:ph idx="1"/>
          </p:nvPr>
        </p:nvSpPr>
        <p:spPr>
          <a:xfrm>
            <a:off x="685800" y="1700808"/>
            <a:ext cx="7772400" cy="4395192"/>
          </a:xfrm>
        </p:spPr>
        <p:txBody>
          <a:bodyPr/>
          <a:lstStyle/>
          <a:p>
            <a:r>
              <a:rPr kumimoji="1" lang="en-US" altLang="ja-JP" sz="1600" dirty="0" smtClean="0"/>
              <a:t>Title</a:t>
            </a:r>
          </a:p>
          <a:p>
            <a:pPr lvl="1"/>
            <a:r>
              <a:rPr lang="en-US" altLang="ja-JP" sz="1400" dirty="0" smtClean="0"/>
              <a:t>Enhancement for Broadband Services and Monitoring Applications </a:t>
            </a:r>
          </a:p>
          <a:p>
            <a:pPr lvl="1"/>
            <a:endParaRPr kumimoji="1" lang="en-US" altLang="ja-JP" sz="1400" dirty="0" smtClean="0"/>
          </a:p>
          <a:p>
            <a:r>
              <a:rPr kumimoji="1" lang="en-US" altLang="ja-JP" sz="1600" dirty="0" smtClean="0"/>
              <a:t>PAR</a:t>
            </a:r>
          </a:p>
          <a:p>
            <a:pPr lvl="1"/>
            <a:r>
              <a:rPr lang="en-GB" altLang="ja-JP" sz="1400" dirty="0" smtClean="0"/>
              <a:t>This amendment specifies alternate Physical Layer (PHY) and necessary Medium Access Control Layer (MAC) enhancements to IEEE std. 802.22-2011 for operation in Very High Frequency (VHF)/ Ultra High Frequency (UHF) TV broadcast bands between 54 MHz and 862 MHz to support enhanced broadband services and monitoring applications. The standard supports aggregate data rates greater than the maximum data rate supported by the IEEE Std. 802.22-2011. This standard defines new classes of 802.22 devices to address these applications and supports more than 512 devices in a network. This standard also specifies techniques to enhance communications among the devices and makes necessary amendments to the cognitive, security &amp; parameters and connection management clauses. This amendment supports mechanisms to enable coexistence with other 802 systems in the same band.</a:t>
            </a:r>
          </a:p>
          <a:p>
            <a:pPr lvl="1"/>
            <a:endParaRPr kumimoji="1" lang="en-GB" altLang="ja-JP" sz="1400" dirty="0" smtClean="0"/>
          </a:p>
          <a:p>
            <a:r>
              <a:rPr kumimoji="1" lang="en-GB" altLang="ja-JP" sz="1800" dirty="0" smtClean="0"/>
              <a:t>Purpose</a:t>
            </a:r>
          </a:p>
          <a:p>
            <a:pPr lvl="1"/>
            <a:r>
              <a:rPr lang="en-US" altLang="ja-JP" sz="1400" dirty="0" smtClean="0"/>
              <a:t>The purpose of this amendment is to enhance the MAC and define an alternate PHY to accommodate broadband extensions and monitoring use cases for IEEE 802.22 devices operating is VHF/UHF TV broadcast bands between 54 MHz and 862 </a:t>
            </a:r>
            <a:r>
              <a:rPr lang="en-US" altLang="ja-JP" sz="1400" dirty="0" err="1" smtClean="0"/>
              <a:t>MHz.</a:t>
            </a:r>
            <a:r>
              <a:rPr lang="en-US" altLang="ja-JP" sz="1400" dirty="0" smtClean="0"/>
              <a:t> </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6</a:t>
            </a:fld>
            <a:endParaRPr lang="en-US" altLang="ko-K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Tentative TG 802.22b Agenda for the Week</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Agenda</a:t>
            </a:r>
          </a:p>
          <a:p>
            <a:endParaRPr kumimoji="1" lang="en-US" altLang="ja-JP" dirty="0" smtClean="0"/>
          </a:p>
          <a:p>
            <a:r>
              <a:rPr lang="en-US" altLang="ja-JP" dirty="0" smtClean="0"/>
              <a:t>Motion to approve 802.22b agenda as contained in 22-14-0013-01-000b</a:t>
            </a:r>
            <a:endParaRPr lang="en-US" altLang="ja-JP" u="sng" dirty="0" smtClean="0"/>
          </a:p>
          <a:p>
            <a:endParaRPr lang="en-US" altLang="ja-JP" dirty="0" smtClean="0"/>
          </a:p>
          <a:p>
            <a:r>
              <a:rPr lang="en-US" altLang="ja-JP" dirty="0" smtClean="0"/>
              <a:t>Move: Chang-woo </a:t>
            </a:r>
            <a:r>
              <a:rPr lang="en-US" altLang="ja-JP" dirty="0" err="1" smtClean="0"/>
              <a:t>Pyo</a:t>
            </a:r>
            <a:endParaRPr lang="en-US" altLang="ja-JP" dirty="0" smtClean="0"/>
          </a:p>
          <a:p>
            <a:r>
              <a:rPr lang="en-US" altLang="ja-JP" dirty="0" smtClean="0"/>
              <a:t>Second: </a:t>
            </a:r>
            <a:r>
              <a:rPr lang="en-US" altLang="ja-JP" dirty="0" err="1" smtClean="0"/>
              <a:t>Sunghyun</a:t>
            </a:r>
            <a:r>
              <a:rPr lang="en-US" altLang="ja-JP" dirty="0" smtClean="0"/>
              <a:t> Hwang</a:t>
            </a:r>
          </a:p>
          <a:p>
            <a:endParaRPr lang="en-US" altLang="ja-JP" dirty="0" smtClean="0"/>
          </a:p>
          <a:p>
            <a:r>
              <a:rPr kumimoji="1" lang="en-US" altLang="ja-JP" dirty="0" smtClean="0"/>
              <a:t>No objection. Motion passes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7</a:t>
            </a:fld>
            <a:endParaRPr lang="en-US" altLang="ko-K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TGb</a:t>
            </a:r>
            <a:r>
              <a:rPr kumimoji="1" lang="en-US" altLang="ja-JP" dirty="0" smtClean="0"/>
              <a:t> Slot 1</a:t>
            </a:r>
            <a:endParaRPr kumimoji="1" lang="ja-JP" altLang="en-US" dirty="0"/>
          </a:p>
        </p:txBody>
      </p:sp>
      <p:sp>
        <p:nvSpPr>
          <p:cNvPr id="3" name="コンテンツ プレースホルダ 2"/>
          <p:cNvSpPr>
            <a:spLocks noGrp="1"/>
          </p:cNvSpPr>
          <p:nvPr>
            <p:ph idx="1"/>
          </p:nvPr>
        </p:nvSpPr>
        <p:spPr/>
        <p:txBody>
          <a:bodyPr/>
          <a:lstStyle/>
          <a:p>
            <a:r>
              <a:rPr kumimoji="1" lang="en-US" altLang="ja-JP" dirty="0" smtClean="0"/>
              <a:t>Time: Tuesday Jan. 22</a:t>
            </a:r>
            <a:r>
              <a:rPr kumimoji="1" lang="en-US" altLang="ja-JP" baseline="30000" dirty="0" smtClean="0"/>
              <a:t>nd</a:t>
            </a:r>
            <a:r>
              <a:rPr kumimoji="1" lang="en-US" altLang="ja-JP" dirty="0" smtClean="0"/>
              <a:t>  AM1</a:t>
            </a:r>
          </a:p>
          <a:p>
            <a:endParaRPr kumimoji="1" lang="en-US" altLang="ja-JP" dirty="0" smtClean="0"/>
          </a:p>
          <a:p>
            <a:r>
              <a:rPr lang="en-US" altLang="ja-JP" dirty="0" smtClean="0"/>
              <a:t>Review from November</a:t>
            </a:r>
          </a:p>
          <a:p>
            <a:r>
              <a:rPr lang="en-US" altLang="ja-JP" dirty="0" smtClean="0"/>
              <a:t>Approve minutes from November</a:t>
            </a:r>
          </a:p>
          <a:p>
            <a:r>
              <a:rPr lang="en-US" altLang="ja-JP" dirty="0" smtClean="0"/>
              <a:t>Discussion Items</a:t>
            </a:r>
          </a:p>
          <a:p>
            <a:r>
              <a:rPr lang="en-US" altLang="ja-JP" dirty="0" smtClean="0"/>
              <a:t>Time slot for Presentation</a:t>
            </a:r>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8</a:t>
            </a:fld>
            <a:endParaRPr lang="en-US" altLang="ko-K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Review of November Meeting</a:t>
            </a:r>
            <a:endParaRPr kumimoji="1" lang="ja-JP" altLang="en-US" dirty="0"/>
          </a:p>
        </p:txBody>
      </p:sp>
      <p:sp>
        <p:nvSpPr>
          <p:cNvPr id="3" name="コンテンツ プレースホルダ 2"/>
          <p:cNvSpPr>
            <a:spLocks noGrp="1"/>
          </p:cNvSpPr>
          <p:nvPr>
            <p:ph idx="1"/>
          </p:nvPr>
        </p:nvSpPr>
        <p:spPr>
          <a:xfrm>
            <a:off x="685800" y="1628800"/>
            <a:ext cx="7772400" cy="4467200"/>
          </a:xfrm>
        </p:spPr>
        <p:txBody>
          <a:bodyPr/>
          <a:lstStyle/>
          <a:p>
            <a:r>
              <a:rPr kumimoji="1" lang="en-US" altLang="ja-JP" dirty="0" smtClean="0"/>
              <a:t>Contributions</a:t>
            </a:r>
            <a:endParaRPr kumimoji="1" lang="ja-JP" altLang="en-US" dirty="0"/>
          </a:p>
        </p:txBody>
      </p:sp>
      <p:sp>
        <p:nvSpPr>
          <p:cNvPr id="4" name="日付プレースホルダ 3"/>
          <p:cNvSpPr>
            <a:spLocks noGrp="1"/>
          </p:cNvSpPr>
          <p:nvPr>
            <p:ph type="dt" sz="half" idx="10"/>
          </p:nvPr>
        </p:nvSpPr>
        <p:spPr/>
        <p:txBody>
          <a:bodyPr/>
          <a:lstStyle/>
          <a:p>
            <a:pPr>
              <a:defRPr/>
            </a:pPr>
            <a:r>
              <a:rPr lang="en-US" altLang="ko-KR" dirty="0" smtClean="0"/>
              <a:t>Jan. 2014</a:t>
            </a:r>
            <a:endParaRPr lang="en-US" altLang="ko-KR" dirty="0"/>
          </a:p>
        </p:txBody>
      </p:sp>
      <p:sp>
        <p:nvSpPr>
          <p:cNvPr id="5" name="フッター プレースホルダ 4"/>
          <p:cNvSpPr>
            <a:spLocks noGrp="1"/>
          </p:cNvSpPr>
          <p:nvPr>
            <p:ph type="ftr" sz="quarter" idx="11"/>
          </p:nvPr>
        </p:nvSpPr>
        <p:spPr/>
        <p:txBody>
          <a:bodyPr/>
          <a:lstStyle/>
          <a:p>
            <a:pPr>
              <a:defRPr/>
            </a:pPr>
            <a:r>
              <a:rPr lang="en-US" altLang="ko-KR" smtClean="0"/>
              <a:t>Chang-woo Pyo (NICT)</a:t>
            </a:r>
            <a:endParaRPr lang="en-US" altLang="ko-KR" dirty="0"/>
          </a:p>
        </p:txBody>
      </p:sp>
      <p:sp>
        <p:nvSpPr>
          <p:cNvPr id="6" name="スライド番号プレースホルダ 5"/>
          <p:cNvSpPr>
            <a:spLocks noGrp="1"/>
          </p:cNvSpPr>
          <p:nvPr>
            <p:ph type="sldNum" sz="quarter" idx="12"/>
          </p:nvPr>
        </p:nvSpPr>
        <p:spPr/>
        <p:txBody>
          <a:bodyPr/>
          <a:lstStyle/>
          <a:p>
            <a:pPr>
              <a:defRPr/>
            </a:pPr>
            <a:r>
              <a:rPr lang="en-US" altLang="ko-KR" smtClean="0"/>
              <a:t>Slide </a:t>
            </a:r>
            <a:fld id="{34DA5C14-BC51-5D4D-BF6B-6BB6BBDF3E1E}" type="slidenum">
              <a:rPr lang="en-US" altLang="ko-KR" smtClean="0"/>
              <a:pPr>
                <a:defRPr/>
              </a:pPr>
              <a:t>9</a:t>
            </a:fld>
            <a:endParaRPr lang="en-US" altLang="ko-KR"/>
          </a:p>
        </p:txBody>
      </p:sp>
      <p:graphicFrame>
        <p:nvGraphicFramePr>
          <p:cNvPr id="7" name="コンテンツ プレースホルダ 6"/>
          <p:cNvGraphicFramePr>
            <a:graphicFrameLocks/>
          </p:cNvGraphicFramePr>
          <p:nvPr/>
        </p:nvGraphicFramePr>
        <p:xfrm>
          <a:off x="251520" y="2132856"/>
          <a:ext cx="8712967" cy="4577080"/>
        </p:xfrm>
        <a:graphic>
          <a:graphicData uri="http://schemas.openxmlformats.org/drawingml/2006/table">
            <a:tbl>
              <a:tblPr firstRow="1" bandRow="1">
                <a:tableStyleId>{5C22544A-7EE6-4342-B048-85BDC9FD1C3A}</a:tableStyleId>
              </a:tblPr>
              <a:tblGrid>
                <a:gridCol w="1800200"/>
                <a:gridCol w="4104456"/>
                <a:gridCol w="1224136"/>
                <a:gridCol w="1584175"/>
              </a:tblGrid>
              <a:tr h="370840">
                <a:tc>
                  <a:txBody>
                    <a:bodyPr/>
                    <a:lstStyle/>
                    <a:p>
                      <a:pPr algn="ctr"/>
                      <a:r>
                        <a:rPr kumimoji="1" lang="en-US" altLang="ja-JP" sz="1400" dirty="0" smtClean="0"/>
                        <a:t>Date</a:t>
                      </a:r>
                      <a:endParaRPr kumimoji="1" lang="ja-JP" altLang="en-US" sz="1400" dirty="0"/>
                    </a:p>
                  </a:txBody>
                  <a:tcPr/>
                </a:tc>
                <a:tc>
                  <a:txBody>
                    <a:bodyPr/>
                    <a:lstStyle/>
                    <a:p>
                      <a:pPr algn="ctr"/>
                      <a:r>
                        <a:rPr kumimoji="1" lang="en-US" altLang="ja-JP" sz="1400" dirty="0" smtClean="0"/>
                        <a:t>Contributions</a:t>
                      </a:r>
                      <a:endParaRPr kumimoji="1" lang="ja-JP" altLang="en-US" sz="1400" dirty="0"/>
                    </a:p>
                  </a:txBody>
                  <a:tcPr/>
                </a:tc>
                <a:tc>
                  <a:txBody>
                    <a:bodyPr/>
                    <a:lstStyle/>
                    <a:p>
                      <a:pPr algn="ctr"/>
                      <a:r>
                        <a:rPr kumimoji="1" lang="en-US" altLang="ja-JP" sz="1400" dirty="0" smtClean="0"/>
                        <a:t>Doc. #</a:t>
                      </a:r>
                      <a:endParaRPr kumimoji="1" lang="ja-JP" altLang="en-US" sz="1400" dirty="0"/>
                    </a:p>
                  </a:txBody>
                  <a:tcPr/>
                </a:tc>
                <a:tc>
                  <a:txBody>
                    <a:bodyPr/>
                    <a:lstStyle/>
                    <a:p>
                      <a:pPr algn="ctr"/>
                      <a:r>
                        <a:rPr kumimoji="1" lang="en-US" altLang="ja-JP" sz="1400" dirty="0" smtClean="0"/>
                        <a:t>Presenter</a:t>
                      </a:r>
                      <a:endParaRPr kumimoji="1" lang="ja-JP" altLang="en-US" sz="1400" dirty="0"/>
                    </a:p>
                  </a:txBody>
                  <a:tcPr/>
                </a:tc>
              </a:tr>
              <a:tr h="370840">
                <a:tc>
                  <a:txBody>
                    <a:bodyPr/>
                    <a:lstStyle/>
                    <a:p>
                      <a:pPr algn="ctr"/>
                      <a:endParaRPr kumimoji="1" lang="ja-JP" altLang="en-US" sz="1400" dirty="0"/>
                    </a:p>
                  </a:txBody>
                  <a:tcPr>
                    <a:solidFill>
                      <a:srgbClr val="FFFF00"/>
                    </a:solidFill>
                  </a:tcPr>
                </a:tc>
                <a:tc>
                  <a:txBody>
                    <a:bodyPr/>
                    <a:lstStyle/>
                    <a:p>
                      <a:pPr marL="457200" marR="0" lvl="1" indent="0" algn="l" defTabSz="914400" rtl="0" eaLnBrk="1" fontAlgn="auto" latinLnBrk="1" hangingPunct="1">
                        <a:lnSpc>
                          <a:spcPct val="100000"/>
                        </a:lnSpc>
                        <a:spcBef>
                          <a:spcPts val="0"/>
                        </a:spcBef>
                        <a:spcAft>
                          <a:spcPts val="0"/>
                        </a:spcAft>
                        <a:buClrTx/>
                        <a:buSzTx/>
                        <a:buFont typeface="Arial" pitchFamily="34" charset="0"/>
                        <a:buNone/>
                        <a:tabLst/>
                        <a:defRPr/>
                      </a:pPr>
                      <a:r>
                        <a:rPr kumimoji="1" lang="en-US" altLang="ja-JP" sz="1600" dirty="0" smtClean="0"/>
                        <a:t>Letter Ballot #1 Comment</a:t>
                      </a:r>
                      <a:r>
                        <a:rPr kumimoji="1" lang="en-US" altLang="ja-JP" sz="1600" baseline="0" dirty="0" smtClean="0"/>
                        <a:t> Database</a:t>
                      </a:r>
                      <a:endParaRPr kumimoji="1" lang="ja-JP" altLang="en-US" sz="16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Char char="•"/>
                        <a:tabLst/>
                        <a:defRPr/>
                      </a:pPr>
                      <a:r>
                        <a:rPr kumimoji="1" lang="en-US" altLang="ja-JP" sz="1600" dirty="0" smtClean="0"/>
                        <a:t>22-158/r0</a:t>
                      </a:r>
                      <a:endParaRPr kumimoji="1" lang="ja-JP" altLang="en-US" sz="1600" dirty="0" smtClean="0"/>
                    </a:p>
                  </a:txBody>
                  <a:tcPr>
                    <a:solidFill>
                      <a:srgbClr val="FFFF00"/>
                    </a:solidFill>
                  </a:tcPr>
                </a:tc>
                <a:tc>
                  <a:txBody>
                    <a:bodyPr/>
                    <a:lstStyle/>
                    <a:p>
                      <a:r>
                        <a:rPr kumimoji="1" lang="en-US" altLang="ja-JP" sz="1400" dirty="0" err="1" smtClean="0"/>
                        <a:t>Changwoo</a:t>
                      </a:r>
                      <a:r>
                        <a:rPr kumimoji="1" lang="en-US" altLang="ja-JP" sz="1400" dirty="0" smtClean="0"/>
                        <a:t> </a:t>
                      </a:r>
                      <a:r>
                        <a:rPr kumimoji="1" lang="en-US" altLang="ja-JP" sz="1400" dirty="0" err="1" smtClean="0"/>
                        <a:t>Pyo</a:t>
                      </a:r>
                      <a:endParaRPr kumimoji="1" lang="ja-JP" altLang="en-US" sz="1400" dirty="0"/>
                    </a:p>
                  </a:txBody>
                  <a:tcPr>
                    <a:solidFill>
                      <a:srgbClr val="FFFF00"/>
                    </a:solidFill>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Thursday. AM2</a:t>
                      </a:r>
                      <a:endParaRPr kumimoji="1" lang="ja-JP" altLang="en-US" sz="1400" dirty="0" smtClean="0"/>
                    </a:p>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MAC technical items related to 7.14 Initialization and network association</a:t>
                      </a:r>
                      <a:endParaRPr kumimoji="1" lang="en-US" altLang="ja-JP" sz="1400" dirty="0" smtClean="0"/>
                    </a:p>
                  </a:txBody>
                  <a:tcPr>
                    <a:solidFill>
                      <a:srgbClr val="FFFF00"/>
                    </a:solidFill>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163/r0</a:t>
                      </a:r>
                    </a:p>
                  </a:txBody>
                  <a:tcPr>
                    <a:solidFill>
                      <a:srgbClr val="FFFF00"/>
                    </a:solidFill>
                  </a:tcPr>
                </a:tc>
                <a:tc rowSpan="3">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kumimoji="1" lang="en-US" altLang="ja-JP" sz="1400" dirty="0" smtClean="0"/>
                        <a:t>Dr. </a:t>
                      </a:r>
                      <a:r>
                        <a:rPr kumimoji="1" lang="en-US" altLang="ja-JP" sz="1400" dirty="0" err="1" smtClean="0"/>
                        <a:t>Toh</a:t>
                      </a:r>
                      <a:endParaRPr kumimoji="1" lang="ja-JP" altLang="en-US" sz="1400" dirty="0" smtClean="0"/>
                    </a:p>
                    <a:p>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a:buFont typeface="Arial" pitchFamily="34" charset="0"/>
                        <a:buNone/>
                      </a:pPr>
                      <a:r>
                        <a:rPr lang="en-US" altLang="ja-JP" sz="1400" dirty="0" smtClean="0"/>
                        <a:t>Proposed Text of Cognitive Radio Capability technical items related to 10.7.2 BS configuration and monitoring primitives</a:t>
                      </a:r>
                      <a:endParaRPr kumimoji="1" lang="ja-JP" altLang="en-US" sz="1400" dirty="0"/>
                    </a:p>
                  </a:txBody>
                  <a:tcPr>
                    <a:solidFill>
                      <a:srgbClr val="FFFF00"/>
                    </a:solidFill>
                  </a:tcPr>
                </a:tc>
                <a:tc>
                  <a:txBody>
                    <a:bodyPr/>
                    <a:lstStyle/>
                    <a:p>
                      <a:pPr marL="0" marR="0" lvl="4"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164/r0</a:t>
                      </a:r>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r>
                        <a:rPr lang="en-US" altLang="ja-JP" sz="1400" dirty="0" smtClean="0"/>
                        <a:t>Proposed Text of Cognitive Radio Capability technical items related to 10.7.3 CPE reports the resulting available WRAN service list</a:t>
                      </a:r>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r>
                        <a:rPr lang="en-US" altLang="ko-KR" sz="1600" dirty="0" smtClean="0"/>
                        <a:t>165/r0</a:t>
                      </a:r>
                    </a:p>
                  </a:txBody>
                  <a:tcPr>
                    <a:solidFill>
                      <a:srgbClr val="FFFF00"/>
                    </a:solidFill>
                  </a:tcPr>
                </a:tc>
                <a:tc vMerge="1">
                  <a:txBody>
                    <a:bodyPr/>
                    <a:lstStyle/>
                    <a:p>
                      <a:endParaRPr kumimoji="1" lang="ja-JP" altLang="en-US" sz="1600" dirty="0"/>
                    </a:p>
                  </a:txBody>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rowSpan="2">
                  <a:txBody>
                    <a:bodyPr/>
                    <a:lstStyle/>
                    <a:p>
                      <a:endParaRPr kumimoji="1" lang="ja-JP" altLang="en-US" sz="1400" dirty="0"/>
                    </a:p>
                  </a:txBody>
                  <a:tcPr>
                    <a:solidFill>
                      <a:srgbClr val="FFFF00"/>
                    </a:solidFill>
                  </a:tcPr>
                </a:tc>
              </a:tr>
              <a:tr h="370840">
                <a:tc>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400" dirty="0"/>
                    </a:p>
                  </a:txBody>
                  <a:tcPr/>
                </a:tc>
              </a:tr>
              <a:tr h="370840">
                <a:tc rowSpan="3">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400" dirty="0" smtClean="0"/>
                    </a:p>
                  </a:txBody>
                  <a:tcPr>
                    <a:solidFill>
                      <a:srgbClr val="FFFF00"/>
                    </a:solidFill>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rowSpan="3">
                  <a:txBody>
                    <a:bodyPr/>
                    <a:lstStyle/>
                    <a:p>
                      <a:endParaRPr kumimoji="1" lang="ja-JP" altLang="en-US" sz="1400" dirty="0"/>
                    </a:p>
                  </a:txBody>
                  <a:tcPr>
                    <a:solidFill>
                      <a:srgbClr val="FFFF00"/>
                    </a:solidFill>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r h="370840">
                <a:tc vMerge="1">
                  <a:txBody>
                    <a:bodyPr/>
                    <a:lstStyle/>
                    <a:p>
                      <a:pPr marL="0" marR="0" indent="0" algn="ctr" defTabSz="914400" rtl="0" eaLnBrk="1" fontAlgn="auto" latinLnBrk="1" hangingPunct="1">
                        <a:lnSpc>
                          <a:spcPct val="100000"/>
                        </a:lnSpc>
                        <a:spcBef>
                          <a:spcPts val="0"/>
                        </a:spcBef>
                        <a:spcAft>
                          <a:spcPts val="0"/>
                        </a:spcAft>
                        <a:buClrTx/>
                        <a:buSzTx/>
                        <a:buFontTx/>
                        <a:buNone/>
                        <a:tabLst/>
                        <a:defRPr/>
                      </a:pPr>
                      <a:endParaRPr kumimoji="1" lang="ja-JP" altLang="en-US" sz="1600" dirty="0" smtClean="0"/>
                    </a:p>
                  </a:txBody>
                  <a:tcPr/>
                </a:tc>
                <a:tc>
                  <a:txBody>
                    <a:bodyPr/>
                    <a:lstStyle/>
                    <a:p>
                      <a:pPr marL="0" marR="0" indent="0" algn="l" defTabSz="914400" rtl="0" eaLnBrk="1" fontAlgn="auto" latinLnBrk="1" hangingPunct="1">
                        <a:lnSpc>
                          <a:spcPct val="100000"/>
                        </a:lnSpc>
                        <a:spcBef>
                          <a:spcPts val="0"/>
                        </a:spcBef>
                        <a:spcAft>
                          <a:spcPts val="0"/>
                        </a:spcAft>
                        <a:buClrTx/>
                        <a:buSzTx/>
                        <a:buFont typeface="Arial" pitchFamily="34" charset="0"/>
                        <a:buNone/>
                        <a:tabLst/>
                        <a:defRPr/>
                      </a:pPr>
                      <a:endParaRPr lang="en-US" altLang="ja-JP" sz="1400" dirty="0" smtClean="0"/>
                    </a:p>
                  </a:txBody>
                  <a:tcPr>
                    <a:solidFill>
                      <a:srgbClr val="FFFF00"/>
                    </a:solidFill>
                  </a:tcPr>
                </a:tc>
                <a:tc>
                  <a:txBody>
                    <a:bodyPr/>
                    <a:lstStyle/>
                    <a:p>
                      <a:pPr marL="0" marR="0" lvl="1" indent="0" algn="l" defTabSz="914400" rtl="0" eaLnBrk="1" fontAlgn="auto" latinLnBrk="1" hangingPunct="1">
                        <a:lnSpc>
                          <a:spcPct val="100000"/>
                        </a:lnSpc>
                        <a:spcBef>
                          <a:spcPts val="0"/>
                        </a:spcBef>
                        <a:spcAft>
                          <a:spcPts val="0"/>
                        </a:spcAft>
                        <a:buClrTx/>
                        <a:buSzTx/>
                        <a:buFontTx/>
                        <a:buNone/>
                        <a:tabLst/>
                        <a:defRPr/>
                      </a:pPr>
                      <a:endParaRPr kumimoji="1" lang="en-US" altLang="ja-JP" sz="1600" dirty="0" smtClean="0"/>
                    </a:p>
                  </a:txBody>
                  <a:tcPr>
                    <a:solidFill>
                      <a:srgbClr val="FFFF00"/>
                    </a:solidFill>
                  </a:tcPr>
                </a:tc>
                <a:tc vMerge="1">
                  <a:txBody>
                    <a:bodyPr/>
                    <a:lstStyle/>
                    <a:p>
                      <a:endParaRPr kumimoji="1" lang="ja-JP" altLang="en-US" sz="1600" dirty="0"/>
                    </a:p>
                  </a:txBody>
                  <a:tcPr/>
                </a:tc>
              </a:tr>
            </a:tbl>
          </a:graphicData>
        </a:graphic>
      </p:graphicFrame>
    </p:spTree>
  </p:cSld>
  <p:clrMapOvr>
    <a:masterClrMapping/>
  </p:clrMapOvr>
</p:sld>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342900" marR="0" indent="-342900" algn="just" defTabSz="914400" rtl="0" eaLnBrk="0" fontAlgn="base" latinLnBrk="0" hangingPunct="0">
          <a:lnSpc>
            <a:spcPct val="80000"/>
          </a:lnSpc>
          <a:spcBef>
            <a:spcPct val="20000"/>
          </a:spcBef>
          <a:spcAft>
            <a:spcPct val="0"/>
          </a:spcAft>
          <a:buClrTx/>
          <a:buSzTx/>
          <a:buFontTx/>
          <a:buNone/>
          <a:tabLst/>
          <a:defRPr kumimoji="0" lang="en-US" sz="1400" b="1" i="0" u="none" strike="noStrike" cap="none" normalizeH="0" baseline="0" smtClean="0">
            <a:ln>
              <a:noFill/>
            </a:ln>
            <a:solidFill>
              <a:schemeClr val="tx1"/>
            </a:solidFill>
            <a:effectLst/>
            <a:latin typeface="Times New Roman" pitchFamily="18" charset="0"/>
            <a:ea typeface="굴림" pitchFamily="50" charset="-127"/>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802-22-Submission</Template>
  <TotalTime>60898</TotalTime>
  <Words>1301</Words>
  <Application>Microsoft Office PowerPoint</Application>
  <PresentationFormat>画面に合わせる (4:3)</PresentationFormat>
  <Paragraphs>761</Paragraphs>
  <Slides>20</Slides>
  <Notes>0</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20</vt:i4>
      </vt:variant>
    </vt:vector>
  </HeadingPairs>
  <TitlesOfParts>
    <vt:vector size="22" baseType="lpstr">
      <vt:lpstr>802-22-Submission</vt:lpstr>
      <vt:lpstr>Document</vt:lpstr>
      <vt:lpstr>IEEE P802.22b January 2014 Plan &amp; Report</vt:lpstr>
      <vt:lpstr>Meeting Protocol</vt:lpstr>
      <vt:lpstr>Attendee</vt:lpstr>
      <vt:lpstr>Introduction</vt:lpstr>
      <vt:lpstr>New Member</vt:lpstr>
      <vt:lpstr>802.22b Title, PAR Scope and Purpose</vt:lpstr>
      <vt:lpstr>Tentative TG 802.22b Agenda for the Week</vt:lpstr>
      <vt:lpstr>TGb Slot 1</vt:lpstr>
      <vt:lpstr>Review of November Meeting</vt:lpstr>
      <vt:lpstr>November Minutes</vt:lpstr>
      <vt:lpstr>Review of Teleconference Calls</vt:lpstr>
      <vt:lpstr>Conference Call Minutes</vt:lpstr>
      <vt:lpstr>Discussion Items</vt:lpstr>
      <vt:lpstr>TGb Slot 2</vt:lpstr>
      <vt:lpstr>TGb Slot 3</vt:lpstr>
      <vt:lpstr>TGb Slot 4</vt:lpstr>
      <vt:lpstr>TGb Slot 5</vt:lpstr>
      <vt:lpstr>Motion</vt:lpstr>
      <vt:lpstr>Teleconference Plan</vt:lpstr>
      <vt:lpstr>802.22b Task Group Updated Timeline </vt:lpstr>
    </vt:vector>
  </TitlesOfParts>
  <Company>ETRI</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IEEE802.22b Report</dc:title>
  <dc:creator>"Chang-woo Pyo" &lt;cwpyo@nict.go.jp&gt;</dc:creator>
  <cp:lastModifiedBy>cwpyo</cp:lastModifiedBy>
  <cp:revision>1836</cp:revision>
  <cp:lastPrinted>1998-02-10T13:28:06Z</cp:lastPrinted>
  <dcterms:created xsi:type="dcterms:W3CDTF">2006-06-26T04:34:43Z</dcterms:created>
  <dcterms:modified xsi:type="dcterms:W3CDTF">2014-01-22T21:34:28Z</dcterms:modified>
</cp:coreProperties>
</file>