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24" r:id="rId15"/>
    <p:sldId id="625" r:id="rId16"/>
    <p:sldId id="626" r:id="rId17"/>
    <p:sldId id="627" r:id="rId18"/>
    <p:sldId id="634" r:id="rId19"/>
    <p:sldId id="633" r:id="rId20"/>
    <p:sldId id="544" r:id="rId2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CC99"/>
    <a:srgbClr val="FF0000"/>
    <a:srgbClr val="008000"/>
    <a:srgbClr val="CCFFCC"/>
    <a:srgbClr val="99FF99"/>
    <a:srgbClr val="CCEC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69" autoAdjust="0"/>
    <p:restoredTop sz="94660"/>
  </p:normalViewPr>
  <p:slideViewPr>
    <p:cSldViewPr>
      <p:cViewPr>
        <p:scale>
          <a:sx n="75" d="100"/>
          <a:sy n="75" d="100"/>
        </p:scale>
        <p:origin x="-330"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22-14-0014-00-000b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January 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2013-1-21</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November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Nov. 802.22b minutes as contained in </a:t>
            </a:r>
            <a:r>
              <a:rPr lang="en-GB" altLang="ja-JP" dirty="0" smtClean="0"/>
              <a:t>802.22-14-0004-00-000b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Shigenobu</a:t>
            </a:r>
            <a:r>
              <a:rPr lang="en-US" altLang="ja-JP" dirty="0" smtClean="0"/>
              <a:t> Sasaki</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p:txBody>
          <a:bodyPr/>
          <a:lstStyle/>
          <a:p>
            <a:r>
              <a:rPr lang="en-GB" altLang="ja-JP" dirty="0" smtClean="0"/>
              <a:t>21</a:t>
            </a:r>
            <a:r>
              <a:rPr lang="en-GB" altLang="ja-JP" baseline="30000" dirty="0" smtClean="0"/>
              <a:t>st</a:t>
            </a:r>
            <a:r>
              <a:rPr lang="en-GB" altLang="ja-JP" dirty="0" smtClean="0"/>
              <a:t> November (Thursday)</a:t>
            </a:r>
          </a:p>
          <a:p>
            <a:r>
              <a:rPr lang="en-GB" altLang="ja-JP" dirty="0" smtClean="0"/>
              <a:t>28</a:t>
            </a:r>
            <a:r>
              <a:rPr lang="en-GB" altLang="ja-JP" baseline="30000" dirty="0" smtClean="0"/>
              <a:t>th</a:t>
            </a:r>
            <a:r>
              <a:rPr lang="en-GB" altLang="ja-JP" dirty="0" smtClean="0"/>
              <a:t>  November (Thursday)</a:t>
            </a:r>
          </a:p>
          <a:p>
            <a:r>
              <a:rPr lang="en-GB" altLang="ja-JP" dirty="0" smtClean="0"/>
              <a:t>5</a:t>
            </a:r>
            <a:r>
              <a:rPr lang="en-GB" altLang="ja-JP" baseline="30000" dirty="0" smtClean="0"/>
              <a:t>st</a:t>
            </a:r>
            <a:r>
              <a:rPr lang="en-GB" altLang="ja-JP" dirty="0" smtClean="0"/>
              <a:t> December (Thursday)</a:t>
            </a:r>
          </a:p>
          <a:p>
            <a:r>
              <a:rPr lang="en-GB" altLang="ja-JP" dirty="0" smtClean="0"/>
              <a:t>12</a:t>
            </a:r>
            <a:r>
              <a:rPr lang="en-GB" altLang="ja-JP" baseline="30000" dirty="0" smtClean="0"/>
              <a:t>st</a:t>
            </a:r>
            <a:r>
              <a:rPr lang="en-GB" altLang="ja-JP" dirty="0" smtClean="0"/>
              <a:t> December (Thursday)</a:t>
            </a:r>
          </a:p>
          <a:p>
            <a:r>
              <a:rPr lang="en-GB" altLang="ja-JP" dirty="0" smtClean="0"/>
              <a:t>9</a:t>
            </a:r>
            <a:r>
              <a:rPr lang="en-GB" altLang="ja-JP" baseline="30000" dirty="0" smtClean="0"/>
              <a:t>st</a:t>
            </a:r>
            <a:r>
              <a:rPr lang="en-GB" altLang="ja-JP" dirty="0" smtClean="0"/>
              <a:t> January (Thursday)</a:t>
            </a:r>
          </a:p>
          <a:p>
            <a:r>
              <a:rPr lang="en-GB" altLang="ja-JP" dirty="0" smtClean="0"/>
              <a:t>16</a:t>
            </a:r>
            <a:r>
              <a:rPr lang="en-GB" altLang="ja-JP" baseline="30000" dirty="0" smtClean="0"/>
              <a:t>st</a:t>
            </a:r>
            <a:r>
              <a:rPr lang="en-GB" altLang="ja-JP" dirty="0" smtClean="0"/>
              <a:t> January (Thursday)</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Motion to approve Nov. 802.22b minutes of teleconferences as contained in </a:t>
            </a:r>
            <a:r>
              <a:rPr lang="en-GB" altLang="ja-JP" sz="2800" dirty="0" smtClean="0"/>
              <a:t>22-14-0015-00-000b</a:t>
            </a:r>
            <a:endParaRPr lang="en-US" altLang="ja-JP" sz="2800" u="sng" dirty="0" smtClean="0"/>
          </a:p>
          <a:p>
            <a:endParaRPr lang="en-US" altLang="ja-JP" sz="2800" dirty="0" smtClean="0"/>
          </a:p>
          <a:p>
            <a:r>
              <a:rPr lang="en-US" altLang="ja-JP" sz="2800" dirty="0" smtClean="0"/>
              <a:t>Move: Chang-woo </a:t>
            </a:r>
            <a:r>
              <a:rPr lang="en-US" altLang="ja-JP" sz="2800" dirty="0" err="1" smtClean="0"/>
              <a:t>Pyo</a:t>
            </a:r>
            <a:endParaRPr lang="en-US" altLang="ja-JP" sz="2800" dirty="0" smtClean="0"/>
          </a:p>
          <a:p>
            <a:r>
              <a:rPr lang="en-US" altLang="ja-JP" sz="2800" dirty="0" smtClean="0"/>
              <a:t>Second: </a:t>
            </a:r>
            <a:r>
              <a:rPr lang="en-US" altLang="ja-JP" sz="2800" dirty="0" err="1" smtClean="0"/>
              <a:t>Chunyi</a:t>
            </a:r>
            <a:r>
              <a:rPr lang="en-US" altLang="ja-JP" sz="2800" dirty="0" smtClean="0"/>
              <a:t> Song</a:t>
            </a:r>
          </a:p>
          <a:p>
            <a:endParaRPr lang="en-US" altLang="ja-JP" sz="2800" dirty="0" smtClean="0"/>
          </a:p>
          <a:p>
            <a:r>
              <a:rPr lang="en-US" altLang="ja-JP" sz="2800" dirty="0" smtClean="0"/>
              <a:t>No objection, Motion passes.</a:t>
            </a:r>
          </a:p>
          <a:p>
            <a:endParaRPr kumimoji="1" lang="ja-JP" altLang="en-US" sz="2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1916832"/>
          <a:ext cx="8712967" cy="4521200"/>
        </p:xfrm>
        <a:graphic>
          <a:graphicData uri="http://schemas.openxmlformats.org/drawingml/2006/table">
            <a:tbl>
              <a:tblPr firstRow="1" bandRow="1">
                <a:tableStyleId>{5C22544A-7EE6-4342-B048-85BDC9FD1C3A}</a:tableStyleId>
              </a:tblPr>
              <a:tblGrid>
                <a:gridCol w="1728192"/>
                <a:gridCol w="3960440"/>
                <a:gridCol w="1440160"/>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a:t>
                      </a:r>
                      <a:r>
                        <a:rPr kumimoji="1" lang="en-US" altLang="ja-JP" sz="1400" baseline="0" dirty="0" smtClean="0"/>
                        <a:t> AM1</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Comment Resolution related to MAC (60m)</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solidFill>
                            <a:schemeClr val="tx1"/>
                          </a:solidFill>
                        </a:rPr>
                        <a:t>178r0</a:t>
                      </a:r>
                      <a:endParaRPr kumimoji="1" lang="ja-JP" altLang="en-US" sz="1400" dirty="0" smtClean="0">
                        <a:solidFill>
                          <a:schemeClr val="tx1"/>
                        </a:solidFill>
                      </a:endParaRPr>
                    </a:p>
                  </a:txBody>
                  <a:tcPr/>
                </a:tc>
                <a:tc>
                  <a:txBody>
                    <a:bodyPr/>
                    <a:lstStyle/>
                    <a:p>
                      <a:r>
                        <a:rPr kumimoji="1" lang="en-US" altLang="ja-JP" sz="1400" dirty="0" smtClean="0"/>
                        <a:t>Dr. </a:t>
                      </a:r>
                      <a:r>
                        <a:rPr kumimoji="1" lang="en-US" altLang="ja-JP" sz="1400" dirty="0" err="1" smtClean="0"/>
                        <a:t>Pyo</a:t>
                      </a:r>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Comment Resolution</a:t>
                      </a:r>
                      <a:r>
                        <a:rPr lang="en-GB" altLang="ja-JP" sz="1400" kern="1200" baseline="0" dirty="0" smtClean="0">
                          <a:solidFill>
                            <a:schemeClr val="dk1"/>
                          </a:solidFill>
                          <a:latin typeface="+mn-lt"/>
                          <a:ea typeface="+mn-ea"/>
                          <a:cs typeface="+mn-cs"/>
                        </a:rPr>
                        <a:t> related to PHY Mode 2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Comment Resolution related to MAC (60m)</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16r0, 17r2, 18r0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tx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174r0, 179r2, 181r0</a:t>
                      </a:r>
                    </a:p>
                  </a:txBody>
                  <a:tcPr/>
                </a:tc>
                <a:tc>
                  <a:txBody>
                    <a:bodyPr/>
                    <a:lstStyle/>
                    <a:p>
                      <a:r>
                        <a:rPr kumimoji="1" lang="en-US" altLang="ja-JP" sz="1400" dirty="0" smtClean="0"/>
                        <a:t>Dr. </a:t>
                      </a:r>
                      <a:r>
                        <a:rPr kumimoji="1" lang="en-US" altLang="ja-JP" sz="1400" dirty="0" err="1" smtClean="0"/>
                        <a:t>Oodo</a:t>
                      </a:r>
                      <a:endParaRPr kumimoji="1" lang="en-US" altLang="ja-JP" sz="1400" dirty="0" smtClean="0"/>
                    </a:p>
                    <a:p>
                      <a:endParaRPr kumimoji="1" lang="en-US" altLang="ja-JP" sz="1400" dirty="0" smtClean="0"/>
                    </a:p>
                    <a:p>
                      <a:r>
                        <a:rPr kumimoji="1" lang="en-US" altLang="ja-JP" sz="1400" dirty="0" smtClean="0"/>
                        <a:t>Dr. </a:t>
                      </a:r>
                      <a:r>
                        <a:rPr kumimoji="1" lang="en-US" altLang="ja-JP" sz="1400" dirty="0" err="1" smtClean="0"/>
                        <a:t>Pyo</a:t>
                      </a:r>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Tuesday</a:t>
                      </a:r>
                      <a:r>
                        <a:rPr kumimoji="1" lang="en-US" altLang="ja-JP" sz="1400" baseline="0" dirty="0" smtClean="0"/>
                        <a:t>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Comment</a:t>
                      </a:r>
                      <a:r>
                        <a:rPr lang="en-GB" altLang="ja-JP" sz="1400" kern="1200" baseline="0" dirty="0" smtClean="0">
                          <a:solidFill>
                            <a:schemeClr val="dk1"/>
                          </a:solidFill>
                          <a:latin typeface="+mn-lt"/>
                          <a:ea typeface="+mn-ea"/>
                          <a:cs typeface="+mn-cs"/>
                        </a:rPr>
                        <a:t> Resolution related to transmit diversity (15m)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Comment</a:t>
                      </a:r>
                      <a:r>
                        <a:rPr lang="en-GB" altLang="ja-JP" sz="1400" kern="1200" baseline="0" dirty="0" smtClean="0">
                          <a:solidFill>
                            <a:schemeClr val="dk1"/>
                          </a:solidFill>
                          <a:latin typeface="+mn-lt"/>
                          <a:ea typeface="+mn-ea"/>
                          <a:cs typeface="+mn-cs"/>
                        </a:rPr>
                        <a:t> Resolution related to multichannel operation (25m)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Comment Resolution related to MAC (60m)</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21r0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tx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19r0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tx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5r1</a:t>
                      </a:r>
                    </a:p>
                  </a:txBody>
                  <a:tcPr/>
                </a:tc>
                <a:tc>
                  <a:txBody>
                    <a:bodyPr/>
                    <a:lstStyle/>
                    <a:p>
                      <a:r>
                        <a:rPr kumimoji="1" lang="en-US" altLang="ja-JP" sz="1400" dirty="0" smtClean="0"/>
                        <a:t>Dr. </a:t>
                      </a:r>
                      <a:r>
                        <a:rPr kumimoji="1" lang="en-US" altLang="ja-JP" sz="1400" dirty="0" err="1" smtClean="0"/>
                        <a:t>Villardi</a:t>
                      </a:r>
                      <a:endParaRPr kumimoji="1" lang="en-US" altLang="ja-JP" sz="1400" dirty="0" smtClean="0"/>
                    </a:p>
                    <a:p>
                      <a:endParaRPr kumimoji="1" lang="en-US" altLang="ja-JP" sz="1400" dirty="0" smtClean="0"/>
                    </a:p>
                    <a:p>
                      <a:r>
                        <a:rPr kumimoji="1" lang="en-US" altLang="ja-JP" sz="1400" dirty="0" smtClean="0"/>
                        <a:t>Dr. </a:t>
                      </a:r>
                      <a:r>
                        <a:rPr kumimoji="1" lang="en-US" altLang="ja-JP" sz="1400" dirty="0" err="1" smtClean="0"/>
                        <a:t>Toh</a:t>
                      </a:r>
                      <a:endParaRPr kumimoji="1" lang="en-US" altLang="ja-JP" sz="1400" dirty="0" smtClean="0"/>
                    </a:p>
                    <a:p>
                      <a:endParaRPr kumimoji="1" lang="en-US" altLang="ja-JP" sz="1400" dirty="0" smtClean="0"/>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kumimoji="1" lang="en-US" altLang="ja-JP" sz="1400" dirty="0" err="1" smtClean="0"/>
                        <a:t>Pyo</a:t>
                      </a:r>
                      <a:endParaRPr kumimoji="1" lang="ja-JP" altLang="en-US"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AM1</a:t>
                      </a:r>
                      <a:r>
                        <a:rPr kumimoji="1" lang="en-US" altLang="ja-JP" sz="1400" baseline="0" dirty="0" smtClean="0"/>
                        <a:t> </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a:t>
                      </a:r>
                      <a:r>
                        <a:rPr lang="en-US" altLang="ja-JP" sz="1400" dirty="0" smtClean="0"/>
                        <a:t>Multi-carrier Filter Banks Modulation (45m)</a:t>
                      </a:r>
                      <a:r>
                        <a:rPr kumimoji="1" lang="en-US" altLang="ja-JP" sz="1400" dirty="0" smtClean="0"/>
                        <a:t> </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en-US" altLang="ja-JP"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solidFill>
                            <a:schemeClr val="tx1"/>
                          </a:solidFill>
                        </a:rPr>
                        <a:t>12r0</a:t>
                      </a:r>
                      <a:endParaRPr kumimoji="1" lang="en-US" altLang="ja-JP" sz="1400" dirty="0" smtClean="0">
                        <a:solidFill>
                          <a:schemeClr val="tx1"/>
                        </a:solidFill>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400" dirty="0" smtClean="0">
                        <a:solidFill>
                          <a:schemeClr val="tx1"/>
                        </a:solidFill>
                      </a:endParaRPr>
                    </a:p>
                  </a:txBody>
                  <a:tcPr/>
                </a:tc>
                <a:tc>
                  <a:txBody>
                    <a:bodyPr/>
                    <a:lstStyle/>
                    <a:p>
                      <a:r>
                        <a:rPr lang="en-US" altLang="ja-JP" sz="1400" dirty="0" smtClean="0"/>
                        <a:t>Dominique </a:t>
                      </a:r>
                      <a:r>
                        <a:rPr lang="en-US" altLang="ja-JP" sz="1400" dirty="0" err="1" smtClean="0"/>
                        <a:t>Nouget</a:t>
                      </a:r>
                      <a:r>
                        <a:rPr lang="en-US" altLang="ja-JP" sz="1400" dirty="0" smtClean="0"/>
                        <a:t> (CEA/LETI</a:t>
                      </a:r>
                      <a:r>
                        <a:rPr lang="en-US" altLang="ja-JP" sz="1400" dirty="0" smtClean="0"/>
                        <a:t>)</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Comment Resolution related</a:t>
                      </a:r>
                      <a:r>
                        <a:rPr kumimoji="1" lang="en-US" altLang="ja-JP" sz="1400" baseline="0" dirty="0" smtClean="0"/>
                        <a:t> to PHY Mode 2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baseline="0" dirty="0" smtClean="0"/>
                        <a:t> Comment Resolution related to Group management (15m)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baseline="0" dirty="0" smtClean="0"/>
                        <a:t> Technical Contribution (15m)</a:t>
                      </a:r>
                      <a:endParaRPr lang="en-GB" altLang="ja-JP" sz="1400" kern="1200" baseline="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a:t>
                      </a:r>
                      <a:r>
                        <a:rPr lang="en-GB" altLang="ja-JP" sz="1400" kern="1200" baseline="0" dirty="0" smtClean="0">
                          <a:solidFill>
                            <a:schemeClr val="dk1"/>
                          </a:solidFill>
                          <a:latin typeface="+mn-lt"/>
                          <a:ea typeface="+mn-ea"/>
                          <a:cs typeface="+mn-cs"/>
                        </a:rPr>
                        <a:t>Comment Resolution related to data rate (15m)</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solidFill>
                            <a:schemeClr val="tx1"/>
                          </a:solidFill>
                        </a:rPr>
                        <a:t>22r0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solidFill>
                            <a:schemeClr val="tx1"/>
                          </a:solidFill>
                        </a:rPr>
                        <a:t>8</a:t>
                      </a:r>
                      <a:r>
                        <a:rPr kumimoji="1" lang="en-US" altLang="ja-JP" sz="1400" baseline="0" dirty="0" smtClean="0">
                          <a:solidFill>
                            <a:schemeClr val="tx1"/>
                          </a:solidFill>
                        </a:rPr>
                        <a:t>r0, 7r0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en-US" altLang="ja-JP" sz="1400" baseline="0" dirty="0" smtClean="0">
                        <a:solidFill>
                          <a:schemeClr val="tx1"/>
                        </a:solidFill>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baseline="0" dirty="0" smtClean="0">
                          <a:solidFill>
                            <a:schemeClr val="tx1"/>
                          </a:solidFill>
                        </a:rPr>
                        <a:t>6r0</a:t>
                      </a:r>
                      <a:endParaRPr kumimoji="1" lang="ja-JP" altLang="en-US" sz="1400" dirty="0" smtClean="0"/>
                    </a:p>
                  </a:txBody>
                  <a:tcPr/>
                </a:tc>
                <a:tc>
                  <a:txBody>
                    <a:bodyPr/>
                    <a:lstStyle/>
                    <a:p>
                      <a:r>
                        <a:rPr kumimoji="1" lang="en-US" altLang="ja-JP" sz="1400" dirty="0" smtClean="0"/>
                        <a:t>Dr. </a:t>
                      </a:r>
                      <a:r>
                        <a:rPr kumimoji="1" lang="en-US" altLang="ja-JP" sz="1400" dirty="0" err="1" smtClean="0"/>
                        <a:t>Oodo</a:t>
                      </a:r>
                      <a:endParaRPr kumimoji="1" lang="en-US" altLang="ja-JP" sz="1400" dirty="0" smtClean="0"/>
                    </a:p>
                    <a:p>
                      <a:r>
                        <a:rPr kumimoji="1" lang="en-US" altLang="ja-JP" sz="1400" dirty="0" smtClean="0"/>
                        <a:t>Dr. Hwang</a:t>
                      </a:r>
                    </a:p>
                    <a:p>
                      <a:endParaRPr kumimoji="1" lang="en-US" altLang="ja-JP" sz="1400" dirty="0" smtClean="0"/>
                    </a:p>
                    <a:p>
                      <a:r>
                        <a:rPr kumimoji="1" lang="en-US" altLang="ja-JP" sz="1400" dirty="0" smtClean="0"/>
                        <a:t>Dr. Hwang</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Prof</a:t>
                      </a:r>
                      <a:r>
                        <a:rPr kumimoji="1" lang="en-US" altLang="ja-JP" sz="1400" dirty="0" smtClean="0"/>
                        <a:t>. Sasaki</a:t>
                      </a:r>
                      <a:endParaRPr kumimoji="1" lang="ja-JP" altLang="en-US"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22</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pPr lvl="1"/>
            <a:r>
              <a:rPr lang="en-GB" altLang="ja-JP" kern="1200" dirty="0" smtClean="0">
                <a:solidFill>
                  <a:schemeClr val="dk1"/>
                </a:solidFill>
              </a:rPr>
              <a:t>Comment Resolution related to PHY Mode 2 (30m) : 16r0, 17r2, 18r0</a:t>
            </a:r>
          </a:p>
          <a:p>
            <a:pPr lvl="1"/>
            <a:endParaRPr lang="en-GB" altLang="ja-JP" kern="1200" dirty="0" smtClean="0">
              <a:solidFill>
                <a:schemeClr val="dk1"/>
              </a:solidFill>
            </a:endParaRPr>
          </a:p>
          <a:p>
            <a:pPr lvl="1"/>
            <a:r>
              <a:rPr kumimoji="1" lang="en-US" altLang="ja-JP" dirty="0" smtClean="0"/>
              <a:t>Comment Resolution related to MAC (60m): </a:t>
            </a:r>
            <a:r>
              <a:rPr lang="en-GB" altLang="ja-JP" kern="1200" dirty="0" smtClean="0">
                <a:solidFill>
                  <a:schemeClr val="dk1"/>
                </a:solidFill>
              </a:rPr>
              <a:t>174r0, 179r1, 181r0</a:t>
            </a:r>
          </a:p>
          <a:p>
            <a:pPr lvl="1"/>
            <a:endParaRPr lang="en-GB" altLang="ja-JP" kern="1200" dirty="0" smtClean="0">
              <a:solidFill>
                <a:schemeClr val="dk1"/>
              </a:solidFill>
            </a:endParaRPr>
          </a:p>
          <a:p>
            <a:endParaRPr kumimoji="1" lang="en-US" altLang="ja-JP" dirty="0" smtClean="0"/>
          </a:p>
          <a:p>
            <a:endParaRPr kumimoji="1" lang="en-US" altLang="ja-JP" dirty="0" smtClean="0"/>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22</a:t>
            </a:r>
            <a:r>
              <a:rPr kumimoji="1" lang="en-US" altLang="ja-JP" baseline="30000" dirty="0" smtClean="0"/>
              <a:t>th</a:t>
            </a:r>
            <a:r>
              <a:rPr kumimoji="1" lang="en-US" altLang="ja-JP" dirty="0" smtClean="0"/>
              <a:t> PM1 </a:t>
            </a:r>
          </a:p>
          <a:p>
            <a:endParaRPr kumimoji="1" lang="en-US" altLang="ja-JP" dirty="0" smtClean="0"/>
          </a:p>
          <a:p>
            <a:r>
              <a:rPr kumimoji="1" lang="en-US" altLang="ja-JP" dirty="0" smtClean="0"/>
              <a:t>Discuss Items</a:t>
            </a:r>
          </a:p>
          <a:p>
            <a:pPr lvl="1"/>
            <a:r>
              <a:rPr lang="en-GB" altLang="ja-JP" kern="1200" dirty="0" smtClean="0">
                <a:solidFill>
                  <a:schemeClr val="dk1"/>
                </a:solidFill>
              </a:rPr>
              <a:t>Comment Resolution related to transmit diversity (15m): 21r0</a:t>
            </a:r>
          </a:p>
          <a:p>
            <a:pPr lvl="1"/>
            <a:endParaRPr lang="en-GB" altLang="ja-JP" kern="1200" dirty="0" smtClean="0">
              <a:solidFill>
                <a:schemeClr val="dk1"/>
              </a:solidFill>
            </a:endParaRPr>
          </a:p>
          <a:p>
            <a:pPr lvl="1"/>
            <a:r>
              <a:rPr lang="en-GB" altLang="ja-JP" kern="1200" dirty="0" smtClean="0">
                <a:solidFill>
                  <a:schemeClr val="dk1"/>
                </a:solidFill>
              </a:rPr>
              <a:t>Comment Resolution related to multichannel operation (25m): 19r0</a:t>
            </a:r>
          </a:p>
          <a:p>
            <a:pPr lvl="1"/>
            <a:endParaRPr lang="en-GB" altLang="ja-JP" kern="1200" dirty="0" smtClean="0">
              <a:solidFill>
                <a:schemeClr val="dk1"/>
              </a:solidFill>
            </a:endParaRPr>
          </a:p>
          <a:p>
            <a:pPr lvl="1"/>
            <a:r>
              <a:rPr kumimoji="1" lang="en-US" altLang="ja-JP" dirty="0" smtClean="0"/>
              <a:t>Comment Resolution related to MAC (60m):  </a:t>
            </a:r>
            <a:r>
              <a:rPr lang="en-GB" altLang="ja-JP" kern="1200" dirty="0" smtClean="0">
                <a:solidFill>
                  <a:schemeClr val="dk1"/>
                </a:solidFill>
              </a:rPr>
              <a:t>5r0</a:t>
            </a:r>
          </a:p>
          <a:p>
            <a:pPr lvl="1"/>
            <a:endParaRPr lang="en-GB" altLang="ja-JP" kern="1200" dirty="0" smtClean="0">
              <a:solidFill>
                <a:schemeClr val="dk1"/>
              </a:solidFill>
            </a:endParaRPr>
          </a:p>
          <a:p>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Jan. 23</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Items</a:t>
            </a:r>
          </a:p>
          <a:p>
            <a:pPr lvl="1"/>
            <a:r>
              <a:rPr lang="en-US" altLang="ja-JP" dirty="0" smtClean="0"/>
              <a:t>Multi-carrier Filter Banks Modulation (45m):</a:t>
            </a:r>
            <a:r>
              <a:rPr lang="ja-JP" altLang="en-US" dirty="0" smtClean="0"/>
              <a:t>　</a:t>
            </a:r>
            <a:r>
              <a:rPr kumimoji="1" lang="en-US" altLang="ja-JP" dirty="0" smtClean="0"/>
              <a:t>12r0</a:t>
            </a:r>
          </a:p>
          <a:p>
            <a:pPr lvl="1"/>
            <a:r>
              <a:rPr kumimoji="1" lang="en-US" altLang="ja-JP" dirty="0" smtClean="0"/>
              <a:t> </a:t>
            </a:r>
            <a:endParaRPr kumimoji="1" lang="ja-JP" altLang="en-US" b="1" dirty="0" smtClean="0"/>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Jan. 23</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Items</a:t>
            </a:r>
          </a:p>
          <a:p>
            <a:pPr lvl="1"/>
            <a:r>
              <a:rPr kumimoji="1" lang="en-US" altLang="ja-JP" dirty="0" smtClean="0"/>
              <a:t>Comment Resolution related to PHY Mode 2 (30m): 22r0</a:t>
            </a:r>
          </a:p>
          <a:p>
            <a:pPr lvl="1"/>
            <a:r>
              <a:rPr kumimoji="1" lang="en-US" altLang="ja-JP" dirty="0" smtClean="0"/>
              <a:t>Comment Resolution related to Group management (15m): 8r0, 7r0</a:t>
            </a:r>
          </a:p>
          <a:p>
            <a:pPr lvl="1"/>
            <a:r>
              <a:rPr kumimoji="1" lang="en-US" altLang="ja-JP" dirty="0" smtClean="0"/>
              <a:t> Technical Contribution (15m): 6r0</a:t>
            </a:r>
          </a:p>
          <a:p>
            <a:pPr lvl="1"/>
            <a:r>
              <a:rPr lang="en-GB" altLang="ja-JP" kern="1200" dirty="0" smtClean="0">
                <a:solidFill>
                  <a:schemeClr val="dk1"/>
                </a:solidFill>
              </a:rPr>
              <a:t>Comment Resolution related to data rate (15m)</a:t>
            </a:r>
            <a:endParaRPr kumimoji="1" lang="ja-JP" altLang="en-US" dirty="0" smtClean="0"/>
          </a:p>
          <a:p>
            <a:endParaRPr kumimoji="1" lang="en-US" altLang="ja-JP" dirty="0" smtClean="0"/>
          </a:p>
          <a:p>
            <a:pPr lvl="1"/>
            <a:endParaRPr lang="en-US" altLang="ja-JP" dirty="0" smtClean="0"/>
          </a:p>
          <a:p>
            <a:pPr lvl="1"/>
            <a:endParaRPr kumimoji="1"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kumimoji="1" lang="en-US" altLang="ja-JP" dirty="0" smtClean="0"/>
              <a:t>Motion</a:t>
            </a:r>
            <a:endParaRPr kumimoji="1" lang="ja-JP" altLang="en-US" dirty="0"/>
          </a:p>
        </p:txBody>
      </p:sp>
      <p:sp>
        <p:nvSpPr>
          <p:cNvPr id="3" name="コンテンツ プレースホルダ 2"/>
          <p:cNvSpPr>
            <a:spLocks noGrp="1"/>
          </p:cNvSpPr>
          <p:nvPr>
            <p:ph idx="1"/>
          </p:nvPr>
        </p:nvSpPr>
        <p:spPr>
          <a:xfrm>
            <a:off x="685800" y="1196752"/>
            <a:ext cx="7772400" cy="4899248"/>
          </a:xfrm>
        </p:spPr>
        <p:txBody>
          <a:bodyPr/>
          <a:lstStyle/>
          <a:p>
            <a:r>
              <a:rPr kumimoji="1" lang="en-US" altLang="ja-JP" sz="2000" dirty="0" smtClean="0"/>
              <a:t>Motion to approve the resolutions as indicated in the following documents related to LB#1 comments</a:t>
            </a:r>
          </a:p>
          <a:p>
            <a:pPr lvl="1"/>
            <a:r>
              <a:rPr lang="en-US" altLang="ko-KR" sz="1800" b="1" dirty="0" smtClean="0">
                <a:solidFill>
                  <a:srgbClr val="0066FF"/>
                </a:solidFill>
                <a:latin typeface="Times New Roman" charset="0"/>
                <a:ea typeface="굴림" charset="0"/>
                <a:cs typeface="굴림" charset="0"/>
              </a:rPr>
              <a:t>CID 4, 59, 155, 157, 158, 197, 211</a:t>
            </a:r>
            <a:r>
              <a:rPr lang="en-US" altLang="ko-KR" sz="1800" dirty="0" smtClean="0">
                <a:latin typeface="Times New Roman" charset="0"/>
                <a:ea typeface="굴림" charset="0"/>
                <a:cs typeface="굴림" charset="0"/>
              </a:rPr>
              <a:t>: 	 </a:t>
            </a:r>
            <a:r>
              <a:rPr lang="en-US" altLang="ja-JP" sz="1800" dirty="0" smtClean="0"/>
              <a:t>22-13-0178-00-000b</a:t>
            </a:r>
            <a:endParaRPr lang="en-US" altLang="ko-KR" sz="1800" dirty="0" smtClean="0"/>
          </a:p>
          <a:p>
            <a:pPr lvl="1"/>
            <a:r>
              <a:rPr lang="en-US" altLang="ja-JP" sz="1800" b="1" dirty="0" smtClean="0">
                <a:solidFill>
                  <a:srgbClr val="0066FF"/>
                </a:solidFill>
                <a:latin typeface="Times New Roman" charset="0"/>
                <a:ea typeface="굴림" charset="0"/>
                <a:cs typeface="굴림" charset="0"/>
              </a:rPr>
              <a:t>CID 162 </a:t>
            </a:r>
            <a:r>
              <a:rPr kumimoji="1" lang="en-US" altLang="ja-JP" sz="1800" dirty="0" smtClean="0"/>
              <a:t>: 				</a:t>
            </a:r>
            <a:r>
              <a:rPr lang="en-US" altLang="ja-JP" sz="1800" dirty="0" smtClean="0"/>
              <a:t>22-14-0016-00-000b</a:t>
            </a:r>
            <a:endParaRPr kumimoji="1" lang="en-US" altLang="ja-JP" sz="1800" dirty="0" smtClean="0"/>
          </a:p>
          <a:p>
            <a:pPr lvl="1"/>
            <a:r>
              <a:rPr kumimoji="1" lang="en-US" altLang="ja-JP" sz="1800" dirty="0" smtClean="0"/>
              <a:t> </a:t>
            </a:r>
            <a:r>
              <a:rPr lang="en-US" altLang="ja-JP" sz="1800" b="1" dirty="0" smtClean="0">
                <a:solidFill>
                  <a:srgbClr val="0066FF"/>
                </a:solidFill>
                <a:latin typeface="Times New Roman" charset="0"/>
                <a:ea typeface="굴림" charset="0"/>
                <a:cs typeface="굴림" charset="0"/>
              </a:rPr>
              <a:t>CID 136 </a:t>
            </a:r>
            <a:r>
              <a:rPr kumimoji="1" lang="en-US" altLang="ja-JP" sz="1800" dirty="0" smtClean="0"/>
              <a:t>:				 </a:t>
            </a:r>
            <a:r>
              <a:rPr lang="en-US" altLang="ja-JP" sz="1800" dirty="0" smtClean="0"/>
              <a:t>22-14-0017-02-000b</a:t>
            </a:r>
          </a:p>
          <a:p>
            <a:pPr lvl="1"/>
            <a:r>
              <a:rPr lang="en-US" altLang="ja-JP" sz="1800" b="1" dirty="0" smtClean="0">
                <a:solidFill>
                  <a:srgbClr val="0066FF"/>
                </a:solidFill>
                <a:latin typeface="Times New Roman" charset="0"/>
                <a:ea typeface="굴림" charset="0"/>
                <a:cs typeface="굴림" charset="0"/>
              </a:rPr>
              <a:t>CID 166, 167, 168, 169, 170</a:t>
            </a:r>
            <a:r>
              <a:rPr kumimoji="1" lang="en-US" altLang="ja-JP" sz="1800" dirty="0" smtClean="0"/>
              <a:t>: 		</a:t>
            </a:r>
            <a:r>
              <a:rPr lang="en-US" altLang="ja-JP" sz="1800" dirty="0" smtClean="0"/>
              <a:t>22-14-0018-00-000b</a:t>
            </a:r>
          </a:p>
          <a:p>
            <a:pPr lvl="1"/>
            <a:r>
              <a:rPr lang="en-US" altLang="ja-JP" sz="1800" b="1" dirty="0" smtClean="0">
                <a:solidFill>
                  <a:srgbClr val="0066FF"/>
                </a:solidFill>
                <a:latin typeface="Times New Roman" charset="0"/>
                <a:ea typeface="굴림" charset="0"/>
                <a:cs typeface="굴림" charset="0"/>
              </a:rPr>
              <a:t>CID 6, 80,156, 212, </a:t>
            </a:r>
            <a:r>
              <a:rPr lang="en-US" altLang="ko-KR" sz="1800" b="1" dirty="0" smtClean="0">
                <a:solidFill>
                  <a:srgbClr val="0066FF"/>
                </a:solidFill>
                <a:latin typeface="Times New Roman" charset="0"/>
                <a:ea typeface="굴림" charset="0"/>
                <a:cs typeface="굴림" charset="0"/>
              </a:rPr>
              <a:t>81, 213, 214</a:t>
            </a:r>
            <a:r>
              <a:rPr lang="en-US" altLang="ko-KR" sz="1800" dirty="0" smtClean="0">
                <a:latin typeface="Times New Roman" charset="0"/>
                <a:ea typeface="굴림" charset="0"/>
                <a:cs typeface="굴림" charset="0"/>
              </a:rPr>
              <a:t>: 	</a:t>
            </a:r>
            <a:r>
              <a:rPr lang="en-US" altLang="ja-JP" sz="1800" dirty="0" smtClean="0"/>
              <a:t>22-13-0174-00-000b</a:t>
            </a:r>
          </a:p>
          <a:p>
            <a:pPr lvl="1"/>
            <a:r>
              <a:rPr lang="en-US" altLang="ko-KR" sz="1800" b="1" dirty="0" smtClean="0">
                <a:solidFill>
                  <a:srgbClr val="0066FF"/>
                </a:solidFill>
                <a:latin typeface="Times New Roman" charset="0"/>
                <a:ea typeface="굴림" charset="0"/>
                <a:cs typeface="굴림" charset="0"/>
              </a:rPr>
              <a:t>CID 85, 159</a:t>
            </a:r>
            <a:r>
              <a:rPr lang="en-US" altLang="ko-KR" sz="1800" dirty="0" smtClean="0">
                <a:latin typeface="Times New Roman" charset="0"/>
                <a:ea typeface="굴림" charset="0"/>
                <a:cs typeface="굴림" charset="0"/>
              </a:rPr>
              <a:t>: 			</a:t>
            </a:r>
            <a:r>
              <a:rPr lang="en-US" altLang="ja-JP" sz="1800" dirty="0" smtClean="0"/>
              <a:t>22-13-0179-02-000b</a:t>
            </a:r>
          </a:p>
          <a:p>
            <a:pPr lvl="1"/>
            <a:r>
              <a:rPr lang="en-US" altLang="ko-KR" sz="1800" b="1" dirty="0" smtClean="0">
                <a:solidFill>
                  <a:srgbClr val="0066FF"/>
                </a:solidFill>
                <a:latin typeface="Times New Roman" charset="0"/>
                <a:ea typeface="굴림" charset="0"/>
                <a:cs typeface="굴림" charset="0"/>
              </a:rPr>
              <a:t>CID 222</a:t>
            </a:r>
            <a:r>
              <a:rPr lang="en-US" altLang="ko-KR" sz="1800" dirty="0" smtClean="0">
                <a:latin typeface="Times New Roman" charset="0"/>
                <a:ea typeface="굴림" charset="0"/>
                <a:cs typeface="굴림" charset="0"/>
              </a:rPr>
              <a:t>: 				</a:t>
            </a:r>
            <a:r>
              <a:rPr lang="en-US" altLang="ja-JP" sz="1800" dirty="0" smtClean="0"/>
              <a:t>22-13-0181-00-000b</a:t>
            </a:r>
          </a:p>
          <a:p>
            <a:pPr lvl="1"/>
            <a:r>
              <a:rPr lang="en-US" altLang="ja-JP" sz="1800" b="1" dirty="0" smtClean="0">
                <a:solidFill>
                  <a:srgbClr val="0066FF"/>
                </a:solidFill>
                <a:latin typeface="Times New Roman" charset="0"/>
                <a:ea typeface="굴림" charset="0"/>
                <a:cs typeface="굴림" charset="0"/>
              </a:rPr>
              <a:t>CID 19, 171, 196</a:t>
            </a:r>
            <a:r>
              <a:rPr kumimoji="1" lang="en-US" altLang="ja-JP" sz="1800" dirty="0" smtClean="0"/>
              <a:t>: 			</a:t>
            </a:r>
            <a:r>
              <a:rPr lang="en-GB" altLang="ja-JP" sz="1800" dirty="0" smtClean="0"/>
              <a:t>22-14-0021-00-000b</a:t>
            </a:r>
          </a:p>
          <a:p>
            <a:pPr lvl="1"/>
            <a:r>
              <a:rPr lang="en-US" altLang="ja-JP" sz="1800" b="1" dirty="0" smtClean="0">
                <a:solidFill>
                  <a:srgbClr val="0066FF"/>
                </a:solidFill>
                <a:latin typeface="Times New Roman" charset="0"/>
                <a:ea typeface="굴림" charset="0"/>
                <a:cs typeface="굴림" charset="0"/>
              </a:rPr>
              <a:t>CID 7, 8, 9, 10, 11, 13, 14, 37</a:t>
            </a:r>
            <a:r>
              <a:rPr kumimoji="1" lang="en-US" altLang="ja-JP" sz="1800" dirty="0" smtClean="0"/>
              <a:t>:		 </a:t>
            </a:r>
            <a:r>
              <a:rPr lang="en-GB" altLang="ja-JP" sz="1800" dirty="0" smtClean="0"/>
              <a:t>22-14-0019-00-000b</a:t>
            </a:r>
          </a:p>
          <a:p>
            <a:pPr lvl="1"/>
            <a:r>
              <a:rPr lang="en-US" altLang="ko-KR" sz="1800" b="1" dirty="0" smtClean="0">
                <a:solidFill>
                  <a:srgbClr val="0066FF"/>
                </a:solidFill>
                <a:latin typeface="Times New Roman" charset="0"/>
                <a:ea typeface="굴림" charset="0"/>
                <a:cs typeface="굴림" charset="0"/>
              </a:rPr>
              <a:t>CID 225, 226</a:t>
            </a:r>
            <a:r>
              <a:rPr lang="en-US" altLang="ko-KR" sz="1800" dirty="0" smtClean="0">
                <a:latin typeface="Times New Roman" charset="0"/>
                <a:ea typeface="굴림" charset="0"/>
                <a:cs typeface="굴림" charset="0"/>
              </a:rPr>
              <a:t>: 			</a:t>
            </a:r>
            <a:r>
              <a:rPr lang="en-GB" altLang="ja-JP" sz="1800" dirty="0" smtClean="0"/>
              <a:t>22-14-0005-01-000b</a:t>
            </a:r>
          </a:p>
          <a:p>
            <a:pPr lvl="1"/>
            <a:r>
              <a:rPr lang="en-GB" altLang="ja-JP" sz="1800" b="1" dirty="0" smtClean="0">
                <a:solidFill>
                  <a:srgbClr val="0066FF"/>
                </a:solidFill>
                <a:latin typeface="Times New Roman" charset="0"/>
                <a:ea typeface="굴림" charset="0"/>
                <a:cs typeface="굴림" charset="0"/>
              </a:rPr>
              <a:t>CID </a:t>
            </a:r>
            <a:r>
              <a:rPr lang="en-US" altLang="ko-KR" sz="1800" b="1" dirty="0" smtClean="0">
                <a:solidFill>
                  <a:srgbClr val="0066FF"/>
                </a:solidFill>
                <a:latin typeface="Times New Roman" charset="0"/>
                <a:ea typeface="굴림" charset="0"/>
                <a:cs typeface="굴림" charset="0"/>
              </a:rPr>
              <a:t>70, 71, 72, 73, 74, 75, 76, 77</a:t>
            </a:r>
            <a:r>
              <a:rPr lang="en-US" altLang="ko-KR" sz="1800" dirty="0" smtClean="0">
                <a:latin typeface="Times New Roman" charset="0"/>
                <a:ea typeface="굴림" charset="0"/>
                <a:cs typeface="굴림" charset="0"/>
              </a:rPr>
              <a:t>: 	</a:t>
            </a:r>
            <a:r>
              <a:rPr lang="en-US" altLang="ja-JP" sz="1800" dirty="0" smtClean="0"/>
              <a:t>22-14-0022-00-000b</a:t>
            </a:r>
            <a:endParaRPr lang="en-US" altLang="ko-KR" sz="1800" dirty="0" smtClean="0"/>
          </a:p>
          <a:p>
            <a:pPr lvl="1"/>
            <a:r>
              <a:rPr lang="en-GB" altLang="ja-JP" sz="1800" b="1" dirty="0" smtClean="0">
                <a:solidFill>
                  <a:srgbClr val="0066FF"/>
                </a:solidFill>
                <a:latin typeface="Times New Roman" charset="0"/>
                <a:ea typeface="굴림" charset="0"/>
                <a:cs typeface="굴림" charset="0"/>
              </a:rPr>
              <a:t>CID 224</a:t>
            </a:r>
            <a:r>
              <a:rPr lang="en-GB" altLang="ja-JP" sz="1800" dirty="0" smtClean="0"/>
              <a:t>:				 </a:t>
            </a:r>
            <a:r>
              <a:rPr lang="en-US" altLang="ja-JP" sz="1800" dirty="0" smtClean="0"/>
              <a:t>22-14-0007-00-000b</a:t>
            </a:r>
          </a:p>
          <a:p>
            <a:pPr lvl="1"/>
            <a:r>
              <a:rPr lang="en-US" altLang="ja-JP" sz="1800" dirty="0" smtClean="0">
                <a:solidFill>
                  <a:srgbClr val="FF0000"/>
                </a:solidFill>
              </a:rPr>
              <a:t>CID 223: 				</a:t>
            </a:r>
            <a:r>
              <a:rPr lang="en-US" altLang="ja-JP" sz="1800" dirty="0" smtClean="0">
                <a:solidFill>
                  <a:srgbClr val="FF0000"/>
                </a:solidFill>
              </a:rPr>
              <a:t>22-14-0006-00-000b</a:t>
            </a:r>
          </a:p>
          <a:p>
            <a:pPr lvl="1"/>
            <a:r>
              <a:rPr lang="en-US" altLang="ja-JP" sz="1800" dirty="0" smtClean="0">
                <a:solidFill>
                  <a:srgbClr val="FF0000"/>
                </a:solidFill>
              </a:rPr>
              <a:t>CID 89, 90				Withdrawal</a:t>
            </a:r>
            <a:endParaRPr lang="en-GB" altLang="ja-JP" sz="1800" dirty="0" smtClean="0">
              <a:solidFill>
                <a:srgbClr val="FF0000"/>
              </a:solidFill>
            </a:endParaRPr>
          </a:p>
          <a:p>
            <a:pPr lvl="1"/>
            <a:endParaRPr lang="en-GB"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dirty="0" smtClean="0"/>
              <a:t>Slide </a:t>
            </a:r>
            <a:fld id="{34DA5C14-BC51-5D4D-BF6B-6BB6BBDF3E1E}" type="slidenum">
              <a:rPr lang="en-US" altLang="ko-KR" smtClean="0"/>
              <a:pPr>
                <a:defRPr/>
              </a:pPr>
              <a:t>18</a:t>
            </a:fld>
            <a:endParaRPr lang="en-US" altLang="ko-K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Fe</a:t>
                      </a:r>
                      <a:r>
                        <a:rPr lang="en-US" sz="1800" b="0" i="0" u="none" strike="noStrike" baseline="0" dirty="0" smtClean="0">
                          <a:solidFill>
                            <a:srgbClr val="000000"/>
                          </a:solidFill>
                          <a:latin typeface="ＭＳ Ｐゴシック"/>
                        </a:rPr>
                        <a:t>b</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Jan.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January, Interim Meeting in LA</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22-14-0013-01-000b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22</a:t>
            </a:r>
            <a:r>
              <a:rPr kumimoji="1" lang="en-US" altLang="ja-JP" baseline="30000" dirty="0" smtClean="0"/>
              <a:t>nd</a:t>
            </a:r>
            <a:r>
              <a:rPr kumimoji="1" lang="en-US" altLang="ja-JP" dirty="0" smtClean="0"/>
              <a:t>  AM1</a:t>
            </a:r>
          </a:p>
          <a:p>
            <a:endParaRPr kumimoji="1" lang="en-US" altLang="ja-JP" dirty="0" smtClean="0"/>
          </a:p>
          <a:p>
            <a:r>
              <a:rPr lang="en-US" altLang="ja-JP" dirty="0" smtClean="0"/>
              <a:t>Review from November</a:t>
            </a:r>
          </a:p>
          <a:p>
            <a:r>
              <a:rPr lang="en-US" altLang="ja-JP" dirty="0" smtClean="0"/>
              <a:t>Approve minutes from November</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November Meeting</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コンテンツ プレースホルダ 6"/>
          <p:cNvGraphicFramePr>
            <a:graphicFrameLocks/>
          </p:cNvGraphicFramePr>
          <p:nvPr/>
        </p:nvGraphicFramePr>
        <p:xfrm>
          <a:off x="251520" y="2132856"/>
          <a:ext cx="8712967" cy="457708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endParaRPr kumimoji="1" lang="ja-JP" altLang="en-US" sz="1400" dirty="0"/>
                    </a:p>
                  </a:txBody>
                  <a:tcPr>
                    <a:solidFill>
                      <a:srgbClr val="FFFF00"/>
                    </a:solidFill>
                  </a:tcPr>
                </a:tc>
                <a:tc>
                  <a:txBody>
                    <a:bodyPr/>
                    <a:lstStyle/>
                    <a:p>
                      <a:pPr marL="457200" marR="0" lvl="1"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600" dirty="0" smtClean="0"/>
                        <a:t>Letter Ballot #1 Comment</a:t>
                      </a:r>
                      <a:r>
                        <a:rPr kumimoji="1" lang="en-US" altLang="ja-JP" sz="1600" baseline="0" dirty="0" smtClean="0"/>
                        <a:t> Database</a:t>
                      </a:r>
                      <a:endParaRPr kumimoji="1" lang="ja-JP" altLang="en-US" sz="16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22-158/r0</a:t>
                      </a:r>
                      <a:endParaRPr kumimoji="1" lang="ja-JP" altLang="en-US" sz="1600" dirty="0" smtClean="0"/>
                    </a:p>
                  </a:txBody>
                  <a:tcPr>
                    <a:solidFill>
                      <a:srgbClr val="FFFF00"/>
                    </a:solidFill>
                  </a:tcPr>
                </a:tc>
                <a:tc>
                  <a:txBody>
                    <a:bodyPr/>
                    <a:lstStyle/>
                    <a:p>
                      <a:r>
                        <a:rPr kumimoji="1" lang="en-US" altLang="ja-JP" sz="1400" dirty="0" err="1" smtClean="0"/>
                        <a:t>Changwoo</a:t>
                      </a:r>
                      <a:r>
                        <a:rPr kumimoji="1" lang="en-US" altLang="ja-JP" sz="1400" dirty="0" smtClean="0"/>
                        <a:t> </a:t>
                      </a:r>
                      <a:r>
                        <a:rPr kumimoji="1" lang="en-US" altLang="ja-JP" sz="1400" dirty="0" err="1" smtClean="0"/>
                        <a:t>Pyo</a:t>
                      </a:r>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7.14 Initialization and network association</a:t>
                      </a:r>
                      <a:endParaRPr kumimoji="1" lang="en-US" altLang="ja-JP" sz="1400" dirty="0" smtClean="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163/r0</a:t>
                      </a:r>
                    </a:p>
                  </a:txBody>
                  <a:tcPr>
                    <a:solidFill>
                      <a:srgbClr val="FFFF00"/>
                    </a:solidFill>
                  </a:tcPr>
                </a:tc>
                <a:tc rowSpan="3">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kumimoji="1" lang="en-US" altLang="ja-JP" sz="1400" dirty="0" err="1" smtClean="0"/>
                        <a:t>Toh</a:t>
                      </a:r>
                      <a:endParaRPr kumimoji="1" lang="ja-JP" altLang="en-US" sz="1400" dirty="0" smtClean="0"/>
                    </a:p>
                    <a:p>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None/>
                      </a:pPr>
                      <a:r>
                        <a:rPr lang="en-US" altLang="ja-JP" sz="1400" dirty="0" smtClean="0"/>
                        <a:t>Proposed Text of Cognitive Radio Capability technical items related to 10.7.2 BS configuration and monitoring primitives</a:t>
                      </a:r>
                      <a:endParaRPr kumimoji="1" lang="ja-JP" altLang="en-US" sz="1400" dirty="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164/r0</a:t>
                      </a:r>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Cognitive Radio Capability technical items related to 10.7.3 CPE reports the resulting available WRAN service list</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165/r0</a:t>
                      </a:r>
                    </a:p>
                  </a:txBody>
                  <a:tcPr>
                    <a:solidFill>
                      <a:srgbClr val="FFFF00"/>
                    </a:solidFill>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rowSpan="2">
                  <a:txBody>
                    <a:bodyPr/>
                    <a:lstStyle/>
                    <a:p>
                      <a:endParaRPr kumimoji="1" lang="ja-JP" altLang="en-US" sz="1400" dirty="0"/>
                    </a:p>
                  </a:txBody>
                  <a:tcPr>
                    <a:solidFill>
                      <a:srgbClr val="FFFF00"/>
                    </a:solidFill>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rowSpan="3">
                  <a:txBody>
                    <a:bodyPr/>
                    <a:lstStyle/>
                    <a:p>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60898</TotalTime>
  <Words>1301</Words>
  <Application>Microsoft Office PowerPoint</Application>
  <PresentationFormat>画面に合わせる (4:3)</PresentationFormat>
  <Paragraphs>761</Paragraphs>
  <Slides>20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20</vt:i4>
      </vt:variant>
    </vt:vector>
  </HeadingPairs>
  <TitlesOfParts>
    <vt:vector size="22" baseType="lpstr">
      <vt:lpstr>802-22-Submission</vt:lpstr>
      <vt:lpstr>Document</vt:lpstr>
      <vt:lpstr>IEEE P802.22b January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November Meeting</vt:lpstr>
      <vt:lpstr>November Minutes</vt:lpstr>
      <vt:lpstr>Review of Teleconference Calls</vt:lpstr>
      <vt:lpstr>Conference Call Minutes</vt:lpstr>
      <vt:lpstr>Discussion Items</vt:lpstr>
      <vt:lpstr>TGb Slot 2</vt:lpstr>
      <vt:lpstr>TGb Slot 3</vt:lpstr>
      <vt:lpstr>TGb Slot 4</vt:lpstr>
      <vt:lpstr>TGb Slot 5</vt:lpstr>
      <vt:lpstr>Motion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1836</cp:revision>
  <cp:lastPrinted>1998-02-10T13:28:06Z</cp:lastPrinted>
  <dcterms:created xsi:type="dcterms:W3CDTF">2006-06-26T04:34:43Z</dcterms:created>
  <dcterms:modified xsi:type="dcterms:W3CDTF">2014-01-22T21:34:28Z</dcterms:modified>
</cp:coreProperties>
</file>