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commentAuthors.xml" ContentType="application/vnd.openxmlformats-officedocument.presentationml.commentAuthor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565" r:id="rId2"/>
    <p:sldId id="566" r:id="rId3"/>
    <p:sldId id="571" r:id="rId4"/>
    <p:sldId id="567" r:id="rId5"/>
    <p:sldId id="568" r:id="rId6"/>
    <p:sldId id="569" r:id="rId7"/>
    <p:sldId id="570" r:id="rId8"/>
    <p:sldId id="572" r:id="rId9"/>
    <p:sldId id="573" r:id="rId10"/>
    <p:sldId id="574" r:id="rId11"/>
  </p:sldIdLst>
  <p:sldSz cx="9144000" cy="6858000" type="screen4x3"/>
  <p:notesSz cx="7099300" cy="10234613"/>
  <p:defaultTextStyle>
    <a:defPPr>
      <a:defRPr lang="en-US"/>
    </a:defPPr>
    <a:lvl1pPr algn="l" rtl="0" fontAlgn="base" latinLnBrk="1">
      <a:spcBef>
        <a:spcPct val="0"/>
      </a:spcBef>
      <a:spcAft>
        <a:spcPct val="0"/>
      </a:spcAft>
      <a:defRPr sz="1400" b="1" kern="1200">
        <a:solidFill>
          <a:schemeClr val="tx1"/>
        </a:solidFill>
        <a:latin typeface="Times New Roman" charset="0"/>
        <a:ea typeface="굴림" charset="0"/>
        <a:cs typeface="굴림" charset="0"/>
      </a:defRPr>
    </a:lvl1pPr>
    <a:lvl2pPr marL="457200" algn="l" rtl="0" fontAlgn="base" latinLnBrk="1">
      <a:spcBef>
        <a:spcPct val="0"/>
      </a:spcBef>
      <a:spcAft>
        <a:spcPct val="0"/>
      </a:spcAft>
      <a:defRPr sz="1400" b="1" kern="1200">
        <a:solidFill>
          <a:schemeClr val="tx1"/>
        </a:solidFill>
        <a:latin typeface="Times New Roman" charset="0"/>
        <a:ea typeface="굴림" charset="0"/>
        <a:cs typeface="굴림" charset="0"/>
      </a:defRPr>
    </a:lvl2pPr>
    <a:lvl3pPr marL="914400" algn="l" rtl="0" fontAlgn="base" latinLnBrk="1">
      <a:spcBef>
        <a:spcPct val="0"/>
      </a:spcBef>
      <a:spcAft>
        <a:spcPct val="0"/>
      </a:spcAft>
      <a:defRPr sz="1400" b="1" kern="1200">
        <a:solidFill>
          <a:schemeClr val="tx1"/>
        </a:solidFill>
        <a:latin typeface="Times New Roman" charset="0"/>
        <a:ea typeface="굴림" charset="0"/>
        <a:cs typeface="굴림" charset="0"/>
      </a:defRPr>
    </a:lvl3pPr>
    <a:lvl4pPr marL="1371600" algn="l" rtl="0" fontAlgn="base" latinLnBrk="1">
      <a:spcBef>
        <a:spcPct val="0"/>
      </a:spcBef>
      <a:spcAft>
        <a:spcPct val="0"/>
      </a:spcAft>
      <a:defRPr sz="1400" b="1" kern="1200">
        <a:solidFill>
          <a:schemeClr val="tx1"/>
        </a:solidFill>
        <a:latin typeface="Times New Roman" charset="0"/>
        <a:ea typeface="굴림" charset="0"/>
        <a:cs typeface="굴림" charset="0"/>
      </a:defRPr>
    </a:lvl4pPr>
    <a:lvl5pPr marL="1828800" algn="l" rtl="0" fontAlgn="base" latinLnBrk="1">
      <a:spcBef>
        <a:spcPct val="0"/>
      </a:spcBef>
      <a:spcAft>
        <a:spcPct val="0"/>
      </a:spcAft>
      <a:defRPr sz="1400" b="1" kern="1200">
        <a:solidFill>
          <a:schemeClr val="tx1"/>
        </a:solidFill>
        <a:latin typeface="Times New Roman" charset="0"/>
        <a:ea typeface="굴림" charset="0"/>
        <a:cs typeface="굴림" charset="0"/>
      </a:defRPr>
    </a:lvl5pPr>
    <a:lvl6pPr marL="2286000" algn="l" defTabSz="457200" rtl="0" eaLnBrk="1" latinLnBrk="0" hangingPunct="1">
      <a:defRPr sz="1400" b="1" kern="1200">
        <a:solidFill>
          <a:schemeClr val="tx1"/>
        </a:solidFill>
        <a:latin typeface="Times New Roman" charset="0"/>
        <a:ea typeface="굴림" charset="0"/>
        <a:cs typeface="굴림" charset="0"/>
      </a:defRPr>
    </a:lvl6pPr>
    <a:lvl7pPr marL="2743200" algn="l" defTabSz="457200" rtl="0" eaLnBrk="1" latinLnBrk="0" hangingPunct="1">
      <a:defRPr sz="1400" b="1" kern="1200">
        <a:solidFill>
          <a:schemeClr val="tx1"/>
        </a:solidFill>
        <a:latin typeface="Times New Roman" charset="0"/>
        <a:ea typeface="굴림" charset="0"/>
        <a:cs typeface="굴림" charset="0"/>
      </a:defRPr>
    </a:lvl7pPr>
    <a:lvl8pPr marL="3200400" algn="l" defTabSz="457200" rtl="0" eaLnBrk="1" latinLnBrk="0" hangingPunct="1">
      <a:defRPr sz="1400" b="1" kern="1200">
        <a:solidFill>
          <a:schemeClr val="tx1"/>
        </a:solidFill>
        <a:latin typeface="Times New Roman" charset="0"/>
        <a:ea typeface="굴림" charset="0"/>
        <a:cs typeface="굴림" charset="0"/>
      </a:defRPr>
    </a:lvl8pPr>
    <a:lvl9pPr marL="3657600" algn="l" defTabSz="457200" rtl="0" eaLnBrk="1" latinLnBrk="0" hangingPunct="1">
      <a:defRPr sz="1400" b="1" kern="1200">
        <a:solidFill>
          <a:schemeClr val="tx1"/>
        </a:solidFill>
        <a:latin typeface="Times New Roman" charset="0"/>
        <a:ea typeface="굴림" charset="0"/>
        <a:cs typeface="굴림"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wpyo" initials="c" lastIdx="2"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0000"/>
    <a:srgbClr val="0066FF"/>
    <a:srgbClr val="CCFFCC"/>
    <a:srgbClr val="99FF99"/>
    <a:srgbClr val="CCECFF"/>
    <a:srgbClr val="FFCC99"/>
    <a:srgbClr val="FFFFC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1944" y="-3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3274" y="-91"/>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699125" y="201613"/>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3075" name="Rectangle 3"/>
          <p:cNvSpPr>
            <a:spLocks noGrp="1" noChangeArrowheads="1"/>
          </p:cNvSpPr>
          <p:nvPr>
            <p:ph type="dt" sz="quarter" idx="1"/>
          </p:nvPr>
        </p:nvSpPr>
        <p:spPr bwMode="auto">
          <a:xfrm>
            <a:off x="711200" y="201613"/>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3076" name="Rectangle 4"/>
          <p:cNvSpPr>
            <a:spLocks noGrp="1" noChangeArrowheads="1"/>
          </p:cNvSpPr>
          <p:nvPr>
            <p:ph type="ftr" sz="quarter" idx="2"/>
          </p:nvPr>
        </p:nvSpPr>
        <p:spPr bwMode="auto">
          <a:xfrm>
            <a:off x="5862638" y="9906000"/>
            <a:ext cx="6064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ko-KR" altLang="en-US"/>
              <a:t>Chang-Joo Kim, ETRI</a:t>
            </a:r>
            <a:endParaRPr lang="en-US" altLang="ko-KR"/>
          </a:p>
        </p:txBody>
      </p:sp>
      <p:sp>
        <p:nvSpPr>
          <p:cNvPr id="3077" name="Rectangle 5"/>
          <p:cNvSpPr>
            <a:spLocks noGrp="1" noChangeArrowheads="1"/>
          </p:cNvSpPr>
          <p:nvPr>
            <p:ph type="sldNum" sz="quarter" idx="3"/>
          </p:nvPr>
        </p:nvSpPr>
        <p:spPr bwMode="auto">
          <a:xfrm>
            <a:off x="3194050" y="9906000"/>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55675" eaLnBrk="0" latinLnBrk="0" hangingPunct="0">
              <a:defRPr sz="1300" b="0"/>
            </a:lvl1pPr>
          </a:lstStyle>
          <a:p>
            <a:pPr>
              <a:defRPr/>
            </a:pPr>
            <a:r>
              <a:rPr lang="en-US" altLang="ko-KR"/>
              <a:t>Page </a:t>
            </a:r>
            <a:fld id="{576E8A6C-B872-4046-A1A9-68F3E6F0F02D}" type="slidenum">
              <a:rPr lang="en-US" altLang="ko-KR"/>
              <a:pPr>
                <a:defRPr/>
              </a:pPr>
              <a:t>&lt;#&gt;</a:t>
            </a:fld>
            <a:endParaRPr lang="en-US" altLang="ko-KR"/>
          </a:p>
        </p:txBody>
      </p:sp>
      <p:sp>
        <p:nvSpPr>
          <p:cNvPr id="14342" name="Line 6"/>
          <p:cNvSpPr>
            <a:spLocks noChangeShapeType="1"/>
          </p:cNvSpPr>
          <p:nvPr/>
        </p:nvSpPr>
        <p:spPr bwMode="auto">
          <a:xfrm>
            <a:off x="709613" y="428625"/>
            <a:ext cx="56800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3" name="Rectangle 7"/>
          <p:cNvSpPr>
            <a:spLocks noChangeArrowheads="1"/>
          </p:cNvSpPr>
          <p:nvPr/>
        </p:nvSpPr>
        <p:spPr bwMode="auto">
          <a:xfrm>
            <a:off x="709613" y="9906000"/>
            <a:ext cx="728662"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55675" eaLnBrk="0" latinLnBrk="0" hangingPunct="0"/>
            <a:r>
              <a:rPr lang="en-US" altLang="ko-KR" sz="1300" b="0"/>
              <a:t>Submission</a:t>
            </a:r>
          </a:p>
        </p:txBody>
      </p:sp>
      <p:sp>
        <p:nvSpPr>
          <p:cNvPr id="14344"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37083877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743575" y="114300"/>
            <a:ext cx="688975"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55675" eaLnBrk="0" latinLnBrk="0" hangingPunct="0">
              <a:lnSpc>
                <a:spcPct val="100000"/>
              </a:lnSpc>
              <a:spcBef>
                <a:spcPct val="0"/>
              </a:spcBef>
              <a:defRPr sz="1500">
                <a:latin typeface="Times New Roman" pitchFamily="18" charset="0"/>
                <a:ea typeface="굴림" pitchFamily="50" charset="-127"/>
                <a:cs typeface="+mn-cs"/>
              </a:defRPr>
            </a:lvl1pPr>
          </a:lstStyle>
          <a:p>
            <a:pPr>
              <a:defRPr/>
            </a:pPr>
            <a:r>
              <a:rPr lang="en-US" altLang="ko-KR"/>
              <a:t>doc.: IEEE 802.22-08-0080-02-0000</a:t>
            </a:r>
          </a:p>
        </p:txBody>
      </p:sp>
      <p:sp>
        <p:nvSpPr>
          <p:cNvPr id="2051" name="Rectangle 3"/>
          <p:cNvSpPr>
            <a:spLocks noGrp="1" noChangeArrowheads="1"/>
          </p:cNvSpPr>
          <p:nvPr>
            <p:ph type="dt" idx="1"/>
          </p:nvPr>
        </p:nvSpPr>
        <p:spPr bwMode="auto">
          <a:xfrm>
            <a:off x="669925" y="114300"/>
            <a:ext cx="928688" cy="2286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55675" eaLnBrk="0" latinLnBrk="0" hangingPunct="0">
              <a:defRPr sz="1500"/>
            </a:lvl1pPr>
          </a:lstStyle>
          <a:p>
            <a:pPr>
              <a:defRPr/>
            </a:pPr>
            <a:r>
              <a:rPr lang="ko-KR" altLang="en-US"/>
              <a:t>March 2007</a:t>
            </a:r>
            <a:endParaRPr lang="en-US" altLang="ko-KR"/>
          </a:p>
        </p:txBody>
      </p:sp>
      <p:sp>
        <p:nvSpPr>
          <p:cNvPr id="15364" name="Rectangle 4"/>
          <p:cNvSpPr>
            <a:spLocks noGrp="1" noRot="1" noChangeAspect="1" noChangeArrowheads="1" noTextEdit="1"/>
          </p:cNvSpPr>
          <p:nvPr>
            <p:ph type="sldImg" idx="2"/>
          </p:nvPr>
        </p:nvSpPr>
        <p:spPr bwMode="auto">
          <a:xfrm>
            <a:off x="1000125" y="774700"/>
            <a:ext cx="5099050" cy="3824288"/>
          </a:xfrm>
          <a:prstGeom prst="rect">
            <a:avLst/>
          </a:prstGeom>
          <a:noFill/>
          <a:ln w="12700">
            <a:solidFill>
              <a:schemeClr val="tx1"/>
            </a:solidFill>
            <a:miter lim="800000"/>
            <a:headEnd/>
            <a:tailEnd/>
          </a:ln>
          <a:extLst>
            <a:ext uri="{909E8E84-426E-40dd-AFC4-6F175D3DCCD1}">
              <a14:hiddenFill xmlns=""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46150" y="4860925"/>
            <a:ext cx="5207000" cy="4608513"/>
          </a:xfrm>
          <a:prstGeom prst="rect">
            <a:avLst/>
          </a:prstGeom>
          <a:noFill/>
          <a:ln w="9525">
            <a:noFill/>
            <a:miter lim="800000"/>
            <a:headEnd/>
            <a:tailEnd/>
          </a:ln>
          <a:effectLst/>
        </p:spPr>
        <p:txBody>
          <a:bodyPr vert="horz" wrap="square" lIns="95865" tIns="47121" rIns="95865" bIns="47121"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5359400" y="9909175"/>
            <a:ext cx="1073150"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66725" lvl="4" algn="r" defTabSz="955675" eaLnBrk="0" latinLnBrk="0" hangingPunct="0">
              <a:defRPr sz="1300" b="0"/>
            </a:lvl5pPr>
          </a:lstStyle>
          <a:p>
            <a:pPr lvl="4">
              <a:defRPr/>
            </a:pPr>
            <a:r>
              <a:rPr lang="ko-KR" altLang="en-US"/>
              <a:t>Chang-Joo Kim, ETRI</a:t>
            </a:r>
            <a:endParaRPr lang="en-US" altLang="ko-KR"/>
          </a:p>
        </p:txBody>
      </p:sp>
      <p:sp>
        <p:nvSpPr>
          <p:cNvPr id="2055" name="Rectangle 7"/>
          <p:cNvSpPr>
            <a:spLocks noGrp="1" noChangeArrowheads="1"/>
          </p:cNvSpPr>
          <p:nvPr>
            <p:ph type="sldNum" sz="quarter" idx="5"/>
          </p:nvPr>
        </p:nvSpPr>
        <p:spPr bwMode="auto">
          <a:xfrm>
            <a:off x="3268663" y="9909175"/>
            <a:ext cx="555625" cy="1984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55675" eaLnBrk="0" latinLnBrk="0" hangingPunct="0">
              <a:defRPr sz="1300" b="0"/>
            </a:lvl1pPr>
          </a:lstStyle>
          <a:p>
            <a:pPr>
              <a:defRPr/>
            </a:pPr>
            <a:r>
              <a:rPr lang="en-US" altLang="ko-KR"/>
              <a:t>Page </a:t>
            </a:r>
            <a:fld id="{F032E6D2-CDC3-2849-BF7D-4A3704537A52}" type="slidenum">
              <a:rPr lang="en-US" altLang="ko-KR"/>
              <a:pPr>
                <a:defRPr/>
              </a:pPr>
              <a:t>&lt;#&gt;</a:t>
            </a:fld>
            <a:endParaRPr lang="en-US" altLang="ko-KR"/>
          </a:p>
        </p:txBody>
      </p:sp>
      <p:sp>
        <p:nvSpPr>
          <p:cNvPr id="15368" name="Rectangle 8"/>
          <p:cNvSpPr>
            <a:spLocks noChangeArrowheads="1"/>
          </p:cNvSpPr>
          <p:nvPr/>
        </p:nvSpPr>
        <p:spPr bwMode="auto">
          <a:xfrm>
            <a:off x="741363" y="9909175"/>
            <a:ext cx="727075" cy="2016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defTabSz="936625" eaLnBrk="0" latinLnBrk="0" hangingPunct="0"/>
            <a:r>
              <a:rPr lang="en-US" altLang="ko-KR" sz="1300" b="0"/>
              <a:t>Submission</a:t>
            </a:r>
          </a:p>
        </p:txBody>
      </p:sp>
      <p:sp>
        <p:nvSpPr>
          <p:cNvPr id="15369"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5370"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 xmlns:p14="http://schemas.microsoft.com/office/powerpoint/2010/main" val="85415002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xfrm>
            <a:off x="696913" y="334189"/>
            <a:ext cx="961866" cy="276999"/>
          </a:xfrm>
        </p:spPr>
        <p:txBody>
          <a:bodyPr/>
          <a:lstStyle>
            <a:lvl1pPr>
              <a:defRPr/>
            </a:lvl1pPr>
          </a:lstStyle>
          <a:p>
            <a:pPr>
              <a:defRPr/>
            </a:pPr>
            <a:r>
              <a:rPr lang="en-US" altLang="ko-KR" dirty="0" smtClean="0"/>
              <a:t>Nov. 2013</a:t>
            </a:r>
            <a:endParaRPr lang="en-US" altLang="ko-KR" dirty="0"/>
          </a:p>
        </p:txBody>
      </p:sp>
      <p:sp>
        <p:nvSpPr>
          <p:cNvPr id="5" name="Rectangle 5"/>
          <p:cNvSpPr>
            <a:spLocks noGrp="1" noChangeArrowheads="1"/>
          </p:cNvSpPr>
          <p:nvPr>
            <p:ph type="ftr" sz="quarter" idx="11"/>
          </p:nvPr>
        </p:nvSpPr>
        <p:spPr/>
        <p:txBody>
          <a:bodyPr/>
          <a:lstStyle>
            <a:lvl1pPr>
              <a:defRPr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526CD8B-CBE4-FD4D-85DF-AA0F7C1931EE}" type="slidenum">
              <a:rPr lang="en-US" altLang="ko-KR"/>
              <a:pPr>
                <a:defRPr/>
              </a:pPr>
              <a:t>&lt;#&gt;</a:t>
            </a:fld>
            <a:endParaRPr lang="en-US" altLang="ko-KR"/>
          </a:p>
        </p:txBody>
      </p:sp>
    </p:spTree>
    <p:extLst>
      <p:ext uri="{BB962C8B-B14F-4D97-AF65-F5344CB8AC3E}">
        <p14:creationId xmlns="" xmlns:p14="http://schemas.microsoft.com/office/powerpoint/2010/main" val="3488495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Rectangle 4"/>
          <p:cNvSpPr>
            <a:spLocks noGrp="1" noChangeArrowheads="1"/>
          </p:cNvSpPr>
          <p:nvPr>
            <p:ph type="dt" sz="half" idx="10"/>
          </p:nvPr>
        </p:nvSpPr>
        <p:spPr>
          <a:xfrm>
            <a:off x="696913" y="334189"/>
            <a:ext cx="961866" cy="276999"/>
          </a:xfrm>
        </p:spPr>
        <p:txBody>
          <a:bodyPr/>
          <a:lstStyle>
            <a:lvl1pPr>
              <a:defRPr/>
            </a:lvl1pPr>
          </a:lstStyle>
          <a:p>
            <a:pPr>
              <a:defRPr/>
            </a:pPr>
            <a:r>
              <a:rPr lang="en-US" altLang="ko-KR" dirty="0" smtClean="0"/>
              <a:t>Nov. 2013</a:t>
            </a:r>
            <a:endParaRPr lang="en-US" altLang="ko-KR"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34DA5C14-BC51-5D4D-BF6B-6BB6BBDF3E1E}" type="slidenum">
              <a:rPr lang="en-US" altLang="ko-KR"/>
              <a:pPr>
                <a:defRPr/>
              </a:pPr>
              <a:t>&lt;#&gt;</a:t>
            </a:fld>
            <a:endParaRPr lang="en-US" altLang="ko-KR"/>
          </a:p>
        </p:txBody>
      </p:sp>
    </p:spTree>
    <p:extLst>
      <p:ext uri="{BB962C8B-B14F-4D97-AF65-F5344CB8AC3E}">
        <p14:creationId xmlns="" xmlns:p14="http://schemas.microsoft.com/office/powerpoint/2010/main" val="24834715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ko-KR" altLang="en-US"/>
              <a:t>마스터 제목 스타일 편집</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ko-KR" altLang="en-US"/>
              <a:t>마스터 텍스트 스타일을 편집합니다</a:t>
            </a:r>
          </a:p>
          <a:p>
            <a:pPr lvl="1"/>
            <a:r>
              <a:rPr lang="ko-KR" altLang="en-US"/>
              <a:t>둘째 수준</a:t>
            </a:r>
          </a:p>
          <a:p>
            <a:pPr lvl="2"/>
            <a:r>
              <a:rPr lang="ko-KR" altLang="en-US"/>
              <a:t>셋째 수준</a:t>
            </a:r>
          </a:p>
          <a:p>
            <a:pPr lvl="3"/>
            <a:r>
              <a:rPr lang="ko-KR" altLang="en-US"/>
              <a:t>넷째 수준</a:t>
            </a:r>
          </a:p>
          <a:p>
            <a:pPr lvl="4"/>
            <a:r>
              <a:rPr lang="ko-KR" altLang="en-US"/>
              <a:t>다섯째 수준</a:t>
            </a:r>
          </a:p>
        </p:txBody>
      </p:sp>
      <p:sp>
        <p:nvSpPr>
          <p:cNvPr id="1028" name="Rectangle 4"/>
          <p:cNvSpPr>
            <a:spLocks noGrp="1" noChangeArrowheads="1"/>
          </p:cNvSpPr>
          <p:nvPr>
            <p:ph type="dt" sz="half" idx="2"/>
          </p:nvPr>
        </p:nvSpPr>
        <p:spPr bwMode="auto">
          <a:xfrm>
            <a:off x="696913" y="334189"/>
            <a:ext cx="9361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l" eaLnBrk="0" latinLnBrk="0" hangingPunct="0">
              <a:lnSpc>
                <a:spcPct val="100000"/>
              </a:lnSpc>
              <a:spcBef>
                <a:spcPct val="0"/>
              </a:spcBef>
              <a:defRPr sz="1800" dirty="0" smtClean="0">
                <a:latin typeface="Times New Roman" pitchFamily="18" charset="0"/>
                <a:ea typeface="굴림" pitchFamily="50" charset="-127"/>
                <a:cs typeface="+mn-cs"/>
              </a:defRPr>
            </a:lvl1pPr>
          </a:lstStyle>
          <a:p>
            <a:pPr>
              <a:defRPr/>
            </a:pPr>
            <a:r>
              <a:rPr lang="en-US" altLang="ko-KR" dirty="0" smtClean="0"/>
              <a:t>Jan. 2014</a:t>
            </a:r>
            <a:endParaRPr lang="en-US" altLang="ko-KR" dirty="0"/>
          </a:p>
        </p:txBody>
      </p:sp>
      <p:sp>
        <p:nvSpPr>
          <p:cNvPr id="1029" name="Rectangle 5"/>
          <p:cNvSpPr>
            <a:spLocks noGrp="1" noChangeArrowheads="1"/>
          </p:cNvSpPr>
          <p:nvPr>
            <p:ph type="ftr" sz="quarter" idx="3"/>
          </p:nvPr>
        </p:nvSpPr>
        <p:spPr bwMode="auto">
          <a:xfrm>
            <a:off x="7048323" y="6475413"/>
            <a:ext cx="14956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sz="1200" b="0" dirty="0" smtClean="0"/>
            </a:lvl1pPr>
          </a:lstStyle>
          <a:p>
            <a:pPr>
              <a:defRPr/>
            </a:pPr>
            <a:r>
              <a:rPr lang="en-US" altLang="ko-KR" dirty="0" smtClean="0"/>
              <a:t>Chang-woo </a:t>
            </a:r>
            <a:r>
              <a:rPr lang="en-US" altLang="ko-KR" dirty="0" err="1" smtClean="0"/>
              <a:t>Pyo</a:t>
            </a:r>
            <a:r>
              <a:rPr lang="en-US" altLang="ko-KR" dirty="0" smtClean="0"/>
              <a:t> (NICT)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sz="1200" b="0"/>
            </a:lvl1pPr>
          </a:lstStyle>
          <a:p>
            <a:pPr>
              <a:defRPr/>
            </a:pPr>
            <a:r>
              <a:rPr lang="en-US" altLang="ko-KR"/>
              <a:t>Slide </a:t>
            </a:r>
            <a:fld id="{21816E0C-F923-854E-AFF7-AA1E9DDBBA57}" type="slidenum">
              <a:rPr lang="en-US" altLang="ko-KR"/>
              <a:pPr>
                <a:defRPr/>
              </a:pPr>
              <a:t>&lt;#&gt;</a:t>
            </a:fld>
            <a:endParaRPr lang="en-US" altLang="ko-KR"/>
          </a:p>
        </p:txBody>
      </p:sp>
      <p:sp>
        <p:nvSpPr>
          <p:cNvPr id="1031" name="Rectangle 7"/>
          <p:cNvSpPr>
            <a:spLocks noChangeArrowheads="1"/>
          </p:cNvSpPr>
          <p:nvPr/>
        </p:nvSpPr>
        <p:spPr bwMode="auto">
          <a:xfrm>
            <a:off x="5508799" y="334189"/>
            <a:ext cx="2936701" cy="27699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eaLnBrk="0" latinLnBrk="0" hangingPunct="0"/>
            <a:r>
              <a:rPr lang="en-US" altLang="ko-KR" sz="1800" dirty="0" smtClean="0"/>
              <a:t>doc.: </a:t>
            </a:r>
            <a:r>
              <a:rPr lang="en-US" altLang="ja-JP" sz="1800" b="1" dirty="0" smtClean="0"/>
              <a:t>22-14-0005-01-000b</a:t>
            </a:r>
            <a:endParaRPr lang="en-US" altLang="ko-KR"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p>
            <a:pPr eaLnBrk="0" latinLnBrk="0" hangingPunct="0"/>
            <a:r>
              <a:rPr lang="en-US" altLang="ko-KR"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0"/>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0"/>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andards.ieee.org/guides/bylaws/sb-bylaws.pdf" TargetMode="Externa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Office_Word_97-2003___1.doc"/><Relationship Id="rId5" Type="http://schemas.openxmlformats.org/officeDocument/2006/relationships/hyperlink" Target="mailto:patcom@ieee.org" TargetMode="External"/><Relationship Id="rId4" Type="http://schemas.openxmlformats.org/officeDocument/2006/relationships/hyperlink" Target="mailto:apurva.mody@ieee.org"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Comment Resolution related to </a:t>
            </a:r>
            <a:br>
              <a:rPr lang="en-US" altLang="ko-KR" dirty="0" smtClean="0">
                <a:latin typeface="Times New Roman" charset="0"/>
                <a:ea typeface="굴림" charset="0"/>
                <a:cs typeface="굴림" charset="0"/>
              </a:rPr>
            </a:br>
            <a:r>
              <a:rPr lang="en-US" altLang="ko-KR" dirty="0" smtClean="0">
                <a:latin typeface="Times New Roman" charset="0"/>
                <a:ea typeface="굴림" charset="0"/>
                <a:cs typeface="굴림" charset="0"/>
              </a:rPr>
              <a:t> MAC Frame (CID 225, 226)</a:t>
            </a:r>
            <a:endParaRPr kumimoji="1" lang="ja-JP" altLang="en-US" dirty="0"/>
          </a:p>
        </p:txBody>
      </p:sp>
      <p:sp>
        <p:nvSpPr>
          <p:cNvPr id="4" name="日付プレースホルダ 3"/>
          <p:cNvSpPr>
            <a:spLocks noGrp="1"/>
          </p:cNvSpPr>
          <p:nvPr>
            <p:ph type="dt" sz="half" idx="10"/>
          </p:nvPr>
        </p:nvSpPr>
        <p:spPr>
          <a:xfrm>
            <a:off x="696913" y="334189"/>
            <a:ext cx="936154" cy="276999"/>
          </a:xfrm>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a:t>
            </a:fld>
            <a:endParaRPr lang="en-US" altLang="ko-KR"/>
          </a:p>
        </p:txBody>
      </p:sp>
      <p:sp>
        <p:nvSpPr>
          <p:cNvPr id="7" name="正方形/長方形 6"/>
          <p:cNvSpPr/>
          <p:nvPr/>
        </p:nvSpPr>
        <p:spPr>
          <a:xfrm>
            <a:off x="1698714" y="1628800"/>
            <a:ext cx="5350888" cy="369332"/>
          </a:xfrm>
          <a:prstGeom prst="rect">
            <a:avLst/>
          </a:prstGeom>
        </p:spPr>
        <p:txBody>
          <a:bodyPr wrap="none">
            <a:spAutoFit/>
          </a:bodyPr>
          <a:lstStyle/>
          <a:p>
            <a:pPr algn="ctr">
              <a:buFontTx/>
              <a:buNone/>
            </a:pPr>
            <a:r>
              <a:rPr lang="en-US" altLang="ko-KR" sz="1800" dirty="0" smtClean="0"/>
              <a:t>IEEE P802.22 Wireless RANs          Date:</a:t>
            </a:r>
            <a:r>
              <a:rPr lang="en-US" altLang="ko-KR" sz="1800" b="0" dirty="0" smtClean="0"/>
              <a:t> 2013-11-21</a:t>
            </a:r>
            <a:endParaRPr lang="en-US" altLang="ko-KR" sz="1800" b="0" dirty="0"/>
          </a:p>
        </p:txBody>
      </p:sp>
      <p:sp>
        <p:nvSpPr>
          <p:cNvPr id="8" name="Rectangle 12"/>
          <p:cNvSpPr>
            <a:spLocks noChangeArrowheads="1"/>
          </p:cNvSpPr>
          <p:nvPr/>
        </p:nvSpPr>
        <p:spPr bwMode="auto">
          <a:xfrm>
            <a:off x="533400" y="2185988"/>
            <a:ext cx="1447800" cy="381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lstStyle/>
          <a:p>
            <a:pPr marL="342900" indent="-342900" eaLnBrk="0" latinLnBrk="0" hangingPunct="0">
              <a:spcBef>
                <a:spcPct val="20000"/>
              </a:spcBef>
            </a:pPr>
            <a:r>
              <a:rPr lang="en-US" altLang="ko-KR" sz="2000" dirty="0"/>
              <a:t>Authors:</a:t>
            </a:r>
            <a:endParaRPr lang="en-US" altLang="ko-KR" sz="2000" b="0" dirty="0"/>
          </a:p>
        </p:txBody>
      </p:sp>
      <p:sp>
        <p:nvSpPr>
          <p:cNvPr id="9" name="Text Box 13"/>
          <p:cNvSpPr txBox="1">
            <a:spLocks noChangeArrowheads="1"/>
          </p:cNvSpPr>
          <p:nvPr/>
        </p:nvSpPr>
        <p:spPr bwMode="auto">
          <a:xfrm>
            <a:off x="609600" y="3933056"/>
            <a:ext cx="8001000" cy="230896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lIns="92075" tIns="46038" rIns="92075" bIns="46038">
            <a:spAutoFit/>
          </a:bodyPr>
          <a:lstStyle>
            <a:lvl1pPr eaLnBrk="0" hangingPunct="0">
              <a:defRPr sz="1400" b="1">
                <a:solidFill>
                  <a:schemeClr val="tx1"/>
                </a:solidFill>
                <a:latin typeface="Times New Roman" charset="0"/>
                <a:ea typeface="굴림" charset="0"/>
                <a:cs typeface="굴림" charset="0"/>
              </a:defRPr>
            </a:lvl1pPr>
            <a:lvl2pPr marL="742950" indent="-285750" eaLnBrk="0" hangingPunct="0">
              <a:defRPr sz="1400" b="1">
                <a:solidFill>
                  <a:schemeClr val="tx1"/>
                </a:solidFill>
                <a:latin typeface="Times New Roman" charset="0"/>
                <a:ea typeface="굴림" charset="0"/>
                <a:cs typeface="굴림" charset="0"/>
              </a:defRPr>
            </a:lvl2pPr>
            <a:lvl3pPr marL="1143000" indent="-228600" eaLnBrk="0" hangingPunct="0">
              <a:defRPr sz="1400" b="1">
                <a:solidFill>
                  <a:schemeClr val="tx1"/>
                </a:solidFill>
                <a:latin typeface="Times New Roman" charset="0"/>
                <a:ea typeface="굴림" charset="0"/>
                <a:cs typeface="굴림" charset="0"/>
              </a:defRPr>
            </a:lvl3pPr>
            <a:lvl4pPr marL="1600200" indent="-228600" eaLnBrk="0" hangingPunct="0">
              <a:defRPr sz="1400" b="1">
                <a:solidFill>
                  <a:schemeClr val="tx1"/>
                </a:solidFill>
                <a:latin typeface="Times New Roman" charset="0"/>
                <a:ea typeface="굴림" charset="0"/>
                <a:cs typeface="굴림" charset="0"/>
              </a:defRPr>
            </a:lvl4pPr>
            <a:lvl5pPr marL="2057400" indent="-228600" eaLnBrk="0" hangingPunct="0">
              <a:defRPr sz="1400" b="1">
                <a:solidFill>
                  <a:schemeClr val="tx1"/>
                </a:solidFill>
                <a:latin typeface="Times New Roman" charset="0"/>
                <a:ea typeface="굴림" charset="0"/>
                <a:cs typeface="굴림" charset="0"/>
              </a:defRPr>
            </a:lvl5pPr>
            <a:lvl6pPr marL="25146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6pPr>
            <a:lvl7pPr marL="29718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7pPr>
            <a:lvl8pPr marL="34290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8pPr>
            <a:lvl9pPr marL="3886200" indent="-228600" eaLnBrk="0" fontAlgn="base" latinLnBrk="1" hangingPunct="0">
              <a:spcBef>
                <a:spcPct val="0"/>
              </a:spcBef>
              <a:spcAft>
                <a:spcPct val="0"/>
              </a:spcAft>
              <a:defRPr sz="1400" b="1">
                <a:solidFill>
                  <a:schemeClr val="tx1"/>
                </a:solidFill>
                <a:latin typeface="Times New Roman" charset="0"/>
                <a:ea typeface="굴림" charset="0"/>
                <a:cs typeface="굴림" charset="0"/>
              </a:defRPr>
            </a:lvl9pPr>
          </a:lstStyle>
          <a:p>
            <a:r>
              <a:rPr lang="en-GB" altLang="ja-JP" sz="900" b="0" dirty="0" smtClean="0"/>
              <a:t>Notice: This document has been prepared to assist IEEE 802.22.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ja-JP" altLang="ja-JP" sz="900" b="0" dirty="0" smtClean="0"/>
          </a:p>
          <a:p>
            <a:r>
              <a:rPr lang="en-US" altLang="ja-JP" sz="900" b="0" dirty="0" smtClean="0"/>
              <a:t> </a:t>
            </a:r>
            <a:endParaRPr lang="ja-JP" altLang="ja-JP" sz="900" b="0" dirty="0" smtClean="0"/>
          </a:p>
          <a:p>
            <a:r>
              <a:rPr lang="en-GB" altLang="ja-JP" sz="900" b="0" dirty="0" smtClean="0"/>
              <a:t>Release: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802.22.</a:t>
            </a:r>
            <a:endParaRPr lang="ja-JP" altLang="ja-JP" sz="900" b="0" dirty="0" smtClean="0"/>
          </a:p>
          <a:p>
            <a:r>
              <a:rPr lang="en-GB" altLang="ja-JP" sz="900" b="0" dirty="0" smtClean="0"/>
              <a:t> </a:t>
            </a:r>
            <a:endParaRPr lang="ja-JP" altLang="ja-JP" sz="900" b="0" dirty="0" smtClean="0"/>
          </a:p>
          <a:p>
            <a:r>
              <a:rPr lang="en-GB" altLang="ja-JP" sz="900" b="0" dirty="0" smtClean="0"/>
              <a:t>Patent Policy and Procedures: The contributor is familiar with the IEEE 802 Patent Policy and Procedures </a:t>
            </a:r>
            <a:endParaRPr lang="ja-JP" altLang="ja-JP" sz="900" b="0" dirty="0" smtClean="0"/>
          </a:p>
          <a:p>
            <a:r>
              <a:rPr lang="en-GB" altLang="ja-JP" sz="900" b="0" dirty="0" smtClean="0"/>
              <a:t>&lt;</a:t>
            </a:r>
            <a:r>
              <a:rPr lang="en-GB" altLang="ja-JP" sz="900" b="0" u="sng" dirty="0" smtClean="0">
                <a:hlinkClick r:id="rId3"/>
              </a:rPr>
              <a:t>http://standards.ieee.org/guides/bylaws/sb-bylaws.pdf</a:t>
            </a:r>
            <a:r>
              <a:rPr lang="en-GB" altLang="ja-JP" sz="900" b="0" dirty="0" smtClean="0"/>
              <a:t>&gt;,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the Working Group of patent information that might be relevant to the standard is essential to reduce the possibility for delays in the development process and increase the likelihood that the draft publication will be approved for publication.  Please notify the Chair </a:t>
            </a:r>
            <a:r>
              <a:rPr lang="en-GB" altLang="ja-JP" sz="900" b="0" dirty="0" err="1" smtClean="0"/>
              <a:t>Apurva</a:t>
            </a:r>
            <a:r>
              <a:rPr lang="en-GB" altLang="ja-JP" sz="900" b="0" dirty="0" smtClean="0"/>
              <a:t> </a:t>
            </a:r>
            <a:r>
              <a:rPr lang="en-GB" altLang="ja-JP" sz="900" b="0" dirty="0" err="1" smtClean="0"/>
              <a:t>Mody</a:t>
            </a:r>
            <a:r>
              <a:rPr lang="en-GB" altLang="ja-JP" sz="900" b="0" dirty="0" smtClean="0"/>
              <a:t> &lt;</a:t>
            </a:r>
            <a:r>
              <a:rPr lang="en-GB" altLang="ja-JP" sz="900" b="0" u="sng" dirty="0" smtClean="0">
                <a:hlinkClick r:id="rId4"/>
              </a:rPr>
              <a:t>apurva.mody@ieee.org</a:t>
            </a:r>
            <a:r>
              <a:rPr lang="en-GB" altLang="ja-JP" sz="900" b="0" dirty="0" smtClean="0"/>
              <a:t>&gt; as early as possible, in written or electronic form, if patented technology (or technology under patent application) might be incorporated into a draft standard being developed within the IEEE 802.22 Working Group. If you have questions, contact the IEEE Patent Committee Administrator at &lt;</a:t>
            </a:r>
            <a:r>
              <a:rPr lang="en-GB" altLang="ja-JP" sz="900" b="0" u="sng" dirty="0" smtClean="0">
                <a:hlinkClick r:id="rId5"/>
              </a:rPr>
              <a:t>patcom@ieee.org</a:t>
            </a:r>
            <a:r>
              <a:rPr lang="en-GB" altLang="ja-JP" sz="900" b="0" dirty="0" smtClean="0"/>
              <a:t>&gt;.</a:t>
            </a:r>
            <a:endParaRPr lang="ja-JP" altLang="ja-JP" sz="900" b="0" dirty="0"/>
          </a:p>
        </p:txBody>
      </p:sp>
      <p:graphicFrame>
        <p:nvGraphicFramePr>
          <p:cNvPr id="10" name="Object 16"/>
          <p:cNvGraphicFramePr>
            <a:graphicFrameLocks noChangeAspect="1"/>
          </p:cNvGraphicFramePr>
          <p:nvPr/>
        </p:nvGraphicFramePr>
        <p:xfrm>
          <a:off x="612775" y="2713038"/>
          <a:ext cx="7897813" cy="703262"/>
        </p:xfrm>
        <a:graphic>
          <a:graphicData uri="http://schemas.openxmlformats.org/presentationml/2006/ole">
            <p:oleObj spid="_x0000_s36866" name="Document" r:id="rId6" imgW="8452204" imgH="756314" progId="Word.Document.8">
              <p:embed/>
            </p:oleObj>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Extended DS MAP IE</a:t>
            </a:r>
            <a:endParaRPr kumimoji="1" lang="ja-JP" altLang="en-US" dirty="0"/>
          </a:p>
        </p:txBody>
      </p:sp>
      <p:sp>
        <p:nvSpPr>
          <p:cNvPr id="3" name="コンテンツ プレースホルダ 2"/>
          <p:cNvSpPr>
            <a:spLocks noGrp="1"/>
          </p:cNvSpPr>
          <p:nvPr>
            <p:ph idx="1"/>
          </p:nvPr>
        </p:nvSpPr>
        <p:spPr/>
        <p:txBody>
          <a:bodyPr/>
          <a:lstStyle/>
          <a:p>
            <a:endParaRPr kumimoji="1" lang="ja-JP" altLang="en-US"/>
          </a:p>
        </p:txBody>
      </p:sp>
      <p:sp>
        <p:nvSpPr>
          <p:cNvPr id="4" name="日付プレースホルダ 3"/>
          <p:cNvSpPr>
            <a:spLocks noGrp="1"/>
          </p:cNvSpPr>
          <p:nvPr>
            <p:ph type="dt" sz="half" idx="10"/>
          </p:nvPr>
        </p:nvSpPr>
        <p:spPr/>
        <p:txBody>
          <a:bodyPr/>
          <a:lstStyle/>
          <a:p>
            <a:pPr>
              <a:defRPr/>
            </a:pPr>
            <a:r>
              <a:rPr lang="en-US" altLang="ko-KR" smtClean="0"/>
              <a:t>Nov.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10</a:t>
            </a:fld>
            <a:endParaRPr lang="en-US" altLang="ko-KR"/>
          </a:p>
        </p:txBody>
      </p:sp>
      <p:pic>
        <p:nvPicPr>
          <p:cNvPr id="49154" name="Picture 2"/>
          <p:cNvPicPr>
            <a:picLocks noChangeAspect="1" noChangeArrowheads="1"/>
          </p:cNvPicPr>
          <p:nvPr/>
        </p:nvPicPr>
        <p:blipFill>
          <a:blip r:embed="rId2" cstate="print"/>
          <a:srcRect/>
          <a:stretch>
            <a:fillRect/>
          </a:stretch>
        </p:blipFill>
        <p:spPr bwMode="auto">
          <a:xfrm>
            <a:off x="971600" y="1844824"/>
            <a:ext cx="6891883" cy="4770251"/>
          </a:xfrm>
          <a:prstGeom prst="rect">
            <a:avLst/>
          </a:prstGeom>
          <a:noFill/>
          <a:ln w="9525">
            <a:noFill/>
            <a:miter lim="800000"/>
            <a:headEnd/>
            <a:tailEnd/>
          </a:ln>
        </p:spPr>
      </p:pic>
      <p:sp>
        <p:nvSpPr>
          <p:cNvPr id="9" name="正方形/長方形 8"/>
          <p:cNvSpPr/>
          <p:nvPr/>
        </p:nvSpPr>
        <p:spPr>
          <a:xfrm>
            <a:off x="1187624" y="2348880"/>
            <a:ext cx="1865960" cy="307777"/>
          </a:xfrm>
          <a:prstGeom prst="rect">
            <a:avLst/>
          </a:prstGeom>
          <a:solidFill>
            <a:srgbClr val="FF0000"/>
          </a:solidFill>
        </p:spPr>
        <p:txBody>
          <a:bodyPr wrap="none">
            <a:spAutoFit/>
          </a:bodyPr>
          <a:lstStyle/>
          <a:p>
            <a:r>
              <a:rPr kumimoji="1" lang="en-US" altLang="ja-JP" dirty="0" smtClean="0"/>
              <a:t>Extended DS MAP IE</a:t>
            </a:r>
            <a:endParaRPr lang="ja-JP" altLang="en-US" dirty="0"/>
          </a:p>
        </p:txBody>
      </p:sp>
      <p:sp>
        <p:nvSpPr>
          <p:cNvPr id="10" name="正方形/長方形 9"/>
          <p:cNvSpPr/>
          <p:nvPr/>
        </p:nvSpPr>
        <p:spPr>
          <a:xfrm>
            <a:off x="4427984" y="3717032"/>
            <a:ext cx="3240360" cy="432048"/>
          </a:xfrm>
          <a:prstGeom prst="rect">
            <a:avLst/>
          </a:prstGeom>
          <a:solidFill>
            <a:srgbClr val="FF0000"/>
          </a:solidFill>
        </p:spPr>
        <p:txBody>
          <a:bodyPr wrap="square">
            <a:spAutoFit/>
          </a:bodyPr>
          <a:lstStyle/>
          <a:p>
            <a:r>
              <a:rPr kumimoji="1" lang="en-US" altLang="ja-JP" sz="1100" dirty="0" smtClean="0"/>
              <a:t>This field is only used when  centralized relay zone is available, if not it shall </a:t>
            </a:r>
            <a:r>
              <a:rPr kumimoji="1" lang="en-US" altLang="ja-JP" sz="1100" dirty="0" smtClean="0"/>
              <a:t> </a:t>
            </a:r>
            <a:r>
              <a:rPr kumimoji="1" lang="en-US" altLang="ja-JP" sz="1100" dirty="0" smtClean="0"/>
              <a:t>be ignored</a:t>
            </a:r>
            <a:endParaRPr lang="ja-JP" altLang="en-US" sz="11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ko-KR" dirty="0" smtClean="0">
                <a:latin typeface="Times New Roman" charset="0"/>
                <a:ea typeface="굴림" charset="0"/>
                <a:cs typeface="굴림" charset="0"/>
              </a:rPr>
              <a:t>Comment Resolution related to </a:t>
            </a:r>
            <a:r>
              <a:rPr lang="en-US" altLang="ko-KR" dirty="0" smtClean="0">
                <a:latin typeface="Times New Roman" charset="0"/>
                <a:ea typeface="굴림" charset="0"/>
                <a:cs typeface="굴림" charset="0"/>
              </a:rPr>
              <a:t>MAC Frame (CID 225, 226)</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2</a:t>
            </a:fld>
            <a:endParaRPr lang="en-US" altLang="ko-KR"/>
          </a:p>
        </p:txBody>
      </p:sp>
      <p:graphicFrame>
        <p:nvGraphicFramePr>
          <p:cNvPr id="16" name="表 15"/>
          <p:cNvGraphicFramePr>
            <a:graphicFrameLocks noGrp="1"/>
          </p:cNvGraphicFramePr>
          <p:nvPr/>
        </p:nvGraphicFramePr>
        <p:xfrm>
          <a:off x="971600" y="2204864"/>
          <a:ext cx="7488832" cy="1280160"/>
        </p:xfrm>
        <a:graphic>
          <a:graphicData uri="http://schemas.openxmlformats.org/drawingml/2006/table">
            <a:tbl>
              <a:tblPr/>
              <a:tblGrid>
                <a:gridCol w="381680"/>
                <a:gridCol w="3553576"/>
                <a:gridCol w="3553576"/>
              </a:tblGrid>
              <a:tr h="546390">
                <a:tc>
                  <a:txBody>
                    <a:bodyPr/>
                    <a:lstStyle/>
                    <a:p>
                      <a:pPr algn="ctr" fontAlgn="t"/>
                      <a:r>
                        <a:rPr lang="en-US" altLang="ja-JP" sz="1050" b="0" i="0" u="none" strike="noStrike" dirty="0">
                          <a:latin typeface="Arial"/>
                        </a:rPr>
                        <a:t>225</a:t>
                      </a:r>
                    </a:p>
                  </a:txBody>
                  <a:tcPr marL="0" marR="0" marT="0" marB="0">
                    <a:lnL>
                      <a:noFill/>
                    </a:lnL>
                    <a:lnR>
                      <a:noFill/>
                    </a:lnR>
                    <a:lnT>
                      <a:noFill/>
                    </a:lnT>
                    <a:lnB>
                      <a:noFill/>
                    </a:lnB>
                    <a:solidFill>
                      <a:srgbClr val="FFFF00"/>
                    </a:solidFill>
                  </a:tcPr>
                </a:tc>
                <a:tc>
                  <a:txBody>
                    <a:bodyPr/>
                    <a:lstStyle/>
                    <a:p>
                      <a:pPr algn="l" fontAlgn="t"/>
                      <a:r>
                        <a:rPr lang="en-US" sz="1050" b="0" i="0" u="none" strike="noStrike" dirty="0">
                          <a:latin typeface="Arial"/>
                        </a:rPr>
                        <a:t>Why is a new AZ DS-MAP IE defined (see Table G1). How is different than the DS-MAP IE as defined in 7.7.2.1 of IEEE Std. 802.22-2011</a:t>
                      </a:r>
                    </a:p>
                  </a:txBody>
                  <a:tcPr marL="0" marR="0" marT="0" marB="0">
                    <a:lnL>
                      <a:noFill/>
                    </a:lnL>
                    <a:lnR>
                      <a:noFill/>
                    </a:lnR>
                    <a:lnT>
                      <a:noFill/>
                    </a:lnT>
                    <a:lnB>
                      <a:noFill/>
                    </a:lnB>
                    <a:solidFill>
                      <a:srgbClr val="FFFF00"/>
                    </a:solidFill>
                  </a:tcPr>
                </a:tc>
                <a:tc>
                  <a:txBody>
                    <a:bodyPr/>
                    <a:lstStyle/>
                    <a:p>
                      <a:pPr algn="l" fontAlgn="t"/>
                      <a:r>
                        <a:rPr lang="en-US" sz="1050" b="0" i="0" u="none" strike="noStrike">
                          <a:latin typeface="Arial"/>
                        </a:rPr>
                        <a:t>If there is no real funcitonal need for defining a new IE for the DS access zone, then change all references of AZDS-MAP IE to DS-MAP IE and remove section 7.7.2.2. Make appropriate changes to MAP IE usage for US AZ.</a:t>
                      </a:r>
                    </a:p>
                  </a:txBody>
                  <a:tcPr marL="0" marR="0" marT="0" marB="0">
                    <a:lnL>
                      <a:noFill/>
                    </a:lnL>
                    <a:lnR>
                      <a:noFill/>
                    </a:lnR>
                    <a:lnT>
                      <a:noFill/>
                    </a:lnT>
                    <a:lnB>
                      <a:noFill/>
                    </a:lnB>
                    <a:solidFill>
                      <a:srgbClr val="FFFF00"/>
                    </a:solidFill>
                  </a:tcPr>
                </a:tc>
              </a:tr>
              <a:tr h="546390">
                <a:tc>
                  <a:txBody>
                    <a:bodyPr/>
                    <a:lstStyle/>
                    <a:p>
                      <a:pPr algn="ctr" fontAlgn="t"/>
                      <a:r>
                        <a:rPr lang="en-US" altLang="ja-JP" sz="1050" b="0" i="0" u="none" strike="noStrike">
                          <a:latin typeface="Arial"/>
                        </a:rPr>
                        <a:t>226</a:t>
                      </a:r>
                    </a:p>
                  </a:txBody>
                  <a:tcPr marL="0" marR="0" marT="0" marB="0">
                    <a:lnL>
                      <a:noFill/>
                    </a:lnL>
                    <a:lnR>
                      <a:noFill/>
                    </a:lnR>
                    <a:lnT>
                      <a:noFill/>
                    </a:lnT>
                    <a:lnB>
                      <a:noFill/>
                    </a:lnB>
                    <a:solidFill>
                      <a:srgbClr val="FFFF00"/>
                    </a:solidFill>
                  </a:tcPr>
                </a:tc>
                <a:tc>
                  <a:txBody>
                    <a:bodyPr/>
                    <a:lstStyle/>
                    <a:p>
                      <a:pPr algn="l" fontAlgn="t"/>
                      <a:r>
                        <a:rPr lang="en-US" sz="1050" b="0" i="0" u="none" strike="noStrike">
                          <a:latin typeface="Arial"/>
                        </a:rPr>
                        <a:t>Why is a new DRZ DS-MAP IE defined (see Table I1). How is different than the DS-MAP IE as defined in 7.7.2.1 of IEEE Std. 802.22-2011</a:t>
                      </a:r>
                    </a:p>
                  </a:txBody>
                  <a:tcPr marL="0" marR="0" marT="0" marB="0">
                    <a:lnL>
                      <a:noFill/>
                    </a:lnL>
                    <a:lnR>
                      <a:noFill/>
                    </a:lnR>
                    <a:lnT>
                      <a:noFill/>
                    </a:lnT>
                    <a:lnB>
                      <a:noFill/>
                    </a:lnB>
                    <a:solidFill>
                      <a:srgbClr val="FFFF00"/>
                    </a:solidFill>
                  </a:tcPr>
                </a:tc>
                <a:tc>
                  <a:txBody>
                    <a:bodyPr/>
                    <a:lstStyle/>
                    <a:p>
                      <a:pPr algn="l" fontAlgn="t"/>
                      <a:r>
                        <a:rPr lang="en-US" sz="1050" b="0" i="0" u="none" strike="noStrike" dirty="0">
                          <a:latin typeface="Arial"/>
                        </a:rPr>
                        <a:t>If there is no real </a:t>
                      </a:r>
                      <a:r>
                        <a:rPr lang="en-US" sz="1050" b="0" i="0" u="none" strike="noStrike" dirty="0" err="1">
                          <a:latin typeface="Arial"/>
                        </a:rPr>
                        <a:t>funcitonal</a:t>
                      </a:r>
                      <a:r>
                        <a:rPr lang="en-US" sz="1050" b="0" i="0" u="none" strike="noStrike" dirty="0">
                          <a:latin typeface="Arial"/>
                        </a:rPr>
                        <a:t> need for defining a new IE for the DS Distributed relay zone, then change all references of DRZDS-MAP IE to DS-MAP IE and remove section 7.7.2.4. Make appropriate changes to US DRZ</a:t>
                      </a:r>
                    </a:p>
                  </a:txBody>
                  <a:tcPr marL="0" marR="0" marT="0" marB="0">
                    <a:lnL>
                      <a:noFill/>
                    </a:lnL>
                    <a:lnR>
                      <a:noFill/>
                    </a:lnR>
                    <a:lnT>
                      <a:noFill/>
                    </a:lnT>
                    <a:lnB>
                      <a:noFill/>
                    </a:lnB>
                    <a:solidFill>
                      <a:srgbClr val="FFFF00"/>
                    </a:solidFill>
                  </a:tcPr>
                </a:tc>
              </a:tr>
            </a:tbl>
          </a:graphicData>
        </a:graphic>
      </p:graphicFrame>
      <p:graphicFrame>
        <p:nvGraphicFramePr>
          <p:cNvPr id="17" name="表 16"/>
          <p:cNvGraphicFramePr>
            <a:graphicFrameLocks noGrp="1"/>
          </p:cNvGraphicFramePr>
          <p:nvPr/>
        </p:nvGraphicFramePr>
        <p:xfrm>
          <a:off x="1043608" y="1844824"/>
          <a:ext cx="7416824" cy="297301"/>
        </p:xfrm>
        <a:graphic>
          <a:graphicData uri="http://schemas.openxmlformats.org/drawingml/2006/table">
            <a:tbl>
              <a:tblPr/>
              <a:tblGrid>
                <a:gridCol w="378010"/>
                <a:gridCol w="3519407"/>
                <a:gridCol w="3519407"/>
              </a:tblGrid>
              <a:tr h="297301">
                <a:tc>
                  <a:txBody>
                    <a:bodyPr/>
                    <a:lstStyle/>
                    <a:p>
                      <a:pPr algn="ctr" fontAlgn="ctr"/>
                      <a:r>
                        <a:rPr lang="en-US" sz="1050" b="1" i="0" u="none" strike="noStrike" dirty="0">
                          <a:latin typeface="Arial"/>
                        </a:rPr>
                        <a:t>ID</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50" b="1" i="0" u="none" strike="noStrike" dirty="0">
                          <a:latin typeface="Arial"/>
                        </a:rPr>
                        <a:t>Comment</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ctr" fontAlgn="ctr"/>
                      <a:r>
                        <a:rPr lang="en-US" sz="1050" b="1" i="0" u="none" strike="noStrike" dirty="0">
                          <a:latin typeface="Arial"/>
                        </a:rPr>
                        <a:t>Suggested Remedy</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r>
            </a:tbl>
          </a:graphicData>
        </a:graphic>
      </p:graphicFrame>
      <p:sp>
        <p:nvSpPr>
          <p:cNvPr id="18" name="テキスト ボックス 17"/>
          <p:cNvSpPr txBox="1"/>
          <p:nvPr/>
        </p:nvSpPr>
        <p:spPr>
          <a:xfrm>
            <a:off x="1043608" y="4005064"/>
            <a:ext cx="2437077" cy="707886"/>
          </a:xfrm>
          <a:prstGeom prst="rect">
            <a:avLst/>
          </a:prstGeom>
          <a:noFill/>
        </p:spPr>
        <p:txBody>
          <a:bodyPr wrap="none" rtlCol="0">
            <a:spAutoFit/>
          </a:bodyPr>
          <a:lstStyle/>
          <a:p>
            <a:r>
              <a:rPr kumimoji="1" lang="en-US" altLang="ja-JP" sz="2000" dirty="0" smtClean="0"/>
              <a:t>Proposed Resolution</a:t>
            </a:r>
          </a:p>
          <a:p>
            <a:r>
              <a:rPr kumimoji="1" lang="en-US" altLang="ja-JP" sz="2000" dirty="0" smtClean="0"/>
              <a:t>: Accept in principle</a:t>
            </a:r>
            <a:endParaRPr kumimoji="1" lang="ja-JP" alt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正方形/長方形 21"/>
          <p:cNvSpPr/>
          <p:nvPr/>
        </p:nvSpPr>
        <p:spPr bwMode="auto">
          <a:xfrm>
            <a:off x="6084168" y="1772816"/>
            <a:ext cx="2520280" cy="3816424"/>
          </a:xfrm>
          <a:prstGeom prst="rect">
            <a:avLst/>
          </a:prstGeom>
          <a:solidFill>
            <a:schemeClr val="bg1">
              <a:lumMod val="65000"/>
            </a:schemeClr>
          </a:solidFill>
          <a:ln w="38100"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21" name="正方形/長方形 20"/>
          <p:cNvSpPr/>
          <p:nvPr/>
        </p:nvSpPr>
        <p:spPr bwMode="auto">
          <a:xfrm>
            <a:off x="5868144" y="1988840"/>
            <a:ext cx="2520280" cy="3816424"/>
          </a:xfrm>
          <a:prstGeom prst="rect">
            <a:avLst/>
          </a:prstGeom>
          <a:solidFill>
            <a:schemeClr val="bg1">
              <a:lumMod val="65000"/>
            </a:schemeClr>
          </a:solidFill>
          <a:ln w="38100"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2" name="タイトル 1"/>
          <p:cNvSpPr>
            <a:spLocks noGrp="1"/>
          </p:cNvSpPr>
          <p:nvPr>
            <p:ph type="title"/>
          </p:nvPr>
        </p:nvSpPr>
        <p:spPr>
          <a:xfrm>
            <a:off x="685800" y="685800"/>
            <a:ext cx="7772400" cy="582960"/>
          </a:xfrm>
        </p:spPr>
        <p:txBody>
          <a:bodyPr/>
          <a:lstStyle/>
          <a:p>
            <a:r>
              <a:rPr kumimoji="1" lang="en-US" altLang="ja-JP" dirty="0" smtClean="0"/>
              <a:t>802.22b Frame Configuration</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3</a:t>
            </a:fld>
            <a:endParaRPr lang="en-US" altLang="ko-KR"/>
          </a:p>
        </p:txBody>
      </p:sp>
      <p:sp>
        <p:nvSpPr>
          <p:cNvPr id="7" name="正方形/長方形 6"/>
          <p:cNvSpPr/>
          <p:nvPr/>
        </p:nvSpPr>
        <p:spPr bwMode="auto">
          <a:xfrm>
            <a:off x="539552" y="2257127"/>
            <a:ext cx="2328262" cy="3816424"/>
          </a:xfrm>
          <a:prstGeom prst="rect">
            <a:avLst/>
          </a:prstGeom>
          <a:solidFill>
            <a:schemeClr val="bg1">
              <a:lumMod val="65000"/>
            </a:schemeClr>
          </a:solidFill>
          <a:ln w="38100"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dirty="0" smtClean="0">
              <a:ln w="76200">
                <a:solidFill>
                  <a:srgbClr val="0066FF"/>
                </a:solidFill>
              </a:ln>
              <a:solidFill>
                <a:schemeClr val="tx1"/>
              </a:solidFill>
              <a:effectLst/>
              <a:latin typeface="Times New Roman" pitchFamily="18" charset="0"/>
              <a:ea typeface="굴림" pitchFamily="50" charset="-127"/>
            </a:endParaRPr>
          </a:p>
        </p:txBody>
      </p:sp>
      <p:sp>
        <p:nvSpPr>
          <p:cNvPr id="8" name="正方形/長方形 7"/>
          <p:cNvSpPr/>
          <p:nvPr/>
        </p:nvSpPr>
        <p:spPr bwMode="auto">
          <a:xfrm>
            <a:off x="3011830" y="2257127"/>
            <a:ext cx="2520280" cy="3816424"/>
          </a:xfrm>
          <a:prstGeom prst="rect">
            <a:avLst/>
          </a:prstGeom>
          <a:solidFill>
            <a:schemeClr val="bg1">
              <a:lumMod val="65000"/>
            </a:schemeClr>
          </a:solidFill>
          <a:ln w="57150"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10" name="テキスト ボックス 9"/>
          <p:cNvSpPr txBox="1"/>
          <p:nvPr/>
        </p:nvSpPr>
        <p:spPr>
          <a:xfrm>
            <a:off x="899592" y="6093296"/>
            <a:ext cx="1544012" cy="307777"/>
          </a:xfrm>
          <a:prstGeom prst="rect">
            <a:avLst/>
          </a:prstGeom>
          <a:noFill/>
        </p:spPr>
        <p:txBody>
          <a:bodyPr wrap="none" rtlCol="0">
            <a:spAutoFit/>
          </a:bodyPr>
          <a:lstStyle/>
          <a:p>
            <a:r>
              <a:rPr kumimoji="1" lang="en-US" altLang="ja-JP" dirty="0" smtClean="0"/>
              <a:t>Access Zone (AZ)</a:t>
            </a:r>
            <a:endParaRPr kumimoji="1" lang="ja-JP" altLang="en-US" dirty="0"/>
          </a:p>
        </p:txBody>
      </p:sp>
      <p:sp>
        <p:nvSpPr>
          <p:cNvPr id="11" name="テキスト ボックス 10"/>
          <p:cNvSpPr txBox="1"/>
          <p:nvPr/>
        </p:nvSpPr>
        <p:spPr>
          <a:xfrm>
            <a:off x="3011830" y="6145559"/>
            <a:ext cx="2544286" cy="307777"/>
          </a:xfrm>
          <a:prstGeom prst="rect">
            <a:avLst/>
          </a:prstGeom>
          <a:noFill/>
        </p:spPr>
        <p:txBody>
          <a:bodyPr wrap="none" rtlCol="0">
            <a:spAutoFit/>
          </a:bodyPr>
          <a:lstStyle/>
          <a:p>
            <a:r>
              <a:rPr kumimoji="1" lang="en-US" altLang="ja-JP" dirty="0" smtClean="0"/>
              <a:t>Centralized Relay Zone (CRZ)</a:t>
            </a:r>
            <a:endParaRPr kumimoji="1" lang="ja-JP" altLang="en-US" dirty="0"/>
          </a:p>
        </p:txBody>
      </p:sp>
      <p:sp>
        <p:nvSpPr>
          <p:cNvPr id="12" name="正方形/長方形 11"/>
          <p:cNvSpPr/>
          <p:nvPr/>
        </p:nvSpPr>
        <p:spPr bwMode="auto">
          <a:xfrm>
            <a:off x="5652120" y="2257127"/>
            <a:ext cx="2520280" cy="3816424"/>
          </a:xfrm>
          <a:prstGeom prst="rect">
            <a:avLst/>
          </a:prstGeom>
          <a:solidFill>
            <a:schemeClr val="bg1">
              <a:lumMod val="65000"/>
            </a:schemeClr>
          </a:solidFill>
          <a:ln w="38100" cap="flat" cmpd="sng" algn="ctr">
            <a:solidFill>
              <a:srgbClr val="0066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13" name="テキスト ボックス 12"/>
          <p:cNvSpPr txBox="1"/>
          <p:nvPr/>
        </p:nvSpPr>
        <p:spPr>
          <a:xfrm>
            <a:off x="5652120" y="6145559"/>
            <a:ext cx="2523448" cy="307777"/>
          </a:xfrm>
          <a:prstGeom prst="rect">
            <a:avLst/>
          </a:prstGeom>
          <a:noFill/>
        </p:spPr>
        <p:txBody>
          <a:bodyPr wrap="none" rtlCol="0">
            <a:spAutoFit/>
          </a:bodyPr>
          <a:lstStyle/>
          <a:p>
            <a:r>
              <a:rPr kumimoji="1" lang="en-US" altLang="ja-JP" dirty="0" smtClean="0"/>
              <a:t>Distributed Relay Zone (CRZ)</a:t>
            </a:r>
            <a:endParaRPr kumimoji="1" lang="ja-JP" altLang="en-US" dirty="0"/>
          </a:p>
        </p:txBody>
      </p:sp>
      <p:cxnSp>
        <p:nvCxnSpPr>
          <p:cNvPr id="17" name="直線コネクタ 16"/>
          <p:cNvCxnSpPr/>
          <p:nvPr/>
        </p:nvCxnSpPr>
        <p:spPr bwMode="auto">
          <a:xfrm>
            <a:off x="1259632" y="1340768"/>
            <a:ext cx="6912768" cy="0"/>
          </a:xfrm>
          <a:prstGeom prst="line">
            <a:avLst/>
          </a:prstGeom>
          <a:noFill/>
          <a:ln w="9525" cap="flat" cmpd="sng" algn="ctr">
            <a:solidFill>
              <a:srgbClr val="0066FF"/>
            </a:solidFill>
            <a:prstDash val="solid"/>
            <a:round/>
            <a:headEnd type="triangle" w="med" len="med"/>
            <a:tailEnd type="triangle" w="med" len="med"/>
          </a:ln>
          <a:effectLst/>
        </p:spPr>
      </p:cxnSp>
      <p:sp>
        <p:nvSpPr>
          <p:cNvPr id="18" name="正方形/長方形 17"/>
          <p:cNvSpPr/>
          <p:nvPr/>
        </p:nvSpPr>
        <p:spPr bwMode="auto">
          <a:xfrm>
            <a:off x="2987824" y="2257127"/>
            <a:ext cx="1584176" cy="1152128"/>
          </a:xfrm>
          <a:prstGeom prst="rect">
            <a:avLst/>
          </a:prstGeom>
          <a:noFill/>
          <a:ln w="381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19" name="正方形/長方形 18"/>
          <p:cNvSpPr/>
          <p:nvPr/>
        </p:nvSpPr>
        <p:spPr bwMode="auto">
          <a:xfrm>
            <a:off x="3923928" y="2257127"/>
            <a:ext cx="1584176" cy="3816424"/>
          </a:xfrm>
          <a:prstGeom prst="rect">
            <a:avLst/>
          </a:prstGeom>
          <a:noFill/>
          <a:ln w="38100" cap="flat" cmpd="sng" algn="ctr">
            <a:solidFill>
              <a:srgbClr val="00800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20" name="正方形/長方形 19"/>
          <p:cNvSpPr/>
          <p:nvPr/>
        </p:nvSpPr>
        <p:spPr bwMode="auto">
          <a:xfrm>
            <a:off x="3059832" y="3985319"/>
            <a:ext cx="2448272" cy="1800200"/>
          </a:xfrm>
          <a:prstGeom prst="rect">
            <a:avLst/>
          </a:prstGeom>
          <a:noFill/>
          <a:ln w="38100" cap="flat" cmpd="sng" algn="ctr">
            <a:solidFill>
              <a:srgbClr val="7030A0"/>
            </a:solidFill>
            <a:prstDash val="sys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23" name="テキスト ボックス 22"/>
          <p:cNvSpPr txBox="1"/>
          <p:nvPr/>
        </p:nvSpPr>
        <p:spPr>
          <a:xfrm>
            <a:off x="971600" y="1844824"/>
            <a:ext cx="1366080" cy="307777"/>
          </a:xfrm>
          <a:prstGeom prst="rect">
            <a:avLst/>
          </a:prstGeom>
          <a:noFill/>
        </p:spPr>
        <p:txBody>
          <a:bodyPr wrap="none" rtlCol="0">
            <a:spAutoFit/>
          </a:bodyPr>
          <a:lstStyle/>
          <a:p>
            <a:r>
              <a:rPr kumimoji="1" lang="en-US" altLang="ja-JP" dirty="0" smtClean="0"/>
              <a:t>No overlapping</a:t>
            </a:r>
            <a:endParaRPr kumimoji="1" lang="ja-JP" altLang="en-US" dirty="0"/>
          </a:p>
        </p:txBody>
      </p:sp>
      <p:sp>
        <p:nvSpPr>
          <p:cNvPr id="24" name="テキスト ボックス 23"/>
          <p:cNvSpPr txBox="1"/>
          <p:nvPr/>
        </p:nvSpPr>
        <p:spPr>
          <a:xfrm>
            <a:off x="3275856" y="1844824"/>
            <a:ext cx="2048959" cy="307777"/>
          </a:xfrm>
          <a:prstGeom prst="rect">
            <a:avLst/>
          </a:prstGeom>
          <a:noFill/>
        </p:spPr>
        <p:txBody>
          <a:bodyPr wrap="none" rtlCol="0">
            <a:spAutoFit/>
          </a:bodyPr>
          <a:lstStyle/>
          <a:p>
            <a:r>
              <a:rPr kumimoji="1" lang="en-US" altLang="ja-JP" dirty="0" smtClean="0"/>
              <a:t>Overlapping by R-CPEs</a:t>
            </a:r>
            <a:endParaRPr kumimoji="1" lang="ja-JP" altLang="en-US" dirty="0"/>
          </a:p>
        </p:txBody>
      </p:sp>
      <p:sp>
        <p:nvSpPr>
          <p:cNvPr id="25" name="テキスト ボックス 24"/>
          <p:cNvSpPr txBox="1"/>
          <p:nvPr/>
        </p:nvSpPr>
        <p:spPr>
          <a:xfrm>
            <a:off x="6300192" y="1412776"/>
            <a:ext cx="2048959" cy="307777"/>
          </a:xfrm>
          <a:prstGeom prst="rect">
            <a:avLst/>
          </a:prstGeom>
          <a:noFill/>
        </p:spPr>
        <p:txBody>
          <a:bodyPr wrap="none" rtlCol="0">
            <a:spAutoFit/>
          </a:bodyPr>
          <a:lstStyle/>
          <a:p>
            <a:r>
              <a:rPr kumimoji="1" lang="en-US" altLang="ja-JP" dirty="0" smtClean="0"/>
              <a:t>Overlapping by R-CPEs</a:t>
            </a:r>
            <a:endParaRPr kumimoji="1" lang="ja-JP" altLang="en-US" dirty="0"/>
          </a:p>
        </p:txBody>
      </p:sp>
      <p:sp>
        <p:nvSpPr>
          <p:cNvPr id="26" name="テキスト ボックス 25"/>
          <p:cNvSpPr txBox="1"/>
          <p:nvPr/>
        </p:nvSpPr>
        <p:spPr>
          <a:xfrm>
            <a:off x="611560" y="2564904"/>
            <a:ext cx="2206053" cy="523220"/>
          </a:xfrm>
          <a:prstGeom prst="rect">
            <a:avLst/>
          </a:prstGeom>
          <a:noFill/>
        </p:spPr>
        <p:txBody>
          <a:bodyPr wrap="none" rtlCol="0">
            <a:spAutoFit/>
          </a:bodyPr>
          <a:lstStyle/>
          <a:p>
            <a:r>
              <a:rPr kumimoji="1" lang="en-US" altLang="ja-JP" dirty="0" smtClean="0"/>
              <a:t>DS-MAP IE</a:t>
            </a:r>
          </a:p>
          <a:p>
            <a:r>
              <a:rPr kumimoji="1" lang="en-US" altLang="ja-JP" dirty="0" smtClean="0"/>
              <a:t>- Multi-zone configuration</a:t>
            </a:r>
            <a:endParaRPr kumimoji="1" lang="ja-JP" altLang="en-US" dirty="0"/>
          </a:p>
        </p:txBody>
      </p:sp>
      <p:sp>
        <p:nvSpPr>
          <p:cNvPr id="27" name="テキスト ボックス 26"/>
          <p:cNvSpPr txBox="1"/>
          <p:nvPr/>
        </p:nvSpPr>
        <p:spPr>
          <a:xfrm>
            <a:off x="3059832" y="2564904"/>
            <a:ext cx="2215671" cy="523220"/>
          </a:xfrm>
          <a:prstGeom prst="rect">
            <a:avLst/>
          </a:prstGeom>
          <a:noFill/>
        </p:spPr>
        <p:txBody>
          <a:bodyPr wrap="none" rtlCol="0">
            <a:spAutoFit/>
          </a:bodyPr>
          <a:lstStyle/>
          <a:p>
            <a:r>
              <a:rPr kumimoji="1" lang="en-US" altLang="ja-JP" dirty="0" smtClean="0"/>
              <a:t>CRZDS-MAP IE</a:t>
            </a:r>
          </a:p>
          <a:p>
            <a:r>
              <a:rPr kumimoji="1" lang="en-US" altLang="ja-JP" dirty="0" smtClean="0"/>
              <a:t>- Overlapping information</a:t>
            </a:r>
            <a:endParaRPr kumimoji="1" lang="ja-JP" altLang="en-US" dirty="0"/>
          </a:p>
        </p:txBody>
      </p:sp>
      <p:sp>
        <p:nvSpPr>
          <p:cNvPr id="28" name="テキスト ボックス 27"/>
          <p:cNvSpPr txBox="1"/>
          <p:nvPr/>
        </p:nvSpPr>
        <p:spPr>
          <a:xfrm>
            <a:off x="5796136" y="2420888"/>
            <a:ext cx="3132589" cy="738664"/>
          </a:xfrm>
          <a:prstGeom prst="rect">
            <a:avLst/>
          </a:prstGeom>
          <a:noFill/>
        </p:spPr>
        <p:txBody>
          <a:bodyPr wrap="none" rtlCol="0">
            <a:spAutoFit/>
          </a:bodyPr>
          <a:lstStyle/>
          <a:p>
            <a:r>
              <a:rPr kumimoji="1" lang="en-US" altLang="ja-JP" dirty="0" smtClean="0"/>
              <a:t>DRZDS-MAP IE</a:t>
            </a:r>
          </a:p>
          <a:p>
            <a:pPr>
              <a:buFontTx/>
              <a:buChar char="-"/>
            </a:pPr>
            <a:r>
              <a:rPr kumimoji="1" lang="en-US" altLang="ja-JP" dirty="0" smtClean="0"/>
              <a:t>Same as DS-MAP IE,</a:t>
            </a:r>
          </a:p>
          <a:p>
            <a:r>
              <a:rPr kumimoji="1" lang="en-US" altLang="ja-JP" dirty="0" smtClean="0"/>
              <a:t> but no need Multi-zone configuration</a:t>
            </a:r>
            <a:endParaRPr kumimoji="1" lang="ja-JP"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510952"/>
          </a:xfrm>
        </p:spPr>
        <p:txBody>
          <a:bodyPr/>
          <a:lstStyle/>
          <a:p>
            <a:r>
              <a:rPr kumimoji="1" lang="en-US" altLang="ja-JP" sz="2400" dirty="0" smtClean="0"/>
              <a:t>DS-MAP IE, AZDS-MAP IE, CRZDS-MAP IE and DRZDS-MAP IE </a:t>
            </a:r>
            <a:endParaRPr kumimoji="1" lang="ja-JP" altLang="en-US" sz="2400" dirty="0"/>
          </a:p>
        </p:txBody>
      </p:sp>
      <p:sp>
        <p:nvSpPr>
          <p:cNvPr id="3" name="コンテンツ プレースホルダ 2"/>
          <p:cNvSpPr>
            <a:spLocks noGrp="1"/>
          </p:cNvSpPr>
          <p:nvPr>
            <p:ph idx="1"/>
          </p:nvPr>
        </p:nvSpPr>
        <p:spPr>
          <a:xfrm>
            <a:off x="685800" y="1340768"/>
            <a:ext cx="7772400" cy="4755232"/>
          </a:xfrm>
        </p:spPr>
        <p:txBody>
          <a:bodyPr/>
          <a:lstStyle/>
          <a:p>
            <a:r>
              <a:rPr kumimoji="1" lang="en-US" altLang="ja-JP" dirty="0" smtClean="0"/>
              <a:t>DS-MAP IE of IEEE 802.22 Std.</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4</a:t>
            </a:fld>
            <a:endParaRPr lang="en-US" altLang="ko-KR"/>
          </a:p>
        </p:txBody>
      </p:sp>
      <p:pic>
        <p:nvPicPr>
          <p:cNvPr id="45058" name="Picture 2"/>
          <p:cNvPicPr>
            <a:picLocks noChangeAspect="1" noChangeArrowheads="1"/>
          </p:cNvPicPr>
          <p:nvPr/>
        </p:nvPicPr>
        <p:blipFill>
          <a:blip r:embed="rId2" cstate="print"/>
          <a:srcRect/>
          <a:stretch>
            <a:fillRect/>
          </a:stretch>
        </p:blipFill>
        <p:spPr bwMode="auto">
          <a:xfrm>
            <a:off x="1259632" y="1916832"/>
            <a:ext cx="6768752" cy="3744104"/>
          </a:xfrm>
          <a:prstGeom prst="rect">
            <a:avLst/>
          </a:prstGeom>
          <a:noFill/>
          <a:ln w="9525">
            <a:noFill/>
            <a:miter lim="800000"/>
            <a:headEnd/>
            <a:tailEnd/>
          </a:ln>
        </p:spPr>
      </p:pic>
      <p:sp>
        <p:nvSpPr>
          <p:cNvPr id="8" name="正方形/長方形 7"/>
          <p:cNvSpPr/>
          <p:nvPr/>
        </p:nvSpPr>
        <p:spPr bwMode="auto">
          <a:xfrm>
            <a:off x="1115616" y="2708920"/>
            <a:ext cx="7128792" cy="360040"/>
          </a:xfrm>
          <a:prstGeom prst="rect">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pic>
        <p:nvPicPr>
          <p:cNvPr id="45059" name="Picture 3"/>
          <p:cNvPicPr>
            <a:picLocks noChangeAspect="1" noChangeArrowheads="1"/>
          </p:cNvPicPr>
          <p:nvPr/>
        </p:nvPicPr>
        <p:blipFill>
          <a:blip r:embed="rId3" cstate="print"/>
          <a:srcRect/>
          <a:stretch>
            <a:fillRect/>
          </a:stretch>
        </p:blipFill>
        <p:spPr bwMode="auto">
          <a:xfrm>
            <a:off x="3707904" y="4581128"/>
            <a:ext cx="4950698" cy="1804417"/>
          </a:xfrm>
          <a:prstGeom prst="rect">
            <a:avLst/>
          </a:prstGeom>
          <a:noFill/>
          <a:ln w="38100">
            <a:solidFill>
              <a:srgbClr val="FF0000"/>
            </a:solidFill>
            <a:miter lim="800000"/>
            <a:headEnd/>
            <a:tailEnd/>
          </a:ln>
        </p:spPr>
      </p:pic>
      <p:cxnSp>
        <p:nvCxnSpPr>
          <p:cNvPr id="12" name="直線矢印コネクタ 11"/>
          <p:cNvCxnSpPr/>
          <p:nvPr/>
        </p:nvCxnSpPr>
        <p:spPr bwMode="auto">
          <a:xfrm flipH="1" flipV="1">
            <a:off x="6660232" y="3933056"/>
            <a:ext cx="3096344" cy="1368152"/>
          </a:xfrm>
          <a:prstGeom prst="straightConnector1">
            <a:avLst/>
          </a:prstGeom>
          <a:noFill/>
          <a:ln w="9525" cap="flat" cmpd="sng" algn="ctr">
            <a:noFill/>
            <a:prstDash val="solid"/>
            <a:round/>
            <a:headEnd type="none" w="med" len="med"/>
            <a:tailEnd type="arrow"/>
          </a:ln>
          <a:effectLst/>
        </p:spPr>
      </p:cxnSp>
      <p:cxnSp>
        <p:nvCxnSpPr>
          <p:cNvPr id="14" name="直線矢印コネクタ 13"/>
          <p:cNvCxnSpPr/>
          <p:nvPr/>
        </p:nvCxnSpPr>
        <p:spPr bwMode="auto">
          <a:xfrm>
            <a:off x="8100392" y="3068960"/>
            <a:ext cx="0" cy="1440160"/>
          </a:xfrm>
          <a:prstGeom prst="straightConnector1">
            <a:avLst/>
          </a:prstGeom>
          <a:noFill/>
          <a:ln w="9525" cap="flat" cmpd="sng" algn="ctr">
            <a:solidFill>
              <a:srgbClr val="FF0000"/>
            </a:solidFill>
            <a:prstDash val="solid"/>
            <a:round/>
            <a:headEnd type="none" w="med" len="med"/>
            <a:tailEnd type="arrow"/>
          </a:ln>
          <a:effectLst/>
        </p:spPr>
      </p:cxnSp>
      <p:sp>
        <p:nvSpPr>
          <p:cNvPr id="19" name="テキスト ボックス 18"/>
          <p:cNvSpPr txBox="1"/>
          <p:nvPr/>
        </p:nvSpPr>
        <p:spPr>
          <a:xfrm>
            <a:off x="1259632" y="5877272"/>
            <a:ext cx="2191626" cy="307777"/>
          </a:xfrm>
          <a:prstGeom prst="rect">
            <a:avLst/>
          </a:prstGeom>
          <a:noFill/>
        </p:spPr>
        <p:txBody>
          <a:bodyPr wrap="none" rtlCol="0">
            <a:spAutoFit/>
          </a:bodyPr>
          <a:lstStyle/>
          <a:p>
            <a:r>
              <a:rPr kumimoji="1" lang="en-US" altLang="ja-JP" dirty="0" smtClean="0"/>
              <a:t>Multi-Zone Configuration</a:t>
            </a:r>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685800" y="764704"/>
            <a:ext cx="7772400" cy="5331296"/>
          </a:xfrm>
        </p:spPr>
        <p:txBody>
          <a:bodyPr/>
          <a:lstStyle/>
          <a:p>
            <a:r>
              <a:rPr kumimoji="1" lang="en-US" altLang="ja-JP" dirty="0" smtClean="0"/>
              <a:t>AZDS-MAP </a:t>
            </a:r>
            <a:r>
              <a:rPr kumimoji="1" lang="en-US" altLang="ja-JP" dirty="0" smtClean="0"/>
              <a:t>IE</a:t>
            </a:r>
          </a:p>
          <a:p>
            <a:pPr lvl="1"/>
            <a:r>
              <a:rPr kumimoji="1" lang="en-US" altLang="ja-JP" dirty="0" smtClean="0"/>
              <a:t>No Extended DIUC IE</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5</a:t>
            </a:fld>
            <a:endParaRPr lang="en-US" altLang="ko-KR"/>
          </a:p>
        </p:txBody>
      </p:sp>
      <p:pic>
        <p:nvPicPr>
          <p:cNvPr id="46082" name="Picture 2"/>
          <p:cNvPicPr>
            <a:picLocks noChangeAspect="1" noChangeArrowheads="1"/>
          </p:cNvPicPr>
          <p:nvPr/>
        </p:nvPicPr>
        <p:blipFill>
          <a:blip r:embed="rId2" cstate="print"/>
          <a:srcRect/>
          <a:stretch>
            <a:fillRect/>
          </a:stretch>
        </p:blipFill>
        <p:spPr bwMode="auto">
          <a:xfrm>
            <a:off x="1115616" y="1844824"/>
            <a:ext cx="6732240" cy="4121399"/>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p:txBody>
          <a:bodyPr/>
          <a:lstStyle/>
          <a:p>
            <a:pPr>
              <a:defRPr/>
            </a:pPr>
            <a:r>
              <a:rPr lang="en-US" altLang="ko-KR" smtClean="0"/>
              <a:t>Nov.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6</a:t>
            </a:fld>
            <a:endParaRPr lang="en-US" altLang="ko-KR"/>
          </a:p>
        </p:txBody>
      </p:sp>
      <p:sp>
        <p:nvSpPr>
          <p:cNvPr id="9" name="コンテンツ プレースホルダ 8"/>
          <p:cNvSpPr>
            <a:spLocks noGrp="1"/>
          </p:cNvSpPr>
          <p:nvPr>
            <p:ph idx="1"/>
          </p:nvPr>
        </p:nvSpPr>
        <p:spPr>
          <a:xfrm>
            <a:off x="685800" y="908720"/>
            <a:ext cx="7772400" cy="5187280"/>
          </a:xfrm>
        </p:spPr>
        <p:txBody>
          <a:bodyPr/>
          <a:lstStyle/>
          <a:p>
            <a:r>
              <a:rPr kumimoji="1" lang="en-US" altLang="ja-JP" dirty="0" smtClean="0"/>
              <a:t>CRZDS-MAP </a:t>
            </a:r>
            <a:r>
              <a:rPr kumimoji="1" lang="en-US" altLang="ja-JP" dirty="0" smtClean="0"/>
              <a:t>IE</a:t>
            </a:r>
          </a:p>
          <a:p>
            <a:pPr lvl="1"/>
            <a:r>
              <a:rPr kumimoji="1" lang="en-US" altLang="ja-JP" dirty="0" smtClean="0"/>
              <a:t>No Extended DIUC </a:t>
            </a:r>
            <a:r>
              <a:rPr kumimoji="1" lang="en-US" altLang="ja-JP" dirty="0" smtClean="0"/>
              <a:t>IE</a:t>
            </a:r>
          </a:p>
          <a:p>
            <a:pPr lvl="1"/>
            <a:r>
              <a:rPr kumimoji="1" lang="en-US" altLang="ja-JP" dirty="0" smtClean="0"/>
              <a:t>Add “ CRZ Start Offset”</a:t>
            </a:r>
            <a:endParaRPr kumimoji="1" lang="ja-JP" altLang="en-US" dirty="0" smtClean="0"/>
          </a:p>
          <a:p>
            <a:endParaRPr kumimoji="1" lang="ja-JP" altLang="en-US" dirty="0"/>
          </a:p>
        </p:txBody>
      </p:sp>
      <p:pic>
        <p:nvPicPr>
          <p:cNvPr id="47107" name="Picture 3"/>
          <p:cNvPicPr>
            <a:picLocks noChangeAspect="1" noChangeArrowheads="1"/>
          </p:cNvPicPr>
          <p:nvPr/>
        </p:nvPicPr>
        <p:blipFill>
          <a:blip r:embed="rId2" cstate="print"/>
          <a:srcRect/>
          <a:stretch>
            <a:fillRect/>
          </a:stretch>
        </p:blipFill>
        <p:spPr bwMode="auto">
          <a:xfrm>
            <a:off x="1547664" y="2204864"/>
            <a:ext cx="5904656" cy="4416134"/>
          </a:xfrm>
          <a:prstGeom prst="rect">
            <a:avLst/>
          </a:prstGeom>
          <a:noFill/>
          <a:ln w="9525">
            <a:noFill/>
            <a:miter lim="800000"/>
            <a:headEnd/>
            <a:tailEnd/>
          </a:ln>
        </p:spPr>
      </p:pic>
      <p:sp>
        <p:nvSpPr>
          <p:cNvPr id="11" name="正方形/長方形 10"/>
          <p:cNvSpPr/>
          <p:nvPr/>
        </p:nvSpPr>
        <p:spPr bwMode="auto">
          <a:xfrm>
            <a:off x="1043608" y="4077072"/>
            <a:ext cx="7128792" cy="504056"/>
          </a:xfrm>
          <a:prstGeom prst="rect">
            <a:avLst/>
          </a:prstGeom>
          <a:noFill/>
          <a:ln w="9525"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12" name="正方形/長方形 11"/>
          <p:cNvSpPr/>
          <p:nvPr/>
        </p:nvSpPr>
        <p:spPr>
          <a:xfrm>
            <a:off x="107504" y="4077072"/>
            <a:ext cx="1196161" cy="523220"/>
          </a:xfrm>
          <a:prstGeom prst="rect">
            <a:avLst/>
          </a:prstGeom>
        </p:spPr>
        <p:txBody>
          <a:bodyPr wrap="none">
            <a:spAutoFit/>
          </a:bodyPr>
          <a:lstStyle/>
          <a:p>
            <a:r>
              <a:rPr kumimoji="1" lang="en-US" altLang="ja-JP" dirty="0" smtClean="0"/>
              <a:t>Overlapping </a:t>
            </a:r>
            <a:endParaRPr kumimoji="1" lang="en-US" altLang="ja-JP" dirty="0" smtClean="0"/>
          </a:p>
          <a:p>
            <a:r>
              <a:rPr kumimoji="1" lang="en-US" altLang="ja-JP" dirty="0" smtClean="0"/>
              <a:t>information</a:t>
            </a:r>
            <a:endParaRPr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685800" y="908720"/>
            <a:ext cx="7772400" cy="5187280"/>
          </a:xfrm>
        </p:spPr>
        <p:txBody>
          <a:bodyPr/>
          <a:lstStyle/>
          <a:p>
            <a:r>
              <a:rPr kumimoji="1" lang="en-US" altLang="ja-JP" dirty="0" smtClean="0"/>
              <a:t>DRZDS-MAP </a:t>
            </a:r>
            <a:r>
              <a:rPr kumimoji="1" lang="en-US" altLang="ja-JP" dirty="0" smtClean="0"/>
              <a:t>IE</a:t>
            </a:r>
          </a:p>
          <a:p>
            <a:pPr lvl="1"/>
            <a:r>
              <a:rPr kumimoji="1" lang="en-US" altLang="ja-JP" dirty="0" smtClean="0"/>
              <a:t>No Extended DIUC IE</a:t>
            </a:r>
          </a:p>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7</a:t>
            </a:fld>
            <a:endParaRPr lang="en-US" altLang="ko-KR"/>
          </a:p>
        </p:txBody>
      </p:sp>
      <p:pic>
        <p:nvPicPr>
          <p:cNvPr id="48130" name="Picture 2"/>
          <p:cNvPicPr>
            <a:picLocks noChangeAspect="1" noChangeArrowheads="1"/>
          </p:cNvPicPr>
          <p:nvPr/>
        </p:nvPicPr>
        <p:blipFill>
          <a:blip r:embed="rId2" cstate="print"/>
          <a:srcRect/>
          <a:stretch>
            <a:fillRect/>
          </a:stretch>
        </p:blipFill>
        <p:spPr bwMode="auto">
          <a:xfrm>
            <a:off x="1547664" y="1916832"/>
            <a:ext cx="5760640" cy="1445554"/>
          </a:xfrm>
          <a:prstGeom prst="rect">
            <a:avLst/>
          </a:prstGeom>
          <a:noFill/>
          <a:ln w="9525">
            <a:noFill/>
            <a:miter lim="800000"/>
            <a:headEnd/>
            <a:tailEnd/>
          </a:ln>
        </p:spPr>
      </p:pic>
      <p:pic>
        <p:nvPicPr>
          <p:cNvPr id="48131" name="Picture 3"/>
          <p:cNvPicPr>
            <a:picLocks noChangeAspect="1" noChangeArrowheads="1"/>
          </p:cNvPicPr>
          <p:nvPr/>
        </p:nvPicPr>
        <p:blipFill>
          <a:blip r:embed="rId3" cstate="print"/>
          <a:srcRect/>
          <a:stretch>
            <a:fillRect/>
          </a:stretch>
        </p:blipFill>
        <p:spPr bwMode="auto">
          <a:xfrm>
            <a:off x="1619672" y="3284984"/>
            <a:ext cx="5688632" cy="2936593"/>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Current Usage of MAP allocation</a:t>
            </a:r>
            <a:endParaRPr kumimoji="1" lang="ja-JP" altLang="en-US" dirty="0"/>
          </a:p>
        </p:txBody>
      </p:sp>
      <p:sp>
        <p:nvSpPr>
          <p:cNvPr id="3" name="コンテンツ プレースホルダ 2"/>
          <p:cNvSpPr>
            <a:spLocks noGrp="1"/>
          </p:cNvSpPr>
          <p:nvPr>
            <p:ph idx="1"/>
          </p:nvPr>
        </p:nvSpPr>
        <p:spPr>
          <a:xfrm>
            <a:off x="685800" y="1981200"/>
            <a:ext cx="3022104" cy="4114800"/>
          </a:xfrm>
        </p:spPr>
        <p:txBody>
          <a:bodyPr/>
          <a:lstStyle/>
          <a:p>
            <a:r>
              <a:rPr kumimoji="1" lang="en-US" altLang="ja-JP" dirty="0" smtClean="0"/>
              <a:t>802.22 Frame</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dirty="0" smtClean="0"/>
              <a:t>Jan. 2014</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8</a:t>
            </a:fld>
            <a:endParaRPr lang="en-US" altLang="ko-KR"/>
          </a:p>
        </p:txBody>
      </p:sp>
      <p:sp>
        <p:nvSpPr>
          <p:cNvPr id="7" name="コンテンツ プレースホルダ 2"/>
          <p:cNvSpPr txBox="1">
            <a:spLocks/>
          </p:cNvSpPr>
          <p:nvPr/>
        </p:nvSpPr>
        <p:spPr bwMode="auto">
          <a:xfrm>
            <a:off x="5724128" y="1988840"/>
            <a:ext cx="2302024"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1" lang="ja-JP" altLang="en-US" sz="2400" b="1" i="0" u="none" strike="noStrike" kern="0" cap="none" spc="0" normalizeH="0" baseline="0" noProof="0" dirty="0">
              <a:ln>
                <a:noFill/>
              </a:ln>
              <a:solidFill>
                <a:schemeClr val="tx1"/>
              </a:solidFill>
              <a:effectLst/>
              <a:uLnTx/>
              <a:uFillTx/>
              <a:latin typeface="+mn-lt"/>
              <a:ea typeface="ＭＳ Ｐゴシック" charset="0"/>
              <a:cs typeface="ＭＳ Ｐゴシック" charset="0"/>
            </a:endParaRPr>
          </a:p>
        </p:txBody>
      </p:sp>
      <p:sp>
        <p:nvSpPr>
          <p:cNvPr id="8" name="コンテンツ プレースホルダ 2"/>
          <p:cNvSpPr txBox="1">
            <a:spLocks/>
          </p:cNvSpPr>
          <p:nvPr/>
        </p:nvSpPr>
        <p:spPr bwMode="auto">
          <a:xfrm>
            <a:off x="5436096" y="1988840"/>
            <a:ext cx="288032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1" lang="en-US" altLang="ja-JP" sz="2400" b="1" i="0" u="none" strike="noStrike" kern="0" cap="none" spc="0" normalizeH="0" baseline="0" noProof="0" dirty="0" smtClean="0">
                <a:ln>
                  <a:noFill/>
                </a:ln>
                <a:solidFill>
                  <a:schemeClr val="tx1"/>
                </a:solidFill>
                <a:effectLst/>
                <a:uLnTx/>
                <a:uFillTx/>
                <a:latin typeface="+mn-lt"/>
                <a:ea typeface="ＭＳ Ｐゴシック" charset="0"/>
                <a:cs typeface="ＭＳ Ｐゴシック" charset="0"/>
              </a:rPr>
              <a:t>802.22b Frame</a:t>
            </a:r>
            <a:endParaRPr kumimoji="1" lang="ja-JP" altLang="en-US" sz="2400" b="1" i="0" u="none" strike="noStrike" kern="0" cap="none" spc="0" normalizeH="0" baseline="0" noProof="0" dirty="0">
              <a:ln>
                <a:noFill/>
              </a:ln>
              <a:solidFill>
                <a:schemeClr val="tx1"/>
              </a:solidFill>
              <a:effectLst/>
              <a:uLnTx/>
              <a:uFillTx/>
              <a:latin typeface="+mn-lt"/>
              <a:ea typeface="ＭＳ Ｐゴシック" charset="0"/>
              <a:cs typeface="ＭＳ Ｐゴシック" charset="0"/>
            </a:endParaRPr>
          </a:p>
        </p:txBody>
      </p:sp>
      <p:sp>
        <p:nvSpPr>
          <p:cNvPr id="10" name="正方形/長方形 9"/>
          <p:cNvSpPr/>
          <p:nvPr/>
        </p:nvSpPr>
        <p:spPr bwMode="auto">
          <a:xfrm>
            <a:off x="1259632" y="2924944"/>
            <a:ext cx="1440160" cy="648072"/>
          </a:xfrm>
          <a:prstGeom prst="rect">
            <a:avLst/>
          </a:prstGeom>
          <a:solidFill>
            <a:schemeClr val="bg1">
              <a:lumMod val="6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11" name="正方形/長方形 10"/>
          <p:cNvSpPr/>
          <p:nvPr/>
        </p:nvSpPr>
        <p:spPr bwMode="auto">
          <a:xfrm>
            <a:off x="1259632" y="3645024"/>
            <a:ext cx="1440160" cy="648072"/>
          </a:xfrm>
          <a:prstGeom prst="rect">
            <a:avLst/>
          </a:prstGeom>
          <a:solidFill>
            <a:schemeClr val="bg1">
              <a:lumMod val="6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12" name="テキスト ボックス 11"/>
          <p:cNvSpPr txBox="1"/>
          <p:nvPr/>
        </p:nvSpPr>
        <p:spPr>
          <a:xfrm>
            <a:off x="1259632" y="3068960"/>
            <a:ext cx="1370953" cy="369332"/>
          </a:xfrm>
          <a:prstGeom prst="rect">
            <a:avLst/>
          </a:prstGeom>
          <a:noFill/>
        </p:spPr>
        <p:txBody>
          <a:bodyPr wrap="none" rtlCol="0">
            <a:spAutoFit/>
          </a:bodyPr>
          <a:lstStyle/>
          <a:p>
            <a:r>
              <a:rPr kumimoji="1" lang="en-US" altLang="ja-JP" sz="1800" dirty="0" smtClean="0"/>
              <a:t>DS-MAP IE</a:t>
            </a:r>
            <a:endParaRPr kumimoji="1" lang="ja-JP" altLang="en-US" sz="1800" dirty="0"/>
          </a:p>
        </p:txBody>
      </p:sp>
      <p:sp>
        <p:nvSpPr>
          <p:cNvPr id="13" name="テキスト ボックス 12"/>
          <p:cNvSpPr txBox="1"/>
          <p:nvPr/>
        </p:nvSpPr>
        <p:spPr>
          <a:xfrm>
            <a:off x="1259632" y="3789040"/>
            <a:ext cx="1370953" cy="369332"/>
          </a:xfrm>
          <a:prstGeom prst="rect">
            <a:avLst/>
          </a:prstGeom>
          <a:noFill/>
        </p:spPr>
        <p:txBody>
          <a:bodyPr wrap="none" rtlCol="0">
            <a:spAutoFit/>
          </a:bodyPr>
          <a:lstStyle/>
          <a:p>
            <a:r>
              <a:rPr kumimoji="1" lang="en-US" altLang="ja-JP" sz="1800" dirty="0" smtClean="0"/>
              <a:t>US-MAP IE</a:t>
            </a:r>
            <a:endParaRPr kumimoji="1" lang="ja-JP" altLang="en-US" sz="1800" dirty="0"/>
          </a:p>
        </p:txBody>
      </p:sp>
      <p:sp>
        <p:nvSpPr>
          <p:cNvPr id="14" name="正方形/長方形 13"/>
          <p:cNvSpPr/>
          <p:nvPr/>
        </p:nvSpPr>
        <p:spPr bwMode="auto">
          <a:xfrm>
            <a:off x="5796136" y="2852936"/>
            <a:ext cx="2520280" cy="648072"/>
          </a:xfrm>
          <a:prstGeom prst="rect">
            <a:avLst/>
          </a:prstGeom>
          <a:solidFill>
            <a:schemeClr val="bg1">
              <a:lumMod val="6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15" name="テキスト ボックス 14"/>
          <p:cNvSpPr txBox="1"/>
          <p:nvPr/>
        </p:nvSpPr>
        <p:spPr>
          <a:xfrm>
            <a:off x="5796136" y="2996952"/>
            <a:ext cx="2534733" cy="369332"/>
          </a:xfrm>
          <a:prstGeom prst="rect">
            <a:avLst/>
          </a:prstGeom>
          <a:noFill/>
        </p:spPr>
        <p:txBody>
          <a:bodyPr wrap="none" rtlCol="0">
            <a:spAutoFit/>
          </a:bodyPr>
          <a:lstStyle/>
          <a:p>
            <a:r>
              <a:rPr kumimoji="1" lang="en-US" altLang="ja-JP" sz="1800" dirty="0" smtClean="0"/>
              <a:t>DS-MAP IE (DIUC=62)</a:t>
            </a:r>
            <a:endParaRPr kumimoji="1" lang="ja-JP" altLang="en-US" sz="1800" dirty="0"/>
          </a:p>
        </p:txBody>
      </p:sp>
      <p:sp>
        <p:nvSpPr>
          <p:cNvPr id="16" name="正方形/長方形 15"/>
          <p:cNvSpPr/>
          <p:nvPr/>
        </p:nvSpPr>
        <p:spPr bwMode="auto">
          <a:xfrm>
            <a:off x="6444208" y="3645024"/>
            <a:ext cx="1944216" cy="648072"/>
          </a:xfrm>
          <a:prstGeom prst="rect">
            <a:avLst/>
          </a:prstGeom>
          <a:solidFill>
            <a:schemeClr val="bg1">
              <a:lumMod val="6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17" name="テキスト ボックス 16"/>
          <p:cNvSpPr txBox="1"/>
          <p:nvPr/>
        </p:nvSpPr>
        <p:spPr>
          <a:xfrm>
            <a:off x="6516216" y="3789040"/>
            <a:ext cx="1691553" cy="369332"/>
          </a:xfrm>
          <a:prstGeom prst="rect">
            <a:avLst/>
          </a:prstGeom>
          <a:noFill/>
        </p:spPr>
        <p:txBody>
          <a:bodyPr wrap="none" rtlCol="0">
            <a:spAutoFit/>
          </a:bodyPr>
          <a:lstStyle/>
          <a:p>
            <a:r>
              <a:rPr kumimoji="1" lang="en-US" altLang="ja-JP" sz="1800" dirty="0" smtClean="0"/>
              <a:t>AZDS-MAP IE</a:t>
            </a:r>
            <a:endParaRPr kumimoji="1" lang="ja-JP" altLang="en-US" sz="1800" dirty="0"/>
          </a:p>
        </p:txBody>
      </p:sp>
      <p:sp>
        <p:nvSpPr>
          <p:cNvPr id="18" name="正方形/長方形 17"/>
          <p:cNvSpPr/>
          <p:nvPr/>
        </p:nvSpPr>
        <p:spPr bwMode="auto">
          <a:xfrm>
            <a:off x="6444208" y="4437112"/>
            <a:ext cx="1944216" cy="648072"/>
          </a:xfrm>
          <a:prstGeom prst="rect">
            <a:avLst/>
          </a:prstGeom>
          <a:solidFill>
            <a:schemeClr val="bg1">
              <a:lumMod val="6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19" name="テキスト ボックス 18"/>
          <p:cNvSpPr txBox="1"/>
          <p:nvPr/>
        </p:nvSpPr>
        <p:spPr>
          <a:xfrm>
            <a:off x="6516216" y="4581128"/>
            <a:ext cx="1858266" cy="369332"/>
          </a:xfrm>
          <a:prstGeom prst="rect">
            <a:avLst/>
          </a:prstGeom>
          <a:noFill/>
        </p:spPr>
        <p:txBody>
          <a:bodyPr wrap="none" rtlCol="0">
            <a:spAutoFit/>
          </a:bodyPr>
          <a:lstStyle/>
          <a:p>
            <a:r>
              <a:rPr kumimoji="1" lang="en-US" altLang="ja-JP" sz="1800" dirty="0" smtClean="0"/>
              <a:t>CRZDS-MAP IE</a:t>
            </a:r>
            <a:endParaRPr kumimoji="1" lang="ja-JP" altLang="en-US" sz="1800" dirty="0"/>
          </a:p>
        </p:txBody>
      </p:sp>
      <p:sp>
        <p:nvSpPr>
          <p:cNvPr id="20" name="正方形/長方形 19"/>
          <p:cNvSpPr/>
          <p:nvPr/>
        </p:nvSpPr>
        <p:spPr bwMode="auto">
          <a:xfrm>
            <a:off x="6444208" y="5157192"/>
            <a:ext cx="1944216" cy="648072"/>
          </a:xfrm>
          <a:prstGeom prst="rect">
            <a:avLst/>
          </a:prstGeom>
          <a:solidFill>
            <a:schemeClr val="bg1">
              <a:lumMod val="6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21" name="テキスト ボックス 20"/>
          <p:cNvSpPr txBox="1"/>
          <p:nvPr/>
        </p:nvSpPr>
        <p:spPr>
          <a:xfrm>
            <a:off x="6516216" y="5301208"/>
            <a:ext cx="1858266" cy="369332"/>
          </a:xfrm>
          <a:prstGeom prst="rect">
            <a:avLst/>
          </a:prstGeom>
          <a:noFill/>
        </p:spPr>
        <p:txBody>
          <a:bodyPr wrap="none" rtlCol="0">
            <a:spAutoFit/>
          </a:bodyPr>
          <a:lstStyle/>
          <a:p>
            <a:r>
              <a:rPr kumimoji="1" lang="en-US" altLang="ja-JP" sz="1800" dirty="0" smtClean="0"/>
              <a:t>DRZDS-MAP IE</a:t>
            </a:r>
            <a:endParaRPr kumimoji="1" lang="ja-JP" altLang="en-US" sz="1800" dirty="0"/>
          </a:p>
        </p:txBody>
      </p:sp>
      <p:cxnSp>
        <p:nvCxnSpPr>
          <p:cNvPr id="23" name="直線コネクタ 22"/>
          <p:cNvCxnSpPr/>
          <p:nvPr/>
        </p:nvCxnSpPr>
        <p:spPr bwMode="auto">
          <a:xfrm>
            <a:off x="6084168" y="3501008"/>
            <a:ext cx="0" cy="2016224"/>
          </a:xfrm>
          <a:prstGeom prst="line">
            <a:avLst/>
          </a:prstGeom>
          <a:noFill/>
          <a:ln w="9525" cap="flat" cmpd="sng" algn="ctr">
            <a:solidFill>
              <a:srgbClr val="7030A0"/>
            </a:solidFill>
            <a:prstDash val="solid"/>
            <a:round/>
            <a:headEnd type="none" w="med" len="med"/>
            <a:tailEnd type="none" w="med" len="med"/>
          </a:ln>
          <a:effectLst/>
        </p:spPr>
      </p:cxnSp>
      <p:cxnSp>
        <p:nvCxnSpPr>
          <p:cNvPr id="26" name="直線コネクタ 25"/>
          <p:cNvCxnSpPr/>
          <p:nvPr/>
        </p:nvCxnSpPr>
        <p:spPr bwMode="auto">
          <a:xfrm>
            <a:off x="6084168" y="3933056"/>
            <a:ext cx="360040" cy="0"/>
          </a:xfrm>
          <a:prstGeom prst="line">
            <a:avLst/>
          </a:prstGeom>
          <a:noFill/>
          <a:ln w="9525" cap="flat" cmpd="sng" algn="ctr">
            <a:solidFill>
              <a:srgbClr val="7030A0"/>
            </a:solidFill>
            <a:prstDash val="solid"/>
            <a:round/>
            <a:headEnd type="none" w="med" len="med"/>
            <a:tailEnd type="arrow" w="med" len="med"/>
          </a:ln>
          <a:effectLst/>
        </p:spPr>
      </p:cxnSp>
      <p:cxnSp>
        <p:nvCxnSpPr>
          <p:cNvPr id="36" name="直線コネクタ 35"/>
          <p:cNvCxnSpPr/>
          <p:nvPr/>
        </p:nvCxnSpPr>
        <p:spPr bwMode="auto">
          <a:xfrm>
            <a:off x="6084168" y="4725144"/>
            <a:ext cx="360040" cy="0"/>
          </a:xfrm>
          <a:prstGeom prst="line">
            <a:avLst/>
          </a:prstGeom>
          <a:noFill/>
          <a:ln w="9525" cap="flat" cmpd="sng" algn="ctr">
            <a:solidFill>
              <a:srgbClr val="7030A0"/>
            </a:solidFill>
            <a:prstDash val="solid"/>
            <a:round/>
            <a:headEnd type="none" w="med" len="med"/>
            <a:tailEnd type="arrow" w="med" len="med"/>
          </a:ln>
          <a:effectLst/>
        </p:spPr>
      </p:cxnSp>
      <p:cxnSp>
        <p:nvCxnSpPr>
          <p:cNvPr id="37" name="直線コネクタ 36"/>
          <p:cNvCxnSpPr/>
          <p:nvPr/>
        </p:nvCxnSpPr>
        <p:spPr bwMode="auto">
          <a:xfrm>
            <a:off x="6084168" y="5517232"/>
            <a:ext cx="360040" cy="0"/>
          </a:xfrm>
          <a:prstGeom prst="line">
            <a:avLst/>
          </a:prstGeom>
          <a:noFill/>
          <a:ln w="9525" cap="flat" cmpd="sng" algn="ctr">
            <a:solidFill>
              <a:srgbClr val="7030A0"/>
            </a:solidFill>
            <a:prstDash val="solid"/>
            <a:round/>
            <a:headEnd type="none" w="med" len="med"/>
            <a:tailEnd type="arrow" w="med" len="med"/>
          </a:ln>
          <a:effectLst/>
        </p:spPr>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798984"/>
          </a:xfrm>
        </p:spPr>
        <p:txBody>
          <a:bodyPr/>
          <a:lstStyle/>
          <a:p>
            <a:r>
              <a:rPr kumimoji="1" lang="en-US" altLang="ja-JP" dirty="0" smtClean="0"/>
              <a:t>Proposed Resolution</a:t>
            </a:r>
            <a:endParaRPr kumimoji="1" lang="ja-JP" altLang="en-US" dirty="0"/>
          </a:p>
        </p:txBody>
      </p:sp>
      <p:sp>
        <p:nvSpPr>
          <p:cNvPr id="3" name="コンテンツ プレースホルダ 2"/>
          <p:cNvSpPr>
            <a:spLocks noGrp="1"/>
          </p:cNvSpPr>
          <p:nvPr>
            <p:ph idx="1"/>
          </p:nvPr>
        </p:nvSpPr>
        <p:spPr>
          <a:xfrm>
            <a:off x="683568" y="1484784"/>
            <a:ext cx="7772400" cy="1159768"/>
          </a:xfrm>
        </p:spPr>
        <p:txBody>
          <a:bodyPr/>
          <a:lstStyle/>
          <a:p>
            <a:endParaRPr kumimoji="1" lang="ja-JP" altLang="en-US" dirty="0"/>
          </a:p>
        </p:txBody>
      </p:sp>
      <p:sp>
        <p:nvSpPr>
          <p:cNvPr id="4" name="日付プレースホルダ 3"/>
          <p:cNvSpPr>
            <a:spLocks noGrp="1"/>
          </p:cNvSpPr>
          <p:nvPr>
            <p:ph type="dt" sz="half" idx="10"/>
          </p:nvPr>
        </p:nvSpPr>
        <p:spPr/>
        <p:txBody>
          <a:bodyPr/>
          <a:lstStyle/>
          <a:p>
            <a:pPr>
              <a:defRPr/>
            </a:pPr>
            <a:r>
              <a:rPr lang="en-US" altLang="ko-KR" smtClean="0"/>
              <a:t>Nov. 2013</a:t>
            </a:r>
            <a:endParaRPr lang="en-US" altLang="ko-KR" dirty="0"/>
          </a:p>
        </p:txBody>
      </p:sp>
      <p:sp>
        <p:nvSpPr>
          <p:cNvPr id="5" name="フッター プレースホルダ 4"/>
          <p:cNvSpPr>
            <a:spLocks noGrp="1"/>
          </p:cNvSpPr>
          <p:nvPr>
            <p:ph type="ftr" sz="quarter" idx="11"/>
          </p:nvPr>
        </p:nvSpPr>
        <p:spPr/>
        <p:txBody>
          <a:bodyPr/>
          <a:lstStyle/>
          <a:p>
            <a:pPr>
              <a:defRPr/>
            </a:pPr>
            <a:r>
              <a:rPr lang="en-US" altLang="ko-KR" smtClean="0"/>
              <a:t>Chang-woo Pyo (NICT)</a:t>
            </a:r>
            <a:endParaRPr lang="en-US" altLang="ko-KR" dirty="0"/>
          </a:p>
        </p:txBody>
      </p:sp>
      <p:sp>
        <p:nvSpPr>
          <p:cNvPr id="6" name="スライド番号プレースホルダ 5"/>
          <p:cNvSpPr>
            <a:spLocks noGrp="1"/>
          </p:cNvSpPr>
          <p:nvPr>
            <p:ph type="sldNum" sz="quarter" idx="12"/>
          </p:nvPr>
        </p:nvSpPr>
        <p:spPr/>
        <p:txBody>
          <a:bodyPr/>
          <a:lstStyle/>
          <a:p>
            <a:pPr>
              <a:defRPr/>
            </a:pPr>
            <a:r>
              <a:rPr lang="en-US" altLang="ko-KR" smtClean="0"/>
              <a:t>Slide </a:t>
            </a:r>
            <a:fld id="{34DA5C14-BC51-5D4D-BF6B-6BB6BBDF3E1E}" type="slidenum">
              <a:rPr lang="en-US" altLang="ko-KR" smtClean="0"/>
              <a:pPr>
                <a:defRPr/>
              </a:pPr>
              <a:t>9</a:t>
            </a:fld>
            <a:endParaRPr lang="en-US" altLang="ko-KR"/>
          </a:p>
        </p:txBody>
      </p:sp>
      <p:sp>
        <p:nvSpPr>
          <p:cNvPr id="7" name="コンテンツ プレースホルダ 2"/>
          <p:cNvSpPr txBox="1">
            <a:spLocks/>
          </p:cNvSpPr>
          <p:nvPr/>
        </p:nvSpPr>
        <p:spPr bwMode="auto">
          <a:xfrm>
            <a:off x="899592" y="2492896"/>
            <a:ext cx="2302024"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1" lang="ja-JP" altLang="en-US" sz="2400" b="1" i="0" u="none" strike="noStrike" kern="0" cap="none" spc="0" normalizeH="0" baseline="0" noProof="0" dirty="0">
              <a:ln>
                <a:noFill/>
              </a:ln>
              <a:solidFill>
                <a:schemeClr val="tx1"/>
              </a:solidFill>
              <a:effectLst/>
              <a:uLnTx/>
              <a:uFillTx/>
              <a:latin typeface="+mn-lt"/>
              <a:ea typeface="ＭＳ Ｐゴシック" charset="0"/>
              <a:cs typeface="ＭＳ Ｐゴシック" charset="0"/>
            </a:endParaRPr>
          </a:p>
        </p:txBody>
      </p:sp>
      <p:sp>
        <p:nvSpPr>
          <p:cNvPr id="8" name="コンテンツ プレースホルダ 2"/>
          <p:cNvSpPr txBox="1">
            <a:spLocks/>
          </p:cNvSpPr>
          <p:nvPr/>
        </p:nvSpPr>
        <p:spPr bwMode="auto">
          <a:xfrm>
            <a:off x="611560" y="2492896"/>
            <a:ext cx="288032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1" lang="en-US" altLang="ja-JP" sz="2400" b="1" i="0" u="none" strike="noStrike" kern="0" cap="none" spc="0" normalizeH="0" baseline="0" noProof="0" dirty="0" smtClean="0">
                <a:ln>
                  <a:noFill/>
                </a:ln>
                <a:solidFill>
                  <a:schemeClr val="tx1"/>
                </a:solidFill>
                <a:effectLst/>
                <a:uLnTx/>
                <a:uFillTx/>
                <a:latin typeface="+mn-lt"/>
                <a:ea typeface="ＭＳ Ｐゴシック" charset="0"/>
                <a:cs typeface="ＭＳ Ｐゴシック" charset="0"/>
              </a:rPr>
              <a:t>802.22b Frame</a:t>
            </a:r>
            <a:endParaRPr kumimoji="1" lang="ja-JP" altLang="en-US" sz="2400" b="1" i="0" u="none" strike="noStrike" kern="0" cap="none" spc="0" normalizeH="0" baseline="0" noProof="0" dirty="0">
              <a:ln>
                <a:noFill/>
              </a:ln>
              <a:solidFill>
                <a:schemeClr val="tx1"/>
              </a:solidFill>
              <a:effectLst/>
              <a:uLnTx/>
              <a:uFillTx/>
              <a:latin typeface="+mn-lt"/>
              <a:ea typeface="ＭＳ Ｐゴシック" charset="0"/>
              <a:cs typeface="ＭＳ Ｐゴシック" charset="0"/>
            </a:endParaRPr>
          </a:p>
        </p:txBody>
      </p:sp>
      <p:sp>
        <p:nvSpPr>
          <p:cNvPr id="9" name="正方形/長方形 8"/>
          <p:cNvSpPr/>
          <p:nvPr/>
        </p:nvSpPr>
        <p:spPr bwMode="auto">
          <a:xfrm>
            <a:off x="971600" y="3356992"/>
            <a:ext cx="2520280" cy="648072"/>
          </a:xfrm>
          <a:prstGeom prst="rect">
            <a:avLst/>
          </a:prstGeom>
          <a:solidFill>
            <a:schemeClr val="bg1">
              <a:lumMod val="6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10" name="テキスト ボックス 9"/>
          <p:cNvSpPr txBox="1"/>
          <p:nvPr/>
        </p:nvSpPr>
        <p:spPr>
          <a:xfrm>
            <a:off x="971600" y="3501008"/>
            <a:ext cx="2534733" cy="369332"/>
          </a:xfrm>
          <a:prstGeom prst="rect">
            <a:avLst/>
          </a:prstGeom>
          <a:noFill/>
        </p:spPr>
        <p:txBody>
          <a:bodyPr wrap="none" rtlCol="0">
            <a:spAutoFit/>
          </a:bodyPr>
          <a:lstStyle/>
          <a:p>
            <a:r>
              <a:rPr kumimoji="1" lang="en-US" altLang="ja-JP" sz="1800" dirty="0" smtClean="0"/>
              <a:t>DS-MAP IE (DIUC=62)</a:t>
            </a:r>
            <a:endParaRPr kumimoji="1" lang="ja-JP" altLang="en-US" sz="1800" dirty="0"/>
          </a:p>
        </p:txBody>
      </p:sp>
      <p:sp>
        <p:nvSpPr>
          <p:cNvPr id="11" name="正方形/長方形 10"/>
          <p:cNvSpPr/>
          <p:nvPr/>
        </p:nvSpPr>
        <p:spPr bwMode="auto">
          <a:xfrm>
            <a:off x="1619672" y="4149080"/>
            <a:ext cx="1944216" cy="648072"/>
          </a:xfrm>
          <a:prstGeom prst="rect">
            <a:avLst/>
          </a:prstGeom>
          <a:solidFill>
            <a:schemeClr val="bg1">
              <a:lumMod val="6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12" name="テキスト ボックス 11"/>
          <p:cNvSpPr txBox="1"/>
          <p:nvPr/>
        </p:nvSpPr>
        <p:spPr>
          <a:xfrm>
            <a:off x="1691680" y="4293096"/>
            <a:ext cx="1691553" cy="369332"/>
          </a:xfrm>
          <a:prstGeom prst="rect">
            <a:avLst/>
          </a:prstGeom>
          <a:noFill/>
        </p:spPr>
        <p:txBody>
          <a:bodyPr wrap="none" rtlCol="0">
            <a:spAutoFit/>
          </a:bodyPr>
          <a:lstStyle/>
          <a:p>
            <a:r>
              <a:rPr kumimoji="1" lang="en-US" altLang="ja-JP" sz="1800" dirty="0" smtClean="0"/>
              <a:t>AZDS-MAP IE</a:t>
            </a:r>
            <a:endParaRPr kumimoji="1" lang="ja-JP" altLang="en-US" sz="1800" dirty="0"/>
          </a:p>
        </p:txBody>
      </p:sp>
      <p:sp>
        <p:nvSpPr>
          <p:cNvPr id="13" name="正方形/長方形 12"/>
          <p:cNvSpPr/>
          <p:nvPr/>
        </p:nvSpPr>
        <p:spPr bwMode="auto">
          <a:xfrm>
            <a:off x="1619672" y="4941168"/>
            <a:ext cx="1944216" cy="648072"/>
          </a:xfrm>
          <a:prstGeom prst="rect">
            <a:avLst/>
          </a:prstGeom>
          <a:solidFill>
            <a:schemeClr val="bg1">
              <a:lumMod val="6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14" name="テキスト ボックス 13"/>
          <p:cNvSpPr txBox="1"/>
          <p:nvPr/>
        </p:nvSpPr>
        <p:spPr>
          <a:xfrm>
            <a:off x="1691680" y="5085184"/>
            <a:ext cx="1858266" cy="369332"/>
          </a:xfrm>
          <a:prstGeom prst="rect">
            <a:avLst/>
          </a:prstGeom>
          <a:noFill/>
        </p:spPr>
        <p:txBody>
          <a:bodyPr wrap="none" rtlCol="0">
            <a:spAutoFit/>
          </a:bodyPr>
          <a:lstStyle/>
          <a:p>
            <a:r>
              <a:rPr kumimoji="1" lang="en-US" altLang="ja-JP" sz="1800" dirty="0" smtClean="0"/>
              <a:t>CRZDS-MAP IE</a:t>
            </a:r>
            <a:endParaRPr kumimoji="1" lang="ja-JP" altLang="en-US" sz="1800" dirty="0"/>
          </a:p>
        </p:txBody>
      </p:sp>
      <p:sp>
        <p:nvSpPr>
          <p:cNvPr id="15" name="正方形/長方形 14"/>
          <p:cNvSpPr/>
          <p:nvPr/>
        </p:nvSpPr>
        <p:spPr bwMode="auto">
          <a:xfrm>
            <a:off x="1619672" y="5661248"/>
            <a:ext cx="1944216" cy="648072"/>
          </a:xfrm>
          <a:prstGeom prst="rect">
            <a:avLst/>
          </a:prstGeom>
          <a:solidFill>
            <a:schemeClr val="bg1">
              <a:lumMod val="6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16" name="テキスト ボックス 15"/>
          <p:cNvSpPr txBox="1"/>
          <p:nvPr/>
        </p:nvSpPr>
        <p:spPr>
          <a:xfrm>
            <a:off x="1691680" y="5805264"/>
            <a:ext cx="1858266" cy="369332"/>
          </a:xfrm>
          <a:prstGeom prst="rect">
            <a:avLst/>
          </a:prstGeom>
          <a:noFill/>
        </p:spPr>
        <p:txBody>
          <a:bodyPr wrap="none" rtlCol="0">
            <a:spAutoFit/>
          </a:bodyPr>
          <a:lstStyle/>
          <a:p>
            <a:r>
              <a:rPr kumimoji="1" lang="en-US" altLang="ja-JP" sz="1800" dirty="0" smtClean="0"/>
              <a:t>DRZDS-MAP IE</a:t>
            </a:r>
            <a:endParaRPr kumimoji="1" lang="ja-JP" altLang="en-US" sz="1800" dirty="0"/>
          </a:p>
        </p:txBody>
      </p:sp>
      <p:cxnSp>
        <p:nvCxnSpPr>
          <p:cNvPr id="17" name="直線コネクタ 16"/>
          <p:cNvCxnSpPr/>
          <p:nvPr/>
        </p:nvCxnSpPr>
        <p:spPr bwMode="auto">
          <a:xfrm>
            <a:off x="1259632" y="4005064"/>
            <a:ext cx="0" cy="2016224"/>
          </a:xfrm>
          <a:prstGeom prst="line">
            <a:avLst/>
          </a:prstGeom>
          <a:noFill/>
          <a:ln w="9525" cap="flat" cmpd="sng" algn="ctr">
            <a:solidFill>
              <a:srgbClr val="7030A0"/>
            </a:solidFill>
            <a:prstDash val="solid"/>
            <a:round/>
            <a:headEnd type="none" w="med" len="med"/>
            <a:tailEnd type="none" w="med" len="med"/>
          </a:ln>
          <a:effectLst/>
        </p:spPr>
      </p:cxnSp>
      <p:cxnSp>
        <p:nvCxnSpPr>
          <p:cNvPr id="18" name="直線コネクタ 17"/>
          <p:cNvCxnSpPr/>
          <p:nvPr/>
        </p:nvCxnSpPr>
        <p:spPr bwMode="auto">
          <a:xfrm>
            <a:off x="1259632" y="4437112"/>
            <a:ext cx="360040" cy="0"/>
          </a:xfrm>
          <a:prstGeom prst="line">
            <a:avLst/>
          </a:prstGeom>
          <a:noFill/>
          <a:ln w="9525" cap="flat" cmpd="sng" algn="ctr">
            <a:solidFill>
              <a:srgbClr val="7030A0"/>
            </a:solidFill>
            <a:prstDash val="solid"/>
            <a:round/>
            <a:headEnd type="none" w="med" len="med"/>
            <a:tailEnd type="arrow" w="med" len="med"/>
          </a:ln>
          <a:effectLst/>
        </p:spPr>
      </p:cxnSp>
      <p:cxnSp>
        <p:nvCxnSpPr>
          <p:cNvPr id="19" name="直線コネクタ 18"/>
          <p:cNvCxnSpPr/>
          <p:nvPr/>
        </p:nvCxnSpPr>
        <p:spPr bwMode="auto">
          <a:xfrm>
            <a:off x="1259632" y="5229200"/>
            <a:ext cx="360040" cy="0"/>
          </a:xfrm>
          <a:prstGeom prst="line">
            <a:avLst/>
          </a:prstGeom>
          <a:noFill/>
          <a:ln w="9525" cap="flat" cmpd="sng" algn="ctr">
            <a:solidFill>
              <a:srgbClr val="7030A0"/>
            </a:solidFill>
            <a:prstDash val="solid"/>
            <a:round/>
            <a:headEnd type="none" w="med" len="med"/>
            <a:tailEnd type="arrow" w="med" len="med"/>
          </a:ln>
          <a:effectLst/>
        </p:spPr>
      </p:cxnSp>
      <p:cxnSp>
        <p:nvCxnSpPr>
          <p:cNvPr id="20" name="直線コネクタ 19"/>
          <p:cNvCxnSpPr/>
          <p:nvPr/>
        </p:nvCxnSpPr>
        <p:spPr bwMode="auto">
          <a:xfrm>
            <a:off x="1259632" y="6021288"/>
            <a:ext cx="360040" cy="0"/>
          </a:xfrm>
          <a:prstGeom prst="line">
            <a:avLst/>
          </a:prstGeom>
          <a:noFill/>
          <a:ln w="9525" cap="flat" cmpd="sng" algn="ctr">
            <a:solidFill>
              <a:srgbClr val="7030A0"/>
            </a:solidFill>
            <a:prstDash val="solid"/>
            <a:round/>
            <a:headEnd type="none" w="med" len="med"/>
            <a:tailEnd type="arrow" w="med" len="med"/>
          </a:ln>
          <a:effectLst/>
        </p:spPr>
      </p:cxnSp>
      <p:sp>
        <p:nvSpPr>
          <p:cNvPr id="21" name="コンテンツ プレースホルダ 2"/>
          <p:cNvSpPr txBox="1">
            <a:spLocks/>
          </p:cNvSpPr>
          <p:nvPr/>
        </p:nvSpPr>
        <p:spPr bwMode="auto">
          <a:xfrm>
            <a:off x="5148064" y="2492896"/>
            <a:ext cx="3744416"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2075" tIns="46038" rIns="92075" bIns="46038" numCol="1" anchor="t" anchorCtr="0" compatLnSpc="1">
            <a:prstTxWarp prst="textNoShape">
              <a:avLst/>
            </a:prstTxWarp>
          </a:body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1" lang="en-US" altLang="ja-JP" sz="2400" b="1" i="0" u="none" strike="noStrike" kern="0" cap="none" spc="0" normalizeH="0" baseline="0" noProof="0" dirty="0" smtClean="0">
                <a:ln>
                  <a:noFill/>
                </a:ln>
                <a:solidFill>
                  <a:schemeClr val="tx1"/>
                </a:solidFill>
                <a:effectLst/>
                <a:uLnTx/>
                <a:uFillTx/>
                <a:latin typeface="+mn-lt"/>
                <a:ea typeface="ＭＳ Ｐゴシック" charset="0"/>
                <a:cs typeface="ＭＳ Ｐゴシック" charset="0"/>
              </a:rPr>
              <a:t>Proposed 802.22b Frame</a:t>
            </a:r>
            <a:endParaRPr kumimoji="1" lang="ja-JP" altLang="en-US" sz="2400" b="1" i="0" u="none" strike="noStrike" kern="0" cap="none" spc="0" normalizeH="0" baseline="0" noProof="0" dirty="0">
              <a:ln>
                <a:noFill/>
              </a:ln>
              <a:solidFill>
                <a:schemeClr val="tx1"/>
              </a:solidFill>
              <a:effectLst/>
              <a:uLnTx/>
              <a:uFillTx/>
              <a:latin typeface="+mn-lt"/>
              <a:ea typeface="ＭＳ Ｐゴシック" charset="0"/>
              <a:cs typeface="ＭＳ Ｐゴシック" charset="0"/>
            </a:endParaRPr>
          </a:p>
        </p:txBody>
      </p:sp>
      <p:sp>
        <p:nvSpPr>
          <p:cNvPr id="22" name="正方形/長方形 21"/>
          <p:cNvSpPr/>
          <p:nvPr/>
        </p:nvSpPr>
        <p:spPr bwMode="auto">
          <a:xfrm>
            <a:off x="5508104" y="3356992"/>
            <a:ext cx="2520280" cy="648072"/>
          </a:xfrm>
          <a:prstGeom prst="rect">
            <a:avLst/>
          </a:prstGeom>
          <a:solidFill>
            <a:schemeClr val="bg1">
              <a:lumMod val="6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23" name="テキスト ボックス 22"/>
          <p:cNvSpPr txBox="1"/>
          <p:nvPr/>
        </p:nvSpPr>
        <p:spPr>
          <a:xfrm>
            <a:off x="5508104" y="3501008"/>
            <a:ext cx="2534733" cy="369332"/>
          </a:xfrm>
          <a:prstGeom prst="rect">
            <a:avLst/>
          </a:prstGeom>
          <a:noFill/>
        </p:spPr>
        <p:txBody>
          <a:bodyPr wrap="none" rtlCol="0">
            <a:spAutoFit/>
          </a:bodyPr>
          <a:lstStyle/>
          <a:p>
            <a:r>
              <a:rPr kumimoji="1" lang="en-US" altLang="ja-JP" sz="1800" dirty="0" smtClean="0"/>
              <a:t>DS-MAP IE (DIUC=62)</a:t>
            </a:r>
            <a:endParaRPr kumimoji="1" lang="ja-JP" altLang="en-US" sz="1800" dirty="0"/>
          </a:p>
        </p:txBody>
      </p:sp>
      <p:sp>
        <p:nvSpPr>
          <p:cNvPr id="24" name="正方形/長方形 23"/>
          <p:cNvSpPr/>
          <p:nvPr/>
        </p:nvSpPr>
        <p:spPr bwMode="auto">
          <a:xfrm>
            <a:off x="6156176" y="4149080"/>
            <a:ext cx="2448272" cy="648072"/>
          </a:xfrm>
          <a:prstGeom prst="rect">
            <a:avLst/>
          </a:prstGeom>
          <a:solidFill>
            <a:schemeClr val="bg1">
              <a:lumMod val="65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
        <p:nvSpPr>
          <p:cNvPr id="25" name="テキスト ボックス 24"/>
          <p:cNvSpPr txBox="1"/>
          <p:nvPr/>
        </p:nvSpPr>
        <p:spPr>
          <a:xfrm>
            <a:off x="6228184" y="4293096"/>
            <a:ext cx="2364815" cy="369332"/>
          </a:xfrm>
          <a:prstGeom prst="rect">
            <a:avLst/>
          </a:prstGeom>
          <a:noFill/>
        </p:spPr>
        <p:txBody>
          <a:bodyPr wrap="none" rtlCol="0">
            <a:spAutoFit/>
          </a:bodyPr>
          <a:lstStyle/>
          <a:p>
            <a:r>
              <a:rPr kumimoji="1" lang="en-US" altLang="ja-JP" sz="1800" dirty="0" smtClean="0"/>
              <a:t>Extended DS-MAP IE</a:t>
            </a:r>
            <a:endParaRPr kumimoji="1" lang="ja-JP" altLang="en-US" sz="1800" dirty="0"/>
          </a:p>
        </p:txBody>
      </p:sp>
      <p:cxnSp>
        <p:nvCxnSpPr>
          <p:cNvPr id="30" name="直線コネクタ 29"/>
          <p:cNvCxnSpPr/>
          <p:nvPr/>
        </p:nvCxnSpPr>
        <p:spPr bwMode="auto">
          <a:xfrm>
            <a:off x="5796136" y="4005064"/>
            <a:ext cx="0" cy="432048"/>
          </a:xfrm>
          <a:prstGeom prst="line">
            <a:avLst/>
          </a:prstGeom>
          <a:noFill/>
          <a:ln w="9525" cap="flat" cmpd="sng" algn="ctr">
            <a:solidFill>
              <a:srgbClr val="7030A0"/>
            </a:solidFill>
            <a:prstDash val="solid"/>
            <a:round/>
            <a:headEnd type="none" w="med" len="med"/>
            <a:tailEnd type="none" w="med" len="med"/>
          </a:ln>
          <a:effectLst/>
        </p:spPr>
      </p:cxnSp>
      <p:cxnSp>
        <p:nvCxnSpPr>
          <p:cNvPr id="31" name="直線コネクタ 30"/>
          <p:cNvCxnSpPr/>
          <p:nvPr/>
        </p:nvCxnSpPr>
        <p:spPr bwMode="auto">
          <a:xfrm>
            <a:off x="5796136" y="4437112"/>
            <a:ext cx="360040" cy="0"/>
          </a:xfrm>
          <a:prstGeom prst="line">
            <a:avLst/>
          </a:prstGeom>
          <a:noFill/>
          <a:ln w="9525" cap="flat" cmpd="sng" algn="ctr">
            <a:solidFill>
              <a:srgbClr val="7030A0"/>
            </a:solidFill>
            <a:prstDash val="solid"/>
            <a:round/>
            <a:headEnd type="none" w="med" len="med"/>
            <a:tailEnd type="arrow" w="med" len="med"/>
          </a:ln>
          <a:effectLst/>
        </p:spPr>
      </p:cxnSp>
      <p:sp>
        <p:nvSpPr>
          <p:cNvPr id="35" name="右矢印 34"/>
          <p:cNvSpPr/>
          <p:nvPr/>
        </p:nvSpPr>
        <p:spPr bwMode="auto">
          <a:xfrm>
            <a:off x="4211960" y="3717032"/>
            <a:ext cx="792088" cy="792088"/>
          </a:xfrm>
          <a:prstGeom prst="rightArrow">
            <a:avLst/>
          </a:prstGeom>
          <a:solidFill>
            <a:srgbClr val="FF0000"/>
          </a:solidFill>
          <a:ln w="9525" cap="flat" cmpd="sng" algn="ctr">
            <a:solidFill>
              <a:srgbClr val="7030A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just" defTabSz="914400" rtl="0" eaLnBrk="0" fontAlgn="base" latinLnBrk="0" hangingPunct="0">
              <a:lnSpc>
                <a:spcPct val="80000"/>
              </a:lnSpc>
              <a:spcBef>
                <a:spcPct val="20000"/>
              </a:spcBef>
              <a:spcAft>
                <a:spcPct val="0"/>
              </a:spcAft>
              <a:buClrTx/>
              <a:buSzTx/>
              <a:buFontTx/>
              <a:buNone/>
              <a:tabLst/>
            </a:pPr>
            <a:endParaRPr kumimoji="0" lang="ja-JP" altLang="en-US" sz="1400" b="1" i="0" u="none" strike="noStrike" cap="none" normalizeH="0" baseline="0" smtClean="0">
              <a:ln>
                <a:noFill/>
              </a:ln>
              <a:solidFill>
                <a:schemeClr val="tx1"/>
              </a:solidFill>
              <a:effectLst/>
              <a:latin typeface="Times New Roman" pitchFamily="18" charset="0"/>
              <a:ea typeface="굴림" pitchFamily="50" charset="-127"/>
            </a:endParaRPr>
          </a:p>
        </p:txBody>
      </p:sp>
    </p:spTree>
  </p:cSld>
  <p:clrMapOvr>
    <a:masterClrMapping/>
  </p:clrMapOvr>
</p:sld>
</file>

<file path=ppt/theme/theme1.xml><?xml version="1.0" encoding="utf-8"?>
<a:theme xmlns:a="http://schemas.openxmlformats.org/drawingml/2006/main" name="802-22b-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22-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just" defTabSz="914400" rtl="0" eaLnBrk="0" fontAlgn="base" latinLnBrk="0" hangingPunct="0">
          <a:lnSpc>
            <a:spcPct val="80000"/>
          </a:lnSpc>
          <a:spcBef>
            <a:spcPct val="20000"/>
          </a:spcBef>
          <a:spcAft>
            <a:spcPct val="0"/>
          </a:spcAft>
          <a:buClrTx/>
          <a:buSzTx/>
          <a:buFontTx/>
          <a:buNone/>
          <a:tabLst/>
          <a:defRPr kumimoji="0" lang="en-US" sz="1400" b="1" i="0" u="none" strike="noStrike" cap="none" normalizeH="0" baseline="0" smtClean="0">
            <a:ln>
              <a:noFill/>
            </a:ln>
            <a:solidFill>
              <a:schemeClr val="tx1"/>
            </a:solidFill>
            <a:effectLst/>
            <a:latin typeface="Times New Roman" pitchFamily="18" charset="0"/>
            <a:ea typeface="굴림" pitchFamily="50" charset="-127"/>
          </a:defRPr>
        </a:defPPr>
      </a:lstStyle>
    </a:lnDef>
  </a:objectDefaults>
  <a:extraClrSchemeLst>
    <a:extraClrScheme>
      <a:clrScheme name="802-22-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22-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22-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22-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22-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22-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22-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802-22-Submission</Template>
  <TotalTime>53838</TotalTime>
  <Words>518</Words>
  <Application>Microsoft Office PowerPoint</Application>
  <PresentationFormat>画面に合わせる (4:3)</PresentationFormat>
  <Paragraphs>98</Paragraphs>
  <Slides>10</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10</vt:i4>
      </vt:variant>
    </vt:vector>
  </HeadingPairs>
  <TitlesOfParts>
    <vt:vector size="12" baseType="lpstr">
      <vt:lpstr>802-22b-Submission</vt:lpstr>
      <vt:lpstr>Document</vt:lpstr>
      <vt:lpstr>Comment Resolution related to   MAC Frame (CID 225, 226)</vt:lpstr>
      <vt:lpstr>Comment Resolution related to MAC Frame (CID 225, 226)</vt:lpstr>
      <vt:lpstr>802.22b Frame Configuration</vt:lpstr>
      <vt:lpstr>DS-MAP IE, AZDS-MAP IE, CRZDS-MAP IE and DRZDS-MAP IE </vt:lpstr>
      <vt:lpstr>スライド 5</vt:lpstr>
      <vt:lpstr>スライド 6</vt:lpstr>
      <vt:lpstr>スライド 7</vt:lpstr>
      <vt:lpstr>Current Usage of MAP allocation</vt:lpstr>
      <vt:lpstr>Proposed Resolution</vt:lpstr>
      <vt:lpstr>Extended DS MAP IE</vt:lpstr>
    </vt:vector>
  </TitlesOfParts>
  <Company>ETRI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ETRI OFDMA Parameters</dc:title>
  <dc:creator>"Chang-woo Pyo" &lt;cwpyo@nict.go.jp&gt;</dc:creator>
  <cp:lastModifiedBy>cwpyo</cp:lastModifiedBy>
  <cp:revision>1423</cp:revision>
  <cp:lastPrinted>1998-02-10T13:28:06Z</cp:lastPrinted>
  <dcterms:created xsi:type="dcterms:W3CDTF">2006-06-26T04:34:43Z</dcterms:created>
  <dcterms:modified xsi:type="dcterms:W3CDTF">2014-01-17T01:06:54Z</dcterms:modified>
</cp:coreProperties>
</file>