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565" r:id="rId2"/>
    <p:sldId id="566" r:id="rId3"/>
    <p:sldId id="594" r:id="rId4"/>
    <p:sldId id="567" r:id="rId5"/>
    <p:sldId id="595" r:id="rId6"/>
    <p:sldId id="596" r:id="rId7"/>
    <p:sldId id="568" r:id="rId8"/>
    <p:sldId id="569" r:id="rId9"/>
    <p:sldId id="570" r:id="rId10"/>
    <p:sldId id="571" r:id="rId11"/>
    <p:sldId id="572" r:id="rId12"/>
    <p:sldId id="573" r:id="rId13"/>
    <p:sldId id="574" r:id="rId14"/>
    <p:sldId id="575" r:id="rId15"/>
    <p:sldId id="576" r:id="rId16"/>
    <p:sldId id="577" r:id="rId17"/>
    <p:sldId id="578" r:id="rId18"/>
    <p:sldId id="579" r:id="rId19"/>
    <p:sldId id="580" r:id="rId20"/>
    <p:sldId id="590" r:id="rId21"/>
    <p:sldId id="584" r:id="rId22"/>
    <p:sldId id="585" r:id="rId23"/>
    <p:sldId id="586" r:id="rId24"/>
    <p:sldId id="587" r:id="rId25"/>
    <p:sldId id="588" r:id="rId26"/>
    <p:sldId id="589" r:id="rId27"/>
    <p:sldId id="591" r:id="rId28"/>
    <p:sldId id="592" r:id="rId29"/>
    <p:sldId id="581" r:id="rId30"/>
    <p:sldId id="593" r:id="rId31"/>
    <p:sldId id="597" r:id="rId32"/>
    <p:sldId id="598" r:id="rId33"/>
    <p:sldId id="599" r:id="rId34"/>
    <p:sldId id="600" r:id="rId35"/>
    <p:sldId id="601" r:id="rId36"/>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44"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Nov.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22-14-0003-01-000b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Frame Configuration</a:t>
            </a:r>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8714" y="1628800"/>
            <a:ext cx="5350888"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2013-11-21</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marL="342900" lvl="2" indent="-342900"/>
            <a:r>
              <a:rPr kumimoji="1" lang="en-US" altLang="ja-JP" sz="2000" b="1" dirty="0" smtClean="0"/>
              <a:t>Comb#3: DS-AZ + US-AZ + US-CRZ + DS-CRZ</a:t>
            </a:r>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r>
              <a:rPr kumimoji="1" lang="en-US" altLang="ja-JP" sz="2000" b="1" dirty="0" smtClean="0"/>
              <a:t>Frame Configuration for Comb#3</a:t>
            </a:r>
          </a:p>
          <a:p>
            <a:pPr marL="342900" lvl="2" indent="-342900"/>
            <a:endParaRPr kumimoji="1" lang="en-US" altLang="ja-JP" sz="2000" b="1"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graphicFrame>
        <p:nvGraphicFramePr>
          <p:cNvPr id="7" name="表 6"/>
          <p:cNvGraphicFramePr>
            <a:graphicFrameLocks noGrp="1"/>
          </p:cNvGraphicFramePr>
          <p:nvPr/>
        </p:nvGraphicFramePr>
        <p:xfrm>
          <a:off x="1259632" y="2564904"/>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kumimoji="1" lang="ja-JP" altLang="en-US" dirty="0"/>
                    </a:p>
                  </a:txBody>
                  <a:tcPr/>
                </a:tc>
                <a:tc>
                  <a:txBody>
                    <a:bodyPr/>
                    <a:lstStyle/>
                    <a:p>
                      <a:r>
                        <a:rPr kumimoji="1" lang="en-US" altLang="ja-JP" dirty="0" smtClean="0"/>
                        <a:t>MR-BS</a:t>
                      </a:r>
                      <a:endParaRPr kumimoji="1" lang="ja-JP" altLang="en-US" dirty="0"/>
                    </a:p>
                  </a:txBody>
                  <a:tcPr/>
                </a:tc>
                <a:tc>
                  <a:txBody>
                    <a:bodyPr/>
                    <a:lstStyle/>
                    <a:p>
                      <a:r>
                        <a:rPr kumimoji="1" lang="en-US" altLang="ja-JP" dirty="0" smtClean="0"/>
                        <a:t>R-CPE</a:t>
                      </a:r>
                      <a:endParaRPr kumimoji="1" lang="ja-JP" altLang="en-US" dirty="0"/>
                    </a:p>
                  </a:txBody>
                  <a:tcPr/>
                </a:tc>
                <a:tc>
                  <a:txBody>
                    <a:bodyPr/>
                    <a:lstStyle/>
                    <a:p>
                      <a:r>
                        <a:rPr kumimoji="1" lang="en-US" altLang="ja-JP" dirty="0" smtClean="0"/>
                        <a:t>S-CPE</a:t>
                      </a:r>
                      <a:endParaRPr kumimoji="1" lang="ja-JP" altLang="en-US" dirty="0"/>
                    </a:p>
                  </a:txBody>
                  <a:tcPr/>
                </a:tc>
              </a:tr>
              <a:tr h="370840">
                <a:tc>
                  <a:txBody>
                    <a:bodyPr/>
                    <a:lstStyle/>
                    <a:p>
                      <a:r>
                        <a:rPr kumimoji="1" lang="en-US" altLang="ja-JP" dirty="0" smtClean="0"/>
                        <a:t>DS-AZ</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US-AZ</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US-CRZ</a:t>
                      </a:r>
                      <a:endParaRPr kumimoji="1" lang="ja-JP" altLang="en-US" dirty="0"/>
                    </a:p>
                  </a:txBody>
                  <a:tcPr/>
                </a:tc>
                <a:tc>
                  <a:txBody>
                    <a:bodyPr/>
                    <a:lstStyle/>
                    <a:p>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r>
              <a:tr h="370840">
                <a:tc>
                  <a:txBody>
                    <a:bodyPr/>
                    <a:lstStyle/>
                    <a:p>
                      <a:r>
                        <a:rPr kumimoji="1" lang="en-US" altLang="ja-JP" dirty="0" smtClean="0"/>
                        <a:t>DS-CRZ</a:t>
                      </a:r>
                      <a:endParaRPr kumimoji="1" lang="ja-JP" altLang="en-US" dirty="0"/>
                    </a:p>
                  </a:txBody>
                  <a:tcPr/>
                </a:tc>
                <a:tc>
                  <a:txBody>
                    <a:bodyPr/>
                    <a:lstStyle/>
                    <a:p>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r>
            </a:tbl>
          </a:graphicData>
        </a:graphic>
      </p:graphicFrame>
      <p:sp>
        <p:nvSpPr>
          <p:cNvPr id="8" name="右中かっこ 7"/>
          <p:cNvSpPr/>
          <p:nvPr/>
        </p:nvSpPr>
        <p:spPr bwMode="auto">
          <a:xfrm>
            <a:off x="4788024"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9" name="右中かっこ 8"/>
          <p:cNvSpPr/>
          <p:nvPr/>
        </p:nvSpPr>
        <p:spPr bwMode="auto">
          <a:xfrm>
            <a:off x="4788024" y="378904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4932040" y="3140968"/>
            <a:ext cx="697755" cy="307777"/>
          </a:xfrm>
          <a:prstGeom prst="rect">
            <a:avLst/>
          </a:prstGeom>
          <a:noFill/>
        </p:spPr>
        <p:txBody>
          <a:bodyPr wrap="none" rtlCol="0">
            <a:spAutoFit/>
          </a:bodyPr>
          <a:lstStyle/>
          <a:p>
            <a:r>
              <a:rPr kumimoji="1" lang="en-US" altLang="ja-JP" dirty="0" smtClean="0">
                <a:solidFill>
                  <a:srgbClr val="FF0000"/>
                </a:solidFill>
              </a:rPr>
              <a:t>RRTG</a:t>
            </a:r>
            <a:endParaRPr kumimoji="1" lang="ja-JP" altLang="en-US" dirty="0">
              <a:solidFill>
                <a:srgbClr val="FF0000"/>
              </a:solidFill>
            </a:endParaRPr>
          </a:p>
        </p:txBody>
      </p:sp>
      <p:sp>
        <p:nvSpPr>
          <p:cNvPr id="11" name="テキスト ボックス 10"/>
          <p:cNvSpPr txBox="1"/>
          <p:nvPr/>
        </p:nvSpPr>
        <p:spPr>
          <a:xfrm>
            <a:off x="4932040" y="3861048"/>
            <a:ext cx="697755" cy="307777"/>
          </a:xfrm>
          <a:prstGeom prst="rect">
            <a:avLst/>
          </a:prstGeom>
          <a:noFill/>
        </p:spPr>
        <p:txBody>
          <a:bodyPr wrap="none" rtlCol="0">
            <a:spAutoFit/>
          </a:bodyPr>
          <a:lstStyle/>
          <a:p>
            <a:r>
              <a:rPr kumimoji="1" lang="en-US" altLang="ja-JP" dirty="0" smtClean="0">
                <a:solidFill>
                  <a:srgbClr val="FF0000"/>
                </a:solidFill>
              </a:rPr>
              <a:t>RRTG</a:t>
            </a:r>
            <a:endParaRPr kumimoji="1" lang="ja-JP" altLang="en-US" dirty="0">
              <a:solidFill>
                <a:srgbClr val="FF0000"/>
              </a:solidFill>
            </a:endParaRPr>
          </a:p>
        </p:txBody>
      </p:sp>
      <p:sp>
        <p:nvSpPr>
          <p:cNvPr id="12" name="右中かっこ 11"/>
          <p:cNvSpPr/>
          <p:nvPr/>
        </p:nvSpPr>
        <p:spPr bwMode="auto">
          <a:xfrm>
            <a:off x="5004048" y="342900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3" name="テキスト ボックス 12"/>
          <p:cNvSpPr txBox="1"/>
          <p:nvPr/>
        </p:nvSpPr>
        <p:spPr>
          <a:xfrm>
            <a:off x="5098381" y="3501008"/>
            <a:ext cx="688137" cy="307777"/>
          </a:xfrm>
          <a:prstGeom prst="rect">
            <a:avLst/>
          </a:prstGeom>
          <a:noFill/>
        </p:spPr>
        <p:txBody>
          <a:bodyPr wrap="none" rtlCol="0">
            <a:spAutoFit/>
          </a:bodyPr>
          <a:lstStyle/>
          <a:p>
            <a:r>
              <a:rPr kumimoji="1" lang="en-US" altLang="ja-JP" dirty="0" smtClean="0">
                <a:solidFill>
                  <a:srgbClr val="FF0000"/>
                </a:solidFill>
              </a:rPr>
              <a:t>RTTG</a:t>
            </a:r>
            <a:endParaRPr kumimoji="1" lang="ja-JP" altLang="en-US" dirty="0">
              <a:solidFill>
                <a:srgbClr val="FF0000"/>
              </a:solidFill>
            </a:endParaRPr>
          </a:p>
        </p:txBody>
      </p:sp>
      <p:sp>
        <p:nvSpPr>
          <p:cNvPr id="14" name="右中かっこ 13"/>
          <p:cNvSpPr/>
          <p:nvPr/>
        </p:nvSpPr>
        <p:spPr bwMode="auto">
          <a:xfrm>
            <a:off x="3275856"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5" name="正方形/長方形 14"/>
          <p:cNvSpPr/>
          <p:nvPr/>
        </p:nvSpPr>
        <p:spPr>
          <a:xfrm>
            <a:off x="3419872" y="3140968"/>
            <a:ext cx="564578" cy="307777"/>
          </a:xfrm>
          <a:prstGeom prst="rect">
            <a:avLst/>
          </a:prstGeom>
        </p:spPr>
        <p:txBody>
          <a:bodyPr wrap="none">
            <a:spAutoFit/>
          </a:bodyPr>
          <a:lstStyle/>
          <a:p>
            <a:r>
              <a:rPr kumimoji="1" lang="en-US" altLang="ja-JP" dirty="0" smtClean="0">
                <a:solidFill>
                  <a:srgbClr val="FF0000"/>
                </a:solidFill>
              </a:rPr>
              <a:t>TTG</a:t>
            </a:r>
            <a:endParaRPr lang="ja-JP" altLang="en-US" dirty="0"/>
          </a:p>
        </p:txBody>
      </p:sp>
      <p:sp>
        <p:nvSpPr>
          <p:cNvPr id="16" name="右中かっこ 15"/>
          <p:cNvSpPr/>
          <p:nvPr/>
        </p:nvSpPr>
        <p:spPr bwMode="auto">
          <a:xfrm>
            <a:off x="6300192" y="378904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7" name="正方形/長方形 16"/>
          <p:cNvSpPr/>
          <p:nvPr/>
        </p:nvSpPr>
        <p:spPr>
          <a:xfrm>
            <a:off x="6516216" y="3861048"/>
            <a:ext cx="564578" cy="307777"/>
          </a:xfrm>
          <a:prstGeom prst="rect">
            <a:avLst/>
          </a:prstGeom>
        </p:spPr>
        <p:txBody>
          <a:bodyPr wrap="none">
            <a:spAutoFit/>
          </a:bodyPr>
          <a:lstStyle/>
          <a:p>
            <a:r>
              <a:rPr kumimoji="1" lang="en-US" altLang="ja-JP" dirty="0" smtClean="0">
                <a:solidFill>
                  <a:srgbClr val="FF0000"/>
                </a:solidFill>
              </a:rPr>
              <a:t>TTG</a:t>
            </a:r>
            <a:endParaRPr lang="ja-JP" altLang="en-US" dirty="0"/>
          </a:p>
        </p:txBody>
      </p:sp>
      <p:graphicFrame>
        <p:nvGraphicFramePr>
          <p:cNvPr id="18" name="表 17"/>
          <p:cNvGraphicFramePr>
            <a:graphicFrameLocks noGrp="1"/>
          </p:cNvGraphicFramePr>
          <p:nvPr/>
        </p:nvGraphicFramePr>
        <p:xfrm>
          <a:off x="1115617" y="5013176"/>
          <a:ext cx="7848870" cy="579120"/>
        </p:xfrm>
        <a:graphic>
          <a:graphicData uri="http://schemas.openxmlformats.org/drawingml/2006/table">
            <a:tbl>
              <a:tblPr firstRow="1" bandRow="1">
                <a:tableStyleId>{5C22544A-7EE6-4342-B048-85BDC9FD1C3A}</a:tableStyleId>
              </a:tblPr>
              <a:tblGrid>
                <a:gridCol w="872097"/>
                <a:gridCol w="815044"/>
                <a:gridCol w="1026955"/>
                <a:gridCol w="774291"/>
                <a:gridCol w="986203"/>
                <a:gridCol w="880247"/>
                <a:gridCol w="981866"/>
                <a:gridCol w="640070"/>
                <a:gridCol w="872097"/>
              </a:tblGrid>
              <a:tr h="370840">
                <a:tc>
                  <a:txBody>
                    <a:bodyPr/>
                    <a:lstStyle/>
                    <a:p>
                      <a:pPr algn="ctr"/>
                      <a:r>
                        <a:rPr kumimoji="1" lang="en-US" altLang="ja-JP" sz="1600" dirty="0" smtClean="0"/>
                        <a:t>DS-AZ</a:t>
                      </a:r>
                      <a:endParaRPr kumimoji="1" lang="ja-JP" altLang="en-US" sz="1600" dirty="0"/>
                    </a:p>
                  </a:txBody>
                  <a:tcPr/>
                </a:tc>
                <a:tc>
                  <a:txBody>
                    <a:bodyPr/>
                    <a:lstStyle/>
                    <a:p>
                      <a:pPr algn="ctr"/>
                      <a:r>
                        <a:rPr kumimoji="1" lang="en-US" altLang="ja-JP" sz="1600" dirty="0" smtClean="0">
                          <a:solidFill>
                            <a:schemeClr val="tx1"/>
                          </a:solidFill>
                        </a:rPr>
                        <a:t>TTG/</a:t>
                      </a:r>
                    </a:p>
                    <a:p>
                      <a:pPr algn="ctr"/>
                      <a:r>
                        <a:rPr kumimoji="1" lang="en-US" altLang="ja-JP" sz="1600" dirty="0" smtClean="0">
                          <a:solidFill>
                            <a:schemeClr val="tx1"/>
                          </a:solidFill>
                        </a:rPr>
                        <a:t>RRTG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US-AZ</a:t>
                      </a:r>
                      <a:endParaRPr kumimoji="1" lang="ja-JP" altLang="en-US" sz="1600" dirty="0"/>
                    </a:p>
                  </a:txBody>
                  <a:tcPr/>
                </a:tc>
                <a:tc>
                  <a:txBody>
                    <a:bodyPr/>
                    <a:lstStyle/>
                    <a:p>
                      <a:pPr algn="ctr"/>
                      <a:r>
                        <a:rPr kumimoji="1" lang="en-US" altLang="ja-JP" sz="1600" b="1" kern="1200" dirty="0" smtClean="0">
                          <a:solidFill>
                            <a:schemeClr val="tx1"/>
                          </a:solidFill>
                          <a:latin typeface="+mn-lt"/>
                          <a:ea typeface="+mn-ea"/>
                          <a:cs typeface="+mn-cs"/>
                        </a:rPr>
                        <a:t>RTTG</a:t>
                      </a:r>
                      <a:endParaRPr kumimoji="1" lang="ja-JP" altLang="en-US" sz="1600" b="1" kern="1200" dirty="0" smtClean="0">
                        <a:solidFill>
                          <a:schemeClr val="tx1"/>
                        </a:solidFill>
                        <a:latin typeface="+mn-lt"/>
                        <a:ea typeface="+mn-ea"/>
                        <a:cs typeface="+mn-cs"/>
                      </a:endParaRPr>
                    </a:p>
                  </a:txBody>
                  <a:tcPr>
                    <a:solidFill>
                      <a:schemeClr val="bg1">
                        <a:lumMod val="85000"/>
                      </a:schemeClr>
                    </a:solidFill>
                  </a:tcPr>
                </a:tc>
                <a:tc>
                  <a:txBody>
                    <a:bodyPr/>
                    <a:lstStyle/>
                    <a:p>
                      <a:pPr algn="ctr"/>
                      <a:r>
                        <a:rPr kumimoji="1" lang="en-US" altLang="ja-JP" sz="1600" dirty="0" smtClean="0"/>
                        <a:t>US-CRZ</a:t>
                      </a:r>
                      <a:endParaRPr kumimoji="1" lang="ja-JP" altLang="en-US" sz="1600" dirty="0"/>
                    </a:p>
                  </a:txBody>
                  <a:tcPr/>
                </a:tc>
                <a:tc>
                  <a:txBody>
                    <a:bodyPr/>
                    <a:lstStyle/>
                    <a:p>
                      <a:pPr algn="ctr"/>
                      <a:r>
                        <a:rPr kumimoji="1" lang="en-US" altLang="ja-JP" sz="1600" dirty="0" smtClean="0">
                          <a:solidFill>
                            <a:schemeClr val="tx1"/>
                          </a:solidFill>
                        </a:rPr>
                        <a:t>RRTG/TTG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DS-CRZ</a:t>
                      </a:r>
                      <a:endParaRPr kumimoji="1" lang="ja-JP" altLang="en-US" sz="1600" dirty="0"/>
                    </a:p>
                  </a:txBody>
                  <a:tcPr/>
                </a:tc>
                <a:tc>
                  <a:txBody>
                    <a:bodyPr/>
                    <a:lstStyle/>
                    <a:p>
                      <a:pPr algn="ctr"/>
                      <a:r>
                        <a:rPr kumimoji="1" lang="en-US" altLang="ja-JP" sz="1600" dirty="0" smtClean="0">
                          <a:solidFill>
                            <a:schemeClr val="tx1"/>
                          </a:solidFill>
                        </a:rPr>
                        <a:t>SC</a:t>
                      </a:r>
                      <a:endParaRPr kumimoji="1" lang="ja-JP" altLang="en-US" sz="1600" dirty="0">
                        <a:solidFill>
                          <a:schemeClr val="tx1"/>
                        </a:solidFill>
                      </a:endParaRPr>
                    </a:p>
                  </a:txBody>
                  <a:tcPr>
                    <a:solidFill>
                      <a:srgbClr val="FFC000"/>
                    </a:solidFill>
                  </a:tcPr>
                </a:tc>
                <a:tc>
                  <a:txBody>
                    <a:bodyPr/>
                    <a:lstStyle/>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marL="342900" lvl="2" indent="-342900"/>
            <a:r>
              <a:rPr kumimoji="1" lang="en-US" altLang="ja-JP" sz="2000" b="1" dirty="0" smtClean="0"/>
              <a:t>Comb#4: DS-AZ + US-AZ + DS-CRZ + US-CRZ</a:t>
            </a:r>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r>
              <a:rPr kumimoji="1" lang="en-US" altLang="ja-JP" sz="2000" b="1" dirty="0" smtClean="0"/>
              <a:t>Frame Configuration for Comb#4</a:t>
            </a:r>
          </a:p>
          <a:p>
            <a:pPr marL="342900" lvl="2" indent="-342900"/>
            <a:endParaRPr kumimoji="1" lang="en-US" altLang="ja-JP" sz="2000" b="1"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graphicFrame>
        <p:nvGraphicFramePr>
          <p:cNvPr id="7" name="表 6"/>
          <p:cNvGraphicFramePr>
            <a:graphicFrameLocks noGrp="1"/>
          </p:cNvGraphicFramePr>
          <p:nvPr/>
        </p:nvGraphicFramePr>
        <p:xfrm>
          <a:off x="1259632" y="2564904"/>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kumimoji="1" lang="ja-JP" altLang="en-US" dirty="0"/>
                    </a:p>
                  </a:txBody>
                  <a:tcPr/>
                </a:tc>
                <a:tc>
                  <a:txBody>
                    <a:bodyPr/>
                    <a:lstStyle/>
                    <a:p>
                      <a:r>
                        <a:rPr kumimoji="1" lang="en-US" altLang="ja-JP" dirty="0" smtClean="0"/>
                        <a:t>MR-BS</a:t>
                      </a:r>
                      <a:endParaRPr kumimoji="1" lang="ja-JP" altLang="en-US" dirty="0"/>
                    </a:p>
                  </a:txBody>
                  <a:tcPr/>
                </a:tc>
                <a:tc>
                  <a:txBody>
                    <a:bodyPr/>
                    <a:lstStyle/>
                    <a:p>
                      <a:r>
                        <a:rPr kumimoji="1" lang="en-US" altLang="ja-JP" dirty="0" smtClean="0"/>
                        <a:t>R-CPE</a:t>
                      </a:r>
                      <a:endParaRPr kumimoji="1" lang="ja-JP" altLang="en-US" dirty="0"/>
                    </a:p>
                  </a:txBody>
                  <a:tcPr/>
                </a:tc>
                <a:tc>
                  <a:txBody>
                    <a:bodyPr/>
                    <a:lstStyle/>
                    <a:p>
                      <a:r>
                        <a:rPr kumimoji="1" lang="en-US" altLang="ja-JP" dirty="0" smtClean="0"/>
                        <a:t>S-CPE</a:t>
                      </a:r>
                      <a:endParaRPr kumimoji="1" lang="ja-JP" altLang="en-US" dirty="0"/>
                    </a:p>
                  </a:txBody>
                  <a:tcPr/>
                </a:tc>
              </a:tr>
              <a:tr h="370840">
                <a:tc>
                  <a:txBody>
                    <a:bodyPr/>
                    <a:lstStyle/>
                    <a:p>
                      <a:r>
                        <a:rPr kumimoji="1" lang="en-US" altLang="ja-JP" dirty="0" smtClean="0"/>
                        <a:t>DS-AZ</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US-AZ</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DS-CRZ</a:t>
                      </a:r>
                      <a:endParaRPr kumimoji="1" lang="ja-JP" altLang="en-US" dirty="0"/>
                    </a:p>
                  </a:txBody>
                  <a:tcPr/>
                </a:tc>
                <a:tc>
                  <a:txBody>
                    <a:bodyPr/>
                    <a:lstStyle/>
                    <a:p>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US-CRZ</a:t>
                      </a:r>
                      <a:endParaRPr kumimoji="1" lang="ja-JP" altLang="en-US" dirty="0"/>
                    </a:p>
                  </a:txBody>
                  <a:tcPr/>
                </a:tc>
                <a:tc>
                  <a:txBody>
                    <a:bodyPr/>
                    <a:lstStyle/>
                    <a:p>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r>
            </a:tbl>
          </a:graphicData>
        </a:graphic>
      </p:graphicFrame>
      <p:sp>
        <p:nvSpPr>
          <p:cNvPr id="8" name="右中かっこ 7"/>
          <p:cNvSpPr/>
          <p:nvPr/>
        </p:nvSpPr>
        <p:spPr bwMode="auto">
          <a:xfrm>
            <a:off x="4788024"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9" name="右中かっこ 8"/>
          <p:cNvSpPr/>
          <p:nvPr/>
        </p:nvSpPr>
        <p:spPr bwMode="auto">
          <a:xfrm>
            <a:off x="4788024" y="378904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4932040" y="3140968"/>
            <a:ext cx="697755" cy="307777"/>
          </a:xfrm>
          <a:prstGeom prst="rect">
            <a:avLst/>
          </a:prstGeom>
          <a:noFill/>
        </p:spPr>
        <p:txBody>
          <a:bodyPr wrap="none" rtlCol="0">
            <a:spAutoFit/>
          </a:bodyPr>
          <a:lstStyle/>
          <a:p>
            <a:r>
              <a:rPr kumimoji="1" lang="en-US" altLang="ja-JP" dirty="0" smtClean="0">
                <a:solidFill>
                  <a:srgbClr val="FF0000"/>
                </a:solidFill>
              </a:rPr>
              <a:t>RRTG</a:t>
            </a:r>
            <a:endParaRPr kumimoji="1" lang="ja-JP" altLang="en-US" dirty="0">
              <a:solidFill>
                <a:srgbClr val="FF0000"/>
              </a:solidFill>
            </a:endParaRPr>
          </a:p>
        </p:txBody>
      </p:sp>
      <p:sp>
        <p:nvSpPr>
          <p:cNvPr id="11" name="テキスト ボックス 10"/>
          <p:cNvSpPr txBox="1"/>
          <p:nvPr/>
        </p:nvSpPr>
        <p:spPr>
          <a:xfrm>
            <a:off x="4932040" y="3861048"/>
            <a:ext cx="688137" cy="307777"/>
          </a:xfrm>
          <a:prstGeom prst="rect">
            <a:avLst/>
          </a:prstGeom>
          <a:noFill/>
        </p:spPr>
        <p:txBody>
          <a:bodyPr wrap="none" rtlCol="0">
            <a:spAutoFit/>
          </a:bodyPr>
          <a:lstStyle/>
          <a:p>
            <a:r>
              <a:rPr kumimoji="1" lang="en-US" altLang="ja-JP" dirty="0" smtClean="0">
                <a:solidFill>
                  <a:srgbClr val="FF0000"/>
                </a:solidFill>
              </a:rPr>
              <a:t>RTTG</a:t>
            </a:r>
            <a:endParaRPr kumimoji="1" lang="ja-JP" altLang="en-US" dirty="0">
              <a:solidFill>
                <a:srgbClr val="FF0000"/>
              </a:solidFill>
            </a:endParaRPr>
          </a:p>
        </p:txBody>
      </p:sp>
      <p:sp>
        <p:nvSpPr>
          <p:cNvPr id="12" name="右中かっこ 11"/>
          <p:cNvSpPr/>
          <p:nvPr/>
        </p:nvSpPr>
        <p:spPr bwMode="auto">
          <a:xfrm>
            <a:off x="3275856"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3" name="正方形/長方形 12"/>
          <p:cNvSpPr/>
          <p:nvPr/>
        </p:nvSpPr>
        <p:spPr>
          <a:xfrm>
            <a:off x="3419872" y="3140968"/>
            <a:ext cx="564578" cy="307777"/>
          </a:xfrm>
          <a:prstGeom prst="rect">
            <a:avLst/>
          </a:prstGeom>
        </p:spPr>
        <p:txBody>
          <a:bodyPr wrap="none">
            <a:spAutoFit/>
          </a:bodyPr>
          <a:lstStyle/>
          <a:p>
            <a:r>
              <a:rPr kumimoji="1" lang="en-US" altLang="ja-JP" dirty="0" smtClean="0">
                <a:solidFill>
                  <a:srgbClr val="FF0000"/>
                </a:solidFill>
              </a:rPr>
              <a:t>TTG</a:t>
            </a:r>
            <a:endParaRPr lang="ja-JP" altLang="en-US" dirty="0"/>
          </a:p>
        </p:txBody>
      </p:sp>
      <p:sp>
        <p:nvSpPr>
          <p:cNvPr id="14" name="右中かっこ 13"/>
          <p:cNvSpPr/>
          <p:nvPr/>
        </p:nvSpPr>
        <p:spPr bwMode="auto">
          <a:xfrm>
            <a:off x="6300192" y="378904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5" name="正方形/長方形 14"/>
          <p:cNvSpPr/>
          <p:nvPr/>
        </p:nvSpPr>
        <p:spPr>
          <a:xfrm>
            <a:off x="6444208" y="3861048"/>
            <a:ext cx="567912" cy="307777"/>
          </a:xfrm>
          <a:prstGeom prst="rect">
            <a:avLst/>
          </a:prstGeom>
        </p:spPr>
        <p:txBody>
          <a:bodyPr wrap="none">
            <a:spAutoFit/>
          </a:bodyPr>
          <a:lstStyle/>
          <a:p>
            <a:r>
              <a:rPr kumimoji="1" lang="en-US" altLang="ja-JP" dirty="0" smtClean="0">
                <a:solidFill>
                  <a:srgbClr val="FF0000"/>
                </a:solidFill>
              </a:rPr>
              <a:t>RTG</a:t>
            </a:r>
            <a:endParaRPr lang="ja-JP" altLang="en-US" dirty="0"/>
          </a:p>
        </p:txBody>
      </p:sp>
      <p:graphicFrame>
        <p:nvGraphicFramePr>
          <p:cNvPr id="16" name="表 15"/>
          <p:cNvGraphicFramePr>
            <a:graphicFrameLocks noGrp="1"/>
          </p:cNvGraphicFramePr>
          <p:nvPr/>
        </p:nvGraphicFramePr>
        <p:xfrm>
          <a:off x="1259632" y="5013176"/>
          <a:ext cx="7272809" cy="579120"/>
        </p:xfrm>
        <a:graphic>
          <a:graphicData uri="http://schemas.openxmlformats.org/drawingml/2006/table">
            <a:tbl>
              <a:tblPr firstRow="1" bandRow="1">
                <a:tableStyleId>{5C22544A-7EE6-4342-B048-85BDC9FD1C3A}</a:tableStyleId>
              </a:tblPr>
              <a:tblGrid>
                <a:gridCol w="896533"/>
                <a:gridCol w="837881"/>
                <a:gridCol w="1055730"/>
                <a:gridCol w="1013837"/>
                <a:gridCol w="904912"/>
                <a:gridCol w="979739"/>
                <a:gridCol w="687644"/>
                <a:gridCol w="896533"/>
              </a:tblGrid>
              <a:tr h="370840">
                <a:tc>
                  <a:txBody>
                    <a:bodyPr/>
                    <a:lstStyle/>
                    <a:p>
                      <a:pPr algn="ctr"/>
                      <a:r>
                        <a:rPr kumimoji="1" lang="en-US" altLang="ja-JP" sz="1600" dirty="0" smtClean="0"/>
                        <a:t>DS-AZ</a:t>
                      </a:r>
                      <a:endParaRPr kumimoji="1" lang="ja-JP" altLang="en-US" sz="1600" dirty="0"/>
                    </a:p>
                  </a:txBody>
                  <a:tcPr/>
                </a:tc>
                <a:tc>
                  <a:txBody>
                    <a:bodyPr/>
                    <a:lstStyle/>
                    <a:p>
                      <a:pPr algn="ctr"/>
                      <a:r>
                        <a:rPr kumimoji="1" lang="en-US" altLang="ja-JP" sz="1600" dirty="0" smtClean="0">
                          <a:solidFill>
                            <a:schemeClr val="tx1"/>
                          </a:solidFill>
                        </a:rPr>
                        <a:t>TTG/RRTG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US-AZ</a:t>
                      </a:r>
                      <a:endParaRPr kumimoji="1" lang="ja-JP" altLang="en-US" sz="1600" dirty="0"/>
                    </a:p>
                  </a:txBody>
                  <a:tcPr/>
                </a:tc>
                <a:tc>
                  <a:txBody>
                    <a:bodyPr/>
                    <a:lstStyle/>
                    <a:p>
                      <a:pPr algn="ctr"/>
                      <a:r>
                        <a:rPr kumimoji="1" lang="en-US" altLang="ja-JP" sz="1600" dirty="0" smtClean="0"/>
                        <a:t>DS-CRZ</a:t>
                      </a:r>
                      <a:endParaRPr kumimoji="1" lang="ja-JP" altLang="en-US" sz="1600" dirty="0"/>
                    </a:p>
                  </a:txBody>
                  <a:tcPr/>
                </a:tc>
                <a:tc>
                  <a:txBody>
                    <a:bodyPr/>
                    <a:lstStyle/>
                    <a:p>
                      <a:pPr algn="ctr"/>
                      <a:r>
                        <a:rPr kumimoji="1" lang="en-US" altLang="ja-JP" sz="1600" dirty="0" smtClean="0">
                          <a:solidFill>
                            <a:schemeClr val="tx1"/>
                          </a:solidFill>
                        </a:rPr>
                        <a:t>RRTG/RTG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US-CRZ</a:t>
                      </a:r>
                      <a:endParaRPr kumimoji="1" lang="ja-JP" altLang="en-US" sz="1600" dirty="0"/>
                    </a:p>
                  </a:txBody>
                  <a:tcPr/>
                </a:tc>
                <a:tc>
                  <a:txBody>
                    <a:bodyPr/>
                    <a:lstStyle/>
                    <a:p>
                      <a:pPr algn="ctr"/>
                      <a:r>
                        <a:rPr kumimoji="1" lang="en-US" altLang="ja-JP" sz="1600" dirty="0" smtClean="0">
                          <a:solidFill>
                            <a:schemeClr val="tx1"/>
                          </a:solidFill>
                        </a:rPr>
                        <a:t>SC</a:t>
                      </a:r>
                      <a:endParaRPr kumimoji="1" lang="ja-JP" altLang="en-US" sz="1600" dirty="0">
                        <a:solidFill>
                          <a:schemeClr val="tx1"/>
                        </a:solidFill>
                      </a:endParaRPr>
                    </a:p>
                  </a:txBody>
                  <a:tcPr>
                    <a:solidFill>
                      <a:srgbClr val="FFC000"/>
                    </a:solidFill>
                  </a:tcPr>
                </a:tc>
                <a:tc>
                  <a:txBody>
                    <a:bodyPr/>
                    <a:lstStyle/>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marL="342900" lvl="2" indent="-342900"/>
            <a:r>
              <a:rPr kumimoji="1" lang="en-US" altLang="ja-JP" sz="2000" b="1" dirty="0" smtClean="0"/>
              <a:t>Comb#5: DS-AZ + US-CRZ + DS-CRZ + US-AZ</a:t>
            </a:r>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r>
              <a:rPr kumimoji="1" lang="en-US" altLang="ja-JP" sz="2000" b="1" dirty="0" smtClean="0"/>
              <a:t>Frame Configuration for Comb#5</a:t>
            </a:r>
          </a:p>
          <a:p>
            <a:pPr marL="342900" lvl="2" indent="-342900"/>
            <a:endParaRPr kumimoji="1" lang="en-US" altLang="ja-JP" sz="2000" b="1" dirty="0" smtClean="0"/>
          </a:p>
          <a:p>
            <a:pPr marL="342900" lvl="2" indent="-342900"/>
            <a:endParaRPr kumimoji="1" lang="en-US" altLang="ja-JP" sz="2000" b="1" dirty="0" smtClean="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graphicFrame>
        <p:nvGraphicFramePr>
          <p:cNvPr id="7" name="表 6"/>
          <p:cNvGraphicFramePr>
            <a:graphicFrameLocks noGrp="1"/>
          </p:cNvGraphicFramePr>
          <p:nvPr/>
        </p:nvGraphicFramePr>
        <p:xfrm>
          <a:off x="1259632" y="2564904"/>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kumimoji="1" lang="ja-JP" altLang="en-US" dirty="0"/>
                    </a:p>
                  </a:txBody>
                  <a:tcPr/>
                </a:tc>
                <a:tc>
                  <a:txBody>
                    <a:bodyPr/>
                    <a:lstStyle/>
                    <a:p>
                      <a:r>
                        <a:rPr kumimoji="1" lang="en-US" altLang="ja-JP" dirty="0" smtClean="0"/>
                        <a:t>MR-BS</a:t>
                      </a:r>
                      <a:endParaRPr kumimoji="1" lang="ja-JP" altLang="en-US" dirty="0"/>
                    </a:p>
                  </a:txBody>
                  <a:tcPr/>
                </a:tc>
                <a:tc>
                  <a:txBody>
                    <a:bodyPr/>
                    <a:lstStyle/>
                    <a:p>
                      <a:r>
                        <a:rPr kumimoji="1" lang="en-US" altLang="ja-JP" dirty="0" smtClean="0"/>
                        <a:t>R-CPE</a:t>
                      </a:r>
                      <a:endParaRPr kumimoji="1" lang="ja-JP" altLang="en-US" dirty="0"/>
                    </a:p>
                  </a:txBody>
                  <a:tcPr/>
                </a:tc>
                <a:tc>
                  <a:txBody>
                    <a:bodyPr/>
                    <a:lstStyle/>
                    <a:p>
                      <a:r>
                        <a:rPr kumimoji="1" lang="en-US" altLang="ja-JP" dirty="0" smtClean="0"/>
                        <a:t>S-CPE</a:t>
                      </a:r>
                      <a:endParaRPr kumimoji="1" lang="ja-JP" altLang="en-US" dirty="0"/>
                    </a:p>
                  </a:txBody>
                  <a:tcPr/>
                </a:tc>
              </a:tr>
              <a:tr h="370840">
                <a:tc>
                  <a:txBody>
                    <a:bodyPr/>
                    <a:lstStyle/>
                    <a:p>
                      <a:r>
                        <a:rPr kumimoji="1" lang="en-US" altLang="ja-JP" dirty="0" smtClean="0"/>
                        <a:t>DS-AZ</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US-CRZ</a:t>
                      </a:r>
                      <a:endParaRPr kumimoji="1" lang="ja-JP" altLang="en-US" dirty="0"/>
                    </a:p>
                  </a:txBody>
                  <a:tcPr/>
                </a:tc>
                <a:tc>
                  <a:txBody>
                    <a:bodyPr/>
                    <a:lstStyle/>
                    <a:p>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r>
              <a:tr h="370840">
                <a:tc>
                  <a:txBody>
                    <a:bodyPr/>
                    <a:lstStyle/>
                    <a:p>
                      <a:r>
                        <a:rPr kumimoji="1" lang="en-US" altLang="ja-JP" dirty="0" smtClean="0"/>
                        <a:t>DS-CRZ</a:t>
                      </a:r>
                      <a:endParaRPr kumimoji="1" lang="ja-JP" altLang="en-US" dirty="0"/>
                    </a:p>
                  </a:txBody>
                  <a:tcPr/>
                </a:tc>
                <a:tc>
                  <a:txBody>
                    <a:bodyPr/>
                    <a:lstStyle/>
                    <a:p>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US-AZ</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endParaRPr kumimoji="1" lang="ja-JP" altLang="en-US" dirty="0"/>
                    </a:p>
                  </a:txBody>
                  <a:tcPr/>
                </a:tc>
              </a:tr>
            </a:tbl>
          </a:graphicData>
        </a:graphic>
      </p:graphicFrame>
      <p:sp>
        <p:nvSpPr>
          <p:cNvPr id="8" name="右中かっこ 7"/>
          <p:cNvSpPr/>
          <p:nvPr/>
        </p:nvSpPr>
        <p:spPr bwMode="auto">
          <a:xfrm>
            <a:off x="4788024" y="342900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9" name="テキスト ボックス 8"/>
          <p:cNvSpPr txBox="1"/>
          <p:nvPr/>
        </p:nvSpPr>
        <p:spPr>
          <a:xfrm>
            <a:off x="4882357" y="3501008"/>
            <a:ext cx="697755" cy="307777"/>
          </a:xfrm>
          <a:prstGeom prst="rect">
            <a:avLst/>
          </a:prstGeom>
          <a:noFill/>
        </p:spPr>
        <p:txBody>
          <a:bodyPr wrap="none" rtlCol="0">
            <a:spAutoFit/>
          </a:bodyPr>
          <a:lstStyle/>
          <a:p>
            <a:r>
              <a:rPr kumimoji="1" lang="en-US" altLang="ja-JP" dirty="0" smtClean="0">
                <a:solidFill>
                  <a:srgbClr val="FF0000"/>
                </a:solidFill>
              </a:rPr>
              <a:t>RRTG</a:t>
            </a:r>
            <a:endParaRPr kumimoji="1" lang="ja-JP" altLang="en-US" dirty="0">
              <a:solidFill>
                <a:srgbClr val="FF0000"/>
              </a:solidFill>
            </a:endParaRPr>
          </a:p>
        </p:txBody>
      </p:sp>
      <p:sp>
        <p:nvSpPr>
          <p:cNvPr id="11" name="右中かっこ 10"/>
          <p:cNvSpPr/>
          <p:nvPr/>
        </p:nvSpPr>
        <p:spPr bwMode="auto">
          <a:xfrm>
            <a:off x="6372200"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2" name="テキスト ボックス 11"/>
          <p:cNvSpPr txBox="1"/>
          <p:nvPr/>
        </p:nvSpPr>
        <p:spPr>
          <a:xfrm>
            <a:off x="6516216" y="3193231"/>
            <a:ext cx="567912" cy="307777"/>
          </a:xfrm>
          <a:prstGeom prst="rect">
            <a:avLst/>
          </a:prstGeom>
          <a:noFill/>
        </p:spPr>
        <p:txBody>
          <a:bodyPr wrap="none" rtlCol="0">
            <a:spAutoFit/>
          </a:bodyPr>
          <a:lstStyle/>
          <a:p>
            <a:r>
              <a:rPr kumimoji="1" lang="en-US" altLang="ja-JP" dirty="0" smtClean="0">
                <a:solidFill>
                  <a:srgbClr val="FF0000"/>
                </a:solidFill>
              </a:rPr>
              <a:t>RTG</a:t>
            </a:r>
            <a:endParaRPr kumimoji="1" lang="ja-JP" altLang="en-US" dirty="0">
              <a:solidFill>
                <a:srgbClr val="FF0000"/>
              </a:solidFill>
            </a:endParaRPr>
          </a:p>
        </p:txBody>
      </p:sp>
      <p:graphicFrame>
        <p:nvGraphicFramePr>
          <p:cNvPr id="13" name="表 12"/>
          <p:cNvGraphicFramePr>
            <a:graphicFrameLocks noGrp="1"/>
          </p:cNvGraphicFramePr>
          <p:nvPr/>
        </p:nvGraphicFramePr>
        <p:xfrm>
          <a:off x="1259632" y="5013176"/>
          <a:ext cx="7272808" cy="579120"/>
        </p:xfrm>
        <a:graphic>
          <a:graphicData uri="http://schemas.openxmlformats.org/drawingml/2006/table">
            <a:tbl>
              <a:tblPr firstRow="1" bandRow="1">
                <a:tableStyleId>{5C22544A-7EE6-4342-B048-85BDC9FD1C3A}</a:tableStyleId>
              </a:tblPr>
              <a:tblGrid>
                <a:gridCol w="883303"/>
                <a:gridCol w="825517"/>
                <a:gridCol w="1040153"/>
                <a:gridCol w="998877"/>
                <a:gridCol w="998877"/>
                <a:gridCol w="891558"/>
                <a:gridCol w="751220"/>
                <a:gridCol w="883303"/>
              </a:tblGrid>
              <a:tr h="370840">
                <a:tc>
                  <a:txBody>
                    <a:bodyPr/>
                    <a:lstStyle/>
                    <a:p>
                      <a:pPr algn="ctr"/>
                      <a:r>
                        <a:rPr kumimoji="1" lang="en-US" altLang="ja-JP" sz="1600" dirty="0" smtClean="0"/>
                        <a:t>DS-AZ</a:t>
                      </a:r>
                      <a:endParaRPr kumimoji="1" lang="ja-JP" altLang="en-US" sz="1600" dirty="0"/>
                    </a:p>
                  </a:txBody>
                  <a:tcPr/>
                </a:tc>
                <a:tc>
                  <a:txBody>
                    <a:bodyPr/>
                    <a:lstStyle/>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US-CRZ</a:t>
                      </a:r>
                      <a:endParaRPr kumimoji="1" lang="ja-JP" altLang="en-US" sz="1600" dirty="0"/>
                    </a:p>
                  </a:txBody>
                  <a:tcPr/>
                </a:tc>
                <a:tc>
                  <a:txBody>
                    <a:bodyPr/>
                    <a:lstStyle/>
                    <a:p>
                      <a:pPr algn="ctr"/>
                      <a:r>
                        <a:rPr kumimoji="1" lang="en-US" altLang="ja-JP" sz="1600" dirty="0" smtClean="0">
                          <a:solidFill>
                            <a:schemeClr val="tx1"/>
                          </a:solidFill>
                        </a:rPr>
                        <a:t>RRTG/</a:t>
                      </a:r>
                    </a:p>
                    <a:p>
                      <a:pPr algn="ctr"/>
                      <a:r>
                        <a:rPr kumimoji="1" lang="en-US" altLang="ja-JP" sz="1600" dirty="0" smtClean="0">
                          <a:solidFill>
                            <a:schemeClr val="tx1"/>
                          </a:solidFill>
                        </a:rPr>
                        <a:t>TTG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DS-CRZ</a:t>
                      </a:r>
                      <a:endParaRPr kumimoji="1" lang="ja-JP" altLang="en-US" sz="1600" dirty="0"/>
                    </a:p>
                  </a:txBody>
                  <a:tcPr/>
                </a:tc>
                <a:tc>
                  <a:txBody>
                    <a:bodyPr/>
                    <a:lstStyle/>
                    <a:p>
                      <a:pPr algn="ctr"/>
                      <a:r>
                        <a:rPr kumimoji="1" lang="en-US" altLang="ja-JP" sz="1600" dirty="0" smtClean="0"/>
                        <a:t>US-AZ</a:t>
                      </a:r>
                      <a:endParaRPr kumimoji="1" lang="ja-JP" altLang="en-US" sz="1600" dirty="0"/>
                    </a:p>
                  </a:txBody>
                  <a:tcPr/>
                </a:tc>
                <a:tc>
                  <a:txBody>
                    <a:bodyPr/>
                    <a:lstStyle/>
                    <a:p>
                      <a:pPr algn="ctr"/>
                      <a:r>
                        <a:rPr kumimoji="1" lang="en-US" altLang="ja-JP" sz="1600" dirty="0" smtClean="0">
                          <a:solidFill>
                            <a:schemeClr val="tx1"/>
                          </a:solidFill>
                        </a:rPr>
                        <a:t>SC</a:t>
                      </a:r>
                      <a:endParaRPr kumimoji="1" lang="ja-JP" altLang="en-US" sz="1600" dirty="0">
                        <a:solidFill>
                          <a:schemeClr val="tx1"/>
                        </a:solidFill>
                      </a:endParaRPr>
                    </a:p>
                  </a:txBody>
                  <a:tcPr>
                    <a:solidFill>
                      <a:srgbClr val="FFC000"/>
                    </a:solidFill>
                  </a:tcPr>
                </a:tc>
                <a:tc>
                  <a:txBody>
                    <a:bodyPr/>
                    <a:lstStyle/>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marL="342900" lvl="2" indent="-342900"/>
            <a:r>
              <a:rPr kumimoji="1" lang="en-US" altLang="ja-JP" sz="2000" b="1" dirty="0" smtClean="0"/>
              <a:t>Comb#6: DS-AZ + US-CRZ + US-AZ + DS-CRZ</a:t>
            </a:r>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r>
              <a:rPr kumimoji="1" lang="en-US" altLang="ja-JP" sz="2000" b="1" dirty="0" smtClean="0"/>
              <a:t>Frame Configuration for Comb#6</a:t>
            </a:r>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graphicFrame>
        <p:nvGraphicFramePr>
          <p:cNvPr id="7" name="表 6"/>
          <p:cNvGraphicFramePr>
            <a:graphicFrameLocks noGrp="1"/>
          </p:cNvGraphicFramePr>
          <p:nvPr/>
        </p:nvGraphicFramePr>
        <p:xfrm>
          <a:off x="1259632" y="2564904"/>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kumimoji="1" lang="ja-JP" altLang="en-US" dirty="0"/>
                    </a:p>
                  </a:txBody>
                  <a:tcPr/>
                </a:tc>
                <a:tc>
                  <a:txBody>
                    <a:bodyPr/>
                    <a:lstStyle/>
                    <a:p>
                      <a:r>
                        <a:rPr kumimoji="1" lang="en-US" altLang="ja-JP" dirty="0" smtClean="0"/>
                        <a:t>MR-BS</a:t>
                      </a:r>
                      <a:endParaRPr kumimoji="1" lang="ja-JP" altLang="en-US" dirty="0"/>
                    </a:p>
                  </a:txBody>
                  <a:tcPr/>
                </a:tc>
                <a:tc>
                  <a:txBody>
                    <a:bodyPr/>
                    <a:lstStyle/>
                    <a:p>
                      <a:r>
                        <a:rPr kumimoji="1" lang="en-US" altLang="ja-JP" dirty="0" smtClean="0"/>
                        <a:t>R-CPE</a:t>
                      </a:r>
                      <a:endParaRPr kumimoji="1" lang="ja-JP" altLang="en-US" dirty="0"/>
                    </a:p>
                  </a:txBody>
                  <a:tcPr/>
                </a:tc>
                <a:tc>
                  <a:txBody>
                    <a:bodyPr/>
                    <a:lstStyle/>
                    <a:p>
                      <a:r>
                        <a:rPr kumimoji="1" lang="en-US" altLang="ja-JP" dirty="0" smtClean="0"/>
                        <a:t>S-CPE</a:t>
                      </a:r>
                      <a:endParaRPr kumimoji="1" lang="ja-JP" altLang="en-US" dirty="0"/>
                    </a:p>
                  </a:txBody>
                  <a:tcPr/>
                </a:tc>
              </a:tr>
              <a:tr h="370840">
                <a:tc>
                  <a:txBody>
                    <a:bodyPr/>
                    <a:lstStyle/>
                    <a:p>
                      <a:r>
                        <a:rPr kumimoji="1" lang="en-US" altLang="ja-JP" dirty="0" smtClean="0"/>
                        <a:t>DS-AZ</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US-CRZ</a:t>
                      </a:r>
                      <a:endParaRPr kumimoji="1" lang="ja-JP" altLang="en-US" dirty="0"/>
                    </a:p>
                  </a:txBody>
                  <a:tcPr/>
                </a:tc>
                <a:tc>
                  <a:txBody>
                    <a:bodyPr/>
                    <a:lstStyle/>
                    <a:p>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r>
              <a:tr h="370840">
                <a:tc>
                  <a:txBody>
                    <a:bodyPr/>
                    <a:lstStyle/>
                    <a:p>
                      <a:r>
                        <a:rPr kumimoji="1" lang="en-US" altLang="ja-JP" dirty="0" smtClean="0"/>
                        <a:t>US-AZ</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DS-CRZ</a:t>
                      </a:r>
                      <a:endParaRPr kumimoji="1" lang="ja-JP" altLang="en-US" dirty="0"/>
                    </a:p>
                  </a:txBody>
                  <a:tcPr/>
                </a:tc>
                <a:tc>
                  <a:txBody>
                    <a:bodyPr/>
                    <a:lstStyle/>
                    <a:p>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r>
            </a:tbl>
          </a:graphicData>
        </a:graphic>
      </p:graphicFrame>
      <p:sp>
        <p:nvSpPr>
          <p:cNvPr id="8" name="右中かっこ 7"/>
          <p:cNvSpPr/>
          <p:nvPr/>
        </p:nvSpPr>
        <p:spPr bwMode="auto">
          <a:xfrm>
            <a:off x="4788024" y="342900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9" name="テキスト ボックス 8"/>
          <p:cNvSpPr txBox="1"/>
          <p:nvPr/>
        </p:nvSpPr>
        <p:spPr>
          <a:xfrm>
            <a:off x="4882357" y="3501008"/>
            <a:ext cx="697755" cy="307777"/>
          </a:xfrm>
          <a:prstGeom prst="rect">
            <a:avLst/>
          </a:prstGeom>
          <a:noFill/>
        </p:spPr>
        <p:txBody>
          <a:bodyPr wrap="none" rtlCol="0">
            <a:spAutoFit/>
          </a:bodyPr>
          <a:lstStyle/>
          <a:p>
            <a:r>
              <a:rPr kumimoji="1" lang="en-US" altLang="ja-JP" dirty="0" smtClean="0">
                <a:solidFill>
                  <a:srgbClr val="FF0000"/>
                </a:solidFill>
              </a:rPr>
              <a:t>RRTG</a:t>
            </a:r>
            <a:endParaRPr kumimoji="1" lang="ja-JP" altLang="en-US" dirty="0">
              <a:solidFill>
                <a:srgbClr val="FF0000"/>
              </a:solidFill>
            </a:endParaRPr>
          </a:p>
        </p:txBody>
      </p:sp>
      <p:sp>
        <p:nvSpPr>
          <p:cNvPr id="10" name="右中かっこ 9"/>
          <p:cNvSpPr/>
          <p:nvPr/>
        </p:nvSpPr>
        <p:spPr bwMode="auto">
          <a:xfrm>
            <a:off x="6300192"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1" name="テキスト ボックス 10"/>
          <p:cNvSpPr txBox="1"/>
          <p:nvPr/>
        </p:nvSpPr>
        <p:spPr>
          <a:xfrm>
            <a:off x="6444208" y="3140968"/>
            <a:ext cx="567912" cy="307777"/>
          </a:xfrm>
          <a:prstGeom prst="rect">
            <a:avLst/>
          </a:prstGeom>
          <a:noFill/>
        </p:spPr>
        <p:txBody>
          <a:bodyPr wrap="none" rtlCol="0">
            <a:spAutoFit/>
          </a:bodyPr>
          <a:lstStyle/>
          <a:p>
            <a:r>
              <a:rPr kumimoji="1" lang="en-US" altLang="ja-JP" dirty="0" smtClean="0">
                <a:solidFill>
                  <a:srgbClr val="FF0000"/>
                </a:solidFill>
              </a:rPr>
              <a:t>RTG</a:t>
            </a:r>
            <a:endParaRPr kumimoji="1" lang="ja-JP" altLang="en-US" dirty="0">
              <a:solidFill>
                <a:srgbClr val="FF0000"/>
              </a:solidFill>
            </a:endParaRPr>
          </a:p>
        </p:txBody>
      </p:sp>
      <p:graphicFrame>
        <p:nvGraphicFramePr>
          <p:cNvPr id="12" name="表 11"/>
          <p:cNvGraphicFramePr>
            <a:graphicFrameLocks noGrp="1"/>
          </p:cNvGraphicFramePr>
          <p:nvPr/>
        </p:nvGraphicFramePr>
        <p:xfrm>
          <a:off x="1259632" y="5013176"/>
          <a:ext cx="7272808" cy="370840"/>
        </p:xfrm>
        <a:graphic>
          <a:graphicData uri="http://schemas.openxmlformats.org/drawingml/2006/table">
            <a:tbl>
              <a:tblPr firstRow="1" bandRow="1">
                <a:tableStyleId>{5C22544A-7EE6-4342-B048-85BDC9FD1C3A}</a:tableStyleId>
              </a:tblPr>
              <a:tblGrid>
                <a:gridCol w="883303"/>
                <a:gridCol w="825517"/>
                <a:gridCol w="1040153"/>
                <a:gridCol w="923435"/>
                <a:gridCol w="1008112"/>
                <a:gridCol w="957765"/>
                <a:gridCol w="751220"/>
                <a:gridCol w="883303"/>
              </a:tblGrid>
              <a:tr h="370840">
                <a:tc>
                  <a:txBody>
                    <a:bodyPr/>
                    <a:lstStyle/>
                    <a:p>
                      <a:pPr algn="ctr"/>
                      <a:r>
                        <a:rPr kumimoji="1" lang="en-US" altLang="ja-JP" sz="1600" dirty="0" smtClean="0"/>
                        <a:t>DS-AZ</a:t>
                      </a:r>
                      <a:endParaRPr kumimoji="1" lang="ja-JP" altLang="en-US" sz="1600" dirty="0"/>
                    </a:p>
                  </a:txBody>
                  <a:tcPr/>
                </a:tc>
                <a:tc>
                  <a:txBody>
                    <a:bodyPr/>
                    <a:lstStyle/>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US-CRZ</a:t>
                      </a:r>
                      <a:endParaRPr kumimoji="1" lang="ja-JP" altLang="en-US" sz="1600" dirty="0"/>
                    </a:p>
                  </a:txBody>
                  <a:tcPr/>
                </a:tc>
                <a:tc>
                  <a:txBody>
                    <a:bodyPr/>
                    <a:lstStyle/>
                    <a:p>
                      <a:pPr algn="ctr"/>
                      <a:r>
                        <a:rPr kumimoji="1" lang="en-US" altLang="ja-JP" sz="1600" dirty="0" smtClean="0">
                          <a:solidFill>
                            <a:schemeClr val="tx1"/>
                          </a:solidFill>
                        </a:rPr>
                        <a:t>RRTG</a:t>
                      </a:r>
                    </a:p>
                  </a:txBody>
                  <a:tcPr>
                    <a:solidFill>
                      <a:schemeClr val="bg1">
                        <a:lumMod val="85000"/>
                      </a:schemeClr>
                    </a:solidFill>
                  </a:tcPr>
                </a:tc>
                <a:tc>
                  <a:txBody>
                    <a:bodyPr/>
                    <a:lstStyle/>
                    <a:p>
                      <a:pPr algn="ctr"/>
                      <a:r>
                        <a:rPr kumimoji="1" lang="en-US" altLang="ja-JP" sz="1600" dirty="0" smtClean="0"/>
                        <a:t>US-AZ</a:t>
                      </a:r>
                      <a:endParaRPr kumimoji="1" lang="ja-JP" altLang="en-US" sz="1600" dirty="0"/>
                    </a:p>
                  </a:txBody>
                  <a:tcPr/>
                </a:tc>
                <a:tc>
                  <a:txBody>
                    <a:bodyPr/>
                    <a:lstStyle/>
                    <a:p>
                      <a:pPr algn="ctr"/>
                      <a:r>
                        <a:rPr kumimoji="1" lang="en-US" altLang="ja-JP" sz="1600" dirty="0" smtClean="0"/>
                        <a:t>DS-CRZ</a:t>
                      </a:r>
                      <a:endParaRPr kumimoji="1" lang="ja-JP" altLang="en-US" sz="1600" dirty="0"/>
                    </a:p>
                  </a:txBody>
                  <a:tcPr/>
                </a:tc>
                <a:tc>
                  <a:txBody>
                    <a:bodyPr/>
                    <a:lstStyle/>
                    <a:p>
                      <a:pPr algn="ctr"/>
                      <a:r>
                        <a:rPr kumimoji="1" lang="en-US" altLang="ja-JP" sz="1600" dirty="0" smtClean="0">
                          <a:solidFill>
                            <a:schemeClr val="tx1"/>
                          </a:solidFill>
                        </a:rPr>
                        <a:t>SC</a:t>
                      </a:r>
                      <a:endParaRPr kumimoji="1" lang="ja-JP" altLang="en-US" sz="1600" dirty="0">
                        <a:solidFill>
                          <a:schemeClr val="tx1"/>
                        </a:solidFill>
                      </a:endParaRPr>
                    </a:p>
                  </a:txBody>
                  <a:tcPr>
                    <a:solidFill>
                      <a:srgbClr val="FFC000"/>
                    </a:solidFill>
                  </a:tcPr>
                </a:tc>
                <a:tc>
                  <a:txBody>
                    <a:bodyPr/>
                    <a:lstStyle/>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en-US" altLang="ja-JP" dirty="0" smtClean="0">
                <a:solidFill>
                  <a:schemeClr val="accent2"/>
                </a:solidFill>
              </a:rPr>
              <a:t>Comb#1, #4, #5 and #6 are  recommendable frame configuration in Centralized Scheduling Mode, which are used the lowest number of Time Gap</a:t>
            </a:r>
            <a:endParaRPr kumimoji="1" lang="ja-JP" altLang="en-US" dirty="0">
              <a:solidFill>
                <a:schemeClr val="accent2"/>
              </a:solidFill>
            </a:endParaRPr>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Combinations of Frame Configuration 2</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Distributed Scheduling Mode</a:t>
            </a:r>
          </a:p>
          <a:p>
            <a:pPr lvl="1"/>
            <a:r>
              <a:rPr kumimoji="1" lang="en-US" altLang="ja-JP" b="1" dirty="0" smtClean="0">
                <a:solidFill>
                  <a:srgbClr val="FF0000"/>
                </a:solidFill>
              </a:rPr>
              <a:t>DS-AZ shall appear at the First in every frame</a:t>
            </a:r>
          </a:p>
          <a:p>
            <a:pPr lvl="1"/>
            <a:r>
              <a:rPr kumimoji="1" lang="en-US" altLang="ja-JP" b="1" strike="sngStrike" dirty="0" smtClean="0">
                <a:solidFill>
                  <a:srgbClr val="FF0000"/>
                </a:solidFill>
              </a:rPr>
              <a:t>DS-DRZ shall appear earlier than US-DRZ since DS-DRZ contains MAP information for US-DRZ</a:t>
            </a:r>
          </a:p>
          <a:p>
            <a:pPr lvl="1"/>
            <a:endParaRPr kumimoji="1" lang="en-US" altLang="ja-JP" b="1" dirty="0" smtClean="0"/>
          </a:p>
          <a:p>
            <a:pPr lvl="1"/>
            <a:r>
              <a:rPr kumimoji="1" lang="en-US" altLang="ja-JP" b="1" dirty="0" smtClean="0"/>
              <a:t>Possible Combinations</a:t>
            </a:r>
          </a:p>
          <a:p>
            <a:pPr lvl="2"/>
            <a:r>
              <a:rPr kumimoji="1" lang="en-US" altLang="ja-JP" sz="2000" b="1" dirty="0" smtClean="0"/>
              <a:t>Comb#1: DS-AZ + DS-DRZ + US-AZ + US-DRZ</a:t>
            </a:r>
          </a:p>
          <a:p>
            <a:pPr lvl="2"/>
            <a:r>
              <a:rPr kumimoji="1" lang="en-US" altLang="ja-JP" sz="2000" b="1" dirty="0" smtClean="0"/>
              <a:t>Comb#2: DS-AZ + DS-DRZ + US-DRZ + US-AZ</a:t>
            </a:r>
          </a:p>
          <a:p>
            <a:pPr lvl="2"/>
            <a:r>
              <a:rPr kumimoji="1" lang="en-US" altLang="ja-JP" sz="2000" b="1" dirty="0" smtClean="0">
                <a:solidFill>
                  <a:schemeClr val="bg1">
                    <a:lumMod val="75000"/>
                  </a:schemeClr>
                </a:solidFill>
              </a:rPr>
              <a:t>Comb#3: DS-AZ + US-AZ + US-DRZ + DS-DRZ</a:t>
            </a:r>
          </a:p>
          <a:p>
            <a:pPr lvl="2"/>
            <a:r>
              <a:rPr kumimoji="1" lang="en-US" altLang="ja-JP" sz="2000" b="1" dirty="0" smtClean="0"/>
              <a:t>Comb#4: DS-AZ + US-AZ + DS-DRZ + US-DRZ</a:t>
            </a:r>
          </a:p>
          <a:p>
            <a:pPr lvl="2"/>
            <a:r>
              <a:rPr kumimoji="1" lang="en-US" altLang="ja-JP" sz="2000" b="1" dirty="0" smtClean="0">
                <a:solidFill>
                  <a:schemeClr val="bg1">
                    <a:lumMod val="75000"/>
                  </a:schemeClr>
                </a:solidFill>
              </a:rPr>
              <a:t>Comb#5: DS-AZ + US-DRZ + DS-DRZ + US-AZ</a:t>
            </a:r>
          </a:p>
          <a:p>
            <a:pPr lvl="2"/>
            <a:r>
              <a:rPr kumimoji="1" lang="en-US" altLang="ja-JP" sz="2000" b="1" dirty="0" smtClean="0">
                <a:solidFill>
                  <a:schemeClr val="bg1">
                    <a:lumMod val="75000"/>
                  </a:schemeClr>
                </a:solidFill>
              </a:rPr>
              <a:t>Comb#6: DS-AZ + US-DRZ + US-AZ + DS-DRZ</a:t>
            </a:r>
            <a:endParaRPr kumimoji="1" lang="ja-JP" altLang="en-US" sz="2000" b="1" dirty="0" smtClean="0">
              <a:solidFill>
                <a:schemeClr val="bg1">
                  <a:lumMod val="75000"/>
                </a:schemeClr>
              </a:solidFill>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marL="342900" lvl="2" indent="-342900"/>
            <a:r>
              <a:rPr kumimoji="1" lang="en-US" altLang="ja-JP" sz="2000" b="1" dirty="0" smtClean="0"/>
              <a:t>Comb#1: DS-AZ + DS-DRZ + US-AZ + US-DRZ</a:t>
            </a:r>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r>
              <a:rPr kumimoji="1" lang="en-US" altLang="ja-JP" sz="2000" b="1" dirty="0" smtClean="0"/>
              <a:t>Frame Configuration for Comb#1</a:t>
            </a:r>
          </a:p>
          <a:p>
            <a:pPr marL="342900" lvl="2" indent="-342900"/>
            <a:endParaRPr kumimoji="1" lang="en-US" altLang="ja-JP" sz="2000" b="1"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graphicFrame>
        <p:nvGraphicFramePr>
          <p:cNvPr id="7" name="表 6"/>
          <p:cNvGraphicFramePr>
            <a:graphicFrameLocks noGrp="1"/>
          </p:cNvGraphicFramePr>
          <p:nvPr/>
        </p:nvGraphicFramePr>
        <p:xfrm>
          <a:off x="1259632" y="2564904"/>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kumimoji="1" lang="ja-JP" altLang="en-US" dirty="0"/>
                    </a:p>
                  </a:txBody>
                  <a:tcPr/>
                </a:tc>
                <a:tc>
                  <a:txBody>
                    <a:bodyPr/>
                    <a:lstStyle/>
                    <a:p>
                      <a:r>
                        <a:rPr kumimoji="1" lang="en-US" altLang="ja-JP" dirty="0" smtClean="0"/>
                        <a:t>MR-BS</a:t>
                      </a:r>
                      <a:endParaRPr kumimoji="1" lang="ja-JP" altLang="en-US" dirty="0"/>
                    </a:p>
                  </a:txBody>
                  <a:tcPr/>
                </a:tc>
                <a:tc>
                  <a:txBody>
                    <a:bodyPr/>
                    <a:lstStyle/>
                    <a:p>
                      <a:r>
                        <a:rPr kumimoji="1" lang="en-US" altLang="ja-JP" dirty="0" smtClean="0"/>
                        <a:t>R-CPE</a:t>
                      </a:r>
                      <a:endParaRPr kumimoji="1" lang="ja-JP" altLang="en-US" dirty="0"/>
                    </a:p>
                  </a:txBody>
                  <a:tcPr/>
                </a:tc>
                <a:tc>
                  <a:txBody>
                    <a:bodyPr/>
                    <a:lstStyle/>
                    <a:p>
                      <a:r>
                        <a:rPr kumimoji="1" lang="en-US" altLang="ja-JP" dirty="0" smtClean="0"/>
                        <a:t>S-CPE</a:t>
                      </a:r>
                      <a:endParaRPr kumimoji="1" lang="ja-JP" altLang="en-US" dirty="0"/>
                    </a:p>
                  </a:txBody>
                  <a:tcPr/>
                </a:tc>
              </a:tr>
              <a:tr h="370840">
                <a:tc>
                  <a:txBody>
                    <a:bodyPr/>
                    <a:lstStyle/>
                    <a:p>
                      <a:r>
                        <a:rPr kumimoji="1" lang="en-US" altLang="ja-JP" dirty="0" smtClean="0"/>
                        <a:t>DS-AZ</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DS-DRZ</a:t>
                      </a:r>
                      <a:endParaRPr kumimoji="1" lang="ja-JP" altLang="en-US" dirty="0"/>
                    </a:p>
                  </a:txBody>
                  <a:tcPr/>
                </a:tc>
                <a:tc>
                  <a:txBody>
                    <a:bodyPr/>
                    <a:lstStyle/>
                    <a:p>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US-AZ</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US-DRZ</a:t>
                      </a:r>
                      <a:endParaRPr kumimoji="1" lang="ja-JP" altLang="en-US" dirty="0"/>
                    </a:p>
                  </a:txBody>
                  <a:tcPr/>
                </a:tc>
                <a:tc>
                  <a:txBody>
                    <a:bodyPr/>
                    <a:lstStyle/>
                    <a:p>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r>
            </a:tbl>
          </a:graphicData>
        </a:graphic>
      </p:graphicFrame>
      <p:sp>
        <p:nvSpPr>
          <p:cNvPr id="8" name="右中かっこ 7"/>
          <p:cNvSpPr/>
          <p:nvPr/>
        </p:nvSpPr>
        <p:spPr bwMode="auto">
          <a:xfrm>
            <a:off x="4788024"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9" name="右中かっこ 8"/>
          <p:cNvSpPr/>
          <p:nvPr/>
        </p:nvSpPr>
        <p:spPr bwMode="auto">
          <a:xfrm>
            <a:off x="4788024" y="378904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4932040" y="3140968"/>
            <a:ext cx="697755" cy="307777"/>
          </a:xfrm>
          <a:prstGeom prst="rect">
            <a:avLst/>
          </a:prstGeom>
          <a:noFill/>
        </p:spPr>
        <p:txBody>
          <a:bodyPr wrap="none" rtlCol="0">
            <a:spAutoFit/>
          </a:bodyPr>
          <a:lstStyle/>
          <a:p>
            <a:r>
              <a:rPr kumimoji="1" lang="en-US" altLang="ja-JP" dirty="0" smtClean="0">
                <a:solidFill>
                  <a:srgbClr val="FF0000"/>
                </a:solidFill>
              </a:rPr>
              <a:t>RRTG</a:t>
            </a:r>
            <a:endParaRPr kumimoji="1" lang="ja-JP" altLang="en-US" dirty="0">
              <a:solidFill>
                <a:srgbClr val="FF0000"/>
              </a:solidFill>
            </a:endParaRPr>
          </a:p>
        </p:txBody>
      </p:sp>
      <p:sp>
        <p:nvSpPr>
          <p:cNvPr id="11" name="テキスト ボックス 10"/>
          <p:cNvSpPr txBox="1"/>
          <p:nvPr/>
        </p:nvSpPr>
        <p:spPr>
          <a:xfrm>
            <a:off x="4932040" y="3861048"/>
            <a:ext cx="688137" cy="307777"/>
          </a:xfrm>
          <a:prstGeom prst="rect">
            <a:avLst/>
          </a:prstGeom>
          <a:noFill/>
        </p:spPr>
        <p:txBody>
          <a:bodyPr wrap="none" rtlCol="0">
            <a:spAutoFit/>
          </a:bodyPr>
          <a:lstStyle/>
          <a:p>
            <a:r>
              <a:rPr kumimoji="1" lang="en-US" altLang="ja-JP" dirty="0" smtClean="0">
                <a:solidFill>
                  <a:srgbClr val="FF0000"/>
                </a:solidFill>
              </a:rPr>
              <a:t>RTTG</a:t>
            </a:r>
            <a:endParaRPr kumimoji="1" lang="ja-JP" altLang="en-US" dirty="0">
              <a:solidFill>
                <a:srgbClr val="FF0000"/>
              </a:solidFill>
            </a:endParaRPr>
          </a:p>
        </p:txBody>
      </p:sp>
      <p:graphicFrame>
        <p:nvGraphicFramePr>
          <p:cNvPr id="12" name="表 11"/>
          <p:cNvGraphicFramePr>
            <a:graphicFrameLocks noGrp="1"/>
          </p:cNvGraphicFramePr>
          <p:nvPr/>
        </p:nvGraphicFramePr>
        <p:xfrm>
          <a:off x="1259632" y="5013176"/>
          <a:ext cx="7056782" cy="370840"/>
        </p:xfrm>
        <a:graphic>
          <a:graphicData uri="http://schemas.openxmlformats.org/drawingml/2006/table">
            <a:tbl>
              <a:tblPr firstRow="1" bandRow="1">
                <a:tableStyleId>{5C22544A-7EE6-4342-B048-85BDC9FD1C3A}</a:tableStyleId>
              </a:tblPr>
              <a:tblGrid>
                <a:gridCol w="847202"/>
                <a:gridCol w="791778"/>
                <a:gridCol w="997642"/>
                <a:gridCol w="966910"/>
                <a:gridCol w="860964"/>
                <a:gridCol w="1024566"/>
                <a:gridCol w="720518"/>
                <a:gridCol w="847202"/>
              </a:tblGrid>
              <a:tr h="370840">
                <a:tc>
                  <a:txBody>
                    <a:bodyPr/>
                    <a:lstStyle/>
                    <a:p>
                      <a:pPr algn="ctr"/>
                      <a:r>
                        <a:rPr kumimoji="1" lang="en-US" altLang="ja-JP" sz="1600" dirty="0" smtClean="0"/>
                        <a:t>DS-AZ</a:t>
                      </a:r>
                      <a:endParaRPr kumimoji="1" lang="ja-JP" altLang="en-US" sz="1600" dirty="0"/>
                    </a:p>
                  </a:txBody>
                  <a:tcPr/>
                </a:tc>
                <a:tc>
                  <a:txBody>
                    <a:bodyPr/>
                    <a:lstStyle/>
                    <a:p>
                      <a:pPr algn="ctr"/>
                      <a:r>
                        <a:rPr kumimoji="1" lang="en-US" altLang="ja-JP" sz="1600" dirty="0" smtClean="0">
                          <a:solidFill>
                            <a:schemeClr val="tx1"/>
                          </a:solidFill>
                        </a:rPr>
                        <a:t>RRTG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DS-DRZ</a:t>
                      </a:r>
                      <a:endParaRPr kumimoji="1" lang="ja-JP" altLang="en-US" sz="1600" dirty="0"/>
                    </a:p>
                  </a:txBody>
                  <a:tcPr/>
                </a:tc>
                <a:tc>
                  <a:txBody>
                    <a:bodyPr/>
                    <a:lstStyle/>
                    <a:p>
                      <a:pPr algn="ctr"/>
                      <a:r>
                        <a:rPr kumimoji="1" lang="en-US" altLang="ja-JP" sz="1600" dirty="0" smtClean="0"/>
                        <a:t>US-AZ</a:t>
                      </a:r>
                      <a:endParaRPr kumimoji="1" lang="ja-JP" altLang="en-US" sz="1600" dirty="0"/>
                    </a:p>
                  </a:txBody>
                  <a:tcPr/>
                </a:tc>
                <a:tc>
                  <a:txBody>
                    <a:bodyPr/>
                    <a:lstStyle/>
                    <a:p>
                      <a:pPr algn="ctr"/>
                      <a:r>
                        <a:rPr kumimoji="1" lang="en-US" altLang="ja-JP" sz="1600" dirty="0" smtClean="0">
                          <a:solidFill>
                            <a:schemeClr val="tx1"/>
                          </a:solidFill>
                        </a:rPr>
                        <a:t>RTTG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US-DRZ</a:t>
                      </a:r>
                      <a:endParaRPr kumimoji="1" lang="ja-JP" altLang="en-US" sz="1600" dirty="0"/>
                    </a:p>
                  </a:txBody>
                  <a:tcPr/>
                </a:tc>
                <a:tc>
                  <a:txBody>
                    <a:bodyPr/>
                    <a:lstStyle/>
                    <a:p>
                      <a:pPr algn="ctr"/>
                      <a:r>
                        <a:rPr kumimoji="1" lang="en-US" altLang="ja-JP" sz="1600" dirty="0" smtClean="0">
                          <a:solidFill>
                            <a:schemeClr val="tx1"/>
                          </a:solidFill>
                        </a:rPr>
                        <a:t>SC</a:t>
                      </a:r>
                      <a:endParaRPr kumimoji="1" lang="ja-JP" altLang="en-US" sz="1600" dirty="0">
                        <a:solidFill>
                          <a:schemeClr val="tx1"/>
                        </a:solidFill>
                      </a:endParaRPr>
                    </a:p>
                  </a:txBody>
                  <a:tcPr>
                    <a:solidFill>
                      <a:srgbClr val="FFC000"/>
                    </a:solidFill>
                  </a:tcPr>
                </a:tc>
                <a:tc>
                  <a:txBody>
                    <a:bodyPr/>
                    <a:lstStyle/>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marL="342900" lvl="2" indent="-342900"/>
            <a:r>
              <a:rPr kumimoji="1" lang="en-US" altLang="ja-JP" sz="2000" b="1" dirty="0" smtClean="0"/>
              <a:t>Comb#2: DS-AZ + DS-DRZ + US-DRZ + US-AZ</a:t>
            </a:r>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r>
              <a:rPr kumimoji="1" lang="en-US" altLang="ja-JP" sz="2000" b="1" dirty="0" smtClean="0"/>
              <a:t>Frame Configuration for Comb#2</a:t>
            </a:r>
          </a:p>
          <a:p>
            <a:pPr marL="342900" lvl="2" indent="-342900"/>
            <a:endParaRPr kumimoji="1" lang="en-US" altLang="ja-JP" sz="2000" b="1"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graphicFrame>
        <p:nvGraphicFramePr>
          <p:cNvPr id="7" name="表 6"/>
          <p:cNvGraphicFramePr>
            <a:graphicFrameLocks noGrp="1"/>
          </p:cNvGraphicFramePr>
          <p:nvPr/>
        </p:nvGraphicFramePr>
        <p:xfrm>
          <a:off x="1259632" y="2564904"/>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kumimoji="1" lang="ja-JP" altLang="en-US" dirty="0"/>
                    </a:p>
                  </a:txBody>
                  <a:tcPr/>
                </a:tc>
                <a:tc>
                  <a:txBody>
                    <a:bodyPr/>
                    <a:lstStyle/>
                    <a:p>
                      <a:r>
                        <a:rPr kumimoji="1" lang="en-US" altLang="ja-JP" dirty="0" smtClean="0"/>
                        <a:t>MR-BS</a:t>
                      </a:r>
                      <a:endParaRPr kumimoji="1" lang="ja-JP" altLang="en-US" dirty="0"/>
                    </a:p>
                  </a:txBody>
                  <a:tcPr/>
                </a:tc>
                <a:tc>
                  <a:txBody>
                    <a:bodyPr/>
                    <a:lstStyle/>
                    <a:p>
                      <a:r>
                        <a:rPr kumimoji="1" lang="en-US" altLang="ja-JP" dirty="0" smtClean="0"/>
                        <a:t>R-CPE</a:t>
                      </a:r>
                      <a:endParaRPr kumimoji="1" lang="ja-JP" altLang="en-US" dirty="0"/>
                    </a:p>
                  </a:txBody>
                  <a:tcPr/>
                </a:tc>
                <a:tc>
                  <a:txBody>
                    <a:bodyPr/>
                    <a:lstStyle/>
                    <a:p>
                      <a:r>
                        <a:rPr kumimoji="1" lang="en-US" altLang="ja-JP" dirty="0" smtClean="0"/>
                        <a:t>S-CPE</a:t>
                      </a:r>
                      <a:endParaRPr kumimoji="1" lang="ja-JP" altLang="en-US" dirty="0"/>
                    </a:p>
                  </a:txBody>
                  <a:tcPr/>
                </a:tc>
              </a:tr>
              <a:tr h="370840">
                <a:tc>
                  <a:txBody>
                    <a:bodyPr/>
                    <a:lstStyle/>
                    <a:p>
                      <a:r>
                        <a:rPr kumimoji="1" lang="en-US" altLang="ja-JP" dirty="0" smtClean="0"/>
                        <a:t>DS-AZ</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DS-DRZ</a:t>
                      </a:r>
                      <a:endParaRPr kumimoji="1" lang="ja-JP" altLang="en-US" dirty="0"/>
                    </a:p>
                  </a:txBody>
                  <a:tcPr/>
                </a:tc>
                <a:tc>
                  <a:txBody>
                    <a:bodyPr/>
                    <a:lstStyle/>
                    <a:p>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RZ</a:t>
                      </a:r>
                      <a:endParaRPr kumimoji="1" lang="ja-JP" altLang="en-US" dirty="0"/>
                    </a:p>
                  </a:txBody>
                  <a:tcPr/>
                </a:tc>
              </a:tr>
              <a:tr h="370840">
                <a:tc>
                  <a:txBody>
                    <a:bodyPr/>
                    <a:lstStyle/>
                    <a:p>
                      <a:r>
                        <a:rPr kumimoji="1" lang="en-US" altLang="ja-JP" dirty="0" smtClean="0"/>
                        <a:t>US-DRZ</a:t>
                      </a:r>
                      <a:endParaRPr kumimoji="1" lang="ja-JP" altLang="en-US" dirty="0"/>
                    </a:p>
                  </a:txBody>
                  <a:tcPr/>
                </a:tc>
                <a:tc>
                  <a:txBody>
                    <a:bodyPr/>
                    <a:lstStyle/>
                    <a:p>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r>
              <a:tr h="370840">
                <a:tc>
                  <a:txBody>
                    <a:bodyPr/>
                    <a:lstStyle/>
                    <a:p>
                      <a:r>
                        <a:rPr kumimoji="1" lang="en-US" altLang="ja-JP" dirty="0" smtClean="0"/>
                        <a:t>US-AZ</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endParaRPr kumimoji="1" lang="ja-JP" altLang="en-US" dirty="0"/>
                    </a:p>
                  </a:txBody>
                  <a:tcPr/>
                </a:tc>
              </a:tr>
            </a:tbl>
          </a:graphicData>
        </a:graphic>
      </p:graphicFrame>
      <p:sp>
        <p:nvSpPr>
          <p:cNvPr id="8" name="右中かっこ 7"/>
          <p:cNvSpPr/>
          <p:nvPr/>
        </p:nvSpPr>
        <p:spPr bwMode="auto">
          <a:xfrm>
            <a:off x="4788024"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9" name="右中かっこ 8"/>
          <p:cNvSpPr/>
          <p:nvPr/>
        </p:nvSpPr>
        <p:spPr bwMode="auto">
          <a:xfrm>
            <a:off x="4788024" y="378904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4932040" y="3140968"/>
            <a:ext cx="697755" cy="307777"/>
          </a:xfrm>
          <a:prstGeom prst="rect">
            <a:avLst/>
          </a:prstGeom>
          <a:noFill/>
        </p:spPr>
        <p:txBody>
          <a:bodyPr wrap="none" rtlCol="0">
            <a:spAutoFit/>
          </a:bodyPr>
          <a:lstStyle/>
          <a:p>
            <a:r>
              <a:rPr kumimoji="1" lang="en-US" altLang="ja-JP" dirty="0" smtClean="0">
                <a:solidFill>
                  <a:srgbClr val="FF0000"/>
                </a:solidFill>
              </a:rPr>
              <a:t>RRTG</a:t>
            </a:r>
            <a:endParaRPr kumimoji="1" lang="ja-JP" altLang="en-US" dirty="0">
              <a:solidFill>
                <a:srgbClr val="FF0000"/>
              </a:solidFill>
            </a:endParaRPr>
          </a:p>
        </p:txBody>
      </p:sp>
      <p:sp>
        <p:nvSpPr>
          <p:cNvPr id="11" name="テキスト ボックス 10"/>
          <p:cNvSpPr txBox="1"/>
          <p:nvPr/>
        </p:nvSpPr>
        <p:spPr>
          <a:xfrm>
            <a:off x="4932040" y="3861048"/>
            <a:ext cx="688137" cy="307777"/>
          </a:xfrm>
          <a:prstGeom prst="rect">
            <a:avLst/>
          </a:prstGeom>
          <a:noFill/>
        </p:spPr>
        <p:txBody>
          <a:bodyPr wrap="none" rtlCol="0">
            <a:spAutoFit/>
          </a:bodyPr>
          <a:lstStyle/>
          <a:p>
            <a:r>
              <a:rPr kumimoji="1" lang="en-US" altLang="ja-JP" dirty="0" smtClean="0">
                <a:solidFill>
                  <a:srgbClr val="FF0000"/>
                </a:solidFill>
              </a:rPr>
              <a:t>RTTG</a:t>
            </a:r>
            <a:endParaRPr kumimoji="1" lang="ja-JP" altLang="en-US" dirty="0">
              <a:solidFill>
                <a:srgbClr val="FF0000"/>
              </a:solidFill>
            </a:endParaRPr>
          </a:p>
        </p:txBody>
      </p:sp>
      <p:sp>
        <p:nvSpPr>
          <p:cNvPr id="12" name="右中かっこ 11"/>
          <p:cNvSpPr/>
          <p:nvPr/>
        </p:nvSpPr>
        <p:spPr bwMode="auto">
          <a:xfrm>
            <a:off x="5004048" y="342900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3" name="テキスト ボックス 12"/>
          <p:cNvSpPr txBox="1"/>
          <p:nvPr/>
        </p:nvSpPr>
        <p:spPr>
          <a:xfrm>
            <a:off x="5098381" y="3501008"/>
            <a:ext cx="688137" cy="307777"/>
          </a:xfrm>
          <a:prstGeom prst="rect">
            <a:avLst/>
          </a:prstGeom>
          <a:noFill/>
        </p:spPr>
        <p:txBody>
          <a:bodyPr wrap="none" rtlCol="0">
            <a:spAutoFit/>
          </a:bodyPr>
          <a:lstStyle/>
          <a:p>
            <a:r>
              <a:rPr kumimoji="1" lang="en-US" altLang="ja-JP" dirty="0" smtClean="0">
                <a:solidFill>
                  <a:srgbClr val="FF0000"/>
                </a:solidFill>
              </a:rPr>
              <a:t>RTTG</a:t>
            </a:r>
            <a:endParaRPr kumimoji="1" lang="ja-JP" altLang="en-US" dirty="0">
              <a:solidFill>
                <a:srgbClr val="FF0000"/>
              </a:solidFill>
            </a:endParaRPr>
          </a:p>
        </p:txBody>
      </p:sp>
      <p:graphicFrame>
        <p:nvGraphicFramePr>
          <p:cNvPr id="14" name="表 13"/>
          <p:cNvGraphicFramePr>
            <a:graphicFrameLocks noGrp="1"/>
          </p:cNvGraphicFramePr>
          <p:nvPr/>
        </p:nvGraphicFramePr>
        <p:xfrm>
          <a:off x="1043608" y="5013176"/>
          <a:ext cx="7848871" cy="579120"/>
        </p:xfrm>
        <a:graphic>
          <a:graphicData uri="http://schemas.openxmlformats.org/drawingml/2006/table">
            <a:tbl>
              <a:tblPr firstRow="1" bandRow="1">
                <a:tableStyleId>{5C22544A-7EE6-4342-B048-85BDC9FD1C3A}</a:tableStyleId>
              </a:tblPr>
              <a:tblGrid>
                <a:gridCol w="828742"/>
                <a:gridCol w="774526"/>
                <a:gridCol w="975906"/>
                <a:gridCol w="945843"/>
                <a:gridCol w="945843"/>
                <a:gridCol w="842205"/>
                <a:gridCol w="1002244"/>
                <a:gridCol w="704820"/>
                <a:gridCol w="828742"/>
              </a:tblGrid>
              <a:tr h="370840">
                <a:tc>
                  <a:txBody>
                    <a:bodyPr/>
                    <a:lstStyle/>
                    <a:p>
                      <a:pPr algn="ctr"/>
                      <a:r>
                        <a:rPr kumimoji="1" lang="en-US" altLang="ja-JP" sz="1600" dirty="0" smtClean="0"/>
                        <a:t>DS-AZ</a:t>
                      </a:r>
                      <a:endParaRPr kumimoji="1" lang="ja-JP" altLang="en-US" sz="1600" dirty="0"/>
                    </a:p>
                  </a:txBody>
                  <a:tcPr/>
                </a:tc>
                <a:tc>
                  <a:txBody>
                    <a:bodyPr/>
                    <a:lstStyle/>
                    <a:p>
                      <a:pPr algn="ctr"/>
                      <a:r>
                        <a:rPr kumimoji="1" lang="en-US" altLang="ja-JP" sz="1600" dirty="0" smtClean="0">
                          <a:solidFill>
                            <a:schemeClr val="tx1"/>
                          </a:solidFill>
                        </a:rPr>
                        <a:t>RRTG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DS-DRZ</a:t>
                      </a:r>
                      <a:endParaRPr kumimoji="1" lang="ja-JP" altLang="en-US" sz="1600" dirty="0"/>
                    </a:p>
                  </a:txBody>
                  <a:tcPr/>
                </a:tc>
                <a:tc>
                  <a:txBody>
                    <a:bodyPr/>
                    <a:lstStyle/>
                    <a:p>
                      <a:pPr algn="ctr"/>
                      <a:r>
                        <a:rPr kumimoji="1" lang="en-US" altLang="ja-JP" sz="1600" dirty="0" smtClean="0">
                          <a:solidFill>
                            <a:schemeClr val="tx1"/>
                          </a:solidFill>
                        </a:rPr>
                        <a:t>RTTG/</a:t>
                      </a:r>
                    </a:p>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US-AZ</a:t>
                      </a:r>
                      <a:endParaRPr kumimoji="1" lang="ja-JP" altLang="en-US" sz="1600" dirty="0"/>
                    </a:p>
                  </a:txBody>
                  <a:tcPr/>
                </a:tc>
                <a:tc>
                  <a:txBody>
                    <a:bodyPr/>
                    <a:lstStyle/>
                    <a:p>
                      <a:pPr algn="ctr"/>
                      <a:r>
                        <a:rPr kumimoji="1" lang="en-US" altLang="ja-JP" sz="1600" dirty="0" smtClean="0">
                          <a:solidFill>
                            <a:schemeClr val="tx1"/>
                          </a:solidFill>
                        </a:rPr>
                        <a:t>RTTG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US-DRZ</a:t>
                      </a:r>
                      <a:endParaRPr kumimoji="1" lang="ja-JP" altLang="en-US" sz="1600" dirty="0"/>
                    </a:p>
                  </a:txBody>
                  <a:tcPr/>
                </a:tc>
                <a:tc>
                  <a:txBody>
                    <a:bodyPr/>
                    <a:lstStyle/>
                    <a:p>
                      <a:pPr algn="ctr"/>
                      <a:r>
                        <a:rPr kumimoji="1" lang="en-US" altLang="ja-JP" sz="1600" dirty="0" smtClean="0">
                          <a:solidFill>
                            <a:schemeClr val="tx1"/>
                          </a:solidFill>
                        </a:rPr>
                        <a:t>SC</a:t>
                      </a:r>
                      <a:endParaRPr kumimoji="1" lang="ja-JP" altLang="en-US" sz="1600" dirty="0">
                        <a:solidFill>
                          <a:schemeClr val="tx1"/>
                        </a:solidFill>
                      </a:endParaRPr>
                    </a:p>
                  </a:txBody>
                  <a:tcPr>
                    <a:solidFill>
                      <a:srgbClr val="FFC000"/>
                    </a:solidFill>
                  </a:tcPr>
                </a:tc>
                <a:tc>
                  <a:txBody>
                    <a:bodyPr/>
                    <a:lstStyle/>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r>
            </a:tbl>
          </a:graphicData>
        </a:graphic>
      </p:graphicFrame>
      <p:sp>
        <p:nvSpPr>
          <p:cNvPr id="15" name="右中かっこ 14"/>
          <p:cNvSpPr/>
          <p:nvPr/>
        </p:nvSpPr>
        <p:spPr bwMode="auto">
          <a:xfrm>
            <a:off x="6300192" y="342900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6" name="テキスト ボックス 15"/>
          <p:cNvSpPr txBox="1"/>
          <p:nvPr/>
        </p:nvSpPr>
        <p:spPr>
          <a:xfrm>
            <a:off x="6444208" y="3573016"/>
            <a:ext cx="567912" cy="307777"/>
          </a:xfrm>
          <a:prstGeom prst="rect">
            <a:avLst/>
          </a:prstGeom>
          <a:noFill/>
        </p:spPr>
        <p:txBody>
          <a:bodyPr wrap="none" rtlCol="0">
            <a:spAutoFit/>
          </a:bodyPr>
          <a:lstStyle/>
          <a:p>
            <a:r>
              <a:rPr kumimoji="1" lang="en-US" altLang="ja-JP" dirty="0" smtClean="0">
                <a:solidFill>
                  <a:srgbClr val="FF0000"/>
                </a:solidFill>
              </a:rPr>
              <a:t>RTG</a:t>
            </a:r>
            <a:endParaRPr kumimoji="1" lang="ja-JP" altLang="en-US"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marL="342900" lvl="2" indent="-342900"/>
            <a:r>
              <a:rPr kumimoji="1" lang="en-US" altLang="ja-JP" sz="2000" b="1" dirty="0" smtClean="0"/>
              <a:t>Comb#4: DS-AZ + US-AZ + DS-DRZ + US-DRZ</a:t>
            </a:r>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r>
              <a:rPr kumimoji="1" lang="en-US" altLang="ja-JP" sz="2000" b="1" dirty="0" smtClean="0"/>
              <a:t>Frame Configuration for Comb#4</a:t>
            </a:r>
          </a:p>
          <a:p>
            <a:pPr marL="342900" lvl="2" indent="-342900"/>
            <a:endParaRPr kumimoji="1" lang="en-US" altLang="ja-JP" sz="2000" b="1"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graphicFrame>
        <p:nvGraphicFramePr>
          <p:cNvPr id="7" name="表 6"/>
          <p:cNvGraphicFramePr>
            <a:graphicFrameLocks noGrp="1"/>
          </p:cNvGraphicFramePr>
          <p:nvPr/>
        </p:nvGraphicFramePr>
        <p:xfrm>
          <a:off x="1259632" y="2564904"/>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kumimoji="1" lang="ja-JP" altLang="en-US" dirty="0"/>
                    </a:p>
                  </a:txBody>
                  <a:tcPr/>
                </a:tc>
                <a:tc>
                  <a:txBody>
                    <a:bodyPr/>
                    <a:lstStyle/>
                    <a:p>
                      <a:r>
                        <a:rPr kumimoji="1" lang="en-US" altLang="ja-JP" dirty="0" smtClean="0"/>
                        <a:t>MR-BS</a:t>
                      </a:r>
                      <a:endParaRPr kumimoji="1" lang="ja-JP" altLang="en-US" dirty="0"/>
                    </a:p>
                  </a:txBody>
                  <a:tcPr/>
                </a:tc>
                <a:tc>
                  <a:txBody>
                    <a:bodyPr/>
                    <a:lstStyle/>
                    <a:p>
                      <a:r>
                        <a:rPr kumimoji="1" lang="en-US" altLang="ja-JP" dirty="0" smtClean="0"/>
                        <a:t>R-CPE</a:t>
                      </a:r>
                      <a:endParaRPr kumimoji="1" lang="ja-JP" altLang="en-US" dirty="0"/>
                    </a:p>
                  </a:txBody>
                  <a:tcPr/>
                </a:tc>
                <a:tc>
                  <a:txBody>
                    <a:bodyPr/>
                    <a:lstStyle/>
                    <a:p>
                      <a:r>
                        <a:rPr kumimoji="1" lang="en-US" altLang="ja-JP" dirty="0" smtClean="0"/>
                        <a:t>S-CPE</a:t>
                      </a:r>
                      <a:endParaRPr kumimoji="1" lang="ja-JP" altLang="en-US" dirty="0"/>
                    </a:p>
                  </a:txBody>
                  <a:tcPr/>
                </a:tc>
              </a:tr>
              <a:tr h="370840">
                <a:tc>
                  <a:txBody>
                    <a:bodyPr/>
                    <a:lstStyle/>
                    <a:p>
                      <a:r>
                        <a:rPr kumimoji="1" lang="en-US" altLang="ja-JP" dirty="0" smtClean="0"/>
                        <a:t>DS-AZ</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US-AZ</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DS-DRZ</a:t>
                      </a:r>
                      <a:endParaRPr kumimoji="1" lang="ja-JP" altLang="en-US" dirty="0"/>
                    </a:p>
                  </a:txBody>
                  <a:tcPr/>
                </a:tc>
                <a:tc>
                  <a:txBody>
                    <a:bodyPr/>
                    <a:lstStyle/>
                    <a:p>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US-DRZ</a:t>
                      </a:r>
                      <a:endParaRPr kumimoji="1" lang="ja-JP" altLang="en-US" dirty="0"/>
                    </a:p>
                  </a:txBody>
                  <a:tcPr/>
                </a:tc>
                <a:tc>
                  <a:txBody>
                    <a:bodyPr/>
                    <a:lstStyle/>
                    <a:p>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r>
            </a:tbl>
          </a:graphicData>
        </a:graphic>
      </p:graphicFrame>
      <p:sp>
        <p:nvSpPr>
          <p:cNvPr id="8" name="右中かっこ 7"/>
          <p:cNvSpPr/>
          <p:nvPr/>
        </p:nvSpPr>
        <p:spPr bwMode="auto">
          <a:xfrm>
            <a:off x="4788024"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9" name="右中かっこ 8"/>
          <p:cNvSpPr/>
          <p:nvPr/>
        </p:nvSpPr>
        <p:spPr bwMode="auto">
          <a:xfrm>
            <a:off x="4788024" y="378904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4932040" y="3140968"/>
            <a:ext cx="697755" cy="307777"/>
          </a:xfrm>
          <a:prstGeom prst="rect">
            <a:avLst/>
          </a:prstGeom>
          <a:noFill/>
        </p:spPr>
        <p:txBody>
          <a:bodyPr wrap="none" rtlCol="0">
            <a:spAutoFit/>
          </a:bodyPr>
          <a:lstStyle/>
          <a:p>
            <a:r>
              <a:rPr kumimoji="1" lang="en-US" altLang="ja-JP" dirty="0" smtClean="0">
                <a:solidFill>
                  <a:srgbClr val="FF0000"/>
                </a:solidFill>
              </a:rPr>
              <a:t>RRTG</a:t>
            </a:r>
            <a:endParaRPr kumimoji="1" lang="ja-JP" altLang="en-US" dirty="0">
              <a:solidFill>
                <a:srgbClr val="FF0000"/>
              </a:solidFill>
            </a:endParaRPr>
          </a:p>
        </p:txBody>
      </p:sp>
      <p:sp>
        <p:nvSpPr>
          <p:cNvPr id="11" name="テキスト ボックス 10"/>
          <p:cNvSpPr txBox="1"/>
          <p:nvPr/>
        </p:nvSpPr>
        <p:spPr>
          <a:xfrm>
            <a:off x="4932040" y="3861048"/>
            <a:ext cx="688137" cy="307777"/>
          </a:xfrm>
          <a:prstGeom prst="rect">
            <a:avLst/>
          </a:prstGeom>
          <a:noFill/>
        </p:spPr>
        <p:txBody>
          <a:bodyPr wrap="none" rtlCol="0">
            <a:spAutoFit/>
          </a:bodyPr>
          <a:lstStyle/>
          <a:p>
            <a:r>
              <a:rPr kumimoji="1" lang="en-US" altLang="ja-JP" dirty="0" smtClean="0">
                <a:solidFill>
                  <a:srgbClr val="FF0000"/>
                </a:solidFill>
              </a:rPr>
              <a:t>RTTG</a:t>
            </a:r>
            <a:endParaRPr kumimoji="1" lang="ja-JP" altLang="en-US" dirty="0">
              <a:solidFill>
                <a:srgbClr val="FF0000"/>
              </a:solidFill>
            </a:endParaRPr>
          </a:p>
        </p:txBody>
      </p:sp>
      <p:graphicFrame>
        <p:nvGraphicFramePr>
          <p:cNvPr id="12" name="表 11"/>
          <p:cNvGraphicFramePr>
            <a:graphicFrameLocks noGrp="1"/>
          </p:cNvGraphicFramePr>
          <p:nvPr/>
        </p:nvGraphicFramePr>
        <p:xfrm>
          <a:off x="1043608" y="5013176"/>
          <a:ext cx="6903028" cy="579120"/>
        </p:xfrm>
        <a:graphic>
          <a:graphicData uri="http://schemas.openxmlformats.org/drawingml/2006/table">
            <a:tbl>
              <a:tblPr firstRow="1" bandRow="1">
                <a:tableStyleId>{5C22544A-7EE6-4342-B048-85BDC9FD1C3A}</a:tableStyleId>
              </a:tblPr>
              <a:tblGrid>
                <a:gridCol w="828742"/>
                <a:gridCol w="774526"/>
                <a:gridCol w="975906"/>
                <a:gridCol w="945843"/>
                <a:gridCol w="842205"/>
                <a:gridCol w="1002244"/>
                <a:gridCol w="704820"/>
                <a:gridCol w="828742"/>
              </a:tblGrid>
              <a:tr h="370840">
                <a:tc>
                  <a:txBody>
                    <a:bodyPr/>
                    <a:lstStyle/>
                    <a:p>
                      <a:pPr algn="ctr"/>
                      <a:r>
                        <a:rPr kumimoji="1" lang="en-US" altLang="ja-JP" sz="1600" dirty="0" smtClean="0"/>
                        <a:t>DS-AZ</a:t>
                      </a:r>
                      <a:endParaRPr kumimoji="1" lang="ja-JP" altLang="en-US" sz="1600" dirty="0"/>
                    </a:p>
                  </a:txBody>
                  <a:tcPr/>
                </a:tc>
                <a:tc>
                  <a:txBody>
                    <a:bodyPr/>
                    <a:lstStyle/>
                    <a:p>
                      <a:pPr algn="ctr"/>
                      <a:r>
                        <a:rPr kumimoji="1" lang="en-US" altLang="ja-JP" sz="1600" dirty="0" smtClean="0">
                          <a:solidFill>
                            <a:schemeClr val="tx1"/>
                          </a:solidFill>
                        </a:rPr>
                        <a:t>TTG/</a:t>
                      </a:r>
                    </a:p>
                    <a:p>
                      <a:pPr algn="ctr"/>
                      <a:r>
                        <a:rPr kumimoji="1" lang="en-US" altLang="ja-JP" sz="1600" dirty="0" smtClean="0">
                          <a:solidFill>
                            <a:schemeClr val="tx1"/>
                          </a:solidFill>
                        </a:rPr>
                        <a:t>RRTG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DS-DRZ</a:t>
                      </a:r>
                      <a:endParaRPr kumimoji="1" lang="ja-JP" altLang="en-US" sz="1600" dirty="0"/>
                    </a:p>
                  </a:txBody>
                  <a:tcPr/>
                </a:tc>
                <a:tc>
                  <a:txBody>
                    <a:bodyPr/>
                    <a:lstStyle/>
                    <a:p>
                      <a:pPr algn="ctr"/>
                      <a:r>
                        <a:rPr kumimoji="1" lang="en-US" altLang="ja-JP" sz="1600" dirty="0" smtClean="0"/>
                        <a:t>US-AZ</a:t>
                      </a:r>
                      <a:endParaRPr kumimoji="1" lang="ja-JP" altLang="en-US" sz="1600" dirty="0"/>
                    </a:p>
                  </a:txBody>
                  <a:tcPr/>
                </a:tc>
                <a:tc>
                  <a:txBody>
                    <a:bodyPr/>
                    <a:lstStyle/>
                    <a:p>
                      <a:pPr algn="ctr"/>
                      <a:r>
                        <a:rPr kumimoji="1" lang="en-US" altLang="ja-JP" sz="1600" dirty="0" smtClean="0">
                          <a:solidFill>
                            <a:schemeClr val="tx1"/>
                          </a:solidFill>
                        </a:rPr>
                        <a:t>RTTG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US-DRZ</a:t>
                      </a:r>
                      <a:endParaRPr kumimoji="1" lang="ja-JP" altLang="en-US" sz="1600" dirty="0"/>
                    </a:p>
                  </a:txBody>
                  <a:tcPr/>
                </a:tc>
                <a:tc>
                  <a:txBody>
                    <a:bodyPr/>
                    <a:lstStyle/>
                    <a:p>
                      <a:pPr algn="ctr"/>
                      <a:r>
                        <a:rPr kumimoji="1" lang="en-US" altLang="ja-JP" sz="1600" dirty="0" smtClean="0">
                          <a:solidFill>
                            <a:schemeClr val="tx1"/>
                          </a:solidFill>
                        </a:rPr>
                        <a:t>SC</a:t>
                      </a:r>
                      <a:endParaRPr kumimoji="1" lang="ja-JP" altLang="en-US" sz="1600" dirty="0">
                        <a:solidFill>
                          <a:schemeClr val="tx1"/>
                        </a:solidFill>
                      </a:endParaRPr>
                    </a:p>
                  </a:txBody>
                  <a:tcPr>
                    <a:solidFill>
                      <a:srgbClr val="FFC000"/>
                    </a:solidFill>
                  </a:tcPr>
                </a:tc>
                <a:tc>
                  <a:txBody>
                    <a:bodyPr/>
                    <a:lstStyle/>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r>
            </a:tbl>
          </a:graphicData>
        </a:graphic>
      </p:graphicFrame>
      <p:sp>
        <p:nvSpPr>
          <p:cNvPr id="13" name="右中かっこ 12"/>
          <p:cNvSpPr/>
          <p:nvPr/>
        </p:nvSpPr>
        <p:spPr bwMode="auto">
          <a:xfrm>
            <a:off x="3347864"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4" name="正方形/長方形 13"/>
          <p:cNvSpPr/>
          <p:nvPr/>
        </p:nvSpPr>
        <p:spPr>
          <a:xfrm>
            <a:off x="3563888" y="3140968"/>
            <a:ext cx="564578" cy="307777"/>
          </a:xfrm>
          <a:prstGeom prst="rect">
            <a:avLst/>
          </a:prstGeom>
        </p:spPr>
        <p:txBody>
          <a:bodyPr wrap="none">
            <a:spAutoFit/>
          </a:bodyPr>
          <a:lstStyle/>
          <a:p>
            <a:r>
              <a:rPr kumimoji="1" lang="en-US" altLang="ja-JP" dirty="0" smtClean="0">
                <a:solidFill>
                  <a:srgbClr val="FF0000"/>
                </a:solidFill>
              </a:rPr>
              <a:t>TTG</a:t>
            </a:r>
            <a:endParaRPr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en-US" altLang="ja-JP" dirty="0" smtClean="0">
                <a:solidFill>
                  <a:schemeClr val="accent2"/>
                </a:solidFill>
              </a:rPr>
              <a:t>Comb#1 and Comb#4 are recommendable frame configuration in Distributed Scheduling Mode because the lowest number of Time Gap is used </a:t>
            </a:r>
            <a:endParaRPr kumimoji="1" lang="ja-JP" altLang="en-US" dirty="0" smtClean="0">
              <a:solidFill>
                <a:schemeClr val="accent2"/>
              </a:solidFill>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CID #2</a:t>
            </a:r>
            <a:endParaRPr kumimoji="1" lang="ja-JP" altLang="en-US" dirty="0"/>
          </a:p>
        </p:txBody>
      </p:sp>
      <p:graphicFrame>
        <p:nvGraphicFramePr>
          <p:cNvPr id="12" name="コンテンツ プレースホルダ 11"/>
          <p:cNvGraphicFramePr>
            <a:graphicFrameLocks noGrp="1"/>
          </p:cNvGraphicFramePr>
          <p:nvPr>
            <p:ph idx="1"/>
          </p:nvPr>
        </p:nvGraphicFramePr>
        <p:xfrm>
          <a:off x="685800" y="1981200"/>
          <a:ext cx="7772401" cy="838200"/>
        </p:xfrm>
        <a:graphic>
          <a:graphicData uri="http://schemas.openxmlformats.org/drawingml/2006/table">
            <a:tbl>
              <a:tblPr/>
              <a:tblGrid>
                <a:gridCol w="396133"/>
                <a:gridCol w="3688134"/>
                <a:gridCol w="3688134"/>
              </a:tblGrid>
              <a:tr h="352425">
                <a:tc>
                  <a:txBody>
                    <a:bodyPr/>
                    <a:lstStyle/>
                    <a:p>
                      <a:pPr algn="ctr" fontAlgn="ctr"/>
                      <a:r>
                        <a:rPr lang="en-US" sz="100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485775">
                <a:tc>
                  <a:txBody>
                    <a:bodyPr/>
                    <a:lstStyle/>
                    <a:p>
                      <a:pPr algn="ctr" fontAlgn="t"/>
                      <a:r>
                        <a:rPr lang="en-US" altLang="ja-JP" sz="1000" b="0" i="0" u="none" strike="noStrike">
                          <a:latin typeface="Arial"/>
                        </a:rPr>
                        <a:t>2</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a:latin typeface="Arial"/>
                        </a:rPr>
                        <a:t>In those figures, there are unnecessary time gap exist for example, TDD, RRTG, etc. remove those unnecessary time gap in mode 2 frame structures</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dirty="0">
                          <a:latin typeface="Arial"/>
                        </a:rPr>
                        <a:t>Remedy was suggested in contribution 22-13-0141/r2</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Transmission &amp; Retransmission</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矢印コネクタ 17"/>
          <p:cNvCxnSpPr/>
          <p:nvPr/>
        </p:nvCxnSpPr>
        <p:spPr bwMode="auto">
          <a:xfrm flipH="1">
            <a:off x="4427984" y="2708920"/>
            <a:ext cx="2232248" cy="0"/>
          </a:xfrm>
          <a:prstGeom prst="straightConnector1">
            <a:avLst/>
          </a:prstGeom>
          <a:noFill/>
          <a:ln w="38100" cap="flat" cmpd="sng" algn="ctr">
            <a:solidFill>
              <a:srgbClr val="0066FF"/>
            </a:solidFill>
            <a:prstDash val="solid"/>
            <a:round/>
            <a:headEnd type="arrow" w="med" len="med"/>
            <a:tailEnd type="none" w="med" len="med"/>
          </a:ln>
          <a:effectLst/>
        </p:spPr>
      </p:cxn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
        <p:nvSpPr>
          <p:cNvPr id="7" name="コンテンツ プレースホルダ 2"/>
          <p:cNvSpPr>
            <a:spLocks noGrp="1"/>
          </p:cNvSpPr>
          <p:nvPr>
            <p:ph idx="1"/>
          </p:nvPr>
        </p:nvSpPr>
        <p:spPr>
          <a:xfrm>
            <a:off x="685800" y="692696"/>
            <a:ext cx="7772400" cy="5403304"/>
          </a:xfrm>
        </p:spPr>
        <p:txBody>
          <a:bodyPr/>
          <a:lstStyle/>
          <a:p>
            <a:pPr marL="342900" lvl="2" indent="-342900"/>
            <a:r>
              <a:rPr kumimoji="1" lang="en-US" altLang="ja-JP" sz="2000" b="1" dirty="0" smtClean="0"/>
              <a:t>Comb#1: DS-AZ + DS-CRZ + US-AZ + US-CRZ</a:t>
            </a:r>
          </a:p>
        </p:txBody>
      </p:sp>
      <p:grpSp>
        <p:nvGrpSpPr>
          <p:cNvPr id="2" name="グループ化 7"/>
          <p:cNvGrpSpPr/>
          <p:nvPr/>
        </p:nvGrpSpPr>
        <p:grpSpPr>
          <a:xfrm>
            <a:off x="1691680" y="1196752"/>
            <a:ext cx="792088" cy="792088"/>
            <a:chOff x="1475656" y="3140968"/>
            <a:chExt cx="792088" cy="792088"/>
          </a:xfrm>
        </p:grpSpPr>
        <p:sp>
          <p:nvSpPr>
            <p:cNvPr id="9" name="円/楕円 8"/>
            <p:cNvSpPr/>
            <p:nvPr/>
          </p:nvSpPr>
          <p:spPr bwMode="auto">
            <a:xfrm>
              <a:off x="1475656" y="3140968"/>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1475656" y="3409255"/>
              <a:ext cx="763351" cy="307777"/>
            </a:xfrm>
            <a:prstGeom prst="rect">
              <a:avLst/>
            </a:prstGeom>
            <a:noFill/>
          </p:spPr>
          <p:txBody>
            <a:bodyPr wrap="none" rtlCol="0">
              <a:spAutoFit/>
            </a:bodyPr>
            <a:lstStyle/>
            <a:p>
              <a:r>
                <a:rPr kumimoji="1" lang="en-US" altLang="ja-JP" dirty="0" smtClean="0"/>
                <a:t>MR-BS</a:t>
              </a:r>
              <a:endParaRPr kumimoji="1" lang="ja-JP" altLang="en-US" dirty="0"/>
            </a:p>
          </p:txBody>
        </p:sp>
      </p:grpSp>
      <p:grpSp>
        <p:nvGrpSpPr>
          <p:cNvPr id="3" name="グループ化 10"/>
          <p:cNvGrpSpPr/>
          <p:nvPr/>
        </p:nvGrpSpPr>
        <p:grpSpPr>
          <a:xfrm>
            <a:off x="3995936" y="1268760"/>
            <a:ext cx="792088" cy="792088"/>
            <a:chOff x="3779912" y="3068960"/>
            <a:chExt cx="792088" cy="792088"/>
          </a:xfrm>
        </p:grpSpPr>
        <p:sp>
          <p:nvSpPr>
            <p:cNvPr id="12" name="円/楕円 11"/>
            <p:cNvSpPr/>
            <p:nvPr/>
          </p:nvSpPr>
          <p:spPr bwMode="auto">
            <a:xfrm>
              <a:off x="377991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3" name="テキスト ボックス 12"/>
            <p:cNvSpPr txBox="1"/>
            <p:nvPr/>
          </p:nvSpPr>
          <p:spPr>
            <a:xfrm>
              <a:off x="3839107" y="3337247"/>
              <a:ext cx="732893" cy="307777"/>
            </a:xfrm>
            <a:prstGeom prst="rect">
              <a:avLst/>
            </a:prstGeom>
            <a:noFill/>
          </p:spPr>
          <p:txBody>
            <a:bodyPr wrap="none" rtlCol="0">
              <a:spAutoFit/>
            </a:bodyPr>
            <a:lstStyle/>
            <a:p>
              <a:r>
                <a:rPr kumimoji="1" lang="en-US" altLang="ja-JP" dirty="0" smtClean="0"/>
                <a:t>R-CPE</a:t>
              </a:r>
              <a:endParaRPr kumimoji="1" lang="ja-JP" altLang="en-US" dirty="0"/>
            </a:p>
          </p:txBody>
        </p:sp>
      </p:grpSp>
      <p:grpSp>
        <p:nvGrpSpPr>
          <p:cNvPr id="8" name="グループ化 13"/>
          <p:cNvGrpSpPr/>
          <p:nvPr/>
        </p:nvGrpSpPr>
        <p:grpSpPr>
          <a:xfrm>
            <a:off x="6156176" y="1196752"/>
            <a:ext cx="792088" cy="792088"/>
            <a:chOff x="5940152" y="3068960"/>
            <a:chExt cx="792088" cy="792088"/>
          </a:xfrm>
        </p:grpSpPr>
        <p:sp>
          <p:nvSpPr>
            <p:cNvPr id="15" name="円/楕円 14"/>
            <p:cNvSpPr/>
            <p:nvPr/>
          </p:nvSpPr>
          <p:spPr bwMode="auto">
            <a:xfrm>
              <a:off x="594015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6" name="テキスト ボックス 15"/>
            <p:cNvSpPr txBox="1"/>
            <p:nvPr/>
          </p:nvSpPr>
          <p:spPr>
            <a:xfrm>
              <a:off x="5957796" y="3337247"/>
              <a:ext cx="702436" cy="307777"/>
            </a:xfrm>
            <a:prstGeom prst="rect">
              <a:avLst/>
            </a:prstGeom>
            <a:noFill/>
          </p:spPr>
          <p:txBody>
            <a:bodyPr wrap="none" rtlCol="0">
              <a:spAutoFit/>
            </a:bodyPr>
            <a:lstStyle/>
            <a:p>
              <a:r>
                <a:rPr kumimoji="1" lang="en-US" altLang="ja-JP" dirty="0" smtClean="0"/>
                <a:t>S-CPE</a:t>
              </a:r>
              <a:endParaRPr kumimoji="1" lang="ja-JP" altLang="en-US" dirty="0"/>
            </a:p>
          </p:txBody>
        </p:sp>
      </p:grpSp>
      <p:cxnSp>
        <p:nvCxnSpPr>
          <p:cNvPr id="17" name="直線矢印コネクタ 16"/>
          <p:cNvCxnSpPr/>
          <p:nvPr/>
        </p:nvCxnSpPr>
        <p:spPr bwMode="auto">
          <a:xfrm>
            <a:off x="2195736" y="2348880"/>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19" name="直線矢印コネクタ 18"/>
          <p:cNvCxnSpPr/>
          <p:nvPr/>
        </p:nvCxnSpPr>
        <p:spPr bwMode="auto">
          <a:xfrm>
            <a:off x="4499992" y="3573016"/>
            <a:ext cx="2160240" cy="0"/>
          </a:xfrm>
          <a:prstGeom prst="straightConnector1">
            <a:avLst/>
          </a:prstGeom>
          <a:noFill/>
          <a:ln w="38100" cap="flat" cmpd="sng" algn="ctr">
            <a:solidFill>
              <a:srgbClr val="0066FF"/>
            </a:solidFill>
            <a:prstDash val="solid"/>
            <a:round/>
            <a:headEnd type="arrow" w="med" len="med"/>
            <a:tailEnd type="none" w="med" len="med"/>
          </a:ln>
          <a:effectLst/>
        </p:spPr>
      </p:cxnSp>
      <p:cxnSp>
        <p:nvCxnSpPr>
          <p:cNvPr id="20" name="直線矢印コネクタ 19"/>
          <p:cNvCxnSpPr/>
          <p:nvPr/>
        </p:nvCxnSpPr>
        <p:spPr bwMode="auto">
          <a:xfrm flipH="1">
            <a:off x="2123728" y="3140968"/>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21" name="正方形/長方形 20"/>
          <p:cNvSpPr/>
          <p:nvPr/>
        </p:nvSpPr>
        <p:spPr bwMode="auto">
          <a:xfrm>
            <a:off x="2915816" y="2060848"/>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22" name="左中かっこ 21"/>
          <p:cNvSpPr/>
          <p:nvPr/>
        </p:nvSpPr>
        <p:spPr bwMode="auto">
          <a:xfrm>
            <a:off x="1547664" y="227687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3" name="テキスト ボックス 22"/>
          <p:cNvSpPr txBox="1"/>
          <p:nvPr/>
        </p:nvSpPr>
        <p:spPr>
          <a:xfrm>
            <a:off x="216024" y="2780928"/>
            <a:ext cx="1326004" cy="307777"/>
          </a:xfrm>
          <a:prstGeom prst="rect">
            <a:avLst/>
          </a:prstGeom>
          <a:noFill/>
        </p:spPr>
        <p:txBody>
          <a:bodyPr wrap="none" rtlCol="0">
            <a:spAutoFit/>
          </a:bodyPr>
          <a:lstStyle/>
          <a:p>
            <a:r>
              <a:rPr kumimoji="1" lang="en-US" altLang="ja-JP" dirty="0" smtClean="0"/>
              <a:t> 22b Frame #X</a:t>
            </a:r>
            <a:endParaRPr kumimoji="1" lang="ja-JP" altLang="en-US" dirty="0"/>
          </a:p>
        </p:txBody>
      </p:sp>
      <p:cxnSp>
        <p:nvCxnSpPr>
          <p:cNvPr id="24" name="直線矢印コネクタ 23"/>
          <p:cNvCxnSpPr/>
          <p:nvPr/>
        </p:nvCxnSpPr>
        <p:spPr bwMode="auto">
          <a:xfrm>
            <a:off x="2195736" y="3933056"/>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25" name="直線矢印コネクタ 24"/>
          <p:cNvCxnSpPr/>
          <p:nvPr/>
        </p:nvCxnSpPr>
        <p:spPr bwMode="auto">
          <a:xfrm flipH="1">
            <a:off x="4499992" y="4941168"/>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26" name="正方形/長方形 25"/>
          <p:cNvSpPr/>
          <p:nvPr/>
        </p:nvSpPr>
        <p:spPr bwMode="auto">
          <a:xfrm>
            <a:off x="4788024" y="3284984"/>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29" name="左中かっこ 28"/>
          <p:cNvSpPr/>
          <p:nvPr/>
        </p:nvSpPr>
        <p:spPr bwMode="auto">
          <a:xfrm>
            <a:off x="1547664" y="371703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30" name="テキスト ボックス 29"/>
          <p:cNvSpPr txBox="1"/>
          <p:nvPr/>
        </p:nvSpPr>
        <p:spPr>
          <a:xfrm>
            <a:off x="107504" y="4221088"/>
            <a:ext cx="1518364" cy="307777"/>
          </a:xfrm>
          <a:prstGeom prst="rect">
            <a:avLst/>
          </a:prstGeom>
          <a:noFill/>
        </p:spPr>
        <p:txBody>
          <a:bodyPr wrap="none" rtlCol="0">
            <a:spAutoFit/>
          </a:bodyPr>
          <a:lstStyle/>
          <a:p>
            <a:r>
              <a:rPr kumimoji="1" lang="en-US" altLang="ja-JP" dirty="0" smtClean="0"/>
              <a:t> 22b Frame #X+1</a:t>
            </a:r>
            <a:endParaRPr kumimoji="1" lang="ja-JP" altLang="en-US" dirty="0"/>
          </a:p>
        </p:txBody>
      </p:sp>
      <p:sp>
        <p:nvSpPr>
          <p:cNvPr id="31" name="正方形/長方形 30"/>
          <p:cNvSpPr/>
          <p:nvPr/>
        </p:nvSpPr>
        <p:spPr bwMode="auto">
          <a:xfrm>
            <a:off x="5508104" y="2420888"/>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34" name="直線矢印コネクタ 33"/>
          <p:cNvCxnSpPr/>
          <p:nvPr/>
        </p:nvCxnSpPr>
        <p:spPr bwMode="auto">
          <a:xfrm>
            <a:off x="4572000" y="4293096"/>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35" name="直線矢印コネクタ 34"/>
          <p:cNvCxnSpPr/>
          <p:nvPr/>
        </p:nvCxnSpPr>
        <p:spPr bwMode="auto">
          <a:xfrm flipH="1">
            <a:off x="2195736" y="4653136"/>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36" name="正方形/長方形 35"/>
          <p:cNvSpPr/>
          <p:nvPr/>
        </p:nvSpPr>
        <p:spPr bwMode="auto">
          <a:xfrm>
            <a:off x="2411760" y="4365104"/>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37" name="直線矢印コネクタ 36"/>
          <p:cNvCxnSpPr/>
          <p:nvPr/>
        </p:nvCxnSpPr>
        <p:spPr bwMode="auto">
          <a:xfrm>
            <a:off x="2195736" y="5437584"/>
            <a:ext cx="2160240" cy="0"/>
          </a:xfrm>
          <a:prstGeom prst="straightConnector1">
            <a:avLst/>
          </a:prstGeom>
          <a:noFill/>
          <a:ln w="38100" cap="flat" cmpd="sng" algn="ctr">
            <a:solidFill>
              <a:srgbClr val="0066FF"/>
            </a:solidFill>
            <a:prstDash val="solid"/>
            <a:round/>
            <a:headEnd type="none" w="med" len="med"/>
            <a:tailEnd type="arrow"/>
          </a:ln>
          <a:effectLst/>
        </p:spPr>
      </p:cxnSp>
      <p:sp>
        <p:nvSpPr>
          <p:cNvPr id="38" name="正方形/長方形 37"/>
          <p:cNvSpPr/>
          <p:nvPr/>
        </p:nvSpPr>
        <p:spPr bwMode="auto">
          <a:xfrm>
            <a:off x="2915816" y="5149552"/>
            <a:ext cx="1008112" cy="216024"/>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Re-Frame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39" name="直線矢印コネクタ 38"/>
          <p:cNvCxnSpPr/>
          <p:nvPr/>
        </p:nvCxnSpPr>
        <p:spPr bwMode="auto">
          <a:xfrm flipH="1">
            <a:off x="4499992" y="6309320"/>
            <a:ext cx="2232248" cy="0"/>
          </a:xfrm>
          <a:prstGeom prst="straightConnector1">
            <a:avLst/>
          </a:prstGeom>
          <a:noFill/>
          <a:ln w="38100" cap="flat" cmpd="sng" algn="ctr">
            <a:solidFill>
              <a:srgbClr val="0066FF"/>
            </a:solidFill>
            <a:prstDash val="solid"/>
            <a:round/>
            <a:headEnd type="none" w="med" len="med"/>
            <a:tailEnd type="arrow"/>
          </a:ln>
          <a:effectLst/>
        </p:spPr>
      </p:cxnSp>
      <p:cxnSp>
        <p:nvCxnSpPr>
          <p:cNvPr id="40" name="直線矢印コネクタ 39"/>
          <p:cNvCxnSpPr/>
          <p:nvPr/>
        </p:nvCxnSpPr>
        <p:spPr bwMode="auto">
          <a:xfrm>
            <a:off x="4572000" y="5733256"/>
            <a:ext cx="2160240" cy="0"/>
          </a:xfrm>
          <a:prstGeom prst="straightConnector1">
            <a:avLst/>
          </a:prstGeom>
          <a:noFill/>
          <a:ln w="38100" cap="flat" cmpd="sng" algn="ctr">
            <a:solidFill>
              <a:srgbClr val="0066FF"/>
            </a:solidFill>
            <a:prstDash val="solid"/>
            <a:round/>
            <a:headEnd type="none" w="med" len="med"/>
            <a:tailEnd type="arrow"/>
          </a:ln>
          <a:effectLst/>
        </p:spPr>
      </p:cxnSp>
      <p:sp>
        <p:nvSpPr>
          <p:cNvPr id="41" name="正方形/長方形 40"/>
          <p:cNvSpPr/>
          <p:nvPr/>
        </p:nvSpPr>
        <p:spPr bwMode="auto">
          <a:xfrm>
            <a:off x="5580112" y="5445224"/>
            <a:ext cx="1008112" cy="216024"/>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Re-Frame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42" name="直線矢印コネクタ 41"/>
          <p:cNvCxnSpPr/>
          <p:nvPr/>
        </p:nvCxnSpPr>
        <p:spPr bwMode="auto">
          <a:xfrm flipH="1">
            <a:off x="2123728" y="6021288"/>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43" name="テキスト ボックス 42"/>
          <p:cNvSpPr txBox="1"/>
          <p:nvPr/>
        </p:nvSpPr>
        <p:spPr>
          <a:xfrm>
            <a:off x="107504" y="5725616"/>
            <a:ext cx="1518364" cy="307777"/>
          </a:xfrm>
          <a:prstGeom prst="rect">
            <a:avLst/>
          </a:prstGeom>
          <a:noFill/>
        </p:spPr>
        <p:txBody>
          <a:bodyPr wrap="none" rtlCol="0">
            <a:spAutoFit/>
          </a:bodyPr>
          <a:lstStyle/>
          <a:p>
            <a:r>
              <a:rPr kumimoji="1" lang="en-US" altLang="ja-JP" dirty="0" smtClean="0"/>
              <a:t> 22b Frame #X+2</a:t>
            </a:r>
            <a:endParaRPr kumimoji="1" lang="ja-JP" altLang="en-US" dirty="0"/>
          </a:p>
        </p:txBody>
      </p:sp>
      <p:sp>
        <p:nvSpPr>
          <p:cNvPr id="44" name="左中かっこ 43"/>
          <p:cNvSpPr/>
          <p:nvPr/>
        </p:nvSpPr>
        <p:spPr bwMode="auto">
          <a:xfrm>
            <a:off x="1547664" y="515719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764704"/>
            <a:ext cx="7772400" cy="5331296"/>
          </a:xfrm>
        </p:spPr>
        <p:txBody>
          <a:bodyPr/>
          <a:lstStyle/>
          <a:p>
            <a:pPr marL="342900" lvl="2" indent="-342900"/>
            <a:r>
              <a:rPr kumimoji="1" lang="en-US" altLang="ja-JP" sz="2000" b="1" dirty="0" smtClean="0"/>
              <a:t>Comb#2: DS-AZ + DS-CRZ + US-CRZ + US-AZ</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cxnSp>
        <p:nvCxnSpPr>
          <p:cNvPr id="7" name="直線矢印コネクタ 6"/>
          <p:cNvCxnSpPr/>
          <p:nvPr/>
        </p:nvCxnSpPr>
        <p:spPr bwMode="auto">
          <a:xfrm flipH="1">
            <a:off x="4427984" y="2708920"/>
            <a:ext cx="2232248" cy="0"/>
          </a:xfrm>
          <a:prstGeom prst="straightConnector1">
            <a:avLst/>
          </a:prstGeom>
          <a:noFill/>
          <a:ln w="38100" cap="flat" cmpd="sng" algn="ctr">
            <a:solidFill>
              <a:srgbClr val="0066FF"/>
            </a:solidFill>
            <a:prstDash val="solid"/>
            <a:round/>
            <a:headEnd type="arrow" w="med" len="med"/>
            <a:tailEnd type="none" w="med" len="med"/>
          </a:ln>
          <a:effectLst/>
        </p:spPr>
      </p:cxnSp>
      <p:grpSp>
        <p:nvGrpSpPr>
          <p:cNvPr id="2" name="グループ化 7"/>
          <p:cNvGrpSpPr/>
          <p:nvPr/>
        </p:nvGrpSpPr>
        <p:grpSpPr>
          <a:xfrm>
            <a:off x="1691680" y="1196752"/>
            <a:ext cx="792088" cy="792088"/>
            <a:chOff x="1475656" y="3140968"/>
            <a:chExt cx="792088" cy="792088"/>
          </a:xfrm>
        </p:grpSpPr>
        <p:sp>
          <p:nvSpPr>
            <p:cNvPr id="9" name="円/楕円 8"/>
            <p:cNvSpPr/>
            <p:nvPr/>
          </p:nvSpPr>
          <p:spPr bwMode="auto">
            <a:xfrm>
              <a:off x="1475656" y="3140968"/>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1475656" y="3409255"/>
              <a:ext cx="763351" cy="307777"/>
            </a:xfrm>
            <a:prstGeom prst="rect">
              <a:avLst/>
            </a:prstGeom>
            <a:noFill/>
          </p:spPr>
          <p:txBody>
            <a:bodyPr wrap="none" rtlCol="0">
              <a:spAutoFit/>
            </a:bodyPr>
            <a:lstStyle/>
            <a:p>
              <a:r>
                <a:rPr kumimoji="1" lang="en-US" altLang="ja-JP" dirty="0" smtClean="0"/>
                <a:t>MR-BS</a:t>
              </a:r>
              <a:endParaRPr kumimoji="1" lang="ja-JP" altLang="en-US" dirty="0"/>
            </a:p>
          </p:txBody>
        </p:sp>
      </p:grpSp>
      <p:grpSp>
        <p:nvGrpSpPr>
          <p:cNvPr id="8" name="グループ化 10"/>
          <p:cNvGrpSpPr/>
          <p:nvPr/>
        </p:nvGrpSpPr>
        <p:grpSpPr>
          <a:xfrm>
            <a:off x="3995936" y="1268760"/>
            <a:ext cx="792088" cy="792088"/>
            <a:chOff x="3779912" y="3068960"/>
            <a:chExt cx="792088" cy="792088"/>
          </a:xfrm>
        </p:grpSpPr>
        <p:sp>
          <p:nvSpPr>
            <p:cNvPr id="12" name="円/楕円 11"/>
            <p:cNvSpPr/>
            <p:nvPr/>
          </p:nvSpPr>
          <p:spPr bwMode="auto">
            <a:xfrm>
              <a:off x="377991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3" name="テキスト ボックス 12"/>
            <p:cNvSpPr txBox="1"/>
            <p:nvPr/>
          </p:nvSpPr>
          <p:spPr>
            <a:xfrm>
              <a:off x="3839107" y="3337247"/>
              <a:ext cx="732893" cy="307777"/>
            </a:xfrm>
            <a:prstGeom prst="rect">
              <a:avLst/>
            </a:prstGeom>
            <a:noFill/>
          </p:spPr>
          <p:txBody>
            <a:bodyPr wrap="none" rtlCol="0">
              <a:spAutoFit/>
            </a:bodyPr>
            <a:lstStyle/>
            <a:p>
              <a:r>
                <a:rPr kumimoji="1" lang="en-US" altLang="ja-JP" dirty="0" smtClean="0"/>
                <a:t>R-CPE</a:t>
              </a:r>
              <a:endParaRPr kumimoji="1" lang="ja-JP" altLang="en-US" dirty="0"/>
            </a:p>
          </p:txBody>
        </p:sp>
      </p:grpSp>
      <p:grpSp>
        <p:nvGrpSpPr>
          <p:cNvPr id="11" name="グループ化 13"/>
          <p:cNvGrpSpPr/>
          <p:nvPr/>
        </p:nvGrpSpPr>
        <p:grpSpPr>
          <a:xfrm>
            <a:off x="6156176" y="1196752"/>
            <a:ext cx="792088" cy="792088"/>
            <a:chOff x="5940152" y="3068960"/>
            <a:chExt cx="792088" cy="792088"/>
          </a:xfrm>
        </p:grpSpPr>
        <p:sp>
          <p:nvSpPr>
            <p:cNvPr id="15" name="円/楕円 14"/>
            <p:cNvSpPr/>
            <p:nvPr/>
          </p:nvSpPr>
          <p:spPr bwMode="auto">
            <a:xfrm>
              <a:off x="594015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6" name="テキスト ボックス 15"/>
            <p:cNvSpPr txBox="1"/>
            <p:nvPr/>
          </p:nvSpPr>
          <p:spPr>
            <a:xfrm>
              <a:off x="5957796" y="3337247"/>
              <a:ext cx="702436" cy="307777"/>
            </a:xfrm>
            <a:prstGeom prst="rect">
              <a:avLst/>
            </a:prstGeom>
            <a:noFill/>
          </p:spPr>
          <p:txBody>
            <a:bodyPr wrap="none" rtlCol="0">
              <a:spAutoFit/>
            </a:bodyPr>
            <a:lstStyle/>
            <a:p>
              <a:r>
                <a:rPr kumimoji="1" lang="en-US" altLang="ja-JP" dirty="0" smtClean="0"/>
                <a:t>S-CPE</a:t>
              </a:r>
              <a:endParaRPr kumimoji="1" lang="ja-JP" altLang="en-US" dirty="0"/>
            </a:p>
          </p:txBody>
        </p:sp>
      </p:grpSp>
      <p:cxnSp>
        <p:nvCxnSpPr>
          <p:cNvPr id="17" name="直線矢印コネクタ 16"/>
          <p:cNvCxnSpPr/>
          <p:nvPr/>
        </p:nvCxnSpPr>
        <p:spPr bwMode="auto">
          <a:xfrm>
            <a:off x="2195736" y="2348880"/>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18" name="直線矢印コネクタ 17"/>
          <p:cNvCxnSpPr/>
          <p:nvPr/>
        </p:nvCxnSpPr>
        <p:spPr bwMode="auto">
          <a:xfrm>
            <a:off x="2195736" y="3573016"/>
            <a:ext cx="2160240" cy="0"/>
          </a:xfrm>
          <a:prstGeom prst="straightConnector1">
            <a:avLst/>
          </a:prstGeom>
          <a:noFill/>
          <a:ln w="38100" cap="flat" cmpd="sng" algn="ctr">
            <a:solidFill>
              <a:srgbClr val="0066FF"/>
            </a:solidFill>
            <a:prstDash val="solid"/>
            <a:round/>
            <a:headEnd type="arrow" w="med" len="med"/>
            <a:tailEnd type="none" w="med" len="med"/>
          </a:ln>
          <a:effectLst/>
        </p:spPr>
      </p:cxnSp>
      <p:cxnSp>
        <p:nvCxnSpPr>
          <p:cNvPr id="19" name="直線矢印コネクタ 18"/>
          <p:cNvCxnSpPr/>
          <p:nvPr/>
        </p:nvCxnSpPr>
        <p:spPr bwMode="auto">
          <a:xfrm flipH="1">
            <a:off x="4355976" y="3068960"/>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20" name="正方形/長方形 19"/>
          <p:cNvSpPr/>
          <p:nvPr/>
        </p:nvSpPr>
        <p:spPr bwMode="auto">
          <a:xfrm>
            <a:off x="2915816" y="2060848"/>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21" name="左中かっこ 20"/>
          <p:cNvSpPr/>
          <p:nvPr/>
        </p:nvSpPr>
        <p:spPr bwMode="auto">
          <a:xfrm>
            <a:off x="1547664" y="227687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2" name="テキスト ボックス 21"/>
          <p:cNvSpPr txBox="1"/>
          <p:nvPr/>
        </p:nvSpPr>
        <p:spPr>
          <a:xfrm>
            <a:off x="216024" y="2780928"/>
            <a:ext cx="1326004" cy="307777"/>
          </a:xfrm>
          <a:prstGeom prst="rect">
            <a:avLst/>
          </a:prstGeom>
          <a:noFill/>
        </p:spPr>
        <p:txBody>
          <a:bodyPr wrap="none" rtlCol="0">
            <a:spAutoFit/>
          </a:bodyPr>
          <a:lstStyle/>
          <a:p>
            <a:r>
              <a:rPr kumimoji="1" lang="en-US" altLang="ja-JP" dirty="0" smtClean="0"/>
              <a:t> 22b Frame #X</a:t>
            </a:r>
            <a:endParaRPr kumimoji="1" lang="ja-JP" altLang="en-US" dirty="0"/>
          </a:p>
        </p:txBody>
      </p:sp>
      <p:cxnSp>
        <p:nvCxnSpPr>
          <p:cNvPr id="23" name="直線矢印コネクタ 22"/>
          <p:cNvCxnSpPr/>
          <p:nvPr/>
        </p:nvCxnSpPr>
        <p:spPr bwMode="auto">
          <a:xfrm>
            <a:off x="2195736" y="3933056"/>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24" name="直線矢印コネクタ 23"/>
          <p:cNvCxnSpPr/>
          <p:nvPr/>
        </p:nvCxnSpPr>
        <p:spPr bwMode="auto">
          <a:xfrm flipH="1">
            <a:off x="2195736" y="4941168"/>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25" name="正方形/長方形 24"/>
          <p:cNvSpPr/>
          <p:nvPr/>
        </p:nvSpPr>
        <p:spPr bwMode="auto">
          <a:xfrm>
            <a:off x="4716016" y="2780928"/>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26" name="左中かっこ 25"/>
          <p:cNvSpPr/>
          <p:nvPr/>
        </p:nvSpPr>
        <p:spPr bwMode="auto">
          <a:xfrm>
            <a:off x="1547664" y="371703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7" name="テキスト ボックス 26"/>
          <p:cNvSpPr txBox="1"/>
          <p:nvPr/>
        </p:nvSpPr>
        <p:spPr>
          <a:xfrm>
            <a:off x="107504" y="4221088"/>
            <a:ext cx="1518364" cy="307777"/>
          </a:xfrm>
          <a:prstGeom prst="rect">
            <a:avLst/>
          </a:prstGeom>
          <a:noFill/>
        </p:spPr>
        <p:txBody>
          <a:bodyPr wrap="none" rtlCol="0">
            <a:spAutoFit/>
          </a:bodyPr>
          <a:lstStyle/>
          <a:p>
            <a:r>
              <a:rPr kumimoji="1" lang="en-US" altLang="ja-JP" dirty="0" smtClean="0"/>
              <a:t> 22b Frame #X+1</a:t>
            </a:r>
            <a:endParaRPr kumimoji="1" lang="ja-JP" altLang="en-US" dirty="0"/>
          </a:p>
        </p:txBody>
      </p:sp>
      <p:sp>
        <p:nvSpPr>
          <p:cNvPr id="28" name="正方形/長方形 27"/>
          <p:cNvSpPr/>
          <p:nvPr/>
        </p:nvSpPr>
        <p:spPr bwMode="auto">
          <a:xfrm>
            <a:off x="5508104" y="2420888"/>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29" name="直線矢印コネクタ 28"/>
          <p:cNvCxnSpPr/>
          <p:nvPr/>
        </p:nvCxnSpPr>
        <p:spPr bwMode="auto">
          <a:xfrm>
            <a:off x="4572000" y="4293096"/>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30" name="直線矢印コネクタ 29"/>
          <p:cNvCxnSpPr/>
          <p:nvPr/>
        </p:nvCxnSpPr>
        <p:spPr bwMode="auto">
          <a:xfrm flipH="1">
            <a:off x="4499992" y="4653136"/>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31" name="正方形/長方形 30"/>
          <p:cNvSpPr/>
          <p:nvPr/>
        </p:nvSpPr>
        <p:spPr bwMode="auto">
          <a:xfrm>
            <a:off x="2411760" y="3284984"/>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33" name="正方形/長方形 32"/>
          <p:cNvSpPr/>
          <p:nvPr/>
        </p:nvSpPr>
        <p:spPr bwMode="auto">
          <a:xfrm>
            <a:off x="2915816" y="3645024"/>
            <a:ext cx="1008112" cy="216024"/>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Re-Frame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36" name="正方形/長方形 35"/>
          <p:cNvSpPr/>
          <p:nvPr/>
        </p:nvSpPr>
        <p:spPr bwMode="auto">
          <a:xfrm>
            <a:off x="5508104" y="4005064"/>
            <a:ext cx="1008112" cy="216024"/>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Re-Frame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692696"/>
            <a:ext cx="7772400" cy="5403304"/>
          </a:xfrm>
        </p:spPr>
        <p:txBody>
          <a:bodyPr/>
          <a:lstStyle/>
          <a:p>
            <a:pPr marL="342900" lvl="2" indent="-342900"/>
            <a:r>
              <a:rPr kumimoji="1" lang="en-US" altLang="ja-JP" sz="2000" b="1" dirty="0" smtClean="0"/>
              <a:t>Comb#3: DS-AZ + US-AZ + US-CRZ + DS-CRZ</a:t>
            </a:r>
          </a:p>
          <a:p>
            <a:pPr>
              <a:buNone/>
            </a:pP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23</a:t>
            </a:fld>
            <a:endParaRPr lang="en-US" altLang="ko-KR"/>
          </a:p>
        </p:txBody>
      </p:sp>
      <p:cxnSp>
        <p:nvCxnSpPr>
          <p:cNvPr id="7" name="直線矢印コネクタ 6"/>
          <p:cNvCxnSpPr/>
          <p:nvPr/>
        </p:nvCxnSpPr>
        <p:spPr bwMode="auto">
          <a:xfrm flipH="1">
            <a:off x="4499992" y="3573016"/>
            <a:ext cx="2232248" cy="0"/>
          </a:xfrm>
          <a:prstGeom prst="straightConnector1">
            <a:avLst/>
          </a:prstGeom>
          <a:noFill/>
          <a:ln w="38100" cap="flat" cmpd="sng" algn="ctr">
            <a:solidFill>
              <a:srgbClr val="0066FF"/>
            </a:solidFill>
            <a:prstDash val="solid"/>
            <a:round/>
            <a:headEnd type="arrow" w="med" len="med"/>
            <a:tailEnd type="none" w="med" len="med"/>
          </a:ln>
          <a:effectLst/>
        </p:spPr>
      </p:cxnSp>
      <p:grpSp>
        <p:nvGrpSpPr>
          <p:cNvPr id="2" name="グループ化 7"/>
          <p:cNvGrpSpPr/>
          <p:nvPr/>
        </p:nvGrpSpPr>
        <p:grpSpPr>
          <a:xfrm>
            <a:off x="1691680" y="1196752"/>
            <a:ext cx="792088" cy="792088"/>
            <a:chOff x="1475656" y="3140968"/>
            <a:chExt cx="792088" cy="792088"/>
          </a:xfrm>
        </p:grpSpPr>
        <p:sp>
          <p:nvSpPr>
            <p:cNvPr id="9" name="円/楕円 8"/>
            <p:cNvSpPr/>
            <p:nvPr/>
          </p:nvSpPr>
          <p:spPr bwMode="auto">
            <a:xfrm>
              <a:off x="1475656" y="3140968"/>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1475656" y="3409255"/>
              <a:ext cx="763351" cy="307777"/>
            </a:xfrm>
            <a:prstGeom prst="rect">
              <a:avLst/>
            </a:prstGeom>
            <a:noFill/>
          </p:spPr>
          <p:txBody>
            <a:bodyPr wrap="none" rtlCol="0">
              <a:spAutoFit/>
            </a:bodyPr>
            <a:lstStyle/>
            <a:p>
              <a:r>
                <a:rPr kumimoji="1" lang="en-US" altLang="ja-JP" dirty="0" smtClean="0"/>
                <a:t>MR-BS</a:t>
              </a:r>
              <a:endParaRPr kumimoji="1" lang="ja-JP" altLang="en-US" dirty="0"/>
            </a:p>
          </p:txBody>
        </p:sp>
      </p:grpSp>
      <p:grpSp>
        <p:nvGrpSpPr>
          <p:cNvPr id="8" name="グループ化 10"/>
          <p:cNvGrpSpPr/>
          <p:nvPr/>
        </p:nvGrpSpPr>
        <p:grpSpPr>
          <a:xfrm>
            <a:off x="3995936" y="1268760"/>
            <a:ext cx="792088" cy="792088"/>
            <a:chOff x="3779912" y="3068960"/>
            <a:chExt cx="792088" cy="792088"/>
          </a:xfrm>
        </p:grpSpPr>
        <p:sp>
          <p:nvSpPr>
            <p:cNvPr id="12" name="円/楕円 11"/>
            <p:cNvSpPr/>
            <p:nvPr/>
          </p:nvSpPr>
          <p:spPr bwMode="auto">
            <a:xfrm>
              <a:off x="377991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3" name="テキスト ボックス 12"/>
            <p:cNvSpPr txBox="1"/>
            <p:nvPr/>
          </p:nvSpPr>
          <p:spPr>
            <a:xfrm>
              <a:off x="3839107" y="3337247"/>
              <a:ext cx="732893" cy="307777"/>
            </a:xfrm>
            <a:prstGeom prst="rect">
              <a:avLst/>
            </a:prstGeom>
            <a:noFill/>
          </p:spPr>
          <p:txBody>
            <a:bodyPr wrap="none" rtlCol="0">
              <a:spAutoFit/>
            </a:bodyPr>
            <a:lstStyle/>
            <a:p>
              <a:r>
                <a:rPr kumimoji="1" lang="en-US" altLang="ja-JP" dirty="0" smtClean="0"/>
                <a:t>R-CPE</a:t>
              </a:r>
              <a:endParaRPr kumimoji="1" lang="ja-JP" altLang="en-US" dirty="0"/>
            </a:p>
          </p:txBody>
        </p:sp>
      </p:grpSp>
      <p:grpSp>
        <p:nvGrpSpPr>
          <p:cNvPr id="11" name="グループ化 13"/>
          <p:cNvGrpSpPr/>
          <p:nvPr/>
        </p:nvGrpSpPr>
        <p:grpSpPr>
          <a:xfrm>
            <a:off x="6156176" y="1196752"/>
            <a:ext cx="792088" cy="792088"/>
            <a:chOff x="5940152" y="3068960"/>
            <a:chExt cx="792088" cy="792088"/>
          </a:xfrm>
        </p:grpSpPr>
        <p:sp>
          <p:nvSpPr>
            <p:cNvPr id="15" name="円/楕円 14"/>
            <p:cNvSpPr/>
            <p:nvPr/>
          </p:nvSpPr>
          <p:spPr bwMode="auto">
            <a:xfrm>
              <a:off x="594015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6" name="テキスト ボックス 15"/>
            <p:cNvSpPr txBox="1"/>
            <p:nvPr/>
          </p:nvSpPr>
          <p:spPr>
            <a:xfrm>
              <a:off x="5957796" y="3337247"/>
              <a:ext cx="702436" cy="307777"/>
            </a:xfrm>
            <a:prstGeom prst="rect">
              <a:avLst/>
            </a:prstGeom>
            <a:noFill/>
          </p:spPr>
          <p:txBody>
            <a:bodyPr wrap="none" rtlCol="0">
              <a:spAutoFit/>
            </a:bodyPr>
            <a:lstStyle/>
            <a:p>
              <a:r>
                <a:rPr kumimoji="1" lang="en-US" altLang="ja-JP" dirty="0" smtClean="0"/>
                <a:t>S-CPE</a:t>
              </a:r>
              <a:endParaRPr kumimoji="1" lang="ja-JP" altLang="en-US" dirty="0"/>
            </a:p>
          </p:txBody>
        </p:sp>
      </p:grpSp>
      <p:cxnSp>
        <p:nvCxnSpPr>
          <p:cNvPr id="17" name="直線矢印コネクタ 16"/>
          <p:cNvCxnSpPr/>
          <p:nvPr/>
        </p:nvCxnSpPr>
        <p:spPr bwMode="auto">
          <a:xfrm>
            <a:off x="2195736" y="2348880"/>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18" name="直線矢印コネクタ 17"/>
          <p:cNvCxnSpPr/>
          <p:nvPr/>
        </p:nvCxnSpPr>
        <p:spPr bwMode="auto">
          <a:xfrm>
            <a:off x="4427984" y="3068960"/>
            <a:ext cx="2160240" cy="0"/>
          </a:xfrm>
          <a:prstGeom prst="straightConnector1">
            <a:avLst/>
          </a:prstGeom>
          <a:noFill/>
          <a:ln w="38100" cap="flat" cmpd="sng" algn="ctr">
            <a:solidFill>
              <a:srgbClr val="0066FF"/>
            </a:solidFill>
            <a:prstDash val="solid"/>
            <a:round/>
            <a:headEnd type="arrow" w="med" len="med"/>
            <a:tailEnd type="none" w="med" len="med"/>
          </a:ln>
          <a:effectLst/>
        </p:spPr>
      </p:cxnSp>
      <p:cxnSp>
        <p:nvCxnSpPr>
          <p:cNvPr id="19" name="直線矢印コネクタ 18"/>
          <p:cNvCxnSpPr/>
          <p:nvPr/>
        </p:nvCxnSpPr>
        <p:spPr bwMode="auto">
          <a:xfrm flipH="1">
            <a:off x="2123728" y="2708920"/>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20" name="正方形/長方形 19"/>
          <p:cNvSpPr/>
          <p:nvPr/>
        </p:nvSpPr>
        <p:spPr bwMode="auto">
          <a:xfrm>
            <a:off x="2915816" y="2060848"/>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21" name="左中かっこ 20"/>
          <p:cNvSpPr/>
          <p:nvPr/>
        </p:nvSpPr>
        <p:spPr bwMode="auto">
          <a:xfrm>
            <a:off x="1547664" y="227687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2" name="テキスト ボックス 21"/>
          <p:cNvSpPr txBox="1"/>
          <p:nvPr/>
        </p:nvSpPr>
        <p:spPr>
          <a:xfrm>
            <a:off x="216024" y="2780928"/>
            <a:ext cx="1326004" cy="307777"/>
          </a:xfrm>
          <a:prstGeom prst="rect">
            <a:avLst/>
          </a:prstGeom>
          <a:noFill/>
        </p:spPr>
        <p:txBody>
          <a:bodyPr wrap="none" rtlCol="0">
            <a:spAutoFit/>
          </a:bodyPr>
          <a:lstStyle/>
          <a:p>
            <a:r>
              <a:rPr kumimoji="1" lang="en-US" altLang="ja-JP" dirty="0" smtClean="0"/>
              <a:t> 22b Frame #X</a:t>
            </a:r>
            <a:endParaRPr kumimoji="1" lang="ja-JP" altLang="en-US" dirty="0"/>
          </a:p>
        </p:txBody>
      </p:sp>
      <p:cxnSp>
        <p:nvCxnSpPr>
          <p:cNvPr id="23" name="直線矢印コネクタ 22"/>
          <p:cNvCxnSpPr/>
          <p:nvPr/>
        </p:nvCxnSpPr>
        <p:spPr bwMode="auto">
          <a:xfrm>
            <a:off x="2195736" y="3933056"/>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24" name="直線矢印コネクタ 23"/>
          <p:cNvCxnSpPr/>
          <p:nvPr/>
        </p:nvCxnSpPr>
        <p:spPr bwMode="auto">
          <a:xfrm flipH="1">
            <a:off x="4499992" y="4509120"/>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25" name="正方形/長方形 24"/>
          <p:cNvSpPr/>
          <p:nvPr/>
        </p:nvSpPr>
        <p:spPr bwMode="auto">
          <a:xfrm>
            <a:off x="4716016" y="4221088"/>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26" name="左中かっこ 25"/>
          <p:cNvSpPr/>
          <p:nvPr/>
        </p:nvSpPr>
        <p:spPr bwMode="auto">
          <a:xfrm>
            <a:off x="1547664" y="371703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7" name="テキスト ボックス 26"/>
          <p:cNvSpPr txBox="1"/>
          <p:nvPr/>
        </p:nvSpPr>
        <p:spPr>
          <a:xfrm>
            <a:off x="107504" y="4221088"/>
            <a:ext cx="1518364" cy="307777"/>
          </a:xfrm>
          <a:prstGeom prst="rect">
            <a:avLst/>
          </a:prstGeom>
          <a:noFill/>
        </p:spPr>
        <p:txBody>
          <a:bodyPr wrap="none" rtlCol="0">
            <a:spAutoFit/>
          </a:bodyPr>
          <a:lstStyle/>
          <a:p>
            <a:r>
              <a:rPr kumimoji="1" lang="en-US" altLang="ja-JP" dirty="0" smtClean="0"/>
              <a:t> 22b Frame #X+1</a:t>
            </a:r>
            <a:endParaRPr kumimoji="1" lang="ja-JP" altLang="en-US" dirty="0"/>
          </a:p>
        </p:txBody>
      </p:sp>
      <p:sp>
        <p:nvSpPr>
          <p:cNvPr id="28" name="正方形/長方形 27"/>
          <p:cNvSpPr/>
          <p:nvPr/>
        </p:nvSpPr>
        <p:spPr bwMode="auto">
          <a:xfrm>
            <a:off x="5508104" y="3284984"/>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29" name="直線矢印コネクタ 28"/>
          <p:cNvCxnSpPr/>
          <p:nvPr/>
        </p:nvCxnSpPr>
        <p:spPr bwMode="auto">
          <a:xfrm>
            <a:off x="4572000" y="4869160"/>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30" name="直線矢印コネクタ 29"/>
          <p:cNvCxnSpPr/>
          <p:nvPr/>
        </p:nvCxnSpPr>
        <p:spPr bwMode="auto">
          <a:xfrm flipH="1">
            <a:off x="2123728" y="4293096"/>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38" name="テキスト ボックス 37"/>
          <p:cNvSpPr txBox="1"/>
          <p:nvPr/>
        </p:nvSpPr>
        <p:spPr>
          <a:xfrm>
            <a:off x="107504" y="5725616"/>
            <a:ext cx="1518364" cy="307777"/>
          </a:xfrm>
          <a:prstGeom prst="rect">
            <a:avLst/>
          </a:prstGeom>
          <a:noFill/>
        </p:spPr>
        <p:txBody>
          <a:bodyPr wrap="none" rtlCol="0">
            <a:spAutoFit/>
          </a:bodyPr>
          <a:lstStyle/>
          <a:p>
            <a:r>
              <a:rPr kumimoji="1" lang="en-US" altLang="ja-JP" dirty="0" smtClean="0"/>
              <a:t> 22b Frame #X+2</a:t>
            </a:r>
            <a:endParaRPr kumimoji="1" lang="ja-JP" altLang="en-US" dirty="0"/>
          </a:p>
        </p:txBody>
      </p:sp>
      <p:cxnSp>
        <p:nvCxnSpPr>
          <p:cNvPr id="39" name="直線矢印コネクタ 38"/>
          <p:cNvCxnSpPr/>
          <p:nvPr/>
        </p:nvCxnSpPr>
        <p:spPr bwMode="auto">
          <a:xfrm>
            <a:off x="2195736" y="5373216"/>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40" name="直線矢印コネクタ 39"/>
          <p:cNvCxnSpPr/>
          <p:nvPr/>
        </p:nvCxnSpPr>
        <p:spPr bwMode="auto">
          <a:xfrm flipH="1">
            <a:off x="4499992" y="5949280"/>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41" name="正方形/長方形 40"/>
          <p:cNvSpPr/>
          <p:nvPr/>
        </p:nvSpPr>
        <p:spPr bwMode="auto">
          <a:xfrm>
            <a:off x="2411760" y="5445224"/>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42" name="直線矢印コネクタ 41"/>
          <p:cNvCxnSpPr/>
          <p:nvPr/>
        </p:nvCxnSpPr>
        <p:spPr bwMode="auto">
          <a:xfrm>
            <a:off x="4572000" y="6309320"/>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43" name="直線矢印コネクタ 42"/>
          <p:cNvCxnSpPr/>
          <p:nvPr/>
        </p:nvCxnSpPr>
        <p:spPr bwMode="auto">
          <a:xfrm flipH="1">
            <a:off x="2123728" y="5733256"/>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44" name="左中かっこ 43"/>
          <p:cNvSpPr/>
          <p:nvPr/>
        </p:nvSpPr>
        <p:spPr bwMode="auto">
          <a:xfrm>
            <a:off x="1547664" y="515719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692696"/>
            <a:ext cx="7772400" cy="5403304"/>
          </a:xfrm>
        </p:spPr>
        <p:txBody>
          <a:bodyPr/>
          <a:lstStyle/>
          <a:p>
            <a:pPr marL="342900" lvl="2" indent="-342900"/>
            <a:r>
              <a:rPr kumimoji="1" lang="en-US" altLang="ja-JP" sz="2000" b="1" dirty="0" smtClean="0"/>
              <a:t>Comb#4: DS-AZ + US-AZ + DS-CRZ + US-CRZ</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24</a:t>
            </a:fld>
            <a:endParaRPr lang="en-US" altLang="ko-KR"/>
          </a:p>
        </p:txBody>
      </p:sp>
      <p:cxnSp>
        <p:nvCxnSpPr>
          <p:cNvPr id="7" name="直線矢印コネクタ 6"/>
          <p:cNvCxnSpPr/>
          <p:nvPr/>
        </p:nvCxnSpPr>
        <p:spPr bwMode="auto">
          <a:xfrm flipH="1">
            <a:off x="4499992" y="3140968"/>
            <a:ext cx="2232248" cy="0"/>
          </a:xfrm>
          <a:prstGeom prst="straightConnector1">
            <a:avLst/>
          </a:prstGeom>
          <a:noFill/>
          <a:ln w="38100" cap="flat" cmpd="sng" algn="ctr">
            <a:solidFill>
              <a:srgbClr val="0066FF"/>
            </a:solidFill>
            <a:prstDash val="solid"/>
            <a:round/>
            <a:headEnd type="arrow" w="med" len="med"/>
            <a:tailEnd type="none" w="med" len="med"/>
          </a:ln>
          <a:effectLst/>
        </p:spPr>
      </p:cxnSp>
      <p:grpSp>
        <p:nvGrpSpPr>
          <p:cNvPr id="2" name="グループ化 7"/>
          <p:cNvGrpSpPr/>
          <p:nvPr/>
        </p:nvGrpSpPr>
        <p:grpSpPr>
          <a:xfrm>
            <a:off x="1691680" y="1196752"/>
            <a:ext cx="792088" cy="792088"/>
            <a:chOff x="1475656" y="3140968"/>
            <a:chExt cx="792088" cy="792088"/>
          </a:xfrm>
        </p:grpSpPr>
        <p:sp>
          <p:nvSpPr>
            <p:cNvPr id="9" name="円/楕円 8"/>
            <p:cNvSpPr/>
            <p:nvPr/>
          </p:nvSpPr>
          <p:spPr bwMode="auto">
            <a:xfrm>
              <a:off x="1475656" y="3140968"/>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1475656" y="3409255"/>
              <a:ext cx="763351" cy="307777"/>
            </a:xfrm>
            <a:prstGeom prst="rect">
              <a:avLst/>
            </a:prstGeom>
            <a:noFill/>
          </p:spPr>
          <p:txBody>
            <a:bodyPr wrap="none" rtlCol="0">
              <a:spAutoFit/>
            </a:bodyPr>
            <a:lstStyle/>
            <a:p>
              <a:r>
                <a:rPr kumimoji="1" lang="en-US" altLang="ja-JP" dirty="0" smtClean="0"/>
                <a:t>MR-BS</a:t>
              </a:r>
              <a:endParaRPr kumimoji="1" lang="ja-JP" altLang="en-US" dirty="0"/>
            </a:p>
          </p:txBody>
        </p:sp>
      </p:grpSp>
      <p:grpSp>
        <p:nvGrpSpPr>
          <p:cNvPr id="8" name="グループ化 10"/>
          <p:cNvGrpSpPr/>
          <p:nvPr/>
        </p:nvGrpSpPr>
        <p:grpSpPr>
          <a:xfrm>
            <a:off x="3995936" y="1268760"/>
            <a:ext cx="792088" cy="792088"/>
            <a:chOff x="3779912" y="3068960"/>
            <a:chExt cx="792088" cy="792088"/>
          </a:xfrm>
        </p:grpSpPr>
        <p:sp>
          <p:nvSpPr>
            <p:cNvPr id="12" name="円/楕円 11"/>
            <p:cNvSpPr/>
            <p:nvPr/>
          </p:nvSpPr>
          <p:spPr bwMode="auto">
            <a:xfrm>
              <a:off x="377991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3" name="テキスト ボックス 12"/>
            <p:cNvSpPr txBox="1"/>
            <p:nvPr/>
          </p:nvSpPr>
          <p:spPr>
            <a:xfrm>
              <a:off x="3839107" y="3337247"/>
              <a:ext cx="732893" cy="307777"/>
            </a:xfrm>
            <a:prstGeom prst="rect">
              <a:avLst/>
            </a:prstGeom>
            <a:noFill/>
          </p:spPr>
          <p:txBody>
            <a:bodyPr wrap="none" rtlCol="0">
              <a:spAutoFit/>
            </a:bodyPr>
            <a:lstStyle/>
            <a:p>
              <a:r>
                <a:rPr kumimoji="1" lang="en-US" altLang="ja-JP" dirty="0" smtClean="0"/>
                <a:t>R-CPE</a:t>
              </a:r>
              <a:endParaRPr kumimoji="1" lang="ja-JP" altLang="en-US" dirty="0"/>
            </a:p>
          </p:txBody>
        </p:sp>
      </p:grpSp>
      <p:grpSp>
        <p:nvGrpSpPr>
          <p:cNvPr id="11" name="グループ化 13"/>
          <p:cNvGrpSpPr/>
          <p:nvPr/>
        </p:nvGrpSpPr>
        <p:grpSpPr>
          <a:xfrm>
            <a:off x="6156176" y="1196752"/>
            <a:ext cx="792088" cy="792088"/>
            <a:chOff x="5940152" y="3068960"/>
            <a:chExt cx="792088" cy="792088"/>
          </a:xfrm>
        </p:grpSpPr>
        <p:sp>
          <p:nvSpPr>
            <p:cNvPr id="15" name="円/楕円 14"/>
            <p:cNvSpPr/>
            <p:nvPr/>
          </p:nvSpPr>
          <p:spPr bwMode="auto">
            <a:xfrm>
              <a:off x="594015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6" name="テキスト ボックス 15"/>
            <p:cNvSpPr txBox="1"/>
            <p:nvPr/>
          </p:nvSpPr>
          <p:spPr>
            <a:xfrm>
              <a:off x="5957796" y="3337247"/>
              <a:ext cx="702436" cy="307777"/>
            </a:xfrm>
            <a:prstGeom prst="rect">
              <a:avLst/>
            </a:prstGeom>
            <a:noFill/>
          </p:spPr>
          <p:txBody>
            <a:bodyPr wrap="none" rtlCol="0">
              <a:spAutoFit/>
            </a:bodyPr>
            <a:lstStyle/>
            <a:p>
              <a:r>
                <a:rPr kumimoji="1" lang="en-US" altLang="ja-JP" dirty="0" smtClean="0"/>
                <a:t>S-CPE</a:t>
              </a:r>
              <a:endParaRPr kumimoji="1" lang="ja-JP" altLang="en-US" dirty="0"/>
            </a:p>
          </p:txBody>
        </p:sp>
      </p:grpSp>
      <p:cxnSp>
        <p:nvCxnSpPr>
          <p:cNvPr id="17" name="直線矢印コネクタ 16"/>
          <p:cNvCxnSpPr/>
          <p:nvPr/>
        </p:nvCxnSpPr>
        <p:spPr bwMode="auto">
          <a:xfrm>
            <a:off x="2195736" y="2348880"/>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18" name="直線矢印コネクタ 17"/>
          <p:cNvCxnSpPr/>
          <p:nvPr/>
        </p:nvCxnSpPr>
        <p:spPr bwMode="auto">
          <a:xfrm>
            <a:off x="4499992" y="3573016"/>
            <a:ext cx="2160240" cy="0"/>
          </a:xfrm>
          <a:prstGeom prst="straightConnector1">
            <a:avLst/>
          </a:prstGeom>
          <a:noFill/>
          <a:ln w="38100" cap="flat" cmpd="sng" algn="ctr">
            <a:solidFill>
              <a:srgbClr val="0066FF"/>
            </a:solidFill>
            <a:prstDash val="solid"/>
            <a:round/>
            <a:headEnd type="arrow" w="med" len="med"/>
            <a:tailEnd type="none" w="med" len="med"/>
          </a:ln>
          <a:effectLst/>
        </p:spPr>
      </p:cxnSp>
      <p:cxnSp>
        <p:nvCxnSpPr>
          <p:cNvPr id="19" name="直線矢印コネクタ 18"/>
          <p:cNvCxnSpPr/>
          <p:nvPr/>
        </p:nvCxnSpPr>
        <p:spPr bwMode="auto">
          <a:xfrm flipH="1">
            <a:off x="2123728" y="2708920"/>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20" name="正方形/長方形 19"/>
          <p:cNvSpPr/>
          <p:nvPr/>
        </p:nvSpPr>
        <p:spPr bwMode="auto">
          <a:xfrm>
            <a:off x="2915816" y="2060848"/>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21" name="左中かっこ 20"/>
          <p:cNvSpPr/>
          <p:nvPr/>
        </p:nvSpPr>
        <p:spPr bwMode="auto">
          <a:xfrm>
            <a:off x="1547664" y="227687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2" name="テキスト ボックス 21"/>
          <p:cNvSpPr txBox="1"/>
          <p:nvPr/>
        </p:nvSpPr>
        <p:spPr>
          <a:xfrm>
            <a:off x="216024" y="2780928"/>
            <a:ext cx="1326004" cy="307777"/>
          </a:xfrm>
          <a:prstGeom prst="rect">
            <a:avLst/>
          </a:prstGeom>
          <a:noFill/>
        </p:spPr>
        <p:txBody>
          <a:bodyPr wrap="none" rtlCol="0">
            <a:spAutoFit/>
          </a:bodyPr>
          <a:lstStyle/>
          <a:p>
            <a:r>
              <a:rPr kumimoji="1" lang="en-US" altLang="ja-JP" dirty="0" smtClean="0"/>
              <a:t> 22b Frame #X</a:t>
            </a:r>
            <a:endParaRPr kumimoji="1" lang="ja-JP" altLang="en-US" dirty="0"/>
          </a:p>
        </p:txBody>
      </p:sp>
      <p:cxnSp>
        <p:nvCxnSpPr>
          <p:cNvPr id="23" name="直線矢印コネクタ 22"/>
          <p:cNvCxnSpPr/>
          <p:nvPr/>
        </p:nvCxnSpPr>
        <p:spPr bwMode="auto">
          <a:xfrm>
            <a:off x="2195736" y="3933056"/>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24" name="直線矢印コネクタ 23"/>
          <p:cNvCxnSpPr/>
          <p:nvPr/>
        </p:nvCxnSpPr>
        <p:spPr bwMode="auto">
          <a:xfrm flipH="1">
            <a:off x="4499992" y="4941168"/>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25" name="正方形/長方形 24"/>
          <p:cNvSpPr/>
          <p:nvPr/>
        </p:nvSpPr>
        <p:spPr bwMode="auto">
          <a:xfrm>
            <a:off x="4788024" y="3284984"/>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26" name="左中かっこ 25"/>
          <p:cNvSpPr/>
          <p:nvPr/>
        </p:nvSpPr>
        <p:spPr bwMode="auto">
          <a:xfrm>
            <a:off x="1547664" y="371703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7" name="テキスト ボックス 26"/>
          <p:cNvSpPr txBox="1"/>
          <p:nvPr/>
        </p:nvSpPr>
        <p:spPr>
          <a:xfrm>
            <a:off x="107504" y="4221088"/>
            <a:ext cx="1518364" cy="307777"/>
          </a:xfrm>
          <a:prstGeom prst="rect">
            <a:avLst/>
          </a:prstGeom>
          <a:noFill/>
        </p:spPr>
        <p:txBody>
          <a:bodyPr wrap="none" rtlCol="0">
            <a:spAutoFit/>
          </a:bodyPr>
          <a:lstStyle/>
          <a:p>
            <a:r>
              <a:rPr kumimoji="1" lang="en-US" altLang="ja-JP" dirty="0" smtClean="0"/>
              <a:t> 22b Frame #X+1</a:t>
            </a:r>
            <a:endParaRPr kumimoji="1" lang="ja-JP" altLang="en-US" dirty="0"/>
          </a:p>
        </p:txBody>
      </p:sp>
      <p:sp>
        <p:nvSpPr>
          <p:cNvPr id="28" name="正方形/長方形 27"/>
          <p:cNvSpPr/>
          <p:nvPr/>
        </p:nvSpPr>
        <p:spPr bwMode="auto">
          <a:xfrm>
            <a:off x="5508104" y="2852936"/>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29" name="直線矢印コネクタ 28"/>
          <p:cNvCxnSpPr/>
          <p:nvPr/>
        </p:nvCxnSpPr>
        <p:spPr bwMode="auto">
          <a:xfrm>
            <a:off x="4499992" y="4581128"/>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30" name="直線矢印コネクタ 29"/>
          <p:cNvCxnSpPr/>
          <p:nvPr/>
        </p:nvCxnSpPr>
        <p:spPr bwMode="auto">
          <a:xfrm flipH="1">
            <a:off x="2123728" y="4293096"/>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31" name="正方形/長方形 30"/>
          <p:cNvSpPr/>
          <p:nvPr/>
        </p:nvSpPr>
        <p:spPr bwMode="auto">
          <a:xfrm>
            <a:off x="2411760" y="4005064"/>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32" name="直線矢印コネクタ 31"/>
          <p:cNvCxnSpPr/>
          <p:nvPr/>
        </p:nvCxnSpPr>
        <p:spPr bwMode="auto">
          <a:xfrm>
            <a:off x="2195736" y="5437584"/>
            <a:ext cx="2160240" cy="0"/>
          </a:xfrm>
          <a:prstGeom prst="straightConnector1">
            <a:avLst/>
          </a:prstGeom>
          <a:noFill/>
          <a:ln w="38100" cap="flat" cmpd="sng" algn="ctr">
            <a:solidFill>
              <a:srgbClr val="0066FF"/>
            </a:solidFill>
            <a:prstDash val="solid"/>
            <a:round/>
            <a:headEnd type="none" w="med" len="med"/>
            <a:tailEnd type="arrow"/>
          </a:ln>
          <a:effectLst/>
        </p:spPr>
      </p:cxnSp>
      <p:sp>
        <p:nvSpPr>
          <p:cNvPr id="33" name="正方形/長方形 32"/>
          <p:cNvSpPr/>
          <p:nvPr/>
        </p:nvSpPr>
        <p:spPr bwMode="auto">
          <a:xfrm>
            <a:off x="2915816" y="5149552"/>
            <a:ext cx="1008112" cy="216024"/>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Re-Frame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34" name="直線矢印コネクタ 33"/>
          <p:cNvCxnSpPr/>
          <p:nvPr/>
        </p:nvCxnSpPr>
        <p:spPr bwMode="auto">
          <a:xfrm flipH="1">
            <a:off x="4499992" y="6309320"/>
            <a:ext cx="2232248" cy="0"/>
          </a:xfrm>
          <a:prstGeom prst="straightConnector1">
            <a:avLst/>
          </a:prstGeom>
          <a:noFill/>
          <a:ln w="38100" cap="flat" cmpd="sng" algn="ctr">
            <a:solidFill>
              <a:srgbClr val="0066FF"/>
            </a:solidFill>
            <a:prstDash val="solid"/>
            <a:round/>
            <a:headEnd type="none" w="med" len="med"/>
            <a:tailEnd type="arrow"/>
          </a:ln>
          <a:effectLst/>
        </p:spPr>
      </p:cxnSp>
      <p:cxnSp>
        <p:nvCxnSpPr>
          <p:cNvPr id="35" name="直線矢印コネクタ 34"/>
          <p:cNvCxnSpPr/>
          <p:nvPr/>
        </p:nvCxnSpPr>
        <p:spPr bwMode="auto">
          <a:xfrm>
            <a:off x="4572000" y="6021288"/>
            <a:ext cx="2160240" cy="0"/>
          </a:xfrm>
          <a:prstGeom prst="straightConnector1">
            <a:avLst/>
          </a:prstGeom>
          <a:noFill/>
          <a:ln w="38100" cap="flat" cmpd="sng" algn="ctr">
            <a:solidFill>
              <a:srgbClr val="0066FF"/>
            </a:solidFill>
            <a:prstDash val="solid"/>
            <a:round/>
            <a:headEnd type="none" w="med" len="med"/>
            <a:tailEnd type="arrow"/>
          </a:ln>
          <a:effectLst/>
        </p:spPr>
      </p:cxnSp>
      <p:sp>
        <p:nvSpPr>
          <p:cNvPr id="36" name="正方形/長方形 35"/>
          <p:cNvSpPr/>
          <p:nvPr/>
        </p:nvSpPr>
        <p:spPr bwMode="auto">
          <a:xfrm>
            <a:off x="5580112" y="5733256"/>
            <a:ext cx="1008112" cy="216024"/>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Re-Frame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37" name="直線矢印コネクタ 36"/>
          <p:cNvCxnSpPr/>
          <p:nvPr/>
        </p:nvCxnSpPr>
        <p:spPr bwMode="auto">
          <a:xfrm flipH="1">
            <a:off x="2123728" y="5733256"/>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38" name="テキスト ボックス 37"/>
          <p:cNvSpPr txBox="1"/>
          <p:nvPr/>
        </p:nvSpPr>
        <p:spPr>
          <a:xfrm>
            <a:off x="107504" y="5725616"/>
            <a:ext cx="1518364" cy="307777"/>
          </a:xfrm>
          <a:prstGeom prst="rect">
            <a:avLst/>
          </a:prstGeom>
          <a:noFill/>
        </p:spPr>
        <p:txBody>
          <a:bodyPr wrap="none" rtlCol="0">
            <a:spAutoFit/>
          </a:bodyPr>
          <a:lstStyle/>
          <a:p>
            <a:r>
              <a:rPr kumimoji="1" lang="en-US" altLang="ja-JP" dirty="0" smtClean="0"/>
              <a:t> 22b Frame #X+2</a:t>
            </a:r>
            <a:endParaRPr kumimoji="1" lang="ja-JP" altLang="en-US" dirty="0"/>
          </a:p>
        </p:txBody>
      </p:sp>
      <p:sp>
        <p:nvSpPr>
          <p:cNvPr id="40" name="左中かっこ 39"/>
          <p:cNvSpPr/>
          <p:nvPr/>
        </p:nvSpPr>
        <p:spPr bwMode="auto">
          <a:xfrm>
            <a:off x="1547664" y="515719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692696"/>
            <a:ext cx="7772400" cy="4114800"/>
          </a:xfrm>
        </p:spPr>
        <p:txBody>
          <a:bodyPr/>
          <a:lstStyle/>
          <a:p>
            <a:pPr marL="342900" lvl="2" indent="-342900"/>
            <a:r>
              <a:rPr kumimoji="1" lang="en-US" altLang="ja-JP" sz="2000" b="1" dirty="0" smtClean="0"/>
              <a:t>Comb#5: DS-AZ + US-CRZ + DS-CRZ + US-AZ</a:t>
            </a:r>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a:xfrm>
            <a:off x="4427984" y="6525344"/>
            <a:ext cx="530225" cy="182562"/>
          </a:xfrm>
        </p:spPr>
        <p:txBody>
          <a:bodyPr/>
          <a:lstStyle/>
          <a:p>
            <a:pPr>
              <a:defRPr/>
            </a:pPr>
            <a:r>
              <a:rPr lang="en-US" altLang="ko-KR" dirty="0" smtClean="0"/>
              <a:t>Slide </a:t>
            </a:r>
            <a:fld id="{34DA5C14-BC51-5D4D-BF6B-6BB6BBDF3E1E}" type="slidenum">
              <a:rPr lang="en-US" altLang="ko-KR" smtClean="0"/>
              <a:pPr>
                <a:defRPr/>
              </a:pPr>
              <a:t>25</a:t>
            </a:fld>
            <a:endParaRPr lang="en-US" altLang="ko-KR" dirty="0"/>
          </a:p>
        </p:txBody>
      </p:sp>
      <p:grpSp>
        <p:nvGrpSpPr>
          <p:cNvPr id="2" name="グループ化 12"/>
          <p:cNvGrpSpPr/>
          <p:nvPr/>
        </p:nvGrpSpPr>
        <p:grpSpPr>
          <a:xfrm>
            <a:off x="1691680" y="1196752"/>
            <a:ext cx="792088" cy="792088"/>
            <a:chOff x="1475656" y="3140968"/>
            <a:chExt cx="792088" cy="792088"/>
          </a:xfrm>
        </p:grpSpPr>
        <p:sp>
          <p:nvSpPr>
            <p:cNvPr id="7" name="円/楕円 6"/>
            <p:cNvSpPr/>
            <p:nvPr/>
          </p:nvSpPr>
          <p:spPr bwMode="auto">
            <a:xfrm>
              <a:off x="1475656" y="3140968"/>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1475656" y="3409255"/>
              <a:ext cx="763351" cy="307777"/>
            </a:xfrm>
            <a:prstGeom prst="rect">
              <a:avLst/>
            </a:prstGeom>
            <a:noFill/>
          </p:spPr>
          <p:txBody>
            <a:bodyPr wrap="none" rtlCol="0">
              <a:spAutoFit/>
            </a:bodyPr>
            <a:lstStyle/>
            <a:p>
              <a:r>
                <a:rPr kumimoji="1" lang="en-US" altLang="ja-JP" dirty="0" smtClean="0"/>
                <a:t>MR-BS</a:t>
              </a:r>
              <a:endParaRPr kumimoji="1" lang="ja-JP" altLang="en-US" dirty="0"/>
            </a:p>
          </p:txBody>
        </p:sp>
      </p:grpSp>
      <p:grpSp>
        <p:nvGrpSpPr>
          <p:cNvPr id="13" name="グループ化 13"/>
          <p:cNvGrpSpPr/>
          <p:nvPr/>
        </p:nvGrpSpPr>
        <p:grpSpPr>
          <a:xfrm>
            <a:off x="3995936" y="1268760"/>
            <a:ext cx="792088" cy="792088"/>
            <a:chOff x="3779912" y="3068960"/>
            <a:chExt cx="792088" cy="792088"/>
          </a:xfrm>
        </p:grpSpPr>
        <p:sp>
          <p:nvSpPr>
            <p:cNvPr id="8" name="円/楕円 7"/>
            <p:cNvSpPr/>
            <p:nvPr/>
          </p:nvSpPr>
          <p:spPr bwMode="auto">
            <a:xfrm>
              <a:off x="377991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1" name="テキスト ボックス 10"/>
            <p:cNvSpPr txBox="1"/>
            <p:nvPr/>
          </p:nvSpPr>
          <p:spPr>
            <a:xfrm>
              <a:off x="3839107" y="3337247"/>
              <a:ext cx="732893" cy="307777"/>
            </a:xfrm>
            <a:prstGeom prst="rect">
              <a:avLst/>
            </a:prstGeom>
            <a:noFill/>
          </p:spPr>
          <p:txBody>
            <a:bodyPr wrap="none" rtlCol="0">
              <a:spAutoFit/>
            </a:bodyPr>
            <a:lstStyle/>
            <a:p>
              <a:r>
                <a:rPr kumimoji="1" lang="en-US" altLang="ja-JP" dirty="0" smtClean="0"/>
                <a:t>R-CPE</a:t>
              </a:r>
              <a:endParaRPr kumimoji="1" lang="ja-JP" altLang="en-US" dirty="0"/>
            </a:p>
          </p:txBody>
        </p:sp>
      </p:grpSp>
      <p:grpSp>
        <p:nvGrpSpPr>
          <p:cNvPr id="14" name="グループ化 14"/>
          <p:cNvGrpSpPr/>
          <p:nvPr/>
        </p:nvGrpSpPr>
        <p:grpSpPr>
          <a:xfrm>
            <a:off x="6156176" y="1196752"/>
            <a:ext cx="792088" cy="792088"/>
            <a:chOff x="5940152" y="3068960"/>
            <a:chExt cx="792088" cy="792088"/>
          </a:xfrm>
        </p:grpSpPr>
        <p:sp>
          <p:nvSpPr>
            <p:cNvPr id="9" name="円/楕円 8"/>
            <p:cNvSpPr/>
            <p:nvPr/>
          </p:nvSpPr>
          <p:spPr bwMode="auto">
            <a:xfrm>
              <a:off x="594015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2" name="テキスト ボックス 11"/>
            <p:cNvSpPr txBox="1"/>
            <p:nvPr/>
          </p:nvSpPr>
          <p:spPr>
            <a:xfrm>
              <a:off x="5957796" y="3337247"/>
              <a:ext cx="702436" cy="307777"/>
            </a:xfrm>
            <a:prstGeom prst="rect">
              <a:avLst/>
            </a:prstGeom>
            <a:noFill/>
          </p:spPr>
          <p:txBody>
            <a:bodyPr wrap="none" rtlCol="0">
              <a:spAutoFit/>
            </a:bodyPr>
            <a:lstStyle/>
            <a:p>
              <a:r>
                <a:rPr kumimoji="1" lang="en-US" altLang="ja-JP" dirty="0" smtClean="0"/>
                <a:t>S-CPE</a:t>
              </a:r>
              <a:endParaRPr kumimoji="1" lang="ja-JP" altLang="en-US" dirty="0"/>
            </a:p>
          </p:txBody>
        </p:sp>
      </p:grpSp>
      <p:cxnSp>
        <p:nvCxnSpPr>
          <p:cNvPr id="17" name="直線矢印コネクタ 16"/>
          <p:cNvCxnSpPr/>
          <p:nvPr/>
        </p:nvCxnSpPr>
        <p:spPr bwMode="auto">
          <a:xfrm>
            <a:off x="2195736" y="2348880"/>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18" name="直線矢印コネクタ 17"/>
          <p:cNvCxnSpPr/>
          <p:nvPr/>
        </p:nvCxnSpPr>
        <p:spPr bwMode="auto">
          <a:xfrm flipH="1">
            <a:off x="4427984" y="2708920"/>
            <a:ext cx="2232248" cy="0"/>
          </a:xfrm>
          <a:prstGeom prst="straightConnector1">
            <a:avLst/>
          </a:prstGeom>
          <a:noFill/>
          <a:ln w="38100" cap="flat" cmpd="sng" algn="ctr">
            <a:solidFill>
              <a:srgbClr val="0066FF"/>
            </a:solidFill>
            <a:prstDash val="solid"/>
            <a:round/>
            <a:headEnd type="none" w="med" len="med"/>
            <a:tailEnd type="arrow"/>
          </a:ln>
          <a:effectLst/>
        </p:spPr>
      </p:cxnSp>
      <p:cxnSp>
        <p:nvCxnSpPr>
          <p:cNvPr id="20" name="直線矢印コネクタ 19"/>
          <p:cNvCxnSpPr/>
          <p:nvPr/>
        </p:nvCxnSpPr>
        <p:spPr bwMode="auto">
          <a:xfrm>
            <a:off x="4499992" y="3140968"/>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22" name="直線矢印コネクタ 21"/>
          <p:cNvCxnSpPr/>
          <p:nvPr/>
        </p:nvCxnSpPr>
        <p:spPr bwMode="auto">
          <a:xfrm flipH="1">
            <a:off x="2123728" y="3429000"/>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23" name="正方形/長方形 22"/>
          <p:cNvSpPr/>
          <p:nvPr/>
        </p:nvSpPr>
        <p:spPr bwMode="auto">
          <a:xfrm>
            <a:off x="2915816" y="2060848"/>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25" name="左中かっこ 24"/>
          <p:cNvSpPr/>
          <p:nvPr/>
        </p:nvSpPr>
        <p:spPr bwMode="auto">
          <a:xfrm>
            <a:off x="1547664" y="227687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6" name="テキスト ボックス 25"/>
          <p:cNvSpPr txBox="1"/>
          <p:nvPr/>
        </p:nvSpPr>
        <p:spPr>
          <a:xfrm>
            <a:off x="216024" y="2780928"/>
            <a:ext cx="1326004" cy="307777"/>
          </a:xfrm>
          <a:prstGeom prst="rect">
            <a:avLst/>
          </a:prstGeom>
          <a:noFill/>
        </p:spPr>
        <p:txBody>
          <a:bodyPr wrap="none" rtlCol="0">
            <a:spAutoFit/>
          </a:bodyPr>
          <a:lstStyle/>
          <a:p>
            <a:r>
              <a:rPr kumimoji="1" lang="en-US" altLang="ja-JP" dirty="0" smtClean="0"/>
              <a:t> 22b Frame #X</a:t>
            </a:r>
            <a:endParaRPr kumimoji="1" lang="ja-JP" altLang="en-US" dirty="0"/>
          </a:p>
        </p:txBody>
      </p:sp>
      <p:cxnSp>
        <p:nvCxnSpPr>
          <p:cNvPr id="27" name="直線矢印コネクタ 26"/>
          <p:cNvCxnSpPr/>
          <p:nvPr/>
        </p:nvCxnSpPr>
        <p:spPr bwMode="auto">
          <a:xfrm>
            <a:off x="2195736" y="3933056"/>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30" name="直線矢印コネクタ 29"/>
          <p:cNvCxnSpPr/>
          <p:nvPr/>
        </p:nvCxnSpPr>
        <p:spPr bwMode="auto">
          <a:xfrm flipH="1">
            <a:off x="4499992" y="4293096"/>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31" name="正方形/長方形 30"/>
          <p:cNvSpPr/>
          <p:nvPr/>
        </p:nvSpPr>
        <p:spPr bwMode="auto">
          <a:xfrm>
            <a:off x="4788024" y="4005064"/>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34" name="左中かっこ 33"/>
          <p:cNvSpPr/>
          <p:nvPr/>
        </p:nvSpPr>
        <p:spPr bwMode="auto">
          <a:xfrm>
            <a:off x="1547664" y="371703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35" name="テキスト ボックス 34"/>
          <p:cNvSpPr txBox="1"/>
          <p:nvPr/>
        </p:nvSpPr>
        <p:spPr>
          <a:xfrm>
            <a:off x="107504" y="4221088"/>
            <a:ext cx="1518364" cy="307777"/>
          </a:xfrm>
          <a:prstGeom prst="rect">
            <a:avLst/>
          </a:prstGeom>
          <a:noFill/>
        </p:spPr>
        <p:txBody>
          <a:bodyPr wrap="none" rtlCol="0">
            <a:spAutoFit/>
          </a:bodyPr>
          <a:lstStyle/>
          <a:p>
            <a:r>
              <a:rPr kumimoji="1" lang="en-US" altLang="ja-JP" dirty="0" smtClean="0"/>
              <a:t> 22b Frame #X+1</a:t>
            </a:r>
            <a:endParaRPr kumimoji="1" lang="ja-JP" altLang="en-US" dirty="0"/>
          </a:p>
        </p:txBody>
      </p:sp>
      <p:sp>
        <p:nvSpPr>
          <p:cNvPr id="36" name="正方形/長方形 35"/>
          <p:cNvSpPr/>
          <p:nvPr/>
        </p:nvSpPr>
        <p:spPr bwMode="auto">
          <a:xfrm>
            <a:off x="5508104" y="2852936"/>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39" name="直線矢印コネクタ 38"/>
          <p:cNvCxnSpPr/>
          <p:nvPr/>
        </p:nvCxnSpPr>
        <p:spPr bwMode="auto">
          <a:xfrm>
            <a:off x="4572000" y="4645496"/>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40" name="直線矢印コネクタ 39"/>
          <p:cNvCxnSpPr/>
          <p:nvPr/>
        </p:nvCxnSpPr>
        <p:spPr bwMode="auto">
          <a:xfrm flipH="1">
            <a:off x="2123728" y="4933528"/>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41" name="正方形/長方形 40"/>
          <p:cNvSpPr/>
          <p:nvPr/>
        </p:nvSpPr>
        <p:spPr bwMode="auto">
          <a:xfrm>
            <a:off x="2411760" y="4645496"/>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42" name="直線矢印コネクタ 41"/>
          <p:cNvCxnSpPr/>
          <p:nvPr/>
        </p:nvCxnSpPr>
        <p:spPr bwMode="auto">
          <a:xfrm>
            <a:off x="2195736" y="5437584"/>
            <a:ext cx="2160240" cy="0"/>
          </a:xfrm>
          <a:prstGeom prst="straightConnector1">
            <a:avLst/>
          </a:prstGeom>
          <a:noFill/>
          <a:ln w="38100" cap="flat" cmpd="sng" algn="ctr">
            <a:solidFill>
              <a:srgbClr val="0066FF"/>
            </a:solidFill>
            <a:prstDash val="solid"/>
            <a:round/>
            <a:headEnd type="none" w="med" len="med"/>
            <a:tailEnd type="arrow"/>
          </a:ln>
          <a:effectLst/>
        </p:spPr>
      </p:cxnSp>
      <p:sp>
        <p:nvSpPr>
          <p:cNvPr id="43" name="正方形/長方形 42"/>
          <p:cNvSpPr/>
          <p:nvPr/>
        </p:nvSpPr>
        <p:spPr bwMode="auto">
          <a:xfrm>
            <a:off x="2915816" y="5149552"/>
            <a:ext cx="1008112" cy="216024"/>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Re-Frame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44" name="直線矢印コネクタ 43"/>
          <p:cNvCxnSpPr/>
          <p:nvPr/>
        </p:nvCxnSpPr>
        <p:spPr bwMode="auto">
          <a:xfrm flipH="1">
            <a:off x="4499992" y="5797624"/>
            <a:ext cx="2232248" cy="0"/>
          </a:xfrm>
          <a:prstGeom prst="straightConnector1">
            <a:avLst/>
          </a:prstGeom>
          <a:noFill/>
          <a:ln w="38100" cap="flat" cmpd="sng" algn="ctr">
            <a:solidFill>
              <a:srgbClr val="0066FF"/>
            </a:solidFill>
            <a:prstDash val="solid"/>
            <a:round/>
            <a:headEnd type="none" w="med" len="med"/>
            <a:tailEnd type="arrow"/>
          </a:ln>
          <a:effectLst/>
        </p:spPr>
      </p:cxnSp>
      <p:cxnSp>
        <p:nvCxnSpPr>
          <p:cNvPr id="45" name="直線矢印コネクタ 44"/>
          <p:cNvCxnSpPr/>
          <p:nvPr/>
        </p:nvCxnSpPr>
        <p:spPr bwMode="auto">
          <a:xfrm>
            <a:off x="4572000" y="6157664"/>
            <a:ext cx="2160240" cy="0"/>
          </a:xfrm>
          <a:prstGeom prst="straightConnector1">
            <a:avLst/>
          </a:prstGeom>
          <a:noFill/>
          <a:ln w="38100" cap="flat" cmpd="sng" algn="ctr">
            <a:solidFill>
              <a:srgbClr val="0066FF"/>
            </a:solidFill>
            <a:prstDash val="solid"/>
            <a:round/>
            <a:headEnd type="none" w="med" len="med"/>
            <a:tailEnd type="arrow"/>
          </a:ln>
          <a:effectLst/>
        </p:spPr>
      </p:cxnSp>
      <p:sp>
        <p:nvSpPr>
          <p:cNvPr id="46" name="正方形/長方形 45"/>
          <p:cNvSpPr/>
          <p:nvPr/>
        </p:nvSpPr>
        <p:spPr bwMode="auto">
          <a:xfrm>
            <a:off x="5508104" y="5869632"/>
            <a:ext cx="1008112" cy="216024"/>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Re-Frame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cxnSp>
        <p:nvCxnSpPr>
          <p:cNvPr id="47" name="直線矢印コネクタ 46"/>
          <p:cNvCxnSpPr/>
          <p:nvPr/>
        </p:nvCxnSpPr>
        <p:spPr bwMode="auto">
          <a:xfrm flipH="1">
            <a:off x="2123728" y="6373688"/>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48" name="左中かっこ 47"/>
          <p:cNvSpPr/>
          <p:nvPr/>
        </p:nvSpPr>
        <p:spPr bwMode="auto">
          <a:xfrm>
            <a:off x="1547664" y="515719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49" name="テキスト ボックス 48"/>
          <p:cNvSpPr txBox="1"/>
          <p:nvPr/>
        </p:nvSpPr>
        <p:spPr>
          <a:xfrm>
            <a:off x="107504" y="5725616"/>
            <a:ext cx="1518364" cy="307777"/>
          </a:xfrm>
          <a:prstGeom prst="rect">
            <a:avLst/>
          </a:prstGeom>
          <a:noFill/>
        </p:spPr>
        <p:txBody>
          <a:bodyPr wrap="none" rtlCol="0">
            <a:spAutoFit/>
          </a:bodyPr>
          <a:lstStyle/>
          <a:p>
            <a:r>
              <a:rPr kumimoji="1" lang="en-US" altLang="ja-JP" dirty="0" smtClean="0"/>
              <a:t> 22b Frame #X+2</a:t>
            </a:r>
            <a:endParaRPr kumimoji="1" lang="ja-JP"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764704"/>
            <a:ext cx="7772400" cy="5331296"/>
          </a:xfrm>
        </p:spPr>
        <p:txBody>
          <a:bodyPr/>
          <a:lstStyle/>
          <a:p>
            <a:pPr marL="342900" lvl="2" indent="-342900"/>
            <a:r>
              <a:rPr kumimoji="1" lang="en-US" altLang="ja-JP" sz="2000" b="1" dirty="0" smtClean="0">
                <a:solidFill>
                  <a:schemeClr val="accent2"/>
                </a:solidFill>
              </a:rPr>
              <a:t>Comb#6: DS-AZ + US-CRZ + US-AZ + DS-CRZ</a:t>
            </a:r>
            <a:endParaRPr kumimoji="1" lang="ja-JP" altLang="en-US" sz="2000" b="1" dirty="0" smtClean="0">
              <a:solidFill>
                <a:schemeClr val="accent2"/>
              </a:solidFill>
            </a:endParaRPr>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26</a:t>
            </a:fld>
            <a:endParaRPr lang="en-US" altLang="ko-KR"/>
          </a:p>
        </p:txBody>
      </p:sp>
      <p:cxnSp>
        <p:nvCxnSpPr>
          <p:cNvPr id="7" name="直線矢印コネクタ 6"/>
          <p:cNvCxnSpPr/>
          <p:nvPr/>
        </p:nvCxnSpPr>
        <p:spPr bwMode="auto">
          <a:xfrm flipH="1">
            <a:off x="4572000" y="3573016"/>
            <a:ext cx="2232248" cy="0"/>
          </a:xfrm>
          <a:prstGeom prst="straightConnector1">
            <a:avLst/>
          </a:prstGeom>
          <a:noFill/>
          <a:ln w="38100" cap="flat" cmpd="sng" algn="ctr">
            <a:solidFill>
              <a:srgbClr val="0066FF"/>
            </a:solidFill>
            <a:prstDash val="solid"/>
            <a:round/>
            <a:headEnd type="arrow" w="med" len="med"/>
            <a:tailEnd type="none" w="med" len="med"/>
          </a:ln>
          <a:effectLst/>
        </p:spPr>
      </p:cxnSp>
      <p:grpSp>
        <p:nvGrpSpPr>
          <p:cNvPr id="2" name="グループ化 7"/>
          <p:cNvGrpSpPr/>
          <p:nvPr/>
        </p:nvGrpSpPr>
        <p:grpSpPr>
          <a:xfrm>
            <a:off x="1691680" y="1196752"/>
            <a:ext cx="792088" cy="792088"/>
            <a:chOff x="1475656" y="3140968"/>
            <a:chExt cx="792088" cy="792088"/>
          </a:xfrm>
        </p:grpSpPr>
        <p:sp>
          <p:nvSpPr>
            <p:cNvPr id="9" name="円/楕円 8"/>
            <p:cNvSpPr/>
            <p:nvPr/>
          </p:nvSpPr>
          <p:spPr bwMode="auto">
            <a:xfrm>
              <a:off x="1475656" y="3140968"/>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1475656" y="3409255"/>
              <a:ext cx="763351" cy="307777"/>
            </a:xfrm>
            <a:prstGeom prst="rect">
              <a:avLst/>
            </a:prstGeom>
            <a:noFill/>
          </p:spPr>
          <p:txBody>
            <a:bodyPr wrap="none" rtlCol="0">
              <a:spAutoFit/>
            </a:bodyPr>
            <a:lstStyle/>
            <a:p>
              <a:r>
                <a:rPr kumimoji="1" lang="en-US" altLang="ja-JP" dirty="0" smtClean="0"/>
                <a:t>MR-BS</a:t>
              </a:r>
              <a:endParaRPr kumimoji="1" lang="ja-JP" altLang="en-US" dirty="0"/>
            </a:p>
          </p:txBody>
        </p:sp>
      </p:grpSp>
      <p:grpSp>
        <p:nvGrpSpPr>
          <p:cNvPr id="8" name="グループ化 10"/>
          <p:cNvGrpSpPr/>
          <p:nvPr/>
        </p:nvGrpSpPr>
        <p:grpSpPr>
          <a:xfrm>
            <a:off x="3995936" y="1268760"/>
            <a:ext cx="792088" cy="792088"/>
            <a:chOff x="3779912" y="3068960"/>
            <a:chExt cx="792088" cy="792088"/>
          </a:xfrm>
        </p:grpSpPr>
        <p:sp>
          <p:nvSpPr>
            <p:cNvPr id="12" name="円/楕円 11"/>
            <p:cNvSpPr/>
            <p:nvPr/>
          </p:nvSpPr>
          <p:spPr bwMode="auto">
            <a:xfrm>
              <a:off x="377991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3" name="テキスト ボックス 12"/>
            <p:cNvSpPr txBox="1"/>
            <p:nvPr/>
          </p:nvSpPr>
          <p:spPr>
            <a:xfrm>
              <a:off x="3839107" y="3337247"/>
              <a:ext cx="732893" cy="307777"/>
            </a:xfrm>
            <a:prstGeom prst="rect">
              <a:avLst/>
            </a:prstGeom>
            <a:noFill/>
          </p:spPr>
          <p:txBody>
            <a:bodyPr wrap="none" rtlCol="0">
              <a:spAutoFit/>
            </a:bodyPr>
            <a:lstStyle/>
            <a:p>
              <a:r>
                <a:rPr kumimoji="1" lang="en-US" altLang="ja-JP" dirty="0" smtClean="0"/>
                <a:t>R-CPE</a:t>
              </a:r>
              <a:endParaRPr kumimoji="1" lang="ja-JP" altLang="en-US" dirty="0"/>
            </a:p>
          </p:txBody>
        </p:sp>
      </p:grpSp>
      <p:grpSp>
        <p:nvGrpSpPr>
          <p:cNvPr id="11" name="グループ化 13"/>
          <p:cNvGrpSpPr/>
          <p:nvPr/>
        </p:nvGrpSpPr>
        <p:grpSpPr>
          <a:xfrm>
            <a:off x="6156176" y="1196752"/>
            <a:ext cx="792088" cy="792088"/>
            <a:chOff x="5940152" y="3068960"/>
            <a:chExt cx="792088" cy="792088"/>
          </a:xfrm>
        </p:grpSpPr>
        <p:sp>
          <p:nvSpPr>
            <p:cNvPr id="15" name="円/楕円 14"/>
            <p:cNvSpPr/>
            <p:nvPr/>
          </p:nvSpPr>
          <p:spPr bwMode="auto">
            <a:xfrm>
              <a:off x="5940152" y="3068960"/>
              <a:ext cx="792088" cy="792088"/>
            </a:xfrm>
            <a:prstGeom prst="ellips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6" name="テキスト ボックス 15"/>
            <p:cNvSpPr txBox="1"/>
            <p:nvPr/>
          </p:nvSpPr>
          <p:spPr>
            <a:xfrm>
              <a:off x="5957796" y="3337247"/>
              <a:ext cx="702436" cy="307777"/>
            </a:xfrm>
            <a:prstGeom prst="rect">
              <a:avLst/>
            </a:prstGeom>
            <a:noFill/>
          </p:spPr>
          <p:txBody>
            <a:bodyPr wrap="none" rtlCol="0">
              <a:spAutoFit/>
            </a:bodyPr>
            <a:lstStyle/>
            <a:p>
              <a:r>
                <a:rPr kumimoji="1" lang="en-US" altLang="ja-JP" dirty="0" smtClean="0"/>
                <a:t>S-CPE</a:t>
              </a:r>
              <a:endParaRPr kumimoji="1" lang="ja-JP" altLang="en-US" dirty="0"/>
            </a:p>
          </p:txBody>
        </p:sp>
      </p:grpSp>
      <p:cxnSp>
        <p:nvCxnSpPr>
          <p:cNvPr id="17" name="直線矢印コネクタ 16"/>
          <p:cNvCxnSpPr/>
          <p:nvPr/>
        </p:nvCxnSpPr>
        <p:spPr bwMode="auto">
          <a:xfrm>
            <a:off x="2195736" y="2348880"/>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18" name="直線矢印コネクタ 17"/>
          <p:cNvCxnSpPr/>
          <p:nvPr/>
        </p:nvCxnSpPr>
        <p:spPr bwMode="auto">
          <a:xfrm>
            <a:off x="4499992" y="2780928"/>
            <a:ext cx="2160240" cy="0"/>
          </a:xfrm>
          <a:prstGeom prst="straightConnector1">
            <a:avLst/>
          </a:prstGeom>
          <a:noFill/>
          <a:ln w="38100" cap="flat" cmpd="sng" algn="ctr">
            <a:solidFill>
              <a:srgbClr val="0066FF"/>
            </a:solidFill>
            <a:prstDash val="solid"/>
            <a:round/>
            <a:headEnd type="arrow" w="med" len="med"/>
            <a:tailEnd type="none" w="med" len="med"/>
          </a:ln>
          <a:effectLst/>
        </p:spPr>
      </p:cxnSp>
      <p:cxnSp>
        <p:nvCxnSpPr>
          <p:cNvPr id="19" name="直線矢印コネクタ 18"/>
          <p:cNvCxnSpPr/>
          <p:nvPr/>
        </p:nvCxnSpPr>
        <p:spPr bwMode="auto">
          <a:xfrm flipH="1">
            <a:off x="2123728" y="3140968"/>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20" name="正方形/長方形 19"/>
          <p:cNvSpPr/>
          <p:nvPr/>
        </p:nvSpPr>
        <p:spPr bwMode="auto">
          <a:xfrm>
            <a:off x="2915816" y="2060848"/>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21" name="左中かっこ 20"/>
          <p:cNvSpPr/>
          <p:nvPr/>
        </p:nvSpPr>
        <p:spPr bwMode="auto">
          <a:xfrm>
            <a:off x="1547664" y="227687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2" name="テキスト ボックス 21"/>
          <p:cNvSpPr txBox="1"/>
          <p:nvPr/>
        </p:nvSpPr>
        <p:spPr>
          <a:xfrm>
            <a:off x="216024" y="2780928"/>
            <a:ext cx="1326004" cy="307777"/>
          </a:xfrm>
          <a:prstGeom prst="rect">
            <a:avLst/>
          </a:prstGeom>
          <a:noFill/>
        </p:spPr>
        <p:txBody>
          <a:bodyPr wrap="none" rtlCol="0">
            <a:spAutoFit/>
          </a:bodyPr>
          <a:lstStyle/>
          <a:p>
            <a:r>
              <a:rPr kumimoji="1" lang="en-US" altLang="ja-JP" dirty="0" smtClean="0"/>
              <a:t> 22b Frame #X</a:t>
            </a:r>
            <a:endParaRPr kumimoji="1" lang="ja-JP" altLang="en-US" dirty="0"/>
          </a:p>
        </p:txBody>
      </p:sp>
      <p:sp>
        <p:nvSpPr>
          <p:cNvPr id="26" name="左中かっこ 25"/>
          <p:cNvSpPr/>
          <p:nvPr/>
        </p:nvSpPr>
        <p:spPr bwMode="auto">
          <a:xfrm>
            <a:off x="1547664" y="371703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7" name="テキスト ボックス 26"/>
          <p:cNvSpPr txBox="1"/>
          <p:nvPr/>
        </p:nvSpPr>
        <p:spPr>
          <a:xfrm>
            <a:off x="107504" y="4221088"/>
            <a:ext cx="1518364" cy="307777"/>
          </a:xfrm>
          <a:prstGeom prst="rect">
            <a:avLst/>
          </a:prstGeom>
          <a:noFill/>
        </p:spPr>
        <p:txBody>
          <a:bodyPr wrap="none" rtlCol="0">
            <a:spAutoFit/>
          </a:bodyPr>
          <a:lstStyle/>
          <a:p>
            <a:r>
              <a:rPr kumimoji="1" lang="en-US" altLang="ja-JP" dirty="0" smtClean="0"/>
              <a:t> 22b Frame #X+1</a:t>
            </a:r>
            <a:endParaRPr kumimoji="1" lang="ja-JP" altLang="en-US" dirty="0"/>
          </a:p>
        </p:txBody>
      </p:sp>
      <p:sp>
        <p:nvSpPr>
          <p:cNvPr id="28" name="正方形/長方形 27"/>
          <p:cNvSpPr/>
          <p:nvPr/>
        </p:nvSpPr>
        <p:spPr bwMode="auto">
          <a:xfrm>
            <a:off x="5508104" y="3284984"/>
            <a:ext cx="1008112" cy="216024"/>
          </a:xfrm>
          <a:prstGeom prst="rect">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31" name="正方形/長方形 30"/>
          <p:cNvSpPr/>
          <p:nvPr/>
        </p:nvSpPr>
        <p:spPr bwMode="auto">
          <a:xfrm>
            <a:off x="4788024" y="4005064"/>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33" name="正方形/長方形 32"/>
          <p:cNvSpPr/>
          <p:nvPr/>
        </p:nvSpPr>
        <p:spPr bwMode="auto">
          <a:xfrm>
            <a:off x="5580112" y="6309320"/>
            <a:ext cx="1008112" cy="216024"/>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Re-Frame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36" name="正方形/長方形 35"/>
          <p:cNvSpPr/>
          <p:nvPr/>
        </p:nvSpPr>
        <p:spPr bwMode="auto">
          <a:xfrm>
            <a:off x="3131840" y="5157192"/>
            <a:ext cx="1008112" cy="216024"/>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ctr"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bg1"/>
                </a:solidFill>
                <a:effectLst/>
                <a:latin typeface="Times New Roman" pitchFamily="18" charset="0"/>
                <a:ea typeface="굴림" pitchFamily="50" charset="-127"/>
              </a:rPr>
              <a:t>Re-Frame</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
        <p:nvSpPr>
          <p:cNvPr id="38" name="テキスト ボックス 37"/>
          <p:cNvSpPr txBox="1"/>
          <p:nvPr/>
        </p:nvSpPr>
        <p:spPr>
          <a:xfrm>
            <a:off x="107504" y="5725616"/>
            <a:ext cx="1518364" cy="307777"/>
          </a:xfrm>
          <a:prstGeom prst="rect">
            <a:avLst/>
          </a:prstGeom>
          <a:noFill/>
        </p:spPr>
        <p:txBody>
          <a:bodyPr wrap="none" rtlCol="0">
            <a:spAutoFit/>
          </a:bodyPr>
          <a:lstStyle/>
          <a:p>
            <a:r>
              <a:rPr kumimoji="1" lang="en-US" altLang="ja-JP" dirty="0" smtClean="0"/>
              <a:t> 22b Frame #X+2</a:t>
            </a:r>
            <a:endParaRPr kumimoji="1" lang="ja-JP" altLang="en-US" dirty="0"/>
          </a:p>
        </p:txBody>
      </p:sp>
      <p:sp>
        <p:nvSpPr>
          <p:cNvPr id="39" name="左中かっこ 38"/>
          <p:cNvSpPr/>
          <p:nvPr/>
        </p:nvSpPr>
        <p:spPr bwMode="auto">
          <a:xfrm>
            <a:off x="1547664" y="5157192"/>
            <a:ext cx="288032" cy="1368152"/>
          </a:xfrm>
          <a:prstGeom prst="leftBrace">
            <a:avLst/>
          </a:prstGeom>
          <a:noFill/>
          <a:ln w="9525"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cxnSp>
        <p:nvCxnSpPr>
          <p:cNvPr id="40" name="直線矢印コネクタ 39"/>
          <p:cNvCxnSpPr/>
          <p:nvPr/>
        </p:nvCxnSpPr>
        <p:spPr bwMode="auto">
          <a:xfrm flipH="1">
            <a:off x="4572000" y="5085184"/>
            <a:ext cx="2232248" cy="0"/>
          </a:xfrm>
          <a:prstGeom prst="straightConnector1">
            <a:avLst/>
          </a:prstGeom>
          <a:noFill/>
          <a:ln w="38100" cap="flat" cmpd="sng" algn="ctr">
            <a:solidFill>
              <a:srgbClr val="0066FF"/>
            </a:solidFill>
            <a:prstDash val="solid"/>
            <a:round/>
            <a:headEnd type="arrow" w="med" len="med"/>
            <a:tailEnd type="none" w="med" len="med"/>
          </a:ln>
          <a:effectLst/>
        </p:spPr>
      </p:cxnSp>
      <p:cxnSp>
        <p:nvCxnSpPr>
          <p:cNvPr id="41" name="直線矢印コネクタ 40"/>
          <p:cNvCxnSpPr/>
          <p:nvPr/>
        </p:nvCxnSpPr>
        <p:spPr bwMode="auto">
          <a:xfrm>
            <a:off x="2195736" y="3861048"/>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42" name="直線矢印コネクタ 41"/>
          <p:cNvCxnSpPr/>
          <p:nvPr/>
        </p:nvCxnSpPr>
        <p:spPr bwMode="auto">
          <a:xfrm>
            <a:off x="4499992" y="4293096"/>
            <a:ext cx="2160240" cy="0"/>
          </a:xfrm>
          <a:prstGeom prst="straightConnector1">
            <a:avLst/>
          </a:prstGeom>
          <a:noFill/>
          <a:ln w="38100" cap="flat" cmpd="sng" algn="ctr">
            <a:solidFill>
              <a:srgbClr val="0066FF"/>
            </a:solidFill>
            <a:prstDash val="solid"/>
            <a:round/>
            <a:headEnd type="arrow" w="med" len="med"/>
            <a:tailEnd type="none" w="med" len="med"/>
          </a:ln>
          <a:effectLst/>
        </p:spPr>
      </p:cxnSp>
      <p:cxnSp>
        <p:nvCxnSpPr>
          <p:cNvPr id="43" name="直線矢印コネクタ 42"/>
          <p:cNvCxnSpPr/>
          <p:nvPr/>
        </p:nvCxnSpPr>
        <p:spPr bwMode="auto">
          <a:xfrm flipH="1">
            <a:off x="2123728" y="4653136"/>
            <a:ext cx="2232248" cy="0"/>
          </a:xfrm>
          <a:prstGeom prst="straightConnector1">
            <a:avLst/>
          </a:prstGeom>
          <a:noFill/>
          <a:ln w="38100" cap="flat" cmpd="sng" algn="ctr">
            <a:solidFill>
              <a:srgbClr val="0066FF"/>
            </a:solidFill>
            <a:prstDash val="solid"/>
            <a:round/>
            <a:headEnd type="none" w="med" len="med"/>
            <a:tailEnd type="arrow"/>
          </a:ln>
          <a:effectLst/>
        </p:spPr>
      </p:cxnSp>
      <p:cxnSp>
        <p:nvCxnSpPr>
          <p:cNvPr id="44" name="直線矢印コネクタ 43"/>
          <p:cNvCxnSpPr/>
          <p:nvPr/>
        </p:nvCxnSpPr>
        <p:spPr bwMode="auto">
          <a:xfrm flipH="1">
            <a:off x="4572000" y="6597352"/>
            <a:ext cx="2232248" cy="0"/>
          </a:xfrm>
          <a:prstGeom prst="straightConnector1">
            <a:avLst/>
          </a:prstGeom>
          <a:noFill/>
          <a:ln w="38100" cap="flat" cmpd="sng" algn="ctr">
            <a:solidFill>
              <a:srgbClr val="0066FF"/>
            </a:solidFill>
            <a:prstDash val="solid"/>
            <a:round/>
            <a:headEnd type="arrow" w="med" len="med"/>
            <a:tailEnd type="none" w="med" len="med"/>
          </a:ln>
          <a:effectLst/>
        </p:spPr>
      </p:cxnSp>
      <p:cxnSp>
        <p:nvCxnSpPr>
          <p:cNvPr id="45" name="直線矢印コネクタ 44"/>
          <p:cNvCxnSpPr/>
          <p:nvPr/>
        </p:nvCxnSpPr>
        <p:spPr bwMode="auto">
          <a:xfrm>
            <a:off x="2195736" y="5445224"/>
            <a:ext cx="2160240" cy="0"/>
          </a:xfrm>
          <a:prstGeom prst="straightConnector1">
            <a:avLst/>
          </a:prstGeom>
          <a:noFill/>
          <a:ln w="38100" cap="flat" cmpd="sng" algn="ctr">
            <a:solidFill>
              <a:srgbClr val="0066FF"/>
            </a:solidFill>
            <a:prstDash val="solid"/>
            <a:round/>
            <a:headEnd type="none" w="med" len="med"/>
            <a:tailEnd type="arrow"/>
          </a:ln>
          <a:effectLst/>
        </p:spPr>
      </p:cxnSp>
      <p:cxnSp>
        <p:nvCxnSpPr>
          <p:cNvPr id="46" name="直線矢印コネクタ 45"/>
          <p:cNvCxnSpPr/>
          <p:nvPr/>
        </p:nvCxnSpPr>
        <p:spPr bwMode="auto">
          <a:xfrm>
            <a:off x="4499992" y="5877272"/>
            <a:ext cx="2160240" cy="0"/>
          </a:xfrm>
          <a:prstGeom prst="straightConnector1">
            <a:avLst/>
          </a:prstGeom>
          <a:noFill/>
          <a:ln w="38100" cap="flat" cmpd="sng" algn="ctr">
            <a:solidFill>
              <a:srgbClr val="0066FF"/>
            </a:solidFill>
            <a:prstDash val="solid"/>
            <a:round/>
            <a:headEnd type="arrow" w="med" len="med"/>
            <a:tailEnd type="none" w="med" len="med"/>
          </a:ln>
          <a:effectLst/>
        </p:spPr>
      </p:cxnSp>
      <p:cxnSp>
        <p:nvCxnSpPr>
          <p:cNvPr id="47" name="直線矢印コネクタ 46"/>
          <p:cNvCxnSpPr/>
          <p:nvPr/>
        </p:nvCxnSpPr>
        <p:spPr bwMode="auto">
          <a:xfrm flipH="1">
            <a:off x="2123728" y="6237312"/>
            <a:ext cx="2232248" cy="0"/>
          </a:xfrm>
          <a:prstGeom prst="straightConnector1">
            <a:avLst/>
          </a:prstGeom>
          <a:noFill/>
          <a:ln w="38100" cap="flat" cmpd="sng" algn="ctr">
            <a:solidFill>
              <a:srgbClr val="0066FF"/>
            </a:solidFill>
            <a:prstDash val="solid"/>
            <a:round/>
            <a:headEnd type="none" w="med" len="med"/>
            <a:tailEnd type="arrow"/>
          </a:ln>
          <a:effectLst/>
        </p:spPr>
      </p:cxnSp>
      <p:sp>
        <p:nvSpPr>
          <p:cNvPr id="48" name="正方形/長方形 47"/>
          <p:cNvSpPr/>
          <p:nvPr/>
        </p:nvSpPr>
        <p:spPr bwMode="auto">
          <a:xfrm>
            <a:off x="2339752" y="4365104"/>
            <a:ext cx="576064" cy="21602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err="1" smtClean="0">
                <a:ln>
                  <a:noFill/>
                </a:ln>
                <a:solidFill>
                  <a:schemeClr val="bg1"/>
                </a:solidFill>
                <a:effectLst/>
                <a:latin typeface="Times New Roman" pitchFamily="18" charset="0"/>
                <a:ea typeface="굴림" pitchFamily="50" charset="-127"/>
              </a:rPr>
              <a:t>Ack</a:t>
            </a:r>
            <a:endParaRPr kumimoji="0" lang="ja-JP" altLang="en-US" sz="1400" b="1" i="0" u="none" strike="noStrike" cap="none" normalizeH="0" baseline="0" dirty="0" smtClean="0">
              <a:ln>
                <a:noFill/>
              </a:ln>
              <a:solidFill>
                <a:schemeClr val="bg1"/>
              </a:solidFill>
              <a:effectLst/>
              <a:latin typeface="Times New Roman" pitchFamily="18" charset="0"/>
              <a:ea typeface="굴림" pitchFamily="50" charset="-127"/>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en-US" altLang="ja-JP" dirty="0" smtClean="0">
                <a:solidFill>
                  <a:schemeClr val="accent2"/>
                </a:solidFill>
              </a:rPr>
              <a:t>Comb#2 is recommendable frame configuration because it has the lowest time of retransmission</a:t>
            </a:r>
            <a:endParaRPr kumimoji="1" lang="ja-JP" altLang="en-US" dirty="0" smtClean="0">
              <a:solidFill>
                <a:schemeClr val="accent2"/>
              </a:solidFill>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27</a:t>
            </a:fld>
            <a:endParaRPr lang="en-US" altLang="ko-K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The required frame configuration in each centralized and distributed scheduling mode is different</a:t>
            </a:r>
          </a:p>
          <a:p>
            <a:r>
              <a:rPr kumimoji="1" lang="en-US" altLang="ja-JP" dirty="0" smtClean="0"/>
              <a:t>The required frame configuration is different in the viewpoint of used time gap and frame transmission</a:t>
            </a:r>
          </a:p>
          <a:p>
            <a:r>
              <a:rPr kumimoji="1" lang="en-US" altLang="ja-JP" dirty="0" smtClean="0">
                <a:solidFill>
                  <a:srgbClr val="0066FF"/>
                </a:solidFill>
              </a:rPr>
              <a:t>The required frame configuration is different in the different viewpoints </a:t>
            </a:r>
            <a:endParaRPr kumimoji="1" lang="ja-JP" altLang="en-US" dirty="0">
              <a:solidFill>
                <a:srgbClr val="0066FF"/>
              </a:solidFill>
            </a:endParaRPr>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28</a:t>
            </a:fld>
            <a:endParaRPr lang="en-US" altLang="ko-K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Proposed Comment Resolution</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2000" dirty="0" smtClean="0">
                <a:solidFill>
                  <a:srgbClr val="0066FF"/>
                </a:solidFill>
              </a:rPr>
              <a:t>Flexible frame configuration shall be allowed</a:t>
            </a:r>
          </a:p>
          <a:p>
            <a:pPr lvl="1"/>
            <a:r>
              <a:rPr kumimoji="1" lang="en-US" altLang="ja-JP" sz="1800" dirty="0" smtClean="0"/>
              <a:t>For example, </a:t>
            </a:r>
          </a:p>
          <a:p>
            <a:pPr lvl="2"/>
            <a:r>
              <a:rPr kumimoji="1" lang="en-US" altLang="ja-JP" sz="1600" dirty="0" smtClean="0"/>
              <a:t>Comb#1, #4, #5 and #6 is used for the case of lower time gap in centralized scheduling mode</a:t>
            </a:r>
          </a:p>
          <a:p>
            <a:pPr lvl="2"/>
            <a:r>
              <a:rPr kumimoji="1" lang="en-US" altLang="ja-JP" sz="1600" dirty="0" smtClean="0"/>
              <a:t>Comb#1 and #4 is used for the case of lower time gap in distributed scheduling mode</a:t>
            </a:r>
          </a:p>
          <a:p>
            <a:pPr lvl="2"/>
            <a:r>
              <a:rPr kumimoji="1" lang="en-US" altLang="ja-JP" sz="1600" dirty="0" smtClean="0"/>
              <a:t>Comb#2 is used for the case of lower transmission time</a:t>
            </a:r>
          </a:p>
          <a:p>
            <a:r>
              <a:rPr kumimoji="1" lang="en-US" altLang="ja-JP" sz="2000" dirty="0" smtClean="0">
                <a:solidFill>
                  <a:srgbClr val="0066FF"/>
                </a:solidFill>
              </a:rPr>
              <a:t>Then, 802.22b shall not define the specific frame configuration except for the following rules</a:t>
            </a:r>
          </a:p>
          <a:p>
            <a:pPr lvl="1"/>
            <a:r>
              <a:rPr kumimoji="1" lang="en-US" altLang="ja-JP" sz="1800" dirty="0" smtClean="0"/>
              <a:t>“</a:t>
            </a:r>
            <a:r>
              <a:rPr kumimoji="1" lang="en-US" altLang="ja-JP" sz="1800" b="1" dirty="0" smtClean="0">
                <a:solidFill>
                  <a:srgbClr val="FF0000"/>
                </a:solidFill>
              </a:rPr>
              <a:t>DS-AZ shall appear at the first within the every frame.”</a:t>
            </a:r>
          </a:p>
          <a:p>
            <a:pPr lvl="1"/>
            <a:r>
              <a:rPr kumimoji="1" lang="en-US" altLang="ja-JP" sz="1800" b="1" strike="sngStrike" dirty="0" smtClean="0">
                <a:solidFill>
                  <a:srgbClr val="FF0000"/>
                </a:solidFill>
              </a:rPr>
              <a:t>“DS-DRZ shall appear earlier than US-DRZ in the distributed scheduling mode since DS-DRZ may contain MAP information for US-DRZ.”</a:t>
            </a:r>
          </a:p>
          <a:p>
            <a:r>
              <a:rPr kumimoji="1" lang="en-US" altLang="ja-JP" sz="2000" dirty="0" smtClean="0">
                <a:solidFill>
                  <a:srgbClr val="0066FF"/>
                </a:solidFill>
              </a:rPr>
              <a:t>802.22b defines both “RRTG” and “RTTG” to allow flexible frame configuration</a:t>
            </a:r>
            <a:endParaRPr kumimoji="1" lang="ja-JP" altLang="en-US" sz="1800"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29</a:t>
            </a:fld>
            <a:endParaRPr lang="en-US" altLang="ko-K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22b Frame Configuration for Relay</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pic>
        <p:nvPicPr>
          <p:cNvPr id="41986" name="Picture 2"/>
          <p:cNvPicPr>
            <a:picLocks noChangeAspect="1" noChangeArrowheads="1"/>
          </p:cNvPicPr>
          <p:nvPr/>
        </p:nvPicPr>
        <p:blipFill>
          <a:blip r:embed="rId2" cstate="print"/>
          <a:srcRect/>
          <a:stretch>
            <a:fillRect/>
          </a:stretch>
        </p:blipFill>
        <p:spPr bwMode="auto">
          <a:xfrm>
            <a:off x="1187624" y="1556792"/>
            <a:ext cx="6774929" cy="5026960"/>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en-US" altLang="ja-JP" dirty="0" smtClean="0"/>
              <a:t>RRTG</a:t>
            </a:r>
          </a:p>
          <a:p>
            <a:pPr lvl="1"/>
            <a:r>
              <a:rPr kumimoji="1" lang="en-US" altLang="ja-JP" dirty="0" smtClean="0"/>
              <a:t>The minimum receive-to-transmit turnaround gap required at an R-CPE. RRTG is measured from the time of the last sample of the received burst to the first sample of the transmitted burst at the antenna port of the R-CPE</a:t>
            </a:r>
          </a:p>
          <a:p>
            <a:r>
              <a:rPr kumimoji="1" lang="en-US" altLang="ja-JP" dirty="0" smtClean="0"/>
              <a:t>RTTG</a:t>
            </a:r>
          </a:p>
          <a:p>
            <a:pPr lvl="1"/>
            <a:r>
              <a:rPr kumimoji="1" lang="en-US" altLang="ja-JP" dirty="0" smtClean="0"/>
              <a:t>The minimum transmit-to-receive turnaround gap required at an R-CPE. RTTG is measured from the time of the last sample of the transmitted burst to the first sample of the received burst at the antenna port of the R-CPE</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30</a:t>
            </a:fld>
            <a:endParaRPr lang="en-US" altLang="ko-K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980728"/>
            <a:ext cx="7772400" cy="5115272"/>
          </a:xfrm>
        </p:spPr>
        <p:txBody>
          <a:bodyPr/>
          <a:lstStyle/>
          <a:p>
            <a:r>
              <a:rPr kumimoji="1" lang="en-US" altLang="ja-JP" sz="2000" dirty="0" smtClean="0">
                <a:solidFill>
                  <a:srgbClr val="0066FF"/>
                </a:solidFill>
              </a:rPr>
              <a:t>Figure C1 is updated as follows</a:t>
            </a:r>
            <a:endParaRPr kumimoji="1" lang="ja-JP" altLang="en-US" sz="1800" dirty="0" smtClean="0"/>
          </a:p>
          <a:p>
            <a:endParaRPr kumimoji="1" lang="ja-JP" altLang="en-US" sz="1800"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31</a:t>
            </a:fld>
            <a:endParaRPr lang="en-US" altLang="ko-KR"/>
          </a:p>
        </p:txBody>
      </p:sp>
      <p:pic>
        <p:nvPicPr>
          <p:cNvPr id="44034" name="Picture 2"/>
          <p:cNvPicPr>
            <a:picLocks noChangeAspect="1" noChangeArrowheads="1"/>
          </p:cNvPicPr>
          <p:nvPr/>
        </p:nvPicPr>
        <p:blipFill>
          <a:blip r:embed="rId2" cstate="print"/>
          <a:srcRect/>
          <a:stretch>
            <a:fillRect/>
          </a:stretch>
        </p:blipFill>
        <p:spPr bwMode="auto">
          <a:xfrm>
            <a:off x="755576" y="1412776"/>
            <a:ext cx="8064896" cy="5266760"/>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908720"/>
            <a:ext cx="7772400" cy="5187280"/>
          </a:xfrm>
        </p:spPr>
        <p:txBody>
          <a:bodyPr/>
          <a:lstStyle/>
          <a:p>
            <a:r>
              <a:rPr kumimoji="1" lang="en-US" altLang="ja-JP" sz="2000" dirty="0" smtClean="0">
                <a:solidFill>
                  <a:srgbClr val="0066FF"/>
                </a:solidFill>
              </a:rPr>
              <a:t>Figure D1 is revised as follows</a:t>
            </a:r>
            <a:endParaRPr kumimoji="1" lang="ja-JP" altLang="en-US" sz="18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32</a:t>
            </a:fld>
            <a:endParaRPr lang="en-US" altLang="ko-KR"/>
          </a:p>
        </p:txBody>
      </p:sp>
      <p:pic>
        <p:nvPicPr>
          <p:cNvPr id="45058" name="Picture 2"/>
          <p:cNvPicPr>
            <a:picLocks noChangeAspect="1" noChangeArrowheads="1"/>
          </p:cNvPicPr>
          <p:nvPr/>
        </p:nvPicPr>
        <p:blipFill>
          <a:blip r:embed="rId2" cstate="print"/>
          <a:srcRect/>
          <a:stretch>
            <a:fillRect/>
          </a:stretch>
        </p:blipFill>
        <p:spPr bwMode="auto">
          <a:xfrm>
            <a:off x="539552" y="1340768"/>
            <a:ext cx="8173169" cy="5337468"/>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764704"/>
            <a:ext cx="7772400" cy="5331296"/>
          </a:xfrm>
        </p:spPr>
        <p:txBody>
          <a:bodyPr/>
          <a:lstStyle/>
          <a:p>
            <a:r>
              <a:rPr kumimoji="1" lang="en-US" altLang="ja-JP" dirty="0" smtClean="0">
                <a:solidFill>
                  <a:srgbClr val="0066FF"/>
                </a:solidFill>
              </a:rPr>
              <a:t>Figure E1 is revised as follows</a:t>
            </a:r>
            <a:endParaRPr kumimoji="1" lang="ja-JP" altLang="en-US" sz="20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33</a:t>
            </a:fld>
            <a:endParaRPr lang="en-US" altLang="ko-KR"/>
          </a:p>
        </p:txBody>
      </p:sp>
      <p:pic>
        <p:nvPicPr>
          <p:cNvPr id="46082" name="Picture 2"/>
          <p:cNvPicPr>
            <a:picLocks noChangeAspect="1" noChangeArrowheads="1"/>
          </p:cNvPicPr>
          <p:nvPr/>
        </p:nvPicPr>
        <p:blipFill>
          <a:blip r:embed="rId2" cstate="print"/>
          <a:srcRect/>
          <a:stretch>
            <a:fillRect/>
          </a:stretch>
        </p:blipFill>
        <p:spPr bwMode="auto">
          <a:xfrm>
            <a:off x="827584" y="1556792"/>
            <a:ext cx="7824564" cy="4979732"/>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Proposed Text Modifications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7.4b.1 General frame structure for a centralized relay mode</a:t>
            </a:r>
          </a:p>
          <a:p>
            <a:pPr lvl="1" algn="just"/>
            <a:r>
              <a:rPr lang="en-US" altLang="ja-JP" dirty="0" smtClean="0"/>
              <a:t>For a centralized scheduling mode, both of AZs and CRZs in the downstream and upstream </a:t>
            </a:r>
            <a:r>
              <a:rPr lang="en-US" altLang="ja-JP" dirty="0" err="1" smtClean="0"/>
              <a:t>subframes</a:t>
            </a:r>
            <a:r>
              <a:rPr lang="en-US" altLang="ja-JP" dirty="0" smtClean="0"/>
              <a:t> are managed by an MR-BS. </a:t>
            </a:r>
            <a:r>
              <a:rPr lang="en-US" altLang="ja-JP" dirty="0" smtClean="0">
                <a:solidFill>
                  <a:srgbClr val="0066FF"/>
                </a:solidFill>
              </a:rPr>
              <a:t>The AZ of the downstream </a:t>
            </a:r>
            <a:r>
              <a:rPr lang="en-US" altLang="ja-JP" dirty="0" err="1" smtClean="0">
                <a:solidFill>
                  <a:srgbClr val="0066FF"/>
                </a:solidFill>
              </a:rPr>
              <a:t>subframe</a:t>
            </a:r>
            <a:r>
              <a:rPr lang="en-US" altLang="ja-JP" dirty="0" smtClean="0">
                <a:solidFill>
                  <a:srgbClr val="0066FF"/>
                </a:solidFill>
              </a:rPr>
              <a:t> shall appear earlier than other zones of the AZ of the upstream </a:t>
            </a:r>
            <a:r>
              <a:rPr lang="en-US" altLang="ja-JP" dirty="0" err="1" smtClean="0">
                <a:solidFill>
                  <a:srgbClr val="0066FF"/>
                </a:solidFill>
              </a:rPr>
              <a:t>subframe</a:t>
            </a:r>
            <a:r>
              <a:rPr lang="en-US" altLang="ja-JP" dirty="0" smtClean="0">
                <a:solidFill>
                  <a:srgbClr val="0066FF"/>
                </a:solidFill>
              </a:rPr>
              <a:t> or the CRZs of the downstream and upstream </a:t>
            </a:r>
            <a:r>
              <a:rPr lang="en-US" altLang="ja-JP" dirty="0" err="1" smtClean="0">
                <a:solidFill>
                  <a:srgbClr val="0066FF"/>
                </a:solidFill>
              </a:rPr>
              <a:t>subframes</a:t>
            </a:r>
            <a:r>
              <a:rPr lang="en-US" altLang="ja-JP" dirty="0" smtClean="0">
                <a:solidFill>
                  <a:srgbClr val="0066FF"/>
                </a:solidFill>
              </a:rPr>
              <a:t>. Except for the AZ of the downstream, the order of the AZ of the upstream </a:t>
            </a:r>
            <a:r>
              <a:rPr lang="en-US" altLang="ja-JP" dirty="0" err="1" smtClean="0">
                <a:solidFill>
                  <a:srgbClr val="0066FF"/>
                </a:solidFill>
              </a:rPr>
              <a:t>subframe</a:t>
            </a:r>
            <a:r>
              <a:rPr lang="en-US" altLang="ja-JP" dirty="0" smtClean="0">
                <a:solidFill>
                  <a:srgbClr val="0066FF"/>
                </a:solidFill>
              </a:rPr>
              <a:t>, the CRZ of the downstream </a:t>
            </a:r>
            <a:r>
              <a:rPr lang="en-US" altLang="ja-JP" dirty="0" err="1" smtClean="0">
                <a:solidFill>
                  <a:srgbClr val="0066FF"/>
                </a:solidFill>
              </a:rPr>
              <a:t>subframe</a:t>
            </a:r>
            <a:r>
              <a:rPr lang="en-US" altLang="ja-JP" dirty="0" smtClean="0">
                <a:solidFill>
                  <a:srgbClr val="0066FF"/>
                </a:solidFill>
              </a:rPr>
              <a:t>, and the CRZ of the upstream </a:t>
            </a:r>
            <a:r>
              <a:rPr lang="en-US" altLang="ja-JP" dirty="0" err="1" smtClean="0">
                <a:solidFill>
                  <a:srgbClr val="0066FF"/>
                </a:solidFill>
              </a:rPr>
              <a:t>subframe</a:t>
            </a:r>
            <a:r>
              <a:rPr lang="en-US" altLang="ja-JP" dirty="0" smtClean="0">
                <a:solidFill>
                  <a:srgbClr val="0066FF"/>
                </a:solidFill>
              </a:rPr>
              <a:t> in the frame may be changed during the operations.</a:t>
            </a:r>
          </a:p>
          <a:p>
            <a:pPr algn="just"/>
            <a:endParaRPr kumimoji="1" lang="ja-JP" altLang="en-US" dirty="0">
              <a:solidFill>
                <a:srgbClr val="0066FF"/>
              </a:solidFill>
            </a:endParaRPr>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34</a:t>
            </a:fld>
            <a:endParaRPr lang="en-US" altLang="ko-K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1124744"/>
            <a:ext cx="7772400" cy="4971256"/>
          </a:xfrm>
        </p:spPr>
        <p:txBody>
          <a:bodyPr/>
          <a:lstStyle/>
          <a:p>
            <a:r>
              <a:rPr lang="en-US" altLang="ja-JP" dirty="0" smtClean="0"/>
              <a:t>7.4b.2 General frame structure for a distributed relay mode</a:t>
            </a:r>
          </a:p>
          <a:p>
            <a:pPr lvl="1" algn="just"/>
            <a:r>
              <a:rPr lang="en-US" altLang="ja-JP" sz="1800" dirty="0" smtClean="0"/>
              <a:t>The both of AZs and DRZs in the downstream and upstream </a:t>
            </a:r>
            <a:r>
              <a:rPr lang="en-US" altLang="ja-JP" sz="1800" dirty="0" err="1" smtClean="0"/>
              <a:t>subframes</a:t>
            </a:r>
            <a:r>
              <a:rPr lang="en-US" altLang="ja-JP" sz="1800" dirty="0" smtClean="0"/>
              <a:t> are scheduled by an MR-BS. For a distributed relay mode, the AZs in the downstream and upstream </a:t>
            </a:r>
            <a:r>
              <a:rPr lang="en-US" altLang="ja-JP" sz="1800" dirty="0" err="1" smtClean="0"/>
              <a:t>subframes</a:t>
            </a:r>
            <a:r>
              <a:rPr lang="en-US" altLang="ja-JP" sz="1800" dirty="0" smtClean="0"/>
              <a:t> are managed by an MR-BS, while the DRZs in the downstream and upstream </a:t>
            </a:r>
            <a:r>
              <a:rPr lang="en-US" altLang="ja-JP" sz="1800" dirty="0" err="1" smtClean="0"/>
              <a:t>subframes</a:t>
            </a:r>
            <a:r>
              <a:rPr lang="en-US" altLang="ja-JP" sz="1800" dirty="0" smtClean="0"/>
              <a:t> are controlled by a distributed scheduling R-CPE, which is capable of configuring and maintaining a local cell within an 802.22b MR-WRAN cell. </a:t>
            </a:r>
            <a:r>
              <a:rPr lang="en-US" altLang="ja-JP" sz="1800" dirty="0" smtClean="0">
                <a:solidFill>
                  <a:srgbClr val="0066FF"/>
                </a:solidFill>
              </a:rPr>
              <a:t>The AZ of the downstream </a:t>
            </a:r>
            <a:r>
              <a:rPr lang="en-US" altLang="ja-JP" sz="1800" dirty="0" err="1" smtClean="0">
                <a:solidFill>
                  <a:srgbClr val="0066FF"/>
                </a:solidFill>
              </a:rPr>
              <a:t>subframe</a:t>
            </a:r>
            <a:r>
              <a:rPr lang="en-US" altLang="ja-JP" sz="1800" dirty="0" smtClean="0">
                <a:solidFill>
                  <a:srgbClr val="0066FF"/>
                </a:solidFill>
              </a:rPr>
              <a:t> shall appear earlier than other zones of the AZ of the upstream </a:t>
            </a:r>
            <a:r>
              <a:rPr lang="en-US" altLang="ja-JP" sz="1800" dirty="0" err="1" smtClean="0">
                <a:solidFill>
                  <a:srgbClr val="0066FF"/>
                </a:solidFill>
              </a:rPr>
              <a:t>subframe</a:t>
            </a:r>
            <a:r>
              <a:rPr lang="en-US" altLang="ja-JP" sz="1800" dirty="0" smtClean="0">
                <a:solidFill>
                  <a:srgbClr val="0066FF"/>
                </a:solidFill>
              </a:rPr>
              <a:t> or the DRZs of the downstream and upstream </a:t>
            </a:r>
            <a:r>
              <a:rPr lang="en-US" altLang="ja-JP" sz="1800" dirty="0" err="1" smtClean="0">
                <a:solidFill>
                  <a:srgbClr val="0066FF"/>
                </a:solidFill>
              </a:rPr>
              <a:t>subframes</a:t>
            </a:r>
            <a:r>
              <a:rPr lang="en-US" altLang="ja-JP" sz="1800" dirty="0" smtClean="0">
                <a:solidFill>
                  <a:srgbClr val="0066FF"/>
                </a:solidFill>
              </a:rPr>
              <a:t>. </a:t>
            </a:r>
            <a:r>
              <a:rPr lang="en-US" altLang="ja-JP" sz="1800" strike="sngStrike" dirty="0" smtClean="0">
                <a:solidFill>
                  <a:srgbClr val="0066FF"/>
                </a:solidFill>
              </a:rPr>
              <a:t>In addition, the DRZ of the downstream </a:t>
            </a:r>
            <a:r>
              <a:rPr lang="en-US" altLang="ja-JP" sz="1800" strike="sngStrike" dirty="0" err="1" smtClean="0">
                <a:solidFill>
                  <a:srgbClr val="0066FF"/>
                </a:solidFill>
              </a:rPr>
              <a:t>subframe</a:t>
            </a:r>
            <a:r>
              <a:rPr lang="en-US" altLang="ja-JP" sz="1800" strike="sngStrike" dirty="0" smtClean="0">
                <a:solidFill>
                  <a:srgbClr val="0066FF"/>
                </a:solidFill>
              </a:rPr>
              <a:t> shall appear earlier than the DRZ of the upstream </a:t>
            </a:r>
            <a:r>
              <a:rPr lang="en-US" altLang="ja-JP" sz="1800" strike="sngStrike" dirty="0" err="1" smtClean="0">
                <a:solidFill>
                  <a:srgbClr val="0066FF"/>
                </a:solidFill>
              </a:rPr>
              <a:t>subframe</a:t>
            </a:r>
            <a:r>
              <a:rPr lang="en-US" altLang="ja-JP" sz="1800" strike="sngStrike" dirty="0" smtClean="0">
                <a:solidFill>
                  <a:srgbClr val="0066FF"/>
                </a:solidFill>
              </a:rPr>
              <a:t> since the DRZ of the downstream </a:t>
            </a:r>
            <a:r>
              <a:rPr lang="en-US" altLang="ja-JP" sz="1800" strike="sngStrike" dirty="0" err="1" smtClean="0">
                <a:solidFill>
                  <a:srgbClr val="0066FF"/>
                </a:solidFill>
              </a:rPr>
              <a:t>subframe</a:t>
            </a:r>
            <a:r>
              <a:rPr lang="en-US" altLang="ja-JP" sz="1800" strike="sngStrike" dirty="0" smtClean="0">
                <a:solidFill>
                  <a:srgbClr val="0066FF"/>
                </a:solidFill>
              </a:rPr>
              <a:t> may contains the management and upstream MAP information of a local cell. </a:t>
            </a:r>
            <a:r>
              <a:rPr lang="en-US" altLang="ja-JP" sz="1800" dirty="0" smtClean="0">
                <a:solidFill>
                  <a:srgbClr val="0066FF"/>
                </a:solidFill>
              </a:rPr>
              <a:t>Except for the AZ of the downstream, the order of the AZ of the upstream </a:t>
            </a:r>
            <a:r>
              <a:rPr lang="en-US" altLang="ja-JP" sz="1800" dirty="0" err="1" smtClean="0">
                <a:solidFill>
                  <a:srgbClr val="0066FF"/>
                </a:solidFill>
              </a:rPr>
              <a:t>subframe</a:t>
            </a:r>
            <a:r>
              <a:rPr lang="en-US" altLang="ja-JP" sz="1800" dirty="0" smtClean="0">
                <a:solidFill>
                  <a:srgbClr val="0066FF"/>
                </a:solidFill>
              </a:rPr>
              <a:t>, the CRZ of the downstream </a:t>
            </a:r>
            <a:r>
              <a:rPr lang="en-US" altLang="ja-JP" sz="1800" dirty="0" err="1" smtClean="0">
                <a:solidFill>
                  <a:srgbClr val="0066FF"/>
                </a:solidFill>
              </a:rPr>
              <a:t>subframe</a:t>
            </a:r>
            <a:r>
              <a:rPr lang="en-US" altLang="ja-JP" sz="1800" dirty="0" smtClean="0">
                <a:solidFill>
                  <a:srgbClr val="0066FF"/>
                </a:solidFill>
              </a:rPr>
              <a:t>, and the CRZ of the upstream </a:t>
            </a:r>
            <a:r>
              <a:rPr lang="en-US" altLang="ja-JP" sz="1800" dirty="0" err="1" smtClean="0">
                <a:solidFill>
                  <a:srgbClr val="0066FF"/>
                </a:solidFill>
              </a:rPr>
              <a:t>subframe</a:t>
            </a:r>
            <a:r>
              <a:rPr lang="en-US" altLang="ja-JP" sz="1800" dirty="0" smtClean="0">
                <a:solidFill>
                  <a:srgbClr val="0066FF"/>
                </a:solidFill>
              </a:rPr>
              <a:t> in the frame may be changed during the operations.</a:t>
            </a:r>
            <a:endParaRPr lang="en-US" altLang="ja-JP" sz="1800" strike="sngStrike" dirty="0" smtClean="0">
              <a:solidFill>
                <a:srgbClr val="0066FF"/>
              </a:solidFill>
            </a:endParaRPr>
          </a:p>
          <a:p>
            <a:pPr algn="just"/>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35</a:t>
            </a:fld>
            <a:endParaRPr lang="en-US" altLang="ko-K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22b Frame Configuration for Relay</a:t>
            </a:r>
            <a:endParaRPr kumimoji="1" lang="ja-JP" altLang="en-US" dirty="0"/>
          </a:p>
        </p:txBody>
      </p:sp>
      <p:sp>
        <p:nvSpPr>
          <p:cNvPr id="3" name="コンテンツ プレースホルダ 2"/>
          <p:cNvSpPr>
            <a:spLocks noGrp="1"/>
          </p:cNvSpPr>
          <p:nvPr>
            <p:ph idx="1"/>
          </p:nvPr>
        </p:nvSpPr>
        <p:spPr>
          <a:xfrm>
            <a:off x="685800" y="1700808"/>
            <a:ext cx="7772400" cy="4608512"/>
          </a:xfrm>
        </p:spPr>
        <p:txBody>
          <a:bodyPr/>
          <a:lstStyle/>
          <a:p>
            <a:r>
              <a:rPr kumimoji="1" lang="en-US" altLang="ja-JP" sz="2800" dirty="0" smtClean="0"/>
              <a:t>Centralized Scheduling Mode</a:t>
            </a:r>
          </a:p>
          <a:p>
            <a:pPr lvl="1"/>
            <a:r>
              <a:rPr kumimoji="1" lang="en-US" altLang="ja-JP" sz="2400" dirty="0" smtClean="0"/>
              <a:t>Downstream</a:t>
            </a:r>
          </a:p>
          <a:p>
            <a:pPr lvl="2"/>
            <a:r>
              <a:rPr kumimoji="1" lang="en-US" altLang="ja-JP" sz="2000" dirty="0" smtClean="0"/>
              <a:t>AZ (DS-AZ)</a:t>
            </a:r>
          </a:p>
          <a:p>
            <a:pPr lvl="2"/>
            <a:r>
              <a:rPr kumimoji="1" lang="en-US" altLang="ja-JP" sz="2000" dirty="0" smtClean="0"/>
              <a:t>GAP (RTTG)</a:t>
            </a:r>
          </a:p>
          <a:p>
            <a:pPr lvl="2"/>
            <a:r>
              <a:rPr kumimoji="1" lang="en-US" altLang="ja-JP" sz="2000" dirty="0" smtClean="0"/>
              <a:t>CRZ (DS-CRZ)</a:t>
            </a:r>
          </a:p>
          <a:p>
            <a:pPr lvl="2"/>
            <a:r>
              <a:rPr kumimoji="1" lang="en-US" altLang="ja-JP" sz="2000" dirty="0" smtClean="0"/>
              <a:t>GAP (TTG)</a:t>
            </a:r>
          </a:p>
          <a:p>
            <a:pPr lvl="1"/>
            <a:r>
              <a:rPr kumimoji="1" lang="en-US" altLang="ja-JP" sz="2400" dirty="0" smtClean="0"/>
              <a:t>Upstream</a:t>
            </a:r>
          </a:p>
          <a:p>
            <a:pPr lvl="2"/>
            <a:r>
              <a:rPr kumimoji="1" lang="en-US" altLang="ja-JP" sz="2000" dirty="0" smtClean="0"/>
              <a:t>AZ (US-AZ)</a:t>
            </a:r>
          </a:p>
          <a:p>
            <a:pPr lvl="2"/>
            <a:r>
              <a:rPr kumimoji="1" lang="en-US" altLang="ja-JP" sz="2000" dirty="0" smtClean="0"/>
              <a:t>GAP (RRTG)</a:t>
            </a:r>
          </a:p>
          <a:p>
            <a:pPr lvl="2"/>
            <a:r>
              <a:rPr kumimoji="1" lang="en-US" altLang="ja-JP" sz="2000" dirty="0" smtClean="0"/>
              <a:t>CRZ (US-CRZ)</a:t>
            </a:r>
          </a:p>
          <a:p>
            <a:pPr lvl="2"/>
            <a:r>
              <a:rPr kumimoji="1" lang="en-US" altLang="ja-JP" sz="2000" dirty="0" smtClean="0"/>
              <a:t>GAP (RTG)</a:t>
            </a:r>
          </a:p>
          <a:p>
            <a:endParaRPr kumimoji="1" lang="en-US" altLang="ja-JP" sz="2000" dirty="0" smtClean="0"/>
          </a:p>
          <a:p>
            <a:endParaRPr kumimoji="1" lang="en-US" altLang="ja-JP" sz="1800" dirty="0" smtClean="0"/>
          </a:p>
          <a:p>
            <a:pPr lvl="2"/>
            <a:endParaRPr kumimoji="1" lang="ja-JP" altLang="en-US" sz="1800"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22b Frame Configuration for Relay</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pic>
        <p:nvPicPr>
          <p:cNvPr id="43010" name="Picture 2"/>
          <p:cNvPicPr>
            <a:picLocks noChangeAspect="1" noChangeArrowheads="1"/>
          </p:cNvPicPr>
          <p:nvPr/>
        </p:nvPicPr>
        <p:blipFill>
          <a:blip r:embed="rId2" cstate="print"/>
          <a:srcRect/>
          <a:stretch>
            <a:fillRect/>
          </a:stretch>
        </p:blipFill>
        <p:spPr bwMode="auto">
          <a:xfrm>
            <a:off x="1115616" y="1556792"/>
            <a:ext cx="6690352" cy="4905849"/>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22b Frame Configuration for Relay</a:t>
            </a:r>
            <a:endParaRPr kumimoji="1" lang="ja-JP" altLang="en-US" dirty="0"/>
          </a:p>
        </p:txBody>
      </p:sp>
      <p:sp>
        <p:nvSpPr>
          <p:cNvPr id="3" name="コンテンツ プレースホルダ 2"/>
          <p:cNvSpPr>
            <a:spLocks noGrp="1"/>
          </p:cNvSpPr>
          <p:nvPr>
            <p:ph idx="1"/>
          </p:nvPr>
        </p:nvSpPr>
        <p:spPr/>
        <p:txBody>
          <a:bodyPr/>
          <a:lstStyle/>
          <a:p>
            <a:r>
              <a:rPr kumimoji="1" lang="en-US" altLang="ja-JP" sz="2800" dirty="0" smtClean="0"/>
              <a:t>Distributed Scheduling Mode</a:t>
            </a:r>
          </a:p>
          <a:p>
            <a:pPr lvl="1"/>
            <a:r>
              <a:rPr kumimoji="1" lang="en-US" altLang="ja-JP" sz="2400" dirty="0" smtClean="0"/>
              <a:t>Downstream</a:t>
            </a:r>
          </a:p>
          <a:p>
            <a:pPr lvl="2"/>
            <a:r>
              <a:rPr kumimoji="1" lang="en-US" altLang="ja-JP" sz="2000" dirty="0" smtClean="0"/>
              <a:t>AZ (DS-AZ)</a:t>
            </a:r>
          </a:p>
          <a:p>
            <a:pPr lvl="2"/>
            <a:r>
              <a:rPr kumimoji="1" lang="en-US" altLang="ja-JP" sz="2000" dirty="0" smtClean="0"/>
              <a:t>GAP (RTTG)</a:t>
            </a:r>
          </a:p>
          <a:p>
            <a:pPr lvl="2"/>
            <a:r>
              <a:rPr kumimoji="1" lang="en-US" altLang="ja-JP" sz="2000" dirty="0" smtClean="0"/>
              <a:t>DRZ (DS-DRZ)</a:t>
            </a:r>
          </a:p>
          <a:p>
            <a:pPr lvl="2"/>
            <a:r>
              <a:rPr kumimoji="1" lang="en-US" altLang="ja-JP" sz="2000" dirty="0" smtClean="0"/>
              <a:t>GAP (RTG)</a:t>
            </a:r>
          </a:p>
          <a:p>
            <a:pPr lvl="1"/>
            <a:r>
              <a:rPr kumimoji="1" lang="en-US" altLang="ja-JP" sz="2400" dirty="0" smtClean="0"/>
              <a:t>Upstream</a:t>
            </a:r>
          </a:p>
          <a:p>
            <a:pPr lvl="2"/>
            <a:r>
              <a:rPr kumimoji="1" lang="en-US" altLang="ja-JP" sz="2000" dirty="0" smtClean="0"/>
              <a:t>AZ (US-AZ)</a:t>
            </a:r>
          </a:p>
          <a:p>
            <a:pPr lvl="2"/>
            <a:r>
              <a:rPr kumimoji="1" lang="en-US" altLang="ja-JP" sz="2000" dirty="0" smtClean="0"/>
              <a:t>GAP (RRTG)</a:t>
            </a:r>
          </a:p>
          <a:p>
            <a:pPr lvl="2"/>
            <a:r>
              <a:rPr kumimoji="1" lang="en-US" altLang="ja-JP" sz="2000" dirty="0" smtClean="0"/>
              <a:t>DRZ (US-DRZ)</a:t>
            </a:r>
          </a:p>
          <a:p>
            <a:pPr lvl="2"/>
            <a:r>
              <a:rPr kumimoji="1" lang="en-US" altLang="ja-JP" sz="2000" dirty="0" smtClean="0"/>
              <a:t>GAP (RTG)</a:t>
            </a:r>
            <a:endParaRPr kumimoji="1" lang="ja-JP" altLang="en-US" sz="3200"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Combinations of Frame Configuration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Centralized Scheduling Mode</a:t>
            </a:r>
          </a:p>
          <a:p>
            <a:pPr lvl="1"/>
            <a:r>
              <a:rPr kumimoji="1" lang="en-US" altLang="ja-JP" b="1" dirty="0" smtClean="0">
                <a:solidFill>
                  <a:srgbClr val="FF0000"/>
                </a:solidFill>
              </a:rPr>
              <a:t>DS-AZ shall appear at the First in every frame</a:t>
            </a:r>
          </a:p>
          <a:p>
            <a:pPr lvl="1"/>
            <a:endParaRPr kumimoji="1" lang="en-US" altLang="ja-JP" b="1" dirty="0" smtClean="0"/>
          </a:p>
          <a:p>
            <a:pPr lvl="1"/>
            <a:r>
              <a:rPr kumimoji="1" lang="en-US" altLang="ja-JP" b="1" dirty="0" smtClean="0"/>
              <a:t>Possible Combinations</a:t>
            </a:r>
          </a:p>
          <a:p>
            <a:pPr lvl="2"/>
            <a:r>
              <a:rPr kumimoji="1" lang="en-US" altLang="ja-JP" sz="2000" b="1" dirty="0" smtClean="0"/>
              <a:t>Comb#1: DS-AZ + DS-CRZ + US-AZ + US-CRZ</a:t>
            </a:r>
          </a:p>
          <a:p>
            <a:pPr lvl="2"/>
            <a:r>
              <a:rPr kumimoji="1" lang="en-US" altLang="ja-JP" sz="2000" b="1" dirty="0" smtClean="0"/>
              <a:t>Comb#2: DS-AZ + DS-CRZ + US-CRZ + US-AZ</a:t>
            </a:r>
          </a:p>
          <a:p>
            <a:pPr lvl="2"/>
            <a:r>
              <a:rPr kumimoji="1" lang="en-US" altLang="ja-JP" sz="2000" b="1" dirty="0" smtClean="0"/>
              <a:t>Comb#3: DS-AZ + US-AZ + US-CRZ + DS-CRZ</a:t>
            </a:r>
          </a:p>
          <a:p>
            <a:pPr lvl="2"/>
            <a:r>
              <a:rPr kumimoji="1" lang="en-US" altLang="ja-JP" sz="2000" b="1" dirty="0" smtClean="0"/>
              <a:t>Comb#4: DS-AZ + US-AZ + DS-CRZ + US-CRZ</a:t>
            </a:r>
          </a:p>
          <a:p>
            <a:pPr lvl="2"/>
            <a:r>
              <a:rPr kumimoji="1" lang="en-US" altLang="ja-JP" sz="2000" b="1" dirty="0" smtClean="0">
                <a:solidFill>
                  <a:schemeClr val="accent2"/>
                </a:solidFill>
              </a:rPr>
              <a:t>Comb#5: DS-AZ + US-CRZ + DS-CRZ + US-AZ</a:t>
            </a:r>
          </a:p>
          <a:p>
            <a:pPr lvl="2"/>
            <a:r>
              <a:rPr kumimoji="1" lang="en-US" altLang="ja-JP" sz="2000" b="1" dirty="0" smtClean="0">
                <a:solidFill>
                  <a:schemeClr val="accent2"/>
                </a:solidFill>
              </a:rPr>
              <a:t>Comb#6: DS-AZ + US-CRZ + US-AZ + DS-CRZ</a:t>
            </a:r>
            <a:endParaRPr kumimoji="1" lang="ja-JP" altLang="en-US" sz="2000" b="1" dirty="0">
              <a:solidFill>
                <a:schemeClr val="accent2"/>
              </a:solidFill>
            </a:endParaRPr>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marL="342900" lvl="2" indent="-342900"/>
            <a:r>
              <a:rPr kumimoji="1" lang="en-US" altLang="ja-JP" sz="2000" b="1" dirty="0" smtClean="0"/>
              <a:t>Comb#1: DS-AZ + DS-CRZ + US-AZ + US-CRZ</a:t>
            </a:r>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r>
              <a:rPr kumimoji="1" lang="en-US" altLang="ja-JP" sz="2000" b="1" dirty="0" smtClean="0"/>
              <a:t>Frame Configuration for Comb#1</a:t>
            </a:r>
          </a:p>
          <a:p>
            <a:pPr lvl="1"/>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graphicFrame>
        <p:nvGraphicFramePr>
          <p:cNvPr id="7" name="表 6"/>
          <p:cNvGraphicFramePr>
            <a:graphicFrameLocks noGrp="1"/>
          </p:cNvGraphicFramePr>
          <p:nvPr/>
        </p:nvGraphicFramePr>
        <p:xfrm>
          <a:off x="1259632" y="2564904"/>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kumimoji="1" lang="ja-JP" altLang="en-US" dirty="0"/>
                    </a:p>
                  </a:txBody>
                  <a:tcPr/>
                </a:tc>
                <a:tc>
                  <a:txBody>
                    <a:bodyPr/>
                    <a:lstStyle/>
                    <a:p>
                      <a:r>
                        <a:rPr kumimoji="1" lang="en-US" altLang="ja-JP" dirty="0" smtClean="0"/>
                        <a:t>MR-BS</a:t>
                      </a:r>
                      <a:endParaRPr kumimoji="1" lang="ja-JP" altLang="en-US" dirty="0"/>
                    </a:p>
                  </a:txBody>
                  <a:tcPr/>
                </a:tc>
                <a:tc>
                  <a:txBody>
                    <a:bodyPr/>
                    <a:lstStyle/>
                    <a:p>
                      <a:r>
                        <a:rPr kumimoji="1" lang="en-US" altLang="ja-JP" dirty="0" smtClean="0"/>
                        <a:t>R-CPE</a:t>
                      </a:r>
                      <a:endParaRPr kumimoji="1" lang="ja-JP" altLang="en-US" dirty="0"/>
                    </a:p>
                  </a:txBody>
                  <a:tcPr/>
                </a:tc>
                <a:tc>
                  <a:txBody>
                    <a:bodyPr/>
                    <a:lstStyle/>
                    <a:p>
                      <a:r>
                        <a:rPr kumimoji="1" lang="en-US" altLang="ja-JP" dirty="0" smtClean="0"/>
                        <a:t>S-CPE</a:t>
                      </a:r>
                      <a:endParaRPr kumimoji="1" lang="ja-JP" altLang="en-US" dirty="0"/>
                    </a:p>
                  </a:txBody>
                  <a:tcPr/>
                </a:tc>
              </a:tr>
              <a:tr h="370840">
                <a:tc>
                  <a:txBody>
                    <a:bodyPr/>
                    <a:lstStyle/>
                    <a:p>
                      <a:r>
                        <a:rPr kumimoji="1" lang="en-US" altLang="ja-JP" dirty="0" smtClean="0"/>
                        <a:t>DS-AZ</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DS-CRZ</a:t>
                      </a:r>
                      <a:endParaRPr kumimoji="1" lang="ja-JP" altLang="en-US" dirty="0"/>
                    </a:p>
                  </a:txBody>
                  <a:tcPr/>
                </a:tc>
                <a:tc>
                  <a:txBody>
                    <a:bodyPr/>
                    <a:lstStyle/>
                    <a:p>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US-AZ</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US-CRZ</a:t>
                      </a:r>
                      <a:endParaRPr kumimoji="1" lang="ja-JP" altLang="en-US" dirty="0"/>
                    </a:p>
                  </a:txBody>
                  <a:tcPr/>
                </a:tc>
                <a:tc>
                  <a:txBody>
                    <a:bodyPr/>
                    <a:lstStyle/>
                    <a:p>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r>
            </a:tbl>
          </a:graphicData>
        </a:graphic>
      </p:graphicFrame>
      <p:sp>
        <p:nvSpPr>
          <p:cNvPr id="8" name="右中かっこ 7"/>
          <p:cNvSpPr/>
          <p:nvPr/>
        </p:nvSpPr>
        <p:spPr bwMode="auto">
          <a:xfrm>
            <a:off x="4788024"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9" name="右中かっこ 8"/>
          <p:cNvSpPr/>
          <p:nvPr/>
        </p:nvSpPr>
        <p:spPr bwMode="auto">
          <a:xfrm>
            <a:off x="4788024" y="378904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4932040" y="3140968"/>
            <a:ext cx="697755" cy="307777"/>
          </a:xfrm>
          <a:prstGeom prst="rect">
            <a:avLst/>
          </a:prstGeom>
          <a:noFill/>
        </p:spPr>
        <p:txBody>
          <a:bodyPr wrap="none" rtlCol="0">
            <a:spAutoFit/>
          </a:bodyPr>
          <a:lstStyle/>
          <a:p>
            <a:r>
              <a:rPr kumimoji="1" lang="en-US" altLang="ja-JP" dirty="0" smtClean="0">
                <a:solidFill>
                  <a:srgbClr val="FF0000"/>
                </a:solidFill>
              </a:rPr>
              <a:t>RRTG</a:t>
            </a:r>
            <a:endParaRPr kumimoji="1" lang="ja-JP" altLang="en-US" dirty="0">
              <a:solidFill>
                <a:srgbClr val="FF0000"/>
              </a:solidFill>
            </a:endParaRPr>
          </a:p>
        </p:txBody>
      </p:sp>
      <p:sp>
        <p:nvSpPr>
          <p:cNvPr id="11" name="テキスト ボックス 10"/>
          <p:cNvSpPr txBox="1"/>
          <p:nvPr/>
        </p:nvSpPr>
        <p:spPr>
          <a:xfrm>
            <a:off x="4932040" y="3861048"/>
            <a:ext cx="688137" cy="307777"/>
          </a:xfrm>
          <a:prstGeom prst="rect">
            <a:avLst/>
          </a:prstGeom>
          <a:noFill/>
        </p:spPr>
        <p:txBody>
          <a:bodyPr wrap="none" rtlCol="0">
            <a:spAutoFit/>
          </a:bodyPr>
          <a:lstStyle/>
          <a:p>
            <a:r>
              <a:rPr kumimoji="1" lang="en-US" altLang="ja-JP" dirty="0" smtClean="0">
                <a:solidFill>
                  <a:srgbClr val="FF0000"/>
                </a:solidFill>
              </a:rPr>
              <a:t>RTTG</a:t>
            </a:r>
            <a:endParaRPr kumimoji="1" lang="ja-JP" altLang="en-US" dirty="0">
              <a:solidFill>
                <a:srgbClr val="FF0000"/>
              </a:solidFill>
            </a:endParaRPr>
          </a:p>
        </p:txBody>
      </p:sp>
      <p:sp>
        <p:nvSpPr>
          <p:cNvPr id="12" name="正方形/長方形 11"/>
          <p:cNvSpPr/>
          <p:nvPr/>
        </p:nvSpPr>
        <p:spPr>
          <a:xfrm>
            <a:off x="1187624" y="5661248"/>
            <a:ext cx="4357283" cy="738664"/>
          </a:xfrm>
          <a:prstGeom prst="rect">
            <a:avLst/>
          </a:prstGeom>
        </p:spPr>
        <p:txBody>
          <a:bodyPr wrap="none">
            <a:spAutoFit/>
          </a:bodyPr>
          <a:lstStyle/>
          <a:p>
            <a:r>
              <a:rPr kumimoji="1" lang="en-US" altLang="ja-JP" dirty="0" smtClean="0"/>
              <a:t>RRTG : receive-to-transmit turnaround gap in R-CPE</a:t>
            </a:r>
          </a:p>
          <a:p>
            <a:r>
              <a:rPr kumimoji="1" lang="en-US" altLang="ja-JP" dirty="0" smtClean="0"/>
              <a:t>RTTG : transmit-to-receive turnaround gap in R-CPE</a:t>
            </a:r>
          </a:p>
          <a:p>
            <a:r>
              <a:rPr kumimoji="1" lang="en-US" altLang="ja-JP" dirty="0" smtClean="0"/>
              <a:t>SC : Self-coexistence</a:t>
            </a:r>
            <a:endParaRPr lang="ja-JP" altLang="en-US" dirty="0"/>
          </a:p>
        </p:txBody>
      </p:sp>
      <p:graphicFrame>
        <p:nvGraphicFramePr>
          <p:cNvPr id="13" name="表 12"/>
          <p:cNvGraphicFramePr>
            <a:graphicFrameLocks noGrp="1"/>
          </p:cNvGraphicFramePr>
          <p:nvPr/>
        </p:nvGraphicFramePr>
        <p:xfrm>
          <a:off x="1259632" y="5013176"/>
          <a:ext cx="7704856" cy="370840"/>
        </p:xfrm>
        <a:graphic>
          <a:graphicData uri="http://schemas.openxmlformats.org/drawingml/2006/table">
            <a:tbl>
              <a:tblPr firstRow="1" bandRow="1">
                <a:tableStyleId>{5C22544A-7EE6-4342-B048-85BDC9FD1C3A}</a:tableStyleId>
              </a:tblPr>
              <a:tblGrid>
                <a:gridCol w="963107"/>
                <a:gridCol w="963107"/>
                <a:gridCol w="963107"/>
                <a:gridCol w="963107"/>
                <a:gridCol w="963107"/>
                <a:gridCol w="963107"/>
                <a:gridCol w="963107"/>
                <a:gridCol w="963107"/>
              </a:tblGrid>
              <a:tr h="370840">
                <a:tc>
                  <a:txBody>
                    <a:bodyPr/>
                    <a:lstStyle/>
                    <a:p>
                      <a:pPr algn="ctr"/>
                      <a:r>
                        <a:rPr kumimoji="1" lang="en-US" altLang="ja-JP" sz="1600" dirty="0" smtClean="0"/>
                        <a:t>DS-AZ</a:t>
                      </a:r>
                      <a:endParaRPr kumimoji="1" lang="ja-JP" altLang="en-US" sz="1600" dirty="0"/>
                    </a:p>
                  </a:txBody>
                  <a:tcPr/>
                </a:tc>
                <a:tc>
                  <a:txBody>
                    <a:bodyPr/>
                    <a:lstStyle/>
                    <a:p>
                      <a:pPr algn="ctr"/>
                      <a:r>
                        <a:rPr kumimoji="1" lang="en-US" altLang="ja-JP" sz="1600" dirty="0" smtClean="0">
                          <a:solidFill>
                            <a:schemeClr val="tx1"/>
                          </a:solidFill>
                        </a:rPr>
                        <a:t>RRTG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DS-CRZ</a:t>
                      </a:r>
                      <a:endParaRPr kumimoji="1" lang="ja-JP" altLang="en-US" sz="1600" dirty="0"/>
                    </a:p>
                  </a:txBody>
                  <a:tcPr/>
                </a:tc>
                <a:tc>
                  <a:txBody>
                    <a:bodyPr/>
                    <a:lstStyle/>
                    <a:p>
                      <a:pPr algn="ctr"/>
                      <a:r>
                        <a:rPr kumimoji="1" lang="en-US" altLang="ja-JP" sz="1600" dirty="0" smtClean="0"/>
                        <a:t>US-AZ</a:t>
                      </a:r>
                      <a:endParaRPr kumimoji="1" lang="ja-JP" altLang="en-US" sz="1600" dirty="0"/>
                    </a:p>
                  </a:txBody>
                  <a:tcPr/>
                </a:tc>
                <a:tc>
                  <a:txBody>
                    <a:bodyPr/>
                    <a:lstStyle/>
                    <a:p>
                      <a:pPr algn="ctr"/>
                      <a:r>
                        <a:rPr kumimoji="1" lang="en-US" altLang="ja-JP" sz="1600" dirty="0" smtClean="0">
                          <a:solidFill>
                            <a:schemeClr val="tx1"/>
                          </a:solidFill>
                        </a:rPr>
                        <a:t>RTTG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US-CRZ</a:t>
                      </a:r>
                      <a:endParaRPr kumimoji="1" lang="ja-JP" altLang="en-US" sz="1600" dirty="0"/>
                    </a:p>
                  </a:txBody>
                  <a:tcPr/>
                </a:tc>
                <a:tc>
                  <a:txBody>
                    <a:bodyPr/>
                    <a:lstStyle/>
                    <a:p>
                      <a:pPr algn="ctr"/>
                      <a:r>
                        <a:rPr kumimoji="1" lang="en-US" altLang="ja-JP" sz="1600" dirty="0" smtClean="0">
                          <a:solidFill>
                            <a:schemeClr val="tx1"/>
                          </a:solidFill>
                        </a:rPr>
                        <a:t>SC</a:t>
                      </a:r>
                      <a:endParaRPr kumimoji="1" lang="ja-JP" altLang="en-US" sz="1600" dirty="0">
                        <a:solidFill>
                          <a:schemeClr val="tx1"/>
                        </a:solidFill>
                      </a:endParaRPr>
                    </a:p>
                  </a:txBody>
                  <a:tcPr>
                    <a:solidFill>
                      <a:srgbClr val="FFC000"/>
                    </a:solidFill>
                  </a:tcPr>
                </a:tc>
                <a:tc>
                  <a:txBody>
                    <a:bodyPr/>
                    <a:lstStyle/>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marL="342900" lvl="2" indent="-342900"/>
            <a:r>
              <a:rPr kumimoji="1" lang="en-US" altLang="ja-JP" sz="2000" b="1" dirty="0" smtClean="0"/>
              <a:t>Comb#2: DS-AZ + DS-CRZ + US-CRZ + US-AZ</a:t>
            </a:r>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endParaRPr kumimoji="1" lang="en-US" altLang="ja-JP" sz="2000" b="1" dirty="0" smtClean="0"/>
          </a:p>
          <a:p>
            <a:pPr marL="342900" lvl="2" indent="-342900"/>
            <a:r>
              <a:rPr kumimoji="1" lang="en-US" altLang="ja-JP" sz="2000" b="1" dirty="0" smtClean="0"/>
              <a:t>Frame Configuration for Comb#2</a:t>
            </a:r>
          </a:p>
          <a:p>
            <a:pPr marL="342900" lvl="2" indent="-342900"/>
            <a:endParaRPr kumimoji="1" lang="en-US" altLang="ja-JP" sz="2000" b="1"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7" name="表 6"/>
          <p:cNvGraphicFramePr>
            <a:graphicFrameLocks noGrp="1"/>
          </p:cNvGraphicFramePr>
          <p:nvPr/>
        </p:nvGraphicFramePr>
        <p:xfrm>
          <a:off x="1259632" y="2564904"/>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kumimoji="1" lang="ja-JP" altLang="en-US" dirty="0"/>
                    </a:p>
                  </a:txBody>
                  <a:tcPr/>
                </a:tc>
                <a:tc>
                  <a:txBody>
                    <a:bodyPr/>
                    <a:lstStyle/>
                    <a:p>
                      <a:r>
                        <a:rPr kumimoji="1" lang="en-US" altLang="ja-JP" dirty="0" smtClean="0"/>
                        <a:t>MR-BS</a:t>
                      </a:r>
                      <a:endParaRPr kumimoji="1" lang="ja-JP" altLang="en-US" dirty="0"/>
                    </a:p>
                  </a:txBody>
                  <a:tcPr/>
                </a:tc>
                <a:tc>
                  <a:txBody>
                    <a:bodyPr/>
                    <a:lstStyle/>
                    <a:p>
                      <a:r>
                        <a:rPr kumimoji="1" lang="en-US" altLang="ja-JP" dirty="0" smtClean="0"/>
                        <a:t>R-CPE</a:t>
                      </a:r>
                      <a:endParaRPr kumimoji="1" lang="ja-JP" altLang="en-US" dirty="0"/>
                    </a:p>
                  </a:txBody>
                  <a:tcPr/>
                </a:tc>
                <a:tc>
                  <a:txBody>
                    <a:bodyPr/>
                    <a:lstStyle/>
                    <a:p>
                      <a:r>
                        <a:rPr kumimoji="1" lang="en-US" altLang="ja-JP" dirty="0" smtClean="0"/>
                        <a:t>S-CPE</a:t>
                      </a:r>
                      <a:endParaRPr kumimoji="1" lang="ja-JP" altLang="en-US" dirty="0"/>
                    </a:p>
                  </a:txBody>
                  <a:tcPr/>
                </a:tc>
              </a:tr>
              <a:tr h="370840">
                <a:tc>
                  <a:txBody>
                    <a:bodyPr/>
                    <a:lstStyle/>
                    <a:p>
                      <a:r>
                        <a:rPr kumimoji="1" lang="en-US" altLang="ja-JP" dirty="0" smtClean="0"/>
                        <a:t>DS-AZ</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DS-CRZ</a:t>
                      </a:r>
                      <a:endParaRPr kumimoji="1" lang="ja-JP" altLang="en-US" dirty="0"/>
                    </a:p>
                  </a:txBody>
                  <a:tcPr/>
                </a:tc>
                <a:tc>
                  <a:txBody>
                    <a:bodyPr/>
                    <a:lstStyle/>
                    <a:p>
                      <a:endParaRPr kumimoji="1" lang="ja-JP" altLang="en-US" dirty="0"/>
                    </a:p>
                  </a:txBody>
                  <a:tcPr/>
                </a:tc>
                <a:tc>
                  <a:txBody>
                    <a:bodyPr/>
                    <a:lstStyle/>
                    <a:p>
                      <a:r>
                        <a:rPr kumimoji="1" lang="en-US" altLang="ja-JP" dirty="0" smtClean="0"/>
                        <a:t>TX</a:t>
                      </a:r>
                      <a:endParaRPr kumimoji="1" lang="ja-JP" altLang="en-US" dirty="0"/>
                    </a:p>
                  </a:txBody>
                  <a:tcPr/>
                </a:tc>
                <a:tc>
                  <a:txBody>
                    <a:bodyPr/>
                    <a:lstStyle/>
                    <a:p>
                      <a:r>
                        <a:rPr kumimoji="1" lang="en-US" altLang="ja-JP" dirty="0" smtClean="0"/>
                        <a:t>RX</a:t>
                      </a:r>
                      <a:endParaRPr kumimoji="1" lang="ja-JP" altLang="en-US" dirty="0"/>
                    </a:p>
                  </a:txBody>
                  <a:tcPr/>
                </a:tc>
              </a:tr>
              <a:tr h="370840">
                <a:tc>
                  <a:txBody>
                    <a:bodyPr/>
                    <a:lstStyle/>
                    <a:p>
                      <a:r>
                        <a:rPr kumimoji="1" lang="en-US" altLang="ja-JP" dirty="0" smtClean="0"/>
                        <a:t>US-CRZ</a:t>
                      </a:r>
                      <a:endParaRPr kumimoji="1" lang="ja-JP" altLang="en-US" dirty="0"/>
                    </a:p>
                  </a:txBody>
                  <a:tcPr/>
                </a:tc>
                <a:tc>
                  <a:txBody>
                    <a:bodyPr/>
                    <a:lstStyle/>
                    <a:p>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r>
              <a:tr h="370840">
                <a:tc>
                  <a:txBody>
                    <a:bodyPr/>
                    <a:lstStyle/>
                    <a:p>
                      <a:r>
                        <a:rPr kumimoji="1" lang="en-US" altLang="ja-JP" dirty="0" smtClean="0"/>
                        <a:t>US-AZ</a:t>
                      </a:r>
                      <a:endParaRPr kumimoji="1" lang="ja-JP" altLang="en-US" dirty="0"/>
                    </a:p>
                  </a:txBody>
                  <a:tcPr/>
                </a:tc>
                <a:tc>
                  <a:txBody>
                    <a:bodyPr/>
                    <a:lstStyle/>
                    <a:p>
                      <a:r>
                        <a:rPr kumimoji="1" lang="en-US" altLang="ja-JP" dirty="0" smtClean="0"/>
                        <a:t>RX</a:t>
                      </a:r>
                      <a:endParaRPr kumimoji="1" lang="ja-JP" altLang="en-US" dirty="0"/>
                    </a:p>
                  </a:txBody>
                  <a:tcPr/>
                </a:tc>
                <a:tc>
                  <a:txBody>
                    <a:bodyPr/>
                    <a:lstStyle/>
                    <a:p>
                      <a:r>
                        <a:rPr kumimoji="1" lang="en-US" altLang="ja-JP" dirty="0" smtClean="0"/>
                        <a:t>TX</a:t>
                      </a:r>
                      <a:endParaRPr kumimoji="1" lang="ja-JP" altLang="en-US" dirty="0"/>
                    </a:p>
                  </a:txBody>
                  <a:tcPr/>
                </a:tc>
                <a:tc>
                  <a:txBody>
                    <a:bodyPr/>
                    <a:lstStyle/>
                    <a:p>
                      <a:endParaRPr kumimoji="1" lang="ja-JP" altLang="en-US" dirty="0"/>
                    </a:p>
                  </a:txBody>
                  <a:tcPr/>
                </a:tc>
              </a:tr>
            </a:tbl>
          </a:graphicData>
        </a:graphic>
      </p:graphicFrame>
      <p:sp>
        <p:nvSpPr>
          <p:cNvPr id="8" name="右中かっこ 7"/>
          <p:cNvSpPr/>
          <p:nvPr/>
        </p:nvSpPr>
        <p:spPr bwMode="auto">
          <a:xfrm>
            <a:off x="4788024" y="306896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9" name="右中かっこ 8"/>
          <p:cNvSpPr/>
          <p:nvPr/>
        </p:nvSpPr>
        <p:spPr bwMode="auto">
          <a:xfrm>
            <a:off x="4788024" y="378904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4932040" y="3140968"/>
            <a:ext cx="697755" cy="307777"/>
          </a:xfrm>
          <a:prstGeom prst="rect">
            <a:avLst/>
          </a:prstGeom>
          <a:noFill/>
        </p:spPr>
        <p:txBody>
          <a:bodyPr wrap="none" rtlCol="0">
            <a:spAutoFit/>
          </a:bodyPr>
          <a:lstStyle/>
          <a:p>
            <a:r>
              <a:rPr kumimoji="1" lang="en-US" altLang="ja-JP" dirty="0" smtClean="0">
                <a:solidFill>
                  <a:srgbClr val="FF0000"/>
                </a:solidFill>
              </a:rPr>
              <a:t>RRTG</a:t>
            </a:r>
            <a:endParaRPr kumimoji="1" lang="ja-JP" altLang="en-US" dirty="0">
              <a:solidFill>
                <a:srgbClr val="FF0000"/>
              </a:solidFill>
            </a:endParaRPr>
          </a:p>
        </p:txBody>
      </p:sp>
      <p:sp>
        <p:nvSpPr>
          <p:cNvPr id="11" name="テキスト ボックス 10"/>
          <p:cNvSpPr txBox="1"/>
          <p:nvPr/>
        </p:nvSpPr>
        <p:spPr>
          <a:xfrm>
            <a:off x="4932040" y="3861048"/>
            <a:ext cx="697755" cy="307777"/>
          </a:xfrm>
          <a:prstGeom prst="rect">
            <a:avLst/>
          </a:prstGeom>
          <a:noFill/>
        </p:spPr>
        <p:txBody>
          <a:bodyPr wrap="none" rtlCol="0">
            <a:spAutoFit/>
          </a:bodyPr>
          <a:lstStyle/>
          <a:p>
            <a:r>
              <a:rPr kumimoji="1" lang="en-US" altLang="ja-JP" dirty="0" smtClean="0">
                <a:solidFill>
                  <a:srgbClr val="FF0000"/>
                </a:solidFill>
              </a:rPr>
              <a:t>RRTG</a:t>
            </a:r>
            <a:endParaRPr kumimoji="1" lang="ja-JP" altLang="en-US" dirty="0">
              <a:solidFill>
                <a:srgbClr val="FF0000"/>
              </a:solidFill>
            </a:endParaRPr>
          </a:p>
        </p:txBody>
      </p:sp>
      <p:sp>
        <p:nvSpPr>
          <p:cNvPr id="12" name="右中かっこ 11"/>
          <p:cNvSpPr/>
          <p:nvPr/>
        </p:nvSpPr>
        <p:spPr bwMode="auto">
          <a:xfrm>
            <a:off x="5004048" y="342900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3" name="テキスト ボックス 12"/>
          <p:cNvSpPr txBox="1"/>
          <p:nvPr/>
        </p:nvSpPr>
        <p:spPr>
          <a:xfrm>
            <a:off x="5098381" y="3501008"/>
            <a:ext cx="688137" cy="307777"/>
          </a:xfrm>
          <a:prstGeom prst="rect">
            <a:avLst/>
          </a:prstGeom>
          <a:noFill/>
        </p:spPr>
        <p:txBody>
          <a:bodyPr wrap="none" rtlCol="0">
            <a:spAutoFit/>
          </a:bodyPr>
          <a:lstStyle/>
          <a:p>
            <a:r>
              <a:rPr kumimoji="1" lang="en-US" altLang="ja-JP" dirty="0" smtClean="0">
                <a:solidFill>
                  <a:srgbClr val="FF0000"/>
                </a:solidFill>
              </a:rPr>
              <a:t>RTTG</a:t>
            </a:r>
            <a:endParaRPr kumimoji="1" lang="ja-JP" altLang="en-US" dirty="0">
              <a:solidFill>
                <a:srgbClr val="FF0000"/>
              </a:solidFill>
            </a:endParaRPr>
          </a:p>
        </p:txBody>
      </p:sp>
      <p:graphicFrame>
        <p:nvGraphicFramePr>
          <p:cNvPr id="14" name="表 13"/>
          <p:cNvGraphicFramePr>
            <a:graphicFrameLocks noGrp="1"/>
          </p:cNvGraphicFramePr>
          <p:nvPr/>
        </p:nvGraphicFramePr>
        <p:xfrm>
          <a:off x="1259632" y="5013176"/>
          <a:ext cx="7704855" cy="579120"/>
        </p:xfrm>
        <a:graphic>
          <a:graphicData uri="http://schemas.openxmlformats.org/drawingml/2006/table">
            <a:tbl>
              <a:tblPr firstRow="1" bandRow="1">
                <a:tableStyleId>{5C22544A-7EE6-4342-B048-85BDC9FD1C3A}</a:tableStyleId>
              </a:tblPr>
              <a:tblGrid>
                <a:gridCol w="856095"/>
                <a:gridCol w="800089"/>
                <a:gridCol w="1008112"/>
                <a:gridCol w="760084"/>
                <a:gridCol w="968108"/>
                <a:gridCol w="864096"/>
                <a:gridCol w="864096"/>
                <a:gridCol w="728080"/>
                <a:gridCol w="856095"/>
              </a:tblGrid>
              <a:tr h="370840">
                <a:tc>
                  <a:txBody>
                    <a:bodyPr/>
                    <a:lstStyle/>
                    <a:p>
                      <a:pPr algn="ctr"/>
                      <a:r>
                        <a:rPr kumimoji="1" lang="en-US" altLang="ja-JP" sz="1600" dirty="0" smtClean="0"/>
                        <a:t>DS-AZ</a:t>
                      </a:r>
                      <a:endParaRPr kumimoji="1" lang="ja-JP" altLang="en-US" sz="1600" dirty="0"/>
                    </a:p>
                  </a:txBody>
                  <a:tcPr/>
                </a:tc>
                <a:tc>
                  <a:txBody>
                    <a:bodyPr/>
                    <a:lstStyle/>
                    <a:p>
                      <a:pPr algn="ctr"/>
                      <a:r>
                        <a:rPr kumimoji="1" lang="en-US" altLang="ja-JP" sz="1600" dirty="0" smtClean="0">
                          <a:solidFill>
                            <a:schemeClr val="tx1"/>
                          </a:solidFill>
                        </a:rPr>
                        <a:t>RRTG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DS-CRZ</a:t>
                      </a:r>
                      <a:endParaRPr kumimoji="1" lang="ja-JP" altLang="en-US" sz="1600" dirty="0"/>
                    </a:p>
                  </a:txBody>
                  <a:tcPr/>
                </a:tc>
                <a:tc>
                  <a:txBody>
                    <a:bodyPr/>
                    <a:lstStyle/>
                    <a:p>
                      <a:pPr algn="ctr"/>
                      <a:r>
                        <a:rPr kumimoji="1" lang="en-US" altLang="ja-JP" sz="1600" b="1" kern="1200" dirty="0" smtClean="0">
                          <a:solidFill>
                            <a:schemeClr val="tx1"/>
                          </a:solidFill>
                          <a:latin typeface="+mn-lt"/>
                          <a:ea typeface="+mn-ea"/>
                          <a:cs typeface="+mn-cs"/>
                        </a:rPr>
                        <a:t>RTTG</a:t>
                      </a:r>
                      <a:endParaRPr kumimoji="1" lang="ja-JP" altLang="en-US" sz="1600" b="1" kern="1200" dirty="0" smtClean="0">
                        <a:solidFill>
                          <a:schemeClr val="tx1"/>
                        </a:solidFill>
                        <a:latin typeface="+mn-lt"/>
                        <a:ea typeface="+mn-ea"/>
                        <a:cs typeface="+mn-cs"/>
                      </a:endParaRPr>
                    </a:p>
                  </a:txBody>
                  <a:tcPr>
                    <a:solidFill>
                      <a:schemeClr val="bg1">
                        <a:lumMod val="85000"/>
                      </a:schemeClr>
                    </a:solidFill>
                  </a:tcPr>
                </a:tc>
                <a:tc>
                  <a:txBody>
                    <a:bodyPr/>
                    <a:lstStyle/>
                    <a:p>
                      <a:pPr algn="ctr"/>
                      <a:r>
                        <a:rPr kumimoji="1" lang="en-US" altLang="ja-JP" sz="1600" dirty="0" smtClean="0"/>
                        <a:t>US-CRZ</a:t>
                      </a:r>
                      <a:endParaRPr kumimoji="1" lang="ja-JP" altLang="en-US" sz="1600" dirty="0"/>
                    </a:p>
                  </a:txBody>
                  <a:tcPr/>
                </a:tc>
                <a:tc>
                  <a:txBody>
                    <a:bodyPr/>
                    <a:lstStyle/>
                    <a:p>
                      <a:pPr algn="ctr"/>
                      <a:r>
                        <a:rPr kumimoji="1" lang="en-US" altLang="ja-JP" sz="1600" dirty="0" smtClean="0">
                          <a:solidFill>
                            <a:schemeClr val="tx1"/>
                          </a:solidFill>
                        </a:rPr>
                        <a:t>RRTG/RTG</a:t>
                      </a:r>
                      <a:endParaRPr kumimoji="1" lang="ja-JP" altLang="en-US" sz="1600" dirty="0">
                        <a:solidFill>
                          <a:schemeClr val="tx1"/>
                        </a:solidFill>
                      </a:endParaRPr>
                    </a:p>
                  </a:txBody>
                  <a:tcPr>
                    <a:solidFill>
                      <a:schemeClr val="bg1">
                        <a:lumMod val="85000"/>
                      </a:schemeClr>
                    </a:solidFill>
                  </a:tcPr>
                </a:tc>
                <a:tc>
                  <a:txBody>
                    <a:bodyPr/>
                    <a:lstStyle/>
                    <a:p>
                      <a:pPr algn="ctr"/>
                      <a:r>
                        <a:rPr kumimoji="1" lang="en-US" altLang="ja-JP" sz="1600" dirty="0" smtClean="0"/>
                        <a:t>US-AZ</a:t>
                      </a:r>
                      <a:endParaRPr kumimoji="1" lang="ja-JP" altLang="en-US" sz="1600" dirty="0"/>
                    </a:p>
                  </a:txBody>
                  <a:tcPr/>
                </a:tc>
                <a:tc>
                  <a:txBody>
                    <a:bodyPr/>
                    <a:lstStyle/>
                    <a:p>
                      <a:pPr algn="ctr"/>
                      <a:r>
                        <a:rPr kumimoji="1" lang="en-US" altLang="ja-JP" sz="1600" dirty="0" smtClean="0">
                          <a:solidFill>
                            <a:schemeClr val="tx1"/>
                          </a:solidFill>
                        </a:rPr>
                        <a:t>SC</a:t>
                      </a:r>
                      <a:endParaRPr kumimoji="1" lang="ja-JP" altLang="en-US" sz="1600" dirty="0">
                        <a:solidFill>
                          <a:schemeClr val="tx1"/>
                        </a:solidFill>
                      </a:endParaRPr>
                    </a:p>
                  </a:txBody>
                  <a:tcPr>
                    <a:solidFill>
                      <a:srgbClr val="FFC000"/>
                    </a:solidFill>
                  </a:tcPr>
                </a:tc>
                <a:tc>
                  <a:txBody>
                    <a:bodyPr/>
                    <a:lstStyle/>
                    <a:p>
                      <a:pPr algn="ctr"/>
                      <a:r>
                        <a:rPr kumimoji="1" lang="en-US" altLang="ja-JP" sz="1600" dirty="0" smtClean="0">
                          <a:solidFill>
                            <a:schemeClr val="tx1"/>
                          </a:solidFill>
                        </a:rPr>
                        <a:t>RTG</a:t>
                      </a:r>
                      <a:endParaRPr kumimoji="1" lang="ja-JP" altLang="en-US" sz="1600" dirty="0">
                        <a:solidFill>
                          <a:schemeClr val="tx1"/>
                        </a:solidFill>
                      </a:endParaRPr>
                    </a:p>
                  </a:txBody>
                  <a:tcPr>
                    <a:solidFill>
                      <a:schemeClr val="bg1">
                        <a:lumMod val="85000"/>
                      </a:schemeClr>
                    </a:solidFill>
                  </a:tcPr>
                </a:tc>
              </a:tr>
            </a:tbl>
          </a:graphicData>
        </a:graphic>
      </p:graphicFrame>
      <p:sp>
        <p:nvSpPr>
          <p:cNvPr id="15" name="テキスト ボックス 14"/>
          <p:cNvSpPr txBox="1"/>
          <p:nvPr/>
        </p:nvSpPr>
        <p:spPr>
          <a:xfrm>
            <a:off x="6516216" y="3501008"/>
            <a:ext cx="567912" cy="307777"/>
          </a:xfrm>
          <a:prstGeom prst="rect">
            <a:avLst/>
          </a:prstGeom>
          <a:noFill/>
        </p:spPr>
        <p:txBody>
          <a:bodyPr wrap="none" rtlCol="0">
            <a:spAutoFit/>
          </a:bodyPr>
          <a:lstStyle/>
          <a:p>
            <a:r>
              <a:rPr kumimoji="1" lang="en-US" altLang="ja-JP" dirty="0" smtClean="0">
                <a:solidFill>
                  <a:srgbClr val="FF0000"/>
                </a:solidFill>
              </a:rPr>
              <a:t>RTG</a:t>
            </a:r>
            <a:endParaRPr kumimoji="1" lang="ja-JP" altLang="en-US" dirty="0">
              <a:solidFill>
                <a:srgbClr val="FF0000"/>
              </a:solidFill>
            </a:endParaRPr>
          </a:p>
        </p:txBody>
      </p:sp>
      <p:sp>
        <p:nvSpPr>
          <p:cNvPr id="16" name="右中かっこ 15"/>
          <p:cNvSpPr/>
          <p:nvPr/>
        </p:nvSpPr>
        <p:spPr bwMode="auto">
          <a:xfrm>
            <a:off x="6372200" y="3429000"/>
            <a:ext cx="144016" cy="504056"/>
          </a:xfrm>
          <a:prstGeom prst="rightBrace">
            <a:avLst>
              <a:gd name="adj1" fmla="val 1250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60325</TotalTime>
  <Words>1929</Words>
  <Application>Microsoft Office PowerPoint</Application>
  <PresentationFormat>画面に合わせる (4:3)</PresentationFormat>
  <Paragraphs>604</Paragraphs>
  <Slides>35</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35</vt:i4>
      </vt:variant>
    </vt:vector>
  </HeadingPairs>
  <TitlesOfParts>
    <vt:vector size="37" baseType="lpstr">
      <vt:lpstr>802-22b-Submission</vt:lpstr>
      <vt:lpstr>Document</vt:lpstr>
      <vt:lpstr>Comment Resolution related to  Frame Configuration</vt:lpstr>
      <vt:lpstr>Comment Resolution related to CID #2</vt:lpstr>
      <vt:lpstr>22b Frame Configuration for Relay</vt:lpstr>
      <vt:lpstr>22b Frame Configuration for Relay</vt:lpstr>
      <vt:lpstr>22b Frame Configuration for Relay</vt:lpstr>
      <vt:lpstr>22b Frame Configuration for Relay</vt:lpstr>
      <vt:lpstr>Combinations of Frame Configuration 1</vt:lpstr>
      <vt:lpstr>スライド 8</vt:lpstr>
      <vt:lpstr>スライド 9</vt:lpstr>
      <vt:lpstr>スライド 10</vt:lpstr>
      <vt:lpstr>スライド 11</vt:lpstr>
      <vt:lpstr>スライド 12</vt:lpstr>
      <vt:lpstr>スライド 13</vt:lpstr>
      <vt:lpstr>スライド 14</vt:lpstr>
      <vt:lpstr>Combinations of Frame Configuration 2</vt:lpstr>
      <vt:lpstr>スライド 16</vt:lpstr>
      <vt:lpstr>スライド 17</vt:lpstr>
      <vt:lpstr>スライド 18</vt:lpstr>
      <vt:lpstr>スライド 19</vt:lpstr>
      <vt:lpstr>Transmission &amp; Retransmission</vt:lpstr>
      <vt:lpstr>スライド 21</vt:lpstr>
      <vt:lpstr>スライド 22</vt:lpstr>
      <vt:lpstr>スライド 23</vt:lpstr>
      <vt:lpstr>スライド 24</vt:lpstr>
      <vt:lpstr>スライド 25</vt:lpstr>
      <vt:lpstr>スライド 26</vt:lpstr>
      <vt:lpstr>スライド 27</vt:lpstr>
      <vt:lpstr>Discussion</vt:lpstr>
      <vt:lpstr>Proposed Comment Resolution</vt:lpstr>
      <vt:lpstr>スライド 30</vt:lpstr>
      <vt:lpstr>スライド 31</vt:lpstr>
      <vt:lpstr>スライド 32</vt:lpstr>
      <vt:lpstr>スライド 33</vt:lpstr>
      <vt:lpstr>Proposed Text Modifications</vt:lpstr>
      <vt:lpstr>スライド 35</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1432</cp:revision>
  <cp:lastPrinted>1998-02-10T13:28:06Z</cp:lastPrinted>
  <dcterms:created xsi:type="dcterms:W3CDTF">2006-06-26T04:34:43Z</dcterms:created>
  <dcterms:modified xsi:type="dcterms:W3CDTF">2014-02-27T07:21:16Z</dcterms:modified>
</cp:coreProperties>
</file>