
<file path=[Content_Types].xml><?xml version="1.0" encoding="utf-8"?>
<Types xmlns="http://schemas.openxmlformats.org/package/2006/content-types">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565" r:id="rId2"/>
    <p:sldId id="566" r:id="rId3"/>
    <p:sldId id="567" r:id="rId4"/>
    <p:sldId id="568" r:id="rId5"/>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FF99"/>
    <a:srgbClr val="3333FF"/>
    <a:srgbClr val="0066FF"/>
    <a:srgbClr val="FF0000"/>
    <a:srgbClr val="008000"/>
    <a:srgbClr val="CCFFCC"/>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8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Nov.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22-13-0181-00-000b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a:t>
            </a:r>
            <a:br>
              <a:rPr lang="en-US" altLang="ko-KR" dirty="0" smtClean="0">
                <a:latin typeface="Times New Roman" charset="0"/>
                <a:ea typeface="굴림" charset="0"/>
                <a:cs typeface="굴림" charset="0"/>
              </a:rPr>
            </a:br>
            <a:r>
              <a:rPr lang="en-US" altLang="ko-KR" dirty="0" smtClean="0">
                <a:latin typeface="Times New Roman" charset="0"/>
                <a:ea typeface="굴림" charset="0"/>
                <a:cs typeface="굴림" charset="0"/>
              </a:rPr>
              <a:t>Frame Configuration</a:t>
            </a:r>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Dec. </a:t>
            </a:r>
            <a:r>
              <a:rPr lang="en-US" altLang="ko-KR" dirty="0" smtClean="0"/>
              <a:t>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4418" y="1628800"/>
            <a:ext cx="5359481"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2013-12-12</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CID #222</a:t>
            </a:r>
            <a:endParaRPr kumimoji="1" lang="ja-JP" altLang="en-US" dirty="0"/>
          </a:p>
        </p:txBody>
      </p:sp>
      <p:graphicFrame>
        <p:nvGraphicFramePr>
          <p:cNvPr id="19" name="コンテンツ プレースホルダ 18"/>
          <p:cNvGraphicFramePr>
            <a:graphicFrameLocks noGrp="1"/>
          </p:cNvGraphicFramePr>
          <p:nvPr>
            <p:ph idx="1"/>
          </p:nvPr>
        </p:nvGraphicFramePr>
        <p:xfrm>
          <a:off x="685800" y="1981200"/>
          <a:ext cx="7772401" cy="1295400"/>
        </p:xfrm>
        <a:graphic>
          <a:graphicData uri="http://schemas.openxmlformats.org/drawingml/2006/table">
            <a:tbl>
              <a:tblPr/>
              <a:tblGrid>
                <a:gridCol w="396133"/>
                <a:gridCol w="3688134"/>
                <a:gridCol w="3688134"/>
              </a:tblGrid>
              <a:tr h="1295400">
                <a:tc>
                  <a:txBody>
                    <a:bodyPr/>
                    <a:lstStyle/>
                    <a:p>
                      <a:pPr algn="ctr" fontAlgn="t"/>
                      <a:r>
                        <a:rPr lang="en-US" altLang="ja-JP" sz="1000" b="0" i="0" u="none" strike="noStrike" dirty="0">
                          <a:latin typeface="Arial"/>
                        </a:rPr>
                        <a:t>222</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t"/>
                      <a:r>
                        <a:rPr lang="en-US" sz="1000" b="0" i="0" u="none" strike="noStrike" dirty="0">
                          <a:latin typeface="Arial"/>
                        </a:rPr>
                        <a:t>In Table F1, we see a specification for a relay to handle </a:t>
                      </a:r>
                      <a:r>
                        <a:rPr lang="en-US" sz="1000" b="0" i="0" u="none" strike="noStrike" dirty="0" err="1">
                          <a:latin typeface="Arial"/>
                        </a:rPr>
                        <a:t>mutliple</a:t>
                      </a:r>
                      <a:r>
                        <a:rPr lang="en-US" sz="1000" b="0" i="0" u="none" strike="noStrike" dirty="0">
                          <a:latin typeface="Arial"/>
                        </a:rPr>
                        <a:t> zones. Now it's understood that a R-CPE/MRBS would have to consider an RZ and AZ in order to facilitate the connection between a CPE and MR-BS. So why is the "Number of zones" field allowed to be 8 bits, that would imply 256 choices/zones. This field only needs to be a 1 bit flag to indicate if relay zone is enabled, or at most a 3bit bitmap to indicate which zones are active (e.g. access, CRZ, DRZ).</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t"/>
                      <a:r>
                        <a:rPr lang="en-US" sz="1000" b="0" i="0" u="none" strike="noStrike" dirty="0">
                          <a:latin typeface="Arial"/>
                        </a:rPr>
                        <a:t>Consider making this field a 3bit bitmap to indicate which zones are </a:t>
                      </a:r>
                      <a:r>
                        <a:rPr lang="en-US" sz="1000" b="0" i="0" u="none" strike="noStrike" dirty="0" err="1">
                          <a:latin typeface="Arial"/>
                        </a:rPr>
                        <a:t>active.Make</a:t>
                      </a:r>
                      <a:r>
                        <a:rPr lang="en-US" sz="1000" b="0" i="0" u="none" strike="noStrike" dirty="0">
                          <a:latin typeface="Arial"/>
                        </a:rPr>
                        <a:t> appropriate changes to US zone definition</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Dec.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
        <p:nvSpPr>
          <p:cNvPr id="20" name="テキスト ボックス 19"/>
          <p:cNvSpPr txBox="1"/>
          <p:nvPr/>
        </p:nvSpPr>
        <p:spPr>
          <a:xfrm>
            <a:off x="683568" y="3717032"/>
            <a:ext cx="2832827" cy="646331"/>
          </a:xfrm>
          <a:prstGeom prst="rect">
            <a:avLst/>
          </a:prstGeom>
          <a:noFill/>
        </p:spPr>
        <p:txBody>
          <a:bodyPr wrap="none" rtlCol="0">
            <a:spAutoFit/>
          </a:bodyPr>
          <a:lstStyle/>
          <a:p>
            <a:r>
              <a:rPr kumimoji="1" lang="en-US" altLang="ja-JP" sz="1800" dirty="0" smtClean="0"/>
              <a:t>Recommended Resolution:</a:t>
            </a:r>
          </a:p>
          <a:p>
            <a:r>
              <a:rPr kumimoji="1" lang="en-US" altLang="ja-JP" sz="1800" dirty="0" smtClean="0"/>
              <a:t>Reject</a:t>
            </a:r>
            <a:endParaRPr kumimoji="1" lang="ja-JP" altLang="en-US"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Multiple Zones</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“Number of zones” is used to define multiple zones that are appeared in the frame</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Dec.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
        <p:nvSpPr>
          <p:cNvPr id="7" name="円/楕円 6"/>
          <p:cNvSpPr/>
          <p:nvPr/>
        </p:nvSpPr>
        <p:spPr bwMode="auto">
          <a:xfrm>
            <a:off x="1403648" y="3140968"/>
            <a:ext cx="3168352" cy="2376264"/>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ea typeface="굴림" pitchFamily="50" charset="-127"/>
              </a:rPr>
              <a:t>M</a:t>
            </a: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8" name="円/楕円 7"/>
          <p:cNvSpPr/>
          <p:nvPr/>
        </p:nvSpPr>
        <p:spPr bwMode="auto">
          <a:xfrm>
            <a:off x="1259632" y="2852936"/>
            <a:ext cx="1152128" cy="1152128"/>
          </a:xfrm>
          <a:prstGeom prst="ellipse">
            <a:avLst/>
          </a:prstGeom>
          <a:solidFill>
            <a:srgbClr val="99FF9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円/楕円 9"/>
          <p:cNvSpPr/>
          <p:nvPr/>
        </p:nvSpPr>
        <p:spPr bwMode="auto">
          <a:xfrm>
            <a:off x="1403648" y="4869160"/>
            <a:ext cx="1152128" cy="1152128"/>
          </a:xfrm>
          <a:prstGeom prst="ellipse">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1" name="円/楕円 10"/>
          <p:cNvSpPr/>
          <p:nvPr/>
        </p:nvSpPr>
        <p:spPr bwMode="auto">
          <a:xfrm>
            <a:off x="3491880" y="4797152"/>
            <a:ext cx="1152128" cy="1152128"/>
          </a:xfrm>
          <a:prstGeom prst="ellipse">
            <a:avLst/>
          </a:prstGeom>
          <a:solidFill>
            <a:srgbClr val="99FF9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2" name="円/楕円 11"/>
          <p:cNvSpPr/>
          <p:nvPr/>
        </p:nvSpPr>
        <p:spPr bwMode="auto">
          <a:xfrm>
            <a:off x="3635896" y="2852936"/>
            <a:ext cx="1152128" cy="1152128"/>
          </a:xfrm>
          <a:prstGeom prst="ellipse">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3" name="テキスト ボックス 12"/>
          <p:cNvSpPr txBox="1"/>
          <p:nvPr/>
        </p:nvSpPr>
        <p:spPr>
          <a:xfrm>
            <a:off x="2483768" y="4077072"/>
            <a:ext cx="1074268" cy="307777"/>
          </a:xfrm>
          <a:prstGeom prst="rect">
            <a:avLst/>
          </a:prstGeom>
          <a:noFill/>
        </p:spPr>
        <p:txBody>
          <a:bodyPr wrap="none" rtlCol="0">
            <a:spAutoFit/>
          </a:bodyPr>
          <a:lstStyle/>
          <a:p>
            <a:r>
              <a:rPr kumimoji="1" lang="en-US" altLang="ja-JP" dirty="0" smtClean="0"/>
              <a:t>22b WRAN</a:t>
            </a:r>
            <a:endParaRPr kumimoji="1" lang="ja-JP" altLang="en-US" dirty="0"/>
          </a:p>
        </p:txBody>
      </p:sp>
      <p:sp>
        <p:nvSpPr>
          <p:cNvPr id="14" name="テキスト ボックス 13"/>
          <p:cNvSpPr txBox="1"/>
          <p:nvPr/>
        </p:nvSpPr>
        <p:spPr>
          <a:xfrm>
            <a:off x="1475656" y="3212976"/>
            <a:ext cx="654346" cy="307777"/>
          </a:xfrm>
          <a:prstGeom prst="rect">
            <a:avLst/>
          </a:prstGeom>
          <a:noFill/>
        </p:spPr>
        <p:txBody>
          <a:bodyPr wrap="none" rtlCol="0">
            <a:spAutoFit/>
          </a:bodyPr>
          <a:lstStyle/>
          <a:p>
            <a:r>
              <a:rPr kumimoji="1" lang="en-US" altLang="ja-JP" dirty="0" smtClean="0"/>
              <a:t>DRZ1</a:t>
            </a:r>
            <a:endParaRPr kumimoji="1" lang="ja-JP" altLang="en-US" dirty="0"/>
          </a:p>
        </p:txBody>
      </p:sp>
      <p:sp>
        <p:nvSpPr>
          <p:cNvPr id="15" name="テキスト ボックス 14"/>
          <p:cNvSpPr txBox="1"/>
          <p:nvPr/>
        </p:nvSpPr>
        <p:spPr>
          <a:xfrm>
            <a:off x="3923928" y="3212976"/>
            <a:ext cx="654346" cy="307777"/>
          </a:xfrm>
          <a:prstGeom prst="rect">
            <a:avLst/>
          </a:prstGeom>
          <a:noFill/>
        </p:spPr>
        <p:txBody>
          <a:bodyPr wrap="none" rtlCol="0">
            <a:spAutoFit/>
          </a:bodyPr>
          <a:lstStyle/>
          <a:p>
            <a:r>
              <a:rPr kumimoji="1" lang="en-US" altLang="ja-JP" dirty="0" smtClean="0"/>
              <a:t>CRZ1</a:t>
            </a:r>
            <a:endParaRPr kumimoji="1" lang="ja-JP" altLang="en-US" dirty="0"/>
          </a:p>
        </p:txBody>
      </p:sp>
      <p:sp>
        <p:nvSpPr>
          <p:cNvPr id="17" name="テキスト ボックス 16"/>
          <p:cNvSpPr txBox="1"/>
          <p:nvPr/>
        </p:nvSpPr>
        <p:spPr>
          <a:xfrm>
            <a:off x="1619672" y="5301208"/>
            <a:ext cx="654346" cy="307777"/>
          </a:xfrm>
          <a:prstGeom prst="rect">
            <a:avLst/>
          </a:prstGeom>
          <a:noFill/>
        </p:spPr>
        <p:txBody>
          <a:bodyPr wrap="none" rtlCol="0">
            <a:spAutoFit/>
          </a:bodyPr>
          <a:lstStyle/>
          <a:p>
            <a:r>
              <a:rPr kumimoji="1" lang="en-US" altLang="ja-JP" dirty="0" smtClean="0"/>
              <a:t>DRZ2</a:t>
            </a:r>
            <a:endParaRPr kumimoji="1" lang="ja-JP" altLang="en-US" dirty="0"/>
          </a:p>
        </p:txBody>
      </p:sp>
      <p:sp>
        <p:nvSpPr>
          <p:cNvPr id="18" name="テキスト ボックス 17"/>
          <p:cNvSpPr txBox="1"/>
          <p:nvPr/>
        </p:nvSpPr>
        <p:spPr>
          <a:xfrm>
            <a:off x="3779912" y="5229200"/>
            <a:ext cx="654346" cy="307777"/>
          </a:xfrm>
          <a:prstGeom prst="rect">
            <a:avLst/>
          </a:prstGeom>
          <a:noFill/>
        </p:spPr>
        <p:txBody>
          <a:bodyPr wrap="none" rtlCol="0">
            <a:spAutoFit/>
          </a:bodyPr>
          <a:lstStyle/>
          <a:p>
            <a:r>
              <a:rPr kumimoji="1" lang="en-US" altLang="ja-JP" dirty="0" smtClean="0"/>
              <a:t>DRZ2</a:t>
            </a:r>
            <a:endParaRPr kumimoji="1" lang="ja-JP" altLang="en-US" dirty="0"/>
          </a:p>
        </p:txBody>
      </p:sp>
      <p:cxnSp>
        <p:nvCxnSpPr>
          <p:cNvPr id="20" name="直線コネクタ 19"/>
          <p:cNvCxnSpPr/>
          <p:nvPr/>
        </p:nvCxnSpPr>
        <p:spPr bwMode="auto">
          <a:xfrm>
            <a:off x="-1548680" y="404664"/>
            <a:ext cx="914400" cy="914400"/>
          </a:xfrm>
          <a:prstGeom prst="line">
            <a:avLst/>
          </a:prstGeom>
          <a:noFill/>
          <a:ln w="9525" cap="flat" cmpd="sng" algn="ctr">
            <a:noFill/>
            <a:prstDash val="solid"/>
            <a:round/>
            <a:headEnd type="none" w="med" len="med"/>
            <a:tailEnd type="none" w="med" len="med"/>
          </a:ln>
          <a:effectLst/>
        </p:spPr>
      </p:cxnSp>
      <p:sp>
        <p:nvSpPr>
          <p:cNvPr id="21" name="テキスト ボックス 20"/>
          <p:cNvSpPr txBox="1"/>
          <p:nvPr/>
        </p:nvSpPr>
        <p:spPr>
          <a:xfrm>
            <a:off x="5220072" y="3212976"/>
            <a:ext cx="3672408" cy="707886"/>
          </a:xfrm>
          <a:prstGeom prst="rect">
            <a:avLst/>
          </a:prstGeom>
          <a:noFill/>
        </p:spPr>
        <p:txBody>
          <a:bodyPr wrap="square" rtlCol="0">
            <a:spAutoFit/>
          </a:bodyPr>
          <a:lstStyle/>
          <a:p>
            <a:pPr>
              <a:buFont typeface="Arial" pitchFamily="34" charset="0"/>
              <a:buChar char="•"/>
            </a:pPr>
            <a:r>
              <a:rPr kumimoji="1" lang="en-US" altLang="ja-JP" sz="2000" dirty="0" smtClean="0"/>
              <a:t> DRZ1, DRZ2, CRZ1 and CRZ2 are not interfered by others</a:t>
            </a:r>
            <a:endParaRPr kumimoji="1" lang="ja-JP" alt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正方形/長方形 54"/>
          <p:cNvSpPr/>
          <p:nvPr/>
        </p:nvSpPr>
        <p:spPr bwMode="auto">
          <a:xfrm>
            <a:off x="5868144" y="2132856"/>
            <a:ext cx="1008112" cy="2304256"/>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56" name="正方形/長方形 55"/>
          <p:cNvSpPr/>
          <p:nvPr/>
        </p:nvSpPr>
        <p:spPr bwMode="auto">
          <a:xfrm>
            <a:off x="6876256" y="2132856"/>
            <a:ext cx="1152128" cy="2304256"/>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53" name="正方形/長方形 52"/>
          <p:cNvSpPr/>
          <p:nvPr/>
        </p:nvSpPr>
        <p:spPr bwMode="auto">
          <a:xfrm>
            <a:off x="2339752" y="2132856"/>
            <a:ext cx="1008112" cy="2304256"/>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54" name="正方形/長方形 53"/>
          <p:cNvSpPr/>
          <p:nvPr/>
        </p:nvSpPr>
        <p:spPr bwMode="auto">
          <a:xfrm>
            <a:off x="3347864" y="2132856"/>
            <a:ext cx="1152128" cy="2304256"/>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40" name="正方形/長方形 39"/>
          <p:cNvSpPr/>
          <p:nvPr/>
        </p:nvSpPr>
        <p:spPr bwMode="auto">
          <a:xfrm>
            <a:off x="5508104" y="2780928"/>
            <a:ext cx="1008112" cy="2304256"/>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41" name="正方形/長方形 40"/>
          <p:cNvSpPr/>
          <p:nvPr/>
        </p:nvSpPr>
        <p:spPr bwMode="auto">
          <a:xfrm>
            <a:off x="6516216" y="2780928"/>
            <a:ext cx="1152128" cy="2304256"/>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42" name="テキスト ボックス 41"/>
          <p:cNvSpPr txBox="1"/>
          <p:nvPr/>
        </p:nvSpPr>
        <p:spPr>
          <a:xfrm>
            <a:off x="5652120" y="3861048"/>
            <a:ext cx="654346" cy="307777"/>
          </a:xfrm>
          <a:prstGeom prst="rect">
            <a:avLst/>
          </a:prstGeom>
          <a:noFill/>
        </p:spPr>
        <p:txBody>
          <a:bodyPr wrap="none" rtlCol="0">
            <a:spAutoFit/>
          </a:bodyPr>
          <a:lstStyle/>
          <a:p>
            <a:r>
              <a:rPr kumimoji="1" lang="en-US" altLang="ja-JP" dirty="0" smtClean="0"/>
              <a:t>CRZ1</a:t>
            </a:r>
            <a:endParaRPr kumimoji="1" lang="ja-JP" altLang="en-US" dirty="0"/>
          </a:p>
        </p:txBody>
      </p:sp>
      <p:sp>
        <p:nvSpPr>
          <p:cNvPr id="43" name="テキスト ボックス 42"/>
          <p:cNvSpPr txBox="1"/>
          <p:nvPr/>
        </p:nvSpPr>
        <p:spPr>
          <a:xfrm>
            <a:off x="6732240" y="3861048"/>
            <a:ext cx="654346" cy="307777"/>
          </a:xfrm>
          <a:prstGeom prst="rect">
            <a:avLst/>
          </a:prstGeom>
          <a:noFill/>
        </p:spPr>
        <p:txBody>
          <a:bodyPr wrap="none" rtlCol="0">
            <a:spAutoFit/>
          </a:bodyPr>
          <a:lstStyle/>
          <a:p>
            <a:r>
              <a:rPr kumimoji="1" lang="en-US" altLang="ja-JP" dirty="0" smtClean="0"/>
              <a:t>DRZ1</a:t>
            </a:r>
            <a:endParaRPr kumimoji="1" lang="ja-JP" altLang="en-US" dirty="0"/>
          </a:p>
        </p:txBody>
      </p:sp>
      <p:sp>
        <p:nvSpPr>
          <p:cNvPr id="44" name="テキスト ボックス 43"/>
          <p:cNvSpPr txBox="1"/>
          <p:nvPr/>
        </p:nvSpPr>
        <p:spPr>
          <a:xfrm>
            <a:off x="6732240" y="2708920"/>
            <a:ext cx="654346" cy="307777"/>
          </a:xfrm>
          <a:prstGeom prst="rect">
            <a:avLst/>
          </a:prstGeom>
          <a:noFill/>
        </p:spPr>
        <p:txBody>
          <a:bodyPr wrap="none" rtlCol="0">
            <a:spAutoFit/>
          </a:bodyPr>
          <a:lstStyle/>
          <a:p>
            <a:r>
              <a:rPr kumimoji="1" lang="en-US" altLang="ja-JP" dirty="0" smtClean="0"/>
              <a:t>DRZ2</a:t>
            </a:r>
            <a:endParaRPr kumimoji="1" lang="ja-JP" altLang="en-US" dirty="0"/>
          </a:p>
        </p:txBody>
      </p:sp>
      <p:sp>
        <p:nvSpPr>
          <p:cNvPr id="45" name="テキスト ボックス 44"/>
          <p:cNvSpPr txBox="1"/>
          <p:nvPr/>
        </p:nvSpPr>
        <p:spPr>
          <a:xfrm>
            <a:off x="5724128" y="2708920"/>
            <a:ext cx="654346" cy="307777"/>
          </a:xfrm>
          <a:prstGeom prst="rect">
            <a:avLst/>
          </a:prstGeom>
          <a:noFill/>
        </p:spPr>
        <p:txBody>
          <a:bodyPr wrap="none" rtlCol="0">
            <a:spAutoFit/>
          </a:bodyPr>
          <a:lstStyle/>
          <a:p>
            <a:r>
              <a:rPr kumimoji="1" lang="en-US" altLang="ja-JP" dirty="0" smtClean="0"/>
              <a:t>CRZ2</a:t>
            </a:r>
            <a:endParaRPr kumimoji="1" lang="ja-JP" altLang="en-US" dirty="0"/>
          </a:p>
        </p:txBody>
      </p:sp>
      <p:sp>
        <p:nvSpPr>
          <p:cNvPr id="38" name="正方形/長方形 37"/>
          <p:cNvSpPr/>
          <p:nvPr/>
        </p:nvSpPr>
        <p:spPr bwMode="auto">
          <a:xfrm>
            <a:off x="2051720" y="2780928"/>
            <a:ext cx="1008112" cy="2304256"/>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18" name="正方形/長方形 17"/>
          <p:cNvSpPr/>
          <p:nvPr/>
        </p:nvSpPr>
        <p:spPr bwMode="auto">
          <a:xfrm>
            <a:off x="3059832" y="2780928"/>
            <a:ext cx="1152128" cy="2304256"/>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2" name="タイトル 1"/>
          <p:cNvSpPr>
            <a:spLocks noGrp="1"/>
          </p:cNvSpPr>
          <p:nvPr>
            <p:ph type="title"/>
          </p:nvPr>
        </p:nvSpPr>
        <p:spPr/>
        <p:txBody>
          <a:bodyPr/>
          <a:lstStyle/>
          <a:p>
            <a:r>
              <a:rPr kumimoji="1" lang="en-US" altLang="ja-JP" dirty="0" smtClean="0"/>
              <a:t>Example of Overlapping </a:t>
            </a:r>
            <a:r>
              <a:rPr kumimoji="1" lang="en-US" altLang="ja-JP" dirty="0" smtClean="0"/>
              <a:t>Multiple Zones</a:t>
            </a:r>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Dec.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
        <p:nvSpPr>
          <p:cNvPr id="7" name="正方形/長方形 6"/>
          <p:cNvSpPr/>
          <p:nvPr/>
        </p:nvSpPr>
        <p:spPr bwMode="auto">
          <a:xfrm>
            <a:off x="1331640" y="2996952"/>
            <a:ext cx="2808312" cy="230425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8" name="正方形/長方形 7"/>
          <p:cNvSpPr/>
          <p:nvPr/>
        </p:nvSpPr>
        <p:spPr bwMode="auto">
          <a:xfrm>
            <a:off x="4716016" y="2996952"/>
            <a:ext cx="2808312" cy="230425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9" name="テキスト ボックス 8"/>
          <p:cNvSpPr txBox="1"/>
          <p:nvPr/>
        </p:nvSpPr>
        <p:spPr>
          <a:xfrm>
            <a:off x="2555776" y="5445224"/>
            <a:ext cx="413896" cy="307777"/>
          </a:xfrm>
          <a:prstGeom prst="rect">
            <a:avLst/>
          </a:prstGeom>
          <a:noFill/>
        </p:spPr>
        <p:txBody>
          <a:bodyPr wrap="none" rtlCol="0">
            <a:spAutoFit/>
          </a:bodyPr>
          <a:lstStyle/>
          <a:p>
            <a:r>
              <a:rPr kumimoji="1" lang="en-US" altLang="ja-JP" dirty="0" smtClean="0"/>
              <a:t>DS</a:t>
            </a:r>
            <a:endParaRPr kumimoji="1" lang="ja-JP" altLang="en-US" dirty="0"/>
          </a:p>
        </p:txBody>
      </p:sp>
      <p:sp>
        <p:nvSpPr>
          <p:cNvPr id="10" name="テキスト ボックス 9"/>
          <p:cNvSpPr txBox="1"/>
          <p:nvPr/>
        </p:nvSpPr>
        <p:spPr>
          <a:xfrm>
            <a:off x="5652120" y="5445224"/>
            <a:ext cx="413896" cy="307777"/>
          </a:xfrm>
          <a:prstGeom prst="rect">
            <a:avLst/>
          </a:prstGeom>
          <a:noFill/>
        </p:spPr>
        <p:txBody>
          <a:bodyPr wrap="none" rtlCol="0">
            <a:spAutoFit/>
          </a:bodyPr>
          <a:lstStyle/>
          <a:p>
            <a:r>
              <a:rPr kumimoji="1" lang="en-US" altLang="ja-JP" dirty="0" smtClean="0"/>
              <a:t>US</a:t>
            </a:r>
            <a:endParaRPr kumimoji="1" lang="ja-JP" altLang="en-US" dirty="0"/>
          </a:p>
        </p:txBody>
      </p:sp>
      <p:sp>
        <p:nvSpPr>
          <p:cNvPr id="12" name="正方形/長方形 11"/>
          <p:cNvSpPr/>
          <p:nvPr/>
        </p:nvSpPr>
        <p:spPr bwMode="auto">
          <a:xfrm>
            <a:off x="1331640" y="2996952"/>
            <a:ext cx="648072" cy="2304256"/>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13" name="テキスト ボックス 12"/>
          <p:cNvSpPr txBox="1"/>
          <p:nvPr/>
        </p:nvSpPr>
        <p:spPr>
          <a:xfrm>
            <a:off x="1403648" y="3861048"/>
            <a:ext cx="434734" cy="307777"/>
          </a:xfrm>
          <a:prstGeom prst="rect">
            <a:avLst/>
          </a:prstGeom>
          <a:noFill/>
        </p:spPr>
        <p:txBody>
          <a:bodyPr wrap="none" rtlCol="0">
            <a:spAutoFit/>
          </a:bodyPr>
          <a:lstStyle/>
          <a:p>
            <a:r>
              <a:rPr kumimoji="1" lang="en-US" altLang="ja-JP" dirty="0" smtClean="0"/>
              <a:t>AZ</a:t>
            </a:r>
            <a:endParaRPr kumimoji="1" lang="ja-JP" altLang="en-US" dirty="0"/>
          </a:p>
        </p:txBody>
      </p:sp>
      <p:sp>
        <p:nvSpPr>
          <p:cNvPr id="14" name="正方形/長方形 13"/>
          <p:cNvSpPr/>
          <p:nvPr/>
        </p:nvSpPr>
        <p:spPr bwMode="auto">
          <a:xfrm>
            <a:off x="1979712" y="2996952"/>
            <a:ext cx="1008112" cy="2304256"/>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15" name="テキスト ボックス 14"/>
          <p:cNvSpPr txBox="1"/>
          <p:nvPr/>
        </p:nvSpPr>
        <p:spPr>
          <a:xfrm>
            <a:off x="2195736" y="3861048"/>
            <a:ext cx="654346" cy="307777"/>
          </a:xfrm>
          <a:prstGeom prst="rect">
            <a:avLst/>
          </a:prstGeom>
          <a:noFill/>
        </p:spPr>
        <p:txBody>
          <a:bodyPr wrap="none" rtlCol="0">
            <a:spAutoFit/>
          </a:bodyPr>
          <a:lstStyle/>
          <a:p>
            <a:r>
              <a:rPr kumimoji="1" lang="en-US" altLang="ja-JP" dirty="0" smtClean="0"/>
              <a:t>CRZ1</a:t>
            </a:r>
            <a:endParaRPr kumimoji="1" lang="ja-JP" altLang="en-US" dirty="0"/>
          </a:p>
        </p:txBody>
      </p:sp>
      <p:sp>
        <p:nvSpPr>
          <p:cNvPr id="17" name="正方形/長方形 16"/>
          <p:cNvSpPr/>
          <p:nvPr/>
        </p:nvSpPr>
        <p:spPr bwMode="auto">
          <a:xfrm>
            <a:off x="2987824" y="2996952"/>
            <a:ext cx="1152128" cy="2304256"/>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22" name="テキスト ボックス 21"/>
          <p:cNvSpPr txBox="1"/>
          <p:nvPr/>
        </p:nvSpPr>
        <p:spPr>
          <a:xfrm>
            <a:off x="3275856" y="3861048"/>
            <a:ext cx="654346" cy="307777"/>
          </a:xfrm>
          <a:prstGeom prst="rect">
            <a:avLst/>
          </a:prstGeom>
          <a:noFill/>
        </p:spPr>
        <p:txBody>
          <a:bodyPr wrap="none" rtlCol="0">
            <a:spAutoFit/>
          </a:bodyPr>
          <a:lstStyle/>
          <a:p>
            <a:r>
              <a:rPr kumimoji="1" lang="en-US" altLang="ja-JP" dirty="0" smtClean="0"/>
              <a:t>DRZ1</a:t>
            </a:r>
            <a:endParaRPr kumimoji="1" lang="ja-JP" altLang="en-US" dirty="0"/>
          </a:p>
        </p:txBody>
      </p:sp>
      <p:sp>
        <p:nvSpPr>
          <p:cNvPr id="23" name="テキスト ボックス 22"/>
          <p:cNvSpPr txBox="1"/>
          <p:nvPr/>
        </p:nvSpPr>
        <p:spPr>
          <a:xfrm>
            <a:off x="3275856" y="2708920"/>
            <a:ext cx="654346" cy="307777"/>
          </a:xfrm>
          <a:prstGeom prst="rect">
            <a:avLst/>
          </a:prstGeom>
          <a:noFill/>
        </p:spPr>
        <p:txBody>
          <a:bodyPr wrap="none" rtlCol="0">
            <a:spAutoFit/>
          </a:bodyPr>
          <a:lstStyle/>
          <a:p>
            <a:r>
              <a:rPr kumimoji="1" lang="en-US" altLang="ja-JP" dirty="0" smtClean="0"/>
              <a:t>DRZ2</a:t>
            </a:r>
            <a:endParaRPr kumimoji="1" lang="ja-JP" altLang="en-US" dirty="0"/>
          </a:p>
        </p:txBody>
      </p:sp>
      <p:sp>
        <p:nvSpPr>
          <p:cNvPr id="26" name="正方形/長方形 25"/>
          <p:cNvSpPr/>
          <p:nvPr/>
        </p:nvSpPr>
        <p:spPr bwMode="auto">
          <a:xfrm>
            <a:off x="4716016" y="2996952"/>
            <a:ext cx="648072" cy="2304256"/>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27" name="テキスト ボックス 26"/>
          <p:cNvSpPr txBox="1"/>
          <p:nvPr/>
        </p:nvSpPr>
        <p:spPr>
          <a:xfrm>
            <a:off x="4788024" y="3861048"/>
            <a:ext cx="434734" cy="307777"/>
          </a:xfrm>
          <a:prstGeom prst="rect">
            <a:avLst/>
          </a:prstGeom>
          <a:noFill/>
        </p:spPr>
        <p:txBody>
          <a:bodyPr wrap="none" rtlCol="0">
            <a:spAutoFit/>
          </a:bodyPr>
          <a:lstStyle/>
          <a:p>
            <a:r>
              <a:rPr kumimoji="1" lang="en-US" altLang="ja-JP" dirty="0" smtClean="0"/>
              <a:t>AZ</a:t>
            </a:r>
            <a:endParaRPr kumimoji="1" lang="ja-JP" altLang="en-US" dirty="0"/>
          </a:p>
        </p:txBody>
      </p:sp>
      <p:sp>
        <p:nvSpPr>
          <p:cNvPr id="28" name="正方形/長方形 27"/>
          <p:cNvSpPr/>
          <p:nvPr/>
        </p:nvSpPr>
        <p:spPr bwMode="auto">
          <a:xfrm>
            <a:off x="5364088" y="2996952"/>
            <a:ext cx="1008112" cy="2304256"/>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29" name="テキスト ボックス 28"/>
          <p:cNvSpPr txBox="1"/>
          <p:nvPr/>
        </p:nvSpPr>
        <p:spPr>
          <a:xfrm>
            <a:off x="5580112" y="3861048"/>
            <a:ext cx="564578" cy="307777"/>
          </a:xfrm>
          <a:prstGeom prst="rect">
            <a:avLst/>
          </a:prstGeom>
          <a:noFill/>
        </p:spPr>
        <p:txBody>
          <a:bodyPr wrap="none" rtlCol="0">
            <a:spAutoFit/>
          </a:bodyPr>
          <a:lstStyle/>
          <a:p>
            <a:r>
              <a:rPr kumimoji="1" lang="en-US" altLang="ja-JP" dirty="0" smtClean="0"/>
              <a:t>CRZ</a:t>
            </a:r>
            <a:endParaRPr kumimoji="1" lang="ja-JP" altLang="en-US" dirty="0"/>
          </a:p>
        </p:txBody>
      </p:sp>
      <p:sp>
        <p:nvSpPr>
          <p:cNvPr id="33" name="正方形/長方形 32"/>
          <p:cNvSpPr/>
          <p:nvPr/>
        </p:nvSpPr>
        <p:spPr bwMode="auto">
          <a:xfrm>
            <a:off x="6372200" y="2996952"/>
            <a:ext cx="1152128" cy="2304256"/>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39" name="テキスト ボックス 38"/>
          <p:cNvSpPr txBox="1"/>
          <p:nvPr/>
        </p:nvSpPr>
        <p:spPr>
          <a:xfrm>
            <a:off x="2267744" y="2708920"/>
            <a:ext cx="654346" cy="307777"/>
          </a:xfrm>
          <a:prstGeom prst="rect">
            <a:avLst/>
          </a:prstGeom>
          <a:noFill/>
        </p:spPr>
        <p:txBody>
          <a:bodyPr wrap="none" rtlCol="0">
            <a:spAutoFit/>
          </a:bodyPr>
          <a:lstStyle/>
          <a:p>
            <a:r>
              <a:rPr kumimoji="1" lang="en-US" altLang="ja-JP" dirty="0" smtClean="0"/>
              <a:t>CRZ2</a:t>
            </a:r>
            <a:endParaRPr kumimoji="1" lang="ja-JP" altLang="en-US" dirty="0"/>
          </a:p>
        </p:txBody>
      </p:sp>
      <p:sp>
        <p:nvSpPr>
          <p:cNvPr id="46" name="テキスト ボックス 45"/>
          <p:cNvSpPr txBox="1"/>
          <p:nvPr/>
        </p:nvSpPr>
        <p:spPr>
          <a:xfrm>
            <a:off x="6660232" y="3861048"/>
            <a:ext cx="654346" cy="307777"/>
          </a:xfrm>
          <a:prstGeom prst="rect">
            <a:avLst/>
          </a:prstGeom>
          <a:noFill/>
        </p:spPr>
        <p:txBody>
          <a:bodyPr wrap="none" rtlCol="0">
            <a:spAutoFit/>
          </a:bodyPr>
          <a:lstStyle/>
          <a:p>
            <a:r>
              <a:rPr kumimoji="1" lang="en-US" altLang="ja-JP" dirty="0" smtClean="0"/>
              <a:t>DRZ1</a:t>
            </a:r>
            <a:endParaRPr kumimoji="1" lang="ja-JP" altLang="en-US" dirty="0"/>
          </a:p>
        </p:txBody>
      </p:sp>
      <p:cxnSp>
        <p:nvCxnSpPr>
          <p:cNvPr id="48" name="直線コネクタ 47"/>
          <p:cNvCxnSpPr/>
          <p:nvPr/>
        </p:nvCxnSpPr>
        <p:spPr bwMode="auto">
          <a:xfrm flipV="1">
            <a:off x="2555776" y="2276872"/>
            <a:ext cx="216024" cy="360040"/>
          </a:xfrm>
          <a:prstGeom prst="line">
            <a:avLst/>
          </a:prstGeom>
          <a:noFill/>
          <a:ln w="9525" cap="flat" cmpd="sng" algn="ctr">
            <a:solidFill>
              <a:schemeClr val="tx1"/>
            </a:solidFill>
            <a:prstDash val="dash"/>
            <a:round/>
            <a:headEnd type="none" w="med" len="med"/>
            <a:tailEnd type="none" w="med" len="med"/>
          </a:ln>
          <a:effectLst/>
        </p:spPr>
      </p:cxnSp>
      <p:cxnSp>
        <p:nvCxnSpPr>
          <p:cNvPr id="50" name="直線コネクタ 49"/>
          <p:cNvCxnSpPr/>
          <p:nvPr/>
        </p:nvCxnSpPr>
        <p:spPr bwMode="auto">
          <a:xfrm flipV="1">
            <a:off x="3563888" y="2276872"/>
            <a:ext cx="216024" cy="360040"/>
          </a:xfrm>
          <a:prstGeom prst="line">
            <a:avLst/>
          </a:prstGeom>
          <a:noFill/>
          <a:ln w="9525" cap="flat" cmpd="sng" algn="ctr">
            <a:solidFill>
              <a:schemeClr val="tx1"/>
            </a:solidFill>
            <a:prstDash val="dash"/>
            <a:round/>
            <a:headEnd type="none" w="med" len="med"/>
            <a:tailEnd type="none" w="med" len="med"/>
          </a:ln>
          <a:effectLst/>
        </p:spPr>
      </p:cxnSp>
      <p:cxnSp>
        <p:nvCxnSpPr>
          <p:cNvPr id="51" name="直線コネクタ 50"/>
          <p:cNvCxnSpPr/>
          <p:nvPr/>
        </p:nvCxnSpPr>
        <p:spPr bwMode="auto">
          <a:xfrm flipV="1">
            <a:off x="6084168" y="2348880"/>
            <a:ext cx="216024" cy="360040"/>
          </a:xfrm>
          <a:prstGeom prst="line">
            <a:avLst/>
          </a:prstGeom>
          <a:noFill/>
          <a:ln w="9525" cap="flat" cmpd="sng" algn="ctr">
            <a:solidFill>
              <a:schemeClr val="tx1"/>
            </a:solidFill>
            <a:prstDash val="dash"/>
            <a:round/>
            <a:headEnd type="none" w="med" len="med"/>
            <a:tailEnd type="none" w="med" len="med"/>
          </a:ln>
          <a:effectLst/>
        </p:spPr>
      </p:cxnSp>
      <p:cxnSp>
        <p:nvCxnSpPr>
          <p:cNvPr id="52" name="直線コネクタ 51"/>
          <p:cNvCxnSpPr/>
          <p:nvPr/>
        </p:nvCxnSpPr>
        <p:spPr bwMode="auto">
          <a:xfrm flipV="1">
            <a:off x="7020272" y="2348880"/>
            <a:ext cx="216024" cy="360040"/>
          </a:xfrm>
          <a:prstGeom prst="line">
            <a:avLst/>
          </a:prstGeom>
          <a:noFill/>
          <a:ln w="9525" cap="flat" cmpd="sng" algn="ctr">
            <a:solidFill>
              <a:schemeClr val="tx1"/>
            </a:solidFill>
            <a:prstDash val="dash"/>
            <a:round/>
            <a:headEnd type="none" w="med" len="med"/>
            <a:tailEnd type="none" w="med" len="med"/>
          </a:ln>
          <a:effectLst/>
        </p:spPr>
      </p:cxnSp>
    </p:spTree>
  </p:cSld>
  <p:clrMapOvr>
    <a:masterClrMapping/>
  </p:clrMapOvr>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59977</TotalTime>
  <Words>311</Words>
  <Application>Microsoft Office PowerPoint</Application>
  <PresentationFormat>画面に合わせる (4:3)</PresentationFormat>
  <Paragraphs>51</Paragraphs>
  <Slides>4</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6" baseType="lpstr">
      <vt:lpstr>802-22b-Submission</vt:lpstr>
      <vt:lpstr>Document</vt:lpstr>
      <vt:lpstr>Comment Resolution related to  Frame Configuration</vt:lpstr>
      <vt:lpstr>Comment Resolution related to CID #222</vt:lpstr>
      <vt:lpstr>Multiple Zones</vt:lpstr>
      <vt:lpstr>Example of Overlapping Multiple Zones</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1432</cp:revision>
  <cp:lastPrinted>1998-02-10T13:28:06Z</cp:lastPrinted>
  <dcterms:created xsi:type="dcterms:W3CDTF">2006-06-26T04:34:43Z</dcterms:created>
  <dcterms:modified xsi:type="dcterms:W3CDTF">2013-12-12T08:15:33Z</dcterms:modified>
</cp:coreProperties>
</file>