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565" r:id="rId2"/>
    <p:sldId id="566" r:id="rId3"/>
    <p:sldId id="567" r:id="rId4"/>
    <p:sldId id="568" r:id="rId5"/>
    <p:sldId id="569" r:id="rId6"/>
    <p:sldId id="577" r:id="rId7"/>
    <p:sldId id="578" r:id="rId8"/>
    <p:sldId id="576" r:id="rId9"/>
    <p:sldId id="572" r:id="rId10"/>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32"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Nov.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22-13-0180-00-000b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Dec.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4419" y="1628800"/>
            <a:ext cx="5359481"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2013-12-12</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Dec. </a:t>
            </a:r>
            <a:r>
              <a:rPr lang="en-US" altLang="ja-JP" dirty="0" smtClean="0">
                <a:ea typeface="ＭＳ Ｐゴシック" pitchFamily="50" charset="-128"/>
              </a:rPr>
              <a:t>12th</a:t>
            </a:r>
            <a:r>
              <a:rPr lang="en-US" altLang="ja-JP" dirty="0" smtClean="0">
                <a:ea typeface="ＭＳ Ｐゴシック" pitchFamily="50" charset="-128"/>
              </a:rPr>
              <a:t>, 2013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Dec.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Dec. </a:t>
            </a:r>
            <a:r>
              <a:rPr lang="en-US" altLang="ja-JP" dirty="0" smtClean="0">
                <a:ea typeface="ＭＳ Ｐゴシック" charset="-128"/>
              </a:rPr>
              <a:t>12th</a:t>
            </a:r>
            <a:r>
              <a:rPr lang="en-US" altLang="ja-JP" dirty="0" smtClean="0">
                <a:ea typeface="ＭＳ Ｐゴシック" charset="-128"/>
              </a:rPr>
              <a:t>, 8:00 PM-10:00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Schedule for Comment Resolution</a:t>
            </a:r>
          </a:p>
          <a:p>
            <a:pPr lvl="1"/>
            <a:r>
              <a:rPr lang="en-US" altLang="ja-JP" dirty="0" smtClean="0">
                <a:ea typeface="ＭＳ Ｐゴシック" pitchFamily="50" charset="-128"/>
              </a:rPr>
              <a:t>Comment Resolution</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Dec.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Dec. </a:t>
            </a:r>
            <a:r>
              <a:rPr lang="en-US" altLang="ja-JP" sz="2000" dirty="0" smtClean="0">
                <a:ea typeface="ＭＳ Ｐゴシック" pitchFamily="50" charset="-128"/>
              </a:rPr>
              <a:t>12th</a:t>
            </a:r>
            <a:r>
              <a:rPr lang="en-US" altLang="ja-JP" sz="2000" dirty="0" smtClean="0">
                <a:ea typeface="ＭＳ Ｐゴシック" pitchFamily="50" charset="-128"/>
              </a:rPr>
              <a:t>,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Dec.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Dec.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Schedule for Comment Resolution</a:t>
            </a:r>
            <a:endParaRPr kumimoji="1" lang="ja-JP" altLang="en-US" dirty="0"/>
          </a:p>
        </p:txBody>
      </p:sp>
      <p:graphicFrame>
        <p:nvGraphicFramePr>
          <p:cNvPr id="7" name="コンテンツ プレースホルダ 6"/>
          <p:cNvGraphicFramePr>
            <a:graphicFrameLocks noGrp="1"/>
          </p:cNvGraphicFramePr>
          <p:nvPr>
            <p:ph idx="1"/>
          </p:nvPr>
        </p:nvGraphicFramePr>
        <p:xfrm>
          <a:off x="395536" y="1412776"/>
          <a:ext cx="8496944" cy="4790440"/>
        </p:xfrm>
        <a:graphic>
          <a:graphicData uri="http://schemas.openxmlformats.org/drawingml/2006/table">
            <a:tbl>
              <a:tblPr firstRow="1" bandRow="1">
                <a:tableStyleId>{5C22544A-7EE6-4342-B048-85BDC9FD1C3A}</a:tableStyleId>
              </a:tblPr>
              <a:tblGrid>
                <a:gridCol w="2276597"/>
                <a:gridCol w="2807803"/>
                <a:gridCol w="1821278"/>
                <a:gridCol w="1591266"/>
              </a:tblGrid>
              <a:tr h="370840">
                <a:tc>
                  <a:txBody>
                    <a:bodyPr/>
                    <a:lstStyle/>
                    <a:p>
                      <a:pPr algn="ctr"/>
                      <a:r>
                        <a:rPr kumimoji="1" lang="en-US" altLang="ja-JP" dirty="0" err="1" smtClean="0"/>
                        <a:t>Cmt</a:t>
                      </a:r>
                      <a:r>
                        <a:rPr kumimoji="1" lang="en-US" altLang="ja-JP" baseline="0" dirty="0" smtClean="0"/>
                        <a:t> Category</a:t>
                      </a:r>
                      <a:endParaRPr kumimoji="1" lang="ja-JP" altLang="en-US" dirty="0"/>
                    </a:p>
                  </a:txBody>
                  <a:tcPr/>
                </a:tc>
                <a:tc>
                  <a:txBody>
                    <a:bodyPr/>
                    <a:lstStyle/>
                    <a:p>
                      <a:pPr algn="ctr"/>
                      <a:r>
                        <a:rPr kumimoji="1" lang="en-US" altLang="ja-JP" dirty="0" smtClean="0"/>
                        <a:t># of Comments</a:t>
                      </a:r>
                      <a:endParaRPr kumimoji="1" lang="ja-JP" altLang="en-US" dirty="0"/>
                    </a:p>
                  </a:txBody>
                  <a:tcPr/>
                </a:tc>
                <a:tc>
                  <a:txBody>
                    <a:bodyPr/>
                    <a:lstStyle/>
                    <a:p>
                      <a:pPr algn="ctr"/>
                      <a:r>
                        <a:rPr kumimoji="1" lang="en-US" altLang="ja-JP" dirty="0" smtClean="0"/>
                        <a:t>Assignment</a:t>
                      </a:r>
                      <a:endParaRPr kumimoji="1" lang="ja-JP" altLang="en-US" dirty="0"/>
                    </a:p>
                  </a:txBody>
                  <a:tcPr/>
                </a:tc>
                <a:tc>
                  <a:txBody>
                    <a:bodyPr/>
                    <a:lstStyle/>
                    <a:p>
                      <a:pPr algn="ctr"/>
                      <a:r>
                        <a:rPr kumimoji="1" lang="en-US" altLang="ja-JP" dirty="0" smtClean="0"/>
                        <a:t>Time</a:t>
                      </a:r>
                      <a:r>
                        <a:rPr kumimoji="1" lang="en-US" altLang="ja-JP" baseline="0" dirty="0" smtClean="0"/>
                        <a:t> for CR</a:t>
                      </a:r>
                      <a:endParaRPr kumimoji="1" lang="ja-JP" altLang="en-US" dirty="0"/>
                    </a:p>
                  </a:txBody>
                  <a:tcPr/>
                </a:tc>
              </a:tr>
              <a:tr h="370840">
                <a:tc>
                  <a:txBody>
                    <a:bodyPr/>
                    <a:lstStyle/>
                    <a:p>
                      <a:r>
                        <a:rPr kumimoji="1" lang="en-US" altLang="ja-JP" dirty="0" smtClean="0"/>
                        <a:t>Compatibility</a:t>
                      </a:r>
                      <a:endParaRPr kumimoji="1" lang="ja-JP" altLang="en-US" dirty="0"/>
                    </a:p>
                  </a:txBody>
                  <a:tcPr/>
                </a:tc>
                <a:tc>
                  <a:txBody>
                    <a:bodyPr/>
                    <a:lstStyle/>
                    <a:p>
                      <a:r>
                        <a:rPr kumimoji="1" lang="en-US" altLang="ja-JP" dirty="0" smtClean="0"/>
                        <a:t>230</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19</a:t>
                      </a:r>
                      <a:endParaRPr kumimoji="1" lang="ja-JP" altLang="en-US" dirty="0"/>
                    </a:p>
                  </a:txBody>
                  <a:tcPr/>
                </a:tc>
              </a:tr>
              <a:tr h="370840">
                <a:tc>
                  <a:txBody>
                    <a:bodyPr/>
                    <a:lstStyle/>
                    <a:p>
                      <a:r>
                        <a:rPr kumimoji="1" lang="en-US" altLang="ja-JP" dirty="0" smtClean="0"/>
                        <a:t>Data rate</a:t>
                      </a:r>
                      <a:endParaRPr kumimoji="1" lang="ja-JP" altLang="en-US" dirty="0"/>
                    </a:p>
                  </a:txBody>
                  <a:tcPr/>
                </a:tc>
                <a:tc>
                  <a:txBody>
                    <a:bodyPr/>
                    <a:lstStyle/>
                    <a:p>
                      <a:r>
                        <a:rPr kumimoji="1" lang="en-US" altLang="ja-JP" dirty="0" smtClean="0"/>
                        <a:t>22, 23, 24, 66,67, 161,195,198,199,200,202,203,204,205</a:t>
                      </a:r>
                      <a:endParaRPr kumimoji="1" lang="ja-JP" altLang="en-US" dirty="0"/>
                    </a:p>
                  </a:txBody>
                  <a:tcPr/>
                </a:tc>
                <a:tc>
                  <a:txBody>
                    <a:bodyPr/>
                    <a:lstStyle/>
                    <a:p>
                      <a:r>
                        <a:rPr kumimoji="1" lang="en-US" altLang="ja-JP" dirty="0" smtClean="0"/>
                        <a:t>Sasaki</a:t>
                      </a:r>
                      <a:endParaRPr kumimoji="1" lang="ja-JP" altLang="en-US" dirty="0"/>
                    </a:p>
                  </a:txBody>
                  <a:tcPr/>
                </a:tc>
                <a:tc>
                  <a:txBody>
                    <a:bodyPr/>
                    <a:lstStyle/>
                    <a:p>
                      <a:r>
                        <a:rPr kumimoji="1" lang="en-US" altLang="ja-JP" dirty="0" smtClean="0"/>
                        <a:t>Jan. 16</a:t>
                      </a:r>
                      <a:endParaRPr kumimoji="1" lang="ja-JP" altLang="en-US" dirty="0"/>
                    </a:p>
                  </a:txBody>
                  <a:tcPr/>
                </a:tc>
              </a:tr>
              <a:tr h="370840">
                <a:tc>
                  <a:txBody>
                    <a:bodyPr/>
                    <a:lstStyle/>
                    <a:p>
                      <a:r>
                        <a:rPr kumimoji="1" lang="en-US" altLang="ja-JP" dirty="0" smtClean="0"/>
                        <a:t>Data</a:t>
                      </a:r>
                      <a:r>
                        <a:rPr kumimoji="1" lang="en-US" altLang="ja-JP" baseline="0" dirty="0" smtClean="0"/>
                        <a:t> rate on </a:t>
                      </a:r>
                    </a:p>
                    <a:p>
                      <a:r>
                        <a:rPr kumimoji="1" lang="en-US" altLang="ja-JP" baseline="0" dirty="0" smtClean="0"/>
                        <a:t>PHY mode 2</a:t>
                      </a:r>
                      <a:endParaRPr kumimoji="1" lang="ja-JP" altLang="en-US" dirty="0"/>
                    </a:p>
                  </a:txBody>
                  <a:tcPr/>
                </a:tc>
                <a:tc>
                  <a:txBody>
                    <a:bodyPr/>
                    <a:lstStyle/>
                    <a:p>
                      <a:r>
                        <a:rPr kumimoji="1" lang="en-US" altLang="ja-JP" dirty="0" smtClean="0"/>
                        <a:t>162</a:t>
                      </a:r>
                      <a:endParaRPr kumimoji="1" lang="ja-JP" altLang="en-US" dirty="0"/>
                    </a:p>
                  </a:txBody>
                  <a:tcPr/>
                </a:tc>
                <a:tc>
                  <a:txBody>
                    <a:bodyPr/>
                    <a:lstStyle/>
                    <a:p>
                      <a:r>
                        <a:rPr kumimoji="1" lang="en-US" altLang="ja-JP" dirty="0" err="1" smtClean="0"/>
                        <a:t>Oodo</a:t>
                      </a:r>
                      <a:endParaRPr kumimoji="1" lang="ja-JP" altLang="en-US" dirty="0"/>
                    </a:p>
                  </a:txBody>
                  <a:tcPr/>
                </a:tc>
                <a:tc>
                  <a:txBody>
                    <a:bodyPr/>
                    <a:lstStyle/>
                    <a:p>
                      <a:r>
                        <a:rPr kumimoji="1" lang="en-US" altLang="ja-JP" dirty="0" smtClean="0"/>
                        <a:t>Jan. 9, Jan 16</a:t>
                      </a:r>
                      <a:endParaRPr kumimoji="1" lang="ja-JP" altLang="en-US" dirty="0"/>
                    </a:p>
                  </a:txBody>
                  <a:tcPr/>
                </a:tc>
              </a:tr>
              <a:tr h="370840">
                <a:tc>
                  <a:txBody>
                    <a:bodyPr/>
                    <a:lstStyle/>
                    <a:p>
                      <a:r>
                        <a:rPr kumimoji="1" lang="en-US" altLang="ja-JP" dirty="0" smtClean="0"/>
                        <a:t>Device Definition</a:t>
                      </a:r>
                      <a:endParaRPr kumimoji="1" lang="ja-JP" altLang="en-US" dirty="0"/>
                    </a:p>
                  </a:txBody>
                  <a:tcPr/>
                </a:tc>
                <a:tc>
                  <a:txBody>
                    <a:bodyPr/>
                    <a:lstStyle/>
                    <a:p>
                      <a:r>
                        <a:rPr kumimoji="1" lang="en-US" altLang="ja-JP" dirty="0" smtClean="0"/>
                        <a:t>4,59,155,157,158,197,211</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Jan. 9, Jan 16</a:t>
                      </a:r>
                      <a:endParaRPr kumimoji="1" lang="ja-JP" altLang="en-US" dirty="0"/>
                    </a:p>
                  </a:txBody>
                  <a:tcPr/>
                </a:tc>
              </a:tr>
              <a:tr h="370840">
                <a:tc>
                  <a:txBody>
                    <a:bodyPr/>
                    <a:lstStyle/>
                    <a:p>
                      <a:r>
                        <a:rPr kumimoji="1" lang="en-US" altLang="ja-JP" dirty="0" smtClean="0"/>
                        <a:t>FID</a:t>
                      </a:r>
                      <a:endParaRPr kumimoji="1" lang="ja-JP" altLang="en-US" dirty="0"/>
                    </a:p>
                  </a:txBody>
                  <a:tcPr/>
                </a:tc>
                <a:tc>
                  <a:txBody>
                    <a:bodyPr/>
                    <a:lstStyle/>
                    <a:p>
                      <a:r>
                        <a:rPr kumimoji="1" lang="en-US" altLang="ja-JP" dirty="0" smtClean="0"/>
                        <a:t>81,213,214</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5</a:t>
                      </a:r>
                      <a:endParaRPr kumimoji="1" lang="ja-JP" altLang="en-US" dirty="0"/>
                    </a:p>
                  </a:txBody>
                  <a:tcPr/>
                </a:tc>
              </a:tr>
              <a:tr h="370840">
                <a:tc>
                  <a:txBody>
                    <a:bodyPr/>
                    <a:lstStyle/>
                    <a:p>
                      <a:r>
                        <a:rPr kumimoji="1" lang="en-US" altLang="ja-JP" dirty="0" smtClean="0"/>
                        <a:t>Frame Configuration</a:t>
                      </a:r>
                      <a:endParaRPr kumimoji="1" lang="ja-JP" altLang="en-US" dirty="0"/>
                    </a:p>
                  </a:txBody>
                  <a:tcPr/>
                </a:tc>
                <a:tc>
                  <a:txBody>
                    <a:bodyPr/>
                    <a:lstStyle/>
                    <a:p>
                      <a:r>
                        <a:rPr kumimoji="1" lang="en-US" altLang="ja-JP" dirty="0" smtClean="0"/>
                        <a:t>2, 5,85,89,90,159,215,216,217,218,222</a:t>
                      </a:r>
                      <a:endParaRPr kumimoji="1" lang="ja-JP" altLang="en-US" dirty="0"/>
                    </a:p>
                  </a:txBody>
                  <a:tcPr/>
                </a:tc>
                <a:tc>
                  <a:txBody>
                    <a:bodyPr/>
                    <a:lstStyle/>
                    <a:p>
                      <a:r>
                        <a:rPr kumimoji="1" lang="en-US" altLang="ja-JP" dirty="0" err="1" smtClean="0"/>
                        <a:t>Pyo</a:t>
                      </a:r>
                      <a:r>
                        <a:rPr kumimoji="1" lang="en-US" altLang="ja-JP" dirty="0" smtClean="0"/>
                        <a:t>, </a:t>
                      </a:r>
                      <a:r>
                        <a:rPr kumimoji="1" lang="en-US" altLang="ja-JP" dirty="0" err="1" smtClean="0"/>
                        <a:t>Ko</a:t>
                      </a:r>
                      <a:r>
                        <a:rPr kumimoji="1" lang="en-US" altLang="ja-JP" dirty="0" smtClean="0"/>
                        <a:t>, </a:t>
                      </a:r>
                      <a:r>
                        <a:rPr kumimoji="1" lang="en-US" altLang="ja-JP" dirty="0" err="1" smtClean="0"/>
                        <a:t>Ranga</a:t>
                      </a:r>
                      <a:endParaRPr kumimoji="1" lang="ja-JP" altLang="en-US" dirty="0"/>
                    </a:p>
                  </a:txBody>
                  <a:tcPr/>
                </a:tc>
                <a:tc>
                  <a:txBody>
                    <a:bodyPr/>
                    <a:lstStyle/>
                    <a:p>
                      <a:r>
                        <a:rPr kumimoji="1" lang="en-US" altLang="ja-JP" dirty="0" smtClean="0"/>
                        <a:t>Dec. 5, 12,  19</a:t>
                      </a:r>
                      <a:endParaRPr kumimoji="1" lang="ja-JP" altLang="en-US" dirty="0"/>
                    </a:p>
                  </a:txBody>
                  <a:tcPr/>
                </a:tc>
              </a:tr>
              <a:tr h="370840">
                <a:tc>
                  <a:txBody>
                    <a:bodyPr/>
                    <a:lstStyle/>
                    <a:p>
                      <a:r>
                        <a:rPr kumimoji="1" lang="en-US" altLang="ja-JP" dirty="0" smtClean="0"/>
                        <a:t>General Editing</a:t>
                      </a:r>
                      <a:endParaRPr kumimoji="1" lang="ja-JP" altLang="en-US" dirty="0"/>
                    </a:p>
                  </a:txBody>
                  <a:tcPr/>
                </a:tc>
                <a:tc>
                  <a:txBody>
                    <a:bodyPr/>
                    <a:lstStyle/>
                    <a:p>
                      <a:r>
                        <a:rPr kumimoji="1" lang="en-US" altLang="ja-JP" dirty="0" smtClean="0"/>
                        <a:t>58</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12</a:t>
                      </a:r>
                      <a:endParaRPr kumimoji="1" lang="ja-JP" altLang="en-US" dirty="0"/>
                    </a:p>
                  </a:txBody>
                  <a:tcPr/>
                </a:tc>
              </a:tr>
              <a:tr h="370840">
                <a:tc>
                  <a:txBody>
                    <a:bodyPr/>
                    <a:lstStyle/>
                    <a:p>
                      <a:r>
                        <a:rPr kumimoji="1" lang="en-US" altLang="ja-JP" dirty="0" smtClean="0"/>
                        <a:t>Group management</a:t>
                      </a:r>
                      <a:endParaRPr kumimoji="1" lang="ja-JP" altLang="en-US" dirty="0"/>
                    </a:p>
                  </a:txBody>
                  <a:tcPr/>
                </a:tc>
                <a:tc>
                  <a:txBody>
                    <a:bodyPr/>
                    <a:lstStyle/>
                    <a:p>
                      <a:r>
                        <a:rPr kumimoji="1" lang="en-US" altLang="ja-JP" dirty="0" smtClean="0"/>
                        <a:t>124, 223, 224</a:t>
                      </a:r>
                      <a:endParaRPr kumimoji="1" lang="ja-JP" altLang="en-US" dirty="0"/>
                    </a:p>
                  </a:txBody>
                  <a:tcPr/>
                </a:tc>
                <a:tc>
                  <a:txBody>
                    <a:bodyPr/>
                    <a:lstStyle/>
                    <a:p>
                      <a:r>
                        <a:rPr kumimoji="1" lang="en-US" altLang="ja-JP" dirty="0" smtClean="0"/>
                        <a:t>Hwang</a:t>
                      </a:r>
                      <a:endParaRPr kumimoji="1" lang="ja-JP" altLang="en-US" dirty="0"/>
                    </a:p>
                  </a:txBody>
                  <a:tcPr/>
                </a:tc>
                <a:tc>
                  <a:txBody>
                    <a:bodyPr/>
                    <a:lstStyle/>
                    <a:p>
                      <a:r>
                        <a:rPr kumimoji="1" lang="en-US" altLang="ja-JP" dirty="0" smtClean="0"/>
                        <a:t>Jan 9, Jan 16</a:t>
                      </a:r>
                      <a:endParaRPr kumimoji="1" lang="ja-JP" altLang="en-US" dirty="0"/>
                    </a:p>
                  </a:txBody>
                  <a:tcPr/>
                </a:tc>
              </a:tr>
              <a:tr h="370840">
                <a:tc>
                  <a:txBody>
                    <a:bodyPr/>
                    <a:lstStyle/>
                    <a:p>
                      <a:r>
                        <a:rPr kumimoji="1" lang="en-US" altLang="ja-JP" dirty="0" smtClean="0"/>
                        <a:t>LCID</a:t>
                      </a:r>
                      <a:endParaRPr kumimoji="1" lang="ja-JP" altLang="en-US" dirty="0"/>
                    </a:p>
                  </a:txBody>
                  <a:tcPr/>
                </a:tc>
                <a:tc>
                  <a:txBody>
                    <a:bodyPr/>
                    <a:lstStyle/>
                    <a:p>
                      <a:r>
                        <a:rPr kumimoji="1" lang="en-US" altLang="ja-JP" dirty="0" smtClean="0"/>
                        <a:t>6, 80,156, 212</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5</a:t>
                      </a:r>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Dec.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Schedule for Comment Resolution</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Dec.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コンテンツ プレースホルダ 6"/>
          <p:cNvGraphicFramePr>
            <a:graphicFrameLocks/>
          </p:cNvGraphicFramePr>
          <p:nvPr/>
        </p:nvGraphicFramePr>
        <p:xfrm>
          <a:off x="323528" y="1268760"/>
          <a:ext cx="8640960" cy="5334000"/>
        </p:xfrm>
        <a:graphic>
          <a:graphicData uri="http://schemas.openxmlformats.org/drawingml/2006/table">
            <a:tbl>
              <a:tblPr firstRow="1" bandRow="1">
                <a:tableStyleId>{5C22544A-7EE6-4342-B048-85BDC9FD1C3A}</a:tableStyleId>
              </a:tblPr>
              <a:tblGrid>
                <a:gridCol w="2312791"/>
                <a:gridCol w="2703440"/>
                <a:gridCol w="1852147"/>
                <a:gridCol w="1772582"/>
              </a:tblGrid>
              <a:tr h="370840">
                <a:tc>
                  <a:txBody>
                    <a:bodyPr/>
                    <a:lstStyle/>
                    <a:p>
                      <a:pPr algn="ctr"/>
                      <a:r>
                        <a:rPr kumimoji="1" lang="en-US" altLang="ja-JP" dirty="0" err="1" smtClean="0"/>
                        <a:t>Cmt</a:t>
                      </a:r>
                      <a:r>
                        <a:rPr kumimoji="1" lang="en-US" altLang="ja-JP" baseline="0" dirty="0" smtClean="0"/>
                        <a:t> Category</a:t>
                      </a:r>
                      <a:endParaRPr kumimoji="1" lang="ja-JP" altLang="en-US" dirty="0"/>
                    </a:p>
                  </a:txBody>
                  <a:tcPr/>
                </a:tc>
                <a:tc>
                  <a:txBody>
                    <a:bodyPr/>
                    <a:lstStyle/>
                    <a:p>
                      <a:pPr algn="ctr"/>
                      <a:r>
                        <a:rPr kumimoji="1" lang="en-US" altLang="ja-JP" dirty="0" smtClean="0"/>
                        <a:t># of Comments</a:t>
                      </a:r>
                      <a:endParaRPr kumimoji="1" lang="ja-JP" altLang="en-US" dirty="0"/>
                    </a:p>
                  </a:txBody>
                  <a:tcPr/>
                </a:tc>
                <a:tc>
                  <a:txBody>
                    <a:bodyPr/>
                    <a:lstStyle/>
                    <a:p>
                      <a:pPr algn="ctr"/>
                      <a:r>
                        <a:rPr kumimoji="1" lang="en-US" altLang="ja-JP" dirty="0" smtClean="0"/>
                        <a:t>Assignment</a:t>
                      </a:r>
                      <a:endParaRPr kumimoji="1" lang="ja-JP" altLang="en-US" dirty="0"/>
                    </a:p>
                  </a:txBody>
                  <a:tcPr/>
                </a:tc>
                <a:tc>
                  <a:txBody>
                    <a:bodyPr/>
                    <a:lstStyle/>
                    <a:p>
                      <a:pPr algn="ctr"/>
                      <a:r>
                        <a:rPr kumimoji="1" lang="en-US" altLang="ja-JP" dirty="0" smtClean="0"/>
                        <a:t>Time</a:t>
                      </a:r>
                      <a:r>
                        <a:rPr kumimoji="1" lang="en-US" altLang="ja-JP" baseline="0" dirty="0" smtClean="0"/>
                        <a:t> for CR</a:t>
                      </a:r>
                      <a:endParaRPr kumimoji="1" lang="ja-JP" altLang="en-US" dirty="0"/>
                    </a:p>
                  </a:txBody>
                  <a:tcPr/>
                </a:tc>
              </a:tr>
              <a:tr h="370840">
                <a:tc>
                  <a:txBody>
                    <a:bodyPr/>
                    <a:lstStyle/>
                    <a:p>
                      <a:r>
                        <a:rPr kumimoji="1" lang="en-US" altLang="ja-JP" dirty="0" smtClean="0"/>
                        <a:t>MAC frame</a:t>
                      </a:r>
                      <a:endParaRPr kumimoji="1" lang="ja-JP" altLang="en-US" dirty="0"/>
                    </a:p>
                  </a:txBody>
                  <a:tcPr/>
                </a:tc>
                <a:tc>
                  <a:txBody>
                    <a:bodyPr/>
                    <a:lstStyle/>
                    <a:p>
                      <a:r>
                        <a:rPr kumimoji="1" lang="en-US" altLang="ja-JP" dirty="0" smtClean="0"/>
                        <a:t>219,220,221,225,226,</a:t>
                      </a:r>
                    </a:p>
                    <a:p>
                      <a:r>
                        <a:rPr kumimoji="1" lang="en-US" altLang="ja-JP" dirty="0" smtClean="0"/>
                        <a:t>227,228,229</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19, Jan. 9</a:t>
                      </a:r>
                      <a:endParaRPr kumimoji="1" lang="ja-JP" altLang="en-US" dirty="0"/>
                    </a:p>
                  </a:txBody>
                  <a:tcPr/>
                </a:tc>
              </a:tr>
              <a:tr h="370840">
                <a:tc>
                  <a:txBody>
                    <a:bodyPr/>
                    <a:lstStyle/>
                    <a:p>
                      <a:r>
                        <a:rPr kumimoji="1" lang="en-US" altLang="ja-JP" dirty="0" smtClean="0"/>
                        <a:t>MIMO</a:t>
                      </a:r>
                      <a:endParaRPr kumimoji="1" lang="ja-JP" altLang="en-US" dirty="0"/>
                    </a:p>
                  </a:txBody>
                  <a:tcPr/>
                </a:tc>
                <a:tc>
                  <a:txBody>
                    <a:bodyPr/>
                    <a:lstStyle/>
                    <a:p>
                      <a:r>
                        <a:rPr kumimoji="1" lang="en-US" altLang="ja-JP" dirty="0" smtClean="0"/>
                        <a:t>19,20,21,69,141,171,172,196</a:t>
                      </a:r>
                      <a:endParaRPr kumimoji="1" lang="ja-JP" altLang="en-US" dirty="0"/>
                    </a:p>
                  </a:txBody>
                  <a:tcPr/>
                </a:tc>
                <a:tc>
                  <a:txBody>
                    <a:bodyPr/>
                    <a:lstStyle/>
                    <a:p>
                      <a:r>
                        <a:rPr kumimoji="1" lang="en-US" altLang="ja-JP" dirty="0" smtClean="0"/>
                        <a:t>Gabriel</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Multi-channel</a:t>
                      </a:r>
                      <a:endParaRPr kumimoji="1" lang="ja-JP" altLang="en-US" dirty="0"/>
                    </a:p>
                  </a:txBody>
                  <a:tcPr/>
                </a:tc>
                <a:tc>
                  <a:txBody>
                    <a:bodyPr/>
                    <a:lstStyle/>
                    <a:p>
                      <a:r>
                        <a:rPr kumimoji="1" lang="en-US" altLang="ja-JP" dirty="0" smtClean="0"/>
                        <a:t>1,7,8,9,10,11,12,13,14,15,16,17,18,37,63,119,120,</a:t>
                      </a:r>
                    </a:p>
                    <a:p>
                      <a:r>
                        <a:rPr kumimoji="1" lang="en-US" altLang="ja-JP" dirty="0" smtClean="0"/>
                        <a:t>121,122,123,160</a:t>
                      </a:r>
                      <a:endParaRPr kumimoji="1" lang="ja-JP" altLang="en-US" dirty="0"/>
                    </a:p>
                  </a:txBody>
                  <a:tcPr/>
                </a:tc>
                <a:tc>
                  <a:txBody>
                    <a:bodyPr/>
                    <a:lstStyle/>
                    <a:p>
                      <a:r>
                        <a:rPr kumimoji="1" lang="en-US" altLang="ja-JP" dirty="0" err="1" smtClean="0"/>
                        <a:t>Toh</a:t>
                      </a:r>
                      <a:r>
                        <a:rPr kumimoji="1" lang="en-US" altLang="ja-JP" dirty="0" smtClean="0"/>
                        <a:t>, </a:t>
                      </a:r>
                      <a:r>
                        <a:rPr kumimoji="1" lang="en-US" altLang="ja-JP" dirty="0" err="1" smtClean="0"/>
                        <a:t>Ko</a:t>
                      </a:r>
                      <a:r>
                        <a:rPr kumimoji="1" lang="en-US" altLang="ja-JP" dirty="0" smtClean="0"/>
                        <a:t>, Hwang</a:t>
                      </a:r>
                      <a:endParaRPr kumimoji="1" lang="ja-JP" altLang="en-US" dirty="0"/>
                    </a:p>
                  </a:txBody>
                  <a:tcPr/>
                </a:tc>
                <a:tc>
                  <a:txBody>
                    <a:bodyPr/>
                    <a:lstStyle/>
                    <a:p>
                      <a:r>
                        <a:rPr kumimoji="1" lang="en-US" altLang="ja-JP" dirty="0" smtClean="0"/>
                        <a:t>Dec. 19, Jan. 16 </a:t>
                      </a:r>
                      <a:endParaRPr kumimoji="1" lang="ja-JP" altLang="en-US" dirty="0"/>
                    </a:p>
                  </a:txBody>
                  <a:tcPr/>
                </a:tc>
              </a:tr>
              <a:tr h="370840">
                <a:tc>
                  <a:txBody>
                    <a:bodyPr/>
                    <a:lstStyle/>
                    <a:p>
                      <a:r>
                        <a:rPr kumimoji="1" lang="en-US" altLang="ja-JP" dirty="0" smtClean="0"/>
                        <a:t>Operation</a:t>
                      </a:r>
                      <a:endParaRPr kumimoji="1" lang="ja-JP" altLang="en-US" dirty="0"/>
                    </a:p>
                  </a:txBody>
                  <a:tcPr/>
                </a:tc>
                <a:tc>
                  <a:txBody>
                    <a:bodyPr/>
                    <a:lstStyle/>
                    <a:p>
                      <a:r>
                        <a:rPr kumimoji="1" lang="en-US" altLang="ja-JP" dirty="0" smtClean="0"/>
                        <a:t>87</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19</a:t>
                      </a:r>
                      <a:endParaRPr kumimoji="1" lang="ja-JP" altLang="en-US" dirty="0"/>
                    </a:p>
                  </a:txBody>
                  <a:tcPr/>
                </a:tc>
              </a:tr>
              <a:tr h="370840">
                <a:tc>
                  <a:txBody>
                    <a:bodyPr/>
                    <a:lstStyle/>
                    <a:p>
                      <a:r>
                        <a:rPr kumimoji="1" lang="en-US" altLang="ja-JP" dirty="0" smtClean="0"/>
                        <a:t>PHY</a:t>
                      </a:r>
                      <a:r>
                        <a:rPr kumimoji="1" lang="en-US" altLang="ja-JP" baseline="0" dirty="0" smtClean="0"/>
                        <a:t> mode 2</a:t>
                      </a:r>
                      <a:endParaRPr kumimoji="1" lang="ja-JP" altLang="en-US" dirty="0"/>
                    </a:p>
                  </a:txBody>
                  <a:tcPr/>
                </a:tc>
                <a:tc>
                  <a:txBody>
                    <a:bodyPr/>
                    <a:lstStyle/>
                    <a:p>
                      <a:r>
                        <a:rPr kumimoji="1" lang="en-US" altLang="ja-JP" dirty="0" smtClean="0"/>
                        <a:t>70,71,72,73,74,75,76,77</a:t>
                      </a:r>
                    </a:p>
                    <a:p>
                      <a:r>
                        <a:rPr kumimoji="1" lang="en-US" altLang="ja-JP" dirty="0" smtClean="0"/>
                        <a:t>136,166,167,168,169,</a:t>
                      </a:r>
                    </a:p>
                    <a:p>
                      <a:r>
                        <a:rPr kumimoji="1" lang="en-US" altLang="ja-JP" dirty="0" smtClean="0"/>
                        <a:t>170,206,207,208</a:t>
                      </a:r>
                      <a:endParaRPr kumimoji="1" lang="ja-JP" altLang="en-US" dirty="0"/>
                    </a:p>
                  </a:txBody>
                  <a:tcPr/>
                </a:tc>
                <a:tc>
                  <a:txBody>
                    <a:bodyPr/>
                    <a:lstStyle/>
                    <a:p>
                      <a:r>
                        <a:rPr kumimoji="1" lang="en-US" altLang="ja-JP" dirty="0" err="1" smtClean="0"/>
                        <a:t>Oodo</a:t>
                      </a:r>
                      <a:endParaRPr kumimoji="1" lang="ja-JP" altLang="en-US" dirty="0"/>
                    </a:p>
                  </a:txBody>
                  <a:tcPr/>
                </a:tc>
                <a:tc>
                  <a:txBody>
                    <a:bodyPr/>
                    <a:lstStyle/>
                    <a:p>
                      <a:r>
                        <a:rPr kumimoji="1" lang="en-US" altLang="ja-JP" dirty="0" smtClean="0"/>
                        <a:t>Jan. 9, Jan 16</a:t>
                      </a:r>
                      <a:endParaRPr kumimoji="1" lang="ja-JP" altLang="en-US" dirty="0"/>
                    </a:p>
                  </a:txBody>
                  <a:tcPr/>
                </a:tc>
              </a:tr>
              <a:tr h="370840">
                <a:tc>
                  <a:txBody>
                    <a:bodyPr/>
                    <a:lstStyle/>
                    <a:p>
                      <a:r>
                        <a:rPr kumimoji="1" lang="en-US" altLang="ja-JP" dirty="0" smtClean="0"/>
                        <a:t>Security</a:t>
                      </a:r>
                      <a:endParaRPr kumimoji="1" lang="ja-JP" altLang="en-US" dirty="0"/>
                    </a:p>
                  </a:txBody>
                  <a:tcPr/>
                </a:tc>
                <a:tc>
                  <a:txBody>
                    <a:bodyPr/>
                    <a:lstStyle/>
                    <a:p>
                      <a:r>
                        <a:rPr kumimoji="1" lang="en-US" altLang="ja-JP" dirty="0" smtClean="0"/>
                        <a:t>231</a:t>
                      </a:r>
                      <a:endParaRPr kumimoji="1" lang="ja-JP" altLang="en-US" dirty="0"/>
                    </a:p>
                  </a:txBody>
                  <a:tcPr/>
                </a:tc>
                <a:tc>
                  <a:txBody>
                    <a:bodyPr/>
                    <a:lstStyle/>
                    <a:p>
                      <a:r>
                        <a:rPr kumimoji="1" lang="en-US" altLang="ja-JP" dirty="0" err="1" smtClean="0"/>
                        <a:t>Ranga</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Self-coexistence</a:t>
                      </a:r>
                      <a:endParaRPr kumimoji="1" lang="ja-JP" altLang="en-US" dirty="0"/>
                    </a:p>
                  </a:txBody>
                  <a:tcPr/>
                </a:tc>
                <a:tc>
                  <a:txBody>
                    <a:bodyPr/>
                    <a:lstStyle/>
                    <a:p>
                      <a:r>
                        <a:rPr kumimoji="1" lang="en-US" altLang="ja-JP" dirty="0" smtClean="0"/>
                        <a:t>82</a:t>
                      </a:r>
                      <a:endParaRPr kumimoji="1" lang="ja-JP" altLang="en-US" dirty="0"/>
                    </a:p>
                  </a:txBody>
                  <a:tcPr/>
                </a:tc>
                <a:tc>
                  <a:txBody>
                    <a:bodyPr/>
                    <a:lstStyle/>
                    <a:p>
                      <a:r>
                        <a:rPr kumimoji="1" lang="en-US" altLang="ja-JP" dirty="0" err="1" smtClean="0"/>
                        <a:t>Ko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Self-configuration</a:t>
                      </a:r>
                      <a:endParaRPr kumimoji="1" lang="ja-JP" altLang="en-US" dirty="0"/>
                    </a:p>
                  </a:txBody>
                  <a:tcPr/>
                </a:tc>
                <a:tc>
                  <a:txBody>
                    <a:bodyPr/>
                    <a:lstStyle/>
                    <a:p>
                      <a:r>
                        <a:rPr kumimoji="1" lang="en-US" altLang="ja-JP" dirty="0" smtClean="0"/>
                        <a:t>3</a:t>
                      </a:r>
                      <a:endParaRPr kumimoji="1" lang="ja-JP" altLang="en-US" dirty="0"/>
                    </a:p>
                  </a:txBody>
                  <a:tcPr/>
                </a:tc>
                <a:tc>
                  <a:txBody>
                    <a:bodyPr/>
                    <a:lstStyle/>
                    <a:p>
                      <a:r>
                        <a:rPr kumimoji="1" lang="en-US" altLang="ja-JP" dirty="0" err="1" smtClean="0"/>
                        <a:t>Ko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LTE</a:t>
                      </a:r>
                      <a:endParaRPr kumimoji="1" lang="ja-JP" altLang="en-US" dirty="0"/>
                    </a:p>
                  </a:txBody>
                  <a:tcPr/>
                </a:tc>
                <a:tc>
                  <a:txBody>
                    <a:bodyPr/>
                    <a:lstStyle/>
                    <a:p>
                      <a:r>
                        <a:rPr kumimoji="1" lang="en-US" altLang="ja-JP" dirty="0" smtClean="0"/>
                        <a:t>232</a:t>
                      </a:r>
                      <a:endParaRPr kumimoji="1" lang="ja-JP" altLang="en-US" dirty="0"/>
                    </a:p>
                  </a:txBody>
                  <a:tcPr/>
                </a:tc>
                <a:tc>
                  <a:txBody>
                    <a:bodyPr/>
                    <a:lstStyle/>
                    <a:p>
                      <a:r>
                        <a:rPr kumimoji="1" lang="en-US" altLang="ja-JP" dirty="0" smtClean="0"/>
                        <a:t>Peter, </a:t>
                      </a:r>
                      <a:r>
                        <a:rPr kumimoji="1" lang="en-US" altLang="ja-JP" dirty="0" err="1" smtClean="0"/>
                        <a:t>Pyo</a:t>
                      </a:r>
                      <a:endParaRPr kumimoji="1" lang="ja-JP" altLang="en-US" dirty="0"/>
                    </a:p>
                  </a:txBody>
                  <a:tcPr/>
                </a:tc>
                <a:tc>
                  <a:txBody>
                    <a:bodyPr/>
                    <a:lstStyle/>
                    <a:p>
                      <a:r>
                        <a:rPr kumimoji="1" lang="en-US" altLang="ja-JP" dirty="0" smtClean="0"/>
                        <a:t>Jan.</a:t>
                      </a:r>
                      <a:r>
                        <a:rPr kumimoji="1" lang="en-US" altLang="ja-JP" baseline="0" dirty="0" smtClean="0"/>
                        <a:t> 16</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smtClean="0"/>
              <a:t>Dec.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Nov</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Dec</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038">
                <a:tc>
                  <a:txBody>
                    <a:bodyPr/>
                    <a:lstStyle/>
                    <a:p>
                      <a:pPr algn="ctr" fontAlgn="ctr"/>
                      <a:r>
                        <a:rPr lang="en-US" sz="1800" b="0" i="0" u="none" strike="noStrike" dirty="0" smtClean="0">
                          <a:solidFill>
                            <a:srgbClr val="000000"/>
                          </a:solidFill>
                          <a:latin typeface="ＭＳ Ｐゴシック"/>
                        </a:rPr>
                        <a:t>Jan</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charset="0"/>
              </a:rPr>
              <a:t>802.22b Task Group Updated Timeline </a:t>
            </a:r>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Dec.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dirty="0">
                          <a:solidFill>
                            <a:srgbClr val="000000"/>
                          </a:solidFill>
                          <a:latin typeface="Times New Roman"/>
                        </a:rPr>
                        <a:t>1</a:t>
                      </a:r>
                      <a:r>
                        <a:rPr lang="en-US" sz="1000" b="0" i="0" u="none" strike="noStrike" baseline="30000" dirty="0">
                          <a:solidFill>
                            <a:srgbClr val="000000"/>
                          </a:solidFill>
                          <a:latin typeface="Times New Roman"/>
                        </a:rPr>
                        <a:t>st</a:t>
                      </a:r>
                      <a:r>
                        <a:rPr lang="en-US" sz="1000" b="0" i="0" u="none" strike="noStrike" dirty="0">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55760</TotalTime>
  <Words>647</Words>
  <Application>Microsoft Office PowerPoint</Application>
  <PresentationFormat>画面に合わせる (4:3)</PresentationFormat>
  <Paragraphs>649</Paragraphs>
  <Slides>9</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1" baseType="lpstr">
      <vt:lpstr>802-22b-Submission</vt:lpstr>
      <vt:lpstr>Document</vt:lpstr>
      <vt:lpstr>IEEE P802.22b  Teleconferences</vt:lpstr>
      <vt:lpstr>Abstract</vt:lpstr>
      <vt:lpstr>Agenda: Teleconference Dec. 12th, 8:00 PM-10:00 PM EDT</vt:lpstr>
      <vt:lpstr>Introduction</vt:lpstr>
      <vt:lpstr>IEEE Patent Policy</vt:lpstr>
      <vt:lpstr>Schedule for Comment Resolution</vt:lpstr>
      <vt:lpstr>Schedule for Comment Resolution</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1420</cp:revision>
  <cp:lastPrinted>1998-02-10T13:28:06Z</cp:lastPrinted>
  <dcterms:created xsi:type="dcterms:W3CDTF">2006-06-26T04:34:43Z</dcterms:created>
  <dcterms:modified xsi:type="dcterms:W3CDTF">2013-12-12T08:11:08Z</dcterms:modified>
</cp:coreProperties>
</file>