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65" r:id="rId2"/>
    <p:sldId id="566" r:id="rId3"/>
    <p:sldId id="567" r:id="rId4"/>
    <p:sldId id="568" r:id="rId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Frame Configuration</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a:t>
            </a:r>
            <a:r>
              <a:rPr lang="en-US" altLang="ko-KR" dirty="0" smtClean="0"/>
              <a:t>.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CID #85, #159</a:t>
            </a:r>
            <a:endParaRPr kumimoji="1" lang="ja-JP" altLang="en-US" dirty="0"/>
          </a:p>
        </p:txBody>
      </p:sp>
      <p:graphicFrame>
        <p:nvGraphicFramePr>
          <p:cNvPr id="14" name="コンテンツ プレースホルダ 13"/>
          <p:cNvGraphicFramePr>
            <a:graphicFrameLocks noGrp="1"/>
          </p:cNvGraphicFramePr>
          <p:nvPr>
            <p:ph idx="1"/>
          </p:nvPr>
        </p:nvGraphicFramePr>
        <p:xfrm>
          <a:off x="685800" y="1981200"/>
          <a:ext cx="7772401" cy="485775"/>
        </p:xfrm>
        <a:graphic>
          <a:graphicData uri="http://schemas.openxmlformats.org/drawingml/2006/table">
            <a:tbl>
              <a:tblPr>
                <a:tableStyleId>{616DA210-FB5B-4158-B5E0-FEB733F419BA}</a:tableStyleId>
              </a:tblPr>
              <a:tblGrid>
                <a:gridCol w="396133"/>
                <a:gridCol w="3688134"/>
                <a:gridCol w="3688134"/>
              </a:tblGrid>
              <a:tr h="485775">
                <a:tc>
                  <a:txBody>
                    <a:bodyPr/>
                    <a:lstStyle/>
                    <a:p>
                      <a:pPr algn="ctr" fontAlgn="t"/>
                      <a:r>
                        <a:rPr lang="en-US" altLang="ja-JP" sz="1000" u="none" strike="noStrike" dirty="0"/>
                        <a:t>85</a:t>
                      </a:r>
                      <a:endParaRPr lang="en-US" altLang="ja-JP" sz="1000" b="0" i="0" u="none" strike="noStrike" dirty="0">
                        <a:latin typeface="Arial"/>
                      </a:endParaRPr>
                    </a:p>
                  </a:txBody>
                  <a:tcPr marL="0" marR="0" marT="0" marB="0"/>
                </a:tc>
                <a:tc>
                  <a:txBody>
                    <a:bodyPr/>
                    <a:lstStyle/>
                    <a:p>
                      <a:pPr algn="l" fontAlgn="t"/>
                      <a:r>
                        <a:rPr lang="en-US" sz="1000" u="none" strike="noStrike" dirty="0"/>
                        <a:t>"A general frame … the local cell". There is not any reason why two </a:t>
                      </a:r>
                      <a:r>
                        <a:rPr lang="en-US" sz="1000" u="none" strike="noStrike" dirty="0" err="1"/>
                        <a:t>defferent</a:t>
                      </a:r>
                      <a:r>
                        <a:rPr lang="en-US" sz="1000" u="none" strike="noStrike" dirty="0"/>
                        <a:t> modes is used in MR-WRAN. Add the reason.</a:t>
                      </a:r>
                      <a:endParaRPr lang="en-US" sz="1000" b="0" i="0" u="none" strike="noStrike" dirty="0">
                        <a:latin typeface="Arial"/>
                      </a:endParaRPr>
                    </a:p>
                  </a:txBody>
                  <a:tcPr marL="0" marR="0" marT="0" marB="0"/>
                </a:tc>
                <a:tc>
                  <a:txBody>
                    <a:bodyPr/>
                    <a:lstStyle/>
                    <a:p>
                      <a:pPr algn="l" fontAlgn="t"/>
                      <a:r>
                        <a:rPr lang="en-US" sz="1000" u="none" strike="noStrike" dirty="0"/>
                        <a:t>"A centralized relay mode is …, while a distributed relay mode can extend the service coverage"</a:t>
                      </a:r>
                      <a:endParaRPr lang="en-US" sz="1000" b="0" i="0" u="none" strike="noStrike" dirty="0">
                        <a:latin typeface="Arial"/>
                      </a:endParaRPr>
                    </a:p>
                  </a:txBody>
                  <a:tcPr marL="0" marR="0" marT="0" marB="0"/>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5" name="表 14"/>
          <p:cNvGraphicFramePr>
            <a:graphicFrameLocks noGrp="1"/>
          </p:cNvGraphicFramePr>
          <p:nvPr/>
        </p:nvGraphicFramePr>
        <p:xfrm>
          <a:off x="683568" y="2636912"/>
          <a:ext cx="7776864" cy="457200"/>
        </p:xfrm>
        <a:graphic>
          <a:graphicData uri="http://schemas.openxmlformats.org/drawingml/2006/table">
            <a:tbl>
              <a:tblPr>
                <a:tableStyleId>{616DA210-FB5B-4158-B5E0-FEB733F419BA}</a:tableStyleId>
              </a:tblPr>
              <a:tblGrid>
                <a:gridCol w="396360"/>
                <a:gridCol w="3690252"/>
                <a:gridCol w="3690252"/>
              </a:tblGrid>
              <a:tr h="409793">
                <a:tc>
                  <a:txBody>
                    <a:bodyPr/>
                    <a:lstStyle/>
                    <a:p>
                      <a:pPr marL="0" algn="l" defTabSz="914400" rtl="0" eaLnBrk="1" fontAlgn="t" latinLnBrk="1" hangingPunct="1"/>
                      <a:r>
                        <a:rPr lang="en-US" altLang="ja-JP" sz="1000" u="none" strike="noStrike" kern="1200" dirty="0"/>
                        <a:t>159</a:t>
                      </a:r>
                      <a:endParaRPr lang="en-US" altLang="ja-JP" sz="1000" b="0" i="0" u="none" strike="noStrike" kern="1200" dirty="0">
                        <a:solidFill>
                          <a:schemeClr val="tx1"/>
                        </a:solidFill>
                        <a:latin typeface="Arial"/>
                        <a:ea typeface="+mn-ea"/>
                        <a:cs typeface="+mn-cs"/>
                      </a:endParaRPr>
                    </a:p>
                  </a:txBody>
                  <a:tcPr marL="0" marR="0" marT="0" marB="0"/>
                </a:tc>
                <a:tc>
                  <a:txBody>
                    <a:bodyPr/>
                    <a:lstStyle/>
                    <a:p>
                      <a:pPr marL="0" algn="l" defTabSz="914400" rtl="0" eaLnBrk="1" fontAlgn="t" latinLnBrk="1" hangingPunct="1"/>
                      <a:r>
                        <a:rPr lang="en-US" sz="1000" u="none" strike="noStrike" kern="1200" dirty="0"/>
                        <a:t>Why can only the distributed scheduling R-CPE configure the local cell? Why cannot the centralized scheduling R-CPE configure the local cell under the control of MR-BS?</a:t>
                      </a:r>
                      <a:endParaRPr lang="en-US" sz="1000" b="0" i="0" u="none" strike="noStrike" kern="1200" dirty="0">
                        <a:solidFill>
                          <a:schemeClr val="tx1"/>
                        </a:solidFill>
                        <a:latin typeface="Arial"/>
                        <a:ea typeface="+mn-ea"/>
                        <a:cs typeface="+mn-cs"/>
                      </a:endParaRPr>
                    </a:p>
                  </a:txBody>
                  <a:tcPr marL="0" marR="0" marT="0" marB="0"/>
                </a:tc>
                <a:tc>
                  <a:txBody>
                    <a:bodyPr/>
                    <a:lstStyle/>
                    <a:p>
                      <a:pPr marL="0" algn="l" defTabSz="914400" rtl="0" eaLnBrk="1" fontAlgn="t" latinLnBrk="1" hangingPunct="1"/>
                      <a:r>
                        <a:rPr lang="en-US" sz="1000" u="none" strike="noStrike" kern="1200" dirty="0"/>
                        <a:t>Clarify the functions of distributed scheduling and centralized scheduling R-CPEs in detail.</a:t>
                      </a:r>
                      <a:endParaRPr lang="en-US" sz="1000" b="0" i="0" u="none" strike="noStrike" kern="1200" dirty="0">
                        <a:solidFill>
                          <a:schemeClr val="tx1"/>
                        </a:solidFill>
                        <a:latin typeface="Arial"/>
                        <a:ea typeface="+mn-ea"/>
                        <a:cs typeface="+mn-cs"/>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Centralized Scheduling vs. Distributed Scheduling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1800" dirty="0" smtClean="0"/>
              <a:t>On a distributed relay mode, a distributed scheduling R-CPE configures a local cell containing more than one S-CPE within an MR-WRAN cell, and manages the S-CPEs locally by transmitting network management information such as a local frame preamble, DRZ-FCH, DRZ-MAPs etc, which enable to reduce the network management overhead of the MR-BS as well as could extend the service coverage of MR-WRAN.</a:t>
            </a:r>
          </a:p>
          <a:p>
            <a:endParaRPr kumimoji="1" lang="en-US" altLang="ja-JP" sz="1800" dirty="0" smtClean="0"/>
          </a:p>
          <a:p>
            <a:r>
              <a:rPr kumimoji="1" lang="en-US" altLang="ja-JP" sz="1800" dirty="0" smtClean="0"/>
              <a:t>On a centralized relay mode, a centralized scheduling R-CPE relays frames including control frames or data frames received from(to) the MR-BS to(from) the S-CPE, which will enhance connection reliability between the MR-BS and S-CPEs. Moreover, a centralized scheduling R-CPE may relay network management information received from an MR-BS such as the preamble, FCH, MAPs etc to S-CPEs to assist the network management of the MR-BS, which will also extend the service coverage of MR-WRAN.</a:t>
            </a:r>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Resolution for #85, #159</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Add the following sentences</a:t>
            </a:r>
          </a:p>
          <a:p>
            <a:pPr lvl="1"/>
            <a:r>
              <a:rPr kumimoji="1" lang="en-US" altLang="ja-JP" sz="1600" dirty="0" smtClean="0">
                <a:solidFill>
                  <a:srgbClr val="3333FF"/>
                </a:solidFill>
              </a:rPr>
              <a:t>On a distributed relay mode, a distributed scheduling R-CPE configures a local cell containing more than one S-CPE within an MR-WRAN cell, and manages the S-CPEs locally by transmitting network management information such as a local frame preamble, DRZ-FCH, DRZ-MAPs etc, which enable to reduce the network management overhead of the MR-BS as well as could extend the service coverage of MR-WRAN.</a:t>
            </a:r>
          </a:p>
          <a:p>
            <a:pPr lvl="1"/>
            <a:endParaRPr kumimoji="1" lang="en-US" altLang="ja-JP" sz="1600" dirty="0" smtClean="0">
              <a:solidFill>
                <a:srgbClr val="3333FF"/>
              </a:solidFill>
            </a:endParaRPr>
          </a:p>
          <a:p>
            <a:pPr lvl="1"/>
            <a:r>
              <a:rPr kumimoji="1" lang="en-US" altLang="ja-JP" sz="1600" dirty="0" smtClean="0">
                <a:solidFill>
                  <a:srgbClr val="3333FF"/>
                </a:solidFill>
              </a:rPr>
              <a:t>On a centralized relay mode, a centralized scheduling R-CPE relays frames including control frames or data frames received from(to) the MR-BS to(from) the S-CPE, which will enhance connection reliability between the MR-BS and S-CPEs. Moreover, a centralized scheduling R-CPE may relay network management information received from an MR-BS such as the preamble, FCH, MAPs etc to S-CPEs to assist the network management of the MR-BS, which will also extend the service coverage of MR-WRAN.</a:t>
            </a:r>
            <a:endParaRPr kumimoji="1" lang="ja-JP" altLang="en-US" sz="1400" dirty="0" smtClean="0">
              <a:solidFill>
                <a:srgbClr val="3333FF"/>
              </a:solidFill>
            </a:endParaRP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58619</TotalTime>
  <Words>538</Words>
  <Application>Microsoft Office PowerPoint</Application>
  <PresentationFormat>画面に合わせる (4:3)</PresentationFormat>
  <Paragraphs>37</Paragraphs>
  <Slides>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802-22b-Submission</vt:lpstr>
      <vt:lpstr>Document</vt:lpstr>
      <vt:lpstr>Comment Resolution related to  Frame Configuration</vt:lpstr>
      <vt:lpstr>Comment Resolution related to CID #85, #159</vt:lpstr>
      <vt:lpstr>Centralized Scheduling vs. Distributed Scheduling</vt:lpstr>
      <vt:lpstr>Resolution for #85, #159</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1429</cp:revision>
  <cp:lastPrinted>1998-02-10T13:28:06Z</cp:lastPrinted>
  <dcterms:created xsi:type="dcterms:W3CDTF">2006-06-26T04:34:43Z</dcterms:created>
  <dcterms:modified xsi:type="dcterms:W3CDTF">2013-12-06T00:58:30Z</dcterms:modified>
</cp:coreProperties>
</file>