
<file path=[Content_Types].xml><?xml version="1.0" encoding="utf-8"?>
<Types xmlns="http://schemas.openxmlformats.org/package/2006/content-types">
  <Override PartName="/ppt/slides/slide5.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565" r:id="rId2"/>
    <p:sldId id="566" r:id="rId3"/>
    <p:sldId id="568" r:id="rId4"/>
    <p:sldId id="569" r:id="rId5"/>
    <p:sldId id="570" r:id="rId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33FF"/>
    <a:srgbClr val="0066FF"/>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22-13-0178-00-000b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Device Definition</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Dec. </a:t>
            </a:r>
            <a:r>
              <a:rPr lang="en-US" altLang="ko-KR" dirty="0" smtClean="0"/>
              <a:t>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2013-12-5</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r>
              <a:rPr lang="en-US" altLang="ko-KR" dirty="0" smtClean="0">
                <a:latin typeface="Times New Roman" charset="0"/>
                <a:ea typeface="굴림" charset="0"/>
                <a:cs typeface="굴림" charset="0"/>
              </a:rPr>
              <a:t>Device Definition (4, 59, 155, 157, 158, 197, 211</a:t>
            </a:r>
            <a:r>
              <a:rPr kumimoji="1" lang="en-US" altLang="ja-JP" dirty="0" smtClean="0"/>
              <a:t>)</a:t>
            </a:r>
            <a:endParaRPr kumimoji="1" lang="ja-JP" altLang="en-US" dirty="0"/>
          </a:p>
        </p:txBody>
      </p:sp>
      <p:graphicFrame>
        <p:nvGraphicFramePr>
          <p:cNvPr id="11" name="コンテンツ プレースホルダ 10"/>
          <p:cNvGraphicFramePr>
            <a:graphicFrameLocks noGrp="1"/>
          </p:cNvGraphicFramePr>
          <p:nvPr>
            <p:ph idx="1"/>
          </p:nvPr>
        </p:nvGraphicFramePr>
        <p:xfrm>
          <a:off x="685800" y="1981200"/>
          <a:ext cx="7773824" cy="4114800"/>
        </p:xfrm>
        <a:graphic>
          <a:graphicData uri="http://schemas.openxmlformats.org/drawingml/2006/table">
            <a:tbl>
              <a:tblPr/>
              <a:tblGrid>
                <a:gridCol w="396206"/>
                <a:gridCol w="3688809"/>
                <a:gridCol w="3688809"/>
              </a:tblGrid>
              <a:tr h="262044">
                <a:tc>
                  <a:txBody>
                    <a:bodyPr/>
                    <a:lstStyle/>
                    <a:p>
                      <a:pPr algn="ctr" fontAlgn="ctr"/>
                      <a:r>
                        <a:rPr lang="en-US" sz="70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700" b="1"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700" b="1" i="0" u="none" strike="noStrike">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61196">
                <a:tc>
                  <a:txBody>
                    <a:bodyPr/>
                    <a:lstStyle/>
                    <a:p>
                      <a:pPr algn="ctr" fontAlgn="t"/>
                      <a:r>
                        <a:rPr lang="en-US" altLang="ja-JP" sz="700" b="0" i="0" u="none" strike="noStrike">
                          <a:latin typeface="Arial"/>
                        </a:rPr>
                        <a:t>4</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700" b="0" i="0" u="none" strike="noStrike">
                          <a:latin typeface="Arial"/>
                        </a:rPr>
                        <a:t>a distributed scheduling R-CPE..., and has the similar functionality of MR-BS and manages S-CPEs within the local cell.</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700" b="0" i="0" u="none" strike="noStrike">
                          <a:latin typeface="Arial"/>
                        </a:rPr>
                        <a:t>delete "has the similar functionality of MR-BS and"</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240797">
                <a:tc>
                  <a:txBody>
                    <a:bodyPr/>
                    <a:lstStyle/>
                    <a:p>
                      <a:pPr algn="ctr" fontAlgn="t"/>
                      <a:r>
                        <a:rPr lang="en-US" altLang="ja-JP" sz="700" b="0" i="0" u="none" strike="noStrike">
                          <a:latin typeface="Arial"/>
                        </a:rPr>
                        <a:t>59</a:t>
                      </a:r>
                    </a:p>
                  </a:txBody>
                  <a:tcPr marL="0" marR="0" marT="0" marB="0">
                    <a:lnL>
                      <a:noFill/>
                    </a:lnL>
                    <a:lnR>
                      <a:noFill/>
                    </a:lnR>
                    <a:lnT>
                      <a:noFill/>
                    </a:lnT>
                    <a:lnB>
                      <a:noFill/>
                    </a:lnB>
                    <a:solidFill>
                      <a:srgbClr val="FFFF00"/>
                    </a:solidFill>
                  </a:tcPr>
                </a:tc>
                <a:tc>
                  <a:txBody>
                    <a:bodyPr/>
                    <a:lstStyle/>
                    <a:p>
                      <a:pPr algn="l" fontAlgn="t"/>
                      <a:r>
                        <a:rPr lang="en-US" sz="700" b="0" i="0" u="none" strike="noStrike">
                          <a:latin typeface="Arial"/>
                        </a:rPr>
                        <a:t>Missing definition for MRBS.</a:t>
                      </a:r>
                    </a:p>
                  </a:txBody>
                  <a:tcPr marL="0" marR="0" marT="0" marB="0">
                    <a:lnL>
                      <a:noFill/>
                    </a:lnL>
                    <a:lnR>
                      <a:noFill/>
                    </a:lnR>
                    <a:lnT>
                      <a:noFill/>
                    </a:lnT>
                    <a:lnB>
                      <a:noFill/>
                    </a:lnB>
                    <a:solidFill>
                      <a:srgbClr val="FFFF00"/>
                    </a:solidFill>
                  </a:tcPr>
                </a:tc>
                <a:tc>
                  <a:txBody>
                    <a:bodyPr/>
                    <a:lstStyle/>
                    <a:p>
                      <a:pPr algn="l" fontAlgn="t"/>
                      <a:r>
                        <a:rPr lang="en-US" sz="700" b="0" i="0" u="none" strike="noStrike">
                          <a:latin typeface="Arial"/>
                        </a:rPr>
                        <a:t>Add definition for MRBS. Any other new abbreviations and acronyms?</a:t>
                      </a:r>
                    </a:p>
                  </a:txBody>
                  <a:tcPr marL="0" marR="0" marT="0" marB="0">
                    <a:lnL>
                      <a:noFill/>
                    </a:lnL>
                    <a:lnR>
                      <a:noFill/>
                    </a:lnR>
                    <a:lnT>
                      <a:noFill/>
                    </a:lnT>
                    <a:lnB>
                      <a:noFill/>
                    </a:lnB>
                    <a:solidFill>
                      <a:srgbClr val="FFFF00"/>
                    </a:solidFill>
                  </a:tcPr>
                </a:tc>
              </a:tr>
              <a:tr h="361196">
                <a:tc>
                  <a:txBody>
                    <a:bodyPr/>
                    <a:lstStyle/>
                    <a:p>
                      <a:pPr algn="ctr" fontAlgn="t"/>
                      <a:r>
                        <a:rPr lang="en-US" altLang="ja-JP" sz="700" b="0" i="0" u="none" strike="noStrike">
                          <a:latin typeface="Arial"/>
                        </a:rPr>
                        <a:t>155</a:t>
                      </a:r>
                    </a:p>
                  </a:txBody>
                  <a:tcPr marL="0" marR="0" marT="0" marB="0">
                    <a:lnL>
                      <a:noFill/>
                    </a:lnL>
                    <a:lnR>
                      <a:noFill/>
                    </a:lnR>
                    <a:lnT>
                      <a:noFill/>
                    </a:lnT>
                    <a:lnB>
                      <a:noFill/>
                    </a:lnB>
                    <a:solidFill>
                      <a:srgbClr val="FFFF00"/>
                    </a:solidFill>
                  </a:tcPr>
                </a:tc>
                <a:tc>
                  <a:txBody>
                    <a:bodyPr/>
                    <a:lstStyle/>
                    <a:p>
                      <a:pPr algn="l" fontAlgn="t"/>
                      <a:r>
                        <a:rPr lang="en-US" sz="700" b="0" i="0" u="none" strike="noStrike">
                          <a:latin typeface="Arial"/>
                        </a:rPr>
                        <a:t>MR-WRAN and MR-BS are a somewhat confusing terminology. It seems to me that MR-BS itself is used as a relay node.</a:t>
                      </a:r>
                    </a:p>
                  </a:txBody>
                  <a:tcPr marL="0" marR="0" marT="0" marB="0">
                    <a:lnL>
                      <a:noFill/>
                    </a:lnL>
                    <a:lnR>
                      <a:noFill/>
                    </a:lnR>
                    <a:lnT>
                      <a:noFill/>
                    </a:lnT>
                    <a:lnB>
                      <a:noFill/>
                    </a:lnB>
                    <a:solidFill>
                      <a:srgbClr val="FFFF00"/>
                    </a:solidFill>
                  </a:tcPr>
                </a:tc>
                <a:tc>
                  <a:txBody>
                    <a:bodyPr/>
                    <a:lstStyle/>
                    <a:p>
                      <a:pPr algn="l" fontAlgn="t"/>
                      <a:r>
                        <a:rPr lang="en-US" sz="700" b="0" i="0" u="none" strike="noStrike" dirty="0">
                          <a:latin typeface="Arial"/>
                        </a:rPr>
                        <a:t>Reconsider the terminology and rationale.</a:t>
                      </a:r>
                    </a:p>
                  </a:txBody>
                  <a:tcPr marL="0" marR="0" marT="0" marB="0">
                    <a:lnL>
                      <a:noFill/>
                    </a:lnL>
                    <a:lnR>
                      <a:noFill/>
                    </a:lnR>
                    <a:lnT>
                      <a:noFill/>
                    </a:lnT>
                    <a:lnB>
                      <a:noFill/>
                    </a:lnB>
                    <a:solidFill>
                      <a:srgbClr val="FFFF00"/>
                    </a:solidFill>
                  </a:tcPr>
                </a:tc>
              </a:tr>
              <a:tr h="1083588">
                <a:tc>
                  <a:txBody>
                    <a:bodyPr/>
                    <a:lstStyle/>
                    <a:p>
                      <a:pPr algn="ctr" fontAlgn="t"/>
                      <a:r>
                        <a:rPr lang="en-US" altLang="ja-JP" sz="700" b="0" i="0" u="none" strike="noStrike">
                          <a:latin typeface="Arial"/>
                        </a:rPr>
                        <a:t>157</a:t>
                      </a:r>
                    </a:p>
                  </a:txBody>
                  <a:tcPr marL="0" marR="0" marT="0" marB="0">
                    <a:lnL>
                      <a:noFill/>
                    </a:lnL>
                    <a:lnR>
                      <a:noFill/>
                    </a:lnR>
                    <a:lnT>
                      <a:noFill/>
                    </a:lnT>
                    <a:lnB>
                      <a:noFill/>
                    </a:lnB>
                    <a:solidFill>
                      <a:srgbClr val="FFFF00"/>
                    </a:solidFill>
                  </a:tcPr>
                </a:tc>
                <a:tc>
                  <a:txBody>
                    <a:bodyPr/>
                    <a:lstStyle/>
                    <a:p>
                      <a:pPr algn="l" fontAlgn="t"/>
                      <a:r>
                        <a:rPr lang="en-US" sz="700" b="0" i="0" u="none" strike="noStrike">
                          <a:latin typeface="Arial"/>
                        </a:rPr>
                        <a:t>At that time of study group, the CPEs was classfied according to the capability(or/and complexity), such as, H-CPE and L-CPE. Thus, Legacy CPE was similar to H-CPE. However, in the 802.22b draft, the CPEs are being classified according to the relay capability only, such as, R-CPE and S-CPE. It seems to me that R-CPE is similar to H-CPE and S-CPE is similar to L-CPE. But Legacy CPE looks like S-CPE. The reason is that Legacy CPE has high capability, but no relay capability.</a:t>
                      </a:r>
                    </a:p>
                  </a:txBody>
                  <a:tcPr marL="0" marR="0" marT="0" marB="0">
                    <a:lnL>
                      <a:noFill/>
                    </a:lnL>
                    <a:lnR>
                      <a:noFill/>
                    </a:lnR>
                    <a:lnT>
                      <a:noFill/>
                    </a:lnT>
                    <a:lnB>
                      <a:noFill/>
                    </a:lnB>
                    <a:solidFill>
                      <a:srgbClr val="FFFF00"/>
                    </a:solidFill>
                  </a:tcPr>
                </a:tc>
                <a:tc>
                  <a:txBody>
                    <a:bodyPr/>
                    <a:lstStyle/>
                    <a:p>
                      <a:pPr algn="l" fontAlgn="t"/>
                      <a:r>
                        <a:rPr lang="en-US" sz="700" b="0" i="0" u="none" strike="noStrike">
                          <a:latin typeface="Arial"/>
                        </a:rPr>
                        <a:t>Clarify the classification of CPEs, such as, R-CPE, S-CPE, H-CPE, L-CPE, and Legacy-CPE. And merge to single terminology.</a:t>
                      </a:r>
                    </a:p>
                  </a:txBody>
                  <a:tcPr marL="0" marR="0" marT="0" marB="0">
                    <a:lnL>
                      <a:noFill/>
                    </a:lnL>
                    <a:lnR>
                      <a:noFill/>
                    </a:lnR>
                    <a:lnT>
                      <a:noFill/>
                    </a:lnT>
                    <a:lnB>
                      <a:noFill/>
                    </a:lnB>
                    <a:solidFill>
                      <a:srgbClr val="FFFF00"/>
                    </a:solidFill>
                  </a:tcPr>
                </a:tc>
              </a:tr>
              <a:tr h="842790">
                <a:tc>
                  <a:txBody>
                    <a:bodyPr/>
                    <a:lstStyle/>
                    <a:p>
                      <a:pPr algn="ctr" fontAlgn="t"/>
                      <a:r>
                        <a:rPr lang="en-US" altLang="ja-JP" sz="700" b="0" i="0" u="none" strike="noStrike">
                          <a:latin typeface="Arial"/>
                        </a:rPr>
                        <a:t>158</a:t>
                      </a:r>
                    </a:p>
                  </a:txBody>
                  <a:tcPr marL="0" marR="0" marT="0" marB="0">
                    <a:lnL>
                      <a:noFill/>
                    </a:lnL>
                    <a:lnR>
                      <a:noFill/>
                    </a:lnR>
                    <a:lnT>
                      <a:noFill/>
                    </a:lnT>
                    <a:lnB>
                      <a:noFill/>
                    </a:lnB>
                    <a:solidFill>
                      <a:srgbClr val="FFFF00"/>
                    </a:solidFill>
                  </a:tcPr>
                </a:tc>
                <a:tc>
                  <a:txBody>
                    <a:bodyPr/>
                    <a:lstStyle/>
                    <a:p>
                      <a:pPr algn="l" fontAlgn="t"/>
                      <a:r>
                        <a:rPr lang="en-US" sz="700" b="0" i="0" u="none" strike="noStrike">
                          <a:latin typeface="Arial"/>
                        </a:rPr>
                        <a:t>From the definition of distributed scheduling R-CPE, this R-CPE has the similar functions of MR-BS. By the way, as the MR-BS should control all CPEs within cell, this R-CPE should report all decisions to the MR-BS. Why the distributed scheduling R-CPE should implement the MR-BS functions. It will cause the price increase of distributed scheduling R-CPE.</a:t>
                      </a:r>
                    </a:p>
                  </a:txBody>
                  <a:tcPr marL="0" marR="0" marT="0" marB="0">
                    <a:lnL>
                      <a:noFill/>
                    </a:lnL>
                    <a:lnR>
                      <a:noFill/>
                    </a:lnR>
                    <a:lnT>
                      <a:noFill/>
                    </a:lnT>
                    <a:lnB>
                      <a:noFill/>
                    </a:lnB>
                    <a:solidFill>
                      <a:srgbClr val="FFFF00"/>
                    </a:solidFill>
                  </a:tcPr>
                </a:tc>
                <a:tc>
                  <a:txBody>
                    <a:bodyPr/>
                    <a:lstStyle/>
                    <a:p>
                      <a:pPr algn="l" fontAlgn="t"/>
                      <a:r>
                        <a:rPr lang="en-US" sz="700" b="0" i="0" u="none" strike="noStrike">
                          <a:latin typeface="Arial"/>
                        </a:rPr>
                        <a:t>Clarify the functions of distributed scheduling R-CPE in detail, and clarify the reason why distributed scheduling R-CPE is required in the 802.22b systems.</a:t>
                      </a:r>
                    </a:p>
                  </a:txBody>
                  <a:tcPr marL="0" marR="0" marT="0" marB="0">
                    <a:lnL>
                      <a:noFill/>
                    </a:lnL>
                    <a:lnR>
                      <a:noFill/>
                    </a:lnR>
                    <a:lnT>
                      <a:noFill/>
                    </a:lnT>
                    <a:lnB>
                      <a:noFill/>
                    </a:lnB>
                    <a:solidFill>
                      <a:srgbClr val="FFFF00"/>
                    </a:solidFill>
                  </a:tcPr>
                </a:tc>
              </a:tr>
              <a:tr h="240797">
                <a:tc>
                  <a:txBody>
                    <a:bodyPr/>
                    <a:lstStyle/>
                    <a:p>
                      <a:pPr algn="ctr" fontAlgn="t"/>
                      <a:r>
                        <a:rPr lang="en-US" altLang="ja-JP" sz="700" b="0" i="0" u="none" strike="noStrike">
                          <a:latin typeface="Arial"/>
                        </a:rPr>
                        <a:t>197</a:t>
                      </a:r>
                    </a:p>
                  </a:txBody>
                  <a:tcPr marL="0" marR="0" marT="0" marB="0">
                    <a:lnL>
                      <a:noFill/>
                    </a:lnL>
                    <a:lnR>
                      <a:noFill/>
                    </a:lnR>
                    <a:lnT>
                      <a:noFill/>
                    </a:lnT>
                    <a:lnB>
                      <a:noFill/>
                    </a:lnB>
                    <a:solidFill>
                      <a:srgbClr val="FFFF00"/>
                    </a:solidFill>
                  </a:tcPr>
                </a:tc>
                <a:tc>
                  <a:txBody>
                    <a:bodyPr/>
                    <a:lstStyle/>
                    <a:p>
                      <a:pPr algn="l" fontAlgn="t"/>
                      <a:r>
                        <a:rPr lang="en-US" sz="700" b="0" i="0" u="none" strike="noStrike">
                          <a:latin typeface="Arial"/>
                        </a:rPr>
                        <a:t>There is only the word "MRBS" in the text. No definition is provided.</a:t>
                      </a:r>
                    </a:p>
                  </a:txBody>
                  <a:tcPr marL="0" marR="0" marT="0" marB="0">
                    <a:lnL>
                      <a:noFill/>
                    </a:lnL>
                    <a:lnR>
                      <a:noFill/>
                    </a:lnR>
                    <a:lnT>
                      <a:noFill/>
                    </a:lnT>
                    <a:lnB>
                      <a:noFill/>
                    </a:lnB>
                    <a:solidFill>
                      <a:srgbClr val="FFFF00"/>
                    </a:solidFill>
                  </a:tcPr>
                </a:tc>
                <a:tc>
                  <a:txBody>
                    <a:bodyPr/>
                    <a:lstStyle/>
                    <a:p>
                      <a:pPr algn="l" fontAlgn="t"/>
                      <a:r>
                        <a:rPr lang="en-US" sz="700" b="0" i="0" u="none" strike="noStrike">
                          <a:latin typeface="Arial"/>
                        </a:rPr>
                        <a:t>Provide the definition of "MRBS".</a:t>
                      </a:r>
                    </a:p>
                  </a:txBody>
                  <a:tcPr marL="0" marR="0" marT="0" marB="0">
                    <a:lnL>
                      <a:noFill/>
                    </a:lnL>
                    <a:lnR>
                      <a:noFill/>
                    </a:lnR>
                    <a:lnT>
                      <a:noFill/>
                    </a:lnT>
                    <a:lnB>
                      <a:noFill/>
                    </a:lnB>
                    <a:solidFill>
                      <a:srgbClr val="FFFF00"/>
                    </a:solidFill>
                  </a:tcPr>
                </a:tc>
              </a:tr>
              <a:tr h="722392">
                <a:tc>
                  <a:txBody>
                    <a:bodyPr/>
                    <a:lstStyle/>
                    <a:p>
                      <a:pPr algn="ctr" fontAlgn="t"/>
                      <a:r>
                        <a:rPr lang="en-US" altLang="ja-JP" sz="700" b="0" i="0" u="none" strike="noStrike">
                          <a:latin typeface="Arial"/>
                        </a:rPr>
                        <a:t>211</a:t>
                      </a:r>
                    </a:p>
                  </a:txBody>
                  <a:tcPr marL="0" marR="0" marT="0" marB="0">
                    <a:lnL>
                      <a:noFill/>
                    </a:lnL>
                    <a:lnR>
                      <a:noFill/>
                    </a:lnR>
                    <a:lnT>
                      <a:noFill/>
                    </a:lnT>
                    <a:lnB>
                      <a:noFill/>
                    </a:lnB>
                    <a:solidFill>
                      <a:srgbClr val="FFFF00"/>
                    </a:solidFill>
                  </a:tcPr>
                </a:tc>
                <a:tc>
                  <a:txBody>
                    <a:bodyPr/>
                    <a:lstStyle/>
                    <a:p>
                      <a:pPr algn="l" fontAlgn="t"/>
                      <a:r>
                        <a:rPr lang="en-US" sz="700" b="0" i="0" u="none" strike="noStrike">
                          <a:latin typeface="Arial"/>
                        </a:rPr>
                        <a:t>The last sentence of this paragraph is a little confusing, what exactly is a "cell CPE". How does this relate to the definition of a S-CPE sprinkled throught out this amendment? In the development of this standard have we clearly delinated the difference (if it exists) between CPEs that is capable of attaching to a R-CPE</a:t>
                      </a:r>
                    </a:p>
                  </a:txBody>
                  <a:tcPr marL="0" marR="0" marT="0" marB="0">
                    <a:lnL>
                      <a:noFill/>
                    </a:lnL>
                    <a:lnR>
                      <a:noFill/>
                    </a:lnR>
                    <a:lnT>
                      <a:noFill/>
                    </a:lnT>
                    <a:lnB>
                      <a:noFill/>
                    </a:lnB>
                    <a:solidFill>
                      <a:srgbClr val="FFFF00"/>
                    </a:solidFill>
                  </a:tcPr>
                </a:tc>
                <a:tc>
                  <a:txBody>
                    <a:bodyPr/>
                    <a:lstStyle/>
                    <a:p>
                      <a:pPr algn="l" fontAlgn="t"/>
                      <a:r>
                        <a:rPr lang="en-US" sz="700" b="0" i="0" u="none" strike="noStrike" dirty="0">
                          <a:latin typeface="Arial"/>
                        </a:rPr>
                        <a:t>Please elaborate on how the "legacy" CPE as defined in IEEE Std. 802.22-2011 is handled </a:t>
                      </a:r>
                      <a:r>
                        <a:rPr lang="en-US" sz="700" b="0" i="0" u="none" strike="noStrike" dirty="0" err="1">
                          <a:latin typeface="Arial"/>
                        </a:rPr>
                        <a:t>wihtin</a:t>
                      </a:r>
                      <a:r>
                        <a:rPr lang="en-US" sz="700" b="0" i="0" u="none" strike="noStrike" dirty="0">
                          <a:latin typeface="Arial"/>
                        </a:rPr>
                        <a:t> the new </a:t>
                      </a:r>
                      <a:r>
                        <a:rPr lang="en-US" sz="700" b="0" i="0" u="none" strike="noStrike" dirty="0" err="1">
                          <a:latin typeface="Arial"/>
                        </a:rPr>
                        <a:t>multihop</a:t>
                      </a:r>
                      <a:r>
                        <a:rPr lang="en-US" sz="700" b="0" i="0" u="none" strike="noStrike" dirty="0">
                          <a:latin typeface="Arial"/>
                        </a:rPr>
                        <a:t> relaying paradigm. Use a common naming (e.g. S-CPE if preferred) throughout the amendment)</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bwMode="auto">
          <a:xfrm>
            <a:off x="467544" y="1772816"/>
            <a:ext cx="3384376" cy="2016224"/>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2" name="タイトル 1"/>
          <p:cNvSpPr>
            <a:spLocks noGrp="1"/>
          </p:cNvSpPr>
          <p:nvPr>
            <p:ph type="title"/>
          </p:nvPr>
        </p:nvSpPr>
        <p:spPr/>
        <p:txBody>
          <a:bodyPr/>
          <a:lstStyle/>
          <a:p>
            <a:r>
              <a:rPr kumimoji="1" lang="en-US" altLang="ja-JP" dirty="0" smtClean="0"/>
              <a:t>Clarification of 802.22b Devices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
        <p:nvSpPr>
          <p:cNvPr id="7" name="正方形/長方形 6"/>
          <p:cNvSpPr/>
          <p:nvPr/>
        </p:nvSpPr>
        <p:spPr bwMode="auto">
          <a:xfrm>
            <a:off x="467543" y="2515636"/>
            <a:ext cx="2514108" cy="1273404"/>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8" name="正方形/長方形 7"/>
          <p:cNvSpPr/>
          <p:nvPr/>
        </p:nvSpPr>
        <p:spPr>
          <a:xfrm>
            <a:off x="1187624" y="2996952"/>
            <a:ext cx="1266162" cy="264688"/>
          </a:xfrm>
          <a:prstGeom prst="rect">
            <a:avLst/>
          </a:prstGeom>
        </p:spPr>
        <p:txBody>
          <a:bodyPr wrap="square">
            <a:spAutoFit/>
          </a:bodyPr>
          <a:lstStyle/>
          <a:p>
            <a:pPr marL="342900" indent="-342900" algn="just" eaLnBrk="0" latinLnBrk="0" hangingPunct="0">
              <a:lnSpc>
                <a:spcPct val="80000"/>
              </a:lnSpc>
              <a:spcBef>
                <a:spcPct val="20000"/>
              </a:spcBef>
            </a:pPr>
            <a:r>
              <a:rPr lang="en-US" altLang="ja-JP" dirty="0" smtClean="0">
                <a:latin typeface="Times New Roman" pitchFamily="18" charset="0"/>
                <a:ea typeface="굴림" pitchFamily="50" charset="-127"/>
              </a:rPr>
              <a:t>802.22 BS</a:t>
            </a:r>
            <a:endParaRPr lang="ja-JP" altLang="en-US" dirty="0" smtClean="0">
              <a:latin typeface="Times New Roman" pitchFamily="18" charset="0"/>
              <a:ea typeface="굴림" pitchFamily="50" charset="-127"/>
            </a:endParaRPr>
          </a:p>
        </p:txBody>
      </p:sp>
      <p:sp>
        <p:nvSpPr>
          <p:cNvPr id="10" name="正方形/長方形 9"/>
          <p:cNvSpPr/>
          <p:nvPr/>
        </p:nvSpPr>
        <p:spPr>
          <a:xfrm>
            <a:off x="683568" y="1844824"/>
            <a:ext cx="2952328" cy="597087"/>
          </a:xfrm>
          <a:prstGeom prst="rect">
            <a:avLst/>
          </a:prstGeom>
        </p:spPr>
        <p:txBody>
          <a:bodyPr wrap="square">
            <a:spAutoFit/>
          </a:bodyPr>
          <a:lstStyle/>
          <a:p>
            <a:pPr marL="342900" indent="-342900" algn="ctr" eaLnBrk="0" latinLnBrk="0" hangingPunct="0">
              <a:lnSpc>
                <a:spcPct val="80000"/>
              </a:lnSpc>
              <a:spcBef>
                <a:spcPct val="20000"/>
              </a:spcBef>
            </a:pPr>
            <a:r>
              <a:rPr lang="en-US" altLang="ja-JP" dirty="0" smtClean="0">
                <a:latin typeface="Times New Roman" pitchFamily="18" charset="0"/>
                <a:ea typeface="굴림" pitchFamily="50" charset="-127"/>
              </a:rPr>
              <a:t>802.22b BS</a:t>
            </a:r>
          </a:p>
          <a:p>
            <a:pPr marL="342900" indent="-342900" algn="ctr" eaLnBrk="0" latinLnBrk="0" hangingPunct="0">
              <a:lnSpc>
                <a:spcPct val="80000"/>
              </a:lnSpc>
              <a:spcBef>
                <a:spcPct val="20000"/>
              </a:spcBef>
            </a:pPr>
            <a:r>
              <a:rPr lang="en-US" altLang="ja-JP" sz="1200" dirty="0" smtClean="0">
                <a:latin typeface="Times New Roman" pitchFamily="18" charset="0"/>
                <a:ea typeface="굴림" pitchFamily="50" charset="-127"/>
              </a:rPr>
              <a:t>(MIMO, Multi-channel, Relay management, etc)</a:t>
            </a:r>
            <a:endParaRPr lang="ja-JP" altLang="en-US" sz="1200" dirty="0" smtClean="0">
              <a:latin typeface="Times New Roman" pitchFamily="18" charset="0"/>
              <a:ea typeface="굴림" pitchFamily="50" charset="-127"/>
            </a:endParaRPr>
          </a:p>
        </p:txBody>
      </p:sp>
      <p:sp>
        <p:nvSpPr>
          <p:cNvPr id="15" name="正方形/長方形 14"/>
          <p:cNvSpPr/>
          <p:nvPr/>
        </p:nvSpPr>
        <p:spPr bwMode="auto">
          <a:xfrm>
            <a:off x="3886229" y="4212461"/>
            <a:ext cx="3384376" cy="2016224"/>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6" name="正方形/長方形 15"/>
          <p:cNvSpPr/>
          <p:nvPr/>
        </p:nvSpPr>
        <p:spPr bwMode="auto">
          <a:xfrm>
            <a:off x="3886228" y="4955281"/>
            <a:ext cx="2514108" cy="1273404"/>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7" name="正方形/長方形 16"/>
          <p:cNvSpPr/>
          <p:nvPr/>
        </p:nvSpPr>
        <p:spPr>
          <a:xfrm>
            <a:off x="3886229" y="5004549"/>
            <a:ext cx="2520280" cy="433965"/>
          </a:xfrm>
          <a:prstGeom prst="rect">
            <a:avLst/>
          </a:prstGeom>
        </p:spPr>
        <p:txBody>
          <a:bodyPr wrap="square">
            <a:spAutoFit/>
          </a:bodyPr>
          <a:lstStyle/>
          <a:p>
            <a:pPr marL="342900" indent="-342900" algn="ctr" eaLnBrk="0" latinLnBrk="0" hangingPunct="0">
              <a:lnSpc>
                <a:spcPct val="80000"/>
              </a:lnSpc>
              <a:spcBef>
                <a:spcPct val="20000"/>
              </a:spcBef>
            </a:pPr>
            <a:r>
              <a:rPr lang="en-US" altLang="ja-JP" dirty="0" smtClean="0">
                <a:latin typeface="Times New Roman" pitchFamily="18" charset="0"/>
                <a:ea typeface="굴림" pitchFamily="50" charset="-127"/>
              </a:rPr>
              <a:t>802.22 </a:t>
            </a:r>
            <a:r>
              <a:rPr lang="en-US" altLang="ja-JP" dirty="0" smtClean="0">
                <a:latin typeface="Times New Roman" pitchFamily="18" charset="0"/>
                <a:ea typeface="굴림" pitchFamily="50" charset="-127"/>
              </a:rPr>
              <a:t>CPE</a:t>
            </a:r>
          </a:p>
          <a:p>
            <a:pPr marL="342900" indent="-342900" algn="ctr" eaLnBrk="0" latinLnBrk="0" hangingPunct="0">
              <a:lnSpc>
                <a:spcPct val="80000"/>
              </a:lnSpc>
              <a:spcBef>
                <a:spcPct val="20000"/>
              </a:spcBef>
            </a:pPr>
            <a:r>
              <a:rPr lang="en-US" altLang="ja-JP" sz="1100" dirty="0" smtClean="0">
                <a:latin typeface="Times New Roman" pitchFamily="18" charset="0"/>
                <a:ea typeface="굴림" pitchFamily="50" charset="-127"/>
              </a:rPr>
              <a:t>(Fixed, High Power, GPS enable, etc</a:t>
            </a:r>
            <a:endParaRPr lang="ja-JP" altLang="en-US" sz="1100" dirty="0" smtClean="0">
              <a:latin typeface="Times New Roman" pitchFamily="18" charset="0"/>
              <a:ea typeface="굴림" pitchFamily="50" charset="-127"/>
            </a:endParaRPr>
          </a:p>
        </p:txBody>
      </p:sp>
      <p:sp>
        <p:nvSpPr>
          <p:cNvPr id="18" name="正方形/長方形 17"/>
          <p:cNvSpPr/>
          <p:nvPr/>
        </p:nvSpPr>
        <p:spPr>
          <a:xfrm>
            <a:off x="3920733" y="4246965"/>
            <a:ext cx="3312368" cy="634020"/>
          </a:xfrm>
          <a:prstGeom prst="rect">
            <a:avLst/>
          </a:prstGeom>
        </p:spPr>
        <p:txBody>
          <a:bodyPr wrap="square">
            <a:spAutoFit/>
          </a:bodyPr>
          <a:lstStyle/>
          <a:p>
            <a:pPr marL="342900" indent="-342900" algn="ctr" eaLnBrk="0" latinLnBrk="0" hangingPunct="0">
              <a:lnSpc>
                <a:spcPct val="80000"/>
              </a:lnSpc>
              <a:spcBef>
                <a:spcPct val="20000"/>
              </a:spcBef>
            </a:pPr>
            <a:r>
              <a:rPr lang="en-US" altLang="ja-JP" dirty="0" smtClean="0">
                <a:latin typeface="Times New Roman" pitchFamily="18" charset="0"/>
                <a:ea typeface="굴림" pitchFamily="50" charset="-127"/>
              </a:rPr>
              <a:t>802.22b H-CPE</a:t>
            </a:r>
          </a:p>
          <a:p>
            <a:pPr marL="342900" indent="-342900" algn="ctr" eaLnBrk="0" latinLnBrk="0" hangingPunct="0">
              <a:lnSpc>
                <a:spcPct val="80000"/>
              </a:lnSpc>
              <a:spcBef>
                <a:spcPct val="20000"/>
              </a:spcBef>
            </a:pPr>
            <a:r>
              <a:rPr lang="en-US" altLang="ja-JP" sz="1200" dirty="0" smtClean="0">
                <a:latin typeface="Times New Roman" pitchFamily="18" charset="0"/>
                <a:ea typeface="굴림" pitchFamily="50" charset="-127"/>
              </a:rPr>
              <a:t>(Relay, MIMO, Multi-channel, </a:t>
            </a:r>
          </a:p>
          <a:p>
            <a:pPr marL="342900" indent="-342900" algn="ctr" eaLnBrk="0" latinLnBrk="0" hangingPunct="0">
              <a:lnSpc>
                <a:spcPct val="80000"/>
              </a:lnSpc>
              <a:spcBef>
                <a:spcPct val="20000"/>
              </a:spcBef>
            </a:pPr>
            <a:r>
              <a:rPr lang="en-US" altLang="ja-JP" sz="1200" dirty="0" smtClean="0">
                <a:latin typeface="Times New Roman" pitchFamily="18" charset="0"/>
                <a:ea typeface="굴림" pitchFamily="50" charset="-127"/>
              </a:rPr>
              <a:t>Local Management, etc)</a:t>
            </a:r>
          </a:p>
        </p:txBody>
      </p:sp>
      <p:sp>
        <p:nvSpPr>
          <p:cNvPr id="19" name="正方形/長方形 18"/>
          <p:cNvSpPr/>
          <p:nvPr/>
        </p:nvSpPr>
        <p:spPr bwMode="auto">
          <a:xfrm>
            <a:off x="3886229" y="5508605"/>
            <a:ext cx="1584176" cy="72008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20" name="正方形/長方形 19"/>
          <p:cNvSpPr/>
          <p:nvPr/>
        </p:nvSpPr>
        <p:spPr>
          <a:xfrm>
            <a:off x="3886229" y="5580613"/>
            <a:ext cx="1575550" cy="569387"/>
          </a:xfrm>
          <a:prstGeom prst="rect">
            <a:avLst/>
          </a:prstGeom>
        </p:spPr>
        <p:txBody>
          <a:bodyPr wrap="square">
            <a:spAutoFit/>
          </a:bodyPr>
          <a:lstStyle/>
          <a:p>
            <a:pPr marL="342900" indent="-342900" algn="ctr" eaLnBrk="0" latinLnBrk="0" hangingPunct="0">
              <a:lnSpc>
                <a:spcPct val="80000"/>
              </a:lnSpc>
              <a:spcBef>
                <a:spcPct val="20000"/>
              </a:spcBef>
            </a:pPr>
            <a:r>
              <a:rPr lang="en-US" altLang="ja-JP" dirty="0" smtClean="0">
                <a:latin typeface="Times New Roman" pitchFamily="18" charset="0"/>
                <a:ea typeface="굴림" pitchFamily="50" charset="-127"/>
              </a:rPr>
              <a:t>802.22b L-CPE</a:t>
            </a:r>
          </a:p>
          <a:p>
            <a:pPr marL="342900" indent="-342900" algn="ctr" eaLnBrk="0" latinLnBrk="0" hangingPunct="0">
              <a:lnSpc>
                <a:spcPct val="80000"/>
              </a:lnSpc>
              <a:spcBef>
                <a:spcPct val="20000"/>
              </a:spcBef>
            </a:pPr>
            <a:r>
              <a:rPr lang="en-US" altLang="ja-JP" sz="1100" dirty="0" smtClean="0">
                <a:latin typeface="Times New Roman" pitchFamily="18" charset="0"/>
                <a:ea typeface="굴림" pitchFamily="50" charset="-127"/>
              </a:rPr>
              <a:t>(Portable, No-GPS, Low Power, etc)</a:t>
            </a:r>
            <a:endParaRPr lang="ja-JP" altLang="en-US" sz="1100" dirty="0" smtClean="0">
              <a:latin typeface="Times New Roman" pitchFamily="18" charset="0"/>
              <a:ea typeface="굴림" pitchFamily="50" charset="-127"/>
            </a:endParaRPr>
          </a:p>
        </p:txBody>
      </p:sp>
      <p:sp>
        <p:nvSpPr>
          <p:cNvPr id="21" name="左中かっこ 20"/>
          <p:cNvSpPr/>
          <p:nvPr/>
        </p:nvSpPr>
        <p:spPr bwMode="auto">
          <a:xfrm>
            <a:off x="3598197" y="5004549"/>
            <a:ext cx="144016" cy="1224136"/>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2" name="テキスト ボックス 21"/>
          <p:cNvSpPr txBox="1"/>
          <p:nvPr/>
        </p:nvSpPr>
        <p:spPr>
          <a:xfrm>
            <a:off x="2158037" y="5364589"/>
            <a:ext cx="1468607" cy="523220"/>
          </a:xfrm>
          <a:prstGeom prst="rect">
            <a:avLst/>
          </a:prstGeom>
          <a:noFill/>
        </p:spPr>
        <p:txBody>
          <a:bodyPr wrap="none" rtlCol="0">
            <a:spAutoFit/>
          </a:bodyPr>
          <a:lstStyle/>
          <a:p>
            <a:pPr algn="ctr"/>
            <a:r>
              <a:rPr kumimoji="1" lang="en-US" altLang="ja-JP" dirty="0" smtClean="0">
                <a:solidFill>
                  <a:srgbClr val="FF0000"/>
                </a:solidFill>
              </a:rPr>
              <a:t>Subscriber CPE </a:t>
            </a:r>
          </a:p>
          <a:p>
            <a:pPr algn="ctr"/>
            <a:r>
              <a:rPr kumimoji="1" lang="en-US" altLang="ja-JP" dirty="0" smtClean="0">
                <a:solidFill>
                  <a:srgbClr val="FF0000"/>
                </a:solidFill>
              </a:rPr>
              <a:t>(S-CPE)</a:t>
            </a:r>
            <a:endParaRPr kumimoji="1" lang="ja-JP" altLang="en-US" dirty="0">
              <a:solidFill>
                <a:srgbClr val="FF0000"/>
              </a:solidFill>
            </a:endParaRPr>
          </a:p>
        </p:txBody>
      </p:sp>
      <p:sp>
        <p:nvSpPr>
          <p:cNvPr id="24" name="テキスト ボックス 23"/>
          <p:cNvSpPr txBox="1"/>
          <p:nvPr/>
        </p:nvSpPr>
        <p:spPr>
          <a:xfrm>
            <a:off x="7668344" y="4420850"/>
            <a:ext cx="1356462" cy="1600438"/>
          </a:xfrm>
          <a:prstGeom prst="rect">
            <a:avLst/>
          </a:prstGeom>
          <a:noFill/>
        </p:spPr>
        <p:txBody>
          <a:bodyPr wrap="none" rtlCol="0">
            <a:spAutoFit/>
          </a:bodyPr>
          <a:lstStyle/>
          <a:p>
            <a:pPr algn="ctr"/>
            <a:r>
              <a:rPr kumimoji="1" lang="en-US" altLang="ja-JP" dirty="0" smtClean="0">
                <a:solidFill>
                  <a:srgbClr val="FF0000"/>
                </a:solidFill>
              </a:rPr>
              <a:t>Advanced CPE</a:t>
            </a:r>
          </a:p>
          <a:p>
            <a:pPr algn="ctr"/>
            <a:r>
              <a:rPr kumimoji="1" lang="en-US" altLang="ja-JP" dirty="0" smtClean="0">
                <a:solidFill>
                  <a:srgbClr val="FF0000"/>
                </a:solidFill>
              </a:rPr>
              <a:t>/</a:t>
            </a:r>
          </a:p>
          <a:p>
            <a:pPr algn="ctr"/>
            <a:r>
              <a:rPr kumimoji="1" lang="en-US" altLang="ja-JP" dirty="0" smtClean="0">
                <a:solidFill>
                  <a:srgbClr val="FF0000"/>
                </a:solidFill>
              </a:rPr>
              <a:t>Master CPE</a:t>
            </a:r>
          </a:p>
          <a:p>
            <a:pPr algn="ctr"/>
            <a:r>
              <a:rPr kumimoji="1" lang="en-US" altLang="ja-JP" dirty="0" smtClean="0">
                <a:solidFill>
                  <a:srgbClr val="FF0000"/>
                </a:solidFill>
              </a:rPr>
              <a:t>/</a:t>
            </a:r>
          </a:p>
          <a:p>
            <a:pPr algn="ctr"/>
            <a:r>
              <a:rPr kumimoji="1" lang="en-US" altLang="ja-JP" dirty="0" smtClean="0">
                <a:solidFill>
                  <a:srgbClr val="FF0000"/>
                </a:solidFill>
              </a:rPr>
              <a:t>Powered CPE</a:t>
            </a:r>
          </a:p>
          <a:p>
            <a:pPr algn="ctr"/>
            <a:r>
              <a:rPr kumimoji="1" lang="en-US" altLang="ja-JP" dirty="0" smtClean="0">
                <a:solidFill>
                  <a:srgbClr val="FF0000"/>
                </a:solidFill>
              </a:rPr>
              <a:t>/</a:t>
            </a:r>
            <a:r>
              <a:rPr kumimoji="1" lang="en-US" altLang="ja-JP" dirty="0" smtClean="0">
                <a:solidFill>
                  <a:srgbClr val="FF0000"/>
                </a:solidFill>
              </a:rPr>
              <a:t> </a:t>
            </a:r>
          </a:p>
          <a:p>
            <a:pPr algn="ctr"/>
            <a:r>
              <a:rPr kumimoji="1" lang="en-US" altLang="ja-JP" dirty="0" smtClean="0">
                <a:solidFill>
                  <a:srgbClr val="FF0000"/>
                </a:solidFill>
              </a:rPr>
              <a:t>?</a:t>
            </a:r>
            <a:endParaRPr kumimoji="1" lang="en-US" altLang="ja-JP" dirty="0" smtClean="0">
              <a:solidFill>
                <a:srgbClr val="FF0000"/>
              </a:solidFill>
            </a:endParaRPr>
          </a:p>
        </p:txBody>
      </p:sp>
      <p:sp>
        <p:nvSpPr>
          <p:cNvPr id="26" name="左中かっこ 25"/>
          <p:cNvSpPr/>
          <p:nvPr/>
        </p:nvSpPr>
        <p:spPr bwMode="auto">
          <a:xfrm rot="10800000">
            <a:off x="4067944" y="1772816"/>
            <a:ext cx="360040" cy="2016224"/>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7" name="テキスト ボックス 26"/>
          <p:cNvSpPr txBox="1"/>
          <p:nvPr/>
        </p:nvSpPr>
        <p:spPr>
          <a:xfrm>
            <a:off x="4427984" y="2564904"/>
            <a:ext cx="1789272" cy="307777"/>
          </a:xfrm>
          <a:prstGeom prst="rect">
            <a:avLst/>
          </a:prstGeom>
          <a:noFill/>
        </p:spPr>
        <p:txBody>
          <a:bodyPr wrap="none" rtlCol="0">
            <a:spAutoFit/>
          </a:bodyPr>
          <a:lstStyle/>
          <a:p>
            <a:pPr algn="ctr"/>
            <a:r>
              <a:rPr kumimoji="1" lang="en-US" altLang="ja-JP" dirty="0" smtClean="0">
                <a:solidFill>
                  <a:srgbClr val="FF0000"/>
                </a:solidFill>
              </a:rPr>
              <a:t>Advanced BS (A-BS)</a:t>
            </a:r>
          </a:p>
        </p:txBody>
      </p:sp>
      <p:sp>
        <p:nvSpPr>
          <p:cNvPr id="28" name="左中かっこ 27"/>
          <p:cNvSpPr/>
          <p:nvPr/>
        </p:nvSpPr>
        <p:spPr bwMode="auto">
          <a:xfrm rot="10800000">
            <a:off x="7377117" y="4221087"/>
            <a:ext cx="360040" cy="2016224"/>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9" name="テキスト ボックス 28"/>
          <p:cNvSpPr txBox="1"/>
          <p:nvPr/>
        </p:nvSpPr>
        <p:spPr>
          <a:xfrm>
            <a:off x="4644009" y="1628800"/>
            <a:ext cx="4320480" cy="954107"/>
          </a:xfrm>
          <a:prstGeom prst="rect">
            <a:avLst/>
          </a:prstGeom>
          <a:noFill/>
        </p:spPr>
        <p:txBody>
          <a:bodyPr wrap="square" rtlCol="0">
            <a:spAutoFit/>
          </a:bodyPr>
          <a:lstStyle/>
          <a:p>
            <a:pPr>
              <a:buFont typeface="Arial" pitchFamily="34" charset="0"/>
              <a:buChar char="•"/>
            </a:pPr>
            <a:r>
              <a:rPr kumimoji="1" lang="en-US" altLang="ja-JP" dirty="0" smtClean="0"/>
              <a:t> An 802.22b BS has a higher capability than an 802.22 BS such as Relay management, MIMO, multi-channel operations, etc. Then we call “</a:t>
            </a:r>
            <a:r>
              <a:rPr kumimoji="1" lang="en-US" altLang="ja-JP" dirty="0" smtClean="0">
                <a:solidFill>
                  <a:srgbClr val="FF0000"/>
                </a:solidFill>
              </a:rPr>
              <a:t>Advanced BS</a:t>
            </a:r>
            <a:r>
              <a:rPr kumimoji="1" lang="en-US" altLang="ja-JP" dirty="0" smtClean="0"/>
              <a:t>” for 802.22b BS</a:t>
            </a:r>
            <a:endParaRPr kumimoji="1" lang="ja-JP" altLang="en-US" dirty="0"/>
          </a:p>
        </p:txBody>
      </p:sp>
      <p:sp>
        <p:nvSpPr>
          <p:cNvPr id="30" name="テキスト ボックス 29"/>
          <p:cNvSpPr txBox="1"/>
          <p:nvPr/>
        </p:nvSpPr>
        <p:spPr>
          <a:xfrm>
            <a:off x="4644008" y="3068960"/>
            <a:ext cx="4320480" cy="954107"/>
          </a:xfrm>
          <a:prstGeom prst="rect">
            <a:avLst/>
          </a:prstGeom>
          <a:noFill/>
        </p:spPr>
        <p:txBody>
          <a:bodyPr wrap="square" rtlCol="0">
            <a:spAutoFit/>
          </a:bodyPr>
          <a:lstStyle/>
          <a:p>
            <a:pPr>
              <a:buFont typeface="Arial" pitchFamily="34" charset="0"/>
              <a:buChar char="•"/>
            </a:pPr>
            <a:r>
              <a:rPr kumimoji="1" lang="en-US" altLang="ja-JP" dirty="0" smtClean="0"/>
              <a:t> An 802.22b CPE, which  has a higher capability than an 802.22 CPE such as Relay management, MIMO, multi-channel operations, local network management etc, is called as “</a:t>
            </a:r>
            <a:r>
              <a:rPr kumimoji="1" lang="en-US" altLang="ja-JP" dirty="0" smtClean="0">
                <a:solidFill>
                  <a:srgbClr val="FF0000"/>
                </a:solidFill>
              </a:rPr>
              <a:t>Advanced CPE (A-CPE)</a:t>
            </a:r>
            <a:r>
              <a:rPr kumimoji="1" lang="en-US" altLang="ja-JP" dirty="0" smtClean="0"/>
              <a:t>”</a:t>
            </a:r>
            <a:endParaRPr kumimoji="1" lang="ja-JP" altLang="en-US" dirty="0"/>
          </a:p>
        </p:txBody>
      </p:sp>
      <p:sp>
        <p:nvSpPr>
          <p:cNvPr id="31" name="テキスト ボックス 30"/>
          <p:cNvSpPr txBox="1"/>
          <p:nvPr/>
        </p:nvSpPr>
        <p:spPr>
          <a:xfrm>
            <a:off x="179512" y="4005064"/>
            <a:ext cx="3456384" cy="954107"/>
          </a:xfrm>
          <a:prstGeom prst="rect">
            <a:avLst/>
          </a:prstGeom>
          <a:noFill/>
        </p:spPr>
        <p:txBody>
          <a:bodyPr wrap="square" rtlCol="0">
            <a:spAutoFit/>
          </a:bodyPr>
          <a:lstStyle/>
          <a:p>
            <a:pPr>
              <a:buFont typeface="Arial" pitchFamily="34" charset="0"/>
              <a:buChar char="•"/>
            </a:pPr>
            <a:r>
              <a:rPr kumimoji="1" lang="en-US" altLang="ja-JP" dirty="0" smtClean="0"/>
              <a:t> An 802.22 CPE and an 802.22b CPE being a lower capability than 802.22 CPE such as  portable, no-GPS, low power, etc, is called as “</a:t>
            </a:r>
            <a:r>
              <a:rPr kumimoji="1" lang="en-US" altLang="ja-JP" dirty="0" smtClean="0">
                <a:solidFill>
                  <a:srgbClr val="FF0000"/>
                </a:solidFill>
              </a:rPr>
              <a:t>Subscriber CPE (S-CPE)</a:t>
            </a: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Device Definitions</a:t>
            </a:r>
            <a:endParaRPr kumimoji="1" lang="ja-JP" altLang="en-US" dirty="0"/>
          </a:p>
        </p:txBody>
      </p:sp>
      <p:sp>
        <p:nvSpPr>
          <p:cNvPr id="3" name="コンテンツ プレースホルダ 2"/>
          <p:cNvSpPr>
            <a:spLocks noGrp="1"/>
          </p:cNvSpPr>
          <p:nvPr>
            <p:ph idx="1"/>
          </p:nvPr>
        </p:nvSpPr>
        <p:spPr>
          <a:xfrm>
            <a:off x="685800" y="1988840"/>
            <a:ext cx="7772400" cy="4107160"/>
          </a:xfrm>
        </p:spPr>
        <p:txBody>
          <a:bodyPr/>
          <a:lstStyle/>
          <a:p>
            <a:r>
              <a:rPr kumimoji="1" lang="en-US" altLang="ja-JP" sz="2000" dirty="0" smtClean="0"/>
              <a:t>Advanced BS (A-BS)</a:t>
            </a:r>
          </a:p>
          <a:p>
            <a:pPr lvl="1"/>
            <a:r>
              <a:rPr kumimoji="1" lang="en-US" altLang="ja-JP" sz="1800" dirty="0" smtClean="0"/>
              <a:t>A general equipment set providing connectivity, management and control of advanced CPEs (A-CPEs) and subscriber CPEs (S-CPEs).</a:t>
            </a:r>
          </a:p>
          <a:p>
            <a:r>
              <a:rPr kumimoji="1" lang="en-US" altLang="ja-JP" sz="2000" dirty="0" smtClean="0"/>
              <a:t>Advanced CPE (A-CPE)</a:t>
            </a:r>
          </a:p>
          <a:p>
            <a:pPr lvl="1"/>
            <a:r>
              <a:rPr kumimoji="1" lang="en-US" altLang="ja-JP" sz="1800" dirty="0" smtClean="0"/>
              <a:t>A general equipment set, dependent on an advanced base station (A-BS), providing connectivity, management or control of subscriber CPEs (S-CPEs).</a:t>
            </a:r>
          </a:p>
          <a:p>
            <a:r>
              <a:rPr kumimoji="1" lang="en-US" altLang="ja-JP" sz="2000" dirty="0" smtClean="0"/>
              <a:t>Subscriber CPE (S-CPE)</a:t>
            </a:r>
          </a:p>
          <a:p>
            <a:pPr lvl="1"/>
            <a:r>
              <a:rPr kumimoji="1" lang="en-US" altLang="ja-JP" sz="1800" dirty="0" smtClean="0"/>
              <a:t>A general equipment set providing connectivity between subscriber equipment and an advanced base station (A-BS) or an advanced CPE (A-CPE)</a:t>
            </a:r>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Network Topology</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grpSp>
        <p:nvGrpSpPr>
          <p:cNvPr id="46" name="グループ化 45"/>
          <p:cNvGrpSpPr/>
          <p:nvPr/>
        </p:nvGrpSpPr>
        <p:grpSpPr>
          <a:xfrm>
            <a:off x="1115616" y="1772816"/>
            <a:ext cx="6912768" cy="4464496"/>
            <a:chOff x="1115616" y="1772816"/>
            <a:chExt cx="6912768" cy="4464496"/>
          </a:xfrm>
        </p:grpSpPr>
        <p:sp>
          <p:nvSpPr>
            <p:cNvPr id="7" name="円/楕円 6"/>
            <p:cNvSpPr/>
            <p:nvPr/>
          </p:nvSpPr>
          <p:spPr bwMode="auto">
            <a:xfrm>
              <a:off x="3995936" y="2204864"/>
              <a:ext cx="1224136" cy="864096"/>
            </a:xfrm>
            <a:prstGeom prst="ellipse">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8" name="テキスト ボックス 7"/>
            <p:cNvSpPr txBox="1"/>
            <p:nvPr/>
          </p:nvSpPr>
          <p:spPr>
            <a:xfrm>
              <a:off x="4355976" y="2492896"/>
              <a:ext cx="593432" cy="307777"/>
            </a:xfrm>
            <a:prstGeom prst="rect">
              <a:avLst/>
            </a:prstGeom>
            <a:noFill/>
          </p:spPr>
          <p:txBody>
            <a:bodyPr wrap="none" rtlCol="0">
              <a:spAutoFit/>
            </a:bodyPr>
            <a:lstStyle/>
            <a:p>
              <a:r>
                <a:rPr kumimoji="1" lang="en-US" altLang="ja-JP" dirty="0" smtClean="0"/>
                <a:t>A-BS</a:t>
              </a:r>
              <a:endParaRPr kumimoji="1" lang="ja-JP" altLang="en-US" dirty="0"/>
            </a:p>
          </p:txBody>
        </p:sp>
        <p:sp>
          <p:nvSpPr>
            <p:cNvPr id="9" name="円/楕円 8"/>
            <p:cNvSpPr/>
            <p:nvPr/>
          </p:nvSpPr>
          <p:spPr bwMode="auto">
            <a:xfrm>
              <a:off x="2267744" y="3573016"/>
              <a:ext cx="1224136" cy="864096"/>
            </a:xfrm>
            <a:prstGeom prst="ellips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2356633" y="3645024"/>
              <a:ext cx="1135247" cy="738664"/>
            </a:xfrm>
            <a:prstGeom prst="rect">
              <a:avLst/>
            </a:prstGeom>
            <a:noFill/>
          </p:spPr>
          <p:txBody>
            <a:bodyPr wrap="none" rtlCol="0">
              <a:spAutoFit/>
            </a:bodyPr>
            <a:lstStyle/>
            <a:p>
              <a:pPr algn="ctr"/>
              <a:r>
                <a:rPr kumimoji="1" lang="en-US" altLang="ja-JP" dirty="0" smtClean="0"/>
                <a:t>A-CPE</a:t>
              </a:r>
            </a:p>
            <a:p>
              <a:pPr algn="ctr"/>
              <a:r>
                <a:rPr kumimoji="1" lang="en-US" altLang="ja-JP" dirty="0" smtClean="0"/>
                <a:t>(distributed </a:t>
              </a:r>
            </a:p>
            <a:p>
              <a:pPr algn="ctr"/>
              <a:r>
                <a:rPr kumimoji="1" lang="en-US" altLang="ja-JP" dirty="0" smtClean="0"/>
                <a:t>scheduling)</a:t>
              </a:r>
              <a:endParaRPr kumimoji="1" lang="ja-JP" altLang="en-US" dirty="0"/>
            </a:p>
          </p:txBody>
        </p:sp>
        <p:sp>
          <p:nvSpPr>
            <p:cNvPr id="11" name="円/楕円 10"/>
            <p:cNvSpPr/>
            <p:nvPr/>
          </p:nvSpPr>
          <p:spPr bwMode="auto">
            <a:xfrm>
              <a:off x="5076056" y="3861048"/>
              <a:ext cx="1224136" cy="864096"/>
            </a:xfrm>
            <a:prstGeom prst="ellips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5148064" y="3933056"/>
              <a:ext cx="1106393" cy="738664"/>
            </a:xfrm>
            <a:prstGeom prst="rect">
              <a:avLst/>
            </a:prstGeom>
            <a:noFill/>
          </p:spPr>
          <p:txBody>
            <a:bodyPr wrap="none" rtlCol="0">
              <a:spAutoFit/>
            </a:bodyPr>
            <a:lstStyle/>
            <a:p>
              <a:pPr algn="ctr"/>
              <a:r>
                <a:rPr kumimoji="1" lang="en-US" altLang="ja-JP" dirty="0" smtClean="0"/>
                <a:t>A-CPE</a:t>
              </a:r>
            </a:p>
            <a:p>
              <a:pPr algn="ctr"/>
              <a:r>
                <a:rPr kumimoji="1" lang="en-US" altLang="ja-JP" dirty="0" smtClean="0"/>
                <a:t>(centralized</a:t>
              </a:r>
            </a:p>
            <a:p>
              <a:pPr algn="ctr"/>
              <a:r>
                <a:rPr kumimoji="1" lang="en-US" altLang="ja-JP" dirty="0" smtClean="0"/>
                <a:t>scheduling)</a:t>
              </a:r>
              <a:endParaRPr kumimoji="1" lang="ja-JP" altLang="en-US" dirty="0"/>
            </a:p>
          </p:txBody>
        </p:sp>
        <p:sp>
          <p:nvSpPr>
            <p:cNvPr id="13" name="円/楕円 12"/>
            <p:cNvSpPr/>
            <p:nvPr/>
          </p:nvSpPr>
          <p:spPr bwMode="auto">
            <a:xfrm>
              <a:off x="6732240" y="3212976"/>
              <a:ext cx="1224136" cy="864096"/>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4" name="テキスト ボックス 13"/>
            <p:cNvSpPr txBox="1"/>
            <p:nvPr/>
          </p:nvSpPr>
          <p:spPr>
            <a:xfrm>
              <a:off x="6948264" y="3356992"/>
              <a:ext cx="886781" cy="523220"/>
            </a:xfrm>
            <a:prstGeom prst="rect">
              <a:avLst/>
            </a:prstGeom>
            <a:noFill/>
          </p:spPr>
          <p:txBody>
            <a:bodyPr wrap="none" rtlCol="0">
              <a:spAutoFit/>
            </a:bodyPr>
            <a:lstStyle/>
            <a:p>
              <a:pPr algn="ctr"/>
              <a:r>
                <a:rPr kumimoji="1" lang="en-US" altLang="ja-JP" dirty="0" smtClean="0"/>
                <a:t>S-CPE</a:t>
              </a:r>
            </a:p>
            <a:p>
              <a:pPr algn="ctr"/>
              <a:r>
                <a:rPr kumimoji="1" lang="en-US" altLang="ja-JP" dirty="0" smtClean="0"/>
                <a:t>(22 CPE)</a:t>
              </a:r>
              <a:endParaRPr kumimoji="1" lang="ja-JP" altLang="en-US" dirty="0"/>
            </a:p>
          </p:txBody>
        </p:sp>
        <p:sp>
          <p:nvSpPr>
            <p:cNvPr id="15" name="円/楕円 14"/>
            <p:cNvSpPr/>
            <p:nvPr/>
          </p:nvSpPr>
          <p:spPr bwMode="auto">
            <a:xfrm>
              <a:off x="1115616" y="5301208"/>
              <a:ext cx="1224136" cy="864096"/>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1115616" y="5445224"/>
              <a:ext cx="1165704" cy="523220"/>
            </a:xfrm>
            <a:prstGeom prst="rect">
              <a:avLst/>
            </a:prstGeom>
            <a:noFill/>
          </p:spPr>
          <p:txBody>
            <a:bodyPr wrap="none" rtlCol="0">
              <a:spAutoFit/>
            </a:bodyPr>
            <a:lstStyle/>
            <a:p>
              <a:pPr algn="ctr"/>
              <a:r>
                <a:rPr kumimoji="1" lang="en-US" altLang="ja-JP" dirty="0" smtClean="0"/>
                <a:t>S-CPE</a:t>
              </a:r>
            </a:p>
            <a:p>
              <a:pPr algn="ctr"/>
              <a:r>
                <a:rPr kumimoji="1" lang="en-US" altLang="ja-JP" dirty="0" smtClean="0"/>
                <a:t>(22b L-CPE)</a:t>
              </a:r>
              <a:endParaRPr kumimoji="1" lang="ja-JP" altLang="en-US" dirty="0" smtClean="0"/>
            </a:p>
          </p:txBody>
        </p:sp>
        <p:sp>
          <p:nvSpPr>
            <p:cNvPr id="17" name="円/楕円 16"/>
            <p:cNvSpPr/>
            <p:nvPr/>
          </p:nvSpPr>
          <p:spPr bwMode="auto">
            <a:xfrm>
              <a:off x="2915816" y="5373216"/>
              <a:ext cx="1224136" cy="864096"/>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9" name="円/楕円 18"/>
            <p:cNvSpPr/>
            <p:nvPr/>
          </p:nvSpPr>
          <p:spPr bwMode="auto">
            <a:xfrm>
              <a:off x="5868144" y="5373216"/>
              <a:ext cx="1224136" cy="864096"/>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21" name="円/楕円 20"/>
            <p:cNvSpPr/>
            <p:nvPr/>
          </p:nvSpPr>
          <p:spPr bwMode="auto">
            <a:xfrm>
              <a:off x="6804248" y="1772816"/>
              <a:ext cx="1224136" cy="864096"/>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22" name="テキスト ボックス 21"/>
            <p:cNvSpPr txBox="1"/>
            <p:nvPr/>
          </p:nvSpPr>
          <p:spPr>
            <a:xfrm>
              <a:off x="7020272" y="1916832"/>
              <a:ext cx="886781" cy="523220"/>
            </a:xfrm>
            <a:prstGeom prst="rect">
              <a:avLst/>
            </a:prstGeom>
            <a:noFill/>
          </p:spPr>
          <p:txBody>
            <a:bodyPr wrap="none" rtlCol="0">
              <a:spAutoFit/>
            </a:bodyPr>
            <a:lstStyle/>
            <a:p>
              <a:pPr algn="ctr"/>
              <a:r>
                <a:rPr kumimoji="1" lang="en-US" altLang="ja-JP" dirty="0" smtClean="0"/>
                <a:t>S-CPE</a:t>
              </a:r>
            </a:p>
            <a:p>
              <a:pPr algn="ctr"/>
              <a:r>
                <a:rPr kumimoji="1" lang="en-US" altLang="ja-JP" dirty="0" smtClean="0"/>
                <a:t>(22 CPE)</a:t>
              </a:r>
              <a:endParaRPr kumimoji="1" lang="ja-JP" altLang="en-US" dirty="0"/>
            </a:p>
          </p:txBody>
        </p:sp>
        <p:sp>
          <p:nvSpPr>
            <p:cNvPr id="23" name="テキスト ボックス 22"/>
            <p:cNvSpPr txBox="1"/>
            <p:nvPr/>
          </p:nvSpPr>
          <p:spPr>
            <a:xfrm>
              <a:off x="2974248" y="5517232"/>
              <a:ext cx="1165704" cy="523220"/>
            </a:xfrm>
            <a:prstGeom prst="rect">
              <a:avLst/>
            </a:prstGeom>
            <a:noFill/>
          </p:spPr>
          <p:txBody>
            <a:bodyPr wrap="none" rtlCol="0">
              <a:spAutoFit/>
            </a:bodyPr>
            <a:lstStyle/>
            <a:p>
              <a:pPr algn="ctr"/>
              <a:r>
                <a:rPr kumimoji="1" lang="en-US" altLang="ja-JP" dirty="0" smtClean="0"/>
                <a:t>S-CPE</a:t>
              </a:r>
              <a:endParaRPr kumimoji="1" lang="en-US" altLang="ja-JP" dirty="0" smtClean="0"/>
            </a:p>
            <a:p>
              <a:pPr algn="ctr"/>
              <a:r>
                <a:rPr kumimoji="1" lang="en-US" altLang="ja-JP" dirty="0" smtClean="0"/>
                <a:t>(22b L-CPE</a:t>
              </a:r>
              <a:r>
                <a:rPr kumimoji="1" lang="en-US" altLang="ja-JP" dirty="0" smtClean="0"/>
                <a:t>)</a:t>
              </a:r>
              <a:endParaRPr kumimoji="1" lang="ja-JP" altLang="en-US" dirty="0" smtClean="0"/>
            </a:p>
          </p:txBody>
        </p:sp>
        <p:sp>
          <p:nvSpPr>
            <p:cNvPr id="24" name="テキスト ボックス 23"/>
            <p:cNvSpPr txBox="1"/>
            <p:nvPr/>
          </p:nvSpPr>
          <p:spPr>
            <a:xfrm>
              <a:off x="5940152" y="5517232"/>
              <a:ext cx="1165704" cy="523220"/>
            </a:xfrm>
            <a:prstGeom prst="rect">
              <a:avLst/>
            </a:prstGeom>
            <a:noFill/>
          </p:spPr>
          <p:txBody>
            <a:bodyPr wrap="none" rtlCol="0">
              <a:spAutoFit/>
            </a:bodyPr>
            <a:lstStyle/>
            <a:p>
              <a:pPr algn="ctr"/>
              <a:r>
                <a:rPr kumimoji="1" lang="en-US" altLang="ja-JP" dirty="0" smtClean="0"/>
                <a:t>S-CPE</a:t>
              </a:r>
            </a:p>
            <a:p>
              <a:pPr algn="ctr"/>
              <a:r>
                <a:rPr kumimoji="1" lang="en-US" altLang="ja-JP" dirty="0" smtClean="0"/>
                <a:t>(22b L-CPE)</a:t>
              </a:r>
              <a:endParaRPr kumimoji="1" lang="ja-JP" altLang="en-US" dirty="0"/>
            </a:p>
          </p:txBody>
        </p:sp>
        <p:cxnSp>
          <p:nvCxnSpPr>
            <p:cNvPr id="26" name="直線コネクタ 25"/>
            <p:cNvCxnSpPr>
              <a:stCxn id="7" idx="3"/>
              <a:endCxn id="9" idx="7"/>
            </p:cNvCxnSpPr>
            <p:nvPr/>
          </p:nvCxnSpPr>
          <p:spPr bwMode="auto">
            <a:xfrm flipH="1">
              <a:off x="3312609" y="2942416"/>
              <a:ext cx="862598" cy="757144"/>
            </a:xfrm>
            <a:prstGeom prst="line">
              <a:avLst/>
            </a:prstGeom>
            <a:noFill/>
            <a:ln w="9525" cap="flat" cmpd="sng" algn="ctr">
              <a:solidFill>
                <a:schemeClr val="tx1"/>
              </a:solidFill>
              <a:prstDash val="solid"/>
              <a:round/>
              <a:headEnd type="none" w="med" len="med"/>
              <a:tailEnd type="none" w="med" len="med"/>
            </a:ln>
            <a:effectLst/>
          </p:spPr>
        </p:cxnSp>
        <p:cxnSp>
          <p:nvCxnSpPr>
            <p:cNvPr id="27" name="直線コネクタ 26"/>
            <p:cNvCxnSpPr/>
            <p:nvPr/>
          </p:nvCxnSpPr>
          <p:spPr bwMode="auto">
            <a:xfrm flipH="1">
              <a:off x="1907704" y="4437112"/>
              <a:ext cx="718582" cy="864096"/>
            </a:xfrm>
            <a:prstGeom prst="line">
              <a:avLst/>
            </a:prstGeom>
            <a:noFill/>
            <a:ln w="9525" cap="flat" cmpd="sng" algn="ctr">
              <a:solidFill>
                <a:schemeClr val="tx1"/>
              </a:solidFill>
              <a:prstDash val="solid"/>
              <a:round/>
              <a:headEnd type="none" w="med" len="med"/>
              <a:tailEnd type="none" w="med" len="med"/>
            </a:ln>
            <a:effectLst/>
          </p:spPr>
        </p:cxnSp>
        <p:cxnSp>
          <p:nvCxnSpPr>
            <p:cNvPr id="29" name="直線コネクタ 28"/>
            <p:cNvCxnSpPr>
              <a:endCxn id="17" idx="0"/>
            </p:cNvCxnSpPr>
            <p:nvPr/>
          </p:nvCxnSpPr>
          <p:spPr bwMode="auto">
            <a:xfrm>
              <a:off x="3058334" y="4437112"/>
              <a:ext cx="469550" cy="936104"/>
            </a:xfrm>
            <a:prstGeom prst="line">
              <a:avLst/>
            </a:prstGeom>
            <a:noFill/>
            <a:ln w="9525" cap="flat" cmpd="sng" algn="ctr">
              <a:solidFill>
                <a:schemeClr val="tx1"/>
              </a:solidFill>
              <a:prstDash val="solid"/>
              <a:round/>
              <a:headEnd type="none" w="med" len="med"/>
              <a:tailEnd type="none" w="med" len="med"/>
            </a:ln>
            <a:effectLst/>
          </p:spPr>
        </p:cxnSp>
        <p:cxnSp>
          <p:nvCxnSpPr>
            <p:cNvPr id="31" name="直線コネクタ 30"/>
            <p:cNvCxnSpPr>
              <a:stCxn id="7" idx="5"/>
            </p:cNvCxnSpPr>
            <p:nvPr/>
          </p:nvCxnSpPr>
          <p:spPr bwMode="auto">
            <a:xfrm>
              <a:off x="5040801" y="2942416"/>
              <a:ext cx="503307" cy="918632"/>
            </a:xfrm>
            <a:prstGeom prst="line">
              <a:avLst/>
            </a:prstGeom>
            <a:noFill/>
            <a:ln w="9525" cap="flat" cmpd="sng" algn="ctr">
              <a:solidFill>
                <a:schemeClr val="tx1"/>
              </a:solidFill>
              <a:prstDash val="solid"/>
              <a:round/>
              <a:headEnd type="none" w="med" len="med"/>
              <a:tailEnd type="none" w="med" len="med"/>
            </a:ln>
            <a:effectLst/>
          </p:spPr>
        </p:cxnSp>
        <p:cxnSp>
          <p:nvCxnSpPr>
            <p:cNvPr id="33" name="直線コネクタ 32"/>
            <p:cNvCxnSpPr/>
            <p:nvPr/>
          </p:nvCxnSpPr>
          <p:spPr bwMode="auto">
            <a:xfrm flipV="1">
              <a:off x="5220072" y="2204864"/>
              <a:ext cx="1584176" cy="288032"/>
            </a:xfrm>
            <a:prstGeom prst="line">
              <a:avLst/>
            </a:prstGeom>
            <a:noFill/>
            <a:ln w="9525" cap="flat" cmpd="sng" algn="ctr">
              <a:solidFill>
                <a:schemeClr val="tx1"/>
              </a:solidFill>
              <a:prstDash val="solid"/>
              <a:round/>
              <a:headEnd type="none" w="med" len="med"/>
              <a:tailEnd type="none" w="med" len="med"/>
            </a:ln>
            <a:effectLst/>
          </p:spPr>
        </p:cxnSp>
        <p:cxnSp>
          <p:nvCxnSpPr>
            <p:cNvPr id="36" name="直線コネクタ 35"/>
            <p:cNvCxnSpPr/>
            <p:nvPr/>
          </p:nvCxnSpPr>
          <p:spPr bwMode="auto">
            <a:xfrm>
              <a:off x="5220072" y="2780928"/>
              <a:ext cx="1584176" cy="648072"/>
            </a:xfrm>
            <a:prstGeom prst="line">
              <a:avLst/>
            </a:prstGeom>
            <a:noFill/>
            <a:ln w="9525" cap="flat" cmpd="sng" algn="ctr">
              <a:solidFill>
                <a:schemeClr val="tx1"/>
              </a:solidFill>
              <a:prstDash val="solid"/>
              <a:round/>
              <a:headEnd type="none" w="med" len="med"/>
              <a:tailEnd type="none" w="med" len="med"/>
            </a:ln>
            <a:effectLst/>
          </p:spPr>
        </p:cxnSp>
        <p:cxnSp>
          <p:nvCxnSpPr>
            <p:cNvPr id="38" name="直線コネクタ 37"/>
            <p:cNvCxnSpPr/>
            <p:nvPr/>
          </p:nvCxnSpPr>
          <p:spPr bwMode="auto">
            <a:xfrm>
              <a:off x="5940152" y="4725144"/>
              <a:ext cx="360040" cy="720080"/>
            </a:xfrm>
            <a:prstGeom prst="line">
              <a:avLst/>
            </a:prstGeom>
            <a:noFill/>
            <a:ln w="9525" cap="flat" cmpd="sng" algn="ctr">
              <a:solidFill>
                <a:schemeClr val="tx1"/>
              </a:solidFill>
              <a:prstDash val="solid"/>
              <a:round/>
              <a:headEnd type="none" w="med" len="med"/>
              <a:tailEnd type="none" w="med" len="med"/>
            </a:ln>
            <a:effectLst/>
          </p:spPr>
        </p:cxn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65158</TotalTime>
  <Words>885</Words>
  <Application>Microsoft Office PowerPoint</Application>
  <PresentationFormat>画面に合わせる (4:3)</PresentationFormat>
  <Paragraphs>98</Paragraphs>
  <Slides>5</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7" baseType="lpstr">
      <vt:lpstr>802-22b-Submission</vt:lpstr>
      <vt:lpstr>Document</vt:lpstr>
      <vt:lpstr>Comment Resolution related to  Device Definition</vt:lpstr>
      <vt:lpstr>Comment Resolution related to Device Definition (4, 59, 155, 157, 158, 197, 211)</vt:lpstr>
      <vt:lpstr>Clarification of 802.22b Devices</vt:lpstr>
      <vt:lpstr>Device Definitions</vt:lpstr>
      <vt:lpstr>Network Topology</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1425</cp:revision>
  <cp:lastPrinted>1998-02-10T13:28:06Z</cp:lastPrinted>
  <dcterms:created xsi:type="dcterms:W3CDTF">2006-06-26T04:34:43Z</dcterms:created>
  <dcterms:modified xsi:type="dcterms:W3CDTF">2013-12-06T00:54:58Z</dcterms:modified>
</cp:coreProperties>
</file>