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601" r:id="rId2"/>
    <p:sldId id="602" r:id="rId3"/>
    <p:sldId id="603" r:id="rId4"/>
    <p:sldId id="604" r:id="rId5"/>
    <p:sldId id="605" r:id="rId6"/>
    <p:sldId id="612" r:id="rId7"/>
    <p:sldId id="616" r:id="rId8"/>
    <p:sldId id="617" r:id="rId9"/>
    <p:sldId id="631" r:id="rId10"/>
    <p:sldId id="620" r:id="rId11"/>
    <p:sldId id="614" r:id="rId12"/>
    <p:sldId id="615" r:id="rId13"/>
    <p:sldId id="618" r:id="rId14"/>
    <p:sldId id="619" r:id="rId15"/>
    <p:sldId id="624" r:id="rId16"/>
    <p:sldId id="625" r:id="rId17"/>
    <p:sldId id="626" r:id="rId18"/>
    <p:sldId id="627" r:id="rId19"/>
    <p:sldId id="628" r:id="rId20"/>
    <p:sldId id="633" r:id="rId21"/>
    <p:sldId id="544" r:id="rId22"/>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0066FF"/>
    <a:srgbClr val="FF0000"/>
    <a:srgbClr val="008000"/>
    <a:srgbClr val="CCFFCC"/>
    <a:srgbClr val="99FF99"/>
    <a:srgbClr val="CCECFF"/>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1" autoAdjust="0"/>
    <p:restoredTop sz="94660"/>
  </p:normalViewPr>
  <p:slideViewPr>
    <p:cSldViewPr>
      <p:cViewPr>
        <p:scale>
          <a:sx n="100" d="100"/>
          <a:sy n="100" d="100"/>
        </p:scale>
        <p:origin x="-1932"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1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Nov.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22-13-0167-02-000b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November 2013 Plan &amp; Report</a:t>
            </a:r>
            <a:endParaRPr lang="en-US" altLang="ko-KR" sz="2800" dirty="0">
              <a:latin typeface="Times New Roman" charset="0"/>
              <a:ea typeface="굴림" charset="0"/>
              <a:cs typeface="굴림" charset="0"/>
            </a:endParaRPr>
          </a:p>
        </p:txBody>
      </p:sp>
      <p:sp>
        <p:nvSpPr>
          <p:cNvPr id="8"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Times New Roman" charset="0"/>
                <a:ea typeface="굴림" charset="0"/>
                <a:cs typeface="굴림" charset="0"/>
              </a:rPr>
              <a:t>IEEE P802.22 Wireless RANs          Date:</a:t>
            </a:r>
            <a:r>
              <a:rPr kumimoji="0" lang="en-US" altLang="ko-KR" sz="2000" b="0" i="0" u="none" strike="noStrike" kern="0" cap="none" spc="0" normalizeH="0" baseline="0" noProof="0" dirty="0" smtClean="0">
                <a:ln>
                  <a:noFill/>
                </a:ln>
                <a:solidFill>
                  <a:schemeClr val="tx1"/>
                </a:solidFill>
                <a:effectLst/>
                <a:uLnTx/>
                <a:uFillTx/>
                <a:latin typeface="Times New Roman" charset="0"/>
                <a:ea typeface="굴림" charset="0"/>
                <a:cs typeface="굴림" charset="0"/>
              </a:rPr>
              <a:t> 2013-11-12</a:t>
            </a:r>
            <a:endParaRPr kumimoji="0" lang="en-US" altLang="ko-KR" sz="2000" b="0" i="0" u="none" strike="noStrike" kern="0" cap="none" spc="0" normalizeH="0" baseline="0" noProof="0" dirty="0">
              <a:ln>
                <a:noFill/>
              </a:ln>
              <a:solidFill>
                <a:schemeClr val="tx1"/>
              </a:solidFill>
              <a:effectLst/>
              <a:uLnTx/>
              <a:uFillTx/>
              <a:latin typeface="Times New Roman" charset="0"/>
              <a:ea typeface="굴림" charset="0"/>
              <a:cs typeface="굴림" charset="0"/>
            </a:endParaRPr>
          </a:p>
        </p:txBody>
      </p:sp>
      <p:sp>
        <p:nvSpPr>
          <p:cNvPr id="9"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0"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1" name="Object 25"/>
          <p:cNvGraphicFramePr>
            <a:graphicFrameLocks noChangeAspect="1"/>
          </p:cNvGraphicFramePr>
          <p:nvPr/>
        </p:nvGraphicFramePr>
        <p:xfrm>
          <a:off x="612775" y="2713038"/>
          <a:ext cx="7847657" cy="703262"/>
        </p:xfrm>
        <a:graphic>
          <a:graphicData uri="http://schemas.openxmlformats.org/presentationml/2006/ole">
            <p:oleObj spid="_x0000_s2150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u="sng" dirty="0" smtClean="0">
                <a:solidFill>
                  <a:schemeClr val="tx1"/>
                </a:solidFill>
              </a:rPr>
              <a:t>September Minutes</a:t>
            </a:r>
            <a:endParaRPr kumimoji="1" lang="ja-JP" altLang="en-US" u="sng" dirty="0">
              <a:solidFill>
                <a:schemeClr val="tx1"/>
              </a:solidFill>
            </a:endParaRPr>
          </a:p>
        </p:txBody>
      </p:sp>
      <p:sp>
        <p:nvSpPr>
          <p:cNvPr id="3" name="コンテンツ プレースホルダ 2"/>
          <p:cNvSpPr>
            <a:spLocks noGrp="1"/>
          </p:cNvSpPr>
          <p:nvPr>
            <p:ph idx="1"/>
          </p:nvPr>
        </p:nvSpPr>
        <p:spPr/>
        <p:txBody>
          <a:bodyPr/>
          <a:lstStyle/>
          <a:p>
            <a:r>
              <a:rPr lang="en-US" altLang="ja-JP" dirty="0" smtClean="0"/>
              <a:t>Motion to approve Sep. 802.22b minutes as contained in 22-13-0162-00-000b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Chunyi</a:t>
            </a:r>
            <a:r>
              <a:rPr lang="en-US" altLang="ja-JP" dirty="0" smtClean="0"/>
              <a:t> Song</a:t>
            </a:r>
          </a:p>
          <a:p>
            <a:endParaRPr lang="en-US" altLang="ja-JP" dirty="0" smtClean="0"/>
          </a:p>
          <a:p>
            <a:r>
              <a:rPr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of Conference Calls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
        <p:nvSpPr>
          <p:cNvPr id="7" name="コンテンツ プレースホルダ 6"/>
          <p:cNvSpPr>
            <a:spLocks noGrp="1"/>
          </p:cNvSpPr>
          <p:nvPr>
            <p:ph idx="1"/>
          </p:nvPr>
        </p:nvSpPr>
        <p:spPr/>
        <p:txBody>
          <a:bodyPr/>
          <a:lstStyle/>
          <a:p>
            <a:r>
              <a:rPr kumimoji="1" lang="en-US" altLang="ja-JP" dirty="0" smtClean="0"/>
              <a:t>No teleconference </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Conference Call Minutes</a:t>
            </a:r>
            <a:endParaRPr kumimoji="1" lang="ja-JP" altLang="en-US" dirty="0"/>
          </a:p>
        </p:txBody>
      </p:sp>
      <p:sp>
        <p:nvSpPr>
          <p:cNvPr id="3" name="コンテンツ プレースホルダ 2"/>
          <p:cNvSpPr>
            <a:spLocks noGrp="1"/>
          </p:cNvSpPr>
          <p:nvPr>
            <p:ph idx="1"/>
          </p:nvPr>
        </p:nvSpPr>
        <p:spPr/>
        <p:txBody>
          <a:bodyPr/>
          <a:lstStyle/>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 Items</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Review Documents of Technical Items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graphicFrame>
        <p:nvGraphicFramePr>
          <p:cNvPr id="8" name="コンテンツ プレースホルダ 6"/>
          <p:cNvGraphicFramePr>
            <a:graphicFrameLocks/>
          </p:cNvGraphicFramePr>
          <p:nvPr/>
        </p:nvGraphicFramePr>
        <p:xfrm>
          <a:off x="251520" y="2636912"/>
          <a:ext cx="8712967" cy="2804160"/>
        </p:xfrm>
        <a:graphic>
          <a:graphicData uri="http://schemas.openxmlformats.org/drawingml/2006/table">
            <a:tbl>
              <a:tblPr firstRow="1" bandRow="1">
                <a:tableStyleId>{5C22544A-7EE6-4342-B048-85BDC9FD1C3A}</a:tableStyleId>
              </a:tblPr>
              <a:tblGrid>
                <a:gridCol w="2160240"/>
                <a:gridCol w="2376264"/>
                <a:gridCol w="2592288"/>
                <a:gridCol w="1584175"/>
              </a:tblGrid>
              <a:tr h="370840">
                <a:tc>
                  <a:txBody>
                    <a:bodyPr/>
                    <a:lstStyle/>
                    <a:p>
                      <a:pPr algn="ctr"/>
                      <a:r>
                        <a:rPr kumimoji="1" lang="en-US" altLang="ja-JP" sz="1600" dirty="0" smtClean="0"/>
                        <a:t>Date</a:t>
                      </a:r>
                      <a:endParaRPr kumimoji="1" lang="ja-JP" altLang="en-US" sz="1600" dirty="0"/>
                    </a:p>
                  </a:txBody>
                  <a:tcPr/>
                </a:tc>
                <a:tc>
                  <a:txBody>
                    <a:bodyPr/>
                    <a:lstStyle/>
                    <a:p>
                      <a:pPr algn="ctr"/>
                      <a:r>
                        <a:rPr kumimoji="1" lang="en-US" altLang="ja-JP" sz="1600" dirty="0" smtClean="0"/>
                        <a:t>Contributions</a:t>
                      </a:r>
                      <a:endParaRPr kumimoji="1" lang="ja-JP" altLang="en-US" sz="1600" dirty="0"/>
                    </a:p>
                  </a:txBody>
                  <a:tcPr/>
                </a:tc>
                <a:tc>
                  <a:txBody>
                    <a:bodyPr/>
                    <a:lstStyle/>
                    <a:p>
                      <a:pPr algn="ctr"/>
                      <a:r>
                        <a:rPr kumimoji="1" lang="en-US" altLang="ja-JP" sz="1600" dirty="0" smtClean="0"/>
                        <a:t>Doc. #</a:t>
                      </a:r>
                      <a:endParaRPr kumimoji="1" lang="ja-JP" altLang="en-US" sz="1600" dirty="0"/>
                    </a:p>
                  </a:txBody>
                  <a:tcPr/>
                </a:tc>
                <a:tc>
                  <a:txBody>
                    <a:bodyPr/>
                    <a:lstStyle/>
                    <a:p>
                      <a:pPr algn="ctr"/>
                      <a:r>
                        <a:rPr kumimoji="1" lang="en-US" altLang="ja-JP" sz="1600" dirty="0" smtClean="0"/>
                        <a:t>Presenter</a:t>
                      </a:r>
                      <a:endParaRPr kumimoji="1" lang="ja-JP" altLang="en-US" sz="1600" dirty="0"/>
                    </a:p>
                  </a:txBody>
                  <a:tcPr/>
                </a:tc>
              </a:tr>
              <a:tr h="370840">
                <a:tc>
                  <a:txBody>
                    <a:bodyPr/>
                    <a:lstStyle/>
                    <a:p>
                      <a:pPr algn="ctr"/>
                      <a:endParaRPr kumimoji="1" lang="ja-JP" altLang="en-US" sz="1600" dirty="0"/>
                    </a:p>
                  </a:txBody>
                  <a:tcPr/>
                </a:tc>
                <a:tc>
                  <a:txBody>
                    <a:bodyPr/>
                    <a:lstStyle/>
                    <a:p>
                      <a:pPr marL="457200" marR="0" lvl="1" indent="0" algn="l" defTabSz="914400" rtl="0" eaLnBrk="1" fontAlgn="auto" latinLnBrk="1" hangingPunct="1">
                        <a:lnSpc>
                          <a:spcPct val="100000"/>
                        </a:lnSpc>
                        <a:spcBef>
                          <a:spcPts val="0"/>
                        </a:spcBef>
                        <a:spcAft>
                          <a:spcPts val="0"/>
                        </a:spcAft>
                        <a:buClrTx/>
                        <a:buSzTx/>
                        <a:buFont typeface="Arial" pitchFamily="34" charset="0"/>
                        <a:buNone/>
                        <a:tabLst/>
                        <a:defRPr/>
                      </a:pPr>
                      <a:r>
                        <a:rPr kumimoji="1" lang="en-US" altLang="ja-JP" sz="1600" dirty="0" smtClean="0"/>
                        <a:t>Letter Ballot #1 Comment</a:t>
                      </a:r>
                      <a:r>
                        <a:rPr kumimoji="1" lang="en-US" altLang="ja-JP" sz="1600" baseline="0" dirty="0" smtClean="0"/>
                        <a:t> Database</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600" dirty="0" smtClean="0"/>
                        <a:t>22-158/r0</a:t>
                      </a:r>
                      <a:endParaRPr kumimoji="1" lang="ja-JP" altLang="en-US" sz="1600" dirty="0" smtClean="0"/>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GB" altLang="ja-JP" sz="16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600" kern="1200" dirty="0" smtClean="0">
                        <a:solidFill>
                          <a:schemeClr val="dk1"/>
                        </a:solidFill>
                        <a:latin typeface="+mn-lt"/>
                        <a:ea typeface="+mn-ea"/>
                        <a:cs typeface="+mn-cs"/>
                      </a:endParaRPr>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GB" altLang="ja-JP" sz="16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600" kern="1200" dirty="0" smtClean="0">
                        <a:solidFill>
                          <a:schemeClr val="dk1"/>
                        </a:solidFill>
                        <a:latin typeface="+mn-lt"/>
                        <a:ea typeface="+mn-ea"/>
                        <a:cs typeface="+mn-cs"/>
                      </a:endParaRPr>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kumimoji="1" lang="ja-JP" altLang="en-US" sz="1600" dirty="0" smtClean="0"/>
                    </a:p>
                  </a:txBody>
                  <a:tcPr/>
                </a:tc>
                <a:tc>
                  <a:txBody>
                    <a:bodyPr/>
                    <a:lstStyle/>
                    <a:p>
                      <a:endParaRPr kumimoji="1" lang="en-US" altLang="ja-JP" sz="16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kumimoji="1" lang="ja-JP" altLang="en-US" sz="1600" dirty="0" smtClean="0"/>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a:buFont typeface="Arial" pitchFamily="34" charset="0"/>
                        <a:buChar char="•"/>
                      </a:pP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kumimoji="1" lang="ja-JP" altLang="en-US" sz="1600" dirty="0"/>
                    </a:p>
                  </a:txBody>
                  <a:tcPr/>
                </a:tc>
                <a:tc>
                  <a:txBody>
                    <a:bodyPr/>
                    <a:lstStyle/>
                    <a:p>
                      <a:endParaRPr kumimoji="1" lang="ja-JP" altLang="en-US" sz="1600"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Contributions</a:t>
            </a:r>
            <a:endParaRPr kumimoji="1" lang="ja-JP" altLang="en-US" dirty="0"/>
          </a:p>
        </p:txBody>
      </p:sp>
      <p:graphicFrame>
        <p:nvGraphicFramePr>
          <p:cNvPr id="7" name="コンテンツ プレースホルダ 6"/>
          <p:cNvGraphicFramePr>
            <a:graphicFrameLocks noGrp="1"/>
          </p:cNvGraphicFramePr>
          <p:nvPr>
            <p:ph idx="1"/>
          </p:nvPr>
        </p:nvGraphicFramePr>
        <p:xfrm>
          <a:off x="251520" y="1772816"/>
          <a:ext cx="8712967" cy="4577080"/>
        </p:xfrm>
        <a:graphic>
          <a:graphicData uri="http://schemas.openxmlformats.org/drawingml/2006/table">
            <a:tbl>
              <a:tblPr firstRow="1" bandRow="1">
                <a:tableStyleId>{5C22544A-7EE6-4342-B048-85BDC9FD1C3A}</a:tableStyleId>
              </a:tblPr>
              <a:tblGrid>
                <a:gridCol w="1800200"/>
                <a:gridCol w="4104456"/>
                <a:gridCol w="1224136"/>
                <a:gridCol w="1584175"/>
              </a:tblGrid>
              <a:tr h="370840">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370840">
                <a:tc>
                  <a:txBody>
                    <a:bodyPr/>
                    <a:lstStyle/>
                    <a:p>
                      <a:pPr algn="ctr"/>
                      <a:r>
                        <a:rPr kumimoji="1" lang="en-US" altLang="ja-JP" sz="1400" dirty="0" smtClean="0"/>
                        <a:t>Thursday. AM2</a:t>
                      </a:r>
                      <a:endParaRPr kumimoji="1" lang="ja-JP" altLang="en-US" sz="1400" dirty="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Proposed Text of MAC technical items related to 7.14 Initialization and network association</a:t>
                      </a:r>
                      <a:endParaRPr kumimoji="1" lang="en-US" altLang="ja-JP" sz="1400" dirty="0" smtClean="0"/>
                    </a:p>
                  </a:txBody>
                  <a:tcPr>
                    <a:solidFill>
                      <a:srgbClr val="FFFF00"/>
                    </a:solidFill>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163/r0</a:t>
                      </a:r>
                    </a:p>
                  </a:txBody>
                  <a:tcPr>
                    <a:solidFill>
                      <a:srgbClr val="FFFF00"/>
                    </a:solidFill>
                  </a:tcPr>
                </a:tc>
                <a:tc>
                  <a:txBody>
                    <a:bodyPr/>
                    <a:lstStyle/>
                    <a:p>
                      <a:r>
                        <a:rPr kumimoji="1" lang="en-US" altLang="ja-JP" sz="1400" dirty="0" smtClean="0"/>
                        <a:t>Dr. </a:t>
                      </a:r>
                      <a:r>
                        <a:rPr kumimoji="1" lang="en-US" altLang="ja-JP" sz="1400" dirty="0" err="1" smtClean="0"/>
                        <a:t>Toh</a:t>
                      </a:r>
                      <a:endParaRPr kumimoji="1" lang="ja-JP" altLang="en-US" sz="1400" dirty="0"/>
                    </a:p>
                  </a:txBody>
                  <a:tcPr>
                    <a:solidFill>
                      <a:srgbClr val="FFFF00"/>
                    </a:solidFill>
                  </a:tcPr>
                </a:tc>
              </a:tr>
              <a:tr h="370840">
                <a:tc rowSpan="3">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400" dirty="0" smtClean="0"/>
                    </a:p>
                  </a:txBody>
                  <a:tcPr>
                    <a:solidFill>
                      <a:srgbClr val="FFFF00"/>
                    </a:solidFill>
                  </a:tcPr>
                </a:tc>
                <a:tc>
                  <a:txBody>
                    <a:bodyPr/>
                    <a:lstStyle/>
                    <a:p>
                      <a:pPr>
                        <a:buFont typeface="Arial" pitchFamily="34" charset="0"/>
                        <a:buNone/>
                      </a:pPr>
                      <a:r>
                        <a:rPr lang="en-US" altLang="ja-JP" sz="1400" dirty="0" smtClean="0"/>
                        <a:t>Proposed Text of Cognitive Radio Capability technical items related to 10.7.2 BS configuration and monitoring primitives</a:t>
                      </a:r>
                      <a:endParaRPr kumimoji="1" lang="ja-JP" altLang="en-US" sz="1400" dirty="0"/>
                    </a:p>
                  </a:txBody>
                  <a:tcPr>
                    <a:solidFill>
                      <a:srgbClr val="FFFF00"/>
                    </a:solidFill>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164/r0</a:t>
                      </a:r>
                    </a:p>
                    <a:p>
                      <a:pPr marL="0" marR="0" indent="0" algn="l" defTabSz="914400" rtl="0" eaLnBrk="1" fontAlgn="auto" latinLnBrk="1" hangingPunct="1">
                        <a:lnSpc>
                          <a:spcPct val="100000"/>
                        </a:lnSpc>
                        <a:spcBef>
                          <a:spcPts val="0"/>
                        </a:spcBef>
                        <a:spcAft>
                          <a:spcPts val="0"/>
                        </a:spcAft>
                        <a:buClrTx/>
                        <a:buSzTx/>
                        <a:buFontTx/>
                        <a:buNone/>
                        <a:tabLst/>
                        <a:defRPr/>
                      </a:pPr>
                      <a:endParaRPr kumimoji="1" lang="ja-JP" altLang="en-US" sz="1400" b="1" dirty="0"/>
                    </a:p>
                  </a:txBody>
                  <a:tcPr>
                    <a:solidFill>
                      <a:srgbClr val="FFFF00"/>
                    </a:solidFill>
                  </a:tcPr>
                </a:tc>
                <a:tc rowSpan="3">
                  <a:txBody>
                    <a:bodyPr/>
                    <a:lstStyle/>
                    <a:p>
                      <a:r>
                        <a:rPr kumimoji="1" lang="en-US" altLang="ja-JP" sz="1400" dirty="0" smtClean="0"/>
                        <a:t>Dr. </a:t>
                      </a:r>
                      <a:r>
                        <a:rPr kumimoji="1" lang="en-US" altLang="ja-JP" sz="1400" dirty="0" err="1" smtClean="0"/>
                        <a:t>Toh</a:t>
                      </a:r>
                      <a:endParaRPr kumimoji="1" lang="ja-JP" altLang="en-US" sz="1400" dirty="0"/>
                    </a:p>
                  </a:txBody>
                  <a:tcPr>
                    <a:solidFill>
                      <a:srgbClr val="FFFF00"/>
                    </a:solidFill>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Proposed Text of Cognitive Radio Capability technical items related to 10.7.3 CPE reports the resulting available WRAN service list</a:t>
                      </a:r>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t>165/r0</a:t>
                      </a:r>
                    </a:p>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solidFill>
                      <a:srgbClr val="FFFF00"/>
                    </a:solidFill>
                  </a:tcPr>
                </a:tc>
                <a:tc vMerge="1">
                  <a:txBody>
                    <a:bodyPr/>
                    <a:lstStyle/>
                    <a:p>
                      <a:endParaRPr kumimoji="1" lang="ja-JP" altLang="en-US" sz="1600" dirty="0"/>
                    </a:p>
                  </a:txBody>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solidFill>
                      <a:srgbClr val="FFFF00"/>
                    </a:solidFill>
                  </a:tcPr>
                </a:tc>
                <a:tc vMerge="1">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400" dirty="0" smtClean="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solidFill>
                      <a:srgbClr val="FFFF00"/>
                    </a:solidFill>
                  </a:tcPr>
                </a:tc>
                <a:tc rowSpan="2">
                  <a:txBody>
                    <a:bodyPr/>
                    <a:lstStyle/>
                    <a:p>
                      <a:endParaRPr kumimoji="1" lang="ja-JP" altLang="en-US" sz="1400" dirty="0"/>
                    </a:p>
                  </a:txBody>
                  <a:tcPr>
                    <a:solidFill>
                      <a:srgbClr val="FFFF00"/>
                    </a:solidFill>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400" dirty="0" smtClean="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solidFill>
                      <a:srgbClr val="FFFF00"/>
                    </a:solidFill>
                  </a:tcPr>
                </a:tc>
                <a:tc vMerge="1">
                  <a:txBody>
                    <a:bodyPr/>
                    <a:lstStyle/>
                    <a:p>
                      <a:endParaRPr kumimoji="1" lang="ja-JP" altLang="en-US" sz="1400" dirty="0"/>
                    </a:p>
                  </a:txBody>
                  <a:tcPr/>
                </a:tc>
              </a:tr>
              <a:tr h="370840">
                <a:tc rowSpan="3">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400" dirty="0" smtClean="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solidFill>
                      <a:srgbClr val="FFFF00"/>
                    </a:solidFill>
                  </a:tcPr>
                </a:tc>
                <a:tc rowSpan="3">
                  <a:txBody>
                    <a:bodyPr/>
                    <a:lstStyle/>
                    <a:p>
                      <a:endParaRPr kumimoji="1" lang="ja-JP" altLang="en-US" sz="1400" dirty="0"/>
                    </a:p>
                  </a:txBody>
                  <a:tcPr>
                    <a:solidFill>
                      <a:srgbClr val="FFFF00"/>
                    </a:solidFill>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solidFill>
                      <a:srgbClr val="FFFF00"/>
                    </a:solidFill>
                  </a:tcPr>
                </a:tc>
                <a:tc vMerge="1">
                  <a:txBody>
                    <a:bodyPr/>
                    <a:lstStyle/>
                    <a:p>
                      <a:endParaRPr kumimoji="1" lang="ja-JP" altLang="en-US" sz="1600" dirty="0"/>
                    </a:p>
                  </a:txBody>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solidFill>
                      <a:srgbClr val="FFFF00"/>
                    </a:solidFill>
                  </a:tcPr>
                </a:tc>
                <a:tc vMerge="1">
                  <a:txBody>
                    <a:bodyPr/>
                    <a:lstStyle/>
                    <a:p>
                      <a:endParaRPr kumimoji="1" lang="ja-JP" altLang="en-US" sz="1600"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2</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Sep. 12</a:t>
            </a:r>
            <a:r>
              <a:rPr kumimoji="1" lang="en-US" altLang="ja-JP" baseline="30000" dirty="0" smtClean="0"/>
              <a:t>th</a:t>
            </a:r>
            <a:r>
              <a:rPr kumimoji="1" lang="en-US" altLang="ja-JP" dirty="0" smtClean="0"/>
              <a:t> AM2</a:t>
            </a:r>
          </a:p>
          <a:p>
            <a:endParaRPr kumimoji="1" lang="en-US" altLang="ja-JP" dirty="0" smtClean="0"/>
          </a:p>
          <a:p>
            <a:r>
              <a:rPr kumimoji="1" lang="en-US" altLang="ja-JP" dirty="0" smtClean="0"/>
              <a:t>Discuss </a:t>
            </a:r>
            <a:r>
              <a:rPr kumimoji="1" lang="en-US" altLang="ja-JP" dirty="0" smtClean="0"/>
              <a:t>Items</a:t>
            </a:r>
          </a:p>
          <a:p>
            <a:pPr lvl="1"/>
            <a:r>
              <a:rPr kumimoji="1" lang="en-US" altLang="ja-JP" dirty="0" smtClean="0"/>
              <a:t>Categorize LB Comment</a:t>
            </a:r>
          </a:p>
          <a:p>
            <a:pPr lvl="1"/>
            <a:r>
              <a:rPr kumimoji="1" lang="en-US" altLang="ja-JP" dirty="0" smtClean="0"/>
              <a:t>Assign Respondent</a:t>
            </a:r>
          </a:p>
          <a:p>
            <a:pPr lvl="1"/>
            <a:r>
              <a:rPr kumimoji="1" lang="en-US" altLang="ja-JP" dirty="0" smtClean="0"/>
              <a:t>Review LB Comment</a:t>
            </a:r>
            <a:endParaRPr kumimoji="1" lang="en-US" altLang="ja-JP" dirty="0" smtClean="0"/>
          </a:p>
          <a:p>
            <a:endParaRPr kumimoji="1" lang="en-US" altLang="ja-JP" dirty="0" smtClean="0"/>
          </a:p>
          <a:p>
            <a:pPr>
              <a:buNone/>
            </a:pPr>
            <a:endParaRPr kumimoji="1" lang="en-US" altLang="ja-JP" dirty="0" smtClean="0"/>
          </a:p>
          <a:p>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3</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Nov. 12</a:t>
            </a:r>
            <a:r>
              <a:rPr kumimoji="1" lang="en-US" altLang="ja-JP" baseline="30000" dirty="0" smtClean="0"/>
              <a:t>th</a:t>
            </a:r>
            <a:r>
              <a:rPr kumimoji="1" lang="en-US" altLang="ja-JP" dirty="0" smtClean="0"/>
              <a:t> PM1 </a:t>
            </a:r>
          </a:p>
          <a:p>
            <a:endParaRPr kumimoji="1" lang="en-US" altLang="ja-JP" dirty="0" smtClean="0"/>
          </a:p>
          <a:p>
            <a:r>
              <a:rPr kumimoji="1" lang="en-US" altLang="ja-JP" dirty="0" smtClean="0"/>
              <a:t>Discuss </a:t>
            </a:r>
            <a:r>
              <a:rPr kumimoji="1" lang="en-US" altLang="ja-JP" dirty="0" smtClean="0"/>
              <a:t>Items</a:t>
            </a:r>
          </a:p>
          <a:p>
            <a:pPr lvl="1"/>
            <a:r>
              <a:rPr kumimoji="1" lang="en-US" altLang="ja-JP" dirty="0" smtClean="0"/>
              <a:t>Review LB Comment</a:t>
            </a:r>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4</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Wednesday Nov. 13</a:t>
            </a:r>
            <a:r>
              <a:rPr kumimoji="1" lang="en-US" altLang="ja-JP" baseline="30000" dirty="0" smtClean="0"/>
              <a:t>th</a:t>
            </a:r>
            <a:r>
              <a:rPr kumimoji="1" lang="en-US" altLang="ja-JP" dirty="0" smtClean="0"/>
              <a:t> </a:t>
            </a:r>
            <a:r>
              <a:rPr kumimoji="1" lang="en-US" altLang="ja-JP" dirty="0" smtClean="0"/>
              <a:t>AM1</a:t>
            </a:r>
            <a:endParaRPr kumimoji="1" lang="en-US" altLang="ja-JP" dirty="0" smtClean="0"/>
          </a:p>
          <a:p>
            <a:endParaRPr kumimoji="1" lang="en-US" altLang="ja-JP" dirty="0" smtClean="0"/>
          </a:p>
          <a:p>
            <a:r>
              <a:rPr kumimoji="1" lang="en-US" altLang="ja-JP" dirty="0" smtClean="0"/>
              <a:t>Discussion Item</a:t>
            </a:r>
          </a:p>
          <a:p>
            <a:pPr lvl="1"/>
            <a:r>
              <a:rPr kumimoji="1" lang="en-US" altLang="ja-JP" dirty="0" smtClean="0"/>
              <a:t>Review LB Comment</a:t>
            </a:r>
            <a:endParaRPr kumimoji="1" lang="en-US" altLang="ja-JP" dirty="0" smtClean="0"/>
          </a:p>
          <a:p>
            <a:pPr lvl="1"/>
            <a:endParaRPr kumimoji="1" lang="ja-JP" altLang="en-US" b="1" dirty="0" smtClean="0"/>
          </a:p>
          <a:p>
            <a:pPr lvl="1"/>
            <a:endParaRPr kumimoji="1" lang="ja-JP" altLang="en-US" b="1" dirty="0" smtClean="0"/>
          </a:p>
          <a:p>
            <a:pPr lvl="1"/>
            <a:endParaRPr kumimoji="1" lang="en-US" altLang="ja-JP"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17</a:t>
            </a:fld>
            <a:endParaRPr lang="en-US" altLang="ko-K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5</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Thursday Nov. 14</a:t>
            </a:r>
            <a:r>
              <a:rPr kumimoji="1" lang="en-US" altLang="ja-JP" baseline="30000" dirty="0" smtClean="0"/>
              <a:t>th</a:t>
            </a:r>
            <a:r>
              <a:rPr kumimoji="1" lang="en-US" altLang="ja-JP" dirty="0" smtClean="0"/>
              <a:t> AM1</a:t>
            </a:r>
          </a:p>
          <a:p>
            <a:endParaRPr kumimoji="1" lang="en-US" altLang="ja-JP" dirty="0" smtClean="0"/>
          </a:p>
          <a:p>
            <a:r>
              <a:rPr kumimoji="1" lang="en-US" altLang="ja-JP" dirty="0" smtClean="0"/>
              <a:t>Discuss </a:t>
            </a:r>
            <a:r>
              <a:rPr kumimoji="1" lang="en-US" altLang="ja-JP" dirty="0" smtClean="0"/>
              <a:t>Item</a:t>
            </a:r>
          </a:p>
          <a:p>
            <a:pPr lvl="1"/>
            <a:r>
              <a:rPr kumimoji="1" lang="en-US" altLang="ja-JP" dirty="0" smtClean="0"/>
              <a:t>Review LB Comment</a:t>
            </a:r>
            <a:endParaRPr kumimoji="1" lang="en-US" altLang="ja-JP" dirty="0" smtClean="0"/>
          </a:p>
          <a:p>
            <a:pPr lvl="1"/>
            <a:endParaRPr lang="en-US" altLang="ja-JP" dirty="0" smtClean="0"/>
          </a:p>
          <a:p>
            <a:pPr lvl="1"/>
            <a:endParaRPr kumimoji="1" lang="en-US" altLang="ja-JP" dirty="0" smtClean="0"/>
          </a:p>
          <a:p>
            <a:pPr lvl="1"/>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18</a:t>
            </a:fld>
            <a:endParaRPr lang="en-US" altLang="ko-K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6</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Thursday Nov. 14</a:t>
            </a:r>
            <a:r>
              <a:rPr kumimoji="1" lang="en-US" altLang="ja-JP" baseline="30000" dirty="0" smtClean="0"/>
              <a:t>th</a:t>
            </a:r>
            <a:r>
              <a:rPr kumimoji="1" lang="en-US" altLang="ja-JP" dirty="0" smtClean="0"/>
              <a:t> AM2</a:t>
            </a:r>
          </a:p>
          <a:p>
            <a:endParaRPr kumimoji="1" lang="en-US" altLang="ja-JP" dirty="0" smtClean="0"/>
          </a:p>
          <a:p>
            <a:r>
              <a:rPr kumimoji="1" lang="en-US" altLang="ja-JP" dirty="0" smtClean="0"/>
              <a:t>Discuss </a:t>
            </a:r>
            <a:r>
              <a:rPr kumimoji="1" lang="en-US" altLang="ja-JP" dirty="0" smtClean="0"/>
              <a:t>Items</a:t>
            </a:r>
          </a:p>
          <a:p>
            <a:pPr lvl="1"/>
            <a:r>
              <a:rPr kumimoji="1" lang="en-US" altLang="ja-JP" dirty="0" smtClean="0"/>
              <a:t>Review LB Comment</a:t>
            </a:r>
            <a:endParaRPr kumimoji="1" lang="en-US" altLang="ja-JP" dirty="0" smtClean="0"/>
          </a:p>
          <a:p>
            <a:endParaRPr kumimoji="1" lang="en-US" altLang="ja-JP" dirty="0" smtClean="0"/>
          </a:p>
          <a:p>
            <a:r>
              <a:rPr kumimoji="1" lang="en-US" altLang="ja-JP" dirty="0" smtClean="0"/>
              <a:t>Closing</a:t>
            </a:r>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19</a:t>
            </a:fld>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5301208"/>
            <a:ext cx="7414592" cy="1226840"/>
          </a:xfrm>
        </p:spPr>
        <p:txBody>
          <a:bodyPr/>
          <a:lstStyle/>
          <a:p>
            <a:r>
              <a:rPr kumimoji="1" lang="en-US" altLang="ja-JP" dirty="0" smtClean="0"/>
              <a:t>Eastern Time </a:t>
            </a:r>
            <a:r>
              <a:rPr kumimoji="1" lang="en-US" altLang="ja-JP" dirty="0" smtClean="0"/>
              <a:t>9</a:t>
            </a:r>
            <a:r>
              <a:rPr kumimoji="1" lang="en-US" altLang="ja-JP" dirty="0" smtClean="0"/>
              <a:t>pm</a:t>
            </a:r>
            <a:endParaRPr kumimoji="1" lang="en-US" altLang="ja-JP" dirty="0" smtClean="0"/>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smtClean="0"/>
              <a:t>Nov.</a:t>
            </a:r>
            <a:r>
              <a:rPr lang="en-US" altLang="ko-KR" dirty="0" smtClean="0"/>
              <a:t> </a:t>
            </a:r>
            <a:r>
              <a:rPr lang="en-US" altLang="ko-KR" dirty="0" smtClean="0"/>
              <a:t>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20</a:t>
            </a:fld>
            <a:endParaRPr lang="en-US" altLang="ko-KR"/>
          </a:p>
        </p:txBody>
      </p:sp>
      <p:graphicFrame>
        <p:nvGraphicFramePr>
          <p:cNvPr id="7" name="表 6"/>
          <p:cNvGraphicFramePr>
            <a:graphicFrameLocks noGrp="1"/>
          </p:cNvGraphicFramePr>
          <p:nvPr/>
        </p:nvGraphicFramePr>
        <p:xfrm>
          <a:off x="755576" y="1556792"/>
          <a:ext cx="7488832" cy="3420380"/>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Nov</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Dec</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42038">
                <a:tc>
                  <a:txBody>
                    <a:bodyPr/>
                    <a:lstStyle/>
                    <a:p>
                      <a:pPr algn="ctr" fontAlgn="ctr"/>
                      <a:r>
                        <a:rPr lang="en-US" sz="1800" b="0" i="0" u="none" strike="noStrike" dirty="0" smtClean="0">
                          <a:solidFill>
                            <a:srgbClr val="000000"/>
                          </a:solidFill>
                          <a:latin typeface="ＭＳ Ｐゴシック"/>
                        </a:rPr>
                        <a:t>Jan</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0" name="直線コネクタ 9"/>
          <p:cNvCxnSpPr/>
          <p:nvPr/>
        </p:nvCxnSpPr>
        <p:spPr bwMode="auto">
          <a:xfrm>
            <a:off x="3923928"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941168"/>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6021288"/>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941168"/>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21</a:t>
            </a:fld>
            <a:endParaRPr lang="en-US" altLang="ko-KR"/>
          </a:p>
        </p:txBody>
      </p:sp>
      <p:sp>
        <p:nvSpPr>
          <p:cNvPr id="3" name="Date Placeholder 2"/>
          <p:cNvSpPr>
            <a:spLocks noGrp="1"/>
          </p:cNvSpPr>
          <p:nvPr>
            <p:ph type="dt" sz="half" idx="10"/>
          </p:nvPr>
        </p:nvSpPr>
        <p:spPr>
          <a:xfrm>
            <a:off x="696913" y="334189"/>
            <a:ext cx="968214" cy="276999"/>
          </a:xfrm>
        </p:spPr>
        <p:txBody>
          <a:bodyPr/>
          <a:lstStyle/>
          <a:p>
            <a:pPr>
              <a:defRPr/>
            </a:pPr>
            <a:r>
              <a:rPr lang="en-US" altLang="ko-KR" dirty="0" smtClean="0"/>
              <a:t>July 2013</a:t>
            </a:r>
            <a:endParaRPr lang="en-US" altLang="ko-KR" dirty="0"/>
          </a:p>
        </p:txBody>
      </p:sp>
      <p:graphicFrame>
        <p:nvGraphicFramePr>
          <p:cNvPr id="7" name="表 6"/>
          <p:cNvGraphicFramePr>
            <a:graphicFrameLocks noGrp="1"/>
          </p:cNvGraphicFramePr>
          <p:nvPr/>
        </p:nvGraphicFramePr>
        <p:xfrm>
          <a:off x="1403648" y="1700808"/>
          <a:ext cx="7128786" cy="4392484"/>
        </p:xfrm>
        <a:graphic>
          <a:graphicData uri="http://schemas.openxmlformats.org/drawingml/2006/table">
            <a:tbl>
              <a:tblPr/>
              <a:tblGrid>
                <a:gridCol w="2193744"/>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dirty="0">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dirty="0">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dirty="0" smtClean="0">
                <a:hlinkClick r:id="rId2"/>
              </a:rPr>
              <a:t>https://imat.ieee.org/attendance</a:t>
            </a:r>
            <a:endParaRPr lang="en-US" altLang="ja-JP" dirty="0" smtClean="0"/>
          </a:p>
          <a:p>
            <a:pPr marL="457200" lvl="0" indent="-457200">
              <a:buFontTx/>
              <a:buAutoNum type="arabicPeriod"/>
              <a:defRPr/>
            </a:pPr>
            <a:r>
              <a:rPr lang="en-US" altLang="ja-JP" dirty="0" smtClean="0"/>
              <a:t>Register</a:t>
            </a:r>
          </a:p>
          <a:p>
            <a:pPr marL="457200" lvl="0" indent="-457200">
              <a:buFontTx/>
              <a:buAutoNum type="arabicPeriod"/>
              <a:defRPr/>
            </a:pPr>
            <a:r>
              <a:rPr lang="en-US" altLang="ja-JP" dirty="0" smtClean="0"/>
              <a:t>Indicate attendance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November, Plenary Meeting in Dallas</a:t>
            </a: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a:t>
            </a:r>
            <a:r>
              <a:rPr lang="ja-JP" altLang="en-US" b="1" dirty="0" smtClean="0">
                <a:ea typeface="ＭＳ Ｐゴシック" pitchFamily="50" charset="-128"/>
              </a:rPr>
              <a:t>　</a:t>
            </a:r>
            <a:r>
              <a:rPr lang="en-US" altLang="ja-JP" dirty="0" err="1" smtClean="0"/>
              <a:t>Sunghyun</a:t>
            </a:r>
            <a:r>
              <a:rPr lang="en-US" altLang="ja-JP" dirty="0" smtClean="0"/>
              <a:t> Hwang (ETRI</a:t>
            </a:r>
            <a:r>
              <a:rPr lang="en-US" altLang="ja-JP" b="1" dirty="0" smtClean="0">
                <a:ea typeface="ＭＳ Ｐゴシック" pitchFamily="50" charset="-128"/>
              </a:rPr>
              <a:t>)</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802.22b agenda as contained in 22-13-0166-00-000b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Sunghyun</a:t>
            </a:r>
            <a:r>
              <a:rPr lang="en-US" altLang="ja-JP" dirty="0" smtClean="0"/>
              <a:t> Hwang</a:t>
            </a:r>
          </a:p>
          <a:p>
            <a:endParaRPr lang="en-US" altLang="ja-JP" dirty="0" smtClean="0"/>
          </a:p>
          <a:p>
            <a:r>
              <a:rPr kumimoji="1" lang="en-US" altLang="ja-JP" dirty="0" smtClean="0"/>
              <a:t>No objection. Motion passes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Nov. 12</a:t>
            </a:r>
            <a:r>
              <a:rPr kumimoji="1" lang="en-US" altLang="ja-JP" baseline="30000" dirty="0" smtClean="0"/>
              <a:t>th</a:t>
            </a:r>
            <a:r>
              <a:rPr kumimoji="1" lang="en-US" altLang="ja-JP" dirty="0" smtClean="0"/>
              <a:t> AM1</a:t>
            </a:r>
          </a:p>
          <a:p>
            <a:endParaRPr kumimoji="1" lang="en-US" altLang="ja-JP" dirty="0" smtClean="0"/>
          </a:p>
          <a:p>
            <a:r>
              <a:rPr lang="en-US" altLang="ja-JP" dirty="0" smtClean="0"/>
              <a:t>Review from September</a:t>
            </a:r>
          </a:p>
          <a:p>
            <a:r>
              <a:rPr lang="en-US" altLang="ja-JP" dirty="0" smtClean="0"/>
              <a:t>Approve minutes from September</a:t>
            </a:r>
          </a:p>
          <a:p>
            <a:r>
              <a:rPr lang="en-US" altLang="ja-JP" dirty="0" smtClean="0"/>
              <a:t>Discussion Items</a:t>
            </a:r>
          </a:p>
          <a:p>
            <a:r>
              <a:rPr lang="en-US" altLang="ja-JP" dirty="0" smtClean="0"/>
              <a:t>Time slot for Presentation</a:t>
            </a:r>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Review of September Meeting</a:t>
            </a:r>
            <a:endParaRPr kumimoji="1" lang="ja-JP" altLang="en-US" dirty="0"/>
          </a:p>
        </p:txBody>
      </p:sp>
      <p:sp>
        <p:nvSpPr>
          <p:cNvPr id="3" name="コンテンツ プレースホルダ 2"/>
          <p:cNvSpPr>
            <a:spLocks noGrp="1"/>
          </p:cNvSpPr>
          <p:nvPr>
            <p:ph idx="1"/>
          </p:nvPr>
        </p:nvSpPr>
        <p:spPr>
          <a:xfrm>
            <a:off x="685800" y="1628800"/>
            <a:ext cx="7772400" cy="4467200"/>
          </a:xfrm>
        </p:spPr>
        <p:txBody>
          <a:bodyPr/>
          <a:lstStyle/>
          <a:p>
            <a:r>
              <a:rPr kumimoji="1" lang="en-US" altLang="ja-JP" dirty="0" smtClean="0"/>
              <a:t>Contributions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graphicFrame>
        <p:nvGraphicFramePr>
          <p:cNvPr id="7" name="コンテンツ プレースホルダ 6"/>
          <p:cNvGraphicFramePr>
            <a:graphicFrameLocks/>
          </p:cNvGraphicFramePr>
          <p:nvPr/>
        </p:nvGraphicFramePr>
        <p:xfrm>
          <a:off x="251520" y="2132856"/>
          <a:ext cx="8712967" cy="4297680"/>
        </p:xfrm>
        <a:graphic>
          <a:graphicData uri="http://schemas.openxmlformats.org/drawingml/2006/table">
            <a:tbl>
              <a:tblPr firstRow="1" bandRow="1">
                <a:tableStyleId>{5C22544A-7EE6-4342-B048-85BDC9FD1C3A}</a:tableStyleId>
              </a:tblPr>
              <a:tblGrid>
                <a:gridCol w="1800200"/>
                <a:gridCol w="4104456"/>
                <a:gridCol w="1224136"/>
                <a:gridCol w="1584175"/>
              </a:tblGrid>
              <a:tr h="370840">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370840">
                <a:tc>
                  <a:txBody>
                    <a:bodyPr/>
                    <a:lstStyle/>
                    <a:p>
                      <a:pPr algn="ctr"/>
                      <a:r>
                        <a:rPr kumimoji="1" lang="en-US" altLang="ja-JP" sz="1400" dirty="0" smtClean="0"/>
                        <a:t>17</a:t>
                      </a:r>
                      <a:r>
                        <a:rPr kumimoji="1" lang="en-US" altLang="ja-JP" sz="1400" baseline="30000" dirty="0" smtClean="0"/>
                        <a:t>th</a:t>
                      </a:r>
                      <a:r>
                        <a:rPr kumimoji="1" lang="en-US" altLang="ja-JP" sz="1400" dirty="0" smtClean="0"/>
                        <a:t> AM2</a:t>
                      </a:r>
                      <a:endParaRPr kumimoji="1" lang="ja-JP" altLang="en-US" sz="1400" dirty="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kumimoji="1" lang="en-US" altLang="ja-JP" sz="1400" dirty="0" smtClean="0"/>
                        <a:t>Frame structure modification</a:t>
                      </a:r>
                    </a:p>
                  </a:txBody>
                  <a:tcPr>
                    <a:solidFill>
                      <a:srgbClr val="FFFF00"/>
                    </a:solidFill>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141/r2</a:t>
                      </a:r>
                    </a:p>
                  </a:txBody>
                  <a:tcPr>
                    <a:solidFill>
                      <a:srgbClr val="FFFF00"/>
                    </a:solidFill>
                  </a:tcPr>
                </a:tc>
                <a:tc>
                  <a:txBody>
                    <a:bodyPr/>
                    <a:lstStyle/>
                    <a:p>
                      <a:r>
                        <a:rPr kumimoji="1" lang="en-US" altLang="ja-JP" sz="1400" dirty="0" smtClean="0"/>
                        <a:t>Dr. </a:t>
                      </a:r>
                      <a:r>
                        <a:rPr kumimoji="1" lang="en-US" altLang="ja-JP" sz="1400" dirty="0" err="1" smtClean="0"/>
                        <a:t>Ko</a:t>
                      </a:r>
                      <a:endParaRPr kumimoji="1" lang="ja-JP" altLang="en-US" sz="1400" dirty="0"/>
                    </a:p>
                  </a:txBody>
                  <a:tcPr>
                    <a:solidFill>
                      <a:srgbClr val="FFFF00"/>
                    </a:solidFill>
                  </a:tcPr>
                </a:tc>
              </a:tr>
              <a:tr h="370840">
                <a:tc rowSpan="3">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18</a:t>
                      </a:r>
                      <a:r>
                        <a:rPr kumimoji="1" lang="en-US" altLang="ja-JP" sz="1400" baseline="30000" dirty="0" smtClean="0"/>
                        <a:t>th</a:t>
                      </a:r>
                      <a:r>
                        <a:rPr kumimoji="1" lang="en-US" altLang="ja-JP" sz="1400" dirty="0" smtClean="0"/>
                        <a:t> PM1 , 19</a:t>
                      </a:r>
                      <a:r>
                        <a:rPr kumimoji="1" lang="en-US" altLang="ja-JP" sz="1400" baseline="30000" dirty="0" smtClean="0"/>
                        <a:t>th</a:t>
                      </a:r>
                      <a:r>
                        <a:rPr kumimoji="1" lang="en-US" altLang="ja-JP" sz="1400" dirty="0" smtClean="0"/>
                        <a:t> AM1</a:t>
                      </a:r>
                      <a:endParaRPr kumimoji="1" lang="ja-JP" altLang="en-US" sz="1400" dirty="0" smtClean="0"/>
                    </a:p>
                  </a:txBody>
                  <a:tcPr>
                    <a:solidFill>
                      <a:srgbClr val="FFFF00"/>
                    </a:solidFill>
                  </a:tcPr>
                </a:tc>
                <a:tc>
                  <a:txBody>
                    <a:bodyPr/>
                    <a:lstStyle/>
                    <a:p>
                      <a:pPr>
                        <a:buFont typeface="Arial" pitchFamily="34" charset="0"/>
                        <a:buNone/>
                      </a:pPr>
                      <a:r>
                        <a:rPr kumimoji="1" lang="en-US" altLang="ja-JP" sz="1400" dirty="0" smtClean="0"/>
                        <a:t>TX diversity with array interference gain</a:t>
                      </a:r>
                      <a:endParaRPr kumimoji="1" lang="ja-JP" altLang="en-US" sz="1400" dirty="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b="1" dirty="0" smtClean="0"/>
                        <a:t>132/r3</a:t>
                      </a:r>
                      <a:endParaRPr kumimoji="1" lang="ja-JP" altLang="en-US" sz="1400" b="1" dirty="0"/>
                    </a:p>
                  </a:txBody>
                  <a:tcPr>
                    <a:solidFill>
                      <a:srgbClr val="FFFF00"/>
                    </a:solidFill>
                  </a:tcPr>
                </a:tc>
                <a:tc rowSpan="3">
                  <a:txBody>
                    <a:bodyPr/>
                    <a:lstStyle/>
                    <a:p>
                      <a:r>
                        <a:rPr kumimoji="1" lang="en-US" altLang="ja-JP" sz="1400" dirty="0" smtClean="0"/>
                        <a:t>Dr. Gabriel</a:t>
                      </a:r>
                      <a:endParaRPr kumimoji="1" lang="ja-JP" altLang="en-US" sz="1400" dirty="0"/>
                    </a:p>
                  </a:txBody>
                  <a:tcPr>
                    <a:solidFill>
                      <a:srgbClr val="FFFF00"/>
                    </a:solidFill>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MIMO text:</a:t>
                      </a:r>
                      <a:r>
                        <a:rPr lang="en-US" altLang="ja-JP" sz="1400" baseline="0" dirty="0" smtClean="0"/>
                        <a:t> maximum ratio combining for the standard 802.22b</a:t>
                      </a: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140/r0</a:t>
                      </a:r>
                    </a:p>
                  </a:txBody>
                  <a:tcPr>
                    <a:solidFill>
                      <a:srgbClr val="FFFF00"/>
                    </a:solidFill>
                  </a:tcPr>
                </a:tc>
                <a:tc vMerge="1">
                  <a:txBody>
                    <a:bodyPr/>
                    <a:lstStyle/>
                    <a:p>
                      <a:endParaRPr kumimoji="1" lang="ja-JP" altLang="en-US" sz="1600" dirty="0"/>
                    </a:p>
                  </a:txBody>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MIMO text: for</a:t>
                      </a:r>
                      <a:r>
                        <a:rPr lang="en-US" altLang="ja-JP" sz="1400" baseline="0" dirty="0" smtClean="0"/>
                        <a:t> the standard 802.22b</a:t>
                      </a: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131/r1</a:t>
                      </a:r>
                    </a:p>
                  </a:txBody>
                  <a:tcPr>
                    <a:solidFill>
                      <a:srgbClr val="FFFF00"/>
                    </a:solidFill>
                  </a:tcPr>
                </a:tc>
                <a:tc vMerge="1">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19</a:t>
                      </a:r>
                      <a:r>
                        <a:rPr kumimoji="1" lang="en-US" altLang="ja-JP" sz="1400" baseline="30000" dirty="0" smtClean="0"/>
                        <a:t>th</a:t>
                      </a:r>
                      <a:r>
                        <a:rPr kumimoji="1" lang="en-US" altLang="ja-JP" sz="1400" dirty="0" smtClean="0"/>
                        <a:t> AM1</a:t>
                      </a:r>
                      <a:endParaRPr kumimoji="1" lang="ja-JP" altLang="en-US" sz="1400" dirty="0" smtClean="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Proposed</a:t>
                      </a:r>
                      <a:r>
                        <a:rPr lang="en-US" altLang="ja-JP" sz="1400" baseline="0" dirty="0" smtClean="0"/>
                        <a:t> PHY text for 802.22b</a:t>
                      </a: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122/r1</a:t>
                      </a:r>
                    </a:p>
                  </a:txBody>
                  <a:tcPr>
                    <a:solidFill>
                      <a:srgbClr val="FFFF00"/>
                    </a:solidFill>
                  </a:tcPr>
                </a:tc>
                <a:tc rowSpan="2">
                  <a:txBody>
                    <a:bodyPr/>
                    <a:lstStyle/>
                    <a:p>
                      <a:r>
                        <a:rPr kumimoji="1" lang="en-US" altLang="ja-JP" sz="1400" dirty="0" smtClean="0"/>
                        <a:t>Dr. Zhao</a:t>
                      </a:r>
                      <a:endParaRPr kumimoji="1" lang="ja-JP" altLang="en-US" sz="1400" dirty="0"/>
                    </a:p>
                  </a:txBody>
                  <a:tcPr>
                    <a:solidFill>
                      <a:srgbClr val="FFFF00"/>
                    </a:solidFill>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19</a:t>
                      </a:r>
                      <a:r>
                        <a:rPr kumimoji="1" lang="en-US" altLang="ja-JP" sz="1400" baseline="30000" dirty="0" smtClean="0"/>
                        <a:t>th</a:t>
                      </a:r>
                      <a:r>
                        <a:rPr kumimoji="1" lang="en-US" altLang="ja-JP" sz="1400" dirty="0" smtClean="0"/>
                        <a:t> AM1</a:t>
                      </a:r>
                      <a:endParaRPr kumimoji="1" lang="ja-JP" altLang="en-US" sz="1400" dirty="0" smtClean="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MD-TCM</a:t>
                      </a:r>
                      <a:r>
                        <a:rPr lang="en-US" altLang="ja-JP" sz="1400" baseline="0" dirty="0" smtClean="0"/>
                        <a:t> Text for 802.22b</a:t>
                      </a: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153/r0</a:t>
                      </a:r>
                    </a:p>
                  </a:txBody>
                  <a:tcPr>
                    <a:solidFill>
                      <a:srgbClr val="FFFF00"/>
                    </a:solidFill>
                  </a:tcPr>
                </a:tc>
                <a:tc vMerge="1">
                  <a:txBody>
                    <a:bodyPr/>
                    <a:lstStyle/>
                    <a:p>
                      <a:endParaRPr kumimoji="1" lang="ja-JP" altLang="en-US" sz="1400" dirty="0"/>
                    </a:p>
                  </a:txBody>
                  <a:tcPr/>
                </a:tc>
              </a:tr>
              <a:tr h="370840">
                <a:tc rowSpan="3">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18</a:t>
                      </a:r>
                      <a:r>
                        <a:rPr kumimoji="1" lang="en-US" altLang="ja-JP" sz="1400" baseline="30000" dirty="0" smtClean="0"/>
                        <a:t>th</a:t>
                      </a:r>
                      <a:r>
                        <a:rPr kumimoji="1" lang="en-US" altLang="ja-JP" sz="1400" dirty="0" smtClean="0"/>
                        <a:t> AM2</a:t>
                      </a:r>
                      <a:endParaRPr kumimoji="1" lang="ja-JP" altLang="en-US" sz="1400" dirty="0" smtClean="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Proposed Text of MAC technical items related to 7.7.11.3.X Multi-channel operation supported</a:t>
                      </a:r>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135/r0</a:t>
                      </a:r>
                    </a:p>
                  </a:txBody>
                  <a:tcPr>
                    <a:solidFill>
                      <a:srgbClr val="FFFF00"/>
                    </a:solidFill>
                  </a:tcPr>
                </a:tc>
                <a:tc rowSpan="3">
                  <a:txBody>
                    <a:bodyPr/>
                    <a:lstStyle/>
                    <a:p>
                      <a:r>
                        <a:rPr kumimoji="1" lang="en-US" altLang="ja-JP" sz="1400" dirty="0" smtClean="0"/>
                        <a:t>Dr. </a:t>
                      </a:r>
                      <a:r>
                        <a:rPr kumimoji="1" lang="en-US" altLang="ja-JP" sz="1400" dirty="0" err="1" smtClean="0"/>
                        <a:t>Toh</a:t>
                      </a:r>
                      <a:endParaRPr kumimoji="1" lang="ja-JP" altLang="en-US" sz="1400" dirty="0"/>
                    </a:p>
                  </a:txBody>
                  <a:tcPr>
                    <a:solidFill>
                      <a:srgbClr val="FFFF00"/>
                    </a:solidFill>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Proposed Text of MAC technical items related to 7.6.X MAC headers (Multi-channel operation mode)</a:t>
                      </a:r>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134/r0</a:t>
                      </a:r>
                    </a:p>
                  </a:txBody>
                  <a:tcPr>
                    <a:solidFill>
                      <a:srgbClr val="FFFF00"/>
                    </a:solidFill>
                  </a:tcPr>
                </a:tc>
                <a:tc vMerge="1">
                  <a:txBody>
                    <a:bodyPr/>
                    <a:lstStyle/>
                    <a:p>
                      <a:endParaRPr kumimoji="1" lang="ja-JP" altLang="en-US" sz="1600" dirty="0"/>
                    </a:p>
                  </a:txBody>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Proposed Text of MAC technical items related to 7.7.X Channel Allocation Manager management messages</a:t>
                      </a:r>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133/r0</a:t>
                      </a:r>
                    </a:p>
                  </a:txBody>
                  <a:tcPr>
                    <a:solidFill>
                      <a:srgbClr val="FFFF00"/>
                    </a:solidFill>
                  </a:tcPr>
                </a:tc>
                <a:tc vMerge="1">
                  <a:txBody>
                    <a:bodyPr/>
                    <a:lstStyle/>
                    <a:p>
                      <a:endParaRPr kumimoji="1" lang="ja-JP" altLang="en-US" sz="16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59530</TotalTime>
  <Words>1118</Words>
  <Application>Microsoft Office PowerPoint</Application>
  <PresentationFormat>画面に合わせる (4:3)</PresentationFormat>
  <Paragraphs>726</Paragraphs>
  <Slides>21</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21</vt:i4>
      </vt:variant>
    </vt:vector>
  </HeadingPairs>
  <TitlesOfParts>
    <vt:vector size="23" baseType="lpstr">
      <vt:lpstr>802-22-Submission</vt:lpstr>
      <vt:lpstr>Document</vt:lpstr>
      <vt:lpstr>IEEE P802.22b November 2013 Plan &amp; Report</vt:lpstr>
      <vt:lpstr>Meeting Protocol</vt:lpstr>
      <vt:lpstr>Attendee</vt:lpstr>
      <vt:lpstr>Introduction</vt:lpstr>
      <vt:lpstr>New Member</vt:lpstr>
      <vt:lpstr>802.22b Title, PAR Scope and Purpose</vt:lpstr>
      <vt:lpstr>Tentative TG 802.22b Agenda for the Week</vt:lpstr>
      <vt:lpstr>TGb Slot 1</vt:lpstr>
      <vt:lpstr>Review of September Meeting</vt:lpstr>
      <vt:lpstr>September Minutes</vt:lpstr>
      <vt:lpstr>Review of Conference Calls</vt:lpstr>
      <vt:lpstr>Conference Call Minutes</vt:lpstr>
      <vt:lpstr>Discussion Items</vt:lpstr>
      <vt:lpstr>Contributions</vt:lpstr>
      <vt:lpstr>TGb Slot 2</vt:lpstr>
      <vt:lpstr>TGb Slot 3</vt:lpstr>
      <vt:lpstr>TGb Slot 4</vt:lpstr>
      <vt:lpstr>TGb Slot 5</vt:lpstr>
      <vt:lpstr>TGb Slot 6</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IEEE802.22b Report</dc:title>
  <dc:creator>"Chang-woo Pyo" &lt;cwpyo@nict.go.jp&gt;</dc:creator>
  <cp:lastModifiedBy>cwpyo</cp:lastModifiedBy>
  <cp:revision>1826</cp:revision>
  <cp:lastPrinted>1998-02-10T13:28:06Z</cp:lastPrinted>
  <dcterms:created xsi:type="dcterms:W3CDTF">2006-06-26T04:34:43Z</dcterms:created>
  <dcterms:modified xsi:type="dcterms:W3CDTF">2013-11-14T17:59:11Z</dcterms:modified>
</cp:coreProperties>
</file>