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24"/>
  </p:notesMasterIdLst>
  <p:handoutMasterIdLst>
    <p:handoutMasterId r:id="rId25"/>
  </p:handoutMasterIdLst>
  <p:sldIdLst>
    <p:sldId id="344" r:id="rId3"/>
    <p:sldId id="780" r:id="rId4"/>
    <p:sldId id="511" r:id="rId5"/>
    <p:sldId id="778" r:id="rId6"/>
    <p:sldId id="779" r:id="rId7"/>
    <p:sldId id="777" r:id="rId8"/>
    <p:sldId id="760" r:id="rId9"/>
    <p:sldId id="761" r:id="rId10"/>
    <p:sldId id="762" r:id="rId11"/>
    <p:sldId id="757" r:id="rId12"/>
    <p:sldId id="776" r:id="rId13"/>
    <p:sldId id="758" r:id="rId14"/>
    <p:sldId id="580" r:id="rId15"/>
    <p:sldId id="739" r:id="rId16"/>
    <p:sldId id="378" r:id="rId17"/>
    <p:sldId id="471" r:id="rId18"/>
    <p:sldId id="585" r:id="rId19"/>
    <p:sldId id="781" r:id="rId20"/>
    <p:sldId id="763" r:id="rId21"/>
    <p:sldId id="661" r:id="rId22"/>
    <p:sldId id="603"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CCFFFF"/>
    <a:srgbClr val="0033CC"/>
    <a:srgbClr val="99FF99"/>
    <a:srgbClr val="FFFF00"/>
    <a:srgbClr val="0066FF"/>
    <a:srgbClr val="006600"/>
    <a:srgbClr val="CCFFCC"/>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9789" autoAdjust="0"/>
  </p:normalViewPr>
  <p:slideViewPr>
    <p:cSldViewPr>
      <p:cViewPr>
        <p:scale>
          <a:sx n="66" d="100"/>
          <a:sy n="66" d="100"/>
        </p:scale>
        <p:origin x="-12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95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95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95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9E50E06-50B3-4FC2-AC17-DEA0F00A4BA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C041DF-CFC1-4E0E-BCDC-37694F65EEE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endParaRPr lang="en-US" dirty="0" smtClean="0">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endParaRPr lang="en-US" smtClean="0">
              <a:ea typeface="MS PGothic"/>
            </a:endParaRPr>
          </a:p>
        </p:txBody>
      </p:sp>
      <p:sp>
        <p:nvSpPr>
          <p:cNvPr id="19459" name="Slide Number Placeholder 3"/>
          <p:cNvSpPr>
            <a:spLocks noGrp="1"/>
          </p:cNvSpPr>
          <p:nvPr>
            <p:ph type="sldNum" sz="quarter" idx="5"/>
          </p:nvPr>
        </p:nvSpPr>
        <p:spPr>
          <a:xfrm>
            <a:off x="3618014" y="8852204"/>
            <a:ext cx="74414" cy="182940"/>
          </a:xfrm>
          <a:noFill/>
        </p:spPr>
        <p:txBody>
          <a:bodyPr/>
          <a:lstStyle/>
          <a:p>
            <a:pPr defTabSz="920327"/>
            <a:fld id="{9B1B58E9-51BC-41C9-9ACA-96EC77E98CD5}" type="slidenum">
              <a:rPr lang="en-US" smtClean="0">
                <a:ea typeface="MS PGothic"/>
                <a:cs typeface="MS PGothic"/>
              </a:rPr>
              <a:pPr defTabSz="920327"/>
              <a:t>14</a:t>
            </a:fld>
            <a:endParaRPr lang="en-US" dirty="0" smtClean="0">
              <a:ea typeface="MS PGothic"/>
              <a:cs typeface="MS 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noFill/>
          <a:ln/>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noFill/>
          <a:ln/>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C041DF-CFC1-4E0E-BCDC-37694F65EEE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a:noFill/>
          <a:ln/>
        </p:spPr>
        <p:txBody>
          <a:bodyPr/>
          <a:lstStyle/>
          <a:p>
            <a:endParaRPr lang="en-US" smtClean="0">
              <a:ea typeface="MS PGothic"/>
            </a:endParaRPr>
          </a:p>
        </p:txBody>
      </p:sp>
      <p:sp>
        <p:nvSpPr>
          <p:cNvPr id="23555" name="Slide Number Placeholder 3"/>
          <p:cNvSpPr>
            <a:spLocks noGrp="1"/>
          </p:cNvSpPr>
          <p:nvPr>
            <p:ph type="sldNum" sz="quarter" idx="5"/>
          </p:nvPr>
        </p:nvSpPr>
        <p:spPr>
          <a:xfrm>
            <a:off x="3618013" y="8852203"/>
            <a:ext cx="74414" cy="182940"/>
          </a:xfrm>
          <a:noFill/>
        </p:spPr>
        <p:txBody>
          <a:bodyPr/>
          <a:lstStyle/>
          <a:p>
            <a:pPr defTabSz="920491"/>
            <a:fld id="{A91A2BFA-A475-4541-A6B0-DC2C53934A0E}" type="slidenum">
              <a:rPr lang="en-US" smtClean="0">
                <a:ea typeface="MS PGothic"/>
                <a:cs typeface="MS PGothic"/>
              </a:rPr>
              <a:pPr defTabSz="920491"/>
              <a:t>20</a:t>
            </a:fld>
            <a:endParaRPr lang="en-US" dirty="0" smtClean="0">
              <a:ea typeface="MS PGothic"/>
              <a:cs typeface="MS P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endParaRPr lang="en-US" smtClean="0">
              <a:ea typeface="MS PGothic"/>
            </a:endParaRPr>
          </a:p>
        </p:txBody>
      </p:sp>
      <p:sp>
        <p:nvSpPr>
          <p:cNvPr id="27651" name="Slide Number Placeholder 3"/>
          <p:cNvSpPr>
            <a:spLocks noGrp="1"/>
          </p:cNvSpPr>
          <p:nvPr>
            <p:ph type="sldNum" sz="quarter" idx="5"/>
          </p:nvPr>
        </p:nvSpPr>
        <p:spPr>
          <a:xfrm>
            <a:off x="3618013" y="8852203"/>
            <a:ext cx="74414" cy="182940"/>
          </a:xfrm>
          <a:noFill/>
        </p:spPr>
        <p:txBody>
          <a:bodyPr/>
          <a:lstStyle/>
          <a:p>
            <a:pPr defTabSz="920491"/>
            <a:fld id="{E8025373-7B66-4276-BE43-290CA73DD584}" type="slidenum">
              <a:rPr lang="en-US" smtClean="0">
                <a:ea typeface="MS PGothic"/>
                <a:cs typeface="MS PGothic"/>
              </a:rPr>
              <a:pPr defTabSz="920491"/>
              <a:t>2</a:t>
            </a:fld>
            <a:endParaRPr lang="en-US" dirty="0" smtClean="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p>
        </p:txBody>
      </p:sp>
      <p:sp>
        <p:nvSpPr>
          <p:cNvPr id="18436" name="Slide Number Placeholder 3"/>
          <p:cNvSpPr>
            <a:spLocks noGrp="1"/>
          </p:cNvSpPr>
          <p:nvPr>
            <p:ph type="sldNum" sz="quarter" idx="5"/>
          </p:nvPr>
        </p:nvSpPr>
        <p:spPr>
          <a:noFill/>
        </p:spPr>
        <p:txBody>
          <a:bodyPr/>
          <a:lstStyle/>
          <a:p>
            <a:fld id="{0992133B-09DE-214C-B9DC-8DA6FA05610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latin typeface="Arial" pitchFamily="34" charset="0"/>
              </a:rPr>
              <a:t>Comparison of different Broadband Access technologies with respect to their relative complexity/cost of implementation as a function of the density of population to be served over the territory.  Wired technologies (ADSL, cable, fiber) are more suited for areas with a population density of about 60 person/km^2 and above.  Wireless microwave technology (Wi-Fi, </a:t>
            </a:r>
            <a:r>
              <a:rPr lang="en-US" dirty="0" err="1" smtClean="0">
                <a:latin typeface="Arial" pitchFamily="34" charset="0"/>
              </a:rPr>
              <a:t>Wi</a:t>
            </a:r>
            <a:r>
              <a:rPr lang="en-US" dirty="0" smtClean="0">
                <a:latin typeface="Arial" pitchFamily="34" charset="0"/>
              </a:rPr>
              <a:t>-MAX, HSPA, LTE) can extend the coverage to areas with somewhat lower population density.  However, only wireless technologies operating in the VHF and UHF bands such as the Wireless Regional Area Network technology which is expected to operate on a non-interfering basis in the TV broadcast bands, can extend broadband access in a cost-effective way to rural areas with population density ranging between 1.5  to 60 person per km^2 because of the better RF signal propagation in this frequency range.  An industry standard has been developed especially for extending broadband access to rural areas by the IEEE 802.22 Working Group (</a:t>
            </a:r>
            <a:r>
              <a:rPr lang="en-CA" dirty="0" smtClean="0">
                <a:latin typeface="Arial" pitchFamily="34" charset="0"/>
              </a:rPr>
              <a:t>http://www.ieee802.org/22/).  S</a:t>
            </a:r>
            <a:r>
              <a:rPr lang="en-US" dirty="0" err="1" smtClean="0">
                <a:latin typeface="Arial" pitchFamily="34" charset="0"/>
              </a:rPr>
              <a:t>atellite</a:t>
            </a:r>
            <a:r>
              <a:rPr lang="en-US" dirty="0" smtClean="0">
                <a:latin typeface="Arial" pitchFamily="34" charset="0"/>
              </a:rPr>
              <a:t> transmission technology is the only attractive solution</a:t>
            </a:r>
            <a:r>
              <a:rPr lang="en-CA" dirty="0" smtClean="0">
                <a:latin typeface="Arial" pitchFamily="34" charset="0"/>
              </a:rPr>
              <a:t> </a:t>
            </a:r>
            <a:r>
              <a:rPr lang="en-US" dirty="0" smtClean="0">
                <a:latin typeface="Arial" pitchFamily="34" charset="0"/>
              </a:rPr>
              <a:t>for bringing broadband access to areas with population density below about 1.5 person per km^2.  However, because of the extent of the propagation path to a geo-stationary satellite on the geo-stationary orbit, all transmissions will have to suffer propagation delays of about 1/3 second.</a:t>
            </a:r>
          </a:p>
          <a:p>
            <a:pPr fontAlgn="b"/>
            <a:r>
              <a:rPr lang="en-CA" dirty="0" smtClean="0">
                <a:latin typeface="Arial" pitchFamily="34" charset="0"/>
              </a:rPr>
              <a:t>Based on Canadian population census 2000 using a grid of 3 km radius hexagons.</a:t>
            </a:r>
          </a:p>
          <a:p>
            <a:r>
              <a:rPr lang="en-US" dirty="0" smtClean="0">
                <a:latin typeface="Arial" pitchFamily="34" charset="0"/>
              </a:rPr>
              <a:t>Based on USA population census of 2000: </a:t>
            </a:r>
            <a:r>
              <a:rPr lang="en-CA" dirty="0" smtClean="0">
                <a:latin typeface="Arial" pitchFamily="34" charset="0"/>
              </a:rPr>
              <a:t>http://www.census.gov/geo/www/gazetteer/places2k.html</a:t>
            </a:r>
            <a:endParaRPr lang="en-US" dirty="0" smtClean="0">
              <a:latin typeface="Arial" pitchFamily="34" charset="0"/>
            </a:endParaRPr>
          </a:p>
          <a:p>
            <a:r>
              <a:rPr lang="en-CA" dirty="0" smtClean="0">
                <a:solidFill>
                  <a:schemeClr val="accent1"/>
                </a:solidFill>
                <a:latin typeface="Arial" pitchFamily="34" charset="0"/>
              </a:rPr>
              <a:t>Rural as defined in FCC WT Docket No. 02-381: 100 persons/mile^2 or 38.6 persons/km^2</a:t>
            </a:r>
          </a:p>
          <a:p>
            <a:endParaRPr lang="en-US" dirty="0" smtClean="0">
              <a:latin typeface="Arial" pitchFamily="34" charset="0"/>
              <a:ea typeface="MS PGothic" pitchFamily="34" charset="-128"/>
            </a:endParaRPr>
          </a:p>
        </p:txBody>
      </p:sp>
      <p:sp>
        <p:nvSpPr>
          <p:cNvPr id="73732" name="Slide Number Placeholder 3"/>
          <p:cNvSpPr>
            <a:spLocks noGrp="1"/>
          </p:cNvSpPr>
          <p:nvPr>
            <p:ph type="sldNum" sz="quarter" idx="5"/>
          </p:nvPr>
        </p:nvSpPr>
        <p:spPr>
          <a:xfrm>
            <a:off x="3617595" y="8851606"/>
            <a:ext cx="74815" cy="182942"/>
          </a:xfrm>
          <a:noFill/>
        </p:spPr>
        <p:txBody>
          <a:bodyPr/>
          <a:lstStyle/>
          <a:p>
            <a:pPr defTabSz="916580"/>
            <a:fld id="{BFE6FF9F-2072-4921-B692-296C79CB9553}" type="slidenum">
              <a:rPr lang="en-US" smtClean="0">
                <a:latin typeface="Arial" pitchFamily="34" charset="0"/>
                <a:ea typeface="MS PGothic" pitchFamily="34" charset="-128"/>
              </a:rPr>
              <a:pPr defTabSz="916580"/>
              <a:t>4</a:t>
            </a:fld>
            <a:endParaRPr lang="en-US" dirty="0" smtClean="0">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a typeface="MS PGothic" pitchFamily="34" charset="-128"/>
            </a:endParaRPr>
          </a:p>
        </p:txBody>
      </p:sp>
      <p:sp>
        <p:nvSpPr>
          <p:cNvPr id="74756" name="Slide Number Placeholder 3"/>
          <p:cNvSpPr>
            <a:spLocks noGrp="1"/>
          </p:cNvSpPr>
          <p:nvPr>
            <p:ph type="sldNum" sz="quarter" idx="5"/>
          </p:nvPr>
        </p:nvSpPr>
        <p:spPr>
          <a:xfrm>
            <a:off x="3617595" y="8851606"/>
            <a:ext cx="74815" cy="182942"/>
          </a:xfrm>
          <a:noFill/>
        </p:spPr>
        <p:txBody>
          <a:bodyPr/>
          <a:lstStyle/>
          <a:p>
            <a:pPr defTabSz="918141"/>
            <a:fld id="{DDB2D375-2CA5-45B2-8DF9-7CA7599F4C06}" type="slidenum">
              <a:rPr lang="en-US" smtClean="0">
                <a:latin typeface="Arial" pitchFamily="34" charset="0"/>
                <a:ea typeface="MS PGothic" pitchFamily="34" charset="-128"/>
              </a:rPr>
              <a:pPr defTabSz="918141"/>
              <a:t>5</a:t>
            </a:fld>
            <a:endParaRPr lang="en-US" dirty="0" smtClean="0">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Arial" pitchFamily="34" charset="0"/>
              <a:ea typeface="MS PGothic" pitchFamily="34" charset="-128"/>
            </a:endParaRPr>
          </a:p>
        </p:txBody>
      </p:sp>
      <p:sp>
        <p:nvSpPr>
          <p:cNvPr id="82948" name="Slide Number Placeholder 3"/>
          <p:cNvSpPr>
            <a:spLocks noGrp="1"/>
          </p:cNvSpPr>
          <p:nvPr>
            <p:ph type="sldNum" sz="quarter" idx="5"/>
          </p:nvPr>
        </p:nvSpPr>
        <p:spPr>
          <a:xfrm>
            <a:off x="3617595" y="8851606"/>
            <a:ext cx="74815" cy="182942"/>
          </a:xfrm>
          <a:noFill/>
        </p:spPr>
        <p:txBody>
          <a:bodyPr/>
          <a:lstStyle/>
          <a:p>
            <a:pPr defTabSz="919703"/>
            <a:fld id="{553A2D77-07E4-4966-B701-645DAEB54E36}" type="slidenum">
              <a:rPr lang="en-US" smtClean="0">
                <a:latin typeface="Arial" pitchFamily="34" charset="0"/>
                <a:ea typeface="MS PGothic" pitchFamily="34" charset="-128"/>
              </a:rPr>
              <a:pPr defTabSz="919703"/>
              <a:t>6</a:t>
            </a:fld>
            <a:endParaRPr lang="en-US" dirty="0" smtClean="0">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a:noFill/>
          <a:ln/>
        </p:spPr>
        <p:txBody>
          <a:bodyPr/>
          <a:lstStyle/>
          <a:p>
            <a:endParaRPr lang="en-US" smtClean="0">
              <a:ea typeface="MS PGothic"/>
            </a:endParaRPr>
          </a:p>
        </p:txBody>
      </p:sp>
      <p:sp>
        <p:nvSpPr>
          <p:cNvPr id="27651" name="Slide Number Placeholder 3"/>
          <p:cNvSpPr>
            <a:spLocks noGrp="1"/>
          </p:cNvSpPr>
          <p:nvPr>
            <p:ph type="sldNum" sz="quarter" idx="5"/>
          </p:nvPr>
        </p:nvSpPr>
        <p:spPr>
          <a:xfrm>
            <a:off x="3618013" y="8852203"/>
            <a:ext cx="74414" cy="182940"/>
          </a:xfrm>
          <a:noFill/>
        </p:spPr>
        <p:txBody>
          <a:bodyPr/>
          <a:lstStyle/>
          <a:p>
            <a:pPr defTabSz="920491"/>
            <a:fld id="{E8025373-7B66-4276-BE43-290CA73DD584}" type="slidenum">
              <a:rPr lang="en-US" smtClean="0">
                <a:ea typeface="MS PGothic"/>
                <a:cs typeface="MS PGothic"/>
              </a:rPr>
              <a:pPr defTabSz="920491"/>
              <a:t>7</a:t>
            </a:fld>
            <a:endParaRPr lang="en-US" dirty="0" smtClean="0">
              <a:ea typeface="MS PGothic"/>
              <a:cs typeface="MS 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a:noFill/>
          <a:ln/>
        </p:spPr>
        <p:txBody>
          <a:bodyPr/>
          <a:lstStyle/>
          <a:p>
            <a:endParaRPr lang="en-US" smtClean="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14288" y="6597650"/>
            <a:ext cx="9129712"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5" name="Rectangle 3"/>
          <p:cNvSpPr>
            <a:spLocks noChangeArrowheads="1"/>
          </p:cNvSpPr>
          <p:nvPr/>
        </p:nvSpPr>
        <p:spPr bwMode="auto">
          <a:xfrm>
            <a:off x="3175" y="3175"/>
            <a:ext cx="9136063"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6" name="Rectangle 4"/>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30757"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30758" name="Text Box 6"/>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4CDAC405-A5E5-4E3A-9C56-AFA30CD1445B}" type="slidenum">
              <a:rPr lang="en-US" sz="1200">
                <a:solidFill>
                  <a:schemeClr val="bg1"/>
                </a:solidFill>
              </a:rPr>
              <a:pPr algn="r" eaLnBrk="1" hangingPunct="1">
                <a:spcBef>
                  <a:spcPct val="50000"/>
                </a:spcBef>
              </a:pPr>
              <a:t>‹#›</a:t>
            </a:fld>
            <a:endParaRPr lang="en-US" sz="1200">
              <a:solidFill>
                <a:schemeClr val="bg1"/>
              </a:solidFill>
            </a:endParaRPr>
          </a:p>
        </p:txBody>
      </p:sp>
      <p:sp>
        <p:nvSpPr>
          <p:cNvPr id="330759" name="Text Box 7"/>
          <p:cNvSpPr txBox="1">
            <a:spLocks noChangeArrowheads="1"/>
          </p:cNvSpPr>
          <p:nvPr/>
        </p:nvSpPr>
        <p:spPr bwMode="auto">
          <a:xfrm>
            <a:off x="0" y="6591300"/>
            <a:ext cx="9144000" cy="276999"/>
          </a:xfrm>
          <a:prstGeom prst="rect">
            <a:avLst/>
          </a:prstGeom>
          <a:noFill/>
          <a:ln w="9525">
            <a:noFill/>
            <a:miter lim="800000"/>
            <a:headEnd/>
            <a:tailEnd/>
          </a:ln>
          <a:effectLst/>
        </p:spPr>
        <p:txBody>
          <a:bodyPr>
            <a:spAutoFit/>
          </a:bodyPr>
          <a:lstStyle/>
          <a:p>
            <a:pPr algn="ctr" eaLnBrk="1" hangingPunct="1"/>
            <a:r>
              <a:rPr lang="en-US" sz="1200" baseline="0" dirty="0" smtClean="0">
                <a:solidFill>
                  <a:schemeClr val="bg1"/>
                </a:solidFill>
              </a:rPr>
              <a:t>IEEE 802.22: </a:t>
            </a:r>
            <a:r>
              <a:rPr lang="en-US" sz="1200" baseline="0" dirty="0" err="1" smtClean="0">
                <a:solidFill>
                  <a:schemeClr val="bg1"/>
                </a:solidFill>
              </a:rPr>
              <a:t>WhiteSpace</a:t>
            </a:r>
            <a:r>
              <a:rPr lang="en-US" sz="1200" baseline="0" dirty="0" smtClean="0">
                <a:solidFill>
                  <a:schemeClr val="bg1"/>
                </a:solidFill>
              </a:rPr>
              <a:t> Enabled Rural Broadband  to Cognitive M2M</a:t>
            </a:r>
            <a:endParaRPr lang="en-US" sz="1200" dirty="0">
              <a:solidFill>
                <a:schemeClr val="bg1"/>
              </a:solidFill>
            </a:endParaRPr>
          </a:p>
        </p:txBody>
      </p:sp>
      <p:grpSp>
        <p:nvGrpSpPr>
          <p:cNvPr id="330761" name="Group 9"/>
          <p:cNvGrpSpPr>
            <a:grpSpLocks/>
          </p:cNvGrpSpPr>
          <p:nvPr/>
        </p:nvGrpSpPr>
        <p:grpSpPr bwMode="auto">
          <a:xfrm>
            <a:off x="228600" y="5715000"/>
            <a:ext cx="793750" cy="709613"/>
            <a:chOff x="3288" y="3482"/>
            <a:chExt cx="500" cy="447"/>
          </a:xfrm>
        </p:grpSpPr>
        <p:sp>
          <p:nvSpPr>
            <p:cNvPr id="330762" name="Rectangle 10"/>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30763" name="Text Box 11"/>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dirty="0">
                  <a:solidFill>
                    <a:schemeClr val="bg1"/>
                  </a:solidFill>
                </a:rPr>
                <a:t>EEE</a:t>
              </a:r>
            </a:p>
          </p:txBody>
        </p:sp>
        <p:sp>
          <p:nvSpPr>
            <p:cNvPr id="330764" name="Line 12"/>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30765" name="Text Box 13"/>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a:solidFill>
                    <a:schemeClr val="bg1"/>
                  </a:solidFill>
                </a:rPr>
                <a:t>802</a:t>
              </a:r>
            </a:p>
          </p:txBody>
        </p:sp>
      </p:grpSp>
      <p:pic>
        <p:nvPicPr>
          <p:cNvPr id="14" name="Picture 13" descr="ITU_logo.jpg"/>
          <p:cNvPicPr>
            <a:picLocks noChangeAspect="1"/>
          </p:cNvPicPr>
          <p:nvPr userDrawn="1"/>
        </p:nvPicPr>
        <p:blipFill>
          <a:blip r:embed="rId2" cstate="print"/>
          <a:stretch>
            <a:fillRect/>
          </a:stretch>
        </p:blipFill>
        <p:spPr>
          <a:xfrm>
            <a:off x="8077200" y="5638800"/>
            <a:ext cx="806302" cy="762000"/>
          </a:xfrm>
          <a:prstGeom prst="rect">
            <a:avLst/>
          </a:prstGeom>
        </p:spPr>
      </p:pic>
      <p:sp>
        <p:nvSpPr>
          <p:cNvPr id="16" name="Rectangle 7"/>
          <p:cNvSpPr>
            <a:spLocks noChangeArrowheads="1"/>
          </p:cNvSpPr>
          <p:nvPr userDrawn="1"/>
        </p:nvSpPr>
        <p:spPr bwMode="auto">
          <a:xfrm>
            <a:off x="6553200" y="-32266"/>
            <a:ext cx="2526333" cy="184666"/>
          </a:xfrm>
          <a:prstGeom prst="rect">
            <a:avLst/>
          </a:prstGeom>
          <a:noFill/>
          <a:ln w="9525">
            <a:noFill/>
            <a:miter lim="800000"/>
            <a:headEnd/>
            <a:tailEnd/>
          </a:ln>
          <a:effectLst/>
        </p:spPr>
        <p:txBody>
          <a:bodyPr wrap="none" lIns="0" tIns="0" rIns="0" bIns="0" anchor="b">
            <a:spAutoFit/>
          </a:bodyPr>
          <a:lstStyle/>
          <a:p>
            <a:pPr marL="457200" lvl="4" algn="r">
              <a:defRPr/>
            </a:pPr>
            <a:r>
              <a:rPr lang="en-US" sz="1200" dirty="0">
                <a:solidFill>
                  <a:schemeClr val="bg1"/>
                </a:solidFill>
              </a:rPr>
              <a:t>doc.: IEEE </a:t>
            </a:r>
            <a:r>
              <a:rPr lang="en-US" sz="1200" dirty="0" smtClean="0">
                <a:solidFill>
                  <a:schemeClr val="bg1"/>
                </a:solidFill>
              </a:rPr>
              <a:t>802.22-13/0109r00</a:t>
            </a:r>
            <a:endParaRPr lang="en-US" sz="1200"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404813"/>
            <a:ext cx="2108200" cy="5462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404813"/>
            <a:ext cx="6175375" cy="5462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4813"/>
            <a:ext cx="2057400"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4813"/>
            <a:ext cx="6019800" cy="5721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41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32973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32973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9733" name="Rectangle 5"/>
          <p:cNvSpPr>
            <a:spLocks noGrp="1" noChangeArrowheads="1"/>
          </p:cNvSpPr>
          <p:nvPr>
            <p:ph type="body" idx="1"/>
          </p:nvPr>
        </p:nvSpPr>
        <p:spPr bwMode="auto">
          <a:xfrm>
            <a:off x="250825" y="1341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973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32973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A7F1A0DA-353F-4B4F-BB07-A9A2A15D2959}" type="slidenum">
              <a:rPr lang="en-US" sz="1200">
                <a:solidFill>
                  <a:schemeClr val="bg1"/>
                </a:solidFill>
              </a:rPr>
              <a:pPr algn="r" eaLnBrk="1" hangingPunct="1">
                <a:spcBef>
                  <a:spcPct val="50000"/>
                </a:spcBef>
              </a:pPr>
              <a:t>‹#›</a:t>
            </a:fld>
            <a:endParaRPr lang="en-US" sz="1200">
              <a:solidFill>
                <a:schemeClr val="bg1"/>
              </a:solidFill>
            </a:endParaRPr>
          </a:p>
        </p:txBody>
      </p:sp>
      <p:sp>
        <p:nvSpPr>
          <p:cNvPr id="329737" name="Text Box 9"/>
          <p:cNvSpPr txBox="1">
            <a:spLocks noChangeArrowheads="1"/>
          </p:cNvSpPr>
          <p:nvPr/>
        </p:nvSpPr>
        <p:spPr bwMode="auto">
          <a:xfrm>
            <a:off x="0" y="6591300"/>
            <a:ext cx="9144000" cy="274638"/>
          </a:xfrm>
          <a:prstGeom prst="rect">
            <a:avLst/>
          </a:prstGeom>
          <a:noFill/>
          <a:ln w="9525">
            <a:noFill/>
            <a:miter lim="800000"/>
            <a:headEnd/>
            <a:tailEnd/>
          </a:ln>
          <a:effectLst/>
        </p:spPr>
        <p:txBody>
          <a:bodyPr>
            <a:spAutoFit/>
          </a:bodyPr>
          <a:lstStyle/>
          <a:p>
            <a:pPr algn="ctr" eaLnBrk="1" hangingPunct="1"/>
            <a:r>
              <a:rPr lang="en-US" sz="1200" baseline="0" dirty="0" smtClean="0">
                <a:solidFill>
                  <a:schemeClr val="bg1"/>
                </a:solidFill>
              </a:rPr>
              <a:t>IEEE 802.22: </a:t>
            </a:r>
            <a:r>
              <a:rPr lang="en-US" sz="1200" baseline="0" dirty="0" err="1" smtClean="0">
                <a:solidFill>
                  <a:schemeClr val="bg1"/>
                </a:solidFill>
              </a:rPr>
              <a:t>WhiteSpace</a:t>
            </a:r>
            <a:r>
              <a:rPr lang="en-US" sz="1200" baseline="0" dirty="0" smtClean="0">
                <a:solidFill>
                  <a:schemeClr val="bg1"/>
                </a:solidFill>
              </a:rPr>
              <a:t> Enabled Rural Broadband to Cognitive M2M</a:t>
            </a:r>
            <a:endParaRPr lang="en-US" sz="1200" dirty="0">
              <a:solidFill>
                <a:schemeClr val="bg1"/>
              </a:solidFill>
            </a:endParaRPr>
          </a:p>
        </p:txBody>
      </p:sp>
      <p:grpSp>
        <p:nvGrpSpPr>
          <p:cNvPr id="329748" name="Group 20"/>
          <p:cNvGrpSpPr>
            <a:grpSpLocks/>
          </p:cNvGrpSpPr>
          <p:nvPr/>
        </p:nvGrpSpPr>
        <p:grpSpPr bwMode="auto">
          <a:xfrm>
            <a:off x="228600" y="5715000"/>
            <a:ext cx="793750" cy="709613"/>
            <a:chOff x="3288" y="3482"/>
            <a:chExt cx="500" cy="447"/>
          </a:xfrm>
        </p:grpSpPr>
        <p:sp>
          <p:nvSpPr>
            <p:cNvPr id="329746" name="Rectangle 18"/>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29743" name="Text Box 15"/>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a:solidFill>
                    <a:schemeClr val="bg1"/>
                  </a:solidFill>
                </a:rPr>
                <a:t>EEE</a:t>
              </a:r>
            </a:p>
          </p:txBody>
        </p:sp>
        <p:sp>
          <p:nvSpPr>
            <p:cNvPr id="329745" name="Line 17"/>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29747" name="Text Box 19"/>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dirty="0">
                  <a:solidFill>
                    <a:schemeClr val="bg1"/>
                  </a:solidFill>
                </a:rPr>
                <a:t>802</a:t>
              </a:r>
            </a:p>
          </p:txBody>
        </p:sp>
      </p:grpSp>
      <p:pic>
        <p:nvPicPr>
          <p:cNvPr id="15" name="Picture 14" descr="ITU_logo.jpg"/>
          <p:cNvPicPr>
            <a:picLocks noChangeAspect="1"/>
          </p:cNvPicPr>
          <p:nvPr userDrawn="1"/>
        </p:nvPicPr>
        <p:blipFill>
          <a:blip r:embed="rId13" cstate="print"/>
          <a:stretch>
            <a:fillRect/>
          </a:stretch>
        </p:blipFill>
        <p:spPr>
          <a:xfrm>
            <a:off x="8077200" y="5638800"/>
            <a:ext cx="806302" cy="762000"/>
          </a:xfrm>
          <a:prstGeom prst="rect">
            <a:avLst/>
          </a:prstGeom>
        </p:spPr>
      </p:pic>
      <p:sp>
        <p:nvSpPr>
          <p:cNvPr id="16" name="Rectangle 7"/>
          <p:cNvSpPr>
            <a:spLocks noChangeArrowheads="1"/>
          </p:cNvSpPr>
          <p:nvPr userDrawn="1"/>
        </p:nvSpPr>
        <p:spPr bwMode="auto">
          <a:xfrm>
            <a:off x="6553200" y="-32266"/>
            <a:ext cx="2526333" cy="184666"/>
          </a:xfrm>
          <a:prstGeom prst="rect">
            <a:avLst/>
          </a:prstGeom>
          <a:noFill/>
          <a:ln w="9525">
            <a:noFill/>
            <a:miter lim="800000"/>
            <a:headEnd/>
            <a:tailEnd/>
          </a:ln>
          <a:effectLst/>
        </p:spPr>
        <p:txBody>
          <a:bodyPr wrap="none" lIns="0" tIns="0" rIns="0" bIns="0" anchor="b">
            <a:spAutoFit/>
          </a:bodyPr>
          <a:lstStyle/>
          <a:p>
            <a:pPr marL="457200" lvl="4" algn="r">
              <a:defRPr/>
            </a:pPr>
            <a:r>
              <a:rPr lang="en-US" sz="1200" dirty="0">
                <a:solidFill>
                  <a:schemeClr val="bg1"/>
                </a:solidFill>
              </a:rPr>
              <a:t>doc.: IEEE </a:t>
            </a:r>
            <a:r>
              <a:rPr lang="en-US" sz="1200" dirty="0" smtClean="0">
                <a:solidFill>
                  <a:schemeClr val="bg1"/>
                </a:solidFill>
              </a:rPr>
              <a:t>802.22-13/0109r00</a:t>
            </a:r>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58061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58061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061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58061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053D4EC6-3CB5-4A11-AE8C-DD78B5AD364F}" type="slidenum">
              <a:rPr lang="en-US" sz="1200">
                <a:solidFill>
                  <a:schemeClr val="bg1"/>
                </a:solidFill>
              </a:rPr>
              <a:pPr algn="r" eaLnBrk="1" hangingPunct="1">
                <a:spcBef>
                  <a:spcPct val="50000"/>
                </a:spcBef>
              </a:pPr>
              <a:t>‹#›</a:t>
            </a:fld>
            <a:endParaRPr lang="en-US" sz="1200">
              <a:solidFill>
                <a:schemeClr val="bg1"/>
              </a:solidFill>
            </a:endParaRPr>
          </a:p>
        </p:txBody>
      </p:sp>
      <p:sp>
        <p:nvSpPr>
          <p:cNvPr id="580616" name="Text Box 8"/>
          <p:cNvSpPr txBox="1">
            <a:spLocks noChangeArrowheads="1"/>
          </p:cNvSpPr>
          <p:nvPr/>
        </p:nvSpPr>
        <p:spPr bwMode="auto">
          <a:xfrm>
            <a:off x="0" y="6589713"/>
            <a:ext cx="952500" cy="274637"/>
          </a:xfrm>
          <a:prstGeom prst="rect">
            <a:avLst/>
          </a:prstGeom>
          <a:noFill/>
          <a:ln w="9525" algn="ctr">
            <a:noFill/>
            <a:miter lim="800000"/>
            <a:headEnd/>
            <a:tailEnd/>
          </a:ln>
          <a:effectLst/>
        </p:spPr>
        <p:txBody>
          <a:bodyPr wrap="none">
            <a:spAutoFit/>
          </a:bodyPr>
          <a:lstStyle/>
          <a:p>
            <a:pPr eaLnBrk="1" hangingPunct="1"/>
            <a:r>
              <a:rPr lang="en-US" sz="1200">
                <a:solidFill>
                  <a:schemeClr val="bg1"/>
                </a:solidFill>
              </a:rPr>
              <a:t>Version 1.0</a:t>
            </a:r>
          </a:p>
        </p:txBody>
      </p:sp>
      <p:sp>
        <p:nvSpPr>
          <p:cNvPr id="580617" name="Text Box 9"/>
          <p:cNvSpPr txBox="1">
            <a:spLocks noChangeArrowheads="1"/>
          </p:cNvSpPr>
          <p:nvPr/>
        </p:nvSpPr>
        <p:spPr bwMode="auto">
          <a:xfrm>
            <a:off x="0" y="6591300"/>
            <a:ext cx="9144000" cy="274638"/>
          </a:xfrm>
          <a:prstGeom prst="rect">
            <a:avLst/>
          </a:prstGeom>
          <a:noFill/>
          <a:ln w="9525">
            <a:noFill/>
            <a:miter lim="800000"/>
            <a:headEnd/>
            <a:tailEnd/>
          </a:ln>
          <a:effectLst/>
        </p:spPr>
        <p:txBody>
          <a:bodyPr>
            <a:spAutoFit/>
          </a:bodyPr>
          <a:lstStyle/>
          <a:p>
            <a:pPr algn="ctr" eaLnBrk="1" hangingPunct="1"/>
            <a:r>
              <a:rPr lang="en-US" sz="1200">
                <a:solidFill>
                  <a:schemeClr val="bg1"/>
                </a:solidFill>
              </a:rPr>
              <a:t>IEEE 802 March 2011 workshop</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urva.mody@iee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eee802.org/2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8.xml"/><Relationship Id="rId7"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hyperlink" Target="http://www.prnewswire.com/news-releases/worlds-first-tv-white-space-prototype-based-on-ieee-80222-for-wireless-regional-area-network-188002621.html" TargetMode="External"/><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ofcom.org.uk/" TargetMode="External"/><Relationship Id="rId3" Type="http://schemas.openxmlformats.org/officeDocument/2006/relationships/hyperlink" Target="http://www.ieee802.org/22" TargetMode="External"/><Relationship Id="rId7" Type="http://schemas.openxmlformats.org/officeDocument/2006/relationships/hyperlink" Target="http://www.fcc.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download.microsoft.com/download/A/6/1/A61A8BE8-FD55-480B-A06F-F8AC65479C58/Economic%20Impact%20of%20License%20Exempt%20Spectrum%20-%20Richard%20Thanki.pdf" TargetMode="External"/><Relationship Id="rId11" Type="http://schemas.openxmlformats.org/officeDocument/2006/relationships/hyperlink" Target="http://www.soumu.go.jp/main_sosiki/joho_tsusin/eng/Releases/Telecommunications/110408_b.html" TargetMode="External"/><Relationship Id="rId5" Type="http://schemas.openxmlformats.org/officeDocument/2006/relationships/hyperlink" Target="http://www.whitehouse.gov/sites/default/files/microsites/ostp/pcast_spectrum_report_final_july_20_2012.pdf" TargetMode="External"/><Relationship Id="rId10" Type="http://schemas.openxmlformats.org/officeDocument/2006/relationships/hyperlink" Target="https://mentor.ieee.org/802.18/dcn/09/18-09-0118-00-0000-ofcom-update-on-the-tv-white-space-issues.ppt" TargetMode="External"/><Relationship Id="rId4" Type="http://schemas.openxmlformats.org/officeDocument/2006/relationships/hyperlink" Target="http://www.ieee802.org/22/Technology/22-10-0073-03-0000-802-22-overview-and-core-technologies.pdf" TargetMode="External"/><Relationship Id="rId9" Type="http://schemas.openxmlformats.org/officeDocument/2006/relationships/hyperlink" Target="https://mentor.ieee.org/802.18/dcn/10/18-10-0042-00-0000-ofcom-presentation-on-gelocation-issues.ppt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eee802.org/2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hyperlink" Target="mailto:gerald.chouinard@crc.ca" TargetMode="External"/><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hyperlink" Target="mailto:gerald.chouinard@crc.ca" TargetMode="External"/><Relationship Id="rId3" Type="http://schemas.openxmlformats.org/officeDocument/2006/relationships/notesSlide" Target="../notesSlides/notesSlide5.xml"/><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 Id="rId1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04800" y="762000"/>
            <a:ext cx="8610600" cy="12192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r>
              <a:rPr lang="en-US" sz="3200" b="1" dirty="0" smtClean="0"/>
              <a:t>IEEE 802.22 - </a:t>
            </a:r>
            <a:r>
              <a:rPr lang="en-US" sz="3200" b="1" dirty="0" err="1" smtClean="0"/>
              <a:t>WhiteSpace</a:t>
            </a:r>
            <a:r>
              <a:rPr lang="en-US" sz="3200" b="1" dirty="0" smtClean="0"/>
              <a:t> Enabled Rural Broadband to Cognitive M2M</a:t>
            </a:r>
          </a:p>
        </p:txBody>
      </p:sp>
      <p:sp>
        <p:nvSpPr>
          <p:cNvPr id="16386" name="Rectangle 3"/>
          <p:cNvSpPr>
            <a:spLocks noGrp="1" noChangeArrowheads="1"/>
          </p:cNvSpPr>
          <p:nvPr>
            <p:ph type="subTitle" idx="1"/>
          </p:nvPr>
        </p:nvSpPr>
        <p:spPr>
          <a:xfrm>
            <a:off x="381000" y="2362200"/>
            <a:ext cx="8458200" cy="3505200"/>
          </a:xfrm>
        </p:spPr>
        <p:txBody>
          <a:bodyPr/>
          <a:lstStyle/>
          <a:p>
            <a:pPr eaLnBrk="1" hangingPunct="1">
              <a:buFont typeface="Wingdings" pitchFamily="2" charset="2"/>
              <a:buNone/>
            </a:pPr>
            <a:r>
              <a:rPr lang="en-US" sz="2000" dirty="0" smtClean="0">
                <a:ea typeface="MS PGothic"/>
              </a:rPr>
              <a:t>Dr. Apurva N. Mody, </a:t>
            </a:r>
          </a:p>
          <a:p>
            <a:pPr eaLnBrk="1" hangingPunct="1">
              <a:buFont typeface="Wingdings" pitchFamily="2" charset="2"/>
              <a:buNone/>
            </a:pPr>
            <a:r>
              <a:rPr lang="en-US" sz="2000" dirty="0" smtClean="0">
                <a:ea typeface="MS PGothic"/>
              </a:rPr>
              <a:t>Chair, IEEE 802.22 </a:t>
            </a:r>
            <a:r>
              <a:rPr lang="en-US" sz="2000" smtClean="0">
                <a:ea typeface="MS PGothic"/>
              </a:rPr>
              <a:t>Working </a:t>
            </a:r>
            <a:r>
              <a:rPr lang="en-US" sz="2000" smtClean="0">
                <a:ea typeface="MS PGothic"/>
              </a:rPr>
              <a:t>Group</a:t>
            </a:r>
            <a:endParaRPr lang="en-US" sz="2000" dirty="0" smtClean="0">
              <a:ea typeface="MS PGothic"/>
            </a:endParaRPr>
          </a:p>
          <a:p>
            <a:r>
              <a:rPr lang="en-US" sz="2000" dirty="0" smtClean="0">
                <a:ea typeface="MS PGothic"/>
                <a:hlinkClick r:id="rId3"/>
              </a:rPr>
              <a:t>apurva.mody@ieee.org</a:t>
            </a:r>
            <a:r>
              <a:rPr lang="en-US" sz="2000" dirty="0" smtClean="0">
                <a:ea typeface="MS PGothic"/>
              </a:rPr>
              <a:t>, </a:t>
            </a:r>
          </a:p>
          <a:p>
            <a:r>
              <a:rPr lang="en-US" sz="2000" dirty="0" smtClean="0">
                <a:ea typeface="MS PGothic"/>
              </a:rPr>
              <a:t>+1-404-819-0314 </a:t>
            </a:r>
          </a:p>
          <a:p>
            <a:pPr eaLnBrk="1" hangingPunct="1">
              <a:buFont typeface="Wingdings" pitchFamily="2" charset="2"/>
              <a:buNone/>
            </a:pPr>
            <a:endParaRPr lang="en-US" sz="2000" dirty="0" smtClean="0">
              <a:ea typeface="MS PGothic"/>
            </a:endParaRPr>
          </a:p>
          <a:p>
            <a:pPr eaLnBrk="1" hangingPunct="1">
              <a:buFont typeface="Wingdings" pitchFamily="2" charset="2"/>
              <a:buNone/>
            </a:pPr>
            <a:r>
              <a:rPr lang="en-US" sz="2000" dirty="0" smtClean="0">
                <a:ea typeface="MS PGothic"/>
              </a:rPr>
              <a:t>Dr. Chang-woo </a:t>
            </a:r>
            <a:r>
              <a:rPr lang="en-US" sz="2000" dirty="0" err="1" smtClean="0">
                <a:ea typeface="MS PGothic"/>
              </a:rPr>
              <a:t>Pyo</a:t>
            </a:r>
            <a:endParaRPr lang="en-US" sz="2000" dirty="0" smtClean="0">
              <a:ea typeface="MS PGothic"/>
            </a:endParaRPr>
          </a:p>
          <a:p>
            <a:pPr eaLnBrk="1" hangingPunct="1">
              <a:buFont typeface="Wingdings" pitchFamily="2" charset="2"/>
              <a:buNone/>
            </a:pPr>
            <a:r>
              <a:rPr lang="en-US" sz="2000" dirty="0" smtClean="0">
                <a:ea typeface="MS PGothic"/>
              </a:rPr>
              <a:t>Vice Chair, IEEE 802.22 WG</a:t>
            </a:r>
          </a:p>
          <a:p>
            <a:pPr eaLnBrk="1" hangingPunct="1">
              <a:buFont typeface="Wingdings" pitchFamily="2" charset="2"/>
              <a:buNone/>
            </a:pPr>
            <a:endParaRPr lang="en-US" sz="2000" dirty="0" smtClean="0">
              <a:ea typeface="MS PGothic"/>
              <a:hlinkClick r:id="rId4"/>
            </a:endParaRPr>
          </a:p>
          <a:p>
            <a:pPr eaLnBrk="1" hangingPunct="1">
              <a:buFont typeface="Wingdings" pitchFamily="2" charset="2"/>
              <a:buNone/>
            </a:pPr>
            <a:r>
              <a:rPr lang="en-US" sz="2800" dirty="0" smtClean="0">
                <a:ea typeface="MS PGothic"/>
                <a:hlinkClick r:id="rId4"/>
              </a:rPr>
              <a:t>www.ieee802.org/22</a:t>
            </a:r>
            <a:endParaRPr lang="en-US" sz="2800" dirty="0" smtClean="0">
              <a:ea typeface="MS P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0" y="5638800"/>
            <a:ext cx="16002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41989" name="Rectangle 3"/>
          <p:cNvSpPr>
            <a:spLocks noGrp="1" noChangeArrowheads="1"/>
          </p:cNvSpPr>
          <p:nvPr>
            <p:ph type="body" idx="1"/>
          </p:nvPr>
        </p:nvSpPr>
        <p:spPr>
          <a:xfrm>
            <a:off x="0" y="1158875"/>
            <a:ext cx="8839200" cy="4937125"/>
          </a:xfrm>
          <a:solidFill>
            <a:schemeClr val="bg1"/>
          </a:solidFill>
        </p:spPr>
        <p:txBody>
          <a:bodyPr/>
          <a:lstStyle/>
          <a:p>
            <a:r>
              <a:rPr lang="en-GB" sz="2000" dirty="0" smtClean="0"/>
              <a:t>Long distance communication in the VHF/ UHF Band needs to deal with severe multipath and delay spread conditions</a:t>
            </a:r>
          </a:p>
          <a:p>
            <a:r>
              <a:rPr lang="en-GB" sz="2200" dirty="0" smtClean="0"/>
              <a:t>Frequency selective with large excessive delay </a:t>
            </a:r>
          </a:p>
          <a:p>
            <a:pPr lvl="1"/>
            <a:r>
              <a:rPr lang="en-GB" sz="2000" dirty="0" smtClean="0"/>
              <a:t>Excessive delay (measurements in US, Germany, France*)</a:t>
            </a:r>
          </a:p>
          <a:p>
            <a:pPr lvl="2"/>
            <a:r>
              <a:rPr lang="en-GB" sz="1800" b="1" dirty="0" smtClean="0"/>
              <a:t>Longest delay: &gt;60 </a:t>
            </a:r>
            <a:r>
              <a:rPr lang="el-GR" sz="1800" b="1" dirty="0" smtClean="0"/>
              <a:t>μsec </a:t>
            </a:r>
            <a:endParaRPr lang="en-GB" sz="1800" b="1" dirty="0" smtClean="0"/>
          </a:p>
          <a:p>
            <a:pPr lvl="2"/>
            <a:r>
              <a:rPr lang="en-GB" sz="1800" b="1" dirty="0" smtClean="0"/>
              <a:t>85% test location with delay spread ~35 </a:t>
            </a:r>
            <a:r>
              <a:rPr lang="el-GR" sz="1800" b="1" dirty="0" smtClean="0"/>
              <a:t>μsec </a:t>
            </a:r>
            <a:endParaRPr lang="en-GB" sz="1800" b="1" dirty="0" smtClean="0"/>
          </a:p>
          <a:p>
            <a:pPr lvl="1"/>
            <a:r>
              <a:rPr lang="en-GB" sz="2000" dirty="0" smtClean="0"/>
              <a:t>Low frequency (54~862 MHz)</a:t>
            </a:r>
          </a:p>
          <a:p>
            <a:pPr lvl="1"/>
            <a:r>
              <a:rPr lang="en-GB" sz="2000" dirty="0" smtClean="0"/>
              <a:t>Long range (up to 100 km)</a:t>
            </a:r>
          </a:p>
          <a:p>
            <a:pPr lvl="1"/>
            <a:r>
              <a:rPr lang="en-GB" sz="2000" dirty="0" smtClean="0"/>
              <a:t>Slow fading</a:t>
            </a:r>
          </a:p>
          <a:p>
            <a:pPr lvl="2"/>
            <a:r>
              <a:rPr lang="en-GB" sz="1600" dirty="0" smtClean="0"/>
              <a:t>Small Doppler spread </a:t>
            </a:r>
          </a:p>
          <a:p>
            <a:pPr lvl="2"/>
            <a:r>
              <a:rPr lang="en-GB" sz="1600" dirty="0" smtClean="0"/>
              <a:t>(up to a few Hz)</a:t>
            </a:r>
            <a:r>
              <a:rPr lang="en-SG" sz="1600" dirty="0" smtClean="0"/>
              <a:t> </a:t>
            </a:r>
          </a:p>
        </p:txBody>
      </p:sp>
      <p:sp>
        <p:nvSpPr>
          <p:cNvPr id="41988" name="Rectangle 2"/>
          <p:cNvSpPr>
            <a:spLocks noGrp="1" noChangeArrowheads="1"/>
          </p:cNvSpPr>
          <p:nvPr>
            <p:ph type="title"/>
          </p:nvPr>
        </p:nvSpPr>
        <p:spPr>
          <a:xfrm>
            <a:off x="457200" y="228600"/>
            <a:ext cx="8229600" cy="8382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sz="2400" b="1" kern="1200" dirty="0" smtClean="0"/>
              <a:t>TV Channel Modeling </a:t>
            </a:r>
            <a:r>
              <a:rPr lang="en-US" sz="2800" b="1" kern="1200" dirty="0" smtClean="0"/>
              <a:t>– </a:t>
            </a:r>
            <a:r>
              <a:rPr lang="en-US" sz="2400" b="1" kern="1200" dirty="0" smtClean="0"/>
              <a:t>IEEE 802.22 (</a:t>
            </a:r>
            <a:r>
              <a:rPr lang="en-US" sz="2400" b="1" kern="1200" dirty="0" err="1" smtClean="0"/>
              <a:t>Wi</a:t>
            </a:r>
            <a:r>
              <a:rPr lang="en-US" sz="2400" b="1" kern="1200" dirty="0" smtClean="0"/>
              <a:t>-FAR™ supports large multi-path delay absorption </a:t>
            </a:r>
            <a:endParaRPr lang="en-US" sz="2000" b="1" kern="1200" dirty="0" smtClean="0"/>
          </a:p>
        </p:txBody>
      </p:sp>
      <p:sp>
        <p:nvSpPr>
          <p:cNvPr id="41990" name="Rectangle 5"/>
          <p:cNvSpPr>
            <a:spLocks noChangeArrowheads="1"/>
          </p:cNvSpPr>
          <p:nvPr/>
        </p:nvSpPr>
        <p:spPr bwMode="auto">
          <a:xfrm>
            <a:off x="1371600" y="5562600"/>
            <a:ext cx="2819400" cy="954750"/>
          </a:xfrm>
          <a:prstGeom prst="rect">
            <a:avLst/>
          </a:prstGeom>
          <a:noFill/>
          <a:ln w="9525" algn="ctr">
            <a:noFill/>
            <a:miter lim="800000"/>
            <a:headEnd/>
            <a:tailEnd/>
          </a:ln>
        </p:spPr>
        <p:txBody>
          <a:bodyPr lIns="92075" tIns="46038" rIns="92075" bIns="46038" anchor="ctr">
            <a:spAutoFit/>
          </a:bodyPr>
          <a:lstStyle/>
          <a:p>
            <a:pPr algn="r"/>
            <a:r>
              <a:rPr lang="en-US" sz="1400" b="0" dirty="0"/>
              <a:t> * </a:t>
            </a:r>
            <a:r>
              <a:rPr lang="el-GR" sz="1400" b="0" dirty="0"/>
              <a:t>WRAN Channel Modeling</a:t>
            </a:r>
            <a:r>
              <a:rPr lang="en-US" sz="1400" b="0" dirty="0"/>
              <a:t>,</a:t>
            </a:r>
            <a:r>
              <a:rPr lang="en-SG" sz="1400" b="0" dirty="0"/>
              <a:t> </a:t>
            </a:r>
            <a:r>
              <a:rPr lang="en-US" sz="1400" b="0" dirty="0">
                <a:solidFill>
                  <a:srgbClr val="000000"/>
                </a:solidFill>
                <a:cs typeface="Times New Roman" pitchFamily="18" charset="0"/>
              </a:rPr>
              <a:t>IEEE802.22-05/0055r7, Aug  </a:t>
            </a:r>
            <a:r>
              <a:rPr lang="en-US" sz="1400" b="0" dirty="0" smtClean="0">
                <a:solidFill>
                  <a:srgbClr val="000000"/>
                </a:solidFill>
                <a:cs typeface="Times New Roman" pitchFamily="18" charset="0"/>
              </a:rPr>
              <a:t>05</a:t>
            </a:r>
          </a:p>
          <a:p>
            <a:pPr algn="r"/>
            <a:r>
              <a:rPr lang="en-US" sz="1400" dirty="0" smtClean="0">
                <a:solidFill>
                  <a:srgbClr val="000000"/>
                </a:solidFill>
                <a:cs typeface="Times New Roman" pitchFamily="18" charset="0"/>
              </a:rPr>
              <a:t>Information provided by TV Broadcasters</a:t>
            </a:r>
            <a:r>
              <a:rPr lang="en-US" sz="1400" b="0" dirty="0" smtClean="0">
                <a:solidFill>
                  <a:srgbClr val="000000"/>
                </a:solidFill>
                <a:cs typeface="Times New Roman" pitchFamily="18" charset="0"/>
              </a:rPr>
              <a:t>  </a:t>
            </a:r>
            <a:r>
              <a:rPr lang="en-US" sz="1400" b="0" dirty="0" smtClean="0">
                <a:solidFill>
                  <a:srgbClr val="000000"/>
                </a:solidFill>
              </a:rPr>
              <a:t> </a:t>
            </a:r>
            <a:endParaRPr lang="en-US" sz="1400" b="0" dirty="0">
              <a:solidFill>
                <a:srgbClr val="000000"/>
              </a:solidFill>
            </a:endParaRPr>
          </a:p>
        </p:txBody>
      </p:sp>
      <p:pic>
        <p:nvPicPr>
          <p:cNvPr id="41991" name="Picture 9"/>
          <p:cNvPicPr>
            <a:picLocks noChangeAspect="1" noChangeArrowheads="1"/>
          </p:cNvPicPr>
          <p:nvPr/>
        </p:nvPicPr>
        <p:blipFill>
          <a:blip r:embed="rId2" cstate="print"/>
          <a:srcRect/>
          <a:stretch>
            <a:fillRect/>
          </a:stretch>
        </p:blipFill>
        <p:spPr bwMode="auto">
          <a:xfrm>
            <a:off x="4343400" y="2819400"/>
            <a:ext cx="4519613"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2"/>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3076" name="Text Box 2"/>
          <p:cNvSpPr txBox="1">
            <a:spLocks noChangeArrowheads="1"/>
          </p:cNvSpPr>
          <p:nvPr/>
        </p:nvSpPr>
        <p:spPr bwMode="auto">
          <a:xfrm>
            <a:off x="0" y="228600"/>
            <a:ext cx="9144000" cy="5334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a:t>
            </a:r>
            <a:r>
              <a:rPr lang="en-US" altLang="ja-JP" sz="2800" b="1" dirty="0" err="1" smtClean="0">
                <a:solidFill>
                  <a:schemeClr val="tx2"/>
                </a:solidFill>
                <a:latin typeface="+mj-lt"/>
                <a:ea typeface="+mj-ea"/>
                <a:cs typeface="+mj-cs"/>
              </a:rPr>
              <a:t>Wi</a:t>
            </a:r>
            <a:r>
              <a:rPr lang="en-US" altLang="ja-JP" sz="2800" b="1" dirty="0" smtClean="0">
                <a:solidFill>
                  <a:schemeClr val="tx2"/>
                </a:solidFill>
                <a:latin typeface="+mj-lt"/>
                <a:ea typeface="+mj-ea"/>
                <a:cs typeface="+mj-cs"/>
              </a:rPr>
              <a:t>-FAR™) </a:t>
            </a:r>
            <a:r>
              <a:rPr lang="en-US" altLang="ja-JP" sz="2800" b="1" dirty="0">
                <a:solidFill>
                  <a:schemeClr val="tx2"/>
                </a:solidFill>
                <a:latin typeface="+mj-lt"/>
                <a:ea typeface="+mj-ea"/>
                <a:cs typeface="+mj-cs"/>
              </a:rPr>
              <a:t>– Cognitive Radio Capability</a:t>
            </a:r>
          </a:p>
        </p:txBody>
      </p:sp>
      <p:sp>
        <p:nvSpPr>
          <p:cNvPr id="3077" name="Flowchart: Process 4"/>
          <p:cNvSpPr>
            <a:spLocks noChangeArrowheads="1"/>
          </p:cNvSpPr>
          <p:nvPr/>
        </p:nvSpPr>
        <p:spPr bwMode="auto">
          <a:xfrm>
            <a:off x="2217738" y="2058988"/>
            <a:ext cx="4787900" cy="3419475"/>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800"/>
              <a:t>Spectrum Manager</a:t>
            </a:r>
          </a:p>
        </p:txBody>
      </p:sp>
      <p:pic>
        <p:nvPicPr>
          <p:cNvPr id="3078" name="Picture 3" descr="spectrum_manager_main_v1.jpg"/>
          <p:cNvPicPr>
            <a:picLocks noChangeAspect="1"/>
          </p:cNvPicPr>
          <p:nvPr/>
        </p:nvPicPr>
        <p:blipFill>
          <a:blip r:embed="rId4" cstate="print"/>
          <a:srcRect/>
          <a:stretch>
            <a:fillRect/>
          </a:stretch>
        </p:blipFill>
        <p:spPr bwMode="auto">
          <a:xfrm>
            <a:off x="2351088" y="2362200"/>
            <a:ext cx="4527550" cy="3005138"/>
          </a:xfrm>
          <a:prstGeom prst="rect">
            <a:avLst/>
          </a:prstGeom>
          <a:noFill/>
          <a:ln w="9525">
            <a:noFill/>
            <a:miter lim="800000"/>
            <a:headEnd/>
            <a:tailEnd/>
          </a:ln>
        </p:spPr>
      </p:pic>
      <p:sp>
        <p:nvSpPr>
          <p:cNvPr id="6" name="Left-Up Arrow 5"/>
          <p:cNvSpPr/>
          <p:nvPr/>
        </p:nvSpPr>
        <p:spPr bwMode="auto">
          <a:xfrm rot="16200000">
            <a:off x="2066925" y="1231901"/>
            <a:ext cx="771525" cy="850900"/>
          </a:xfrm>
          <a:prstGeom prst="lef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sp>
        <p:nvSpPr>
          <p:cNvPr id="3080" name="Flowchart: Process 7"/>
          <p:cNvSpPr>
            <a:spLocks noChangeArrowheads="1"/>
          </p:cNvSpPr>
          <p:nvPr/>
        </p:nvSpPr>
        <p:spPr bwMode="auto">
          <a:xfrm>
            <a:off x="7037388" y="906463"/>
            <a:ext cx="1909762" cy="1106487"/>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600"/>
              <a:t>Policies</a:t>
            </a:r>
          </a:p>
        </p:txBody>
      </p:sp>
      <p:pic>
        <p:nvPicPr>
          <p:cNvPr id="3081" name="Picture 8" descr="802_22_policy.JPG"/>
          <p:cNvPicPr>
            <a:picLocks noChangeAspect="1"/>
          </p:cNvPicPr>
          <p:nvPr/>
        </p:nvPicPr>
        <p:blipFill>
          <a:blip r:embed="rId5" cstate="print"/>
          <a:srcRect/>
          <a:stretch>
            <a:fillRect/>
          </a:stretch>
        </p:blipFill>
        <p:spPr bwMode="auto">
          <a:xfrm>
            <a:off x="7148513" y="1127125"/>
            <a:ext cx="1717675" cy="836613"/>
          </a:xfrm>
          <a:prstGeom prst="rect">
            <a:avLst/>
          </a:prstGeom>
          <a:noFill/>
          <a:ln w="9525">
            <a:noFill/>
            <a:miter lim="800000"/>
            <a:headEnd/>
            <a:tailEnd/>
          </a:ln>
        </p:spPr>
      </p:pic>
      <p:sp>
        <p:nvSpPr>
          <p:cNvPr id="3082" name="Flowchart: Process 11"/>
          <p:cNvSpPr>
            <a:spLocks noChangeArrowheads="1"/>
          </p:cNvSpPr>
          <p:nvPr/>
        </p:nvSpPr>
        <p:spPr bwMode="auto">
          <a:xfrm>
            <a:off x="128588" y="5353050"/>
            <a:ext cx="1909762" cy="1106488"/>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Incumbent Database Service</a:t>
            </a:r>
          </a:p>
        </p:txBody>
      </p:sp>
      <p:sp>
        <p:nvSpPr>
          <p:cNvPr id="3083" name="Flowchart: Magnetic Disk 12"/>
          <p:cNvSpPr>
            <a:spLocks noChangeArrowheads="1"/>
          </p:cNvSpPr>
          <p:nvPr/>
        </p:nvSpPr>
        <p:spPr bwMode="auto">
          <a:xfrm>
            <a:off x="420688" y="5803900"/>
            <a:ext cx="1328737" cy="541338"/>
          </a:xfrm>
          <a:prstGeom prst="flowChartMagneticDisk">
            <a:avLst/>
          </a:prstGeom>
          <a:noFill/>
          <a:ln w="12700" algn="ctr">
            <a:solidFill>
              <a:schemeClr val="tx1"/>
            </a:solidFill>
            <a:round/>
            <a:headEnd/>
            <a:tailEnd/>
          </a:ln>
        </p:spPr>
        <p:txBody>
          <a:bodyPr lIns="0" tIns="0" rIns="0" bIns="0"/>
          <a:lstStyle/>
          <a:p>
            <a:pPr marL="285750" indent="-285750" algn="ctr" defTabSz="555625" eaLnBrk="0" hangingPunct="0"/>
            <a:r>
              <a:rPr lang="en-US" sz="1200" b="1">
                <a:solidFill>
                  <a:srgbClr val="3333FF"/>
                </a:solidFill>
              </a:rPr>
              <a:t>Incumbent</a:t>
            </a:r>
          </a:p>
          <a:p>
            <a:pPr marL="285750" indent="-285750" algn="ctr" defTabSz="555625" eaLnBrk="0" hangingPunct="0"/>
            <a:r>
              <a:rPr lang="en-US" sz="1100" b="1">
                <a:solidFill>
                  <a:srgbClr val="3333FF"/>
                </a:solidFill>
              </a:rPr>
              <a:t>Database</a:t>
            </a:r>
          </a:p>
        </p:txBody>
      </p:sp>
      <p:sp>
        <p:nvSpPr>
          <p:cNvPr id="14" name="Left-Up Arrow 13"/>
          <p:cNvSpPr/>
          <p:nvPr/>
        </p:nvSpPr>
        <p:spPr bwMode="auto">
          <a:xfrm>
            <a:off x="2028825" y="5480050"/>
            <a:ext cx="771525" cy="746125"/>
          </a:xfrm>
          <a:prstGeom prst="lef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sp>
        <p:nvSpPr>
          <p:cNvPr id="3085" name="Flowchart: Process 15"/>
          <p:cNvSpPr>
            <a:spLocks noChangeArrowheads="1"/>
          </p:cNvSpPr>
          <p:nvPr/>
        </p:nvSpPr>
        <p:spPr bwMode="auto">
          <a:xfrm>
            <a:off x="7102475" y="5313363"/>
            <a:ext cx="1909763" cy="1106487"/>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600"/>
              <a:t>Spectrum Sensing</a:t>
            </a:r>
          </a:p>
        </p:txBody>
      </p:sp>
      <p:sp>
        <p:nvSpPr>
          <p:cNvPr id="17" name="Left-Up Arrow 16"/>
          <p:cNvSpPr/>
          <p:nvPr/>
        </p:nvSpPr>
        <p:spPr bwMode="auto">
          <a:xfrm rot="5400000">
            <a:off x="6338094" y="5487194"/>
            <a:ext cx="757238" cy="717550"/>
          </a:xfrm>
          <a:prstGeom prst="lef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pic>
        <p:nvPicPr>
          <p:cNvPr id="3087" name="Picture 4"/>
          <p:cNvPicPr>
            <a:picLocks noChangeAspect="1" noChangeArrowheads="1"/>
          </p:cNvPicPr>
          <p:nvPr/>
        </p:nvPicPr>
        <p:blipFill>
          <a:blip r:embed="rId6" cstate="print"/>
          <a:srcRect/>
          <a:stretch>
            <a:fillRect/>
          </a:stretch>
        </p:blipFill>
        <p:spPr bwMode="auto">
          <a:xfrm>
            <a:off x="7362825" y="5638800"/>
            <a:ext cx="1347788" cy="755650"/>
          </a:xfrm>
          <a:prstGeom prst="rect">
            <a:avLst/>
          </a:prstGeom>
          <a:noFill/>
          <a:ln w="9525">
            <a:noFill/>
            <a:miter lim="800000"/>
            <a:headEnd/>
            <a:tailEnd/>
          </a:ln>
        </p:spPr>
      </p:pic>
      <p:sp>
        <p:nvSpPr>
          <p:cNvPr id="3088" name="Flowchart: Process 20"/>
          <p:cNvSpPr>
            <a:spLocks noChangeArrowheads="1"/>
          </p:cNvSpPr>
          <p:nvPr/>
        </p:nvSpPr>
        <p:spPr bwMode="auto">
          <a:xfrm>
            <a:off x="122238" y="925513"/>
            <a:ext cx="1909762" cy="1131887"/>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200"/>
              <a:t>Channel Set Management</a:t>
            </a:r>
          </a:p>
        </p:txBody>
      </p:sp>
      <p:pic>
        <p:nvPicPr>
          <p:cNvPr id="3089" name="Picture 2" descr="802_22_channel_set_transition.JPG"/>
          <p:cNvPicPr>
            <a:picLocks noChangeAspect="1"/>
          </p:cNvPicPr>
          <p:nvPr/>
        </p:nvPicPr>
        <p:blipFill>
          <a:blip r:embed="rId7" cstate="print"/>
          <a:srcRect/>
          <a:stretch>
            <a:fillRect/>
          </a:stretch>
        </p:blipFill>
        <p:spPr bwMode="auto">
          <a:xfrm>
            <a:off x="228600" y="1143000"/>
            <a:ext cx="1724025" cy="895350"/>
          </a:xfrm>
          <a:prstGeom prst="rect">
            <a:avLst/>
          </a:prstGeom>
          <a:noFill/>
          <a:ln w="9525">
            <a:noFill/>
            <a:miter lim="800000"/>
            <a:headEnd/>
            <a:tailEnd/>
          </a:ln>
        </p:spPr>
      </p:pic>
      <p:sp>
        <p:nvSpPr>
          <p:cNvPr id="3090" name="Flowchart: Process 21"/>
          <p:cNvSpPr>
            <a:spLocks noChangeArrowheads="1"/>
          </p:cNvSpPr>
          <p:nvPr/>
        </p:nvSpPr>
        <p:spPr bwMode="auto">
          <a:xfrm>
            <a:off x="3505200" y="971550"/>
            <a:ext cx="2133600" cy="468313"/>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Subscriber Station Registration and Tracking</a:t>
            </a:r>
          </a:p>
        </p:txBody>
      </p:sp>
      <p:sp>
        <p:nvSpPr>
          <p:cNvPr id="3091" name="Up-Down Arrow 22"/>
          <p:cNvSpPr>
            <a:spLocks noChangeArrowheads="1"/>
          </p:cNvSpPr>
          <p:nvPr/>
        </p:nvSpPr>
        <p:spPr bwMode="auto">
          <a:xfrm>
            <a:off x="4437063" y="1438275"/>
            <a:ext cx="301625" cy="590550"/>
          </a:xfrm>
          <a:prstGeom prst="upDownArrow">
            <a:avLst>
              <a:gd name="adj1" fmla="val 50000"/>
              <a:gd name="adj2" fmla="val 50171"/>
            </a:avLst>
          </a:prstGeom>
          <a:solidFill>
            <a:srgbClr val="FFFF00"/>
          </a:solidFill>
          <a:ln w="9525" algn="ctr">
            <a:solidFill>
              <a:srgbClr val="3333FF"/>
            </a:solidFill>
            <a:round/>
            <a:headEnd/>
            <a:tailEnd/>
          </a:ln>
        </p:spPr>
        <p:txBody>
          <a:bodyPr lIns="0" tIns="0" rIns="0" bIns="0"/>
          <a:lstStyle/>
          <a:p>
            <a:pPr marL="285750" indent="-285750" defTabSz="555625" eaLnBrk="0" hangingPunct="0">
              <a:buFontTx/>
              <a:buAutoNum type="arabicPeriod"/>
            </a:pPr>
            <a:endParaRPr lang="en-US"/>
          </a:p>
        </p:txBody>
      </p:sp>
      <p:sp>
        <p:nvSpPr>
          <p:cNvPr id="3092" name="Flowchart: Process 21"/>
          <p:cNvSpPr>
            <a:spLocks noChangeArrowheads="1"/>
          </p:cNvSpPr>
          <p:nvPr/>
        </p:nvSpPr>
        <p:spPr bwMode="auto">
          <a:xfrm>
            <a:off x="7534275" y="3321050"/>
            <a:ext cx="1514475" cy="736600"/>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Self Co-existence</a:t>
            </a:r>
          </a:p>
        </p:txBody>
      </p:sp>
      <p:graphicFrame>
        <p:nvGraphicFramePr>
          <p:cNvPr id="3074" name="Object 7"/>
          <p:cNvGraphicFramePr>
            <a:graphicFrameLocks noChangeAspect="1"/>
          </p:cNvGraphicFramePr>
          <p:nvPr/>
        </p:nvGraphicFramePr>
        <p:xfrm>
          <a:off x="7610475" y="3540125"/>
          <a:ext cx="1352550" cy="488950"/>
        </p:xfrm>
        <a:graphic>
          <a:graphicData uri="http://schemas.openxmlformats.org/presentationml/2006/ole">
            <p:oleObj spid="_x0000_s668674" name="Visio" r:id="rId8" imgW="10054389" imgH="1655144" progId="">
              <p:embed/>
            </p:oleObj>
          </a:graphicData>
        </a:graphic>
      </p:graphicFrame>
      <p:sp>
        <p:nvSpPr>
          <p:cNvPr id="22" name="Bent-Up Arrow 21"/>
          <p:cNvSpPr/>
          <p:nvPr/>
        </p:nvSpPr>
        <p:spPr bwMode="auto">
          <a:xfrm rot="10800000">
            <a:off x="6218238" y="1349375"/>
            <a:ext cx="814387" cy="708025"/>
          </a:xfrm>
          <a:prstGeom prst="bentUpArrow">
            <a:avLst/>
          </a:prstGeom>
          <a:solidFill>
            <a:srgbClr val="FFFF00"/>
          </a:solidFill>
          <a:ln w="9525" cap="flat" cmpd="sng" algn="ctr">
            <a:solidFill>
              <a:srgbClr val="3333FF"/>
            </a:solidFill>
            <a:prstDash val="solid"/>
            <a:round/>
            <a:headEnd type="none" w="med" len="med"/>
            <a:tailEnd type="none" w="med" len="med"/>
          </a:ln>
          <a:effectLst/>
        </p:spPr>
        <p:txBody>
          <a:bodyPr lIns="0" tIns="0" rIns="0" bIns="0"/>
          <a:lstStyle/>
          <a:p>
            <a:pPr marL="285750" indent="-285750" defTabSz="555625" eaLnBrk="0" hangingPunct="0">
              <a:buFontTx/>
              <a:buAutoNum type="arabicPeriod"/>
              <a:defRPr/>
            </a:pPr>
            <a:endParaRPr lang="en-US">
              <a:ea typeface="MS PGothic" pitchFamily="34" charset="-128"/>
              <a:cs typeface="+mn-cs"/>
            </a:endParaRPr>
          </a:p>
        </p:txBody>
      </p:sp>
      <p:sp>
        <p:nvSpPr>
          <p:cNvPr id="3094" name="Flowchart: Process 21"/>
          <p:cNvSpPr>
            <a:spLocks noChangeArrowheads="1"/>
          </p:cNvSpPr>
          <p:nvPr/>
        </p:nvSpPr>
        <p:spPr bwMode="auto">
          <a:xfrm>
            <a:off x="142875" y="3286125"/>
            <a:ext cx="1266825" cy="742950"/>
          </a:xfrm>
          <a:prstGeom prst="flowChartProcess">
            <a:avLst/>
          </a:prstGeom>
          <a:solidFill>
            <a:srgbClr val="CCFFFF"/>
          </a:solidFill>
          <a:ln w="19050" algn="ctr">
            <a:solidFill>
              <a:srgbClr val="3333FF"/>
            </a:solidFill>
            <a:round/>
            <a:headEnd/>
            <a:tailEnd/>
          </a:ln>
        </p:spPr>
        <p:txBody>
          <a:bodyPr lIns="0" tIns="0" rIns="0" bIns="0"/>
          <a:lstStyle/>
          <a:p>
            <a:pPr algn="ctr" defTabSz="555625" eaLnBrk="0" hangingPunct="0"/>
            <a:r>
              <a:rPr lang="en-US" sz="1400"/>
              <a:t>Geo-location</a:t>
            </a:r>
          </a:p>
        </p:txBody>
      </p:sp>
      <p:sp>
        <p:nvSpPr>
          <p:cNvPr id="3095" name="Flowchart: Connector 24"/>
          <p:cNvSpPr>
            <a:spLocks noChangeArrowheads="1"/>
          </p:cNvSpPr>
          <p:nvPr/>
        </p:nvSpPr>
        <p:spPr bwMode="auto">
          <a:xfrm>
            <a:off x="342900" y="3619500"/>
            <a:ext cx="180975" cy="171450"/>
          </a:xfrm>
          <a:prstGeom prst="flowChartConnector">
            <a:avLst/>
          </a:prstGeom>
          <a:solidFill>
            <a:srgbClr val="3333FF"/>
          </a:solidFill>
          <a:ln w="9525"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sp>
        <p:nvSpPr>
          <p:cNvPr id="3096" name="Flowchart: Connector 25"/>
          <p:cNvSpPr>
            <a:spLocks noChangeArrowheads="1"/>
          </p:cNvSpPr>
          <p:nvPr/>
        </p:nvSpPr>
        <p:spPr bwMode="auto">
          <a:xfrm>
            <a:off x="828675" y="3762375"/>
            <a:ext cx="180975" cy="171450"/>
          </a:xfrm>
          <a:prstGeom prst="flowChartConnector">
            <a:avLst/>
          </a:prstGeom>
          <a:solidFill>
            <a:srgbClr val="3333FF"/>
          </a:solidFill>
          <a:ln w="9525"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sp>
        <p:nvSpPr>
          <p:cNvPr id="3097" name="Flowchart: Connector 26"/>
          <p:cNvSpPr>
            <a:spLocks noChangeArrowheads="1"/>
          </p:cNvSpPr>
          <p:nvPr/>
        </p:nvSpPr>
        <p:spPr bwMode="auto">
          <a:xfrm>
            <a:off x="990600" y="3533775"/>
            <a:ext cx="180975" cy="171450"/>
          </a:xfrm>
          <a:prstGeom prst="flowChartConnector">
            <a:avLst/>
          </a:prstGeom>
          <a:solidFill>
            <a:srgbClr val="3333FF"/>
          </a:solidFill>
          <a:ln w="9525" algn="ctr">
            <a:solidFill>
              <a:schemeClr val="tx1"/>
            </a:solidFill>
            <a:round/>
            <a:headEnd/>
            <a:tailEnd/>
          </a:ln>
        </p:spPr>
        <p:txBody>
          <a:bodyPr lIns="0" tIns="0" rIns="0" bIns="0"/>
          <a:lstStyle/>
          <a:p>
            <a:pPr marL="285750" indent="-285750" defTabSz="555625" eaLnBrk="0" hangingPunct="0">
              <a:buFontTx/>
              <a:buAutoNum type="arabicPeriod"/>
            </a:pPr>
            <a:endParaRPr lang="en-US"/>
          </a:p>
        </p:txBody>
      </p:sp>
      <p:cxnSp>
        <p:nvCxnSpPr>
          <p:cNvPr id="3098" name="Straight Connector 30"/>
          <p:cNvCxnSpPr>
            <a:cxnSpLocks noChangeShapeType="1"/>
            <a:stCxn id="3095" idx="7"/>
            <a:endCxn id="3097" idx="2"/>
          </p:cNvCxnSpPr>
          <p:nvPr/>
        </p:nvCxnSpPr>
        <p:spPr bwMode="auto">
          <a:xfrm rot="5400000" flipH="1" flipV="1">
            <a:off x="731044" y="3385344"/>
            <a:ext cx="25400" cy="493712"/>
          </a:xfrm>
          <a:prstGeom prst="line">
            <a:avLst/>
          </a:prstGeom>
          <a:noFill/>
          <a:ln w="9525" algn="ctr">
            <a:solidFill>
              <a:schemeClr val="tx1"/>
            </a:solidFill>
            <a:round/>
            <a:headEnd/>
            <a:tailEnd/>
          </a:ln>
        </p:spPr>
      </p:cxnSp>
      <p:cxnSp>
        <p:nvCxnSpPr>
          <p:cNvPr id="3099" name="Straight Connector 31"/>
          <p:cNvCxnSpPr>
            <a:cxnSpLocks noChangeShapeType="1"/>
            <a:stCxn id="3095" idx="5"/>
            <a:endCxn id="3096" idx="2"/>
          </p:cNvCxnSpPr>
          <p:nvPr/>
        </p:nvCxnSpPr>
        <p:spPr bwMode="auto">
          <a:xfrm rot="16200000" flipH="1">
            <a:off x="621507" y="3640931"/>
            <a:ext cx="82550" cy="331787"/>
          </a:xfrm>
          <a:prstGeom prst="line">
            <a:avLst/>
          </a:prstGeom>
          <a:noFill/>
          <a:ln w="9525" algn="ctr">
            <a:solidFill>
              <a:schemeClr val="tx1"/>
            </a:solidFill>
            <a:round/>
            <a:headEnd/>
            <a:tailEnd/>
          </a:ln>
        </p:spPr>
      </p:cxnSp>
      <p:cxnSp>
        <p:nvCxnSpPr>
          <p:cNvPr id="3100" name="Straight Connector 34"/>
          <p:cNvCxnSpPr>
            <a:cxnSpLocks noChangeShapeType="1"/>
            <a:stCxn id="3097" idx="4"/>
            <a:endCxn id="3096" idx="7"/>
          </p:cNvCxnSpPr>
          <p:nvPr/>
        </p:nvCxnSpPr>
        <p:spPr bwMode="auto">
          <a:xfrm rot="5400000">
            <a:off x="990601" y="3697287"/>
            <a:ext cx="82550" cy="98425"/>
          </a:xfrm>
          <a:prstGeom prst="line">
            <a:avLst/>
          </a:prstGeom>
          <a:noFill/>
          <a:ln w="9525" algn="ctr">
            <a:solidFill>
              <a:schemeClr val="tx1"/>
            </a:solidFill>
            <a:round/>
            <a:headEnd/>
            <a:tailEnd/>
          </a:ln>
        </p:spPr>
      </p:cxnSp>
      <p:sp>
        <p:nvSpPr>
          <p:cNvPr id="3101" name="Up-Down Arrow 22"/>
          <p:cNvSpPr>
            <a:spLocks noChangeArrowheads="1"/>
          </p:cNvSpPr>
          <p:nvPr/>
        </p:nvSpPr>
        <p:spPr bwMode="auto">
          <a:xfrm rot="5400000">
            <a:off x="1654175" y="3275013"/>
            <a:ext cx="301625" cy="790575"/>
          </a:xfrm>
          <a:prstGeom prst="upDownArrow">
            <a:avLst>
              <a:gd name="adj1" fmla="val 50000"/>
              <a:gd name="adj2" fmla="val 50164"/>
            </a:avLst>
          </a:prstGeom>
          <a:solidFill>
            <a:srgbClr val="FFFF00"/>
          </a:solidFill>
          <a:ln w="9525" algn="ctr">
            <a:solidFill>
              <a:srgbClr val="3333FF"/>
            </a:solidFill>
            <a:round/>
            <a:headEnd/>
            <a:tailEnd/>
          </a:ln>
        </p:spPr>
        <p:txBody>
          <a:bodyPr lIns="0" tIns="0" rIns="0" bIns="0"/>
          <a:lstStyle/>
          <a:p>
            <a:pPr marL="285750" indent="-285750" defTabSz="555625" eaLnBrk="0" hangingPunct="0">
              <a:buFontTx/>
              <a:buAutoNum type="arabicPeriod"/>
            </a:pPr>
            <a:endParaRPr lang="en-US"/>
          </a:p>
        </p:txBody>
      </p:sp>
      <p:sp>
        <p:nvSpPr>
          <p:cNvPr id="3102" name="Up-Down Arrow 22"/>
          <p:cNvSpPr>
            <a:spLocks noChangeArrowheads="1"/>
          </p:cNvSpPr>
          <p:nvPr/>
        </p:nvSpPr>
        <p:spPr bwMode="auto">
          <a:xfrm rot="5400000">
            <a:off x="7145337" y="3394076"/>
            <a:ext cx="301625" cy="590550"/>
          </a:xfrm>
          <a:prstGeom prst="upDownArrow">
            <a:avLst>
              <a:gd name="adj1" fmla="val 50000"/>
              <a:gd name="adj2" fmla="val 50171"/>
            </a:avLst>
          </a:prstGeom>
          <a:solidFill>
            <a:srgbClr val="FFFF00"/>
          </a:solidFill>
          <a:ln w="9525" algn="ctr">
            <a:solidFill>
              <a:srgbClr val="3333FF"/>
            </a:solidFill>
            <a:round/>
            <a:headEnd/>
            <a:tailEnd/>
          </a:ln>
        </p:spPr>
        <p:txBody>
          <a:bodyPr lIns="0" tIns="0" rIns="0" bIns="0"/>
          <a:lstStyle/>
          <a:p>
            <a:pPr marL="285750" indent="-285750" defTabSz="555625" eaLnBrk="0" hangingPunct="0">
              <a:buFontTx/>
              <a:buAutoNum type="arabicPeriod"/>
            </a:pPr>
            <a:endParaRPr lang="en-US"/>
          </a:p>
        </p:txBody>
      </p:sp>
      <p:sp>
        <p:nvSpPr>
          <p:cNvPr id="32"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9"/>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45058" name="Text Box 2"/>
          <p:cNvSpPr txBox="1">
            <a:spLocks noChangeArrowheads="1"/>
          </p:cNvSpPr>
          <p:nvPr/>
        </p:nvSpPr>
        <p:spPr bwMode="auto">
          <a:xfrm>
            <a:off x="152400" y="304800"/>
            <a:ext cx="8610600" cy="479425"/>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a:t>
            </a:r>
            <a:r>
              <a:rPr lang="en-US" altLang="ja-JP" sz="2800" b="1" dirty="0" err="1" smtClean="0">
                <a:solidFill>
                  <a:schemeClr val="tx2"/>
                </a:solidFill>
                <a:latin typeface="+mj-lt"/>
                <a:ea typeface="+mj-ea"/>
                <a:cs typeface="+mj-cs"/>
              </a:rPr>
              <a:t>Wi</a:t>
            </a:r>
            <a:r>
              <a:rPr lang="en-US" altLang="ja-JP" sz="2800" b="1" dirty="0" smtClean="0">
                <a:solidFill>
                  <a:schemeClr val="tx2"/>
                </a:solidFill>
                <a:latin typeface="+mj-lt"/>
                <a:ea typeface="+mj-ea"/>
                <a:cs typeface="+mj-cs"/>
              </a:rPr>
              <a:t>-FAR™) </a:t>
            </a:r>
            <a:r>
              <a:rPr lang="en-US" altLang="ja-JP" sz="2800" b="1" dirty="0">
                <a:solidFill>
                  <a:schemeClr val="tx2"/>
                </a:solidFill>
                <a:latin typeface="+mj-lt"/>
                <a:ea typeface="+mj-ea"/>
                <a:cs typeface="+mj-cs"/>
              </a:rPr>
              <a:t>– Frame Structure</a:t>
            </a:r>
          </a:p>
        </p:txBody>
      </p:sp>
      <p:pic>
        <p:nvPicPr>
          <p:cNvPr id="45059" name="Picture 3" descr="10_B96-001_r1.jpg"/>
          <p:cNvPicPr>
            <a:picLocks noChangeAspect="1"/>
          </p:cNvPicPr>
          <p:nvPr/>
        </p:nvPicPr>
        <p:blipFill>
          <a:blip r:embed="rId3" cstate="print"/>
          <a:srcRect/>
          <a:stretch>
            <a:fillRect/>
          </a:stretch>
        </p:blipFill>
        <p:spPr bwMode="auto">
          <a:xfrm>
            <a:off x="152400" y="2286000"/>
            <a:ext cx="5181600" cy="4140200"/>
          </a:xfrm>
          <a:prstGeom prst="rect">
            <a:avLst/>
          </a:prstGeom>
          <a:noFill/>
          <a:ln w="9525">
            <a:noFill/>
            <a:miter lim="800000"/>
            <a:headEnd/>
            <a:tailEnd/>
          </a:ln>
        </p:spPr>
      </p:pic>
      <p:pic>
        <p:nvPicPr>
          <p:cNvPr id="45060" name="Picture 4" descr="802_22_superframe_structure.JPG"/>
          <p:cNvPicPr>
            <a:picLocks noChangeAspect="1"/>
          </p:cNvPicPr>
          <p:nvPr/>
        </p:nvPicPr>
        <p:blipFill>
          <a:blip r:embed="rId4" cstate="print"/>
          <a:srcRect/>
          <a:stretch>
            <a:fillRect/>
          </a:stretch>
        </p:blipFill>
        <p:spPr bwMode="auto">
          <a:xfrm>
            <a:off x="1" y="1066800"/>
            <a:ext cx="5410200" cy="1112838"/>
          </a:xfrm>
          <a:prstGeom prst="rect">
            <a:avLst/>
          </a:prstGeom>
          <a:noFill/>
          <a:ln w="9525">
            <a:noFill/>
            <a:miter lim="800000"/>
            <a:headEnd/>
            <a:tailEnd/>
          </a:ln>
        </p:spPr>
      </p:pic>
      <p:sp>
        <p:nvSpPr>
          <p:cNvPr id="45061" name="Rectangle 8"/>
          <p:cNvSpPr>
            <a:spLocks noChangeArrowheads="1"/>
          </p:cNvSpPr>
          <p:nvPr/>
        </p:nvSpPr>
        <p:spPr bwMode="auto">
          <a:xfrm>
            <a:off x="5486400" y="1003887"/>
            <a:ext cx="3581400" cy="4007251"/>
          </a:xfrm>
          <a:prstGeom prst="rect">
            <a:avLst/>
          </a:prstGeom>
          <a:noFill/>
          <a:ln w="12700">
            <a:noFill/>
            <a:miter lim="800000"/>
            <a:headEnd type="none" w="sm" len="sm"/>
            <a:tailEnd type="none" w="sm" len="sm"/>
          </a:ln>
        </p:spPr>
        <p:txBody>
          <a:bodyPr wrap="square" lIns="0" tIns="0" rIns="0" bIns="0">
            <a:spAutoFit/>
          </a:bodyPr>
          <a:lstStyle/>
          <a:p>
            <a:pPr marL="177800" indent="-177800" eaLnBrk="0" hangingPunct="0">
              <a:lnSpc>
                <a:spcPct val="90000"/>
              </a:lnSpc>
              <a:spcBef>
                <a:spcPct val="15000"/>
              </a:spcBef>
              <a:buFont typeface="Arial" charset="0"/>
              <a:buChar char="•"/>
            </a:pPr>
            <a:r>
              <a:rPr lang="en-US" sz="1400" dirty="0" smtClean="0"/>
              <a:t>Time </a:t>
            </a:r>
            <a:r>
              <a:rPr lang="en-US" sz="1400" dirty="0"/>
              <a:t>Division Duplex (TDD) frame </a:t>
            </a:r>
            <a:r>
              <a:rPr lang="en-US" sz="1400" dirty="0" smtClean="0"/>
              <a:t>structure Super-frame</a:t>
            </a:r>
            <a:r>
              <a:rPr lang="en-US" sz="1400" dirty="0"/>
              <a:t>: 160 </a:t>
            </a:r>
            <a:r>
              <a:rPr lang="en-US" sz="1400" dirty="0" smtClean="0"/>
              <a:t>ms, Frame</a:t>
            </a:r>
            <a:r>
              <a:rPr lang="en-US" sz="1400" dirty="0"/>
              <a:t>: 10 ms</a:t>
            </a:r>
          </a:p>
          <a:p>
            <a:pPr marL="177800" indent="-177800" eaLnBrk="0" hangingPunct="0">
              <a:lnSpc>
                <a:spcPct val="90000"/>
              </a:lnSpc>
              <a:spcBef>
                <a:spcPct val="30000"/>
              </a:spcBef>
              <a:buFont typeface="Arial" charset="0"/>
              <a:buChar char="•"/>
            </a:pPr>
            <a:r>
              <a:rPr lang="en-US" sz="1400" dirty="0" smtClean="0"/>
              <a:t>OFDM/ OFDMA Transport</a:t>
            </a:r>
          </a:p>
          <a:p>
            <a:pPr marL="177800" indent="-177800" eaLnBrk="0" hangingPunct="0">
              <a:lnSpc>
                <a:spcPct val="90000"/>
              </a:lnSpc>
              <a:spcBef>
                <a:spcPct val="30000"/>
              </a:spcBef>
              <a:buFont typeface="Arial" charset="0"/>
              <a:buChar char="•"/>
            </a:pPr>
            <a:r>
              <a:rPr lang="en-US" sz="1400" dirty="0" smtClean="0"/>
              <a:t>QPSK up to 64 QAM modulation supported</a:t>
            </a:r>
          </a:p>
          <a:p>
            <a:pPr marL="177800" indent="-177800" eaLnBrk="0" hangingPunct="0">
              <a:lnSpc>
                <a:spcPct val="90000"/>
              </a:lnSpc>
              <a:spcBef>
                <a:spcPct val="30000"/>
              </a:spcBef>
              <a:buFont typeface="Arial" charset="0"/>
              <a:buChar char="•"/>
            </a:pPr>
            <a:r>
              <a:rPr lang="en-US" sz="1400" dirty="0" err="1" smtClean="0"/>
              <a:t>Convolutional</a:t>
            </a:r>
            <a:r>
              <a:rPr lang="en-US" sz="1400" dirty="0" smtClean="0"/>
              <a:t> codes and other advanced codes supported</a:t>
            </a:r>
          </a:p>
          <a:p>
            <a:pPr marL="177800" indent="-177800" eaLnBrk="0" hangingPunct="0">
              <a:lnSpc>
                <a:spcPct val="90000"/>
              </a:lnSpc>
              <a:spcBef>
                <a:spcPct val="30000"/>
              </a:spcBef>
              <a:buFont typeface="Arial" charset="0"/>
              <a:buChar char="•"/>
            </a:pPr>
            <a:r>
              <a:rPr lang="en-US" sz="1400" dirty="0" smtClean="0"/>
              <a:t>Throughput: 22-29 Mbps per TV channel WITH NO MIMO. MIMO and channel bonding increase the throughput</a:t>
            </a:r>
          </a:p>
          <a:p>
            <a:pPr marL="177800" indent="-177800" eaLnBrk="0" hangingPunct="0">
              <a:lnSpc>
                <a:spcPct val="90000"/>
              </a:lnSpc>
              <a:spcBef>
                <a:spcPct val="30000"/>
              </a:spcBef>
              <a:buFont typeface="Arial" charset="0"/>
              <a:buChar char="•"/>
            </a:pPr>
            <a:r>
              <a:rPr lang="en-US" sz="1400" dirty="0" smtClean="0"/>
              <a:t>Spectral Efficiency: 0.624 – 3.12 bits / sec / Hz</a:t>
            </a:r>
          </a:p>
          <a:p>
            <a:pPr marL="177800" indent="-177800" eaLnBrk="0" hangingPunct="0">
              <a:lnSpc>
                <a:spcPct val="90000"/>
              </a:lnSpc>
              <a:spcBef>
                <a:spcPct val="30000"/>
              </a:spcBef>
              <a:buFont typeface="Arial" charset="0"/>
              <a:buChar char="•"/>
            </a:pPr>
            <a:r>
              <a:rPr lang="en-US" sz="1400" dirty="0" smtClean="0"/>
              <a:t>Distance: 10 km minimum. </a:t>
            </a:r>
            <a:r>
              <a:rPr lang="en-US" sz="1400" dirty="0" err="1" smtClean="0"/>
              <a:t>Upto</a:t>
            </a:r>
            <a:r>
              <a:rPr lang="en-US" sz="1400" dirty="0" smtClean="0"/>
              <a:t> 30 km and even 100 </a:t>
            </a:r>
            <a:r>
              <a:rPr lang="en-US" sz="1400" dirty="0" err="1" smtClean="0"/>
              <a:t>kms</a:t>
            </a:r>
            <a:endParaRPr lang="en-US" sz="1400" dirty="0" smtClean="0"/>
          </a:p>
          <a:p>
            <a:pPr marL="177800" indent="-177800" eaLnBrk="0" hangingPunct="0">
              <a:lnSpc>
                <a:spcPct val="90000"/>
              </a:lnSpc>
              <a:spcBef>
                <a:spcPct val="30000"/>
              </a:spcBef>
              <a:buFont typeface="Arial" charset="0"/>
              <a:buChar char="•"/>
            </a:pPr>
            <a:r>
              <a:rPr lang="en-US" sz="1400" dirty="0" smtClean="0"/>
              <a:t>MAC supports Cognitive Radio features</a:t>
            </a:r>
          </a:p>
          <a:p>
            <a:pPr marL="177800" indent="-177800" eaLnBrk="0" hangingPunct="0">
              <a:lnSpc>
                <a:spcPct val="90000"/>
              </a:lnSpc>
              <a:spcBef>
                <a:spcPct val="30000"/>
              </a:spcBef>
              <a:buFont typeface="Arial" charset="0"/>
              <a:buChar char="•"/>
            </a:pPr>
            <a:r>
              <a:rPr lang="en-US" sz="1400" dirty="0" smtClean="0"/>
              <a:t>Self-coexistence </a:t>
            </a:r>
            <a:r>
              <a:rPr lang="en-US" sz="1400" dirty="0"/>
              <a:t>Window (SCW): BS commands subscribers to send out CBPs for 802.22 </a:t>
            </a:r>
          </a:p>
        </p:txBody>
      </p:sp>
      <p:sp>
        <p:nvSpPr>
          <p:cNvPr id="45062" name="Rounded Rectangular Callout 8"/>
          <p:cNvSpPr>
            <a:spLocks noChangeArrowheads="1"/>
          </p:cNvSpPr>
          <p:nvPr/>
        </p:nvSpPr>
        <p:spPr bwMode="auto">
          <a:xfrm>
            <a:off x="2057400" y="5486400"/>
            <a:ext cx="2559050" cy="496888"/>
          </a:xfrm>
          <a:prstGeom prst="wedgeRoundRectCallout">
            <a:avLst>
              <a:gd name="adj1" fmla="val 58625"/>
              <a:gd name="adj2" fmla="val -32426"/>
              <a:gd name="adj3" fmla="val 16667"/>
            </a:avLst>
          </a:prstGeom>
          <a:solidFill>
            <a:srgbClr val="CCFFFF"/>
          </a:solidFill>
          <a:ln w="12700" cap="rnd" algn="ctr">
            <a:solidFill>
              <a:srgbClr val="3333FF"/>
            </a:solidFill>
            <a:round/>
            <a:headEnd/>
            <a:tailEnd/>
          </a:ln>
        </p:spPr>
        <p:txBody>
          <a:bodyPr lIns="0" tIns="0" rIns="0" bIns="0"/>
          <a:lstStyle/>
          <a:p>
            <a:pPr algn="ctr" defTabSz="555625" eaLnBrk="0" hangingPunct="0">
              <a:lnSpc>
                <a:spcPct val="90000"/>
              </a:lnSpc>
            </a:pPr>
            <a:r>
              <a:rPr lang="en-US" sz="1000" b="1"/>
              <a:t>Co-existence Beacon Protocol (CBP) burst used for 802.22 self co-existence and terrestrial geo-location</a:t>
            </a:r>
            <a:r>
              <a:rPr lang="en-US" sz="1200" b="1"/>
              <a:t> </a:t>
            </a:r>
          </a:p>
        </p:txBody>
      </p:sp>
      <p:sp>
        <p:nvSpPr>
          <p:cNvPr id="45066" name="Line 19"/>
          <p:cNvSpPr>
            <a:spLocks noChangeShapeType="1"/>
          </p:cNvSpPr>
          <p:nvPr/>
        </p:nvSpPr>
        <p:spPr bwMode="auto">
          <a:xfrm flipH="1">
            <a:off x="3422650" y="1800225"/>
            <a:ext cx="211138" cy="514350"/>
          </a:xfrm>
          <a:prstGeom prst="line">
            <a:avLst/>
          </a:prstGeom>
          <a:noFill/>
          <a:ln w="6350">
            <a:solidFill>
              <a:schemeClr val="tx1"/>
            </a:solidFill>
            <a:prstDash val="dash"/>
            <a:round/>
            <a:headEnd/>
            <a:tailEnd/>
          </a:ln>
        </p:spPr>
        <p:txBody>
          <a:bodyPr/>
          <a:lstStyle/>
          <a:p>
            <a:endParaRPr lang="en-US"/>
          </a:p>
        </p:txBody>
      </p:sp>
      <p:sp>
        <p:nvSpPr>
          <p:cNvPr id="45067" name="Line 20"/>
          <p:cNvSpPr>
            <a:spLocks noChangeShapeType="1"/>
          </p:cNvSpPr>
          <p:nvPr/>
        </p:nvSpPr>
        <p:spPr bwMode="auto">
          <a:xfrm flipH="1">
            <a:off x="4994275" y="1798638"/>
            <a:ext cx="180975" cy="514350"/>
          </a:xfrm>
          <a:prstGeom prst="line">
            <a:avLst/>
          </a:prstGeom>
          <a:noFill/>
          <a:ln w="6350">
            <a:solidFill>
              <a:schemeClr val="tx1"/>
            </a:solidFill>
            <a:prstDash val="dash"/>
            <a:round/>
            <a:headEnd/>
            <a:tailEnd/>
          </a:ln>
        </p:spPr>
        <p:txBody>
          <a:bodyPr/>
          <a:lstStyle/>
          <a:p>
            <a:endParaRPr lang="en-US"/>
          </a:p>
        </p:txBody>
      </p:sp>
      <p:sp>
        <p:nvSpPr>
          <p:cNvPr id="14"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pic>
        <p:nvPicPr>
          <p:cNvPr id="12" name="Picture 11" descr="NICT_IEEE_802_22_prototype.jpg">
            <a:hlinkClick r:id="rId5"/>
          </p:cNvPr>
          <p:cNvPicPr>
            <a:picLocks noChangeAspect="1"/>
          </p:cNvPicPr>
          <p:nvPr/>
        </p:nvPicPr>
        <p:blipFill>
          <a:blip r:embed="rId6" cstate="print"/>
          <a:stretch>
            <a:fillRect/>
          </a:stretch>
        </p:blipFill>
        <p:spPr>
          <a:xfrm>
            <a:off x="5638800" y="4994031"/>
            <a:ext cx="3352800" cy="1559169"/>
          </a:xfrm>
          <a:prstGeom prst="rect">
            <a:avLst/>
          </a:prstGeom>
        </p:spPr>
      </p:pic>
      <p:sp>
        <p:nvSpPr>
          <p:cNvPr id="13" name="TextBox 12"/>
          <p:cNvSpPr txBox="1"/>
          <p:nvPr/>
        </p:nvSpPr>
        <p:spPr>
          <a:xfrm>
            <a:off x="5638800" y="4992469"/>
            <a:ext cx="3429000" cy="646331"/>
          </a:xfrm>
          <a:prstGeom prst="rect">
            <a:avLst/>
          </a:prstGeom>
          <a:solidFill>
            <a:schemeClr val="accent1"/>
          </a:solidFill>
        </p:spPr>
        <p:txBody>
          <a:bodyPr wrap="square" rtlCol="0">
            <a:spAutoFit/>
          </a:bodyPr>
          <a:lstStyle/>
          <a:p>
            <a:pPr algn="ctr"/>
            <a:r>
              <a:rPr lang="en-US" sz="1800" b="1" dirty="0" smtClean="0">
                <a:hlinkClick r:id="rId5"/>
              </a:rPr>
              <a:t>IEEE 802.22 prototypes are being announced</a:t>
            </a:r>
            <a:endParaRPr lang="en-US"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ipe(up)">
                                      <p:cBhvr>
                                        <p:cTn id="7" dur="5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609600" y="304800"/>
            <a:ext cx="7772400" cy="4572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altLang="ja-JP" sz="3200" b="1" kern="1200" dirty="0" smtClean="0"/>
              <a:t>Cognitive Machine to Machine (CM2M)</a:t>
            </a:r>
            <a:endParaRPr lang="ja-JP" altLang="en-US" sz="3200" b="1" kern="1200" smtClean="0"/>
          </a:p>
        </p:txBody>
      </p:sp>
      <p:sp>
        <p:nvSpPr>
          <p:cNvPr id="49155" name="Text Box 4"/>
          <p:cNvSpPr txBox="1">
            <a:spLocks noChangeArrowheads="1"/>
          </p:cNvSpPr>
          <p:nvPr/>
        </p:nvSpPr>
        <p:spPr bwMode="auto">
          <a:xfrm>
            <a:off x="228600" y="921603"/>
            <a:ext cx="6705600" cy="830997"/>
          </a:xfrm>
          <a:prstGeom prst="rect">
            <a:avLst/>
          </a:prstGeom>
          <a:solidFill>
            <a:srgbClr val="000099"/>
          </a:solidFill>
          <a:ln w="9525">
            <a:noFill/>
            <a:miter lim="800000"/>
            <a:headEnd/>
            <a:tailEnd/>
          </a:ln>
        </p:spPr>
        <p:txBody>
          <a:bodyPr wrap="square">
            <a:spAutoFit/>
          </a:bodyPr>
          <a:lstStyle/>
          <a:p>
            <a:pPr algn="ctr" eaLnBrk="0" hangingPunct="0">
              <a:spcAft>
                <a:spcPts val="600"/>
              </a:spcAft>
            </a:pPr>
            <a:r>
              <a:rPr lang="en-US" dirty="0" smtClean="0">
                <a:solidFill>
                  <a:schemeClr val="bg1"/>
                </a:solidFill>
              </a:rPr>
              <a:t>50 Billion machine to machine devices will be deployed by 2020 </a:t>
            </a:r>
          </a:p>
        </p:txBody>
      </p:sp>
      <p:pic>
        <p:nvPicPr>
          <p:cNvPr id="5" name="Picture 4" descr="smart_grid_automation.png"/>
          <p:cNvPicPr>
            <a:picLocks noChangeAspect="1"/>
          </p:cNvPicPr>
          <p:nvPr/>
        </p:nvPicPr>
        <p:blipFill>
          <a:blip r:embed="rId2" cstate="print"/>
          <a:stretch>
            <a:fillRect/>
          </a:stretch>
        </p:blipFill>
        <p:spPr>
          <a:xfrm>
            <a:off x="228600" y="1981200"/>
            <a:ext cx="8732448" cy="4495801"/>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2"/>
          <p:cNvSpPr txBox="1">
            <a:spLocks noChangeArrowheads="1"/>
          </p:cNvSpPr>
          <p:nvPr/>
        </p:nvSpPr>
        <p:spPr bwMode="auto">
          <a:xfrm>
            <a:off x="0" y="235803"/>
            <a:ext cx="9067800" cy="754797"/>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b="1" dirty="0" smtClean="0">
                <a:solidFill>
                  <a:schemeClr val="tx2"/>
                </a:solidFill>
              </a:rPr>
              <a:t>IEEE 802.22.1 Advanced Beaconing: </a:t>
            </a:r>
            <a:r>
              <a:rPr lang="en-US" altLang="ja-JP" b="1" dirty="0" smtClean="0">
                <a:solidFill>
                  <a:schemeClr val="tx2"/>
                </a:solidFill>
                <a:latin typeface="+mj-lt"/>
                <a:ea typeface="+mj-ea"/>
                <a:cs typeface="+mj-cs"/>
              </a:rPr>
              <a:t>Radar and Commercial </a:t>
            </a:r>
            <a:r>
              <a:rPr lang="en-US" altLang="ja-JP" b="1" dirty="0" err="1" smtClean="0">
                <a:solidFill>
                  <a:schemeClr val="tx2"/>
                </a:solidFill>
                <a:latin typeface="+mj-lt"/>
                <a:ea typeface="+mj-ea"/>
                <a:cs typeface="+mj-cs"/>
              </a:rPr>
              <a:t>Comms</a:t>
            </a:r>
            <a:r>
              <a:rPr lang="en-US" altLang="ja-JP" b="1" dirty="0" smtClean="0">
                <a:solidFill>
                  <a:schemeClr val="tx2"/>
                </a:solidFill>
                <a:latin typeface="+mj-lt"/>
                <a:ea typeface="+mj-ea"/>
                <a:cs typeface="+mj-cs"/>
              </a:rPr>
              <a:t> Spectrum Sharing in 3550-3650 bands</a:t>
            </a:r>
            <a:endParaRPr lang="en-US" altLang="ja-JP" b="1" dirty="0">
              <a:solidFill>
                <a:schemeClr val="tx2"/>
              </a:solidFill>
              <a:latin typeface="+mj-lt"/>
              <a:ea typeface="+mj-ea"/>
              <a:cs typeface="+mj-cs"/>
            </a:endParaRPr>
          </a:p>
        </p:txBody>
      </p:sp>
      <p:sp>
        <p:nvSpPr>
          <p:cNvPr id="16" name="TextBox 15"/>
          <p:cNvSpPr txBox="1"/>
          <p:nvPr/>
        </p:nvSpPr>
        <p:spPr>
          <a:xfrm>
            <a:off x="0" y="990600"/>
            <a:ext cx="8763000" cy="2585323"/>
          </a:xfrm>
          <a:prstGeom prst="rect">
            <a:avLst/>
          </a:prstGeom>
          <a:noFill/>
        </p:spPr>
        <p:txBody>
          <a:bodyPr wrap="square" rtlCol="0">
            <a:spAutoFit/>
          </a:bodyPr>
          <a:lstStyle/>
          <a:p>
            <a:pPr marL="290513" indent="-290513">
              <a:buFont typeface="Arial" pitchFamily="34" charset="0"/>
              <a:buChar char="•"/>
            </a:pPr>
            <a:r>
              <a:rPr lang="en-US" sz="1800" b="1" dirty="0" smtClean="0">
                <a:solidFill>
                  <a:srgbClr val="0033CC"/>
                </a:solidFill>
              </a:rPr>
              <a:t>How will it Work: </a:t>
            </a:r>
            <a:r>
              <a:rPr lang="en-US" sz="1800" dirty="0" smtClean="0"/>
              <a:t>The designed beacon will contain </a:t>
            </a:r>
            <a:r>
              <a:rPr lang="en-US" sz="1800" b="1" i="1" dirty="0" smtClean="0">
                <a:solidFill>
                  <a:srgbClr val="0033CC"/>
                </a:solidFill>
              </a:rPr>
              <a:t>Peace Time</a:t>
            </a:r>
            <a:r>
              <a:rPr lang="en-US" sz="1800" dirty="0" smtClean="0"/>
              <a:t> temporal patterns of the radars which when combined with some universal time clock such as GPS can help commercial communications systems to use the empty time slots for their operation. </a:t>
            </a:r>
          </a:p>
          <a:p>
            <a:pPr marL="290513" indent="-290513">
              <a:buFont typeface="Arial" pitchFamily="34" charset="0"/>
              <a:buChar char="•"/>
            </a:pPr>
            <a:r>
              <a:rPr lang="en-US" sz="1800" dirty="0" smtClean="0"/>
              <a:t>During </a:t>
            </a:r>
            <a:r>
              <a:rPr lang="en-US" sz="1800" b="1" i="1" dirty="0" smtClean="0">
                <a:solidFill>
                  <a:srgbClr val="0033CC"/>
                </a:solidFill>
              </a:rPr>
              <a:t>Emergency Situations</a:t>
            </a:r>
            <a:r>
              <a:rPr lang="en-US" sz="1800" dirty="0" smtClean="0"/>
              <a:t>, the beacon will send Urgent Co-existence request, to ask all the commercial systems to shut down immediately. Security features for such beacons are very important. IEEE Std, 802.22.1-2010 has incorporated many such security mechanisms that may be applied to the 3550-3650 band relatively readily. </a:t>
            </a:r>
            <a:endParaRPr lang="en-US" sz="1800" dirty="0"/>
          </a:p>
        </p:txBody>
      </p:sp>
      <p:pic>
        <p:nvPicPr>
          <p:cNvPr id="5" name="Picture 4" descr="radar_3D.jpg"/>
          <p:cNvPicPr>
            <a:picLocks noChangeAspect="1"/>
          </p:cNvPicPr>
          <p:nvPr/>
        </p:nvPicPr>
        <p:blipFill>
          <a:blip r:embed="rId3" cstate="print"/>
          <a:stretch>
            <a:fillRect/>
          </a:stretch>
        </p:blipFill>
        <p:spPr>
          <a:xfrm>
            <a:off x="2971800" y="4191000"/>
            <a:ext cx="3581400" cy="2041518"/>
          </a:xfrm>
          <a:prstGeom prst="rect">
            <a:avLst/>
          </a:prstGeom>
        </p:spPr>
      </p:pic>
      <p:pic>
        <p:nvPicPr>
          <p:cNvPr id="4" name="Picture 3" descr="radar_3D.jpg"/>
          <p:cNvPicPr>
            <a:picLocks noChangeAspect="1"/>
          </p:cNvPicPr>
          <p:nvPr/>
        </p:nvPicPr>
        <p:blipFill>
          <a:blip r:embed="rId4" cstate="print"/>
          <a:stretch>
            <a:fillRect/>
          </a:stretch>
        </p:blipFill>
        <p:spPr>
          <a:xfrm>
            <a:off x="152400" y="4114800"/>
            <a:ext cx="3595437" cy="2270118"/>
          </a:xfrm>
          <a:prstGeom prst="rect">
            <a:avLst/>
          </a:prstGeom>
        </p:spPr>
      </p:pic>
      <p:sp>
        <p:nvSpPr>
          <p:cNvPr id="6" name="Parallelogram 5"/>
          <p:cNvSpPr/>
          <p:nvPr/>
        </p:nvSpPr>
        <p:spPr bwMode="auto">
          <a:xfrm rot="3552771" flipH="1">
            <a:off x="5445876" y="5034742"/>
            <a:ext cx="82882" cy="1371952"/>
          </a:xfrm>
          <a:prstGeom prst="parallelogram">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Rounded Rectangular Callout 6"/>
          <p:cNvSpPr/>
          <p:nvPr/>
        </p:nvSpPr>
        <p:spPr bwMode="auto">
          <a:xfrm>
            <a:off x="3505200" y="3352800"/>
            <a:ext cx="2667000" cy="1371600"/>
          </a:xfrm>
          <a:prstGeom prst="wedgeRoundRectCallout">
            <a:avLst>
              <a:gd name="adj1" fmla="val 42644"/>
              <a:gd name="adj2" fmla="val 94642"/>
              <a:gd name="adj3" fmla="val 16667"/>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rgbClr val="000099"/>
                </a:solidFill>
              </a:rPr>
              <a:t>IEEE 802.22.1 Like Beacon may operate in the same band or even UHF Band</a:t>
            </a:r>
            <a:endParaRPr kumimoji="0" lang="en-US" sz="1800" b="1" i="0" u="none" strike="noStrike" cap="none" normalizeH="0" baseline="0" dirty="0" smtClean="0">
              <a:ln>
                <a:noFill/>
              </a:ln>
              <a:solidFill>
                <a:srgbClr val="000099"/>
              </a:solidFill>
              <a:effectLst/>
              <a:latin typeface="Arial" charset="0"/>
              <a:ea typeface="ＭＳ Ｐゴシック" charset="-128"/>
            </a:endParaRPr>
          </a:p>
        </p:txBody>
      </p:sp>
      <p:pic>
        <p:nvPicPr>
          <p:cNvPr id="8" name="Picture 7" descr="IEEE_802_22_1_beacon.JPG"/>
          <p:cNvPicPr>
            <a:picLocks noChangeAspect="1"/>
          </p:cNvPicPr>
          <p:nvPr/>
        </p:nvPicPr>
        <p:blipFill>
          <a:blip r:embed="rId5" cstate="print"/>
          <a:stretch>
            <a:fillRect/>
          </a:stretch>
        </p:blipFill>
        <p:spPr>
          <a:xfrm>
            <a:off x="6224588" y="5257800"/>
            <a:ext cx="2919412" cy="1295400"/>
          </a:xfrm>
          <a:prstGeom prst="rect">
            <a:avLst/>
          </a:prstGeom>
        </p:spPr>
      </p:pic>
      <p:sp>
        <p:nvSpPr>
          <p:cNvPr id="9" name="Rounded Rectangular Callout 8"/>
          <p:cNvSpPr/>
          <p:nvPr/>
        </p:nvSpPr>
        <p:spPr bwMode="auto">
          <a:xfrm>
            <a:off x="6400800" y="3505200"/>
            <a:ext cx="2743200" cy="1600200"/>
          </a:xfrm>
          <a:prstGeom prst="wedgeRoundRectCallout">
            <a:avLst>
              <a:gd name="adj1" fmla="val 2757"/>
              <a:gd name="adj2" fmla="val 70575"/>
              <a:gd name="adj3" fmla="val 16667"/>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dirty="0" smtClean="0">
                <a:solidFill>
                  <a:srgbClr val="000099"/>
                </a:solidFill>
              </a:rPr>
              <a:t>Current IEEE 802.22.1 beacon protocol contains many  security Features already</a:t>
            </a:r>
          </a:p>
        </p:txBody>
      </p:sp>
      <p:sp>
        <p:nvSpPr>
          <p:cNvPr id="10" name="Rectangle 9"/>
          <p:cNvSpPr/>
          <p:nvPr/>
        </p:nvSpPr>
        <p:spPr>
          <a:xfrm>
            <a:off x="0" y="5983069"/>
            <a:ext cx="6477000" cy="646331"/>
          </a:xfrm>
          <a:prstGeom prst="rect">
            <a:avLst/>
          </a:prstGeom>
          <a:solidFill>
            <a:srgbClr val="0033CC"/>
          </a:solidFill>
        </p:spPr>
        <p:txBody>
          <a:bodyPr wrap="square">
            <a:spAutoFit/>
          </a:bodyPr>
          <a:lstStyle/>
          <a:p>
            <a:pPr algn="ctr"/>
            <a:r>
              <a:rPr lang="en-US" sz="1800" b="1" dirty="0" smtClean="0">
                <a:solidFill>
                  <a:schemeClr val="bg1"/>
                </a:solidFill>
              </a:rPr>
              <a:t>This approach can open as much as 600 MHz of Spectrum in the S-Band</a:t>
            </a:r>
            <a:endParaRPr lang="en-US" sz="1800" b="1" dirty="0">
              <a:solidFill>
                <a:schemeClr val="bg1"/>
              </a:solidFill>
            </a:endParaRPr>
          </a:p>
        </p:txBody>
      </p:sp>
      <p:sp>
        <p:nvSpPr>
          <p:cNvPr id="11" name="Rounded Rectangular Callout 10"/>
          <p:cNvSpPr/>
          <p:nvPr/>
        </p:nvSpPr>
        <p:spPr bwMode="auto">
          <a:xfrm>
            <a:off x="609600" y="4038600"/>
            <a:ext cx="2362200" cy="457200"/>
          </a:xfrm>
          <a:prstGeom prst="wedgeRoundRectCallout">
            <a:avLst>
              <a:gd name="adj1" fmla="val 34042"/>
              <a:gd name="adj2" fmla="val 145436"/>
              <a:gd name="adj3" fmla="val 16667"/>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rgbClr val="000099"/>
                </a:solidFill>
              </a:rPr>
              <a:t>Radar Pulses</a:t>
            </a:r>
            <a:endParaRPr kumimoji="0" lang="en-US" sz="1800" b="1" i="0" u="none" strike="noStrike" cap="none" normalizeH="0" baseline="0" dirty="0" smtClean="0">
              <a:ln>
                <a:noFill/>
              </a:ln>
              <a:solidFill>
                <a:srgbClr val="000099"/>
              </a:solidFill>
              <a:effectLst/>
              <a:latin typeface="Arial" charset="0"/>
              <a:ea typeface="ＭＳ Ｐゴシック"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457200"/>
            <a:ext cx="8229600" cy="5334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sz="2800" b="1" kern="1200" dirty="0" smtClean="0"/>
              <a:t>IEEE 802.22 (</a:t>
            </a:r>
            <a:r>
              <a:rPr lang="en-US" sz="2800" b="1" kern="1200" dirty="0" err="1" smtClean="0"/>
              <a:t>Wi</a:t>
            </a:r>
            <a:r>
              <a:rPr lang="en-US" sz="2800" b="1" kern="1200" dirty="0" smtClean="0"/>
              <a:t>-FAR™) Unique Proposition</a:t>
            </a:r>
          </a:p>
        </p:txBody>
      </p:sp>
      <p:sp>
        <p:nvSpPr>
          <p:cNvPr id="22530" name="Content Placeholder 2"/>
          <p:cNvSpPr>
            <a:spLocks noGrp="1"/>
          </p:cNvSpPr>
          <p:nvPr>
            <p:ph idx="1"/>
          </p:nvPr>
        </p:nvSpPr>
        <p:spPr>
          <a:xfrm>
            <a:off x="0" y="1066800"/>
            <a:ext cx="9067800" cy="5410200"/>
          </a:xfrm>
          <a:solidFill>
            <a:schemeClr val="bg1"/>
          </a:solidFill>
        </p:spPr>
        <p:txBody>
          <a:bodyPr/>
          <a:lstStyle/>
          <a:p>
            <a:pPr marL="290513" indent="-290513"/>
            <a:r>
              <a:rPr lang="en-US" sz="2000" i="1" dirty="0" smtClean="0">
                <a:solidFill>
                  <a:srgbClr val="000099"/>
                </a:solidFill>
              </a:rPr>
              <a:t>First</a:t>
            </a:r>
            <a:r>
              <a:rPr lang="en-US" sz="2000" dirty="0" smtClean="0"/>
              <a:t> IEEE Standard for operation in Television Whitespaces</a:t>
            </a:r>
          </a:p>
          <a:p>
            <a:pPr marL="290513" indent="-290513"/>
            <a:r>
              <a:rPr lang="en-US" sz="2000" i="1" dirty="0" smtClean="0">
                <a:solidFill>
                  <a:srgbClr val="000099"/>
                </a:solidFill>
              </a:rPr>
              <a:t>First</a:t>
            </a:r>
            <a:r>
              <a:rPr lang="en-US" sz="2000" dirty="0" smtClean="0"/>
              <a:t> IEEE Standard that is specifically designed for rural and regional area broadband access aimed at removing the digital divide</a:t>
            </a:r>
          </a:p>
          <a:p>
            <a:pPr marL="290513" indent="-290513"/>
            <a:r>
              <a:rPr lang="en-US" sz="2000" i="1" dirty="0" smtClean="0">
                <a:solidFill>
                  <a:srgbClr val="000099"/>
                </a:solidFill>
              </a:rPr>
              <a:t>First</a:t>
            </a:r>
            <a:r>
              <a:rPr lang="en-US" sz="2000" dirty="0" smtClean="0">
                <a:solidFill>
                  <a:srgbClr val="000099"/>
                </a:solidFill>
              </a:rPr>
              <a:t> </a:t>
            </a:r>
            <a:r>
              <a:rPr lang="en-US" sz="2000" dirty="0" smtClean="0"/>
              <a:t>IEEE Standard that has all the Cognitive Radio features</a:t>
            </a:r>
            <a:endParaRPr lang="en-US" sz="800" dirty="0" smtClean="0"/>
          </a:p>
          <a:p>
            <a:pPr marL="290513" indent="-290513">
              <a:spcAft>
                <a:spcPts val="600"/>
              </a:spcAft>
              <a:buFont typeface="Arial" charset="0"/>
              <a:buChar char="•"/>
            </a:pPr>
            <a:r>
              <a:rPr lang="en-US" sz="2000" dirty="0" smtClean="0"/>
              <a:t>IEEE 802.22 (</a:t>
            </a:r>
            <a:r>
              <a:rPr lang="en-US" sz="2000" dirty="0" err="1" smtClean="0"/>
              <a:t>Wi</a:t>
            </a:r>
            <a:r>
              <a:rPr lang="en-US" sz="2000" dirty="0" smtClean="0"/>
              <a:t>-FAR™) provides Broadband Wireless Access to </a:t>
            </a:r>
            <a:r>
              <a:rPr lang="en-US" sz="2000" dirty="0" smtClean="0">
                <a:solidFill>
                  <a:srgbClr val="000099"/>
                </a:solidFill>
              </a:rPr>
              <a:t>Regional, Rural and Remote Areas Under Line of Sight (</a:t>
            </a:r>
            <a:r>
              <a:rPr lang="en-US" sz="2000" dirty="0" err="1" smtClean="0">
                <a:solidFill>
                  <a:srgbClr val="000099"/>
                </a:solidFill>
              </a:rPr>
              <a:t>LoS</a:t>
            </a:r>
            <a:r>
              <a:rPr lang="en-US" sz="2000" dirty="0" smtClean="0">
                <a:solidFill>
                  <a:srgbClr val="000099"/>
                </a:solidFill>
              </a:rPr>
              <a:t>) and Non Line of Sight (</a:t>
            </a:r>
            <a:r>
              <a:rPr lang="en-US" sz="2000" dirty="0" err="1" smtClean="0">
                <a:solidFill>
                  <a:srgbClr val="000099"/>
                </a:solidFill>
              </a:rPr>
              <a:t>NLoS</a:t>
            </a:r>
            <a:r>
              <a:rPr lang="en-US" sz="2000" dirty="0" smtClean="0">
                <a:solidFill>
                  <a:srgbClr val="000099"/>
                </a:solidFill>
              </a:rPr>
              <a:t>) Conditions </a:t>
            </a:r>
            <a:r>
              <a:rPr lang="en-US" sz="2000" dirty="0" smtClean="0"/>
              <a:t>using Cognitive Radio Technology (</a:t>
            </a:r>
            <a:r>
              <a:rPr lang="en-US" sz="2000" i="1" dirty="0" smtClean="0"/>
              <a:t>without causing harmful interference to the incumbents</a:t>
            </a:r>
            <a:r>
              <a:rPr lang="en-US" sz="2000" dirty="0" smtClean="0"/>
              <a:t>).</a:t>
            </a:r>
            <a:endParaRPr lang="en-US" sz="2000" b="1" dirty="0" smtClean="0"/>
          </a:p>
          <a:p>
            <a:pPr marL="290513" indent="-290513">
              <a:spcAft>
                <a:spcPts val="600"/>
              </a:spcAft>
              <a:buFont typeface="Arial" charset="0"/>
              <a:buChar char="•"/>
            </a:pPr>
            <a:r>
              <a:rPr lang="en-US" sz="2000" dirty="0" smtClean="0">
                <a:solidFill>
                  <a:srgbClr val="000099"/>
                </a:solidFill>
              </a:rPr>
              <a:t>Cognitive Radio technology added to a simple and optimized OFDMA waveform</a:t>
            </a:r>
            <a:r>
              <a:rPr lang="en-US" sz="2000" dirty="0" smtClean="0"/>
              <a:t> (similar to the OFDMA technology used in other broadband standards</a:t>
            </a:r>
          </a:p>
          <a:p>
            <a:pPr marL="290513" indent="-290513">
              <a:spcAft>
                <a:spcPts val="600"/>
              </a:spcAft>
              <a:buFont typeface="Arial" charset="0"/>
              <a:buChar char="•"/>
            </a:pPr>
            <a:r>
              <a:rPr lang="en-US" sz="2000" dirty="0" smtClean="0"/>
              <a:t>Each IEEE 802.22 (</a:t>
            </a:r>
            <a:r>
              <a:rPr lang="en-US" sz="2000" dirty="0" err="1" smtClean="0"/>
              <a:t>Wi</a:t>
            </a:r>
            <a:r>
              <a:rPr lang="en-US" sz="2000" dirty="0" smtClean="0"/>
              <a:t>-FAR™) cell can provide </a:t>
            </a:r>
            <a:r>
              <a:rPr lang="en-US" sz="2000" dirty="0" smtClean="0">
                <a:solidFill>
                  <a:srgbClr val="000099"/>
                </a:solidFill>
              </a:rPr>
              <a:t>22 to 29 Mbps per TV Channel </a:t>
            </a:r>
            <a:r>
              <a:rPr lang="en-US" sz="2000" dirty="0" smtClean="0"/>
              <a:t>and provide support for 512 devices.</a:t>
            </a:r>
          </a:p>
          <a:p>
            <a:pPr marL="290513" indent="-290513">
              <a:spcAft>
                <a:spcPts val="600"/>
              </a:spcAft>
              <a:buFont typeface="Arial" charset="0"/>
              <a:buChar char="•"/>
            </a:pPr>
            <a:r>
              <a:rPr lang="en-US" sz="2000" dirty="0" smtClean="0">
                <a:solidFill>
                  <a:srgbClr val="000099"/>
                </a:solidFill>
              </a:rPr>
              <a:t>Enhancements to the IEEE 802.22 </a:t>
            </a:r>
            <a:r>
              <a:rPr lang="en-US" sz="2000" dirty="0" smtClean="0"/>
              <a:t>are currently under way in several amendments.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304800" y="381000"/>
            <a:ext cx="7772400" cy="457200"/>
          </a:xfrm>
          <a:prstGeom prst="rect">
            <a:avLst/>
          </a:prstGeom>
          <a:noFill/>
          <a:ln w="9525">
            <a:noFill/>
            <a:miter lim="800000"/>
            <a:headEnd/>
            <a:tailEnd/>
          </a:ln>
        </p:spPr>
        <p:txBody>
          <a:bodyPr/>
          <a:lstStyle/>
          <a:p>
            <a:pPr eaLnBrk="0" hangingPunct="0">
              <a:lnSpc>
                <a:spcPct val="90000"/>
              </a:lnSpc>
              <a:defRPr/>
            </a:pPr>
            <a:r>
              <a:rPr lang="en-US" sz="2800" b="1" kern="0" dirty="0">
                <a:latin typeface="+mj-lt"/>
                <a:ea typeface="ＭＳ Ｐゴシック" charset="-128"/>
              </a:rPr>
              <a:t>References</a:t>
            </a:r>
          </a:p>
        </p:txBody>
      </p:sp>
      <p:sp>
        <p:nvSpPr>
          <p:cNvPr id="68611" name="Rectangle 3"/>
          <p:cNvSpPr>
            <a:spLocks noChangeArrowheads="1"/>
          </p:cNvSpPr>
          <p:nvPr/>
        </p:nvSpPr>
        <p:spPr bwMode="auto">
          <a:xfrm>
            <a:off x="152400" y="914400"/>
            <a:ext cx="8686800" cy="5638800"/>
          </a:xfrm>
          <a:prstGeom prst="rect">
            <a:avLst/>
          </a:prstGeom>
          <a:solidFill>
            <a:schemeClr val="bg1"/>
          </a:solidFill>
          <a:ln w="9525">
            <a:noFill/>
            <a:miter lim="800000"/>
            <a:headEnd/>
            <a:tailEnd/>
          </a:ln>
        </p:spPr>
        <p:txBody>
          <a:bodyPr lIns="92075" tIns="46038" rIns="92075" bIns="46038"/>
          <a:lstStyle/>
          <a:p>
            <a:pPr marL="231775" indent="-231775" eaLnBrk="0" hangingPunct="0">
              <a:lnSpc>
                <a:spcPct val="95000"/>
              </a:lnSpc>
              <a:spcBef>
                <a:spcPct val="50000"/>
              </a:spcBef>
              <a:buFont typeface="Arial" pitchFamily="34" charset="0"/>
              <a:buChar char="•"/>
            </a:pPr>
            <a:r>
              <a:rPr lang="en-GB" sz="1600" dirty="0" smtClean="0"/>
              <a:t>IEEE </a:t>
            </a:r>
            <a:r>
              <a:rPr lang="en-GB" sz="1600" dirty="0"/>
              <a:t>802.22 Working Group Website – </a:t>
            </a:r>
            <a:r>
              <a:rPr lang="en-GB" sz="1600" dirty="0" smtClean="0">
                <a:hlinkClick r:id="rId3"/>
              </a:rPr>
              <a:t>www.ieee802.org/22</a:t>
            </a:r>
            <a:r>
              <a:rPr lang="en-GB" sz="1600" dirty="0" smtClean="0"/>
              <a:t>, IEEE Std. 802.22-2011</a:t>
            </a:r>
          </a:p>
          <a:p>
            <a:pPr marL="231775" indent="-231775" eaLnBrk="0" hangingPunct="0">
              <a:lnSpc>
                <a:spcPct val="95000"/>
              </a:lnSpc>
              <a:spcBef>
                <a:spcPct val="50000"/>
              </a:spcBef>
              <a:buFont typeface="Arial" pitchFamily="34" charset="0"/>
              <a:buChar char="•"/>
            </a:pPr>
            <a:r>
              <a:rPr lang="en-GB" sz="1600" dirty="0" smtClean="0"/>
              <a:t>Apurva </a:t>
            </a:r>
            <a:r>
              <a:rPr lang="en-GB" sz="1600" dirty="0"/>
              <a:t>Mody, Gerald Chouinard, “Overview of the IEEE 802.22 Standard on Wireless Regional Area Networks (WRAN) and Core Technologies” </a:t>
            </a:r>
            <a:r>
              <a:rPr lang="en-US" sz="1600" dirty="0">
                <a:hlinkClick r:id="rId4"/>
              </a:rPr>
              <a:t>http://www.ieee802.org/22/Technology/22-10-0073-03-0000-802-22-overview-and-core-technologies.pdf</a:t>
            </a:r>
            <a:endParaRPr lang="en-US" sz="1600" dirty="0"/>
          </a:p>
          <a:p>
            <a:pPr marL="231775" indent="-231775">
              <a:lnSpc>
                <a:spcPct val="95000"/>
              </a:lnSpc>
              <a:spcBef>
                <a:spcPct val="50000"/>
              </a:spcBef>
              <a:buFont typeface="Arial" pitchFamily="34" charset="0"/>
              <a:buChar char="•"/>
            </a:pPr>
            <a:r>
              <a:rPr lang="en-GB" sz="1600" dirty="0" smtClean="0"/>
              <a:t>PCAST Report – Report to the President – Realizing Full Potential of the Govt. held Spectrum to Spur Economic Growth </a:t>
            </a:r>
            <a:r>
              <a:rPr lang="en-GB" sz="1600" dirty="0" smtClean="0">
                <a:hlinkClick r:id="rId5"/>
              </a:rPr>
              <a:t>http://www.whitehouse.gov/sites/default/files/microsites/ostp/pcast_spectrum_report_final_july_20_2012.pdf</a:t>
            </a:r>
            <a:r>
              <a:rPr lang="en-GB" sz="1600" dirty="0" smtClean="0"/>
              <a:t> </a:t>
            </a:r>
          </a:p>
          <a:p>
            <a:pPr marL="231775" indent="-231775">
              <a:lnSpc>
                <a:spcPct val="95000"/>
              </a:lnSpc>
              <a:spcBef>
                <a:spcPct val="50000"/>
              </a:spcBef>
              <a:buFont typeface="Arial" pitchFamily="34" charset="0"/>
              <a:buChar char="•"/>
            </a:pPr>
            <a:r>
              <a:rPr lang="en-GB" sz="1600" dirty="0" smtClean="0"/>
              <a:t>Richard </a:t>
            </a:r>
            <a:r>
              <a:rPr lang="en-GB" sz="1600" dirty="0" err="1" smtClean="0"/>
              <a:t>Thanki</a:t>
            </a:r>
            <a:r>
              <a:rPr lang="en-GB" sz="1600" dirty="0" smtClean="0"/>
              <a:t>, </a:t>
            </a:r>
            <a:r>
              <a:rPr lang="en-GB" sz="1600" dirty="0" smtClean="0">
                <a:hlinkClick r:id="rId6"/>
              </a:rPr>
              <a:t>Economic Significance of License-exempt Spectrum</a:t>
            </a:r>
            <a:r>
              <a:rPr lang="en-GB" sz="1600" dirty="0" smtClean="0"/>
              <a:t>.</a:t>
            </a:r>
          </a:p>
          <a:p>
            <a:pPr marL="231775" indent="-231775" eaLnBrk="0" hangingPunct="0">
              <a:buFont typeface="Arial" pitchFamily="34" charset="0"/>
              <a:buChar char="•"/>
            </a:pPr>
            <a:r>
              <a:rPr lang="en-US" sz="1600" dirty="0" smtClean="0"/>
              <a:t>United </a:t>
            </a:r>
            <a:r>
              <a:rPr lang="en-US" sz="1600" dirty="0"/>
              <a:t>States Federal Communications Commission – </a:t>
            </a:r>
            <a:r>
              <a:rPr lang="en-US" sz="1600" dirty="0">
                <a:hlinkClick r:id="rId7"/>
              </a:rPr>
              <a:t>www.fcc.gov</a:t>
            </a:r>
            <a:endParaRPr lang="en-US" sz="1600" dirty="0"/>
          </a:p>
          <a:p>
            <a:pPr marL="231775" indent="-231775" eaLnBrk="0" hangingPunct="0">
              <a:buFont typeface="Arial" pitchFamily="34" charset="0"/>
              <a:buChar char="•"/>
            </a:pPr>
            <a:r>
              <a:rPr lang="en-US" sz="1600" dirty="0"/>
              <a:t>United Kingdom Office of Communications (</a:t>
            </a:r>
            <a:r>
              <a:rPr lang="en-US" sz="1600" dirty="0" err="1"/>
              <a:t>OfCom</a:t>
            </a:r>
            <a:r>
              <a:rPr lang="en-US" sz="1600" dirty="0"/>
              <a:t>)  - </a:t>
            </a:r>
            <a:r>
              <a:rPr lang="en-US" sz="1600" dirty="0">
                <a:hlinkClick r:id="rId8"/>
              </a:rPr>
              <a:t>www.ofcom.org.uk</a:t>
            </a:r>
            <a:endParaRPr lang="en-US" sz="1600" dirty="0"/>
          </a:p>
          <a:p>
            <a:pPr marL="231775" indent="-231775" eaLnBrk="0" hangingPunct="0">
              <a:buFont typeface="Arial" pitchFamily="34" charset="0"/>
              <a:buChar char="•"/>
            </a:pPr>
            <a:r>
              <a:rPr lang="en-US" sz="1600" dirty="0"/>
              <a:t>UK </a:t>
            </a:r>
            <a:r>
              <a:rPr lang="en-US" sz="1600" dirty="0" err="1"/>
              <a:t>OfCom</a:t>
            </a:r>
            <a:r>
              <a:rPr lang="en-US" sz="1600" dirty="0"/>
              <a:t> presentation on </a:t>
            </a:r>
            <a:r>
              <a:rPr lang="en-US" sz="1600" dirty="0" err="1"/>
              <a:t>Geolocation</a:t>
            </a:r>
            <a:r>
              <a:rPr lang="en-US" sz="1600" dirty="0"/>
              <a:t> issues - </a:t>
            </a:r>
            <a:r>
              <a:rPr lang="en-US" sz="1600" dirty="0">
                <a:hlinkClick r:id="rId9"/>
              </a:rPr>
              <a:t>https://mentor.ieee.org/802.18/dcn/10/18-10-0042-00-0000-ofcom-presentation-on-gelocation-issues.pptx</a:t>
            </a:r>
            <a:endParaRPr lang="en-US" sz="1600" dirty="0"/>
          </a:p>
          <a:p>
            <a:pPr marL="231775" indent="-231775" eaLnBrk="0" hangingPunct="0">
              <a:buFont typeface="Arial" pitchFamily="34" charset="0"/>
              <a:buChar char="•"/>
            </a:pPr>
            <a:r>
              <a:rPr lang="en-US" sz="1600" dirty="0"/>
              <a:t>UK </a:t>
            </a:r>
            <a:r>
              <a:rPr lang="en-US" sz="1600" dirty="0" err="1"/>
              <a:t>OfCom</a:t>
            </a:r>
            <a:r>
              <a:rPr lang="en-US" sz="1600" dirty="0"/>
              <a:t> update on TVWS issues  </a:t>
            </a:r>
            <a:r>
              <a:rPr lang="en-US" sz="1600" dirty="0">
                <a:hlinkClick r:id="rId10"/>
              </a:rPr>
              <a:t>https://mentor.ieee.org/802.18/dcn/09/18-09-0118-00-0000-ofcom-update-on-the-tv-white-space-issues.ppt</a:t>
            </a:r>
            <a:endParaRPr lang="en-US" sz="1600" dirty="0"/>
          </a:p>
          <a:p>
            <a:pPr marL="231775" indent="-231775" eaLnBrk="0" hangingPunct="0">
              <a:buFont typeface="Arial" pitchFamily="34" charset="0"/>
              <a:buChar char="•"/>
            </a:pPr>
            <a:r>
              <a:rPr lang="en-US" sz="1600" dirty="0"/>
              <a:t>Ministry of Internal Affairs and Communications, Japan, </a:t>
            </a:r>
            <a:r>
              <a:rPr lang="en-US" sz="1600" dirty="0">
                <a:hlinkClick r:id="rId11"/>
              </a:rPr>
              <a:t>http://</a:t>
            </a:r>
            <a:r>
              <a:rPr lang="en-US" sz="1600" dirty="0" smtClean="0">
                <a:hlinkClick r:id="rId11"/>
              </a:rPr>
              <a:t>www.soumu.go.jp/main_sosiki/joho_tsusin/eng/Releases/Telecommunications/110408_b.html</a:t>
            </a:r>
            <a:endParaRPr lang="en-US" sz="1600" dirty="0" smtClean="0"/>
          </a:p>
        </p:txBody>
      </p:sp>
      <p:sp>
        <p:nvSpPr>
          <p:cNvPr id="68612" name="Line 6"/>
          <p:cNvSpPr>
            <a:spLocks noChangeShapeType="1"/>
          </p:cNvSpPr>
          <p:nvPr/>
        </p:nvSpPr>
        <p:spPr bwMode="auto">
          <a:xfrm>
            <a:off x="395288" y="838200"/>
            <a:ext cx="8353425" cy="0"/>
          </a:xfrm>
          <a:prstGeom prst="line">
            <a:avLst/>
          </a:prstGeom>
          <a:noFill/>
          <a:ln w="9525">
            <a:solidFill>
              <a:srgbClr val="2FADDF"/>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66800" y="2895600"/>
            <a:ext cx="7772400" cy="838200"/>
          </a:xfrm>
          <a:prstGeom prst="rect">
            <a:avLst/>
          </a:prstGeom>
          <a:noFill/>
          <a:ln w="9525">
            <a:noFill/>
            <a:miter lim="800000"/>
            <a:headEnd/>
            <a:tailEnd/>
          </a:ln>
        </p:spPr>
        <p:txBody>
          <a:bodyPr/>
          <a:lstStyle/>
          <a:p>
            <a:pPr algn="ctr" eaLnBrk="0" hangingPunct="0">
              <a:lnSpc>
                <a:spcPct val="90000"/>
              </a:lnSpc>
              <a:defRPr/>
            </a:pPr>
            <a:r>
              <a:rPr lang="en-US" sz="5400" b="1" kern="0" dirty="0" smtClean="0">
                <a:latin typeface="+mj-lt"/>
                <a:ea typeface="ＭＳ Ｐゴシック" charset="-128"/>
              </a:rPr>
              <a:t>Backups</a:t>
            </a:r>
            <a:endParaRPr lang="en-US" sz="5400" b="1" kern="0" dirty="0">
              <a:latin typeface="+mj-lt"/>
              <a:ea typeface="ＭＳ Ｐゴシック" charset="-128"/>
            </a:endParaRPr>
          </a:p>
        </p:txBody>
      </p:sp>
      <p:sp>
        <p:nvSpPr>
          <p:cNvPr id="68612" name="Line 6"/>
          <p:cNvSpPr>
            <a:spLocks noChangeShapeType="1"/>
          </p:cNvSpPr>
          <p:nvPr/>
        </p:nvSpPr>
        <p:spPr bwMode="auto">
          <a:xfrm>
            <a:off x="395288" y="838200"/>
            <a:ext cx="8353425" cy="0"/>
          </a:xfrm>
          <a:prstGeom prst="line">
            <a:avLst/>
          </a:prstGeom>
          <a:noFill/>
          <a:ln w="9525">
            <a:solidFill>
              <a:srgbClr val="2FADDF"/>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2" name="Picture 7"/>
          <p:cNvPicPr>
            <a:picLocks noChangeAspect="1" noChangeArrowheads="1"/>
          </p:cNvPicPr>
          <p:nvPr/>
        </p:nvPicPr>
        <p:blipFill>
          <a:blip r:embed="rId3" cstate="print"/>
          <a:srcRect/>
          <a:stretch>
            <a:fillRect/>
          </a:stretch>
        </p:blipFill>
        <p:spPr bwMode="auto">
          <a:xfrm>
            <a:off x="250825" y="1412875"/>
            <a:ext cx="8642350" cy="5014913"/>
          </a:xfrm>
          <a:prstGeom prst="rect">
            <a:avLst/>
          </a:prstGeom>
          <a:noFill/>
          <a:ln w="9525">
            <a:noFill/>
            <a:miter lim="800000"/>
            <a:headEnd/>
            <a:tailEnd/>
          </a:ln>
        </p:spPr>
      </p:pic>
      <p:sp>
        <p:nvSpPr>
          <p:cNvPr id="6" name="Text Box 2"/>
          <p:cNvSpPr txBox="1">
            <a:spLocks noChangeArrowheads="1"/>
          </p:cNvSpPr>
          <p:nvPr/>
        </p:nvSpPr>
        <p:spPr bwMode="auto">
          <a:xfrm>
            <a:off x="0" y="228600"/>
            <a:ext cx="9144000" cy="978729"/>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sz="2800" b="1" dirty="0">
                <a:solidFill>
                  <a:schemeClr val="tx2"/>
                </a:solidFill>
                <a:latin typeface="+mj-lt"/>
                <a:ea typeface="+mj-ea"/>
                <a:cs typeface="+mj-cs"/>
              </a:rPr>
              <a:t>IEEE </a:t>
            </a:r>
            <a:r>
              <a:rPr lang="en-US" sz="2800" b="1" dirty="0" smtClean="0">
                <a:solidFill>
                  <a:schemeClr val="tx2"/>
                </a:solidFill>
                <a:latin typeface="+mj-lt"/>
                <a:ea typeface="+mj-ea"/>
                <a:cs typeface="+mj-cs"/>
              </a:rPr>
              <a:t>802 Standardization Activities in Television White Spaces </a:t>
            </a:r>
            <a:endParaRPr lang="en-US" sz="2800" b="1" dirty="0">
              <a:solidFill>
                <a:schemeClr val="tx2"/>
              </a:solidFill>
              <a:latin typeface="+mj-lt"/>
              <a:ea typeface="+mj-ea"/>
              <a:cs typeface="+mj-cs"/>
            </a:endParaRPr>
          </a:p>
        </p:txBody>
      </p:sp>
      <p:sp>
        <p:nvSpPr>
          <p:cNvPr id="9" name="Rectangle 8"/>
          <p:cNvSpPr/>
          <p:nvPr/>
        </p:nvSpPr>
        <p:spPr bwMode="auto">
          <a:xfrm>
            <a:off x="4419600" y="1828800"/>
            <a:ext cx="1524000" cy="6858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400" b="1" dirty="0" smtClean="0"/>
          </a:p>
          <a:p>
            <a:pPr algn="ctr"/>
            <a:r>
              <a:rPr lang="en-US" sz="1400" b="1" dirty="0" smtClean="0"/>
              <a:t>802.15.4m</a:t>
            </a:r>
          </a:p>
        </p:txBody>
      </p:sp>
      <p:sp>
        <p:nvSpPr>
          <p:cNvPr id="10" name="Rectangle 9"/>
          <p:cNvSpPr/>
          <p:nvPr/>
        </p:nvSpPr>
        <p:spPr bwMode="auto">
          <a:xfrm>
            <a:off x="3581400" y="2667000"/>
            <a:ext cx="1447800" cy="76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400" b="1" dirty="0" smtClean="0"/>
          </a:p>
          <a:p>
            <a:pPr algn="ctr"/>
            <a:r>
              <a:rPr lang="en-US" sz="1400" b="1" dirty="0" smtClean="0"/>
              <a:t>802.11AF</a:t>
            </a:r>
          </a:p>
        </p:txBody>
      </p:sp>
      <p:sp>
        <p:nvSpPr>
          <p:cNvPr id="11" name="Rectangle 10"/>
          <p:cNvSpPr/>
          <p:nvPr/>
        </p:nvSpPr>
        <p:spPr bwMode="auto">
          <a:xfrm>
            <a:off x="2362200" y="3505200"/>
            <a:ext cx="1600200" cy="9906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smtClean="0"/>
              <a:t>802.16h Applicable to TVWS</a:t>
            </a:r>
          </a:p>
          <a:p>
            <a:pPr algn="ctr"/>
            <a:r>
              <a:rPr lang="en-US" sz="1600" dirty="0" smtClean="0"/>
              <a:t>(Completed)</a:t>
            </a:r>
            <a:endParaRPr lang="en-US" sz="1600" dirty="0"/>
          </a:p>
        </p:txBody>
      </p:sp>
      <p:sp>
        <p:nvSpPr>
          <p:cNvPr id="12" name="Rectangle 11"/>
          <p:cNvSpPr/>
          <p:nvPr/>
        </p:nvSpPr>
        <p:spPr bwMode="auto">
          <a:xfrm>
            <a:off x="762000" y="4343400"/>
            <a:ext cx="1600200" cy="8382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b="1" dirty="0" smtClean="0"/>
          </a:p>
          <a:p>
            <a:pPr algn="ctr"/>
            <a:r>
              <a:rPr lang="en-US" sz="1800" b="1" dirty="0" smtClean="0"/>
              <a:t>802.22</a:t>
            </a:r>
          </a:p>
        </p:txBody>
      </p:sp>
      <p:sp>
        <p:nvSpPr>
          <p:cNvPr id="13" name="Right Brace 12"/>
          <p:cNvSpPr/>
          <p:nvPr/>
        </p:nvSpPr>
        <p:spPr bwMode="auto">
          <a:xfrm rot="14142394">
            <a:off x="1995623" y="435351"/>
            <a:ext cx="609600" cy="4046391"/>
          </a:xfrm>
          <a:prstGeom prst="rightBrace">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4" name="Oval 13"/>
          <p:cNvSpPr/>
          <p:nvPr/>
        </p:nvSpPr>
        <p:spPr bwMode="auto">
          <a:xfrm>
            <a:off x="228600" y="1600200"/>
            <a:ext cx="1905000" cy="11430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5" name="Rectangle 14"/>
          <p:cNvSpPr/>
          <p:nvPr/>
        </p:nvSpPr>
        <p:spPr bwMode="auto">
          <a:xfrm>
            <a:off x="457200" y="1828800"/>
            <a:ext cx="1371600" cy="6096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smtClean="0"/>
              <a:t>802.19.1</a:t>
            </a:r>
          </a:p>
          <a:p>
            <a:pPr algn="ctr"/>
            <a:r>
              <a:rPr lang="en-US" sz="1600" b="1" dirty="0" smtClean="0"/>
              <a:t>(On going)</a:t>
            </a:r>
            <a:endParaRPr lang="en-US" sz="1600" b="1" dirty="0"/>
          </a:p>
        </p:txBody>
      </p:sp>
      <p:sp>
        <p:nvSpPr>
          <p:cNvPr id="16" name="TextBox 15"/>
          <p:cNvSpPr txBox="1"/>
          <p:nvPr/>
        </p:nvSpPr>
        <p:spPr>
          <a:xfrm>
            <a:off x="0" y="1295400"/>
            <a:ext cx="1676400" cy="338554"/>
          </a:xfrm>
          <a:prstGeom prst="rect">
            <a:avLst/>
          </a:prstGeom>
          <a:noFill/>
        </p:spPr>
        <p:txBody>
          <a:bodyPr wrap="square" rtlCol="0">
            <a:spAutoFit/>
          </a:bodyPr>
          <a:lstStyle/>
          <a:p>
            <a:r>
              <a:rPr lang="en-US" sz="1600" b="1" dirty="0" smtClean="0">
                <a:latin typeface="+mj-lt"/>
                <a:cs typeface="Times New Roman" pitchFamily="18" charset="0"/>
              </a:rPr>
              <a:t>COEXISTENCE</a:t>
            </a:r>
            <a:endParaRPr lang="en-US" sz="1400" b="1" dirty="0">
              <a:latin typeface="+mj-lt"/>
              <a:cs typeface="Times New Roman" pitchFamily="18" charset="0"/>
            </a:endParaRPr>
          </a:p>
        </p:txBody>
      </p:sp>
      <p:sp>
        <p:nvSpPr>
          <p:cNvPr id="17" name="Oval 16"/>
          <p:cNvSpPr/>
          <p:nvPr/>
        </p:nvSpPr>
        <p:spPr bwMode="auto">
          <a:xfrm>
            <a:off x="1828800" y="914400"/>
            <a:ext cx="2438400" cy="1295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IETF Standardization</a:t>
            </a:r>
            <a:r>
              <a:rPr kumimoji="0" lang="en-US" sz="1400" b="1" i="0" u="none" strike="noStrike" cap="none" normalizeH="0" dirty="0" smtClean="0">
                <a:ln>
                  <a:noFill/>
                </a:ln>
                <a:solidFill>
                  <a:schemeClr val="tx1"/>
                </a:solidFill>
                <a:effectLst/>
                <a:latin typeface="Arial" charset="0"/>
                <a:ea typeface="ＭＳ Ｐゴシック" charset="-128"/>
              </a:rPr>
              <a:t> on Database Access (IETF PAWS)</a:t>
            </a:r>
            <a:endParaRPr kumimoji="0" lang="en-US" sz="1400" b="1" i="0" u="none" strike="noStrike" cap="none" normalizeH="0" baseline="0" dirty="0" smtClean="0">
              <a:ln>
                <a:noFill/>
              </a:ln>
              <a:solidFill>
                <a:schemeClr val="tx1"/>
              </a:solidFill>
              <a:effectLst/>
              <a:latin typeface="Arial" charset="0"/>
              <a:ea typeface="ＭＳ Ｐゴシック" charset="-128"/>
            </a:endParaRPr>
          </a:p>
        </p:txBody>
      </p:sp>
      <p:grpSp>
        <p:nvGrpSpPr>
          <p:cNvPr id="2" name="Group 20"/>
          <p:cNvGrpSpPr>
            <a:grpSpLocks/>
          </p:cNvGrpSpPr>
          <p:nvPr/>
        </p:nvGrpSpPr>
        <p:grpSpPr bwMode="auto">
          <a:xfrm>
            <a:off x="152400" y="5715000"/>
            <a:ext cx="793750" cy="709613"/>
            <a:chOff x="3288" y="3482"/>
            <a:chExt cx="500" cy="447"/>
          </a:xfrm>
        </p:grpSpPr>
        <p:sp>
          <p:nvSpPr>
            <p:cNvPr id="19" name="Rectangle 18"/>
            <p:cNvSpPr>
              <a:spLocks noChangeArrowheads="1"/>
            </p:cNvSpPr>
            <p:nvPr/>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20" name="Text Box 15"/>
            <p:cNvSpPr txBox="1">
              <a:spLocks noChangeArrowheads="1"/>
            </p:cNvSpPr>
            <p:nvPr/>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dirty="0">
                  <a:solidFill>
                    <a:schemeClr val="bg1"/>
                  </a:solidFill>
                </a:rPr>
                <a:t>EEE</a:t>
              </a:r>
            </a:p>
          </p:txBody>
        </p:sp>
        <p:sp>
          <p:nvSpPr>
            <p:cNvPr id="21" name="Line 17"/>
            <p:cNvSpPr>
              <a:spLocks noChangeShapeType="1"/>
            </p:cNvSpPr>
            <p:nvPr/>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22" name="Text Box 19"/>
            <p:cNvSpPr txBox="1">
              <a:spLocks noChangeArrowheads="1"/>
            </p:cNvSpPr>
            <p:nvPr/>
          </p:nvSpPr>
          <p:spPr bwMode="auto">
            <a:xfrm>
              <a:off x="3303" y="3641"/>
              <a:ext cx="485" cy="288"/>
            </a:xfrm>
            <a:prstGeom prst="rect">
              <a:avLst/>
            </a:prstGeom>
            <a:noFill/>
            <a:ln w="9525" algn="ctr">
              <a:noFill/>
              <a:miter lim="800000"/>
              <a:headEnd/>
              <a:tailEnd/>
            </a:ln>
            <a:effectLst/>
          </p:spPr>
          <p:txBody>
            <a:bodyPr wrap="none"/>
            <a:lstStyle/>
            <a:p>
              <a:r>
                <a:rPr lang="en-US" b="1">
                  <a:solidFill>
                    <a:schemeClr val="bg1"/>
                  </a:solidFill>
                </a:rPr>
                <a:t>802</a:t>
              </a:r>
            </a:p>
          </p:txBody>
        </p:sp>
      </p:grpSp>
      <p:sp>
        <p:nvSpPr>
          <p:cNvPr id="23" name="TextBox 22"/>
          <p:cNvSpPr txBox="1"/>
          <p:nvPr/>
        </p:nvSpPr>
        <p:spPr>
          <a:xfrm>
            <a:off x="4038600" y="685800"/>
            <a:ext cx="5105400" cy="707886"/>
          </a:xfrm>
          <a:prstGeom prst="rect">
            <a:avLst/>
          </a:prstGeom>
          <a:solidFill>
            <a:srgbClr val="0000FF"/>
          </a:solidFill>
        </p:spPr>
        <p:txBody>
          <a:bodyPr wrap="square" rtlCol="0">
            <a:spAutoFit/>
          </a:bodyPr>
          <a:lstStyle/>
          <a:p>
            <a:pPr algn="ctr"/>
            <a:r>
              <a:rPr lang="en-US" sz="2000" b="1" dirty="0" smtClean="0">
                <a:solidFill>
                  <a:schemeClr val="bg1"/>
                </a:solidFill>
              </a:rPr>
              <a:t>More than $125M invested in creating TV </a:t>
            </a:r>
            <a:r>
              <a:rPr lang="en-US" sz="2000" b="1" dirty="0" err="1" smtClean="0">
                <a:solidFill>
                  <a:schemeClr val="bg1"/>
                </a:solidFill>
              </a:rPr>
              <a:t>WhiteSpace</a:t>
            </a:r>
            <a:r>
              <a:rPr lang="en-US" sz="2000" b="1" dirty="0" smtClean="0">
                <a:solidFill>
                  <a:schemeClr val="bg1"/>
                </a:solidFill>
              </a:rPr>
              <a:t> Standards</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2"/>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31747" name="Text Box 13"/>
          <p:cNvSpPr txBox="1">
            <a:spLocks noChangeArrowheads="1"/>
          </p:cNvSpPr>
          <p:nvPr/>
        </p:nvSpPr>
        <p:spPr bwMode="auto">
          <a:xfrm>
            <a:off x="228600" y="152400"/>
            <a:ext cx="8763000" cy="9906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a:t>
            </a:r>
            <a:r>
              <a:rPr lang="en-US" altLang="ja-JP" sz="2800" b="1" dirty="0" err="1" smtClean="0">
                <a:solidFill>
                  <a:schemeClr val="tx2"/>
                </a:solidFill>
                <a:latin typeface="+mj-lt"/>
                <a:ea typeface="+mj-ea"/>
                <a:cs typeface="+mj-cs"/>
              </a:rPr>
              <a:t>Wi</a:t>
            </a:r>
            <a:r>
              <a:rPr lang="en-US" altLang="ja-JP" sz="2800" b="1" dirty="0" smtClean="0">
                <a:solidFill>
                  <a:schemeClr val="tx2"/>
                </a:solidFill>
                <a:latin typeface="+mj-lt"/>
                <a:ea typeface="+mj-ea"/>
                <a:cs typeface="+mj-cs"/>
              </a:rPr>
              <a:t>-FAR™)</a:t>
            </a:r>
            <a:endParaRPr lang="en-US" altLang="ja-JP" sz="2800" b="1" dirty="0">
              <a:solidFill>
                <a:schemeClr val="tx2"/>
              </a:solidFill>
              <a:latin typeface="+mj-lt"/>
              <a:ea typeface="+mj-ea"/>
              <a:cs typeface="+mj-cs"/>
            </a:endParaRPr>
          </a:p>
          <a:p>
            <a:pPr algn="ctr" eaLnBrk="1" hangingPunct="1">
              <a:lnSpc>
                <a:spcPct val="90000"/>
              </a:lnSpc>
              <a:defRPr/>
            </a:pPr>
            <a:r>
              <a:rPr lang="en-US" altLang="ja-JP" sz="2800" b="1" dirty="0">
                <a:solidFill>
                  <a:schemeClr val="tx2"/>
                </a:solidFill>
                <a:latin typeface="+mj-lt"/>
                <a:ea typeface="+mj-ea"/>
                <a:cs typeface="+mj-cs"/>
              </a:rPr>
              <a:t>Cognitive Node: Reference Architecture</a:t>
            </a:r>
          </a:p>
        </p:txBody>
      </p:sp>
      <p:pic>
        <p:nvPicPr>
          <p:cNvPr id="31748" name="Picture 6" descr="PRM_with_MIB_cognitive_plane_security_sublayers_SM_BS_v6.jpg"/>
          <p:cNvPicPr>
            <a:picLocks noChangeAspect="1"/>
          </p:cNvPicPr>
          <p:nvPr/>
        </p:nvPicPr>
        <p:blipFill>
          <a:blip r:embed="rId3" cstate="print"/>
          <a:srcRect/>
          <a:stretch>
            <a:fillRect/>
          </a:stretch>
        </p:blipFill>
        <p:spPr bwMode="auto">
          <a:xfrm>
            <a:off x="3810000" y="1219200"/>
            <a:ext cx="5000625" cy="5022850"/>
          </a:xfrm>
          <a:prstGeom prst="rect">
            <a:avLst/>
          </a:prstGeom>
          <a:noFill/>
          <a:ln w="9525">
            <a:noFill/>
            <a:miter lim="800000"/>
            <a:headEnd/>
            <a:tailEnd/>
          </a:ln>
        </p:spPr>
      </p:pic>
      <p:sp>
        <p:nvSpPr>
          <p:cNvPr id="31749" name="Rectangle 7"/>
          <p:cNvSpPr>
            <a:spLocks noChangeArrowheads="1"/>
          </p:cNvSpPr>
          <p:nvPr/>
        </p:nvSpPr>
        <p:spPr bwMode="auto">
          <a:xfrm>
            <a:off x="3886200" y="4038600"/>
            <a:ext cx="2151063" cy="2009775"/>
          </a:xfrm>
          <a:prstGeom prst="rect">
            <a:avLst/>
          </a:prstGeom>
          <a:solidFill>
            <a:srgbClr val="FFFF00">
              <a:alpha val="21960"/>
            </a:srgbClr>
          </a:solidFill>
          <a:ln w="9525" algn="ctr">
            <a:noFill/>
            <a:round/>
            <a:headEnd/>
            <a:tailEnd/>
          </a:ln>
        </p:spPr>
        <p:txBody>
          <a:bodyPr lIns="0" tIns="0" rIns="0" bIns="0"/>
          <a:lstStyle/>
          <a:p>
            <a:pPr marL="285750" indent="-285750" defTabSz="555625" eaLnBrk="0" hangingPunct="0">
              <a:buFontTx/>
              <a:buAutoNum type="arabicPeriod"/>
            </a:pPr>
            <a:endParaRPr lang="en-US">
              <a:solidFill>
                <a:schemeClr val="bg1"/>
              </a:solidFill>
            </a:endParaRPr>
          </a:p>
        </p:txBody>
      </p:sp>
      <p:sp>
        <p:nvSpPr>
          <p:cNvPr id="35" name="Rectangle 34"/>
          <p:cNvSpPr>
            <a:spLocks noChangeArrowheads="1"/>
          </p:cNvSpPr>
          <p:nvPr/>
        </p:nvSpPr>
        <p:spPr bwMode="auto">
          <a:xfrm>
            <a:off x="152400" y="1295400"/>
            <a:ext cx="3581400" cy="3447098"/>
          </a:xfrm>
          <a:prstGeom prst="rect">
            <a:avLst/>
          </a:prstGeom>
          <a:solidFill>
            <a:schemeClr val="bg1"/>
          </a:solidFill>
          <a:ln w="12700">
            <a:noFill/>
            <a:miter lim="800000"/>
            <a:headEnd type="none" w="sm" len="sm"/>
            <a:tailEnd type="none" w="sm" len="sm"/>
          </a:ln>
        </p:spPr>
        <p:txBody>
          <a:bodyPr wrap="square" lIns="0" tIns="0" rIns="0" bIns="0">
            <a:spAutoFit/>
          </a:bodyPr>
          <a:lstStyle/>
          <a:p>
            <a:pPr eaLnBrk="0" hangingPunct="0">
              <a:spcBef>
                <a:spcPct val="30000"/>
              </a:spcBef>
              <a:defRPr/>
            </a:pPr>
            <a:r>
              <a:rPr lang="en-US" sz="2000" dirty="0" smtClean="0"/>
              <a:t>IEEE 802.22 (</a:t>
            </a:r>
            <a:r>
              <a:rPr lang="en-US" sz="2000" dirty="0" err="1" smtClean="0"/>
              <a:t>Wi</a:t>
            </a:r>
            <a:r>
              <a:rPr lang="en-US" sz="2000" dirty="0" smtClean="0"/>
              <a:t>-FAR™) </a:t>
            </a:r>
            <a:r>
              <a:rPr lang="en-US" sz="2000" dirty="0"/>
              <a:t>Provides Three Mechanisms for Incumbent Protection</a:t>
            </a:r>
          </a:p>
          <a:p>
            <a:pPr marL="285750" indent="-285750" eaLnBrk="0" hangingPunct="0">
              <a:spcBef>
                <a:spcPct val="30000"/>
              </a:spcBef>
              <a:buFont typeface="Arial" charset="0"/>
              <a:buChar char="•"/>
              <a:defRPr/>
            </a:pPr>
            <a:r>
              <a:rPr lang="en-US" sz="2000" dirty="0"/>
              <a:t>Sensing</a:t>
            </a:r>
          </a:p>
          <a:p>
            <a:pPr marL="285750" indent="-285750" eaLnBrk="0" hangingPunct="0">
              <a:spcBef>
                <a:spcPct val="30000"/>
              </a:spcBef>
              <a:buFont typeface="Arial" charset="0"/>
              <a:buChar char="•"/>
              <a:defRPr/>
            </a:pPr>
            <a:r>
              <a:rPr lang="en-US" sz="2000" dirty="0"/>
              <a:t>Database Access</a:t>
            </a:r>
          </a:p>
          <a:p>
            <a:pPr marL="285750" indent="-285750" eaLnBrk="0" hangingPunct="0">
              <a:spcBef>
                <a:spcPct val="30000"/>
              </a:spcBef>
              <a:buFont typeface="Arial" charset="0"/>
              <a:buChar char="•"/>
              <a:defRPr/>
            </a:pPr>
            <a:r>
              <a:rPr lang="en-US" sz="2000" dirty="0"/>
              <a:t>Specially Designed Beacon</a:t>
            </a:r>
          </a:p>
          <a:p>
            <a:pPr eaLnBrk="0" hangingPunct="0">
              <a:spcBef>
                <a:spcPct val="30000"/>
              </a:spcBef>
              <a:defRPr/>
            </a:pPr>
            <a:r>
              <a:rPr lang="en-US" sz="2000" dirty="0"/>
              <a:t>Security Sub-layers are introduced to protect non-cognitive as well as cognitive functions </a:t>
            </a:r>
          </a:p>
        </p:txBody>
      </p:sp>
      <p:sp>
        <p:nvSpPr>
          <p:cNvPr id="31751" name="Rounded Rectangular Callout 8"/>
          <p:cNvSpPr>
            <a:spLocks noChangeArrowheads="1"/>
          </p:cNvSpPr>
          <p:nvPr/>
        </p:nvSpPr>
        <p:spPr bwMode="auto">
          <a:xfrm>
            <a:off x="304800" y="4800600"/>
            <a:ext cx="2895600" cy="1524000"/>
          </a:xfrm>
          <a:prstGeom prst="wedgeRoundRectCallout">
            <a:avLst>
              <a:gd name="adj1" fmla="val 86662"/>
              <a:gd name="adj2" fmla="val -52278"/>
              <a:gd name="adj3" fmla="val 16667"/>
            </a:avLst>
          </a:prstGeom>
          <a:solidFill>
            <a:srgbClr val="66FFFF"/>
          </a:solidFill>
          <a:ln w="12700" cap="rnd" algn="ctr">
            <a:solidFill>
              <a:srgbClr val="3333FF"/>
            </a:solidFill>
            <a:round/>
            <a:headEnd/>
            <a:tailEnd/>
          </a:ln>
        </p:spPr>
        <p:txBody>
          <a:bodyPr lIns="0" tIns="0" rIns="0" bIns="0"/>
          <a:lstStyle/>
          <a:p>
            <a:pPr algn="ctr" defTabSz="555625" eaLnBrk="0" hangingPunct="0"/>
            <a:r>
              <a:rPr lang="en-US" sz="1600" b="1" dirty="0">
                <a:solidFill>
                  <a:srgbClr val="3333FF"/>
                </a:solidFill>
              </a:rPr>
              <a:t>Cognitive Plane is used to control the Cognitive Radio Operation. Security </a:t>
            </a:r>
            <a:r>
              <a:rPr lang="en-US" sz="1600" b="1" dirty="0" err="1">
                <a:solidFill>
                  <a:srgbClr val="3333FF"/>
                </a:solidFill>
              </a:rPr>
              <a:t>Sublayer</a:t>
            </a:r>
            <a:r>
              <a:rPr lang="en-US" sz="1600" b="1" dirty="0">
                <a:solidFill>
                  <a:srgbClr val="3333FF"/>
                </a:solidFill>
              </a:rPr>
              <a:t> 2 is introduced for protection against Cognitive Threats</a:t>
            </a:r>
          </a:p>
        </p:txBody>
      </p:sp>
      <p:sp>
        <p:nvSpPr>
          <p:cNvPr id="9" name="Line 6"/>
          <p:cNvSpPr>
            <a:spLocks noChangeShapeType="1"/>
          </p:cNvSpPr>
          <p:nvPr/>
        </p:nvSpPr>
        <p:spPr bwMode="auto">
          <a:xfrm>
            <a:off x="395288" y="10668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35803"/>
            <a:ext cx="9144000" cy="754797"/>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b="1" dirty="0" smtClean="0">
                <a:solidFill>
                  <a:schemeClr val="tx2"/>
                </a:solidFill>
                <a:latin typeface="+mj-lt"/>
                <a:ea typeface="+mj-ea"/>
                <a:cs typeface="+mj-cs"/>
              </a:rPr>
              <a:t>IEEE 802.22 WG on Cognitive Radio Based Wireless Regional Area Networks</a:t>
            </a:r>
            <a:endParaRPr lang="en-US" b="1" dirty="0">
              <a:solidFill>
                <a:schemeClr val="tx2"/>
              </a:solidFill>
              <a:latin typeface="+mj-lt"/>
              <a:ea typeface="+mj-ea"/>
              <a:cs typeface="+mj-cs"/>
            </a:endParaRPr>
          </a:p>
        </p:txBody>
      </p:sp>
      <p:sp>
        <p:nvSpPr>
          <p:cNvPr id="11" name="Line 6"/>
          <p:cNvSpPr>
            <a:spLocks noChangeShapeType="1"/>
          </p:cNvSpPr>
          <p:nvPr/>
        </p:nvSpPr>
        <p:spPr bwMode="auto">
          <a:xfrm>
            <a:off x="381000" y="990600"/>
            <a:ext cx="8353425" cy="0"/>
          </a:xfrm>
          <a:prstGeom prst="line">
            <a:avLst/>
          </a:prstGeom>
          <a:noFill/>
          <a:ln w="9525">
            <a:solidFill>
              <a:srgbClr val="2FADDF"/>
            </a:solidFill>
            <a:round/>
            <a:headEnd/>
            <a:tailEnd/>
          </a:ln>
          <a:effectLst/>
        </p:spPr>
        <p:txBody>
          <a:bodyPr/>
          <a:lstStyle/>
          <a:p>
            <a:endParaRPr lang="en-US"/>
          </a:p>
        </p:txBody>
      </p:sp>
      <p:sp>
        <p:nvSpPr>
          <p:cNvPr id="13" name="Rectangle 39"/>
          <p:cNvSpPr>
            <a:spLocks noChangeArrowheads="1"/>
          </p:cNvSpPr>
          <p:nvPr/>
        </p:nvSpPr>
        <p:spPr bwMode="auto">
          <a:xfrm>
            <a:off x="2819399" y="1295400"/>
            <a:ext cx="2969269" cy="1751762"/>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eaLnBrk="0" hangingPunct="0"/>
            <a:r>
              <a:rPr lang="en-US" sz="1800" b="1" dirty="0" smtClean="0">
                <a:solidFill>
                  <a:schemeClr val="bg1"/>
                </a:solidFill>
              </a:rPr>
              <a:t>IEEE 802.22 Standard – Wireless Regional Area Networks: Cognitive Radio based Access in TVWS: </a:t>
            </a:r>
          </a:p>
          <a:p>
            <a:pPr algn="ctr" eaLnBrk="0" hangingPunct="0"/>
            <a:r>
              <a:rPr lang="en-US" sz="1800" b="1" dirty="0" smtClean="0">
                <a:solidFill>
                  <a:schemeClr val="bg1"/>
                </a:solidFill>
              </a:rPr>
              <a:t>Published in July 2011</a:t>
            </a:r>
            <a:endParaRPr lang="en-US" sz="1800" b="1" dirty="0">
              <a:solidFill>
                <a:schemeClr val="bg1"/>
              </a:solidFill>
            </a:endParaRPr>
          </a:p>
        </p:txBody>
      </p:sp>
      <p:sp>
        <p:nvSpPr>
          <p:cNvPr id="16" name="Rectangle 39"/>
          <p:cNvSpPr>
            <a:spLocks noChangeArrowheads="1"/>
          </p:cNvSpPr>
          <p:nvPr/>
        </p:nvSpPr>
        <p:spPr bwMode="auto">
          <a:xfrm>
            <a:off x="381000" y="3460016"/>
            <a:ext cx="1905000" cy="1813317"/>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eaLnBrk="0" hangingPunct="0"/>
            <a:r>
              <a:rPr lang="en-US" sz="1600" b="1" dirty="0" smtClean="0">
                <a:solidFill>
                  <a:schemeClr val="bg1"/>
                </a:solidFill>
              </a:rPr>
              <a:t>802.22.1 – Std for Enhanced Interference Protection using beaconing: Published in Nov. 2010</a:t>
            </a:r>
            <a:endParaRPr lang="en-US" sz="1600" b="1" dirty="0">
              <a:solidFill>
                <a:schemeClr val="bg1"/>
              </a:solidFill>
            </a:endParaRPr>
          </a:p>
        </p:txBody>
      </p:sp>
      <p:sp>
        <p:nvSpPr>
          <p:cNvPr id="26" name="Rectangle 39"/>
          <p:cNvSpPr>
            <a:spLocks noChangeArrowheads="1"/>
          </p:cNvSpPr>
          <p:nvPr/>
        </p:nvSpPr>
        <p:spPr bwMode="auto">
          <a:xfrm>
            <a:off x="2438400" y="3429000"/>
            <a:ext cx="1905000" cy="2059538"/>
          </a:xfrm>
          <a:prstGeom prst="rect">
            <a:avLst/>
          </a:prstGeom>
          <a:solidFill>
            <a:srgbClr val="006600"/>
          </a:solidFill>
          <a:ln w="25400">
            <a:solidFill>
              <a:schemeClr val="tx1"/>
            </a:solidFill>
            <a:miter lim="800000"/>
            <a:headEnd/>
            <a:tailEnd/>
          </a:ln>
        </p:spPr>
        <p:txBody>
          <a:bodyPr wrap="square" lIns="90488" tIns="44450" rIns="90488" bIns="44450">
            <a:spAutoFit/>
          </a:bodyPr>
          <a:lstStyle/>
          <a:p>
            <a:pPr algn="ctr"/>
            <a:r>
              <a:rPr lang="en-US" sz="1600" b="1" dirty="0" smtClean="0">
                <a:solidFill>
                  <a:schemeClr val="bg1"/>
                </a:solidFill>
              </a:rPr>
              <a:t>802.22.2 – Std for Recommended Practice for Deployment of 802.22 Systems: Expected completion - Dec 2012</a:t>
            </a:r>
            <a:endParaRPr lang="en-US" sz="1600" b="1" dirty="0">
              <a:solidFill>
                <a:schemeClr val="bg1"/>
              </a:solidFill>
            </a:endParaRPr>
          </a:p>
        </p:txBody>
      </p:sp>
      <p:sp>
        <p:nvSpPr>
          <p:cNvPr id="27" name="Rectangle 39"/>
          <p:cNvSpPr>
            <a:spLocks noChangeArrowheads="1"/>
          </p:cNvSpPr>
          <p:nvPr/>
        </p:nvSpPr>
        <p:spPr bwMode="auto">
          <a:xfrm>
            <a:off x="4572000" y="3429000"/>
            <a:ext cx="1905000" cy="2551981"/>
          </a:xfrm>
          <a:prstGeom prst="rect">
            <a:avLst/>
          </a:prstGeom>
          <a:solidFill>
            <a:srgbClr val="FFFF00"/>
          </a:solidFill>
          <a:ln w="25400">
            <a:solidFill>
              <a:schemeClr val="tx1"/>
            </a:solidFill>
            <a:miter lim="800000"/>
            <a:headEnd/>
            <a:tailEnd/>
          </a:ln>
        </p:spPr>
        <p:txBody>
          <a:bodyPr wrap="square" lIns="90488" tIns="44450" rIns="90488" bIns="44450">
            <a:spAutoFit/>
          </a:bodyPr>
          <a:lstStyle/>
          <a:p>
            <a:pPr algn="ctr"/>
            <a:r>
              <a:rPr lang="en-US" sz="1600" b="1" dirty="0" smtClean="0"/>
              <a:t>802.22a – Enhanced Management Information Base and Management Plane Procedures: Expected Completion - Dec. 2013</a:t>
            </a:r>
            <a:endParaRPr lang="en-US" sz="1600" b="1" dirty="0"/>
          </a:p>
        </p:txBody>
      </p:sp>
      <p:cxnSp>
        <p:nvCxnSpPr>
          <p:cNvPr id="31" name="Elbow Connector 30"/>
          <p:cNvCxnSpPr>
            <a:stCxn id="13" idx="2"/>
            <a:endCxn id="16" idx="0"/>
          </p:cNvCxnSpPr>
          <p:nvPr/>
        </p:nvCxnSpPr>
        <p:spPr bwMode="auto">
          <a:xfrm rot="5400000">
            <a:off x="2612340" y="1768322"/>
            <a:ext cx="412854" cy="2970534"/>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Elbow Connector 31"/>
          <p:cNvCxnSpPr>
            <a:stCxn id="13" idx="2"/>
            <a:endCxn id="26" idx="0"/>
          </p:cNvCxnSpPr>
          <p:nvPr/>
        </p:nvCxnSpPr>
        <p:spPr bwMode="auto">
          <a:xfrm rot="5400000">
            <a:off x="3656548" y="2781514"/>
            <a:ext cx="381838" cy="913134"/>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cxnSp>
        <p:nvCxnSpPr>
          <p:cNvPr id="35" name="Elbow Connector 34"/>
          <p:cNvCxnSpPr>
            <a:stCxn id="13" idx="2"/>
            <a:endCxn id="27" idx="0"/>
          </p:cNvCxnSpPr>
          <p:nvPr/>
        </p:nvCxnSpPr>
        <p:spPr bwMode="auto">
          <a:xfrm rot="16200000" flipH="1">
            <a:off x="4723348" y="2627848"/>
            <a:ext cx="381838" cy="1220466"/>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sp>
        <p:nvSpPr>
          <p:cNvPr id="38" name="TextBox 37"/>
          <p:cNvSpPr txBox="1"/>
          <p:nvPr/>
        </p:nvSpPr>
        <p:spPr>
          <a:xfrm>
            <a:off x="2286000" y="5983069"/>
            <a:ext cx="4572000" cy="646331"/>
          </a:xfrm>
          <a:prstGeom prst="rect">
            <a:avLst/>
          </a:prstGeom>
          <a:noFill/>
        </p:spPr>
        <p:txBody>
          <a:bodyPr wrap="square" rtlCol="0">
            <a:spAutoFit/>
          </a:bodyPr>
          <a:lstStyle/>
          <a:p>
            <a:pPr algn="ctr"/>
            <a:r>
              <a:rPr lang="en-US" sz="3600" b="1" dirty="0" smtClean="0">
                <a:hlinkClick r:id="rId3"/>
              </a:rPr>
              <a:t>www.ieee802.org/22</a:t>
            </a:r>
            <a:endParaRPr lang="en-US" sz="3600" b="1" dirty="0" smtClean="0"/>
          </a:p>
        </p:txBody>
      </p:sp>
      <p:sp>
        <p:nvSpPr>
          <p:cNvPr id="30" name="Rectangle 39"/>
          <p:cNvSpPr>
            <a:spLocks noChangeArrowheads="1"/>
          </p:cNvSpPr>
          <p:nvPr/>
        </p:nvSpPr>
        <p:spPr bwMode="auto">
          <a:xfrm>
            <a:off x="6781800" y="3429000"/>
            <a:ext cx="1752600" cy="1567096"/>
          </a:xfrm>
          <a:prstGeom prst="rect">
            <a:avLst/>
          </a:prstGeom>
          <a:solidFill>
            <a:srgbClr val="FFFF00"/>
          </a:solidFill>
          <a:ln w="25400">
            <a:solidFill>
              <a:schemeClr val="tx1"/>
            </a:solidFill>
            <a:miter lim="800000"/>
            <a:headEnd/>
            <a:tailEnd/>
          </a:ln>
        </p:spPr>
        <p:txBody>
          <a:bodyPr wrap="square" lIns="90488" tIns="44450" rIns="90488" bIns="44450">
            <a:spAutoFit/>
          </a:bodyPr>
          <a:lstStyle/>
          <a:p>
            <a:pPr algn="ctr" eaLnBrk="0" hangingPunct="0"/>
            <a:r>
              <a:rPr lang="en-US" sz="1600" b="1" dirty="0" smtClean="0"/>
              <a:t>802.22b Enhancement for Broadband Services and Monitoring Applications </a:t>
            </a:r>
            <a:endParaRPr lang="en-US" sz="1600" b="1" dirty="0"/>
          </a:p>
        </p:txBody>
      </p:sp>
      <p:cxnSp>
        <p:nvCxnSpPr>
          <p:cNvPr id="36" name="Elbow Connector 35"/>
          <p:cNvCxnSpPr>
            <a:stCxn id="13" idx="2"/>
            <a:endCxn id="30" idx="0"/>
          </p:cNvCxnSpPr>
          <p:nvPr/>
        </p:nvCxnSpPr>
        <p:spPr bwMode="auto">
          <a:xfrm rot="16200000" flipH="1">
            <a:off x="5790148" y="1561048"/>
            <a:ext cx="381838" cy="3354066"/>
          </a:xfrm>
          <a:prstGeom prst="bentConnector3">
            <a:avLst>
              <a:gd name="adj1" fmla="val 50000"/>
            </a:avLst>
          </a:prstGeom>
          <a:solidFill>
            <a:schemeClr val="accent1"/>
          </a:solidFill>
          <a:ln w="28575" cap="flat" cmpd="sng" algn="ctr">
            <a:solidFill>
              <a:schemeClr val="tx1"/>
            </a:solidFill>
            <a:prstDash val="solid"/>
            <a:round/>
            <a:headEnd type="none" w="med" len="med"/>
            <a:tailEnd type="none" w="med" len="med"/>
          </a:ln>
          <a:effectLst/>
        </p:spPr>
      </p:cxnSp>
      <p:pic>
        <p:nvPicPr>
          <p:cNvPr id="18" name="Picture 17" descr="check-mark_v2.jpg"/>
          <p:cNvPicPr>
            <a:picLocks noChangeAspect="1"/>
          </p:cNvPicPr>
          <p:nvPr/>
        </p:nvPicPr>
        <p:blipFill>
          <a:blip r:embed="rId4" cstate="print"/>
          <a:stretch>
            <a:fillRect/>
          </a:stretch>
        </p:blipFill>
        <p:spPr>
          <a:xfrm>
            <a:off x="2812535" y="990600"/>
            <a:ext cx="311665" cy="304800"/>
          </a:xfrm>
          <a:prstGeom prst="rect">
            <a:avLst/>
          </a:prstGeom>
        </p:spPr>
      </p:pic>
      <p:pic>
        <p:nvPicPr>
          <p:cNvPr id="19" name="Picture 18" descr="check-mark_v2.jpg"/>
          <p:cNvPicPr>
            <a:picLocks noChangeAspect="1"/>
          </p:cNvPicPr>
          <p:nvPr/>
        </p:nvPicPr>
        <p:blipFill>
          <a:blip r:embed="rId4" cstate="print"/>
          <a:stretch>
            <a:fillRect/>
          </a:stretch>
        </p:blipFill>
        <p:spPr>
          <a:xfrm>
            <a:off x="381000" y="3124200"/>
            <a:ext cx="311665" cy="304800"/>
          </a:xfrm>
          <a:prstGeom prst="rect">
            <a:avLst/>
          </a:prstGeom>
        </p:spPr>
      </p:pic>
      <p:sp>
        <p:nvSpPr>
          <p:cNvPr id="17" name="TextBox 16"/>
          <p:cNvSpPr txBox="1"/>
          <p:nvPr/>
        </p:nvSpPr>
        <p:spPr>
          <a:xfrm>
            <a:off x="228600" y="1264384"/>
            <a:ext cx="2438400" cy="1631216"/>
          </a:xfrm>
          <a:prstGeom prst="rect">
            <a:avLst/>
          </a:prstGeom>
          <a:solidFill>
            <a:srgbClr val="000099"/>
          </a:solidFill>
          <a:ln>
            <a:solidFill>
              <a:schemeClr val="tx1"/>
            </a:solidFill>
          </a:ln>
        </p:spPr>
        <p:txBody>
          <a:bodyPr wrap="square" rtlCol="0">
            <a:spAutoFit/>
          </a:bodyPr>
          <a:lstStyle/>
          <a:p>
            <a:pPr algn="ctr"/>
            <a:r>
              <a:rPr lang="en-US" sz="2000" b="1" dirty="0" smtClean="0">
                <a:solidFill>
                  <a:schemeClr val="bg1"/>
                </a:solidFill>
              </a:rPr>
              <a:t>IEEE 802.22 WG is the recipient of the IEEE SA Emerging Technology Award</a:t>
            </a:r>
            <a:endParaRPr lang="en-US" sz="2000" b="1" dirty="0">
              <a:solidFill>
                <a:schemeClr val="bg1"/>
              </a:solidFill>
            </a:endParaRPr>
          </a:p>
        </p:txBody>
      </p:sp>
      <p:sp>
        <p:nvSpPr>
          <p:cNvPr id="21" name="Rectangle 39"/>
          <p:cNvSpPr>
            <a:spLocks noChangeArrowheads="1"/>
          </p:cNvSpPr>
          <p:nvPr/>
        </p:nvSpPr>
        <p:spPr bwMode="auto">
          <a:xfrm>
            <a:off x="381000" y="5181600"/>
            <a:ext cx="1905000" cy="828432"/>
          </a:xfrm>
          <a:prstGeom prst="rect">
            <a:avLst/>
          </a:prstGeom>
          <a:solidFill>
            <a:srgbClr val="FFFF00"/>
          </a:solidFill>
          <a:ln w="25400">
            <a:solidFill>
              <a:schemeClr val="tx1"/>
            </a:solidFill>
            <a:miter lim="800000"/>
            <a:headEnd/>
            <a:tailEnd/>
          </a:ln>
        </p:spPr>
        <p:txBody>
          <a:bodyPr wrap="square" lIns="90488" tIns="44450" rIns="90488" bIns="44450">
            <a:spAutoFit/>
          </a:bodyPr>
          <a:lstStyle/>
          <a:p>
            <a:pPr algn="ctr" eaLnBrk="0" hangingPunct="0"/>
            <a:r>
              <a:rPr lang="en-US" sz="1600" b="1" dirty="0" smtClean="0"/>
              <a:t>802.22.1a – Advanced Beaconing</a:t>
            </a:r>
            <a:endParaRPr lang="en-US" sz="1600" b="1" dirty="0"/>
          </a:p>
        </p:txBody>
      </p:sp>
      <p:pic>
        <p:nvPicPr>
          <p:cNvPr id="22" name="Picture 21" descr="IEEE_SA_awards.jpg"/>
          <p:cNvPicPr>
            <a:picLocks noChangeAspect="1"/>
          </p:cNvPicPr>
          <p:nvPr/>
        </p:nvPicPr>
        <p:blipFill>
          <a:blip r:embed="rId5" cstate="print"/>
          <a:stretch>
            <a:fillRect/>
          </a:stretch>
        </p:blipFill>
        <p:spPr>
          <a:xfrm>
            <a:off x="6019800" y="1219200"/>
            <a:ext cx="2619375" cy="1743075"/>
          </a:xfrm>
          <a:prstGeom prst="rect">
            <a:avLst/>
          </a:prstGeom>
        </p:spPr>
      </p:pic>
      <p:sp>
        <p:nvSpPr>
          <p:cNvPr id="23" name="TextBox 22"/>
          <p:cNvSpPr txBox="1"/>
          <p:nvPr/>
        </p:nvSpPr>
        <p:spPr>
          <a:xfrm>
            <a:off x="6553200" y="2362200"/>
            <a:ext cx="1828800" cy="584775"/>
          </a:xfrm>
          <a:prstGeom prst="rect">
            <a:avLst/>
          </a:prstGeom>
          <a:noFill/>
        </p:spPr>
        <p:txBody>
          <a:bodyPr wrap="square" rtlCol="0">
            <a:spAutoFit/>
          </a:bodyPr>
          <a:lstStyle/>
          <a:p>
            <a:pPr algn="ctr"/>
            <a:r>
              <a:rPr lang="en-US" sz="1600" b="1" dirty="0" smtClean="0">
                <a:solidFill>
                  <a:schemeClr val="bg1"/>
                </a:solidFill>
              </a:rPr>
              <a:t>IEEE SA awards ceremony</a:t>
            </a:r>
            <a:endParaRPr lang="en-US" sz="1600" b="1" dirty="0">
              <a:solidFill>
                <a:schemeClr val="bg1"/>
              </a:solidFill>
            </a:endParaRPr>
          </a:p>
        </p:txBody>
      </p:sp>
      <p:pic>
        <p:nvPicPr>
          <p:cNvPr id="20" name="Picture 19" descr="check-mark_v2.jpg"/>
          <p:cNvPicPr>
            <a:picLocks noChangeAspect="1"/>
          </p:cNvPicPr>
          <p:nvPr/>
        </p:nvPicPr>
        <p:blipFill>
          <a:blip r:embed="rId4" cstate="print"/>
          <a:stretch>
            <a:fillRect/>
          </a:stretch>
        </p:blipFill>
        <p:spPr>
          <a:xfrm>
            <a:off x="2431535" y="3124200"/>
            <a:ext cx="311665"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152400" y="228600"/>
            <a:ext cx="8991600" cy="7620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b="1" dirty="0" smtClean="0">
                <a:solidFill>
                  <a:schemeClr val="tx2"/>
                </a:solidFill>
                <a:latin typeface="+mj-lt"/>
                <a:ea typeface="+mj-ea"/>
                <a:cs typeface="+mj-cs"/>
              </a:rPr>
              <a:t>IEEE 802.22 (</a:t>
            </a:r>
            <a:r>
              <a:rPr lang="en-US" b="1" dirty="0" err="1" smtClean="0">
                <a:solidFill>
                  <a:schemeClr val="tx2"/>
                </a:solidFill>
                <a:latin typeface="+mj-lt"/>
                <a:ea typeface="+mj-ea"/>
                <a:cs typeface="+mj-cs"/>
              </a:rPr>
              <a:t>Wi</a:t>
            </a:r>
            <a:r>
              <a:rPr lang="en-US" b="1" dirty="0" smtClean="0">
                <a:solidFill>
                  <a:schemeClr val="tx2"/>
                </a:solidFill>
                <a:latin typeface="+mj-lt"/>
                <a:ea typeface="+mj-ea"/>
                <a:cs typeface="+mj-cs"/>
              </a:rPr>
              <a:t>-FAR™) Standard – a solution for rural broadband and cognitive M2M applications</a:t>
            </a:r>
          </a:p>
        </p:txBody>
      </p:sp>
      <p:sp>
        <p:nvSpPr>
          <p:cNvPr id="22533" name="Rectangle 8"/>
          <p:cNvSpPr>
            <a:spLocks noChangeArrowheads="1"/>
          </p:cNvSpPr>
          <p:nvPr/>
        </p:nvSpPr>
        <p:spPr bwMode="auto">
          <a:xfrm>
            <a:off x="228600" y="1066800"/>
            <a:ext cx="8610600" cy="5493812"/>
          </a:xfrm>
          <a:prstGeom prst="rect">
            <a:avLst/>
          </a:prstGeom>
          <a:solidFill>
            <a:schemeClr val="bg1"/>
          </a:solidFill>
          <a:ln w="9525">
            <a:noFill/>
            <a:miter lim="800000"/>
            <a:headEnd/>
            <a:tailEnd/>
          </a:ln>
        </p:spPr>
        <p:txBody>
          <a:bodyPr wrap="square">
            <a:spAutoFit/>
          </a:bodyPr>
          <a:lstStyle/>
          <a:p>
            <a:pPr marL="228600" indent="-228600">
              <a:spcAft>
                <a:spcPts val="600"/>
              </a:spcAft>
              <a:buFont typeface="Arial" charset="0"/>
              <a:buChar char="•"/>
            </a:pPr>
            <a:r>
              <a:rPr lang="en-US" dirty="0" smtClean="0"/>
              <a:t>IEEE 802.22 (</a:t>
            </a:r>
            <a:r>
              <a:rPr lang="en-US" dirty="0" err="1" smtClean="0"/>
              <a:t>Wi</a:t>
            </a:r>
            <a:r>
              <a:rPr lang="en-US" dirty="0" smtClean="0"/>
              <a:t>-FAR™) provides </a:t>
            </a:r>
            <a:r>
              <a:rPr lang="en-US" dirty="0"/>
              <a:t>Broadband Wireless Access to </a:t>
            </a:r>
            <a:r>
              <a:rPr lang="en-US" dirty="0">
                <a:solidFill>
                  <a:srgbClr val="000099"/>
                </a:solidFill>
              </a:rPr>
              <a:t>Regional, Rural and Remote Areas Under Line of Sight (</a:t>
            </a:r>
            <a:r>
              <a:rPr lang="en-US" dirty="0" err="1">
                <a:solidFill>
                  <a:srgbClr val="000099"/>
                </a:solidFill>
              </a:rPr>
              <a:t>LoS</a:t>
            </a:r>
            <a:r>
              <a:rPr lang="en-US" dirty="0">
                <a:solidFill>
                  <a:srgbClr val="000099"/>
                </a:solidFill>
              </a:rPr>
              <a:t>) and Non Line of Sight (</a:t>
            </a:r>
            <a:r>
              <a:rPr lang="en-US" dirty="0" err="1">
                <a:solidFill>
                  <a:srgbClr val="000099"/>
                </a:solidFill>
              </a:rPr>
              <a:t>NLoS</a:t>
            </a:r>
            <a:r>
              <a:rPr lang="en-US" dirty="0">
                <a:solidFill>
                  <a:srgbClr val="000099"/>
                </a:solidFill>
              </a:rPr>
              <a:t>) Conditions </a:t>
            </a:r>
            <a:r>
              <a:rPr lang="en-US" dirty="0"/>
              <a:t>using Cognitive Radio </a:t>
            </a:r>
            <a:r>
              <a:rPr lang="en-US" dirty="0" smtClean="0"/>
              <a:t>Technology (</a:t>
            </a:r>
            <a:r>
              <a:rPr lang="en-US" i="1" dirty="0" smtClean="0"/>
              <a:t>without causing harmful interference to the incumbents</a:t>
            </a:r>
            <a:r>
              <a:rPr lang="en-US" dirty="0" smtClean="0"/>
              <a:t>).</a:t>
            </a:r>
            <a:endParaRPr lang="en-US" b="1" dirty="0"/>
          </a:p>
          <a:p>
            <a:pPr marL="228600" indent="-228600">
              <a:spcAft>
                <a:spcPts val="600"/>
              </a:spcAft>
              <a:buFont typeface="Arial" charset="0"/>
              <a:buChar char="•"/>
            </a:pPr>
            <a:r>
              <a:rPr lang="en-US" dirty="0" smtClean="0">
                <a:solidFill>
                  <a:srgbClr val="000099"/>
                </a:solidFill>
              </a:rPr>
              <a:t>Cognitive Radio technology added to a simple and optimized OFDMA waveform</a:t>
            </a:r>
            <a:r>
              <a:rPr lang="en-US" dirty="0" smtClean="0"/>
              <a:t> (similar to the OFDMA technology used in other broadband standards</a:t>
            </a:r>
          </a:p>
          <a:p>
            <a:pPr marL="228600" indent="-228600">
              <a:spcAft>
                <a:spcPts val="600"/>
              </a:spcAft>
              <a:buFont typeface="Arial" charset="0"/>
              <a:buChar char="•"/>
            </a:pPr>
            <a:r>
              <a:rPr lang="en-US" dirty="0" smtClean="0">
                <a:solidFill>
                  <a:srgbClr val="000099"/>
                </a:solidFill>
              </a:rPr>
              <a:t>Meets all the regulatory requirements </a:t>
            </a:r>
            <a:r>
              <a:rPr lang="en-US" dirty="0" smtClean="0"/>
              <a:t>such as protection of incumbents, access to the database, accurate </a:t>
            </a:r>
            <a:r>
              <a:rPr lang="en-US" dirty="0" err="1" smtClean="0"/>
              <a:t>geolocation</a:t>
            </a:r>
            <a:r>
              <a:rPr lang="en-US" dirty="0" smtClean="0"/>
              <a:t>, spectrum mask, control of the EIRP etc. </a:t>
            </a:r>
          </a:p>
          <a:p>
            <a:pPr marL="228600" indent="-228600">
              <a:spcAft>
                <a:spcPts val="600"/>
              </a:spcAft>
              <a:buFont typeface="Arial" charset="0"/>
              <a:buChar char="•"/>
            </a:pPr>
            <a:r>
              <a:rPr lang="en-US" dirty="0" smtClean="0"/>
              <a:t>Large regional area foot print can allow placement of the Base Station closer to the area with </a:t>
            </a:r>
            <a:r>
              <a:rPr lang="en-US" dirty="0" smtClean="0">
                <a:solidFill>
                  <a:srgbClr val="000099"/>
                </a:solidFill>
              </a:rPr>
              <a:t>cheaper internet backhaul / backbone.</a:t>
            </a:r>
            <a:endParaRPr lang="en-US" dirty="0">
              <a:solidFill>
                <a:srgbClr val="000099"/>
              </a:solidFill>
            </a:endParaRPr>
          </a:p>
        </p:txBody>
      </p:sp>
      <p:sp>
        <p:nvSpPr>
          <p:cNvPr id="8" name="Line 6"/>
          <p:cNvSpPr>
            <a:spLocks noChangeShapeType="1"/>
          </p:cNvSpPr>
          <p:nvPr/>
        </p:nvSpPr>
        <p:spPr bwMode="auto">
          <a:xfrm>
            <a:off x="395288" y="10668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14"/>
          <p:cNvSpPr>
            <a:spLocks noChangeArrowheads="1"/>
          </p:cNvSpPr>
          <p:nvPr/>
        </p:nvSpPr>
        <p:spPr bwMode="auto">
          <a:xfrm>
            <a:off x="0" y="838200"/>
            <a:ext cx="9144000" cy="5791200"/>
          </a:xfrm>
          <a:prstGeom prst="rect">
            <a:avLst/>
          </a:prstGeom>
          <a:solidFill>
            <a:schemeClr val="bg1"/>
          </a:solidFill>
          <a:ln w="9525" algn="ctr">
            <a:solidFill>
              <a:schemeClr val="bg1"/>
            </a:solidFill>
            <a:round/>
            <a:headEnd/>
            <a:tailEnd/>
          </a:ln>
        </p:spPr>
        <p:txBody>
          <a:bodyPr/>
          <a:lstStyle/>
          <a:p>
            <a:pPr eaLnBrk="0" hangingPunct="0"/>
            <a:endParaRPr lang="en-US"/>
          </a:p>
        </p:txBody>
      </p:sp>
      <p:pic>
        <p:nvPicPr>
          <p:cNvPr id="36866" name="Picture 17" descr="802_22_thomson_cyclostationarity_based_sensing.JPG"/>
          <p:cNvPicPr>
            <a:picLocks noChangeAspect="1"/>
          </p:cNvPicPr>
          <p:nvPr/>
        </p:nvPicPr>
        <p:blipFill>
          <a:blip r:embed="rId3" cstate="print"/>
          <a:srcRect/>
          <a:stretch>
            <a:fillRect/>
          </a:stretch>
        </p:blipFill>
        <p:spPr bwMode="auto">
          <a:xfrm>
            <a:off x="5029200" y="965200"/>
            <a:ext cx="3876675" cy="2463800"/>
          </a:xfrm>
          <a:prstGeom prst="rect">
            <a:avLst/>
          </a:prstGeom>
          <a:noFill/>
          <a:ln w="9525">
            <a:noFill/>
            <a:miter lim="800000"/>
            <a:headEnd/>
            <a:tailEnd/>
          </a:ln>
        </p:spPr>
      </p:pic>
      <p:sp>
        <p:nvSpPr>
          <p:cNvPr id="36867" name="Text Box 2"/>
          <p:cNvSpPr txBox="1">
            <a:spLocks noChangeArrowheads="1"/>
          </p:cNvSpPr>
          <p:nvPr/>
        </p:nvSpPr>
        <p:spPr bwMode="auto">
          <a:xfrm>
            <a:off x="152400" y="304800"/>
            <a:ext cx="8610600" cy="479425"/>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a:t>
            </a:r>
            <a:r>
              <a:rPr lang="en-US" altLang="ja-JP" sz="2800" b="1" dirty="0" err="1" smtClean="0">
                <a:solidFill>
                  <a:schemeClr val="tx2"/>
                </a:solidFill>
                <a:latin typeface="+mj-lt"/>
                <a:ea typeface="+mj-ea"/>
                <a:cs typeface="+mj-cs"/>
              </a:rPr>
              <a:t>Wi</a:t>
            </a:r>
            <a:r>
              <a:rPr lang="en-US" altLang="ja-JP" sz="2800" b="1" dirty="0" smtClean="0">
                <a:solidFill>
                  <a:schemeClr val="tx2"/>
                </a:solidFill>
                <a:latin typeface="+mj-lt"/>
                <a:ea typeface="+mj-ea"/>
                <a:cs typeface="+mj-cs"/>
              </a:rPr>
              <a:t>-FAR™) </a:t>
            </a:r>
            <a:r>
              <a:rPr lang="en-US" altLang="ja-JP" sz="2800" b="1" dirty="0">
                <a:solidFill>
                  <a:schemeClr val="tx2"/>
                </a:solidFill>
                <a:latin typeface="+mj-lt"/>
                <a:ea typeface="+mj-ea"/>
                <a:cs typeface="+mj-cs"/>
              </a:rPr>
              <a:t>– Spectrum Sensing</a:t>
            </a:r>
          </a:p>
        </p:txBody>
      </p:sp>
      <p:sp>
        <p:nvSpPr>
          <p:cNvPr id="36868" name="Rectangle 3"/>
          <p:cNvSpPr>
            <a:spLocks noChangeArrowheads="1"/>
          </p:cNvSpPr>
          <p:nvPr/>
        </p:nvSpPr>
        <p:spPr bwMode="auto">
          <a:xfrm>
            <a:off x="152400" y="3277713"/>
            <a:ext cx="4800600" cy="3351687"/>
          </a:xfrm>
          <a:prstGeom prst="rect">
            <a:avLst/>
          </a:prstGeom>
          <a:noFill/>
          <a:ln w="12700">
            <a:noFill/>
            <a:miter lim="800000"/>
            <a:headEnd type="none" w="sm" len="sm"/>
            <a:tailEnd type="none" w="sm" len="sm"/>
          </a:ln>
        </p:spPr>
        <p:txBody>
          <a:bodyPr wrap="square" lIns="0" tIns="0" rIns="0" bIns="0">
            <a:spAutoFit/>
          </a:bodyPr>
          <a:lstStyle/>
          <a:p>
            <a:pPr marL="111125" indent="-111125" eaLnBrk="0" hangingPunct="0">
              <a:lnSpc>
                <a:spcPct val="90000"/>
              </a:lnSpc>
              <a:spcBef>
                <a:spcPct val="30000"/>
              </a:spcBef>
            </a:pPr>
            <a:r>
              <a:rPr lang="en-US" sz="1800" dirty="0">
                <a:solidFill>
                  <a:srgbClr val="3333FF"/>
                </a:solidFill>
              </a:rPr>
              <a:t>Wireless Microphone Protection Using Beacon</a:t>
            </a:r>
            <a:endParaRPr lang="en-US" sz="4000" dirty="0">
              <a:solidFill>
                <a:srgbClr val="3333FF"/>
              </a:solidFill>
            </a:endParaRPr>
          </a:p>
          <a:p>
            <a:pPr marL="111125" indent="-111125" eaLnBrk="0" hangingPunct="0">
              <a:lnSpc>
                <a:spcPct val="90000"/>
              </a:lnSpc>
              <a:spcBef>
                <a:spcPct val="30000"/>
              </a:spcBef>
              <a:buFont typeface="Arial" charset="0"/>
              <a:buChar char="•"/>
            </a:pPr>
            <a:r>
              <a:rPr lang="en-US" sz="1600" dirty="0"/>
              <a:t>Many studies have suggested that FCC R&amp;O target for wireless microphones is not sufficient to protect wearable microphones (where </a:t>
            </a:r>
            <a:r>
              <a:rPr lang="en-US" sz="1600" dirty="0">
                <a:solidFill>
                  <a:srgbClr val="3333FF"/>
                </a:solidFill>
              </a:rPr>
              <a:t>body attenuation of as much as 27dB </a:t>
            </a:r>
            <a:r>
              <a:rPr lang="en-US" sz="1600" dirty="0"/>
              <a:t>is possible according to the manufacturers)</a:t>
            </a:r>
          </a:p>
          <a:p>
            <a:pPr marL="111125" indent="-111125" eaLnBrk="0" hangingPunct="0">
              <a:lnSpc>
                <a:spcPct val="90000"/>
              </a:lnSpc>
              <a:spcBef>
                <a:spcPct val="30000"/>
              </a:spcBef>
              <a:buFont typeface="Arial" charset="0"/>
              <a:buChar char="•"/>
            </a:pPr>
            <a:r>
              <a:rPr lang="en-US" sz="1600" dirty="0">
                <a:solidFill>
                  <a:srgbClr val="3333FF"/>
                </a:solidFill>
              </a:rPr>
              <a:t>802.22 has designed a beacon signal </a:t>
            </a:r>
            <a:r>
              <a:rPr lang="en-US" sz="1600" dirty="0"/>
              <a:t>which will be transmitted from wireless microphone operations with up to 250 </a:t>
            </a:r>
            <a:r>
              <a:rPr lang="en-US" sz="1600" dirty="0" err="1"/>
              <a:t>mW</a:t>
            </a:r>
            <a:r>
              <a:rPr lang="en-US" sz="1600" dirty="0"/>
              <a:t> (as compared to 10 </a:t>
            </a:r>
            <a:r>
              <a:rPr lang="en-US" sz="1600" dirty="0" err="1"/>
              <a:t>mW</a:t>
            </a:r>
            <a:r>
              <a:rPr lang="en-US" sz="1600" dirty="0"/>
              <a:t> for microphones). These beacon signals consist of repeated pseudo-noise (PN) sequences and occupy a bandwidth of 78 kHz. </a:t>
            </a:r>
          </a:p>
          <a:p>
            <a:pPr marL="111125" indent="-111125" eaLnBrk="0" hangingPunct="0">
              <a:lnSpc>
                <a:spcPct val="90000"/>
              </a:lnSpc>
              <a:spcBef>
                <a:spcPct val="30000"/>
              </a:spcBef>
              <a:buFont typeface="Arial" charset="0"/>
              <a:buChar char="•"/>
            </a:pPr>
            <a:r>
              <a:rPr lang="en-US" sz="1600" dirty="0"/>
              <a:t>Security features are provided for beacon authentication</a:t>
            </a:r>
          </a:p>
        </p:txBody>
      </p:sp>
      <p:sp>
        <p:nvSpPr>
          <p:cNvPr id="10" name="Rectangle 3"/>
          <p:cNvSpPr>
            <a:spLocks noChangeArrowheads="1"/>
          </p:cNvSpPr>
          <p:nvPr/>
        </p:nvSpPr>
        <p:spPr bwMode="auto">
          <a:xfrm>
            <a:off x="153988" y="838200"/>
            <a:ext cx="4646612" cy="2289858"/>
          </a:xfrm>
          <a:prstGeom prst="rect">
            <a:avLst/>
          </a:prstGeom>
          <a:noFill/>
          <a:ln w="12700">
            <a:noFill/>
            <a:miter lim="800000"/>
            <a:headEnd type="none" w="sm" len="sm"/>
            <a:tailEnd type="none" w="sm" len="sm"/>
          </a:ln>
          <a:effectLst/>
        </p:spPr>
        <p:txBody>
          <a:bodyPr lIns="0" tIns="0" rIns="0" bIns="0">
            <a:spAutoFit/>
          </a:bodyPr>
          <a:lstStyle/>
          <a:p>
            <a:pPr eaLnBrk="0" hangingPunct="0">
              <a:lnSpc>
                <a:spcPct val="90000"/>
              </a:lnSpc>
              <a:spcBef>
                <a:spcPct val="30000"/>
              </a:spcBef>
              <a:defRPr/>
            </a:pPr>
            <a:r>
              <a:rPr lang="en-US" sz="1600" dirty="0">
                <a:solidFill>
                  <a:srgbClr val="3333FF"/>
                </a:solidFill>
              </a:rPr>
              <a:t>TV and Wireless Microphone Protection Using Spectrum </a:t>
            </a:r>
            <a:r>
              <a:rPr lang="en-US" sz="1600" dirty="0" smtClean="0">
                <a:solidFill>
                  <a:srgbClr val="3333FF"/>
                </a:solidFill>
              </a:rPr>
              <a:t>Sensing- </a:t>
            </a:r>
            <a:r>
              <a:rPr lang="en-US" sz="1600" dirty="0" smtClean="0"/>
              <a:t>Several </a:t>
            </a:r>
            <a:r>
              <a:rPr lang="en-US" sz="1600" dirty="0"/>
              <a:t>blind and signal specific feature-based sensing schemes have been proposed and </a:t>
            </a:r>
            <a:r>
              <a:rPr lang="en-US" sz="1600" b="1" dirty="0"/>
              <a:t>thoroughly evaluated </a:t>
            </a:r>
            <a:r>
              <a:rPr lang="en-US" sz="1600" dirty="0"/>
              <a:t>using TV Broadcaster supplied over-the-air collected signals  </a:t>
            </a:r>
            <a:endParaRPr lang="en-US" sz="1400" dirty="0"/>
          </a:p>
          <a:p>
            <a:pPr marL="685800" lvl="1" indent="-228600" eaLnBrk="0" hangingPunct="0">
              <a:lnSpc>
                <a:spcPct val="90000"/>
              </a:lnSpc>
              <a:spcBef>
                <a:spcPct val="30000"/>
              </a:spcBef>
              <a:buFont typeface="Arial" charset="0"/>
              <a:buChar char="►"/>
              <a:defRPr/>
            </a:pPr>
            <a:r>
              <a:rPr lang="en-US" sz="1600" dirty="0"/>
              <a:t>Spectral correlation based sensing,</a:t>
            </a:r>
            <a:br>
              <a:rPr lang="en-US" sz="1600" dirty="0"/>
            </a:br>
            <a:r>
              <a:rPr lang="en-US" sz="1600" dirty="0"/>
              <a:t>Time domain </a:t>
            </a:r>
            <a:r>
              <a:rPr lang="en-US" sz="1600" dirty="0" err="1"/>
              <a:t>cyclostationarity</a:t>
            </a:r>
            <a:r>
              <a:rPr lang="en-US" sz="1600" dirty="0"/>
              <a:t>,</a:t>
            </a:r>
            <a:br>
              <a:rPr lang="en-US" sz="1600" dirty="0"/>
            </a:br>
            <a:r>
              <a:rPr lang="en-US" sz="1600" dirty="0"/>
              <a:t>Eigen value based sensing,</a:t>
            </a:r>
            <a:br>
              <a:rPr lang="en-US" sz="1600" dirty="0"/>
            </a:br>
            <a:r>
              <a:rPr lang="en-US" sz="1600" dirty="0"/>
              <a:t>FFT – based pilot sensing,</a:t>
            </a:r>
            <a:br>
              <a:rPr lang="en-US" sz="1600" dirty="0"/>
            </a:br>
            <a:r>
              <a:rPr lang="en-US" sz="1600" dirty="0"/>
              <a:t>Higher order statistics based sensing, etc.</a:t>
            </a:r>
          </a:p>
        </p:txBody>
      </p:sp>
      <p:sp>
        <p:nvSpPr>
          <p:cNvPr id="36870" name="Rectangle 13"/>
          <p:cNvSpPr>
            <a:spLocks noChangeArrowheads="1"/>
          </p:cNvSpPr>
          <p:nvPr/>
        </p:nvSpPr>
        <p:spPr bwMode="auto">
          <a:xfrm>
            <a:off x="5181600" y="3352800"/>
            <a:ext cx="3962400" cy="476250"/>
          </a:xfrm>
          <a:prstGeom prst="rect">
            <a:avLst/>
          </a:prstGeom>
          <a:noFill/>
          <a:ln w="9525">
            <a:noFill/>
            <a:miter lim="800000"/>
            <a:headEnd/>
            <a:tailEnd/>
          </a:ln>
        </p:spPr>
        <p:txBody>
          <a:bodyPr>
            <a:spAutoFit/>
          </a:bodyPr>
          <a:lstStyle/>
          <a:p>
            <a:pPr algn="ctr" defTabSz="555625" eaLnBrk="0" hangingPunct="0">
              <a:lnSpc>
                <a:spcPct val="90000"/>
              </a:lnSpc>
            </a:pPr>
            <a:r>
              <a:rPr lang="en-US" sz="1400"/>
              <a:t>DTV Detection Results based Cyclostationary Feature Detection</a:t>
            </a:r>
          </a:p>
        </p:txBody>
      </p:sp>
      <p:sp>
        <p:nvSpPr>
          <p:cNvPr id="36871" name="Rounded Rectangular Callout 8"/>
          <p:cNvSpPr>
            <a:spLocks noChangeArrowheads="1"/>
          </p:cNvSpPr>
          <p:nvPr/>
        </p:nvSpPr>
        <p:spPr bwMode="auto">
          <a:xfrm>
            <a:off x="7029450" y="2784475"/>
            <a:ext cx="1035050" cy="333375"/>
          </a:xfrm>
          <a:prstGeom prst="wedgeRoundRectCallout">
            <a:avLst>
              <a:gd name="adj1" fmla="val 104306"/>
              <a:gd name="adj2" fmla="val -18384"/>
              <a:gd name="adj3" fmla="val 16667"/>
            </a:avLst>
          </a:prstGeom>
          <a:solidFill>
            <a:srgbClr val="CCFFFF"/>
          </a:solidFill>
          <a:ln w="12700" cap="rnd" algn="ctr">
            <a:solidFill>
              <a:srgbClr val="3333FF"/>
            </a:solidFill>
            <a:round/>
            <a:headEnd/>
            <a:tailEnd/>
          </a:ln>
        </p:spPr>
        <p:txBody>
          <a:bodyPr lIns="0" tIns="0" rIns="0" bIns="0"/>
          <a:lstStyle/>
          <a:p>
            <a:pPr defTabSz="555625" eaLnBrk="0" hangingPunct="0"/>
            <a:r>
              <a:rPr lang="en-US" sz="800">
                <a:solidFill>
                  <a:srgbClr val="3333FF"/>
                </a:solidFill>
              </a:rPr>
              <a:t>Pd = &gt;99%, Pfa = 10%, -20dB</a:t>
            </a:r>
          </a:p>
        </p:txBody>
      </p:sp>
      <p:pic>
        <p:nvPicPr>
          <p:cNvPr id="36873" name="Picture 10"/>
          <p:cNvPicPr>
            <a:picLocks noChangeAspect="1" noChangeArrowheads="1"/>
          </p:cNvPicPr>
          <p:nvPr/>
        </p:nvPicPr>
        <p:blipFill>
          <a:blip r:embed="rId4" cstate="print"/>
          <a:srcRect/>
          <a:stretch>
            <a:fillRect/>
          </a:stretch>
        </p:blipFill>
        <p:spPr bwMode="auto">
          <a:xfrm>
            <a:off x="4876800" y="3860800"/>
            <a:ext cx="4076700" cy="2593975"/>
          </a:xfrm>
          <a:prstGeom prst="rect">
            <a:avLst/>
          </a:prstGeom>
          <a:noFill/>
          <a:ln w="9525">
            <a:noFill/>
            <a:miter lim="800000"/>
            <a:headEnd/>
            <a:tailEnd/>
          </a:ln>
        </p:spPr>
      </p:pic>
      <p:sp>
        <p:nvSpPr>
          <p:cNvPr id="36874" name="Rectangle 14"/>
          <p:cNvSpPr>
            <a:spLocks noChangeArrowheads="1"/>
          </p:cNvSpPr>
          <p:nvPr/>
        </p:nvSpPr>
        <p:spPr bwMode="auto">
          <a:xfrm>
            <a:off x="5092700" y="6286500"/>
            <a:ext cx="4068763" cy="304800"/>
          </a:xfrm>
          <a:prstGeom prst="rect">
            <a:avLst/>
          </a:prstGeom>
          <a:noFill/>
          <a:ln w="9525">
            <a:noFill/>
            <a:miter lim="800000"/>
            <a:headEnd/>
            <a:tailEnd/>
          </a:ln>
        </p:spPr>
        <p:txBody>
          <a:bodyPr>
            <a:spAutoFit/>
          </a:bodyPr>
          <a:lstStyle/>
          <a:p>
            <a:pPr defTabSz="555625" eaLnBrk="0" hangingPunct="0"/>
            <a:r>
              <a:rPr lang="en-US" sz="1400"/>
              <a:t>Wireless Microphone Beacon Sensing Results</a:t>
            </a:r>
          </a:p>
        </p:txBody>
      </p:sp>
      <p:sp>
        <p:nvSpPr>
          <p:cNvPr id="36875" name="Line 11"/>
          <p:cNvSpPr>
            <a:spLocks noChangeShapeType="1"/>
          </p:cNvSpPr>
          <p:nvPr/>
        </p:nvSpPr>
        <p:spPr bwMode="auto">
          <a:xfrm>
            <a:off x="5245100" y="5137150"/>
            <a:ext cx="3514725" cy="4763"/>
          </a:xfrm>
          <a:prstGeom prst="line">
            <a:avLst/>
          </a:prstGeom>
          <a:noFill/>
          <a:ln w="19050">
            <a:solidFill>
              <a:srgbClr val="FF0000"/>
            </a:solidFill>
            <a:round/>
            <a:headEnd/>
            <a:tailEnd/>
          </a:ln>
        </p:spPr>
        <p:txBody>
          <a:bodyPr lIns="92075" tIns="46038" rIns="92075" bIns="46038" anchor="ctr"/>
          <a:lstStyle/>
          <a:p>
            <a:endParaRPr lang="en-US"/>
          </a:p>
        </p:txBody>
      </p:sp>
      <p:sp>
        <p:nvSpPr>
          <p:cNvPr id="36876" name="Text Box 12"/>
          <p:cNvSpPr txBox="1">
            <a:spLocks noChangeArrowheads="1"/>
          </p:cNvSpPr>
          <p:nvPr/>
        </p:nvSpPr>
        <p:spPr bwMode="auto">
          <a:xfrm>
            <a:off x="5181600" y="4876800"/>
            <a:ext cx="1066800" cy="3048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400">
                <a:solidFill>
                  <a:srgbClr val="FF0000"/>
                </a:solidFill>
              </a:rPr>
              <a:t>-114 dBm</a:t>
            </a:r>
            <a:endParaRPr lang="en-CA" sz="1400">
              <a:solidFill>
                <a:srgbClr val="FF0000"/>
              </a:solidFill>
            </a:endParaRPr>
          </a:p>
        </p:txBody>
      </p:sp>
      <p:sp>
        <p:nvSpPr>
          <p:cNvPr id="14" name="Line 6"/>
          <p:cNvSpPr>
            <a:spLocks noChangeShapeType="1"/>
          </p:cNvSpPr>
          <p:nvPr/>
        </p:nvSpPr>
        <p:spPr bwMode="auto">
          <a:xfrm>
            <a:off x="395288" y="838200"/>
            <a:ext cx="8353425" cy="0"/>
          </a:xfrm>
          <a:prstGeom prst="line">
            <a:avLst/>
          </a:prstGeom>
          <a:noFill/>
          <a:ln w="9525">
            <a:solidFill>
              <a:srgbClr val="2FADDF"/>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wipe(up)">
                                      <p:cBhvr>
                                        <p:cTn id="7" dur="500"/>
                                        <p:tgtEl>
                                          <p:spTgt spid="3686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874"/>
                                        </p:tgtEl>
                                        <p:attrNameLst>
                                          <p:attrName>style.visibility</p:attrName>
                                        </p:attrNameLst>
                                      </p:cBhvr>
                                      <p:to>
                                        <p:strVal val="visible"/>
                                      </p:to>
                                    </p:set>
                                    <p:animEffect transition="in" filter="wipe(up)">
                                      <p:cBhvr>
                                        <p:cTn id="10" dur="500"/>
                                        <p:tgtEl>
                                          <p:spTgt spid="36874"/>
                                        </p:tgtEl>
                                      </p:cBhvr>
                                    </p:animEffect>
                                  </p:childTnLst>
                                </p:cTn>
                              </p:par>
                              <p:par>
                                <p:cTn id="11" presetID="22" presetClass="entr" presetSubtype="1" fill="hold" nodeType="withEffect">
                                  <p:stCondLst>
                                    <p:cond delay="0"/>
                                  </p:stCondLst>
                                  <p:childTnLst>
                                    <p:set>
                                      <p:cBhvr>
                                        <p:cTn id="12" dur="1" fill="hold">
                                          <p:stCondLst>
                                            <p:cond delay="0"/>
                                          </p:stCondLst>
                                        </p:cTn>
                                        <p:tgtEl>
                                          <p:spTgt spid="36873"/>
                                        </p:tgtEl>
                                        <p:attrNameLst>
                                          <p:attrName>style.visibility</p:attrName>
                                        </p:attrNameLst>
                                      </p:cBhvr>
                                      <p:to>
                                        <p:strVal val="visible"/>
                                      </p:to>
                                    </p:set>
                                    <p:animEffect transition="in" filter="wipe(up)">
                                      <p:cBhvr>
                                        <p:cTn id="13"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6200" y="350838"/>
            <a:ext cx="8915400" cy="792162"/>
          </a:xfrm>
          <a:noFill/>
          <a:ln w="38100">
            <a:solidFill>
              <a:srgbClr val="0066FF"/>
            </a:solidFill>
            <a:miter lim="800000"/>
            <a:headEnd/>
            <a:tailEnd/>
          </a:ln>
          <a:effectLst>
            <a:outerShdw blurRad="50800" dist="50800" dir="5400000" algn="ctr" rotWithShape="0">
              <a:srgbClr val="0066FF">
                <a:alpha val="53000"/>
              </a:srgbClr>
            </a:outerShdw>
          </a:effectLst>
        </p:spPr>
        <p:txBody>
          <a:bodyPr wrap="square" lIns="91440" tIns="45720" rIns="91440" bIns="45720" numCol="1" anchor="t" anchorCtr="0" compatLnSpc="1">
            <a:prstTxWarp prst="textNoShape">
              <a:avLst/>
            </a:prstTxWarp>
          </a:bodyPr>
          <a:lstStyle/>
          <a:p>
            <a:r>
              <a:rPr lang="en-US" sz="2400" b="1" dirty="0" smtClean="0"/>
              <a:t>Providing cost-effective </a:t>
            </a:r>
            <a:r>
              <a:rPr lang="en-US" sz="2400" b="1" dirty="0" smtClean="0">
                <a:solidFill>
                  <a:srgbClr val="FF0000"/>
                </a:solidFill>
              </a:rPr>
              <a:t>RURAL</a:t>
            </a:r>
            <a:r>
              <a:rPr lang="en-US" sz="2400" b="1" dirty="0" smtClean="0"/>
              <a:t> broadband is a significant opportunity</a:t>
            </a:r>
          </a:p>
        </p:txBody>
      </p:sp>
      <p:sp>
        <p:nvSpPr>
          <p:cNvPr id="17411" name="Content Placeholder 2"/>
          <p:cNvSpPr>
            <a:spLocks noGrp="1"/>
          </p:cNvSpPr>
          <p:nvPr>
            <p:ph idx="1"/>
          </p:nvPr>
        </p:nvSpPr>
        <p:spPr bwMode="auto">
          <a:xfrm>
            <a:off x="152400" y="1219200"/>
            <a:ext cx="8839200" cy="5181600"/>
          </a:xfrm>
          <a:solidFill>
            <a:schemeClr val="bg1"/>
          </a:solidFill>
          <a:ln>
            <a:miter lim="800000"/>
            <a:headEnd/>
            <a:tailEnd/>
          </a:ln>
        </p:spPr>
        <p:txBody>
          <a:bodyPr wrap="square" lIns="91440" tIns="45720" rIns="91440" bIns="45720" numCol="1" anchor="t" anchorCtr="0" compatLnSpc="1">
            <a:prstTxWarp prst="textNoShape">
              <a:avLst/>
            </a:prstTxWarp>
          </a:bodyPr>
          <a:lstStyle/>
          <a:p>
            <a:pPr marL="228600" indent="-228600">
              <a:buFont typeface="Arial" charset="0"/>
              <a:buChar char="•"/>
            </a:pPr>
            <a:r>
              <a:rPr lang="en-US" sz="2400" dirty="0" smtClean="0"/>
              <a:t>Today, </a:t>
            </a:r>
            <a:r>
              <a:rPr lang="en-US" sz="2400" dirty="0" smtClean="0">
                <a:solidFill>
                  <a:srgbClr val="000099"/>
                </a:solidFill>
              </a:rPr>
              <a:t>73% of the people in the world (5.1 Billion people) do not have access </a:t>
            </a:r>
            <a:r>
              <a:rPr lang="en-US" sz="2400" dirty="0" smtClean="0"/>
              <a:t>to internet. More than half the population in the world live in rural areas with hardly any access to broadband.</a:t>
            </a:r>
          </a:p>
          <a:p>
            <a:pPr marL="228600" indent="-228600">
              <a:buFont typeface="Arial" charset="0"/>
              <a:buChar char="•"/>
            </a:pPr>
            <a:endParaRPr lang="en-US" sz="400" dirty="0" smtClean="0"/>
          </a:p>
          <a:p>
            <a:pPr marL="228600" indent="-228600">
              <a:buFont typeface="Arial" charset="0"/>
              <a:buChar char="•"/>
            </a:pPr>
            <a:r>
              <a:rPr lang="en-US" sz="2400" dirty="0" smtClean="0"/>
              <a:t>It is </a:t>
            </a:r>
            <a:r>
              <a:rPr lang="en-US" sz="2400" dirty="0" smtClean="0">
                <a:solidFill>
                  <a:srgbClr val="000099"/>
                </a:solidFill>
              </a:rPr>
              <a:t>expensive to lay fiber / cable in rural and remote areas </a:t>
            </a:r>
            <a:r>
              <a:rPr lang="en-US" sz="2400" dirty="0" smtClean="0"/>
              <a:t>with low population density. </a:t>
            </a:r>
          </a:p>
          <a:p>
            <a:pPr marL="228600" indent="-228600">
              <a:buFont typeface="Arial" charset="0"/>
              <a:buChar char="•"/>
            </a:pPr>
            <a:r>
              <a:rPr lang="en-US" sz="2400" dirty="0" smtClean="0">
                <a:solidFill>
                  <a:srgbClr val="000099"/>
                </a:solidFill>
              </a:rPr>
              <a:t>Wireless broadband </a:t>
            </a:r>
            <a:r>
              <a:rPr lang="en-US" sz="2400" dirty="0" smtClean="0"/>
              <a:t>powered by license exempt or lightly licensed spectrum </a:t>
            </a:r>
            <a:r>
              <a:rPr lang="en-US" sz="2400" dirty="0" smtClean="0">
                <a:solidFill>
                  <a:srgbClr val="000099"/>
                </a:solidFill>
              </a:rPr>
              <a:t>can help. </a:t>
            </a:r>
          </a:p>
          <a:p>
            <a:pPr marL="228600" indent="-228600">
              <a:buFont typeface="Arial" charset="0"/>
              <a:buChar char="•"/>
            </a:pPr>
            <a:r>
              <a:rPr lang="en-US" sz="2400" dirty="0" smtClean="0"/>
              <a:t>Backhaul / backbone internet access for rural areas is very expensive (50% of the cost). Hence long distance communications technologies are very useful as well.</a:t>
            </a:r>
          </a:p>
          <a:p>
            <a:pPr marL="228600" indent="-228600">
              <a:buFont typeface="Arial" charset="0"/>
              <a:buChar char="•"/>
            </a:pPr>
            <a:endParaRPr lang="en-US" sz="400" dirty="0" smtClean="0"/>
          </a:p>
          <a:p>
            <a:pPr marL="228600" indent="-228600">
              <a:buFont typeface="Arial" charset="0"/>
              <a:buChar char="•"/>
            </a:pPr>
            <a:r>
              <a:rPr lang="en-US" sz="2400" b="1" dirty="0" smtClean="0"/>
              <a:t>This has created a DIGITAL DIVIDE / OPPORTUNITY</a:t>
            </a:r>
            <a:endParaRPr lang="en-US" sz="2400" b="1" dirty="0" smtClean="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23"/>
          <p:cNvSpPr>
            <a:spLocks noChangeArrowheads="1"/>
          </p:cNvSpPr>
          <p:nvPr/>
        </p:nvSpPr>
        <p:spPr bwMode="auto">
          <a:xfrm>
            <a:off x="0" y="304800"/>
            <a:ext cx="9144000" cy="6324600"/>
          </a:xfrm>
          <a:prstGeom prst="rect">
            <a:avLst/>
          </a:prstGeom>
          <a:solidFill>
            <a:schemeClr val="bg1"/>
          </a:solidFill>
          <a:ln w="9525" algn="ctr">
            <a:noFill/>
            <a:round/>
            <a:headEnd/>
            <a:tailEnd/>
          </a:ln>
        </p:spPr>
        <p:txBody>
          <a:bodyPr/>
          <a:lstStyle/>
          <a:p>
            <a:pPr eaLnBrk="0" hangingPunct="0"/>
            <a:endParaRPr lang="en-US"/>
          </a:p>
        </p:txBody>
      </p:sp>
      <p:graphicFrame>
        <p:nvGraphicFramePr>
          <p:cNvPr id="1026" name="Object 115"/>
          <p:cNvGraphicFramePr>
            <a:graphicFrameLocks noChangeAspect="1"/>
          </p:cNvGraphicFramePr>
          <p:nvPr/>
        </p:nvGraphicFramePr>
        <p:xfrm>
          <a:off x="334963" y="704850"/>
          <a:ext cx="8497887" cy="5270500"/>
        </p:xfrm>
        <a:graphic>
          <a:graphicData uri="http://schemas.openxmlformats.org/presentationml/2006/ole">
            <p:oleObj spid="_x0000_s669698" name="Visio" r:id="rId4" imgW="8499634" imgH="5290661" progId="">
              <p:embed/>
            </p:oleObj>
          </a:graphicData>
        </a:graphic>
      </p:graphicFrame>
      <p:graphicFrame>
        <p:nvGraphicFramePr>
          <p:cNvPr id="1027" name="Object 116"/>
          <p:cNvGraphicFramePr>
            <a:graphicFrameLocks noChangeAspect="1"/>
          </p:cNvGraphicFramePr>
          <p:nvPr/>
        </p:nvGraphicFramePr>
        <p:xfrm>
          <a:off x="5815013" y="917575"/>
          <a:ext cx="2184400" cy="4184650"/>
        </p:xfrm>
        <a:graphic>
          <a:graphicData uri="http://schemas.openxmlformats.org/presentationml/2006/ole">
            <p:oleObj spid="_x0000_s669699" name="VISIO" r:id="rId5" imgW="2183760" imgH="4199760" progId="">
              <p:embed/>
            </p:oleObj>
          </a:graphicData>
        </a:graphic>
      </p:graphicFrame>
      <p:graphicFrame>
        <p:nvGraphicFramePr>
          <p:cNvPr id="1028" name="Object 117"/>
          <p:cNvGraphicFramePr>
            <a:graphicFrameLocks noChangeAspect="1"/>
          </p:cNvGraphicFramePr>
          <p:nvPr/>
        </p:nvGraphicFramePr>
        <p:xfrm>
          <a:off x="4114800" y="914400"/>
          <a:ext cx="3892550" cy="4246563"/>
        </p:xfrm>
        <a:graphic>
          <a:graphicData uri="http://schemas.openxmlformats.org/presentationml/2006/ole">
            <p:oleObj spid="_x0000_s669700" name="VISIO" r:id="rId6" imgW="3891960" imgH="4261680" progId="">
              <p:embed/>
            </p:oleObj>
          </a:graphicData>
        </a:graphic>
      </p:graphicFrame>
      <p:graphicFrame>
        <p:nvGraphicFramePr>
          <p:cNvPr id="1029" name="Object 118"/>
          <p:cNvGraphicFramePr>
            <a:graphicFrameLocks noChangeAspect="1"/>
          </p:cNvGraphicFramePr>
          <p:nvPr/>
        </p:nvGraphicFramePr>
        <p:xfrm>
          <a:off x="3719513" y="912813"/>
          <a:ext cx="4292600" cy="4249737"/>
        </p:xfrm>
        <a:graphic>
          <a:graphicData uri="http://schemas.openxmlformats.org/presentationml/2006/ole">
            <p:oleObj spid="_x0000_s669701" name="VISIO" r:id="rId7" imgW="4291920" imgH="4266360" progId="">
              <p:embed/>
            </p:oleObj>
          </a:graphicData>
        </a:graphic>
      </p:graphicFrame>
      <p:graphicFrame>
        <p:nvGraphicFramePr>
          <p:cNvPr id="1030" name="Object 119"/>
          <p:cNvGraphicFramePr>
            <a:graphicFrameLocks noChangeAspect="1"/>
          </p:cNvGraphicFramePr>
          <p:nvPr/>
        </p:nvGraphicFramePr>
        <p:xfrm>
          <a:off x="1143000" y="2757488"/>
          <a:ext cx="4799013" cy="900112"/>
        </p:xfrm>
        <a:graphic>
          <a:graphicData uri="http://schemas.openxmlformats.org/presentationml/2006/ole">
            <p:oleObj spid="_x0000_s669702" name="VISIO" r:id="rId8" imgW="4798440" imgH="903240" progId="">
              <p:embed/>
            </p:oleObj>
          </a:graphicData>
        </a:graphic>
      </p:graphicFrame>
      <p:grpSp>
        <p:nvGrpSpPr>
          <p:cNvPr id="2" name="Group 120"/>
          <p:cNvGrpSpPr>
            <a:grpSpLocks/>
          </p:cNvGrpSpPr>
          <p:nvPr/>
        </p:nvGrpSpPr>
        <p:grpSpPr bwMode="auto">
          <a:xfrm>
            <a:off x="2200275" y="2930525"/>
            <a:ext cx="3514725" cy="2500313"/>
            <a:chOff x="609" y="1899"/>
            <a:chExt cx="2976" cy="1581"/>
          </a:xfrm>
        </p:grpSpPr>
        <p:pic>
          <p:nvPicPr>
            <p:cNvPr id="1134" name="Picture 121"/>
            <p:cNvPicPr>
              <a:picLocks noChangeAspect="1" noChangeArrowheads="1"/>
            </p:cNvPicPr>
            <p:nvPr/>
          </p:nvPicPr>
          <p:blipFill>
            <a:blip r:embed="rId9" cstate="print"/>
            <a:srcRect/>
            <a:stretch>
              <a:fillRect/>
            </a:stretch>
          </p:blipFill>
          <p:spPr bwMode="auto">
            <a:xfrm>
              <a:off x="609" y="1899"/>
              <a:ext cx="2976" cy="1581"/>
            </a:xfrm>
            <a:prstGeom prst="rect">
              <a:avLst/>
            </a:prstGeom>
            <a:noFill/>
            <a:ln w="9525">
              <a:noFill/>
              <a:miter lim="800000"/>
              <a:headEnd/>
              <a:tailEnd/>
            </a:ln>
          </p:spPr>
        </p:pic>
        <p:sp>
          <p:nvSpPr>
            <p:cNvPr id="1135" name="Rectangle 122"/>
            <p:cNvSpPr>
              <a:spLocks noChangeArrowheads="1"/>
            </p:cNvSpPr>
            <p:nvPr/>
          </p:nvSpPr>
          <p:spPr bwMode="auto">
            <a:xfrm>
              <a:off x="3280" y="2118"/>
              <a:ext cx="148" cy="1344"/>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36" name="Rectangle 123"/>
            <p:cNvSpPr>
              <a:spLocks noChangeArrowheads="1"/>
            </p:cNvSpPr>
            <p:nvPr/>
          </p:nvSpPr>
          <p:spPr bwMode="auto">
            <a:xfrm>
              <a:off x="3134" y="2528"/>
              <a:ext cx="148" cy="934"/>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37" name="Rectangle 124"/>
            <p:cNvSpPr>
              <a:spLocks noChangeArrowheads="1"/>
            </p:cNvSpPr>
            <p:nvPr/>
          </p:nvSpPr>
          <p:spPr bwMode="auto">
            <a:xfrm>
              <a:off x="2984" y="2700"/>
              <a:ext cx="148" cy="762"/>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38" name="Rectangle 125"/>
            <p:cNvSpPr>
              <a:spLocks noChangeArrowheads="1"/>
            </p:cNvSpPr>
            <p:nvPr/>
          </p:nvSpPr>
          <p:spPr bwMode="auto">
            <a:xfrm>
              <a:off x="2837" y="2572"/>
              <a:ext cx="148" cy="892"/>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39" name="Rectangle 126"/>
            <p:cNvSpPr>
              <a:spLocks noChangeArrowheads="1"/>
            </p:cNvSpPr>
            <p:nvPr/>
          </p:nvSpPr>
          <p:spPr bwMode="auto">
            <a:xfrm>
              <a:off x="2691" y="2774"/>
              <a:ext cx="145" cy="688"/>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0" name="Rectangle 127"/>
            <p:cNvSpPr>
              <a:spLocks noChangeArrowheads="1"/>
            </p:cNvSpPr>
            <p:nvPr/>
          </p:nvSpPr>
          <p:spPr bwMode="auto">
            <a:xfrm>
              <a:off x="2544" y="2799"/>
              <a:ext cx="145" cy="663"/>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1" name="Rectangle 128"/>
            <p:cNvSpPr>
              <a:spLocks noChangeArrowheads="1"/>
            </p:cNvSpPr>
            <p:nvPr/>
          </p:nvSpPr>
          <p:spPr bwMode="auto">
            <a:xfrm>
              <a:off x="2397" y="2858"/>
              <a:ext cx="148" cy="604"/>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2" name="Rectangle 129"/>
            <p:cNvSpPr>
              <a:spLocks noChangeArrowheads="1"/>
            </p:cNvSpPr>
            <p:nvPr/>
          </p:nvSpPr>
          <p:spPr bwMode="auto">
            <a:xfrm>
              <a:off x="2250" y="2868"/>
              <a:ext cx="146" cy="594"/>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3" name="Rectangle 130"/>
            <p:cNvSpPr>
              <a:spLocks noChangeArrowheads="1"/>
            </p:cNvSpPr>
            <p:nvPr/>
          </p:nvSpPr>
          <p:spPr bwMode="auto">
            <a:xfrm>
              <a:off x="2104" y="2894"/>
              <a:ext cx="145" cy="568"/>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4" name="Rectangle 131"/>
            <p:cNvSpPr>
              <a:spLocks noChangeArrowheads="1"/>
            </p:cNvSpPr>
            <p:nvPr/>
          </p:nvSpPr>
          <p:spPr bwMode="auto">
            <a:xfrm>
              <a:off x="1955" y="2910"/>
              <a:ext cx="150" cy="552"/>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5" name="Rectangle 132"/>
            <p:cNvSpPr>
              <a:spLocks noChangeArrowheads="1"/>
            </p:cNvSpPr>
            <p:nvPr/>
          </p:nvSpPr>
          <p:spPr bwMode="auto">
            <a:xfrm>
              <a:off x="1811" y="2958"/>
              <a:ext cx="145" cy="504"/>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6" name="Rectangle 133"/>
            <p:cNvSpPr>
              <a:spLocks noChangeArrowheads="1"/>
            </p:cNvSpPr>
            <p:nvPr/>
          </p:nvSpPr>
          <p:spPr bwMode="auto">
            <a:xfrm>
              <a:off x="1665" y="2973"/>
              <a:ext cx="145" cy="489"/>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7" name="Rectangle 134"/>
            <p:cNvSpPr>
              <a:spLocks noChangeArrowheads="1"/>
            </p:cNvSpPr>
            <p:nvPr/>
          </p:nvSpPr>
          <p:spPr bwMode="auto">
            <a:xfrm>
              <a:off x="1516" y="3074"/>
              <a:ext cx="149" cy="388"/>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8" name="Rectangle 135"/>
            <p:cNvSpPr>
              <a:spLocks noChangeArrowheads="1"/>
            </p:cNvSpPr>
            <p:nvPr/>
          </p:nvSpPr>
          <p:spPr bwMode="auto">
            <a:xfrm>
              <a:off x="1367" y="3159"/>
              <a:ext cx="148" cy="303"/>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49" name="Rectangle 136"/>
            <p:cNvSpPr>
              <a:spLocks noChangeArrowheads="1"/>
            </p:cNvSpPr>
            <p:nvPr/>
          </p:nvSpPr>
          <p:spPr bwMode="auto">
            <a:xfrm>
              <a:off x="1221" y="3242"/>
              <a:ext cx="145" cy="220"/>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50" name="Rectangle 137"/>
            <p:cNvSpPr>
              <a:spLocks noChangeArrowheads="1"/>
            </p:cNvSpPr>
            <p:nvPr/>
          </p:nvSpPr>
          <p:spPr bwMode="auto">
            <a:xfrm>
              <a:off x="1076" y="3305"/>
              <a:ext cx="145" cy="157"/>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51" name="Rectangle 138"/>
            <p:cNvSpPr>
              <a:spLocks noChangeArrowheads="1"/>
            </p:cNvSpPr>
            <p:nvPr/>
          </p:nvSpPr>
          <p:spPr bwMode="auto">
            <a:xfrm>
              <a:off x="929" y="3356"/>
              <a:ext cx="145" cy="106"/>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52" name="Rectangle 139"/>
            <p:cNvSpPr>
              <a:spLocks noChangeArrowheads="1"/>
            </p:cNvSpPr>
            <p:nvPr/>
          </p:nvSpPr>
          <p:spPr bwMode="auto">
            <a:xfrm>
              <a:off x="783" y="3378"/>
              <a:ext cx="145" cy="84"/>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153" name="Rectangle 140"/>
            <p:cNvSpPr>
              <a:spLocks noChangeArrowheads="1"/>
            </p:cNvSpPr>
            <p:nvPr/>
          </p:nvSpPr>
          <p:spPr bwMode="auto">
            <a:xfrm>
              <a:off x="639" y="3398"/>
              <a:ext cx="145" cy="62"/>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grpSp>
      <p:sp>
        <p:nvSpPr>
          <p:cNvPr id="1033" name="Text Box 141"/>
          <p:cNvSpPr txBox="1">
            <a:spLocks noChangeArrowheads="1"/>
          </p:cNvSpPr>
          <p:nvPr/>
        </p:nvSpPr>
        <p:spPr bwMode="auto">
          <a:xfrm>
            <a:off x="7950200" y="4832350"/>
            <a:ext cx="641350" cy="258763"/>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0.4 M</a:t>
            </a:r>
          </a:p>
        </p:txBody>
      </p:sp>
      <p:sp>
        <p:nvSpPr>
          <p:cNvPr id="1034" name="Text Box 142"/>
          <p:cNvSpPr txBox="1">
            <a:spLocks noChangeArrowheads="1"/>
          </p:cNvSpPr>
          <p:nvPr/>
        </p:nvSpPr>
        <p:spPr bwMode="auto">
          <a:xfrm>
            <a:off x="7951788" y="4379913"/>
            <a:ext cx="642937" cy="258762"/>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0.8 M</a:t>
            </a:r>
          </a:p>
        </p:txBody>
      </p:sp>
      <p:sp>
        <p:nvSpPr>
          <p:cNvPr id="1035" name="Text Box 143"/>
          <p:cNvSpPr txBox="1">
            <a:spLocks noChangeArrowheads="1"/>
          </p:cNvSpPr>
          <p:nvPr/>
        </p:nvSpPr>
        <p:spPr bwMode="auto">
          <a:xfrm>
            <a:off x="7934325" y="3933825"/>
            <a:ext cx="642938" cy="258763"/>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1.2 M</a:t>
            </a:r>
          </a:p>
        </p:txBody>
      </p:sp>
      <p:sp>
        <p:nvSpPr>
          <p:cNvPr id="1036" name="Text Box 144"/>
          <p:cNvSpPr txBox="1">
            <a:spLocks noChangeArrowheads="1"/>
          </p:cNvSpPr>
          <p:nvPr/>
        </p:nvSpPr>
        <p:spPr bwMode="auto">
          <a:xfrm>
            <a:off x="7931150" y="3490913"/>
            <a:ext cx="641350" cy="258762"/>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1.6 M</a:t>
            </a:r>
          </a:p>
        </p:txBody>
      </p:sp>
      <p:sp>
        <p:nvSpPr>
          <p:cNvPr id="1037" name="Text Box 145"/>
          <p:cNvSpPr txBox="1">
            <a:spLocks noChangeArrowheads="1"/>
          </p:cNvSpPr>
          <p:nvPr/>
        </p:nvSpPr>
        <p:spPr bwMode="auto">
          <a:xfrm>
            <a:off x="7931150" y="3049588"/>
            <a:ext cx="641350" cy="258762"/>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2.0 M</a:t>
            </a:r>
          </a:p>
        </p:txBody>
      </p:sp>
      <p:sp>
        <p:nvSpPr>
          <p:cNvPr id="1038" name="Text Box 146"/>
          <p:cNvSpPr txBox="1">
            <a:spLocks noChangeArrowheads="1"/>
          </p:cNvSpPr>
          <p:nvPr/>
        </p:nvSpPr>
        <p:spPr bwMode="auto">
          <a:xfrm>
            <a:off x="7954963" y="5270500"/>
            <a:ext cx="642937" cy="258763"/>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0.0 M</a:t>
            </a:r>
          </a:p>
        </p:txBody>
      </p:sp>
      <p:sp>
        <p:nvSpPr>
          <p:cNvPr id="1039" name="Text Box 147"/>
          <p:cNvSpPr txBox="1">
            <a:spLocks noChangeArrowheads="1"/>
          </p:cNvSpPr>
          <p:nvPr/>
        </p:nvSpPr>
        <p:spPr bwMode="auto">
          <a:xfrm rot="-5400000">
            <a:off x="7222331" y="3947319"/>
            <a:ext cx="2733675" cy="274638"/>
          </a:xfrm>
          <a:prstGeom prst="rect">
            <a:avLst/>
          </a:prstGeom>
          <a:noFill/>
          <a:ln w="9525">
            <a:noFill/>
            <a:miter lim="800000"/>
            <a:headEnd/>
            <a:tailEnd/>
          </a:ln>
        </p:spPr>
        <p:txBody>
          <a:bodyPr>
            <a:spAutoFit/>
          </a:bodyPr>
          <a:lstStyle/>
          <a:p>
            <a:pPr>
              <a:spcBef>
                <a:spcPct val="50000"/>
              </a:spcBef>
            </a:pPr>
            <a:r>
              <a:rPr lang="en-US" sz="1200" b="1">
                <a:solidFill>
                  <a:schemeClr val="accent2"/>
                </a:solidFill>
              </a:rPr>
              <a:t>Population per density bin (Million)</a:t>
            </a:r>
          </a:p>
        </p:txBody>
      </p:sp>
      <p:sp>
        <p:nvSpPr>
          <p:cNvPr id="1040" name="Text Box 148"/>
          <p:cNvSpPr txBox="1">
            <a:spLocks noChangeArrowheads="1"/>
          </p:cNvSpPr>
          <p:nvPr/>
        </p:nvSpPr>
        <p:spPr bwMode="auto">
          <a:xfrm rot="-655929">
            <a:off x="3900488" y="4156075"/>
            <a:ext cx="747712" cy="274638"/>
          </a:xfrm>
          <a:prstGeom prst="rect">
            <a:avLst/>
          </a:prstGeom>
          <a:noFill/>
          <a:ln w="9525">
            <a:noFill/>
            <a:miter lim="800000"/>
            <a:headEnd/>
            <a:tailEnd/>
          </a:ln>
        </p:spPr>
        <p:txBody>
          <a:bodyPr>
            <a:spAutoFit/>
          </a:bodyPr>
          <a:lstStyle/>
          <a:p>
            <a:pPr>
              <a:spcBef>
                <a:spcPct val="50000"/>
              </a:spcBef>
            </a:pPr>
            <a:r>
              <a:rPr lang="en-US" sz="1200" b="1">
                <a:solidFill>
                  <a:srgbClr val="000066"/>
                </a:solidFill>
              </a:rPr>
              <a:t>Canada</a:t>
            </a:r>
            <a:endParaRPr lang="en-CA" sz="1200" b="1">
              <a:solidFill>
                <a:srgbClr val="000066"/>
              </a:solidFill>
            </a:endParaRPr>
          </a:p>
        </p:txBody>
      </p:sp>
      <p:sp>
        <p:nvSpPr>
          <p:cNvPr id="1041" name="Rectangle 149"/>
          <p:cNvSpPr>
            <a:spLocks noChangeArrowheads="1"/>
          </p:cNvSpPr>
          <p:nvPr/>
        </p:nvSpPr>
        <p:spPr bwMode="auto">
          <a:xfrm>
            <a:off x="5475288" y="2933700"/>
            <a:ext cx="182562" cy="2466975"/>
          </a:xfrm>
          <a:prstGeom prst="rect">
            <a:avLst/>
          </a:prstGeom>
          <a:solidFill>
            <a:srgbClr val="00FFFF">
              <a:alpha val="50195"/>
            </a:srgbClr>
          </a:solidFill>
          <a:ln w="3175">
            <a:solidFill>
              <a:srgbClr val="0000FF"/>
            </a:solidFill>
            <a:miter lim="800000"/>
            <a:headEnd/>
            <a:tailEnd/>
          </a:ln>
        </p:spPr>
        <p:txBody>
          <a:bodyPr wrap="none" anchor="ctr"/>
          <a:lstStyle/>
          <a:p>
            <a:endParaRPr lang="en-US"/>
          </a:p>
        </p:txBody>
      </p:sp>
      <p:sp>
        <p:nvSpPr>
          <p:cNvPr id="1042" name="Text Box 150"/>
          <p:cNvSpPr txBox="1">
            <a:spLocks noChangeArrowheads="1"/>
          </p:cNvSpPr>
          <p:nvPr/>
        </p:nvSpPr>
        <p:spPr bwMode="auto">
          <a:xfrm>
            <a:off x="7929563" y="2590800"/>
            <a:ext cx="641350" cy="258763"/>
          </a:xfrm>
          <a:prstGeom prst="rect">
            <a:avLst/>
          </a:prstGeom>
          <a:noFill/>
          <a:ln w="9525">
            <a:noFill/>
            <a:miter lim="800000"/>
            <a:headEnd/>
            <a:tailEnd/>
          </a:ln>
        </p:spPr>
        <p:txBody>
          <a:bodyPr>
            <a:spAutoFit/>
          </a:bodyPr>
          <a:lstStyle/>
          <a:p>
            <a:pPr>
              <a:spcBef>
                <a:spcPct val="50000"/>
              </a:spcBef>
            </a:pPr>
            <a:r>
              <a:rPr lang="en-US" sz="1100" b="1">
                <a:solidFill>
                  <a:schemeClr val="accent2"/>
                </a:solidFill>
              </a:rPr>
              <a:t>2.4 M</a:t>
            </a:r>
          </a:p>
        </p:txBody>
      </p:sp>
      <p:pic>
        <p:nvPicPr>
          <p:cNvPr id="1043" name="Picture 151"/>
          <p:cNvPicPr>
            <a:picLocks noChangeAspect="1" noChangeArrowheads="1"/>
          </p:cNvPicPr>
          <p:nvPr/>
        </p:nvPicPr>
        <p:blipFill>
          <a:blip r:embed="rId10" cstate="print"/>
          <a:srcRect/>
          <a:stretch>
            <a:fillRect/>
          </a:stretch>
        </p:blipFill>
        <p:spPr bwMode="auto">
          <a:xfrm>
            <a:off x="1109663" y="2532063"/>
            <a:ext cx="6738937" cy="2900362"/>
          </a:xfrm>
          <a:prstGeom prst="rect">
            <a:avLst/>
          </a:prstGeom>
          <a:noFill/>
          <a:ln w="9525">
            <a:noFill/>
            <a:miter lim="800000"/>
            <a:headEnd/>
            <a:tailEnd/>
          </a:ln>
        </p:spPr>
      </p:pic>
      <p:sp>
        <p:nvSpPr>
          <p:cNvPr id="1044" name="Text Box 152"/>
          <p:cNvSpPr txBox="1">
            <a:spLocks noChangeArrowheads="1"/>
          </p:cNvSpPr>
          <p:nvPr/>
        </p:nvSpPr>
        <p:spPr bwMode="auto">
          <a:xfrm rot="-2682420">
            <a:off x="3136900" y="3968750"/>
            <a:ext cx="1042988" cy="349250"/>
          </a:xfrm>
          <a:prstGeom prst="rect">
            <a:avLst/>
          </a:prstGeom>
          <a:noFill/>
          <a:ln w="9525">
            <a:noFill/>
            <a:miter lim="800000"/>
            <a:headEnd/>
            <a:tailEnd/>
          </a:ln>
        </p:spPr>
        <p:txBody>
          <a:bodyPr>
            <a:spAutoFit/>
          </a:bodyPr>
          <a:lstStyle/>
          <a:p>
            <a:pPr algn="ctr">
              <a:lnSpc>
                <a:spcPct val="85000"/>
              </a:lnSpc>
            </a:pPr>
            <a:r>
              <a:rPr lang="en-US" sz="1200" b="1">
                <a:solidFill>
                  <a:srgbClr val="000066"/>
                </a:solidFill>
              </a:rPr>
              <a:t>USA</a:t>
            </a:r>
          </a:p>
          <a:p>
            <a:pPr algn="ctr">
              <a:lnSpc>
                <a:spcPct val="85000"/>
              </a:lnSpc>
            </a:pPr>
            <a:r>
              <a:rPr lang="en-US" sz="800" b="1">
                <a:solidFill>
                  <a:srgbClr val="000066"/>
                </a:solidFill>
              </a:rPr>
              <a:t>(scaled x0.1066)</a:t>
            </a:r>
            <a:endParaRPr lang="en-CA" sz="800" b="1">
              <a:solidFill>
                <a:srgbClr val="000066"/>
              </a:solidFill>
            </a:endParaRPr>
          </a:p>
        </p:txBody>
      </p:sp>
      <p:grpSp>
        <p:nvGrpSpPr>
          <p:cNvPr id="3" name="Group 153"/>
          <p:cNvGrpSpPr>
            <a:grpSpLocks/>
          </p:cNvGrpSpPr>
          <p:nvPr/>
        </p:nvGrpSpPr>
        <p:grpSpPr bwMode="auto">
          <a:xfrm>
            <a:off x="1447800" y="920750"/>
            <a:ext cx="6035675" cy="4033838"/>
            <a:chOff x="1240" y="628"/>
            <a:chExt cx="3802" cy="2551"/>
          </a:xfrm>
        </p:grpSpPr>
        <p:grpSp>
          <p:nvGrpSpPr>
            <p:cNvPr id="4" name="Group 154"/>
            <p:cNvGrpSpPr>
              <a:grpSpLocks/>
            </p:cNvGrpSpPr>
            <p:nvPr/>
          </p:nvGrpSpPr>
          <p:grpSpPr bwMode="auto">
            <a:xfrm>
              <a:off x="1240" y="628"/>
              <a:ext cx="3802" cy="2551"/>
              <a:chOff x="1240" y="628"/>
              <a:chExt cx="3802" cy="2551"/>
            </a:xfrm>
          </p:grpSpPr>
          <p:sp>
            <p:nvSpPr>
              <p:cNvPr id="1115" name="AutoShape 155"/>
              <p:cNvSpPr>
                <a:spLocks noChangeAspect="1" noChangeArrowheads="1" noTextEdit="1"/>
              </p:cNvSpPr>
              <p:nvPr/>
            </p:nvSpPr>
            <p:spPr bwMode="auto">
              <a:xfrm>
                <a:off x="1240" y="628"/>
                <a:ext cx="3802" cy="2551"/>
              </a:xfrm>
              <a:prstGeom prst="rect">
                <a:avLst/>
              </a:prstGeom>
              <a:noFill/>
              <a:ln w="9525">
                <a:noFill/>
                <a:miter lim="800000"/>
                <a:headEnd/>
                <a:tailEnd/>
              </a:ln>
            </p:spPr>
            <p:txBody>
              <a:bodyPr/>
              <a:lstStyle/>
              <a:p>
                <a:endParaRPr lang="en-US"/>
              </a:p>
            </p:txBody>
          </p:sp>
          <p:sp>
            <p:nvSpPr>
              <p:cNvPr id="1116" name="Line 156"/>
              <p:cNvSpPr>
                <a:spLocks noChangeShapeType="1"/>
              </p:cNvSpPr>
              <p:nvPr/>
            </p:nvSpPr>
            <p:spPr bwMode="auto">
              <a:xfrm>
                <a:off x="4009" y="3142"/>
                <a:ext cx="34" cy="6"/>
              </a:xfrm>
              <a:prstGeom prst="line">
                <a:avLst/>
              </a:prstGeom>
              <a:noFill/>
              <a:ln w="26988">
                <a:solidFill>
                  <a:srgbClr val="008000"/>
                </a:solidFill>
                <a:round/>
                <a:headEnd/>
                <a:tailEnd/>
              </a:ln>
            </p:spPr>
            <p:txBody>
              <a:bodyPr/>
              <a:lstStyle/>
              <a:p>
                <a:endParaRPr lang="en-US"/>
              </a:p>
            </p:txBody>
          </p:sp>
          <p:sp>
            <p:nvSpPr>
              <p:cNvPr id="1117" name="Line 157"/>
              <p:cNvSpPr>
                <a:spLocks noChangeShapeType="1"/>
              </p:cNvSpPr>
              <p:nvPr/>
            </p:nvSpPr>
            <p:spPr bwMode="auto">
              <a:xfrm>
                <a:off x="4078" y="3153"/>
                <a:ext cx="34" cy="1"/>
              </a:xfrm>
              <a:prstGeom prst="line">
                <a:avLst/>
              </a:prstGeom>
              <a:noFill/>
              <a:ln w="26988">
                <a:solidFill>
                  <a:srgbClr val="008000"/>
                </a:solidFill>
                <a:round/>
                <a:headEnd/>
                <a:tailEnd/>
              </a:ln>
            </p:spPr>
            <p:txBody>
              <a:bodyPr/>
              <a:lstStyle/>
              <a:p>
                <a:endParaRPr lang="en-US"/>
              </a:p>
            </p:txBody>
          </p:sp>
          <p:sp>
            <p:nvSpPr>
              <p:cNvPr id="1118" name="Freeform 158"/>
              <p:cNvSpPr>
                <a:spLocks/>
              </p:cNvSpPr>
              <p:nvPr/>
            </p:nvSpPr>
            <p:spPr bwMode="auto">
              <a:xfrm>
                <a:off x="4147" y="3155"/>
                <a:ext cx="35" cy="1"/>
              </a:xfrm>
              <a:custGeom>
                <a:avLst/>
                <a:gdLst>
                  <a:gd name="T0" fmla="*/ 0 w 69"/>
                  <a:gd name="T1" fmla="*/ 0 h 2"/>
                  <a:gd name="T2" fmla="*/ 1 w 69"/>
                  <a:gd name="T3" fmla="*/ 1 h 2"/>
                  <a:gd name="T4" fmla="*/ 1 w 69"/>
                  <a:gd name="T5" fmla="*/ 1 h 2"/>
                  <a:gd name="T6" fmla="*/ 0 60000 65536"/>
                  <a:gd name="T7" fmla="*/ 0 60000 65536"/>
                  <a:gd name="T8" fmla="*/ 0 60000 65536"/>
                  <a:gd name="T9" fmla="*/ 0 w 69"/>
                  <a:gd name="T10" fmla="*/ 0 h 2"/>
                  <a:gd name="T11" fmla="*/ 69 w 69"/>
                  <a:gd name="T12" fmla="*/ 2 h 2"/>
                </a:gdLst>
                <a:ahLst/>
                <a:cxnLst>
                  <a:cxn ang="T6">
                    <a:pos x="T0" y="T1"/>
                  </a:cxn>
                  <a:cxn ang="T7">
                    <a:pos x="T2" y="T3"/>
                  </a:cxn>
                  <a:cxn ang="T8">
                    <a:pos x="T4" y="T5"/>
                  </a:cxn>
                </a:cxnLst>
                <a:rect l="T9" t="T10" r="T11" b="T12"/>
                <a:pathLst>
                  <a:path w="69" h="2">
                    <a:moveTo>
                      <a:pt x="0" y="0"/>
                    </a:moveTo>
                    <a:lnTo>
                      <a:pt x="50" y="2"/>
                    </a:lnTo>
                    <a:lnTo>
                      <a:pt x="69" y="2"/>
                    </a:lnTo>
                  </a:path>
                </a:pathLst>
              </a:custGeom>
              <a:noFill/>
              <a:ln w="26988">
                <a:solidFill>
                  <a:srgbClr val="008000"/>
                </a:solidFill>
                <a:prstDash val="solid"/>
                <a:round/>
                <a:headEnd/>
                <a:tailEnd/>
              </a:ln>
            </p:spPr>
            <p:txBody>
              <a:bodyPr/>
              <a:lstStyle/>
              <a:p>
                <a:endParaRPr lang="en-US"/>
              </a:p>
            </p:txBody>
          </p:sp>
          <p:sp>
            <p:nvSpPr>
              <p:cNvPr id="1119" name="Line 159"/>
              <p:cNvSpPr>
                <a:spLocks noChangeShapeType="1"/>
              </p:cNvSpPr>
              <p:nvPr/>
            </p:nvSpPr>
            <p:spPr bwMode="auto">
              <a:xfrm flipV="1">
                <a:off x="4216" y="3155"/>
                <a:ext cx="36" cy="1"/>
              </a:xfrm>
              <a:prstGeom prst="line">
                <a:avLst/>
              </a:prstGeom>
              <a:noFill/>
              <a:ln w="26988">
                <a:solidFill>
                  <a:srgbClr val="008000"/>
                </a:solidFill>
                <a:round/>
                <a:headEnd/>
                <a:tailEnd/>
              </a:ln>
            </p:spPr>
            <p:txBody>
              <a:bodyPr/>
              <a:lstStyle/>
              <a:p>
                <a:endParaRPr lang="en-US"/>
              </a:p>
            </p:txBody>
          </p:sp>
          <p:sp>
            <p:nvSpPr>
              <p:cNvPr id="1120" name="Line 160"/>
              <p:cNvSpPr>
                <a:spLocks noChangeShapeType="1"/>
              </p:cNvSpPr>
              <p:nvPr/>
            </p:nvSpPr>
            <p:spPr bwMode="auto">
              <a:xfrm flipV="1">
                <a:off x="4286" y="3151"/>
                <a:ext cx="35" cy="3"/>
              </a:xfrm>
              <a:prstGeom prst="line">
                <a:avLst/>
              </a:prstGeom>
              <a:noFill/>
              <a:ln w="26988">
                <a:solidFill>
                  <a:srgbClr val="008000"/>
                </a:solidFill>
                <a:round/>
                <a:headEnd/>
                <a:tailEnd/>
              </a:ln>
            </p:spPr>
            <p:txBody>
              <a:bodyPr/>
              <a:lstStyle/>
              <a:p>
                <a:endParaRPr lang="en-US"/>
              </a:p>
            </p:txBody>
          </p:sp>
          <p:sp>
            <p:nvSpPr>
              <p:cNvPr id="1121" name="Line 161"/>
              <p:cNvSpPr>
                <a:spLocks noChangeShapeType="1"/>
              </p:cNvSpPr>
              <p:nvPr/>
            </p:nvSpPr>
            <p:spPr bwMode="auto">
              <a:xfrm flipV="1">
                <a:off x="4356" y="3145"/>
                <a:ext cx="34" cy="3"/>
              </a:xfrm>
              <a:prstGeom prst="line">
                <a:avLst/>
              </a:prstGeom>
              <a:noFill/>
              <a:ln w="26988">
                <a:solidFill>
                  <a:srgbClr val="008000"/>
                </a:solidFill>
                <a:round/>
                <a:headEnd/>
                <a:tailEnd/>
              </a:ln>
            </p:spPr>
            <p:txBody>
              <a:bodyPr/>
              <a:lstStyle/>
              <a:p>
                <a:endParaRPr lang="en-US"/>
              </a:p>
            </p:txBody>
          </p:sp>
          <p:sp>
            <p:nvSpPr>
              <p:cNvPr id="1122" name="Line 162"/>
              <p:cNvSpPr>
                <a:spLocks noChangeShapeType="1"/>
              </p:cNvSpPr>
              <p:nvPr/>
            </p:nvSpPr>
            <p:spPr bwMode="auto">
              <a:xfrm flipV="1">
                <a:off x="4424" y="3133"/>
                <a:ext cx="34" cy="7"/>
              </a:xfrm>
              <a:prstGeom prst="line">
                <a:avLst/>
              </a:prstGeom>
              <a:noFill/>
              <a:ln w="26988">
                <a:solidFill>
                  <a:srgbClr val="008000"/>
                </a:solidFill>
                <a:round/>
                <a:headEnd/>
                <a:tailEnd/>
              </a:ln>
            </p:spPr>
            <p:txBody>
              <a:bodyPr/>
              <a:lstStyle/>
              <a:p>
                <a:endParaRPr lang="en-US"/>
              </a:p>
            </p:txBody>
          </p:sp>
          <p:sp>
            <p:nvSpPr>
              <p:cNvPr id="1123" name="Freeform 163"/>
              <p:cNvSpPr>
                <a:spLocks/>
              </p:cNvSpPr>
              <p:nvPr/>
            </p:nvSpPr>
            <p:spPr bwMode="auto">
              <a:xfrm>
                <a:off x="4491" y="3117"/>
                <a:ext cx="34" cy="8"/>
              </a:xfrm>
              <a:custGeom>
                <a:avLst/>
                <a:gdLst>
                  <a:gd name="T0" fmla="*/ 0 w 68"/>
                  <a:gd name="T1" fmla="*/ 1 h 15"/>
                  <a:gd name="T2" fmla="*/ 1 w 68"/>
                  <a:gd name="T3" fmla="*/ 1 h 15"/>
                  <a:gd name="T4" fmla="*/ 1 w 68"/>
                  <a:gd name="T5" fmla="*/ 0 h 15"/>
                  <a:gd name="T6" fmla="*/ 0 60000 65536"/>
                  <a:gd name="T7" fmla="*/ 0 60000 65536"/>
                  <a:gd name="T8" fmla="*/ 0 60000 65536"/>
                  <a:gd name="T9" fmla="*/ 0 w 68"/>
                  <a:gd name="T10" fmla="*/ 0 h 15"/>
                  <a:gd name="T11" fmla="*/ 68 w 68"/>
                  <a:gd name="T12" fmla="*/ 15 h 15"/>
                </a:gdLst>
                <a:ahLst/>
                <a:cxnLst>
                  <a:cxn ang="T6">
                    <a:pos x="T0" y="T1"/>
                  </a:cxn>
                  <a:cxn ang="T7">
                    <a:pos x="T2" y="T3"/>
                  </a:cxn>
                  <a:cxn ang="T8">
                    <a:pos x="T4" y="T5"/>
                  </a:cxn>
                </a:cxnLst>
                <a:rect l="T9" t="T10" r="T11" b="T12"/>
                <a:pathLst>
                  <a:path w="68" h="15">
                    <a:moveTo>
                      <a:pt x="0" y="15"/>
                    </a:moveTo>
                    <a:lnTo>
                      <a:pt x="62" y="2"/>
                    </a:lnTo>
                    <a:lnTo>
                      <a:pt x="68" y="0"/>
                    </a:lnTo>
                  </a:path>
                </a:pathLst>
              </a:custGeom>
              <a:noFill/>
              <a:ln w="26988">
                <a:solidFill>
                  <a:srgbClr val="008000"/>
                </a:solidFill>
                <a:prstDash val="solid"/>
                <a:round/>
                <a:headEnd/>
                <a:tailEnd/>
              </a:ln>
            </p:spPr>
            <p:txBody>
              <a:bodyPr/>
              <a:lstStyle/>
              <a:p>
                <a:endParaRPr lang="en-US"/>
              </a:p>
            </p:txBody>
          </p:sp>
          <p:sp>
            <p:nvSpPr>
              <p:cNvPr id="1124" name="Line 164"/>
              <p:cNvSpPr>
                <a:spLocks noChangeShapeType="1"/>
              </p:cNvSpPr>
              <p:nvPr/>
            </p:nvSpPr>
            <p:spPr bwMode="auto">
              <a:xfrm flipV="1">
                <a:off x="4558" y="3098"/>
                <a:ext cx="34" cy="10"/>
              </a:xfrm>
              <a:prstGeom prst="line">
                <a:avLst/>
              </a:prstGeom>
              <a:noFill/>
              <a:ln w="26988">
                <a:solidFill>
                  <a:srgbClr val="008000"/>
                </a:solidFill>
                <a:round/>
                <a:headEnd/>
                <a:tailEnd/>
              </a:ln>
            </p:spPr>
            <p:txBody>
              <a:bodyPr/>
              <a:lstStyle/>
              <a:p>
                <a:endParaRPr lang="en-US"/>
              </a:p>
            </p:txBody>
          </p:sp>
          <p:sp>
            <p:nvSpPr>
              <p:cNvPr id="1125" name="Line 165"/>
              <p:cNvSpPr>
                <a:spLocks noChangeShapeType="1"/>
              </p:cNvSpPr>
              <p:nvPr/>
            </p:nvSpPr>
            <p:spPr bwMode="auto">
              <a:xfrm flipV="1">
                <a:off x="4625" y="3070"/>
                <a:ext cx="31" cy="17"/>
              </a:xfrm>
              <a:prstGeom prst="line">
                <a:avLst/>
              </a:prstGeom>
              <a:noFill/>
              <a:ln w="26988">
                <a:solidFill>
                  <a:srgbClr val="008000"/>
                </a:solidFill>
                <a:round/>
                <a:headEnd/>
                <a:tailEnd/>
              </a:ln>
            </p:spPr>
            <p:txBody>
              <a:bodyPr/>
              <a:lstStyle/>
              <a:p>
                <a:endParaRPr lang="en-US"/>
              </a:p>
            </p:txBody>
          </p:sp>
          <p:sp>
            <p:nvSpPr>
              <p:cNvPr id="1126" name="Line 166"/>
              <p:cNvSpPr>
                <a:spLocks noChangeShapeType="1"/>
              </p:cNvSpPr>
              <p:nvPr/>
            </p:nvSpPr>
            <p:spPr bwMode="auto">
              <a:xfrm flipV="1">
                <a:off x="4686" y="3040"/>
                <a:ext cx="31" cy="15"/>
              </a:xfrm>
              <a:prstGeom prst="line">
                <a:avLst/>
              </a:prstGeom>
              <a:noFill/>
              <a:ln w="26988">
                <a:solidFill>
                  <a:srgbClr val="008000"/>
                </a:solidFill>
                <a:round/>
                <a:headEnd/>
                <a:tailEnd/>
              </a:ln>
            </p:spPr>
            <p:txBody>
              <a:bodyPr/>
              <a:lstStyle/>
              <a:p>
                <a:endParaRPr lang="en-US"/>
              </a:p>
            </p:txBody>
          </p:sp>
          <p:sp>
            <p:nvSpPr>
              <p:cNvPr id="1127" name="Line 167"/>
              <p:cNvSpPr>
                <a:spLocks noChangeShapeType="1"/>
              </p:cNvSpPr>
              <p:nvPr/>
            </p:nvSpPr>
            <p:spPr bwMode="auto">
              <a:xfrm flipV="1">
                <a:off x="4746" y="3001"/>
                <a:ext cx="28" cy="20"/>
              </a:xfrm>
              <a:prstGeom prst="line">
                <a:avLst/>
              </a:prstGeom>
              <a:noFill/>
              <a:ln w="26988">
                <a:solidFill>
                  <a:srgbClr val="008000"/>
                </a:solidFill>
                <a:round/>
                <a:headEnd/>
                <a:tailEnd/>
              </a:ln>
            </p:spPr>
            <p:txBody>
              <a:bodyPr/>
              <a:lstStyle/>
              <a:p>
                <a:endParaRPr lang="en-US"/>
              </a:p>
            </p:txBody>
          </p:sp>
          <p:sp>
            <p:nvSpPr>
              <p:cNvPr id="1128" name="Line 168"/>
              <p:cNvSpPr>
                <a:spLocks noChangeShapeType="1"/>
              </p:cNvSpPr>
              <p:nvPr/>
            </p:nvSpPr>
            <p:spPr bwMode="auto">
              <a:xfrm flipV="1">
                <a:off x="4802" y="2961"/>
                <a:ext cx="28" cy="20"/>
              </a:xfrm>
              <a:prstGeom prst="line">
                <a:avLst/>
              </a:prstGeom>
              <a:noFill/>
              <a:ln w="26988">
                <a:solidFill>
                  <a:srgbClr val="008000"/>
                </a:solidFill>
                <a:round/>
                <a:headEnd/>
                <a:tailEnd/>
              </a:ln>
            </p:spPr>
            <p:txBody>
              <a:bodyPr/>
              <a:lstStyle/>
              <a:p>
                <a:endParaRPr lang="en-US"/>
              </a:p>
            </p:txBody>
          </p:sp>
          <p:sp>
            <p:nvSpPr>
              <p:cNvPr id="1129" name="Line 169"/>
              <p:cNvSpPr>
                <a:spLocks noChangeShapeType="1"/>
              </p:cNvSpPr>
              <p:nvPr/>
            </p:nvSpPr>
            <p:spPr bwMode="auto">
              <a:xfrm flipV="1">
                <a:off x="4855" y="2912"/>
                <a:ext cx="24" cy="25"/>
              </a:xfrm>
              <a:prstGeom prst="line">
                <a:avLst/>
              </a:prstGeom>
              <a:noFill/>
              <a:ln w="26988">
                <a:solidFill>
                  <a:srgbClr val="008000"/>
                </a:solidFill>
                <a:round/>
                <a:headEnd/>
                <a:tailEnd/>
              </a:ln>
            </p:spPr>
            <p:txBody>
              <a:bodyPr/>
              <a:lstStyle/>
              <a:p>
                <a:endParaRPr lang="en-US"/>
              </a:p>
            </p:txBody>
          </p:sp>
          <p:sp>
            <p:nvSpPr>
              <p:cNvPr id="1130" name="Freeform 170"/>
              <p:cNvSpPr>
                <a:spLocks/>
              </p:cNvSpPr>
              <p:nvPr/>
            </p:nvSpPr>
            <p:spPr bwMode="auto">
              <a:xfrm>
                <a:off x="4903" y="2862"/>
                <a:ext cx="24" cy="25"/>
              </a:xfrm>
              <a:custGeom>
                <a:avLst/>
                <a:gdLst>
                  <a:gd name="T0" fmla="*/ 0 w 48"/>
                  <a:gd name="T1" fmla="*/ 1 h 50"/>
                  <a:gd name="T2" fmla="*/ 1 w 48"/>
                  <a:gd name="T3" fmla="*/ 1 h 50"/>
                  <a:gd name="T4" fmla="*/ 1 w 48"/>
                  <a:gd name="T5" fmla="*/ 0 h 50"/>
                  <a:gd name="T6" fmla="*/ 0 60000 65536"/>
                  <a:gd name="T7" fmla="*/ 0 60000 65536"/>
                  <a:gd name="T8" fmla="*/ 0 60000 65536"/>
                  <a:gd name="T9" fmla="*/ 0 w 48"/>
                  <a:gd name="T10" fmla="*/ 0 h 50"/>
                  <a:gd name="T11" fmla="*/ 48 w 48"/>
                  <a:gd name="T12" fmla="*/ 50 h 50"/>
                </a:gdLst>
                <a:ahLst/>
                <a:cxnLst>
                  <a:cxn ang="T6">
                    <a:pos x="T0" y="T1"/>
                  </a:cxn>
                  <a:cxn ang="T7">
                    <a:pos x="T2" y="T3"/>
                  </a:cxn>
                  <a:cxn ang="T8">
                    <a:pos x="T4" y="T5"/>
                  </a:cxn>
                </a:cxnLst>
                <a:rect l="T9" t="T10" r="T11" b="T12"/>
                <a:pathLst>
                  <a:path w="48" h="50">
                    <a:moveTo>
                      <a:pt x="0" y="50"/>
                    </a:moveTo>
                    <a:lnTo>
                      <a:pt x="37" y="12"/>
                    </a:lnTo>
                    <a:lnTo>
                      <a:pt x="48" y="0"/>
                    </a:lnTo>
                  </a:path>
                </a:pathLst>
              </a:custGeom>
              <a:noFill/>
              <a:ln w="26988">
                <a:solidFill>
                  <a:srgbClr val="008000"/>
                </a:solidFill>
                <a:prstDash val="solid"/>
                <a:round/>
                <a:headEnd/>
                <a:tailEnd/>
              </a:ln>
            </p:spPr>
            <p:txBody>
              <a:bodyPr/>
              <a:lstStyle/>
              <a:p>
                <a:endParaRPr lang="en-US"/>
              </a:p>
            </p:txBody>
          </p:sp>
          <p:sp>
            <p:nvSpPr>
              <p:cNvPr id="1131" name="Line 171"/>
              <p:cNvSpPr>
                <a:spLocks noChangeShapeType="1"/>
              </p:cNvSpPr>
              <p:nvPr/>
            </p:nvSpPr>
            <p:spPr bwMode="auto">
              <a:xfrm flipV="1">
                <a:off x="4952" y="2812"/>
                <a:ext cx="25" cy="25"/>
              </a:xfrm>
              <a:prstGeom prst="line">
                <a:avLst/>
              </a:prstGeom>
              <a:noFill/>
              <a:ln w="26988">
                <a:solidFill>
                  <a:srgbClr val="008000"/>
                </a:solidFill>
                <a:round/>
                <a:headEnd/>
                <a:tailEnd/>
              </a:ln>
            </p:spPr>
            <p:txBody>
              <a:bodyPr/>
              <a:lstStyle/>
              <a:p>
                <a:endParaRPr lang="en-US"/>
              </a:p>
            </p:txBody>
          </p:sp>
          <p:sp>
            <p:nvSpPr>
              <p:cNvPr id="1132" name="Line 172"/>
              <p:cNvSpPr>
                <a:spLocks noChangeShapeType="1"/>
              </p:cNvSpPr>
              <p:nvPr/>
            </p:nvSpPr>
            <p:spPr bwMode="auto">
              <a:xfrm flipV="1">
                <a:off x="5001" y="2766"/>
                <a:ext cx="20" cy="21"/>
              </a:xfrm>
              <a:prstGeom prst="line">
                <a:avLst/>
              </a:prstGeom>
              <a:noFill/>
              <a:ln w="26988">
                <a:solidFill>
                  <a:srgbClr val="008000"/>
                </a:solidFill>
                <a:round/>
                <a:headEnd/>
                <a:tailEnd/>
              </a:ln>
            </p:spPr>
            <p:txBody>
              <a:bodyPr/>
              <a:lstStyle/>
              <a:p>
                <a:endParaRPr lang="en-US"/>
              </a:p>
            </p:txBody>
          </p:sp>
          <p:sp>
            <p:nvSpPr>
              <p:cNvPr id="1133" name="Freeform 173"/>
              <p:cNvSpPr>
                <a:spLocks/>
              </p:cNvSpPr>
              <p:nvPr/>
            </p:nvSpPr>
            <p:spPr bwMode="auto">
              <a:xfrm>
                <a:off x="2016" y="654"/>
                <a:ext cx="1964" cy="2487"/>
              </a:xfrm>
              <a:custGeom>
                <a:avLst/>
                <a:gdLst>
                  <a:gd name="T0" fmla="*/ 0 w 3927"/>
                  <a:gd name="T1" fmla="*/ 0 h 4973"/>
                  <a:gd name="T2" fmla="*/ 1 w 3927"/>
                  <a:gd name="T3" fmla="*/ 3 h 4973"/>
                  <a:gd name="T4" fmla="*/ 2 w 3927"/>
                  <a:gd name="T5" fmla="*/ 6 h 4973"/>
                  <a:gd name="T6" fmla="*/ 3 w 3927"/>
                  <a:gd name="T7" fmla="*/ 10 h 4973"/>
                  <a:gd name="T8" fmla="*/ 4 w 3927"/>
                  <a:gd name="T9" fmla="*/ 12 h 4973"/>
                  <a:gd name="T10" fmla="*/ 5 w 3927"/>
                  <a:gd name="T11" fmla="*/ 13 h 4973"/>
                  <a:gd name="T12" fmla="*/ 5 w 3927"/>
                  <a:gd name="T13" fmla="*/ 14 h 4973"/>
                  <a:gd name="T14" fmla="*/ 6 w 3927"/>
                  <a:gd name="T15" fmla="*/ 15 h 4973"/>
                  <a:gd name="T16" fmla="*/ 7 w 3927"/>
                  <a:gd name="T17" fmla="*/ 16 h 4973"/>
                  <a:gd name="T18" fmla="*/ 8 w 3927"/>
                  <a:gd name="T19" fmla="*/ 17 h 4973"/>
                  <a:gd name="T20" fmla="*/ 9 w 3927"/>
                  <a:gd name="T21" fmla="*/ 18 h 4973"/>
                  <a:gd name="T22" fmla="*/ 10 w 3927"/>
                  <a:gd name="T23" fmla="*/ 18 h 4973"/>
                  <a:gd name="T24" fmla="*/ 12 w 3927"/>
                  <a:gd name="T25" fmla="*/ 19 h 4973"/>
                  <a:gd name="T26" fmla="*/ 13 w 3927"/>
                  <a:gd name="T27" fmla="*/ 19 h 4973"/>
                  <a:gd name="T28" fmla="*/ 14 w 3927"/>
                  <a:gd name="T29" fmla="*/ 20 h 4973"/>
                  <a:gd name="T30" fmla="*/ 15 w 3927"/>
                  <a:gd name="T31" fmla="*/ 20 h 4973"/>
                  <a:gd name="T32" fmla="*/ 16 w 3927"/>
                  <a:gd name="T33" fmla="*/ 20 h 49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27"/>
                  <a:gd name="T52" fmla="*/ 0 h 4973"/>
                  <a:gd name="T53" fmla="*/ 3927 w 3927"/>
                  <a:gd name="T54" fmla="*/ 4973 h 49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27" h="4973">
                    <a:moveTo>
                      <a:pt x="0" y="0"/>
                    </a:moveTo>
                    <a:lnTo>
                      <a:pt x="161" y="761"/>
                    </a:lnTo>
                    <a:lnTo>
                      <a:pt x="323" y="1433"/>
                    </a:lnTo>
                    <a:lnTo>
                      <a:pt x="692" y="2538"/>
                    </a:lnTo>
                    <a:lnTo>
                      <a:pt x="880" y="2950"/>
                    </a:lnTo>
                    <a:lnTo>
                      <a:pt x="1053" y="3271"/>
                    </a:lnTo>
                    <a:lnTo>
                      <a:pt x="1224" y="3529"/>
                    </a:lnTo>
                    <a:lnTo>
                      <a:pt x="1413" y="3785"/>
                    </a:lnTo>
                    <a:lnTo>
                      <a:pt x="1618" y="3998"/>
                    </a:lnTo>
                    <a:lnTo>
                      <a:pt x="1893" y="4233"/>
                    </a:lnTo>
                    <a:lnTo>
                      <a:pt x="2209" y="4437"/>
                    </a:lnTo>
                    <a:lnTo>
                      <a:pt x="2518" y="4590"/>
                    </a:lnTo>
                    <a:lnTo>
                      <a:pt x="2820" y="4708"/>
                    </a:lnTo>
                    <a:lnTo>
                      <a:pt x="3157" y="4812"/>
                    </a:lnTo>
                    <a:lnTo>
                      <a:pt x="3445" y="4883"/>
                    </a:lnTo>
                    <a:lnTo>
                      <a:pt x="3706" y="4942"/>
                    </a:lnTo>
                    <a:lnTo>
                      <a:pt x="3927" y="4973"/>
                    </a:lnTo>
                  </a:path>
                </a:pathLst>
              </a:custGeom>
              <a:noFill/>
              <a:ln w="26988">
                <a:solidFill>
                  <a:srgbClr val="008000"/>
                </a:solidFill>
                <a:prstDash val="solid"/>
                <a:round/>
                <a:headEnd/>
                <a:tailEnd/>
              </a:ln>
            </p:spPr>
            <p:txBody>
              <a:bodyPr/>
              <a:lstStyle/>
              <a:p>
                <a:endParaRPr lang="en-US"/>
              </a:p>
            </p:txBody>
          </p:sp>
        </p:grpSp>
        <p:sp>
          <p:nvSpPr>
            <p:cNvPr id="1113" name="Freeform 174"/>
            <p:cNvSpPr>
              <a:spLocks/>
            </p:cNvSpPr>
            <p:nvPr/>
          </p:nvSpPr>
          <p:spPr bwMode="auto">
            <a:xfrm>
              <a:off x="1576" y="754"/>
              <a:ext cx="591" cy="254"/>
            </a:xfrm>
            <a:custGeom>
              <a:avLst/>
              <a:gdLst>
                <a:gd name="T0" fmla="*/ 0 w 1373"/>
                <a:gd name="T1" fmla="*/ 73 h 304"/>
                <a:gd name="T2" fmla="*/ 1 w 1373"/>
                <a:gd name="T3" fmla="*/ 73 h 304"/>
                <a:gd name="T4" fmla="*/ 1 w 1373"/>
                <a:gd name="T5" fmla="*/ 71 h 304"/>
                <a:gd name="T6" fmla="*/ 1 w 1373"/>
                <a:gd name="T7" fmla="*/ 69 h 304"/>
                <a:gd name="T8" fmla="*/ 1 w 1373"/>
                <a:gd name="T9" fmla="*/ 64 h 304"/>
                <a:gd name="T10" fmla="*/ 2 w 1373"/>
                <a:gd name="T11" fmla="*/ 58 h 304"/>
                <a:gd name="T12" fmla="*/ 2 w 1373"/>
                <a:gd name="T13" fmla="*/ 52 h 304"/>
                <a:gd name="T14" fmla="*/ 2 w 1373"/>
                <a:gd name="T15" fmla="*/ 44 h 304"/>
                <a:gd name="T16" fmla="*/ 2 w 1373"/>
                <a:gd name="T17" fmla="*/ 36 h 304"/>
                <a:gd name="T18" fmla="*/ 2 w 1373"/>
                <a:gd name="T19" fmla="*/ 28 h 304"/>
                <a:gd name="T20" fmla="*/ 2 w 1373"/>
                <a:gd name="T21" fmla="*/ 20 h 304"/>
                <a:gd name="T22" fmla="*/ 2 w 1373"/>
                <a:gd name="T23" fmla="*/ 13 h 304"/>
                <a:gd name="T24" fmla="*/ 1 w 1373"/>
                <a:gd name="T25" fmla="*/ 8 h 304"/>
                <a:gd name="T26" fmla="*/ 1 w 1373"/>
                <a:gd name="T27" fmla="*/ 4 h 304"/>
                <a:gd name="T28" fmla="*/ 1 w 1373"/>
                <a:gd name="T29" fmla="*/ 3 h 304"/>
                <a:gd name="T30" fmla="*/ 1 w 1373"/>
                <a:gd name="T31" fmla="*/ 0 h 304"/>
                <a:gd name="T32" fmla="*/ 0 w 1373"/>
                <a:gd name="T33" fmla="*/ 0 h 304"/>
                <a:gd name="T34" fmla="*/ 0 w 1373"/>
                <a:gd name="T35" fmla="*/ 3 h 304"/>
                <a:gd name="T36" fmla="*/ 0 w 1373"/>
                <a:gd name="T37" fmla="*/ 4 h 304"/>
                <a:gd name="T38" fmla="*/ 0 w 1373"/>
                <a:gd name="T39" fmla="*/ 8 h 304"/>
                <a:gd name="T40" fmla="*/ 0 w 1373"/>
                <a:gd name="T41" fmla="*/ 13 h 304"/>
                <a:gd name="T42" fmla="*/ 0 w 1373"/>
                <a:gd name="T43" fmla="*/ 20 h 304"/>
                <a:gd name="T44" fmla="*/ 0 w 1373"/>
                <a:gd name="T45" fmla="*/ 28 h 304"/>
                <a:gd name="T46" fmla="*/ 0 w 1373"/>
                <a:gd name="T47" fmla="*/ 36 h 304"/>
                <a:gd name="T48" fmla="*/ 0 w 1373"/>
                <a:gd name="T49" fmla="*/ 44 h 304"/>
                <a:gd name="T50" fmla="*/ 0 w 1373"/>
                <a:gd name="T51" fmla="*/ 52 h 304"/>
                <a:gd name="T52" fmla="*/ 0 w 1373"/>
                <a:gd name="T53" fmla="*/ 58 h 304"/>
                <a:gd name="T54" fmla="*/ 0 w 1373"/>
                <a:gd name="T55" fmla="*/ 64 h 304"/>
                <a:gd name="T56" fmla="*/ 0 w 1373"/>
                <a:gd name="T57" fmla="*/ 69 h 304"/>
                <a:gd name="T58" fmla="*/ 0 w 1373"/>
                <a:gd name="T59" fmla="*/ 71 h 304"/>
                <a:gd name="T60" fmla="*/ 0 w 1373"/>
                <a:gd name="T61" fmla="*/ 73 h 3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73"/>
                <a:gd name="T94" fmla="*/ 0 h 304"/>
                <a:gd name="T95" fmla="*/ 1373 w 1373"/>
                <a:gd name="T96" fmla="*/ 304 h 3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73" h="304">
                  <a:moveTo>
                    <a:pt x="154" y="304"/>
                  </a:moveTo>
                  <a:lnTo>
                    <a:pt x="1219" y="304"/>
                  </a:lnTo>
                  <a:lnTo>
                    <a:pt x="1253" y="300"/>
                  </a:lnTo>
                  <a:lnTo>
                    <a:pt x="1286" y="288"/>
                  </a:lnTo>
                  <a:lnTo>
                    <a:pt x="1315" y="271"/>
                  </a:lnTo>
                  <a:lnTo>
                    <a:pt x="1338" y="246"/>
                  </a:lnTo>
                  <a:lnTo>
                    <a:pt x="1357" y="217"/>
                  </a:lnTo>
                  <a:lnTo>
                    <a:pt x="1369" y="186"/>
                  </a:lnTo>
                  <a:lnTo>
                    <a:pt x="1373" y="152"/>
                  </a:lnTo>
                  <a:lnTo>
                    <a:pt x="1369" y="117"/>
                  </a:lnTo>
                  <a:lnTo>
                    <a:pt x="1357" y="86"/>
                  </a:lnTo>
                  <a:lnTo>
                    <a:pt x="1338" y="58"/>
                  </a:lnTo>
                  <a:lnTo>
                    <a:pt x="1315" y="33"/>
                  </a:lnTo>
                  <a:lnTo>
                    <a:pt x="1286" y="15"/>
                  </a:lnTo>
                  <a:lnTo>
                    <a:pt x="1253" y="4"/>
                  </a:lnTo>
                  <a:lnTo>
                    <a:pt x="1219" y="0"/>
                  </a:lnTo>
                  <a:lnTo>
                    <a:pt x="154" y="0"/>
                  </a:lnTo>
                  <a:lnTo>
                    <a:pt x="119" y="4"/>
                  </a:lnTo>
                  <a:lnTo>
                    <a:pt x="86" y="15"/>
                  </a:lnTo>
                  <a:lnTo>
                    <a:pt x="58" y="33"/>
                  </a:lnTo>
                  <a:lnTo>
                    <a:pt x="34" y="58"/>
                  </a:lnTo>
                  <a:lnTo>
                    <a:pt x="15" y="86"/>
                  </a:lnTo>
                  <a:lnTo>
                    <a:pt x="4" y="117"/>
                  </a:lnTo>
                  <a:lnTo>
                    <a:pt x="0" y="152"/>
                  </a:lnTo>
                  <a:lnTo>
                    <a:pt x="4" y="186"/>
                  </a:lnTo>
                  <a:lnTo>
                    <a:pt x="15" y="217"/>
                  </a:lnTo>
                  <a:lnTo>
                    <a:pt x="34" y="246"/>
                  </a:lnTo>
                  <a:lnTo>
                    <a:pt x="58" y="271"/>
                  </a:lnTo>
                  <a:lnTo>
                    <a:pt x="86" y="288"/>
                  </a:lnTo>
                  <a:lnTo>
                    <a:pt x="119" y="300"/>
                  </a:lnTo>
                  <a:lnTo>
                    <a:pt x="154" y="304"/>
                  </a:lnTo>
                  <a:close/>
                </a:path>
              </a:pathLst>
            </a:custGeom>
            <a:solidFill>
              <a:srgbClr val="008000"/>
            </a:solidFill>
            <a:ln w="9525">
              <a:solidFill>
                <a:srgbClr val="000000"/>
              </a:solidFill>
              <a:prstDash val="solid"/>
              <a:round/>
              <a:headEnd/>
              <a:tailEnd/>
            </a:ln>
          </p:spPr>
          <p:txBody>
            <a:bodyPr/>
            <a:lstStyle/>
            <a:p>
              <a:endParaRPr lang="en-US"/>
            </a:p>
          </p:txBody>
        </p:sp>
        <p:sp>
          <p:nvSpPr>
            <p:cNvPr id="1114" name="Rectangle 175"/>
            <p:cNvSpPr>
              <a:spLocks noChangeArrowheads="1"/>
            </p:cNvSpPr>
            <p:nvPr/>
          </p:nvSpPr>
          <p:spPr bwMode="auto">
            <a:xfrm>
              <a:off x="1607" y="774"/>
              <a:ext cx="497" cy="209"/>
            </a:xfrm>
            <a:prstGeom prst="rect">
              <a:avLst/>
            </a:prstGeom>
            <a:noFill/>
            <a:ln w="9525">
              <a:noFill/>
              <a:miter lim="800000"/>
              <a:headEnd/>
              <a:tailEnd/>
            </a:ln>
          </p:spPr>
          <p:txBody>
            <a:bodyPr wrap="none" lIns="0" tIns="0" rIns="0" bIns="0">
              <a:spAutoFit/>
            </a:bodyPr>
            <a:lstStyle/>
            <a:p>
              <a:pPr algn="ctr">
                <a:lnSpc>
                  <a:spcPct val="90000"/>
                </a:lnSpc>
              </a:pPr>
              <a:r>
                <a:rPr lang="en-US" sz="1200" b="1">
                  <a:solidFill>
                    <a:srgbClr val="000000"/>
                  </a:solidFill>
                </a:rPr>
                <a:t>Mobile</a:t>
              </a:r>
            </a:p>
            <a:p>
              <a:pPr algn="ctr">
                <a:lnSpc>
                  <a:spcPct val="90000"/>
                </a:lnSpc>
              </a:pPr>
              <a:r>
                <a:rPr lang="en-US" sz="1200" b="1">
                  <a:solidFill>
                    <a:srgbClr val="000000"/>
                  </a:solidFill>
                </a:rPr>
                <a:t>broadband</a:t>
              </a:r>
              <a:endParaRPr lang="en-US">
                <a:latin typeface="Times New Roman" pitchFamily="18" charset="0"/>
              </a:endParaRPr>
            </a:p>
          </p:txBody>
        </p:sp>
      </p:grpSp>
      <p:grpSp>
        <p:nvGrpSpPr>
          <p:cNvPr id="5" name="Group 178"/>
          <p:cNvGrpSpPr>
            <a:grpSpLocks/>
          </p:cNvGrpSpPr>
          <p:nvPr/>
        </p:nvGrpSpPr>
        <p:grpSpPr bwMode="auto">
          <a:xfrm>
            <a:off x="1066800" y="990600"/>
            <a:ext cx="6913563" cy="3944938"/>
            <a:chOff x="672" y="657"/>
            <a:chExt cx="4355" cy="2494"/>
          </a:xfrm>
        </p:grpSpPr>
        <p:sp>
          <p:nvSpPr>
            <p:cNvPr id="1067" name="Freeform 179"/>
            <p:cNvSpPr>
              <a:spLocks/>
            </p:cNvSpPr>
            <p:nvPr/>
          </p:nvSpPr>
          <p:spPr bwMode="auto">
            <a:xfrm>
              <a:off x="672" y="2584"/>
              <a:ext cx="1104" cy="482"/>
            </a:xfrm>
            <a:custGeom>
              <a:avLst/>
              <a:gdLst>
                <a:gd name="T0" fmla="*/ 5 w 1500"/>
                <a:gd name="T1" fmla="*/ 408 h 312"/>
                <a:gd name="T2" fmla="*/ 43 w 1500"/>
                <a:gd name="T3" fmla="*/ 408 h 312"/>
                <a:gd name="T4" fmla="*/ 44 w 1500"/>
                <a:gd name="T5" fmla="*/ 406 h 312"/>
                <a:gd name="T6" fmla="*/ 45 w 1500"/>
                <a:gd name="T7" fmla="*/ 394 h 312"/>
                <a:gd name="T8" fmla="*/ 46 w 1500"/>
                <a:gd name="T9" fmla="*/ 368 h 312"/>
                <a:gd name="T10" fmla="*/ 47 w 1500"/>
                <a:gd name="T11" fmla="*/ 346 h 312"/>
                <a:gd name="T12" fmla="*/ 48 w 1500"/>
                <a:gd name="T13" fmla="*/ 312 h 312"/>
                <a:gd name="T14" fmla="*/ 49 w 1500"/>
                <a:gd name="T15" fmla="*/ 280 h 312"/>
                <a:gd name="T16" fmla="*/ 49 w 1500"/>
                <a:gd name="T17" fmla="*/ 244 h 312"/>
                <a:gd name="T18" fmla="*/ 49 w 1500"/>
                <a:gd name="T19" fmla="*/ 207 h 312"/>
                <a:gd name="T20" fmla="*/ 49 w 1500"/>
                <a:gd name="T21" fmla="*/ 167 h 312"/>
                <a:gd name="T22" fmla="*/ 49 w 1500"/>
                <a:gd name="T23" fmla="*/ 127 h 312"/>
                <a:gd name="T24" fmla="*/ 48 w 1500"/>
                <a:gd name="T25" fmla="*/ 93 h 312"/>
                <a:gd name="T26" fmla="*/ 47 w 1500"/>
                <a:gd name="T27" fmla="*/ 56 h 312"/>
                <a:gd name="T28" fmla="*/ 46 w 1500"/>
                <a:gd name="T29" fmla="*/ 34 h 312"/>
                <a:gd name="T30" fmla="*/ 45 w 1500"/>
                <a:gd name="T31" fmla="*/ 19 h 312"/>
                <a:gd name="T32" fmla="*/ 44 w 1500"/>
                <a:gd name="T33" fmla="*/ 8 h 312"/>
                <a:gd name="T34" fmla="*/ 43 w 1500"/>
                <a:gd name="T35" fmla="*/ 0 h 312"/>
                <a:gd name="T36" fmla="*/ 5 w 1500"/>
                <a:gd name="T37" fmla="*/ 0 h 312"/>
                <a:gd name="T38" fmla="*/ 4 w 1500"/>
                <a:gd name="T39" fmla="*/ 8 h 312"/>
                <a:gd name="T40" fmla="*/ 3 w 1500"/>
                <a:gd name="T41" fmla="*/ 19 h 312"/>
                <a:gd name="T42" fmla="*/ 2 w 1500"/>
                <a:gd name="T43" fmla="*/ 34 h 312"/>
                <a:gd name="T44" fmla="*/ 1 w 1500"/>
                <a:gd name="T45" fmla="*/ 56 h 312"/>
                <a:gd name="T46" fmla="*/ 1 w 1500"/>
                <a:gd name="T47" fmla="*/ 93 h 312"/>
                <a:gd name="T48" fmla="*/ 1 w 1500"/>
                <a:gd name="T49" fmla="*/ 127 h 312"/>
                <a:gd name="T50" fmla="*/ 1 w 1500"/>
                <a:gd name="T51" fmla="*/ 167 h 312"/>
                <a:gd name="T52" fmla="*/ 0 w 1500"/>
                <a:gd name="T53" fmla="*/ 207 h 312"/>
                <a:gd name="T54" fmla="*/ 1 w 1500"/>
                <a:gd name="T55" fmla="*/ 244 h 312"/>
                <a:gd name="T56" fmla="*/ 1 w 1500"/>
                <a:gd name="T57" fmla="*/ 280 h 312"/>
                <a:gd name="T58" fmla="*/ 1 w 1500"/>
                <a:gd name="T59" fmla="*/ 312 h 312"/>
                <a:gd name="T60" fmla="*/ 1 w 1500"/>
                <a:gd name="T61" fmla="*/ 346 h 312"/>
                <a:gd name="T62" fmla="*/ 2 w 1500"/>
                <a:gd name="T63" fmla="*/ 368 h 312"/>
                <a:gd name="T64" fmla="*/ 3 w 1500"/>
                <a:gd name="T65" fmla="*/ 394 h 312"/>
                <a:gd name="T66" fmla="*/ 4 w 1500"/>
                <a:gd name="T67" fmla="*/ 406 h 312"/>
                <a:gd name="T68" fmla="*/ 5 w 1500"/>
                <a:gd name="T69" fmla="*/ 408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0"/>
                <a:gd name="T106" fmla="*/ 0 h 312"/>
                <a:gd name="T107" fmla="*/ 1500 w 1500"/>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0" h="312">
                  <a:moveTo>
                    <a:pt x="156" y="312"/>
                  </a:moveTo>
                  <a:lnTo>
                    <a:pt x="1344" y="312"/>
                  </a:lnTo>
                  <a:lnTo>
                    <a:pt x="1375" y="308"/>
                  </a:lnTo>
                  <a:lnTo>
                    <a:pt x="1404" y="298"/>
                  </a:lnTo>
                  <a:lnTo>
                    <a:pt x="1431" y="285"/>
                  </a:lnTo>
                  <a:lnTo>
                    <a:pt x="1454" y="265"/>
                  </a:lnTo>
                  <a:lnTo>
                    <a:pt x="1473" y="242"/>
                  </a:lnTo>
                  <a:lnTo>
                    <a:pt x="1488" y="215"/>
                  </a:lnTo>
                  <a:lnTo>
                    <a:pt x="1496" y="185"/>
                  </a:lnTo>
                  <a:lnTo>
                    <a:pt x="1500" y="156"/>
                  </a:lnTo>
                  <a:lnTo>
                    <a:pt x="1496" y="125"/>
                  </a:lnTo>
                  <a:lnTo>
                    <a:pt x="1488" y="96"/>
                  </a:lnTo>
                  <a:lnTo>
                    <a:pt x="1473" y="69"/>
                  </a:lnTo>
                  <a:lnTo>
                    <a:pt x="1454" y="44"/>
                  </a:lnTo>
                  <a:lnTo>
                    <a:pt x="1431" y="25"/>
                  </a:lnTo>
                  <a:lnTo>
                    <a:pt x="1404" y="12"/>
                  </a:lnTo>
                  <a:lnTo>
                    <a:pt x="1375" y="2"/>
                  </a:lnTo>
                  <a:lnTo>
                    <a:pt x="1344" y="0"/>
                  </a:lnTo>
                  <a:lnTo>
                    <a:pt x="156" y="0"/>
                  </a:lnTo>
                  <a:lnTo>
                    <a:pt x="125" y="2"/>
                  </a:lnTo>
                  <a:lnTo>
                    <a:pt x="96" y="12"/>
                  </a:lnTo>
                  <a:lnTo>
                    <a:pt x="69" y="25"/>
                  </a:lnTo>
                  <a:lnTo>
                    <a:pt x="46" y="44"/>
                  </a:lnTo>
                  <a:lnTo>
                    <a:pt x="27" y="69"/>
                  </a:lnTo>
                  <a:lnTo>
                    <a:pt x="12" y="96"/>
                  </a:lnTo>
                  <a:lnTo>
                    <a:pt x="4" y="125"/>
                  </a:lnTo>
                  <a:lnTo>
                    <a:pt x="0" y="156"/>
                  </a:lnTo>
                  <a:lnTo>
                    <a:pt x="4" y="185"/>
                  </a:lnTo>
                  <a:lnTo>
                    <a:pt x="12" y="215"/>
                  </a:lnTo>
                  <a:lnTo>
                    <a:pt x="27" y="242"/>
                  </a:lnTo>
                  <a:lnTo>
                    <a:pt x="46" y="265"/>
                  </a:lnTo>
                  <a:lnTo>
                    <a:pt x="69" y="285"/>
                  </a:lnTo>
                  <a:lnTo>
                    <a:pt x="96" y="298"/>
                  </a:lnTo>
                  <a:lnTo>
                    <a:pt x="125" y="308"/>
                  </a:lnTo>
                  <a:lnTo>
                    <a:pt x="156" y="312"/>
                  </a:lnTo>
                  <a:close/>
                </a:path>
              </a:pathLst>
            </a:custGeom>
            <a:solidFill>
              <a:srgbClr val="FF99CC"/>
            </a:solidFill>
            <a:ln w="9525">
              <a:solidFill>
                <a:srgbClr val="000000"/>
              </a:solidFill>
              <a:prstDash val="solid"/>
              <a:round/>
              <a:headEnd/>
              <a:tailEnd/>
            </a:ln>
          </p:spPr>
          <p:txBody>
            <a:bodyPr/>
            <a:lstStyle/>
            <a:p>
              <a:endParaRPr lang="en-US"/>
            </a:p>
          </p:txBody>
        </p:sp>
        <p:sp>
          <p:nvSpPr>
            <p:cNvPr id="1068" name="Rectangle 180"/>
            <p:cNvSpPr>
              <a:spLocks noChangeArrowheads="1"/>
            </p:cNvSpPr>
            <p:nvPr/>
          </p:nvSpPr>
          <p:spPr bwMode="auto">
            <a:xfrm>
              <a:off x="720" y="2597"/>
              <a:ext cx="1021" cy="420"/>
            </a:xfrm>
            <a:prstGeom prst="rect">
              <a:avLst/>
            </a:prstGeom>
            <a:noFill/>
            <a:ln w="9525">
              <a:noFill/>
              <a:miter lim="800000"/>
              <a:headEnd/>
              <a:tailEnd/>
            </a:ln>
          </p:spPr>
          <p:txBody>
            <a:bodyPr lIns="0" tIns="0" rIns="0" bIns="0">
              <a:spAutoFit/>
            </a:bodyPr>
            <a:lstStyle/>
            <a:p>
              <a:pPr algn="ctr">
                <a:lnSpc>
                  <a:spcPct val="90000"/>
                </a:lnSpc>
              </a:pPr>
              <a:r>
                <a:rPr lang="en-CA" sz="1800" b="1"/>
                <a:t>Fixed broadband</a:t>
              </a:r>
            </a:p>
            <a:p>
              <a:pPr algn="ctr">
                <a:lnSpc>
                  <a:spcPct val="90000"/>
                </a:lnSpc>
              </a:pPr>
              <a:r>
                <a:rPr lang="en-CA" sz="1200" b="1"/>
                <a:t>at lower frequency</a:t>
              </a:r>
              <a:endParaRPr lang="en-CA" sz="1200">
                <a:latin typeface="Times New Roman" pitchFamily="18" charset="0"/>
              </a:endParaRPr>
            </a:p>
          </p:txBody>
        </p:sp>
        <p:grpSp>
          <p:nvGrpSpPr>
            <p:cNvPr id="6" name="Group 183"/>
            <p:cNvGrpSpPr>
              <a:grpSpLocks/>
            </p:cNvGrpSpPr>
            <p:nvPr/>
          </p:nvGrpSpPr>
          <p:grpSpPr bwMode="auto">
            <a:xfrm>
              <a:off x="1145" y="657"/>
              <a:ext cx="3882" cy="2494"/>
              <a:chOff x="1145" y="657"/>
              <a:chExt cx="3882" cy="2494"/>
            </a:xfrm>
          </p:grpSpPr>
          <p:sp>
            <p:nvSpPr>
              <p:cNvPr id="1070" name="Freeform 184"/>
              <p:cNvSpPr>
                <a:spLocks/>
              </p:cNvSpPr>
              <p:nvPr/>
            </p:nvSpPr>
            <p:spPr bwMode="auto">
              <a:xfrm>
                <a:off x="1776" y="2247"/>
                <a:ext cx="418" cy="482"/>
              </a:xfrm>
              <a:custGeom>
                <a:avLst/>
                <a:gdLst>
                  <a:gd name="T0" fmla="*/ 0 w 390"/>
                  <a:gd name="T1" fmla="*/ 43 h 394"/>
                  <a:gd name="T2" fmla="*/ 25 w 390"/>
                  <a:gd name="T3" fmla="*/ 56 h 394"/>
                  <a:gd name="T4" fmla="*/ 16 w 390"/>
                  <a:gd name="T5" fmla="*/ 39 h 394"/>
                  <a:gd name="T6" fmla="*/ 32 w 390"/>
                  <a:gd name="T7" fmla="*/ 20 h 394"/>
                  <a:gd name="T8" fmla="*/ 25 w 390"/>
                  <a:gd name="T9" fmla="*/ 0 h 394"/>
                  <a:gd name="T10" fmla="*/ 6 w 390"/>
                  <a:gd name="T11" fmla="*/ 20 h 394"/>
                  <a:gd name="T12" fmla="*/ 1 w 390"/>
                  <a:gd name="T13" fmla="*/ 1 h 394"/>
                  <a:gd name="T14" fmla="*/ 0 w 390"/>
                  <a:gd name="T15" fmla="*/ 43 h 394"/>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394"/>
                  <a:gd name="T26" fmla="*/ 390 w 390"/>
                  <a:gd name="T27" fmla="*/ 394 h 3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394">
                    <a:moveTo>
                      <a:pt x="0" y="310"/>
                    </a:moveTo>
                    <a:lnTo>
                      <a:pt x="294" y="394"/>
                    </a:lnTo>
                    <a:lnTo>
                      <a:pt x="201" y="266"/>
                    </a:lnTo>
                    <a:lnTo>
                      <a:pt x="390" y="133"/>
                    </a:lnTo>
                    <a:lnTo>
                      <a:pt x="294" y="0"/>
                    </a:lnTo>
                    <a:lnTo>
                      <a:pt x="105" y="135"/>
                    </a:lnTo>
                    <a:lnTo>
                      <a:pt x="13" y="6"/>
                    </a:lnTo>
                    <a:lnTo>
                      <a:pt x="0" y="310"/>
                    </a:lnTo>
                    <a:close/>
                  </a:path>
                </a:pathLst>
              </a:custGeom>
              <a:solidFill>
                <a:srgbClr val="FF99CC"/>
              </a:solidFill>
              <a:ln w="3175">
                <a:solidFill>
                  <a:srgbClr val="000000"/>
                </a:solidFill>
                <a:prstDash val="solid"/>
                <a:round/>
                <a:headEnd/>
                <a:tailEnd/>
              </a:ln>
            </p:spPr>
            <p:txBody>
              <a:bodyPr/>
              <a:lstStyle/>
              <a:p>
                <a:endParaRPr lang="en-US"/>
              </a:p>
            </p:txBody>
          </p:sp>
          <p:sp>
            <p:nvSpPr>
              <p:cNvPr id="1071" name="Line 185"/>
              <p:cNvSpPr>
                <a:spLocks noChangeShapeType="1"/>
              </p:cNvSpPr>
              <p:nvPr/>
            </p:nvSpPr>
            <p:spPr bwMode="auto">
              <a:xfrm flipH="1">
                <a:off x="5017" y="1530"/>
                <a:ext cx="10" cy="34"/>
              </a:xfrm>
              <a:prstGeom prst="line">
                <a:avLst/>
              </a:prstGeom>
              <a:noFill/>
              <a:ln w="26988">
                <a:solidFill>
                  <a:srgbClr val="800080"/>
                </a:solidFill>
                <a:round/>
                <a:headEnd/>
                <a:tailEnd/>
              </a:ln>
            </p:spPr>
            <p:txBody>
              <a:bodyPr/>
              <a:lstStyle/>
              <a:p>
                <a:endParaRPr lang="en-US"/>
              </a:p>
            </p:txBody>
          </p:sp>
          <p:sp>
            <p:nvSpPr>
              <p:cNvPr id="1072" name="Line 186"/>
              <p:cNvSpPr>
                <a:spLocks noChangeShapeType="1"/>
              </p:cNvSpPr>
              <p:nvPr/>
            </p:nvSpPr>
            <p:spPr bwMode="auto">
              <a:xfrm flipH="1">
                <a:off x="4999" y="1597"/>
                <a:ext cx="10" cy="34"/>
              </a:xfrm>
              <a:prstGeom prst="line">
                <a:avLst/>
              </a:prstGeom>
              <a:noFill/>
              <a:ln w="26988">
                <a:solidFill>
                  <a:srgbClr val="800080"/>
                </a:solidFill>
                <a:round/>
                <a:headEnd/>
                <a:tailEnd/>
              </a:ln>
            </p:spPr>
            <p:txBody>
              <a:bodyPr/>
              <a:lstStyle/>
              <a:p>
                <a:endParaRPr lang="en-US"/>
              </a:p>
            </p:txBody>
          </p:sp>
          <p:sp>
            <p:nvSpPr>
              <p:cNvPr id="1073" name="Line 187"/>
              <p:cNvSpPr>
                <a:spLocks noChangeShapeType="1"/>
              </p:cNvSpPr>
              <p:nvPr/>
            </p:nvSpPr>
            <p:spPr bwMode="auto">
              <a:xfrm flipH="1">
                <a:off x="4981" y="1666"/>
                <a:ext cx="9" cy="33"/>
              </a:xfrm>
              <a:prstGeom prst="line">
                <a:avLst/>
              </a:prstGeom>
              <a:noFill/>
              <a:ln w="26988">
                <a:solidFill>
                  <a:srgbClr val="800080"/>
                </a:solidFill>
                <a:round/>
                <a:headEnd/>
                <a:tailEnd/>
              </a:ln>
            </p:spPr>
            <p:txBody>
              <a:bodyPr/>
              <a:lstStyle/>
              <a:p>
                <a:endParaRPr lang="en-US"/>
              </a:p>
            </p:txBody>
          </p:sp>
          <p:sp>
            <p:nvSpPr>
              <p:cNvPr id="1074" name="Line 188"/>
              <p:cNvSpPr>
                <a:spLocks noChangeShapeType="1"/>
              </p:cNvSpPr>
              <p:nvPr/>
            </p:nvSpPr>
            <p:spPr bwMode="auto">
              <a:xfrm flipH="1">
                <a:off x="4961" y="1733"/>
                <a:ext cx="10" cy="33"/>
              </a:xfrm>
              <a:prstGeom prst="line">
                <a:avLst/>
              </a:prstGeom>
              <a:noFill/>
              <a:ln w="26988">
                <a:solidFill>
                  <a:srgbClr val="800080"/>
                </a:solidFill>
                <a:round/>
                <a:headEnd/>
                <a:tailEnd/>
              </a:ln>
            </p:spPr>
            <p:txBody>
              <a:bodyPr/>
              <a:lstStyle/>
              <a:p>
                <a:endParaRPr lang="en-US"/>
              </a:p>
            </p:txBody>
          </p:sp>
          <p:sp>
            <p:nvSpPr>
              <p:cNvPr id="1075" name="Line 189"/>
              <p:cNvSpPr>
                <a:spLocks noChangeShapeType="1"/>
              </p:cNvSpPr>
              <p:nvPr/>
            </p:nvSpPr>
            <p:spPr bwMode="auto">
              <a:xfrm flipH="1">
                <a:off x="4942" y="1800"/>
                <a:ext cx="10" cy="34"/>
              </a:xfrm>
              <a:prstGeom prst="line">
                <a:avLst/>
              </a:prstGeom>
              <a:noFill/>
              <a:ln w="26988">
                <a:solidFill>
                  <a:srgbClr val="800080"/>
                </a:solidFill>
                <a:round/>
                <a:headEnd/>
                <a:tailEnd/>
              </a:ln>
            </p:spPr>
            <p:txBody>
              <a:bodyPr/>
              <a:lstStyle/>
              <a:p>
                <a:endParaRPr lang="en-US"/>
              </a:p>
            </p:txBody>
          </p:sp>
          <p:sp>
            <p:nvSpPr>
              <p:cNvPr id="1076" name="Line 190"/>
              <p:cNvSpPr>
                <a:spLocks noChangeShapeType="1"/>
              </p:cNvSpPr>
              <p:nvPr/>
            </p:nvSpPr>
            <p:spPr bwMode="auto">
              <a:xfrm flipH="1">
                <a:off x="4924" y="1867"/>
                <a:ext cx="10" cy="34"/>
              </a:xfrm>
              <a:prstGeom prst="line">
                <a:avLst/>
              </a:prstGeom>
              <a:noFill/>
              <a:ln w="26988">
                <a:solidFill>
                  <a:srgbClr val="800080"/>
                </a:solidFill>
                <a:round/>
                <a:headEnd/>
                <a:tailEnd/>
              </a:ln>
            </p:spPr>
            <p:txBody>
              <a:bodyPr/>
              <a:lstStyle/>
              <a:p>
                <a:endParaRPr lang="en-US"/>
              </a:p>
            </p:txBody>
          </p:sp>
          <p:sp>
            <p:nvSpPr>
              <p:cNvPr id="1077" name="Freeform 191"/>
              <p:cNvSpPr>
                <a:spLocks/>
              </p:cNvSpPr>
              <p:nvPr/>
            </p:nvSpPr>
            <p:spPr bwMode="auto">
              <a:xfrm>
                <a:off x="4906" y="1935"/>
                <a:ext cx="9" cy="33"/>
              </a:xfrm>
              <a:custGeom>
                <a:avLst/>
                <a:gdLst>
                  <a:gd name="T0" fmla="*/ 0 w 20"/>
                  <a:gd name="T1" fmla="*/ 0 h 68"/>
                  <a:gd name="T2" fmla="*/ 0 w 20"/>
                  <a:gd name="T3" fmla="*/ 0 h 68"/>
                  <a:gd name="T4" fmla="*/ 0 w 20"/>
                  <a:gd name="T5" fmla="*/ 0 h 68"/>
                  <a:gd name="T6" fmla="*/ 0 60000 65536"/>
                  <a:gd name="T7" fmla="*/ 0 60000 65536"/>
                  <a:gd name="T8" fmla="*/ 0 60000 65536"/>
                  <a:gd name="T9" fmla="*/ 0 w 20"/>
                  <a:gd name="T10" fmla="*/ 0 h 68"/>
                  <a:gd name="T11" fmla="*/ 20 w 20"/>
                  <a:gd name="T12" fmla="*/ 68 h 68"/>
                </a:gdLst>
                <a:ahLst/>
                <a:cxnLst>
                  <a:cxn ang="T6">
                    <a:pos x="T0" y="T1"/>
                  </a:cxn>
                  <a:cxn ang="T7">
                    <a:pos x="T2" y="T3"/>
                  </a:cxn>
                  <a:cxn ang="T8">
                    <a:pos x="T4" y="T5"/>
                  </a:cxn>
                </a:cxnLst>
                <a:rect l="T9" t="T10" r="T11" b="T12"/>
                <a:pathLst>
                  <a:path w="20" h="68">
                    <a:moveTo>
                      <a:pt x="20" y="0"/>
                    </a:moveTo>
                    <a:lnTo>
                      <a:pt x="2" y="60"/>
                    </a:lnTo>
                    <a:lnTo>
                      <a:pt x="0" y="68"/>
                    </a:lnTo>
                  </a:path>
                </a:pathLst>
              </a:custGeom>
              <a:noFill/>
              <a:ln w="26988">
                <a:solidFill>
                  <a:srgbClr val="800080"/>
                </a:solidFill>
                <a:prstDash val="solid"/>
                <a:round/>
                <a:headEnd/>
                <a:tailEnd/>
              </a:ln>
            </p:spPr>
            <p:txBody>
              <a:bodyPr/>
              <a:lstStyle/>
              <a:p>
                <a:endParaRPr lang="en-US"/>
              </a:p>
            </p:txBody>
          </p:sp>
          <p:sp>
            <p:nvSpPr>
              <p:cNvPr id="1078" name="Line 192"/>
              <p:cNvSpPr>
                <a:spLocks noChangeShapeType="1"/>
              </p:cNvSpPr>
              <p:nvPr/>
            </p:nvSpPr>
            <p:spPr bwMode="auto">
              <a:xfrm flipH="1">
                <a:off x="4884" y="2001"/>
                <a:ext cx="11" cy="33"/>
              </a:xfrm>
              <a:prstGeom prst="line">
                <a:avLst/>
              </a:prstGeom>
              <a:noFill/>
              <a:ln w="26988">
                <a:solidFill>
                  <a:srgbClr val="800080"/>
                </a:solidFill>
                <a:round/>
                <a:headEnd/>
                <a:tailEnd/>
              </a:ln>
            </p:spPr>
            <p:txBody>
              <a:bodyPr/>
              <a:lstStyle/>
              <a:p>
                <a:endParaRPr lang="en-US"/>
              </a:p>
            </p:txBody>
          </p:sp>
          <p:sp>
            <p:nvSpPr>
              <p:cNvPr id="1079" name="Line 193"/>
              <p:cNvSpPr>
                <a:spLocks noChangeShapeType="1"/>
              </p:cNvSpPr>
              <p:nvPr/>
            </p:nvSpPr>
            <p:spPr bwMode="auto">
              <a:xfrm flipH="1">
                <a:off x="4862" y="2066"/>
                <a:ext cx="12" cy="33"/>
              </a:xfrm>
              <a:prstGeom prst="line">
                <a:avLst/>
              </a:prstGeom>
              <a:noFill/>
              <a:ln w="26988">
                <a:solidFill>
                  <a:srgbClr val="800080"/>
                </a:solidFill>
                <a:round/>
                <a:headEnd/>
                <a:tailEnd/>
              </a:ln>
            </p:spPr>
            <p:txBody>
              <a:bodyPr/>
              <a:lstStyle/>
              <a:p>
                <a:endParaRPr lang="en-US"/>
              </a:p>
            </p:txBody>
          </p:sp>
          <p:sp>
            <p:nvSpPr>
              <p:cNvPr id="1080" name="Line 194"/>
              <p:cNvSpPr>
                <a:spLocks noChangeShapeType="1"/>
              </p:cNvSpPr>
              <p:nvPr/>
            </p:nvSpPr>
            <p:spPr bwMode="auto">
              <a:xfrm flipH="1">
                <a:off x="4841" y="2132"/>
                <a:ext cx="11" cy="32"/>
              </a:xfrm>
              <a:prstGeom prst="line">
                <a:avLst/>
              </a:prstGeom>
              <a:noFill/>
              <a:ln w="26988">
                <a:solidFill>
                  <a:srgbClr val="800080"/>
                </a:solidFill>
                <a:round/>
                <a:headEnd/>
                <a:tailEnd/>
              </a:ln>
            </p:spPr>
            <p:txBody>
              <a:bodyPr/>
              <a:lstStyle/>
              <a:p>
                <a:endParaRPr lang="en-US"/>
              </a:p>
            </p:txBody>
          </p:sp>
          <p:sp>
            <p:nvSpPr>
              <p:cNvPr id="1081" name="Line 195"/>
              <p:cNvSpPr>
                <a:spLocks noChangeShapeType="1"/>
              </p:cNvSpPr>
              <p:nvPr/>
            </p:nvSpPr>
            <p:spPr bwMode="auto">
              <a:xfrm flipH="1">
                <a:off x="4820" y="2197"/>
                <a:ext cx="11" cy="34"/>
              </a:xfrm>
              <a:prstGeom prst="line">
                <a:avLst/>
              </a:prstGeom>
              <a:noFill/>
              <a:ln w="26988">
                <a:solidFill>
                  <a:srgbClr val="800080"/>
                </a:solidFill>
                <a:round/>
                <a:headEnd/>
                <a:tailEnd/>
              </a:ln>
            </p:spPr>
            <p:txBody>
              <a:bodyPr/>
              <a:lstStyle/>
              <a:p>
                <a:endParaRPr lang="en-US"/>
              </a:p>
            </p:txBody>
          </p:sp>
          <p:sp>
            <p:nvSpPr>
              <p:cNvPr id="1082" name="Line 196"/>
              <p:cNvSpPr>
                <a:spLocks noChangeShapeType="1"/>
              </p:cNvSpPr>
              <p:nvPr/>
            </p:nvSpPr>
            <p:spPr bwMode="auto">
              <a:xfrm flipH="1">
                <a:off x="4794" y="2263"/>
                <a:ext cx="14" cy="31"/>
              </a:xfrm>
              <a:prstGeom prst="line">
                <a:avLst/>
              </a:prstGeom>
              <a:noFill/>
              <a:ln w="26988">
                <a:solidFill>
                  <a:srgbClr val="800080"/>
                </a:solidFill>
                <a:round/>
                <a:headEnd/>
                <a:tailEnd/>
              </a:ln>
            </p:spPr>
            <p:txBody>
              <a:bodyPr/>
              <a:lstStyle/>
              <a:p>
                <a:endParaRPr lang="en-US"/>
              </a:p>
            </p:txBody>
          </p:sp>
          <p:sp>
            <p:nvSpPr>
              <p:cNvPr id="1083" name="Line 197"/>
              <p:cNvSpPr>
                <a:spLocks noChangeShapeType="1"/>
              </p:cNvSpPr>
              <p:nvPr/>
            </p:nvSpPr>
            <p:spPr bwMode="auto">
              <a:xfrm flipH="1">
                <a:off x="4768" y="2326"/>
                <a:ext cx="14" cy="32"/>
              </a:xfrm>
              <a:prstGeom prst="line">
                <a:avLst/>
              </a:prstGeom>
              <a:noFill/>
              <a:ln w="26988">
                <a:solidFill>
                  <a:srgbClr val="800080"/>
                </a:solidFill>
                <a:round/>
                <a:headEnd/>
                <a:tailEnd/>
              </a:ln>
            </p:spPr>
            <p:txBody>
              <a:bodyPr/>
              <a:lstStyle/>
              <a:p>
                <a:endParaRPr lang="en-US"/>
              </a:p>
            </p:txBody>
          </p:sp>
          <p:sp>
            <p:nvSpPr>
              <p:cNvPr id="1084" name="Line 198"/>
              <p:cNvSpPr>
                <a:spLocks noChangeShapeType="1"/>
              </p:cNvSpPr>
              <p:nvPr/>
            </p:nvSpPr>
            <p:spPr bwMode="auto">
              <a:xfrm flipH="1">
                <a:off x="4742" y="2389"/>
                <a:ext cx="13" cy="32"/>
              </a:xfrm>
              <a:prstGeom prst="line">
                <a:avLst/>
              </a:prstGeom>
              <a:noFill/>
              <a:ln w="26988">
                <a:solidFill>
                  <a:srgbClr val="800080"/>
                </a:solidFill>
                <a:round/>
                <a:headEnd/>
                <a:tailEnd/>
              </a:ln>
            </p:spPr>
            <p:txBody>
              <a:bodyPr/>
              <a:lstStyle/>
              <a:p>
                <a:endParaRPr lang="en-US"/>
              </a:p>
            </p:txBody>
          </p:sp>
          <p:sp>
            <p:nvSpPr>
              <p:cNvPr id="1085" name="Freeform 199"/>
              <p:cNvSpPr>
                <a:spLocks/>
              </p:cNvSpPr>
              <p:nvPr/>
            </p:nvSpPr>
            <p:spPr bwMode="auto">
              <a:xfrm>
                <a:off x="4714" y="2453"/>
                <a:ext cx="15" cy="32"/>
              </a:xfrm>
              <a:custGeom>
                <a:avLst/>
                <a:gdLst>
                  <a:gd name="T0" fmla="*/ 1 w 29"/>
                  <a:gd name="T1" fmla="*/ 0 h 63"/>
                  <a:gd name="T2" fmla="*/ 1 w 29"/>
                  <a:gd name="T3" fmla="*/ 1 h 63"/>
                  <a:gd name="T4" fmla="*/ 0 w 29"/>
                  <a:gd name="T5" fmla="*/ 1 h 63"/>
                  <a:gd name="T6" fmla="*/ 0 60000 65536"/>
                  <a:gd name="T7" fmla="*/ 0 60000 65536"/>
                  <a:gd name="T8" fmla="*/ 0 60000 65536"/>
                  <a:gd name="T9" fmla="*/ 0 w 29"/>
                  <a:gd name="T10" fmla="*/ 0 h 63"/>
                  <a:gd name="T11" fmla="*/ 29 w 29"/>
                  <a:gd name="T12" fmla="*/ 63 h 63"/>
                </a:gdLst>
                <a:ahLst/>
                <a:cxnLst>
                  <a:cxn ang="T6">
                    <a:pos x="T0" y="T1"/>
                  </a:cxn>
                  <a:cxn ang="T7">
                    <a:pos x="T2" y="T3"/>
                  </a:cxn>
                  <a:cxn ang="T8">
                    <a:pos x="T4" y="T5"/>
                  </a:cxn>
                </a:cxnLst>
                <a:rect l="T9" t="T10" r="T11" b="T12"/>
                <a:pathLst>
                  <a:path w="29" h="63">
                    <a:moveTo>
                      <a:pt x="29" y="0"/>
                    </a:moveTo>
                    <a:lnTo>
                      <a:pt x="23" y="15"/>
                    </a:lnTo>
                    <a:lnTo>
                      <a:pt x="0" y="63"/>
                    </a:lnTo>
                  </a:path>
                </a:pathLst>
              </a:custGeom>
              <a:noFill/>
              <a:ln w="26988">
                <a:solidFill>
                  <a:srgbClr val="800080"/>
                </a:solidFill>
                <a:prstDash val="solid"/>
                <a:round/>
                <a:headEnd/>
                <a:tailEnd/>
              </a:ln>
            </p:spPr>
            <p:txBody>
              <a:bodyPr/>
              <a:lstStyle/>
              <a:p>
                <a:endParaRPr lang="en-US"/>
              </a:p>
            </p:txBody>
          </p:sp>
          <p:sp>
            <p:nvSpPr>
              <p:cNvPr id="1086" name="Line 200"/>
              <p:cNvSpPr>
                <a:spLocks noChangeShapeType="1"/>
              </p:cNvSpPr>
              <p:nvPr/>
            </p:nvSpPr>
            <p:spPr bwMode="auto">
              <a:xfrm flipH="1">
                <a:off x="4684" y="2515"/>
                <a:ext cx="15" cy="31"/>
              </a:xfrm>
              <a:prstGeom prst="line">
                <a:avLst/>
              </a:prstGeom>
              <a:noFill/>
              <a:ln w="26988">
                <a:solidFill>
                  <a:srgbClr val="800080"/>
                </a:solidFill>
                <a:round/>
                <a:headEnd/>
                <a:tailEnd/>
              </a:ln>
            </p:spPr>
            <p:txBody>
              <a:bodyPr/>
              <a:lstStyle/>
              <a:p>
                <a:endParaRPr lang="en-US"/>
              </a:p>
            </p:txBody>
          </p:sp>
          <p:sp>
            <p:nvSpPr>
              <p:cNvPr id="1087" name="Line 201"/>
              <p:cNvSpPr>
                <a:spLocks noChangeShapeType="1"/>
              </p:cNvSpPr>
              <p:nvPr/>
            </p:nvSpPr>
            <p:spPr bwMode="auto">
              <a:xfrm flipH="1">
                <a:off x="4653" y="2577"/>
                <a:ext cx="15" cy="31"/>
              </a:xfrm>
              <a:prstGeom prst="line">
                <a:avLst/>
              </a:prstGeom>
              <a:noFill/>
              <a:ln w="26988">
                <a:solidFill>
                  <a:srgbClr val="800080"/>
                </a:solidFill>
                <a:round/>
                <a:headEnd/>
                <a:tailEnd/>
              </a:ln>
            </p:spPr>
            <p:txBody>
              <a:bodyPr/>
              <a:lstStyle/>
              <a:p>
                <a:endParaRPr lang="en-US"/>
              </a:p>
            </p:txBody>
          </p:sp>
          <p:sp>
            <p:nvSpPr>
              <p:cNvPr id="1088" name="Line 202"/>
              <p:cNvSpPr>
                <a:spLocks noChangeShapeType="1"/>
              </p:cNvSpPr>
              <p:nvPr/>
            </p:nvSpPr>
            <p:spPr bwMode="auto">
              <a:xfrm flipH="1">
                <a:off x="4621" y="2638"/>
                <a:ext cx="16" cy="31"/>
              </a:xfrm>
              <a:prstGeom prst="line">
                <a:avLst/>
              </a:prstGeom>
              <a:noFill/>
              <a:ln w="26988">
                <a:solidFill>
                  <a:srgbClr val="800080"/>
                </a:solidFill>
                <a:round/>
                <a:headEnd/>
                <a:tailEnd/>
              </a:ln>
            </p:spPr>
            <p:txBody>
              <a:bodyPr/>
              <a:lstStyle/>
              <a:p>
                <a:endParaRPr lang="en-US"/>
              </a:p>
            </p:txBody>
          </p:sp>
          <p:sp>
            <p:nvSpPr>
              <p:cNvPr id="1089" name="Line 203"/>
              <p:cNvSpPr>
                <a:spLocks noChangeShapeType="1"/>
              </p:cNvSpPr>
              <p:nvPr/>
            </p:nvSpPr>
            <p:spPr bwMode="auto">
              <a:xfrm flipH="1">
                <a:off x="4587" y="2700"/>
                <a:ext cx="18" cy="30"/>
              </a:xfrm>
              <a:prstGeom prst="line">
                <a:avLst/>
              </a:prstGeom>
              <a:noFill/>
              <a:ln w="26988">
                <a:solidFill>
                  <a:srgbClr val="800080"/>
                </a:solidFill>
                <a:round/>
                <a:headEnd/>
                <a:tailEnd/>
              </a:ln>
            </p:spPr>
            <p:txBody>
              <a:bodyPr/>
              <a:lstStyle/>
              <a:p>
                <a:endParaRPr lang="en-US"/>
              </a:p>
            </p:txBody>
          </p:sp>
          <p:sp>
            <p:nvSpPr>
              <p:cNvPr id="1090" name="Line 204"/>
              <p:cNvSpPr>
                <a:spLocks noChangeShapeType="1"/>
              </p:cNvSpPr>
              <p:nvPr/>
            </p:nvSpPr>
            <p:spPr bwMode="auto">
              <a:xfrm flipH="1">
                <a:off x="4555" y="2761"/>
                <a:ext cx="16" cy="30"/>
              </a:xfrm>
              <a:prstGeom prst="line">
                <a:avLst/>
              </a:prstGeom>
              <a:noFill/>
              <a:ln w="26988">
                <a:solidFill>
                  <a:srgbClr val="800080"/>
                </a:solidFill>
                <a:round/>
                <a:headEnd/>
                <a:tailEnd/>
              </a:ln>
            </p:spPr>
            <p:txBody>
              <a:bodyPr/>
              <a:lstStyle/>
              <a:p>
                <a:endParaRPr lang="en-US"/>
              </a:p>
            </p:txBody>
          </p:sp>
          <p:sp>
            <p:nvSpPr>
              <p:cNvPr id="1091" name="Line 205"/>
              <p:cNvSpPr>
                <a:spLocks noChangeShapeType="1"/>
              </p:cNvSpPr>
              <p:nvPr/>
            </p:nvSpPr>
            <p:spPr bwMode="auto">
              <a:xfrm flipH="1">
                <a:off x="4521" y="2821"/>
                <a:ext cx="16" cy="31"/>
              </a:xfrm>
              <a:prstGeom prst="line">
                <a:avLst/>
              </a:prstGeom>
              <a:noFill/>
              <a:ln w="26988">
                <a:solidFill>
                  <a:srgbClr val="800080"/>
                </a:solidFill>
                <a:round/>
                <a:headEnd/>
                <a:tailEnd/>
              </a:ln>
            </p:spPr>
            <p:txBody>
              <a:bodyPr/>
              <a:lstStyle/>
              <a:p>
                <a:endParaRPr lang="en-US"/>
              </a:p>
            </p:txBody>
          </p:sp>
          <p:sp>
            <p:nvSpPr>
              <p:cNvPr id="1092" name="Line 206"/>
              <p:cNvSpPr>
                <a:spLocks noChangeShapeType="1"/>
              </p:cNvSpPr>
              <p:nvPr/>
            </p:nvSpPr>
            <p:spPr bwMode="auto">
              <a:xfrm flipH="1">
                <a:off x="4482" y="2882"/>
                <a:ext cx="21" cy="28"/>
              </a:xfrm>
              <a:prstGeom prst="line">
                <a:avLst/>
              </a:prstGeom>
              <a:noFill/>
              <a:ln w="26988">
                <a:solidFill>
                  <a:srgbClr val="800080"/>
                </a:solidFill>
                <a:round/>
                <a:headEnd/>
                <a:tailEnd/>
              </a:ln>
            </p:spPr>
            <p:txBody>
              <a:bodyPr/>
              <a:lstStyle/>
              <a:p>
                <a:endParaRPr lang="en-US"/>
              </a:p>
            </p:txBody>
          </p:sp>
          <p:sp>
            <p:nvSpPr>
              <p:cNvPr id="1093" name="Freeform 207"/>
              <p:cNvSpPr>
                <a:spLocks/>
              </p:cNvSpPr>
              <p:nvPr/>
            </p:nvSpPr>
            <p:spPr bwMode="auto">
              <a:xfrm>
                <a:off x="4438" y="2937"/>
                <a:ext cx="23" cy="27"/>
              </a:xfrm>
              <a:custGeom>
                <a:avLst/>
                <a:gdLst>
                  <a:gd name="T0" fmla="*/ 1 w 44"/>
                  <a:gd name="T1" fmla="*/ 0 h 54"/>
                  <a:gd name="T2" fmla="*/ 1 w 44"/>
                  <a:gd name="T3" fmla="*/ 1 h 54"/>
                  <a:gd name="T4" fmla="*/ 0 w 44"/>
                  <a:gd name="T5" fmla="*/ 1 h 54"/>
                  <a:gd name="T6" fmla="*/ 0 60000 65536"/>
                  <a:gd name="T7" fmla="*/ 0 60000 65536"/>
                  <a:gd name="T8" fmla="*/ 0 60000 65536"/>
                  <a:gd name="T9" fmla="*/ 0 w 44"/>
                  <a:gd name="T10" fmla="*/ 0 h 54"/>
                  <a:gd name="T11" fmla="*/ 44 w 44"/>
                  <a:gd name="T12" fmla="*/ 54 h 54"/>
                </a:gdLst>
                <a:ahLst/>
                <a:cxnLst>
                  <a:cxn ang="T6">
                    <a:pos x="T0" y="T1"/>
                  </a:cxn>
                  <a:cxn ang="T7">
                    <a:pos x="T2" y="T3"/>
                  </a:cxn>
                  <a:cxn ang="T8">
                    <a:pos x="T4" y="T5"/>
                  </a:cxn>
                </a:cxnLst>
                <a:rect l="T9" t="T10" r="T11" b="T12"/>
                <a:pathLst>
                  <a:path w="44" h="54">
                    <a:moveTo>
                      <a:pt x="44" y="0"/>
                    </a:moveTo>
                    <a:lnTo>
                      <a:pt x="17" y="37"/>
                    </a:lnTo>
                    <a:lnTo>
                      <a:pt x="0" y="54"/>
                    </a:lnTo>
                  </a:path>
                </a:pathLst>
              </a:custGeom>
              <a:noFill/>
              <a:ln w="26988">
                <a:solidFill>
                  <a:srgbClr val="800080"/>
                </a:solidFill>
                <a:prstDash val="solid"/>
                <a:round/>
                <a:headEnd/>
                <a:tailEnd/>
              </a:ln>
            </p:spPr>
            <p:txBody>
              <a:bodyPr/>
              <a:lstStyle/>
              <a:p>
                <a:endParaRPr lang="en-US"/>
              </a:p>
            </p:txBody>
          </p:sp>
          <p:sp>
            <p:nvSpPr>
              <p:cNvPr id="1094" name="Line 208"/>
              <p:cNvSpPr>
                <a:spLocks noChangeShapeType="1"/>
              </p:cNvSpPr>
              <p:nvPr/>
            </p:nvSpPr>
            <p:spPr bwMode="auto">
              <a:xfrm flipH="1">
                <a:off x="4390" y="2989"/>
                <a:ext cx="24" cy="25"/>
              </a:xfrm>
              <a:prstGeom prst="line">
                <a:avLst/>
              </a:prstGeom>
              <a:noFill/>
              <a:ln w="26988">
                <a:solidFill>
                  <a:srgbClr val="800080"/>
                </a:solidFill>
                <a:round/>
                <a:headEnd/>
                <a:tailEnd/>
              </a:ln>
            </p:spPr>
            <p:txBody>
              <a:bodyPr/>
              <a:lstStyle/>
              <a:p>
                <a:endParaRPr lang="en-US"/>
              </a:p>
            </p:txBody>
          </p:sp>
          <p:sp>
            <p:nvSpPr>
              <p:cNvPr id="1095" name="Line 209"/>
              <p:cNvSpPr>
                <a:spLocks noChangeShapeType="1"/>
              </p:cNvSpPr>
              <p:nvPr/>
            </p:nvSpPr>
            <p:spPr bwMode="auto">
              <a:xfrm flipH="1">
                <a:off x="4338" y="3039"/>
                <a:ext cx="28" cy="21"/>
              </a:xfrm>
              <a:prstGeom prst="line">
                <a:avLst/>
              </a:prstGeom>
              <a:noFill/>
              <a:ln w="26988">
                <a:solidFill>
                  <a:srgbClr val="800080"/>
                </a:solidFill>
                <a:round/>
                <a:headEnd/>
                <a:tailEnd/>
              </a:ln>
            </p:spPr>
            <p:txBody>
              <a:bodyPr/>
              <a:lstStyle/>
              <a:p>
                <a:endParaRPr lang="en-US"/>
              </a:p>
            </p:txBody>
          </p:sp>
          <p:sp>
            <p:nvSpPr>
              <p:cNvPr id="1096" name="Freeform 210"/>
              <p:cNvSpPr>
                <a:spLocks/>
              </p:cNvSpPr>
              <p:nvPr/>
            </p:nvSpPr>
            <p:spPr bwMode="auto">
              <a:xfrm>
                <a:off x="4280" y="3080"/>
                <a:ext cx="30" cy="17"/>
              </a:xfrm>
              <a:custGeom>
                <a:avLst/>
                <a:gdLst>
                  <a:gd name="T0" fmla="*/ 1 w 59"/>
                  <a:gd name="T1" fmla="*/ 0 h 34"/>
                  <a:gd name="T2" fmla="*/ 1 w 59"/>
                  <a:gd name="T3" fmla="*/ 1 h 34"/>
                  <a:gd name="T4" fmla="*/ 0 w 59"/>
                  <a:gd name="T5" fmla="*/ 1 h 34"/>
                  <a:gd name="T6" fmla="*/ 0 60000 65536"/>
                  <a:gd name="T7" fmla="*/ 0 60000 65536"/>
                  <a:gd name="T8" fmla="*/ 0 60000 65536"/>
                  <a:gd name="T9" fmla="*/ 0 w 59"/>
                  <a:gd name="T10" fmla="*/ 0 h 34"/>
                  <a:gd name="T11" fmla="*/ 59 w 59"/>
                  <a:gd name="T12" fmla="*/ 34 h 34"/>
                </a:gdLst>
                <a:ahLst/>
                <a:cxnLst>
                  <a:cxn ang="T6">
                    <a:pos x="T0" y="T1"/>
                  </a:cxn>
                  <a:cxn ang="T7">
                    <a:pos x="T2" y="T3"/>
                  </a:cxn>
                  <a:cxn ang="T8">
                    <a:pos x="T4" y="T5"/>
                  </a:cxn>
                </a:cxnLst>
                <a:rect l="T9" t="T10" r="T11" b="T12"/>
                <a:pathLst>
                  <a:path w="59" h="34">
                    <a:moveTo>
                      <a:pt x="59" y="0"/>
                    </a:moveTo>
                    <a:lnTo>
                      <a:pt x="23" y="25"/>
                    </a:lnTo>
                    <a:lnTo>
                      <a:pt x="0" y="34"/>
                    </a:lnTo>
                  </a:path>
                </a:pathLst>
              </a:custGeom>
              <a:noFill/>
              <a:ln w="26988">
                <a:solidFill>
                  <a:srgbClr val="800080"/>
                </a:solidFill>
                <a:prstDash val="solid"/>
                <a:round/>
                <a:headEnd/>
                <a:tailEnd/>
              </a:ln>
            </p:spPr>
            <p:txBody>
              <a:bodyPr/>
              <a:lstStyle/>
              <a:p>
                <a:endParaRPr lang="en-US"/>
              </a:p>
            </p:txBody>
          </p:sp>
          <p:sp>
            <p:nvSpPr>
              <p:cNvPr id="1097" name="Freeform 211"/>
              <p:cNvSpPr>
                <a:spLocks/>
              </p:cNvSpPr>
              <p:nvPr/>
            </p:nvSpPr>
            <p:spPr bwMode="auto">
              <a:xfrm>
                <a:off x="4217" y="3112"/>
                <a:ext cx="32" cy="14"/>
              </a:xfrm>
              <a:custGeom>
                <a:avLst/>
                <a:gdLst>
                  <a:gd name="T0" fmla="*/ 1 w 63"/>
                  <a:gd name="T1" fmla="*/ 0 h 29"/>
                  <a:gd name="T2" fmla="*/ 1 w 63"/>
                  <a:gd name="T3" fmla="*/ 0 h 29"/>
                  <a:gd name="T4" fmla="*/ 0 w 63"/>
                  <a:gd name="T5" fmla="*/ 0 h 29"/>
                  <a:gd name="T6" fmla="*/ 0 60000 65536"/>
                  <a:gd name="T7" fmla="*/ 0 60000 65536"/>
                  <a:gd name="T8" fmla="*/ 0 60000 65536"/>
                  <a:gd name="T9" fmla="*/ 0 w 63"/>
                  <a:gd name="T10" fmla="*/ 0 h 29"/>
                  <a:gd name="T11" fmla="*/ 63 w 63"/>
                  <a:gd name="T12" fmla="*/ 29 h 29"/>
                </a:gdLst>
                <a:ahLst/>
                <a:cxnLst>
                  <a:cxn ang="T6">
                    <a:pos x="T0" y="T1"/>
                  </a:cxn>
                  <a:cxn ang="T7">
                    <a:pos x="T2" y="T3"/>
                  </a:cxn>
                  <a:cxn ang="T8">
                    <a:pos x="T4" y="T5"/>
                  </a:cxn>
                </a:cxnLst>
                <a:rect l="T9" t="T10" r="T11" b="T12"/>
                <a:pathLst>
                  <a:path w="63" h="29">
                    <a:moveTo>
                      <a:pt x="63" y="0"/>
                    </a:moveTo>
                    <a:lnTo>
                      <a:pt x="2" y="29"/>
                    </a:lnTo>
                    <a:lnTo>
                      <a:pt x="0" y="29"/>
                    </a:lnTo>
                  </a:path>
                </a:pathLst>
              </a:custGeom>
              <a:noFill/>
              <a:ln w="26988">
                <a:solidFill>
                  <a:srgbClr val="800080"/>
                </a:solidFill>
                <a:prstDash val="solid"/>
                <a:round/>
                <a:headEnd/>
                <a:tailEnd/>
              </a:ln>
            </p:spPr>
            <p:txBody>
              <a:bodyPr/>
              <a:lstStyle/>
              <a:p>
                <a:endParaRPr lang="en-US"/>
              </a:p>
            </p:txBody>
          </p:sp>
          <p:sp>
            <p:nvSpPr>
              <p:cNvPr id="1098" name="Line 212"/>
              <p:cNvSpPr>
                <a:spLocks noChangeShapeType="1"/>
              </p:cNvSpPr>
              <p:nvPr/>
            </p:nvSpPr>
            <p:spPr bwMode="auto">
              <a:xfrm flipH="1">
                <a:off x="4148" y="3132"/>
                <a:ext cx="35" cy="5"/>
              </a:xfrm>
              <a:prstGeom prst="line">
                <a:avLst/>
              </a:prstGeom>
              <a:noFill/>
              <a:ln w="26988">
                <a:solidFill>
                  <a:srgbClr val="800080"/>
                </a:solidFill>
                <a:round/>
                <a:headEnd/>
                <a:tailEnd/>
              </a:ln>
            </p:spPr>
            <p:txBody>
              <a:bodyPr/>
              <a:lstStyle/>
              <a:p>
                <a:endParaRPr lang="en-US"/>
              </a:p>
            </p:txBody>
          </p:sp>
          <p:sp>
            <p:nvSpPr>
              <p:cNvPr id="1099" name="Line 213"/>
              <p:cNvSpPr>
                <a:spLocks noChangeShapeType="1"/>
              </p:cNvSpPr>
              <p:nvPr/>
            </p:nvSpPr>
            <p:spPr bwMode="auto">
              <a:xfrm flipH="1">
                <a:off x="4079" y="3139"/>
                <a:ext cx="35" cy="2"/>
              </a:xfrm>
              <a:prstGeom prst="line">
                <a:avLst/>
              </a:prstGeom>
              <a:noFill/>
              <a:ln w="26988">
                <a:solidFill>
                  <a:srgbClr val="800080"/>
                </a:solidFill>
                <a:round/>
                <a:headEnd/>
                <a:tailEnd/>
              </a:ln>
            </p:spPr>
            <p:txBody>
              <a:bodyPr/>
              <a:lstStyle/>
              <a:p>
                <a:endParaRPr lang="en-US"/>
              </a:p>
            </p:txBody>
          </p:sp>
          <p:sp>
            <p:nvSpPr>
              <p:cNvPr id="1100" name="Freeform 214"/>
              <p:cNvSpPr>
                <a:spLocks/>
              </p:cNvSpPr>
              <p:nvPr/>
            </p:nvSpPr>
            <p:spPr bwMode="auto">
              <a:xfrm>
                <a:off x="4010" y="3142"/>
                <a:ext cx="34" cy="2"/>
              </a:xfrm>
              <a:custGeom>
                <a:avLst/>
                <a:gdLst>
                  <a:gd name="T0" fmla="*/ 0 w 70"/>
                  <a:gd name="T1" fmla="*/ 0 h 3"/>
                  <a:gd name="T2" fmla="*/ 0 w 70"/>
                  <a:gd name="T3" fmla="*/ 1 h 3"/>
                  <a:gd name="T4" fmla="*/ 0 w 70"/>
                  <a:gd name="T5" fmla="*/ 1 h 3"/>
                  <a:gd name="T6" fmla="*/ 0 60000 65536"/>
                  <a:gd name="T7" fmla="*/ 0 60000 65536"/>
                  <a:gd name="T8" fmla="*/ 0 60000 65536"/>
                  <a:gd name="T9" fmla="*/ 0 w 70"/>
                  <a:gd name="T10" fmla="*/ 0 h 3"/>
                  <a:gd name="T11" fmla="*/ 70 w 70"/>
                  <a:gd name="T12" fmla="*/ 3 h 3"/>
                </a:gdLst>
                <a:ahLst/>
                <a:cxnLst>
                  <a:cxn ang="T6">
                    <a:pos x="T0" y="T1"/>
                  </a:cxn>
                  <a:cxn ang="T7">
                    <a:pos x="T2" y="T3"/>
                  </a:cxn>
                  <a:cxn ang="T8">
                    <a:pos x="T4" y="T5"/>
                  </a:cxn>
                </a:cxnLst>
                <a:rect l="T9" t="T10" r="T11" b="T12"/>
                <a:pathLst>
                  <a:path w="70" h="3">
                    <a:moveTo>
                      <a:pt x="70" y="0"/>
                    </a:moveTo>
                    <a:lnTo>
                      <a:pt x="41" y="1"/>
                    </a:lnTo>
                    <a:lnTo>
                      <a:pt x="0" y="3"/>
                    </a:lnTo>
                  </a:path>
                </a:pathLst>
              </a:custGeom>
              <a:noFill/>
              <a:ln w="26988">
                <a:solidFill>
                  <a:srgbClr val="800080"/>
                </a:solidFill>
                <a:prstDash val="solid"/>
                <a:round/>
                <a:headEnd/>
                <a:tailEnd/>
              </a:ln>
            </p:spPr>
            <p:txBody>
              <a:bodyPr/>
              <a:lstStyle/>
              <a:p>
                <a:endParaRPr lang="en-US"/>
              </a:p>
            </p:txBody>
          </p:sp>
          <p:sp>
            <p:nvSpPr>
              <p:cNvPr id="1101" name="Freeform 215"/>
              <p:cNvSpPr>
                <a:spLocks/>
              </p:cNvSpPr>
              <p:nvPr/>
            </p:nvSpPr>
            <p:spPr bwMode="auto">
              <a:xfrm>
                <a:off x="3940" y="3145"/>
                <a:ext cx="35" cy="1"/>
              </a:xfrm>
              <a:custGeom>
                <a:avLst/>
                <a:gdLst>
                  <a:gd name="T0" fmla="*/ 1 w 69"/>
                  <a:gd name="T1" fmla="*/ 0 h 2"/>
                  <a:gd name="T2" fmla="*/ 1 w 69"/>
                  <a:gd name="T3" fmla="*/ 1 h 2"/>
                  <a:gd name="T4" fmla="*/ 0 w 69"/>
                  <a:gd name="T5" fmla="*/ 1 h 2"/>
                  <a:gd name="T6" fmla="*/ 0 60000 65536"/>
                  <a:gd name="T7" fmla="*/ 0 60000 65536"/>
                  <a:gd name="T8" fmla="*/ 0 60000 65536"/>
                  <a:gd name="T9" fmla="*/ 0 w 69"/>
                  <a:gd name="T10" fmla="*/ 0 h 2"/>
                  <a:gd name="T11" fmla="*/ 69 w 69"/>
                  <a:gd name="T12" fmla="*/ 2 h 2"/>
                </a:gdLst>
                <a:ahLst/>
                <a:cxnLst>
                  <a:cxn ang="T6">
                    <a:pos x="T0" y="T1"/>
                  </a:cxn>
                  <a:cxn ang="T7">
                    <a:pos x="T2" y="T3"/>
                  </a:cxn>
                  <a:cxn ang="T8">
                    <a:pos x="T4" y="T5"/>
                  </a:cxn>
                </a:cxnLst>
                <a:rect l="T9" t="T10" r="T11" b="T12"/>
                <a:pathLst>
                  <a:path w="69" h="2">
                    <a:moveTo>
                      <a:pt x="69" y="0"/>
                    </a:moveTo>
                    <a:lnTo>
                      <a:pt x="11" y="2"/>
                    </a:lnTo>
                    <a:lnTo>
                      <a:pt x="0" y="2"/>
                    </a:lnTo>
                  </a:path>
                </a:pathLst>
              </a:custGeom>
              <a:noFill/>
              <a:ln w="26988">
                <a:solidFill>
                  <a:srgbClr val="800080"/>
                </a:solidFill>
                <a:prstDash val="solid"/>
                <a:round/>
                <a:headEnd/>
                <a:tailEnd/>
              </a:ln>
            </p:spPr>
            <p:txBody>
              <a:bodyPr/>
              <a:lstStyle/>
              <a:p>
                <a:endParaRPr lang="en-US"/>
              </a:p>
            </p:txBody>
          </p:sp>
          <p:sp>
            <p:nvSpPr>
              <p:cNvPr id="1102" name="Line 216"/>
              <p:cNvSpPr>
                <a:spLocks noChangeShapeType="1"/>
              </p:cNvSpPr>
              <p:nvPr/>
            </p:nvSpPr>
            <p:spPr bwMode="auto">
              <a:xfrm flipH="1">
                <a:off x="3871" y="3146"/>
                <a:ext cx="35" cy="1"/>
              </a:xfrm>
              <a:prstGeom prst="line">
                <a:avLst/>
              </a:prstGeom>
              <a:noFill/>
              <a:ln w="26988">
                <a:solidFill>
                  <a:srgbClr val="800080"/>
                </a:solidFill>
                <a:round/>
                <a:headEnd/>
                <a:tailEnd/>
              </a:ln>
            </p:spPr>
            <p:txBody>
              <a:bodyPr/>
              <a:lstStyle/>
              <a:p>
                <a:endParaRPr lang="en-US"/>
              </a:p>
            </p:txBody>
          </p:sp>
          <p:sp>
            <p:nvSpPr>
              <p:cNvPr id="1103" name="Line 217"/>
              <p:cNvSpPr>
                <a:spLocks noChangeShapeType="1"/>
              </p:cNvSpPr>
              <p:nvPr/>
            </p:nvSpPr>
            <p:spPr bwMode="auto">
              <a:xfrm flipH="1">
                <a:off x="3802" y="3147"/>
                <a:ext cx="35" cy="1"/>
              </a:xfrm>
              <a:prstGeom prst="line">
                <a:avLst/>
              </a:prstGeom>
              <a:noFill/>
              <a:ln w="26988">
                <a:solidFill>
                  <a:srgbClr val="800080"/>
                </a:solidFill>
                <a:round/>
                <a:headEnd/>
                <a:tailEnd/>
              </a:ln>
            </p:spPr>
            <p:txBody>
              <a:bodyPr/>
              <a:lstStyle/>
              <a:p>
                <a:endParaRPr lang="en-US"/>
              </a:p>
            </p:txBody>
          </p:sp>
          <p:sp>
            <p:nvSpPr>
              <p:cNvPr id="1104" name="Line 218"/>
              <p:cNvSpPr>
                <a:spLocks noChangeShapeType="1"/>
              </p:cNvSpPr>
              <p:nvPr/>
            </p:nvSpPr>
            <p:spPr bwMode="auto">
              <a:xfrm flipH="1">
                <a:off x="3733" y="3147"/>
                <a:ext cx="34" cy="1"/>
              </a:xfrm>
              <a:prstGeom prst="line">
                <a:avLst/>
              </a:prstGeom>
              <a:noFill/>
              <a:ln w="26988">
                <a:solidFill>
                  <a:srgbClr val="800080"/>
                </a:solidFill>
                <a:round/>
                <a:headEnd/>
                <a:tailEnd/>
              </a:ln>
            </p:spPr>
            <p:txBody>
              <a:bodyPr/>
              <a:lstStyle/>
              <a:p>
                <a:endParaRPr lang="en-US"/>
              </a:p>
            </p:txBody>
          </p:sp>
          <p:sp>
            <p:nvSpPr>
              <p:cNvPr id="1105" name="Line 219"/>
              <p:cNvSpPr>
                <a:spLocks noChangeShapeType="1"/>
              </p:cNvSpPr>
              <p:nvPr/>
            </p:nvSpPr>
            <p:spPr bwMode="auto">
              <a:xfrm flipH="1">
                <a:off x="3663" y="3148"/>
                <a:ext cx="34" cy="1"/>
              </a:xfrm>
              <a:prstGeom prst="line">
                <a:avLst/>
              </a:prstGeom>
              <a:noFill/>
              <a:ln w="26988">
                <a:solidFill>
                  <a:srgbClr val="800080"/>
                </a:solidFill>
                <a:round/>
                <a:headEnd/>
                <a:tailEnd/>
              </a:ln>
            </p:spPr>
            <p:txBody>
              <a:bodyPr/>
              <a:lstStyle/>
              <a:p>
                <a:endParaRPr lang="en-US"/>
              </a:p>
            </p:txBody>
          </p:sp>
          <p:sp>
            <p:nvSpPr>
              <p:cNvPr id="1106" name="Line 220"/>
              <p:cNvSpPr>
                <a:spLocks noChangeShapeType="1"/>
              </p:cNvSpPr>
              <p:nvPr/>
            </p:nvSpPr>
            <p:spPr bwMode="auto">
              <a:xfrm flipH="1">
                <a:off x="3593" y="3149"/>
                <a:ext cx="35" cy="1"/>
              </a:xfrm>
              <a:prstGeom prst="line">
                <a:avLst/>
              </a:prstGeom>
              <a:noFill/>
              <a:ln w="26988">
                <a:solidFill>
                  <a:srgbClr val="800080"/>
                </a:solidFill>
                <a:round/>
                <a:headEnd/>
                <a:tailEnd/>
              </a:ln>
            </p:spPr>
            <p:txBody>
              <a:bodyPr/>
              <a:lstStyle/>
              <a:p>
                <a:endParaRPr lang="en-US"/>
              </a:p>
            </p:txBody>
          </p:sp>
          <p:sp>
            <p:nvSpPr>
              <p:cNvPr id="1107" name="Line 221"/>
              <p:cNvSpPr>
                <a:spLocks noChangeShapeType="1"/>
              </p:cNvSpPr>
              <p:nvPr/>
            </p:nvSpPr>
            <p:spPr bwMode="auto">
              <a:xfrm flipH="1">
                <a:off x="3524" y="3150"/>
                <a:ext cx="35" cy="1"/>
              </a:xfrm>
              <a:prstGeom prst="line">
                <a:avLst/>
              </a:prstGeom>
              <a:noFill/>
              <a:ln w="26988">
                <a:solidFill>
                  <a:srgbClr val="800080"/>
                </a:solidFill>
                <a:round/>
                <a:headEnd/>
                <a:tailEnd/>
              </a:ln>
            </p:spPr>
            <p:txBody>
              <a:bodyPr/>
              <a:lstStyle/>
              <a:p>
                <a:endParaRPr lang="en-US"/>
              </a:p>
            </p:txBody>
          </p:sp>
          <p:sp>
            <p:nvSpPr>
              <p:cNvPr id="1108" name="Line 222"/>
              <p:cNvSpPr>
                <a:spLocks noChangeShapeType="1"/>
              </p:cNvSpPr>
              <p:nvPr/>
            </p:nvSpPr>
            <p:spPr bwMode="auto">
              <a:xfrm flipH="1">
                <a:off x="3455" y="3150"/>
                <a:ext cx="35" cy="1"/>
              </a:xfrm>
              <a:prstGeom prst="line">
                <a:avLst/>
              </a:prstGeom>
              <a:noFill/>
              <a:ln w="26988">
                <a:solidFill>
                  <a:srgbClr val="800080"/>
                </a:solidFill>
                <a:round/>
                <a:headEnd/>
                <a:tailEnd/>
              </a:ln>
            </p:spPr>
            <p:txBody>
              <a:bodyPr/>
              <a:lstStyle/>
              <a:p>
                <a:endParaRPr lang="en-US"/>
              </a:p>
            </p:txBody>
          </p:sp>
          <p:sp>
            <p:nvSpPr>
              <p:cNvPr id="1109" name="Line 223"/>
              <p:cNvSpPr>
                <a:spLocks noChangeShapeType="1"/>
              </p:cNvSpPr>
              <p:nvPr/>
            </p:nvSpPr>
            <p:spPr bwMode="auto">
              <a:xfrm flipH="1">
                <a:off x="3386" y="3150"/>
                <a:ext cx="34" cy="1"/>
              </a:xfrm>
              <a:prstGeom prst="line">
                <a:avLst/>
              </a:prstGeom>
              <a:noFill/>
              <a:ln w="26988">
                <a:solidFill>
                  <a:srgbClr val="800080"/>
                </a:solidFill>
                <a:round/>
                <a:headEnd/>
                <a:tailEnd/>
              </a:ln>
            </p:spPr>
            <p:txBody>
              <a:bodyPr/>
              <a:lstStyle/>
              <a:p>
                <a:endParaRPr lang="en-US"/>
              </a:p>
            </p:txBody>
          </p:sp>
          <p:sp>
            <p:nvSpPr>
              <p:cNvPr id="1110" name="Line 224"/>
              <p:cNvSpPr>
                <a:spLocks noChangeShapeType="1"/>
              </p:cNvSpPr>
              <p:nvPr/>
            </p:nvSpPr>
            <p:spPr bwMode="auto">
              <a:xfrm flipH="1">
                <a:off x="3341" y="3150"/>
                <a:ext cx="10" cy="1"/>
              </a:xfrm>
              <a:prstGeom prst="line">
                <a:avLst/>
              </a:prstGeom>
              <a:noFill/>
              <a:ln w="26988">
                <a:solidFill>
                  <a:srgbClr val="800080"/>
                </a:solidFill>
                <a:round/>
                <a:headEnd/>
                <a:tailEnd/>
              </a:ln>
            </p:spPr>
            <p:txBody>
              <a:bodyPr/>
              <a:lstStyle/>
              <a:p>
                <a:endParaRPr lang="en-US"/>
              </a:p>
            </p:txBody>
          </p:sp>
          <p:sp>
            <p:nvSpPr>
              <p:cNvPr id="1111" name="Freeform 225"/>
              <p:cNvSpPr>
                <a:spLocks/>
              </p:cNvSpPr>
              <p:nvPr/>
            </p:nvSpPr>
            <p:spPr bwMode="auto">
              <a:xfrm>
                <a:off x="1145" y="657"/>
                <a:ext cx="2167" cy="2494"/>
              </a:xfrm>
              <a:custGeom>
                <a:avLst/>
                <a:gdLst>
                  <a:gd name="T0" fmla="*/ 0 w 4334"/>
                  <a:gd name="T1" fmla="*/ 0 h 4988"/>
                  <a:gd name="T2" fmla="*/ 1 w 4334"/>
                  <a:gd name="T3" fmla="*/ 3 h 4988"/>
                  <a:gd name="T4" fmla="*/ 1 w 4334"/>
                  <a:gd name="T5" fmla="*/ 5 h 4988"/>
                  <a:gd name="T6" fmla="*/ 1 w 4334"/>
                  <a:gd name="T7" fmla="*/ 7 h 4988"/>
                  <a:gd name="T8" fmla="*/ 2 w 4334"/>
                  <a:gd name="T9" fmla="*/ 10 h 4988"/>
                  <a:gd name="T10" fmla="*/ 2 w 4334"/>
                  <a:gd name="T11" fmla="*/ 10 h 4988"/>
                  <a:gd name="T12" fmla="*/ 3 w 4334"/>
                  <a:gd name="T13" fmla="*/ 12 h 4988"/>
                  <a:gd name="T14" fmla="*/ 4 w 4334"/>
                  <a:gd name="T15" fmla="*/ 14 h 4988"/>
                  <a:gd name="T16" fmla="*/ 4 w 4334"/>
                  <a:gd name="T17" fmla="*/ 15 h 4988"/>
                  <a:gd name="T18" fmla="*/ 5 w 4334"/>
                  <a:gd name="T19" fmla="*/ 17 h 4988"/>
                  <a:gd name="T20" fmla="*/ 6 w 4334"/>
                  <a:gd name="T21" fmla="*/ 18 h 4988"/>
                  <a:gd name="T22" fmla="*/ 7 w 4334"/>
                  <a:gd name="T23" fmla="*/ 19 h 4988"/>
                  <a:gd name="T24" fmla="*/ 8 w 4334"/>
                  <a:gd name="T25" fmla="*/ 19 h 4988"/>
                  <a:gd name="T26" fmla="*/ 10 w 4334"/>
                  <a:gd name="T27" fmla="*/ 19 h 4988"/>
                  <a:gd name="T28" fmla="*/ 11 w 4334"/>
                  <a:gd name="T29" fmla="*/ 19 h 4988"/>
                  <a:gd name="T30" fmla="*/ 12 w 4334"/>
                  <a:gd name="T31" fmla="*/ 19 h 4988"/>
                  <a:gd name="T32" fmla="*/ 13 w 4334"/>
                  <a:gd name="T33" fmla="*/ 19 h 4988"/>
                  <a:gd name="T34" fmla="*/ 17 w 4334"/>
                  <a:gd name="T35" fmla="*/ 19 h 4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34"/>
                  <a:gd name="T55" fmla="*/ 0 h 4988"/>
                  <a:gd name="T56" fmla="*/ 4334 w 4334"/>
                  <a:gd name="T57" fmla="*/ 4988 h 4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34" h="4988">
                    <a:moveTo>
                      <a:pt x="0" y="0"/>
                    </a:moveTo>
                    <a:lnTo>
                      <a:pt x="173" y="817"/>
                    </a:lnTo>
                    <a:lnTo>
                      <a:pt x="300" y="1331"/>
                    </a:lnTo>
                    <a:lnTo>
                      <a:pt x="440" y="1890"/>
                    </a:lnTo>
                    <a:lnTo>
                      <a:pt x="565" y="2352"/>
                    </a:lnTo>
                    <a:lnTo>
                      <a:pt x="696" y="2757"/>
                    </a:lnTo>
                    <a:lnTo>
                      <a:pt x="877" y="3236"/>
                    </a:lnTo>
                    <a:lnTo>
                      <a:pt x="1048" y="3601"/>
                    </a:lnTo>
                    <a:lnTo>
                      <a:pt x="1225" y="3923"/>
                    </a:lnTo>
                    <a:lnTo>
                      <a:pt x="1492" y="4267"/>
                    </a:lnTo>
                    <a:lnTo>
                      <a:pt x="1726" y="4509"/>
                    </a:lnTo>
                    <a:lnTo>
                      <a:pt x="1988" y="4690"/>
                    </a:lnTo>
                    <a:lnTo>
                      <a:pt x="2284" y="4834"/>
                    </a:lnTo>
                    <a:lnTo>
                      <a:pt x="2572" y="4924"/>
                    </a:lnTo>
                    <a:lnTo>
                      <a:pt x="2836" y="4961"/>
                    </a:lnTo>
                    <a:lnTo>
                      <a:pt x="3143" y="4978"/>
                    </a:lnTo>
                    <a:lnTo>
                      <a:pt x="3386" y="4988"/>
                    </a:lnTo>
                    <a:lnTo>
                      <a:pt x="4334" y="4988"/>
                    </a:lnTo>
                  </a:path>
                </a:pathLst>
              </a:custGeom>
              <a:noFill/>
              <a:ln w="26988">
                <a:solidFill>
                  <a:srgbClr val="800080"/>
                </a:solidFill>
                <a:prstDash val="solid"/>
                <a:round/>
                <a:headEnd/>
                <a:tailEnd/>
              </a:ln>
            </p:spPr>
            <p:txBody>
              <a:bodyPr/>
              <a:lstStyle/>
              <a:p>
                <a:endParaRPr lang="en-US"/>
              </a:p>
            </p:txBody>
          </p:sp>
        </p:grpSp>
      </p:grpSp>
      <p:sp>
        <p:nvSpPr>
          <p:cNvPr id="1047" name="Line 94"/>
          <p:cNvSpPr>
            <a:spLocks noChangeShapeType="1"/>
          </p:cNvSpPr>
          <p:nvPr/>
        </p:nvSpPr>
        <p:spPr bwMode="auto">
          <a:xfrm>
            <a:off x="2328863" y="5405438"/>
            <a:ext cx="3175" cy="1009650"/>
          </a:xfrm>
          <a:prstGeom prst="line">
            <a:avLst/>
          </a:prstGeom>
          <a:noFill/>
          <a:ln w="19050">
            <a:solidFill>
              <a:srgbClr val="0000FF"/>
            </a:solidFill>
            <a:round/>
            <a:headEnd/>
            <a:tailEnd/>
          </a:ln>
        </p:spPr>
        <p:txBody>
          <a:bodyPr/>
          <a:lstStyle/>
          <a:p>
            <a:endParaRPr lang="en-US"/>
          </a:p>
        </p:txBody>
      </p:sp>
      <p:sp>
        <p:nvSpPr>
          <p:cNvPr id="1048" name="Line 95"/>
          <p:cNvSpPr>
            <a:spLocks noChangeShapeType="1"/>
          </p:cNvSpPr>
          <p:nvPr/>
        </p:nvSpPr>
        <p:spPr bwMode="auto">
          <a:xfrm>
            <a:off x="4235450" y="5405438"/>
            <a:ext cx="1588" cy="1009650"/>
          </a:xfrm>
          <a:prstGeom prst="line">
            <a:avLst/>
          </a:prstGeom>
          <a:noFill/>
          <a:ln w="19050">
            <a:solidFill>
              <a:srgbClr val="0000FF"/>
            </a:solidFill>
            <a:round/>
            <a:headEnd/>
            <a:tailEnd/>
          </a:ln>
        </p:spPr>
        <p:txBody>
          <a:bodyPr/>
          <a:lstStyle/>
          <a:p>
            <a:endParaRPr lang="en-US"/>
          </a:p>
        </p:txBody>
      </p:sp>
      <p:sp>
        <p:nvSpPr>
          <p:cNvPr id="1049" name="Text Box 96"/>
          <p:cNvSpPr txBox="1">
            <a:spLocks noChangeArrowheads="1"/>
          </p:cNvSpPr>
          <p:nvPr/>
        </p:nvSpPr>
        <p:spPr bwMode="auto">
          <a:xfrm>
            <a:off x="1041400" y="5983288"/>
            <a:ext cx="990600" cy="304800"/>
          </a:xfrm>
          <a:prstGeom prst="rect">
            <a:avLst/>
          </a:prstGeom>
          <a:noFill/>
          <a:ln w="9525">
            <a:noFill/>
            <a:miter lim="800000"/>
            <a:headEnd/>
            <a:tailEnd/>
          </a:ln>
        </p:spPr>
        <p:txBody>
          <a:bodyPr>
            <a:spAutoFit/>
          </a:bodyPr>
          <a:lstStyle/>
          <a:p>
            <a:pPr>
              <a:spcBef>
                <a:spcPct val="50000"/>
              </a:spcBef>
            </a:pPr>
            <a:r>
              <a:rPr lang="en-US" sz="1400" b="1">
                <a:solidFill>
                  <a:srgbClr val="0000CC"/>
                </a:solidFill>
              </a:rPr>
              <a:t>Satellite</a:t>
            </a:r>
            <a:endParaRPr lang="en-CA" sz="1400" b="1">
              <a:solidFill>
                <a:srgbClr val="0000CC"/>
              </a:solidFill>
            </a:endParaRPr>
          </a:p>
        </p:txBody>
      </p:sp>
      <p:sp>
        <p:nvSpPr>
          <p:cNvPr id="1050" name="Text Box 97"/>
          <p:cNvSpPr txBox="1">
            <a:spLocks noChangeArrowheads="1"/>
          </p:cNvSpPr>
          <p:nvPr/>
        </p:nvSpPr>
        <p:spPr bwMode="auto">
          <a:xfrm>
            <a:off x="2590800" y="5948363"/>
            <a:ext cx="1404938" cy="530225"/>
          </a:xfrm>
          <a:prstGeom prst="rect">
            <a:avLst/>
          </a:prstGeom>
          <a:noFill/>
          <a:ln w="9525">
            <a:noFill/>
            <a:miter lim="800000"/>
            <a:headEnd/>
            <a:tailEnd/>
          </a:ln>
        </p:spPr>
        <p:txBody>
          <a:bodyPr>
            <a:spAutoFit/>
          </a:bodyPr>
          <a:lstStyle/>
          <a:p>
            <a:pPr algn="ctr">
              <a:lnSpc>
                <a:spcPct val="90000"/>
              </a:lnSpc>
              <a:spcBef>
                <a:spcPct val="50000"/>
              </a:spcBef>
            </a:pPr>
            <a:r>
              <a:rPr lang="en-US" sz="1200" b="1">
                <a:solidFill>
                  <a:srgbClr val="0000CC"/>
                </a:solidFill>
              </a:rPr>
              <a:t>WRAN</a:t>
            </a:r>
            <a:r>
              <a:rPr lang="en-US" sz="1400" b="1">
                <a:solidFill>
                  <a:srgbClr val="0000CC"/>
                </a:solidFill>
              </a:rPr>
              <a:t/>
            </a:r>
            <a:br>
              <a:rPr lang="en-US" sz="1400" b="1">
                <a:solidFill>
                  <a:srgbClr val="0000CC"/>
                </a:solidFill>
              </a:rPr>
            </a:br>
            <a:r>
              <a:rPr lang="en-US" sz="1000" b="1">
                <a:solidFill>
                  <a:srgbClr val="0000CC"/>
                </a:solidFill>
              </a:rPr>
              <a:t>100 W Base Station</a:t>
            </a:r>
            <a:br>
              <a:rPr lang="en-US" sz="1000" b="1">
                <a:solidFill>
                  <a:srgbClr val="0000CC"/>
                </a:solidFill>
              </a:rPr>
            </a:br>
            <a:r>
              <a:rPr lang="en-US" sz="1000" b="1">
                <a:solidFill>
                  <a:srgbClr val="0000CC"/>
                </a:solidFill>
              </a:rPr>
              <a:t>4 W User terminal</a:t>
            </a:r>
            <a:endParaRPr lang="en-CA" sz="1000" b="1">
              <a:solidFill>
                <a:srgbClr val="0000CC"/>
              </a:solidFill>
            </a:endParaRPr>
          </a:p>
        </p:txBody>
      </p:sp>
      <p:sp>
        <p:nvSpPr>
          <p:cNvPr id="1051" name="Text Box 98"/>
          <p:cNvSpPr txBox="1">
            <a:spLocks noChangeArrowheads="1"/>
          </p:cNvSpPr>
          <p:nvPr/>
        </p:nvSpPr>
        <p:spPr bwMode="auto">
          <a:xfrm>
            <a:off x="4572000" y="5995988"/>
            <a:ext cx="4191000" cy="274637"/>
          </a:xfrm>
          <a:prstGeom prst="rect">
            <a:avLst/>
          </a:prstGeom>
          <a:noFill/>
          <a:ln w="9525">
            <a:noFill/>
            <a:miter lim="800000"/>
            <a:headEnd/>
            <a:tailEnd/>
          </a:ln>
        </p:spPr>
        <p:txBody>
          <a:bodyPr>
            <a:spAutoFit/>
          </a:bodyPr>
          <a:lstStyle/>
          <a:p>
            <a:pPr>
              <a:spcBef>
                <a:spcPct val="50000"/>
              </a:spcBef>
            </a:pPr>
            <a:r>
              <a:rPr lang="en-US" sz="1200" b="1">
                <a:solidFill>
                  <a:srgbClr val="0000CC"/>
                </a:solidFill>
              </a:rPr>
              <a:t>ADSL, Cable, ISM and UNII Wireless and Optical Fiber</a:t>
            </a:r>
            <a:endParaRPr lang="en-CA" sz="1200" b="1">
              <a:solidFill>
                <a:srgbClr val="0000CC"/>
              </a:solidFill>
            </a:endParaRPr>
          </a:p>
        </p:txBody>
      </p:sp>
      <p:sp>
        <p:nvSpPr>
          <p:cNvPr id="1052" name="AutoShape 99"/>
          <p:cNvSpPr>
            <a:spLocks noChangeArrowheads="1"/>
          </p:cNvSpPr>
          <p:nvPr/>
        </p:nvSpPr>
        <p:spPr bwMode="auto">
          <a:xfrm>
            <a:off x="4254500" y="6100763"/>
            <a:ext cx="358775" cy="76200"/>
          </a:xfrm>
          <a:prstGeom prst="rightArrow">
            <a:avLst>
              <a:gd name="adj1" fmla="val 50000"/>
              <a:gd name="adj2" fmla="val 117708"/>
            </a:avLst>
          </a:prstGeom>
          <a:solidFill>
            <a:srgbClr val="0000FF"/>
          </a:solidFill>
          <a:ln w="9525">
            <a:solidFill>
              <a:srgbClr val="0000FF"/>
            </a:solidFill>
            <a:miter lim="800000"/>
            <a:headEnd/>
            <a:tailEnd/>
          </a:ln>
        </p:spPr>
        <p:txBody>
          <a:bodyPr wrap="none" anchor="ctr"/>
          <a:lstStyle/>
          <a:p>
            <a:endParaRPr lang="en-US"/>
          </a:p>
        </p:txBody>
      </p:sp>
      <p:sp>
        <p:nvSpPr>
          <p:cNvPr id="1053" name="AutoShape 100"/>
          <p:cNvSpPr>
            <a:spLocks noChangeArrowheads="1"/>
          </p:cNvSpPr>
          <p:nvPr/>
        </p:nvSpPr>
        <p:spPr bwMode="auto">
          <a:xfrm>
            <a:off x="3946525" y="6203950"/>
            <a:ext cx="276225" cy="76200"/>
          </a:xfrm>
          <a:prstGeom prst="rightArrow">
            <a:avLst>
              <a:gd name="adj1" fmla="val 50000"/>
              <a:gd name="adj2" fmla="val 90625"/>
            </a:avLst>
          </a:prstGeom>
          <a:solidFill>
            <a:srgbClr val="0000FF"/>
          </a:solidFill>
          <a:ln w="9525">
            <a:solidFill>
              <a:srgbClr val="0000FF"/>
            </a:solidFill>
            <a:miter lim="800000"/>
            <a:headEnd/>
            <a:tailEnd/>
          </a:ln>
        </p:spPr>
        <p:txBody>
          <a:bodyPr wrap="none" anchor="ctr"/>
          <a:lstStyle/>
          <a:p>
            <a:endParaRPr lang="en-US"/>
          </a:p>
        </p:txBody>
      </p:sp>
      <p:sp>
        <p:nvSpPr>
          <p:cNvPr id="1054" name="AutoShape 101"/>
          <p:cNvSpPr>
            <a:spLocks noChangeArrowheads="1"/>
          </p:cNvSpPr>
          <p:nvPr/>
        </p:nvSpPr>
        <p:spPr bwMode="auto">
          <a:xfrm>
            <a:off x="2338388" y="6183313"/>
            <a:ext cx="303212" cy="76200"/>
          </a:xfrm>
          <a:prstGeom prst="leftArrow">
            <a:avLst>
              <a:gd name="adj1" fmla="val 50000"/>
              <a:gd name="adj2" fmla="val 99479"/>
            </a:avLst>
          </a:prstGeom>
          <a:solidFill>
            <a:srgbClr val="0000FF"/>
          </a:solidFill>
          <a:ln w="9525">
            <a:solidFill>
              <a:srgbClr val="0000FF"/>
            </a:solidFill>
            <a:miter lim="800000"/>
            <a:headEnd/>
            <a:tailEnd/>
          </a:ln>
        </p:spPr>
        <p:txBody>
          <a:bodyPr wrap="none" anchor="ctr"/>
          <a:lstStyle/>
          <a:p>
            <a:endParaRPr lang="en-US"/>
          </a:p>
        </p:txBody>
      </p:sp>
      <p:sp>
        <p:nvSpPr>
          <p:cNvPr id="1055" name="AutoShape 102"/>
          <p:cNvSpPr>
            <a:spLocks noChangeArrowheads="1"/>
          </p:cNvSpPr>
          <p:nvPr/>
        </p:nvSpPr>
        <p:spPr bwMode="auto">
          <a:xfrm>
            <a:off x="1981200" y="6105525"/>
            <a:ext cx="323850" cy="76200"/>
          </a:xfrm>
          <a:prstGeom prst="leftArrow">
            <a:avLst>
              <a:gd name="adj1" fmla="val 50000"/>
              <a:gd name="adj2" fmla="val 106250"/>
            </a:avLst>
          </a:prstGeom>
          <a:solidFill>
            <a:srgbClr val="0000FF"/>
          </a:solidFill>
          <a:ln w="9525">
            <a:solidFill>
              <a:srgbClr val="0000FF"/>
            </a:solidFill>
            <a:miter lim="800000"/>
            <a:headEnd/>
            <a:tailEnd/>
          </a:ln>
        </p:spPr>
        <p:txBody>
          <a:bodyPr wrap="none" anchor="ctr"/>
          <a:lstStyle/>
          <a:p>
            <a:endParaRPr lang="en-US"/>
          </a:p>
        </p:txBody>
      </p:sp>
      <p:sp>
        <p:nvSpPr>
          <p:cNvPr id="1056" name="Line 103"/>
          <p:cNvSpPr>
            <a:spLocks noChangeShapeType="1"/>
          </p:cNvSpPr>
          <p:nvPr/>
        </p:nvSpPr>
        <p:spPr bwMode="auto">
          <a:xfrm flipH="1">
            <a:off x="4013200" y="5408613"/>
            <a:ext cx="0" cy="1190625"/>
          </a:xfrm>
          <a:prstGeom prst="line">
            <a:avLst/>
          </a:prstGeom>
          <a:noFill/>
          <a:ln w="19050">
            <a:solidFill>
              <a:srgbClr val="00A076"/>
            </a:solidFill>
            <a:prstDash val="dash"/>
            <a:round/>
            <a:headEnd/>
            <a:tailEnd/>
          </a:ln>
        </p:spPr>
        <p:txBody>
          <a:bodyPr/>
          <a:lstStyle/>
          <a:p>
            <a:endParaRPr lang="en-US"/>
          </a:p>
        </p:txBody>
      </p:sp>
      <p:grpSp>
        <p:nvGrpSpPr>
          <p:cNvPr id="7" name="Group 106"/>
          <p:cNvGrpSpPr>
            <a:grpSpLocks/>
          </p:cNvGrpSpPr>
          <p:nvPr/>
        </p:nvGrpSpPr>
        <p:grpSpPr bwMode="auto">
          <a:xfrm>
            <a:off x="2976563" y="5410200"/>
            <a:ext cx="1290637" cy="615950"/>
            <a:chOff x="1888" y="3464"/>
            <a:chExt cx="813" cy="416"/>
          </a:xfrm>
        </p:grpSpPr>
        <p:sp>
          <p:nvSpPr>
            <p:cNvPr id="1064" name="Line 107"/>
            <p:cNvSpPr>
              <a:spLocks noChangeShapeType="1"/>
            </p:cNvSpPr>
            <p:nvPr/>
          </p:nvSpPr>
          <p:spPr bwMode="auto">
            <a:xfrm>
              <a:off x="1888" y="3464"/>
              <a:ext cx="1" cy="376"/>
            </a:xfrm>
            <a:prstGeom prst="line">
              <a:avLst/>
            </a:prstGeom>
            <a:noFill/>
            <a:ln w="19050">
              <a:solidFill>
                <a:srgbClr val="003366"/>
              </a:solidFill>
              <a:round/>
              <a:headEnd/>
              <a:tailEnd/>
            </a:ln>
          </p:spPr>
          <p:txBody>
            <a:bodyPr/>
            <a:lstStyle/>
            <a:p>
              <a:endParaRPr lang="en-US"/>
            </a:p>
          </p:txBody>
        </p:sp>
        <p:sp>
          <p:nvSpPr>
            <p:cNvPr id="1065" name="Text Box 108"/>
            <p:cNvSpPr txBox="1">
              <a:spLocks noChangeArrowheads="1"/>
            </p:cNvSpPr>
            <p:nvPr/>
          </p:nvSpPr>
          <p:spPr bwMode="auto">
            <a:xfrm>
              <a:off x="1933" y="3724"/>
              <a:ext cx="768" cy="156"/>
            </a:xfrm>
            <a:prstGeom prst="rect">
              <a:avLst/>
            </a:prstGeom>
            <a:noFill/>
            <a:ln w="9525">
              <a:noFill/>
              <a:miter lim="800000"/>
              <a:headEnd/>
              <a:tailEnd/>
            </a:ln>
          </p:spPr>
          <p:txBody>
            <a:bodyPr>
              <a:spAutoFit/>
            </a:bodyPr>
            <a:lstStyle/>
            <a:p>
              <a:pPr algn="ctr">
                <a:lnSpc>
                  <a:spcPct val="90000"/>
                </a:lnSpc>
                <a:spcBef>
                  <a:spcPct val="50000"/>
                </a:spcBef>
              </a:pPr>
              <a:r>
                <a:rPr lang="en-US" sz="1000" b="1">
                  <a:solidFill>
                    <a:srgbClr val="003366"/>
                  </a:solidFill>
                </a:rPr>
                <a:t>4 W Base Station</a:t>
              </a:r>
              <a:endParaRPr lang="en-CA" sz="1000" b="1">
                <a:solidFill>
                  <a:srgbClr val="003366"/>
                </a:solidFill>
              </a:endParaRPr>
            </a:p>
          </p:txBody>
        </p:sp>
        <p:sp>
          <p:nvSpPr>
            <p:cNvPr id="1066" name="AutoShape 109"/>
            <p:cNvSpPr>
              <a:spLocks noChangeArrowheads="1"/>
            </p:cNvSpPr>
            <p:nvPr/>
          </p:nvSpPr>
          <p:spPr bwMode="auto">
            <a:xfrm>
              <a:off x="1896" y="3696"/>
              <a:ext cx="191" cy="48"/>
            </a:xfrm>
            <a:prstGeom prst="leftArrow">
              <a:avLst>
                <a:gd name="adj1" fmla="val 50000"/>
                <a:gd name="adj2" fmla="val 99479"/>
              </a:avLst>
            </a:prstGeom>
            <a:solidFill>
              <a:srgbClr val="003366"/>
            </a:solidFill>
            <a:ln w="9525">
              <a:solidFill>
                <a:srgbClr val="003366"/>
              </a:solidFill>
              <a:miter lim="800000"/>
              <a:headEnd/>
              <a:tailEnd/>
            </a:ln>
          </p:spPr>
          <p:txBody>
            <a:bodyPr wrap="none" anchor="ctr"/>
            <a:lstStyle/>
            <a:p>
              <a:endParaRPr lang="en-US"/>
            </a:p>
          </p:txBody>
        </p:sp>
      </p:grpSp>
      <p:sp>
        <p:nvSpPr>
          <p:cNvPr id="1058" name="Text Box 104"/>
          <p:cNvSpPr txBox="1">
            <a:spLocks noChangeArrowheads="1"/>
          </p:cNvSpPr>
          <p:nvPr/>
        </p:nvSpPr>
        <p:spPr bwMode="auto">
          <a:xfrm>
            <a:off x="1895475" y="6415088"/>
            <a:ext cx="2057400" cy="274637"/>
          </a:xfrm>
          <a:prstGeom prst="rect">
            <a:avLst/>
          </a:prstGeom>
          <a:noFill/>
          <a:ln w="9525">
            <a:noFill/>
            <a:miter lim="800000"/>
            <a:headEnd/>
            <a:tailEnd/>
          </a:ln>
        </p:spPr>
        <p:txBody>
          <a:bodyPr>
            <a:spAutoFit/>
          </a:bodyPr>
          <a:lstStyle/>
          <a:p>
            <a:pPr>
              <a:spcBef>
                <a:spcPct val="50000"/>
              </a:spcBef>
            </a:pPr>
            <a:r>
              <a:rPr lang="en-US" sz="1200" b="1">
                <a:solidFill>
                  <a:srgbClr val="00A076"/>
                </a:solidFill>
              </a:rPr>
              <a:t>FCC Definition of ‘Rural’</a:t>
            </a:r>
          </a:p>
        </p:txBody>
      </p:sp>
      <p:sp>
        <p:nvSpPr>
          <p:cNvPr id="1059" name="Line 105"/>
          <p:cNvSpPr>
            <a:spLocks noChangeShapeType="1"/>
          </p:cNvSpPr>
          <p:nvPr/>
        </p:nvSpPr>
        <p:spPr bwMode="auto">
          <a:xfrm flipH="1">
            <a:off x="3770313" y="6559550"/>
            <a:ext cx="234950" cy="3175"/>
          </a:xfrm>
          <a:prstGeom prst="line">
            <a:avLst/>
          </a:prstGeom>
          <a:noFill/>
          <a:ln w="19050">
            <a:solidFill>
              <a:srgbClr val="00A076"/>
            </a:solidFill>
            <a:round/>
            <a:headEnd/>
            <a:tailEnd type="triangle" w="med" len="med"/>
          </a:ln>
        </p:spPr>
        <p:txBody>
          <a:bodyPr/>
          <a:lstStyle/>
          <a:p>
            <a:endParaRPr lang="en-US"/>
          </a:p>
        </p:txBody>
      </p:sp>
      <p:sp>
        <p:nvSpPr>
          <p:cNvPr id="1060" name="TextBox 125"/>
          <p:cNvSpPr txBox="1">
            <a:spLocks noChangeArrowheads="1"/>
          </p:cNvSpPr>
          <p:nvPr/>
        </p:nvSpPr>
        <p:spPr bwMode="auto">
          <a:xfrm>
            <a:off x="5486400" y="6324600"/>
            <a:ext cx="3657600" cy="261938"/>
          </a:xfrm>
          <a:prstGeom prst="rect">
            <a:avLst/>
          </a:prstGeom>
          <a:noFill/>
          <a:ln w="9525">
            <a:noFill/>
            <a:miter lim="800000"/>
            <a:headEnd/>
            <a:tailEnd/>
          </a:ln>
        </p:spPr>
        <p:txBody>
          <a:bodyPr>
            <a:spAutoFit/>
          </a:bodyPr>
          <a:lstStyle/>
          <a:p>
            <a:pPr algn="r"/>
            <a:r>
              <a:rPr lang="en-US" sz="1100"/>
              <a:t>Courtesy: Gerald Chouinard: </a:t>
            </a:r>
            <a:r>
              <a:rPr lang="en-US" sz="1100">
                <a:hlinkClick r:id="rId11"/>
              </a:rPr>
              <a:t>gerald.chouinard@crc.ca</a:t>
            </a:r>
            <a:endParaRPr lang="en-US" sz="1100"/>
          </a:p>
        </p:txBody>
      </p:sp>
      <p:sp>
        <p:nvSpPr>
          <p:cNvPr id="118" name="TextBox 117"/>
          <p:cNvSpPr txBox="1"/>
          <p:nvPr/>
        </p:nvSpPr>
        <p:spPr>
          <a:xfrm rot="16200000">
            <a:off x="-2055018" y="3183731"/>
            <a:ext cx="5162550" cy="338137"/>
          </a:xfrm>
          <a:prstGeom prst="rect">
            <a:avLst/>
          </a:prstGeom>
          <a:solidFill>
            <a:schemeClr val="bg1">
              <a:lumMod val="85000"/>
            </a:schemeClr>
          </a:solidFill>
        </p:spPr>
        <p:txBody>
          <a:bodyPr>
            <a:spAutoFit/>
          </a:bodyPr>
          <a:lstStyle/>
          <a:p>
            <a:pPr algn="ctr">
              <a:defRPr/>
            </a:pPr>
            <a:r>
              <a:rPr lang="en-US" sz="1600" b="1" dirty="0"/>
              <a:t>Relative Complexity and Cost (%)</a:t>
            </a:r>
          </a:p>
        </p:txBody>
      </p:sp>
      <p:cxnSp>
        <p:nvCxnSpPr>
          <p:cNvPr id="1062" name="Straight Arrow Connector 135"/>
          <p:cNvCxnSpPr>
            <a:cxnSpLocks noChangeShapeType="1"/>
            <a:stCxn id="1114" idx="2"/>
          </p:cNvCxnSpPr>
          <p:nvPr/>
        </p:nvCxnSpPr>
        <p:spPr bwMode="auto">
          <a:xfrm rot="16200000" flipH="1">
            <a:off x="2486819" y="1420019"/>
            <a:ext cx="347662" cy="469900"/>
          </a:xfrm>
          <a:prstGeom prst="straightConnector1">
            <a:avLst/>
          </a:prstGeom>
          <a:noFill/>
          <a:ln w="9525" algn="ctr">
            <a:solidFill>
              <a:schemeClr val="tx1"/>
            </a:solidFill>
            <a:round/>
            <a:headEnd/>
            <a:tailEnd type="stealth" w="lg" len="lg"/>
          </a:ln>
        </p:spPr>
      </p:cxnSp>
      <p:sp>
        <p:nvSpPr>
          <p:cNvPr id="130" name="Text Box 2"/>
          <p:cNvSpPr txBox="1">
            <a:spLocks noChangeArrowheads="1"/>
          </p:cNvSpPr>
          <p:nvPr/>
        </p:nvSpPr>
        <p:spPr bwMode="auto">
          <a:xfrm>
            <a:off x="361950" y="0"/>
            <a:ext cx="8439150" cy="75713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2000" b="1" dirty="0">
                <a:solidFill>
                  <a:schemeClr val="tx2"/>
                </a:solidFill>
                <a:latin typeface="+mj-lt"/>
                <a:ea typeface="+mj-ea"/>
                <a:cs typeface="+mj-cs"/>
              </a:rPr>
              <a:t>Relative Cost and Complexity of Various Technologies for Rural  and Regional  Area Broadband Service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5638800"/>
            <a:ext cx="16002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grpSp>
        <p:nvGrpSpPr>
          <p:cNvPr id="2" name="Group 4"/>
          <p:cNvGrpSpPr>
            <a:grpSpLocks/>
          </p:cNvGrpSpPr>
          <p:nvPr/>
        </p:nvGrpSpPr>
        <p:grpSpPr bwMode="auto">
          <a:xfrm>
            <a:off x="381000" y="1219200"/>
            <a:ext cx="7929563" cy="5173663"/>
            <a:chOff x="395" y="592"/>
            <a:chExt cx="4995" cy="3321"/>
          </a:xfrm>
        </p:grpSpPr>
        <p:graphicFrame>
          <p:nvGraphicFramePr>
            <p:cNvPr id="2051" name="Object 4"/>
            <p:cNvGraphicFramePr>
              <a:graphicFrameLocks noChangeAspect="1"/>
            </p:cNvGraphicFramePr>
            <p:nvPr/>
          </p:nvGraphicFramePr>
          <p:xfrm>
            <a:off x="400" y="593"/>
            <a:ext cx="4988" cy="3312"/>
          </p:xfrm>
          <a:graphic>
            <a:graphicData uri="http://schemas.openxmlformats.org/presentationml/2006/ole">
              <p:oleObj spid="_x0000_s670723" name="VISIO" r:id="rId4" imgW="7917120" imgH="5257080" progId="">
                <p:embed/>
              </p:oleObj>
            </a:graphicData>
          </a:graphic>
        </p:graphicFrame>
        <p:graphicFrame>
          <p:nvGraphicFramePr>
            <p:cNvPr id="2052" name="Object 5"/>
            <p:cNvGraphicFramePr>
              <a:graphicFrameLocks noChangeAspect="1"/>
            </p:cNvGraphicFramePr>
            <p:nvPr/>
          </p:nvGraphicFramePr>
          <p:xfrm>
            <a:off x="400" y="593"/>
            <a:ext cx="4990" cy="3315"/>
          </p:xfrm>
          <a:graphic>
            <a:graphicData uri="http://schemas.openxmlformats.org/presentationml/2006/ole">
              <p:oleObj spid="_x0000_s670724" name="VISIO" r:id="rId5" imgW="7919280" imgH="5262120" progId="">
                <p:embed/>
              </p:oleObj>
            </a:graphicData>
          </a:graphic>
        </p:graphicFrame>
        <p:graphicFrame>
          <p:nvGraphicFramePr>
            <p:cNvPr id="2053" name="Object 6"/>
            <p:cNvGraphicFramePr>
              <a:graphicFrameLocks noChangeAspect="1"/>
            </p:cNvGraphicFramePr>
            <p:nvPr/>
          </p:nvGraphicFramePr>
          <p:xfrm>
            <a:off x="400" y="593"/>
            <a:ext cx="4990" cy="3315"/>
          </p:xfrm>
          <a:graphic>
            <a:graphicData uri="http://schemas.openxmlformats.org/presentationml/2006/ole">
              <p:oleObj spid="_x0000_s670725" name="VISIO" r:id="rId6" imgW="7919280" imgH="5262120" progId="">
                <p:embed/>
              </p:oleObj>
            </a:graphicData>
          </a:graphic>
        </p:graphicFrame>
        <p:graphicFrame>
          <p:nvGraphicFramePr>
            <p:cNvPr id="2054" name="Object 7"/>
            <p:cNvGraphicFramePr>
              <a:graphicFrameLocks noChangeAspect="1"/>
            </p:cNvGraphicFramePr>
            <p:nvPr/>
          </p:nvGraphicFramePr>
          <p:xfrm>
            <a:off x="400" y="593"/>
            <a:ext cx="4990" cy="3315"/>
          </p:xfrm>
          <a:graphic>
            <a:graphicData uri="http://schemas.openxmlformats.org/presentationml/2006/ole">
              <p:oleObj spid="_x0000_s670726" name="VISIO" r:id="rId7" imgW="7919280" imgH="5262120" progId="">
                <p:embed/>
              </p:oleObj>
            </a:graphicData>
          </a:graphic>
        </p:graphicFrame>
        <p:graphicFrame>
          <p:nvGraphicFramePr>
            <p:cNvPr id="2055" name="Object 8"/>
            <p:cNvGraphicFramePr>
              <a:graphicFrameLocks noChangeAspect="1"/>
            </p:cNvGraphicFramePr>
            <p:nvPr/>
          </p:nvGraphicFramePr>
          <p:xfrm>
            <a:off x="395" y="598"/>
            <a:ext cx="4990" cy="3315"/>
          </p:xfrm>
          <a:graphic>
            <a:graphicData uri="http://schemas.openxmlformats.org/presentationml/2006/ole">
              <p:oleObj spid="_x0000_s670727" name="VISIO" r:id="rId8" imgW="7919280" imgH="5262120" progId="">
                <p:embed/>
              </p:oleObj>
            </a:graphicData>
          </a:graphic>
        </p:graphicFrame>
        <p:graphicFrame>
          <p:nvGraphicFramePr>
            <p:cNvPr id="2056" name="Object 9"/>
            <p:cNvGraphicFramePr>
              <a:graphicFrameLocks noChangeAspect="1"/>
            </p:cNvGraphicFramePr>
            <p:nvPr/>
          </p:nvGraphicFramePr>
          <p:xfrm>
            <a:off x="395" y="592"/>
            <a:ext cx="4990" cy="3315"/>
          </p:xfrm>
          <a:graphic>
            <a:graphicData uri="http://schemas.openxmlformats.org/presentationml/2006/ole">
              <p:oleObj spid="_x0000_s670728" name="VISIO" r:id="rId9" imgW="7919280" imgH="5262120" progId="">
                <p:embed/>
              </p:oleObj>
            </a:graphicData>
          </a:graphic>
        </p:graphicFrame>
        <p:graphicFrame>
          <p:nvGraphicFramePr>
            <p:cNvPr id="2057" name="Object 10"/>
            <p:cNvGraphicFramePr>
              <a:graphicFrameLocks noChangeAspect="1"/>
            </p:cNvGraphicFramePr>
            <p:nvPr/>
          </p:nvGraphicFramePr>
          <p:xfrm>
            <a:off x="395" y="592"/>
            <a:ext cx="4990" cy="3315"/>
          </p:xfrm>
          <a:graphic>
            <a:graphicData uri="http://schemas.openxmlformats.org/presentationml/2006/ole">
              <p:oleObj spid="_x0000_s670729" name="VISIO" r:id="rId10" imgW="7919280" imgH="5262120" progId="">
                <p:embed/>
              </p:oleObj>
            </a:graphicData>
          </a:graphic>
        </p:graphicFrame>
        <p:graphicFrame>
          <p:nvGraphicFramePr>
            <p:cNvPr id="2058" name="Object 11"/>
            <p:cNvGraphicFramePr>
              <a:graphicFrameLocks noChangeAspect="1"/>
            </p:cNvGraphicFramePr>
            <p:nvPr/>
          </p:nvGraphicFramePr>
          <p:xfrm>
            <a:off x="395" y="592"/>
            <a:ext cx="4990" cy="3315"/>
          </p:xfrm>
          <a:graphic>
            <a:graphicData uri="http://schemas.openxmlformats.org/presentationml/2006/ole">
              <p:oleObj spid="_x0000_s670730" name="VISIO" r:id="rId11" imgW="7919280" imgH="5262120" progId="">
                <p:embed/>
              </p:oleObj>
            </a:graphicData>
          </a:graphic>
        </p:graphicFrame>
        <p:graphicFrame>
          <p:nvGraphicFramePr>
            <p:cNvPr id="2059" name="Object 12"/>
            <p:cNvGraphicFramePr>
              <a:graphicFrameLocks noChangeAspect="1"/>
            </p:cNvGraphicFramePr>
            <p:nvPr/>
          </p:nvGraphicFramePr>
          <p:xfrm>
            <a:off x="395" y="592"/>
            <a:ext cx="4990" cy="3315"/>
          </p:xfrm>
          <a:graphic>
            <a:graphicData uri="http://schemas.openxmlformats.org/presentationml/2006/ole">
              <p:oleObj spid="_x0000_s670731" name="VISIO" r:id="rId12" imgW="7919280" imgH="5262120" progId="">
                <p:embed/>
              </p:oleObj>
            </a:graphicData>
          </a:graphic>
        </p:graphicFrame>
      </p:grpSp>
      <p:sp>
        <p:nvSpPr>
          <p:cNvPr id="2061" name="AutoShape 14"/>
          <p:cNvSpPr>
            <a:spLocks noChangeArrowheads="1"/>
          </p:cNvSpPr>
          <p:nvPr/>
        </p:nvSpPr>
        <p:spPr bwMode="auto">
          <a:xfrm>
            <a:off x="5507038" y="3613150"/>
            <a:ext cx="838200" cy="374650"/>
          </a:xfrm>
          <a:prstGeom prst="roundRect">
            <a:avLst>
              <a:gd name="adj" fmla="val 50000"/>
            </a:avLst>
          </a:prstGeom>
          <a:solidFill>
            <a:srgbClr val="FF0000"/>
          </a:solidFill>
          <a:ln w="9525">
            <a:solidFill>
              <a:schemeClr val="tx1"/>
            </a:solidFill>
            <a:round/>
            <a:headEnd/>
            <a:tailEnd/>
          </a:ln>
        </p:spPr>
        <p:txBody>
          <a:bodyPr wrap="none" anchor="ctr"/>
          <a:lstStyle/>
          <a:p>
            <a:pPr algn="ctr" eaLnBrk="0" hangingPunct="0"/>
            <a:r>
              <a:rPr lang="en-US" sz="1000" b="1"/>
              <a:t>Filter</a:t>
            </a:r>
          </a:p>
          <a:p>
            <a:pPr algn="ctr" eaLnBrk="0" hangingPunct="0"/>
            <a:r>
              <a:rPr lang="en-US" sz="1000" b="1"/>
              <a:t>selectivity</a:t>
            </a:r>
            <a:endParaRPr lang="en-CA" sz="1000" b="1"/>
          </a:p>
        </p:txBody>
      </p:sp>
      <p:sp>
        <p:nvSpPr>
          <p:cNvPr id="2062" name="AutoShape 15"/>
          <p:cNvSpPr>
            <a:spLocks noChangeArrowheads="1"/>
          </p:cNvSpPr>
          <p:nvPr/>
        </p:nvSpPr>
        <p:spPr bwMode="auto">
          <a:xfrm>
            <a:off x="2801938" y="1930400"/>
            <a:ext cx="838200" cy="374650"/>
          </a:xfrm>
          <a:prstGeom prst="roundRect">
            <a:avLst>
              <a:gd name="adj" fmla="val 50000"/>
            </a:avLst>
          </a:prstGeom>
          <a:solidFill>
            <a:srgbClr val="66CCFF"/>
          </a:solidFill>
          <a:ln w="9525">
            <a:solidFill>
              <a:schemeClr val="tx1"/>
            </a:solidFill>
            <a:round/>
            <a:headEnd/>
            <a:tailEnd/>
          </a:ln>
        </p:spPr>
        <p:txBody>
          <a:bodyPr wrap="none" anchor="ctr"/>
          <a:lstStyle/>
          <a:p>
            <a:pPr algn="ctr" eaLnBrk="0" hangingPunct="0"/>
            <a:r>
              <a:rPr lang="en-US" sz="1000" b="1"/>
              <a:t>Antenna</a:t>
            </a:r>
          </a:p>
          <a:p>
            <a:pPr algn="ctr" eaLnBrk="0" hangingPunct="0"/>
            <a:r>
              <a:rPr lang="en-US" sz="1000" b="1"/>
              <a:t>aperture</a:t>
            </a:r>
            <a:endParaRPr lang="en-CA" sz="1000" b="1"/>
          </a:p>
        </p:txBody>
      </p:sp>
      <p:sp>
        <p:nvSpPr>
          <p:cNvPr id="2063" name="Line 16"/>
          <p:cNvSpPr>
            <a:spLocks noChangeShapeType="1"/>
          </p:cNvSpPr>
          <p:nvPr/>
        </p:nvSpPr>
        <p:spPr bwMode="auto">
          <a:xfrm>
            <a:off x="6002338" y="3987800"/>
            <a:ext cx="427037" cy="509588"/>
          </a:xfrm>
          <a:prstGeom prst="line">
            <a:avLst/>
          </a:prstGeom>
          <a:noFill/>
          <a:ln w="19050">
            <a:solidFill>
              <a:schemeClr val="tx1"/>
            </a:solidFill>
            <a:round/>
            <a:headEnd/>
            <a:tailEnd type="triangle" w="med" len="med"/>
          </a:ln>
        </p:spPr>
        <p:txBody>
          <a:bodyPr/>
          <a:lstStyle/>
          <a:p>
            <a:endParaRPr lang="en-US"/>
          </a:p>
        </p:txBody>
      </p:sp>
      <p:sp>
        <p:nvSpPr>
          <p:cNvPr id="2064" name="Line 17"/>
          <p:cNvSpPr>
            <a:spLocks noChangeShapeType="1"/>
          </p:cNvSpPr>
          <p:nvPr/>
        </p:nvSpPr>
        <p:spPr bwMode="auto">
          <a:xfrm>
            <a:off x="1447800" y="1447800"/>
            <a:ext cx="4419600" cy="4486275"/>
          </a:xfrm>
          <a:prstGeom prst="line">
            <a:avLst/>
          </a:prstGeom>
          <a:noFill/>
          <a:ln w="28575">
            <a:solidFill>
              <a:srgbClr val="66CCFF"/>
            </a:solidFill>
            <a:round/>
            <a:headEnd/>
            <a:tailEnd/>
          </a:ln>
        </p:spPr>
        <p:txBody>
          <a:bodyPr/>
          <a:lstStyle/>
          <a:p>
            <a:endParaRPr lang="en-US"/>
          </a:p>
        </p:txBody>
      </p:sp>
      <p:sp>
        <p:nvSpPr>
          <p:cNvPr id="2065" name="Line 18"/>
          <p:cNvSpPr>
            <a:spLocks noChangeShapeType="1"/>
          </p:cNvSpPr>
          <p:nvPr/>
        </p:nvSpPr>
        <p:spPr bwMode="auto">
          <a:xfrm flipH="1">
            <a:off x="4191000" y="3505200"/>
            <a:ext cx="3810000" cy="2392363"/>
          </a:xfrm>
          <a:prstGeom prst="line">
            <a:avLst/>
          </a:prstGeom>
          <a:noFill/>
          <a:ln w="28575">
            <a:solidFill>
              <a:srgbClr val="FF0000"/>
            </a:solidFill>
            <a:round/>
            <a:headEnd/>
            <a:tailEnd/>
          </a:ln>
        </p:spPr>
        <p:txBody>
          <a:bodyPr/>
          <a:lstStyle/>
          <a:p>
            <a:endParaRPr lang="en-US"/>
          </a:p>
        </p:txBody>
      </p:sp>
      <p:sp>
        <p:nvSpPr>
          <p:cNvPr id="2066" name="Line 19"/>
          <p:cNvSpPr>
            <a:spLocks noChangeShapeType="1"/>
          </p:cNvSpPr>
          <p:nvPr/>
        </p:nvSpPr>
        <p:spPr bwMode="auto">
          <a:xfrm flipH="1">
            <a:off x="2641600" y="2298700"/>
            <a:ext cx="290513" cy="333375"/>
          </a:xfrm>
          <a:prstGeom prst="line">
            <a:avLst/>
          </a:prstGeom>
          <a:noFill/>
          <a:ln w="19050">
            <a:solidFill>
              <a:schemeClr val="tx1"/>
            </a:solidFill>
            <a:round/>
            <a:headEnd/>
            <a:tailEnd type="triangle" w="med" len="med"/>
          </a:ln>
        </p:spPr>
        <p:txBody>
          <a:bodyPr/>
          <a:lstStyle/>
          <a:p>
            <a:endParaRPr lang="en-US"/>
          </a:p>
        </p:txBody>
      </p:sp>
      <p:sp>
        <p:nvSpPr>
          <p:cNvPr id="2067" name="Line 20"/>
          <p:cNvSpPr>
            <a:spLocks noChangeShapeType="1"/>
          </p:cNvSpPr>
          <p:nvPr/>
        </p:nvSpPr>
        <p:spPr bwMode="auto">
          <a:xfrm flipH="1">
            <a:off x="4572000" y="3962400"/>
            <a:ext cx="3429000" cy="2019300"/>
          </a:xfrm>
          <a:prstGeom prst="line">
            <a:avLst/>
          </a:prstGeom>
          <a:noFill/>
          <a:ln w="28575">
            <a:solidFill>
              <a:srgbClr val="FF9933"/>
            </a:solidFill>
            <a:round/>
            <a:headEnd/>
            <a:tailEnd/>
          </a:ln>
        </p:spPr>
        <p:txBody>
          <a:bodyPr/>
          <a:lstStyle/>
          <a:p>
            <a:endParaRPr lang="en-US"/>
          </a:p>
        </p:txBody>
      </p:sp>
      <p:sp>
        <p:nvSpPr>
          <p:cNvPr id="2068" name="AutoShape 21"/>
          <p:cNvSpPr>
            <a:spLocks noChangeArrowheads="1"/>
          </p:cNvSpPr>
          <p:nvPr/>
        </p:nvSpPr>
        <p:spPr bwMode="auto">
          <a:xfrm>
            <a:off x="7415213" y="3282950"/>
            <a:ext cx="609600" cy="385763"/>
          </a:xfrm>
          <a:prstGeom prst="roundRect">
            <a:avLst>
              <a:gd name="adj" fmla="val 50000"/>
            </a:avLst>
          </a:prstGeom>
          <a:solidFill>
            <a:srgbClr val="FF9933"/>
          </a:solidFill>
          <a:ln w="9525">
            <a:solidFill>
              <a:schemeClr val="tx1"/>
            </a:solidFill>
            <a:round/>
            <a:headEnd/>
            <a:tailEnd/>
          </a:ln>
        </p:spPr>
        <p:txBody>
          <a:bodyPr wrap="none" anchor="ctr"/>
          <a:lstStyle/>
          <a:p>
            <a:pPr algn="ctr" eaLnBrk="0" hangingPunct="0"/>
            <a:r>
              <a:rPr lang="en-US" sz="1000" b="1"/>
              <a:t>Phase</a:t>
            </a:r>
          </a:p>
          <a:p>
            <a:pPr algn="ctr" eaLnBrk="0" hangingPunct="0"/>
            <a:r>
              <a:rPr lang="en-US" sz="1000" b="1"/>
              <a:t>noise</a:t>
            </a:r>
            <a:endParaRPr lang="en-CA" sz="1000" b="1"/>
          </a:p>
        </p:txBody>
      </p:sp>
      <p:sp>
        <p:nvSpPr>
          <p:cNvPr id="2069" name="Line 22"/>
          <p:cNvSpPr>
            <a:spLocks noChangeShapeType="1"/>
          </p:cNvSpPr>
          <p:nvPr/>
        </p:nvSpPr>
        <p:spPr bwMode="auto">
          <a:xfrm flipH="1">
            <a:off x="7718425" y="3671888"/>
            <a:ext cx="1588" cy="446087"/>
          </a:xfrm>
          <a:prstGeom prst="line">
            <a:avLst/>
          </a:prstGeom>
          <a:noFill/>
          <a:ln w="19050">
            <a:solidFill>
              <a:schemeClr val="tx1"/>
            </a:solidFill>
            <a:round/>
            <a:headEnd/>
            <a:tailEnd type="triangle" w="med" len="med"/>
          </a:ln>
        </p:spPr>
        <p:txBody>
          <a:bodyPr/>
          <a:lstStyle/>
          <a:p>
            <a:endParaRPr lang="en-US"/>
          </a:p>
        </p:txBody>
      </p:sp>
      <p:sp>
        <p:nvSpPr>
          <p:cNvPr id="2070" name="Line 23"/>
          <p:cNvSpPr>
            <a:spLocks noChangeShapeType="1"/>
          </p:cNvSpPr>
          <p:nvPr/>
        </p:nvSpPr>
        <p:spPr bwMode="auto">
          <a:xfrm flipH="1">
            <a:off x="4876800" y="4876800"/>
            <a:ext cx="3124200" cy="1122363"/>
          </a:xfrm>
          <a:prstGeom prst="line">
            <a:avLst/>
          </a:prstGeom>
          <a:noFill/>
          <a:ln w="28575">
            <a:solidFill>
              <a:schemeClr val="accent1"/>
            </a:solidFill>
            <a:round/>
            <a:headEnd/>
            <a:tailEnd/>
          </a:ln>
        </p:spPr>
        <p:txBody>
          <a:bodyPr/>
          <a:lstStyle/>
          <a:p>
            <a:endParaRPr lang="en-US"/>
          </a:p>
        </p:txBody>
      </p:sp>
      <p:sp>
        <p:nvSpPr>
          <p:cNvPr id="2071" name="AutoShape 24"/>
          <p:cNvSpPr>
            <a:spLocks noChangeArrowheads="1"/>
          </p:cNvSpPr>
          <p:nvPr/>
        </p:nvSpPr>
        <p:spPr bwMode="auto">
          <a:xfrm>
            <a:off x="6840538" y="5511800"/>
            <a:ext cx="609600" cy="374650"/>
          </a:xfrm>
          <a:prstGeom prst="roundRect">
            <a:avLst>
              <a:gd name="adj" fmla="val 50000"/>
            </a:avLst>
          </a:prstGeom>
          <a:solidFill>
            <a:schemeClr val="accent1"/>
          </a:solidFill>
          <a:ln w="9525">
            <a:solidFill>
              <a:schemeClr val="tx1"/>
            </a:solidFill>
            <a:round/>
            <a:headEnd/>
            <a:tailEnd/>
          </a:ln>
        </p:spPr>
        <p:txBody>
          <a:bodyPr wrap="none" anchor="ctr"/>
          <a:lstStyle/>
          <a:p>
            <a:pPr algn="ctr" eaLnBrk="0" hangingPunct="0"/>
            <a:r>
              <a:rPr lang="en-US" sz="1000" b="1"/>
              <a:t>Noise</a:t>
            </a:r>
          </a:p>
          <a:p>
            <a:pPr algn="ctr" eaLnBrk="0" hangingPunct="0"/>
            <a:r>
              <a:rPr lang="en-US" sz="1000" b="1"/>
              <a:t>Figure</a:t>
            </a:r>
            <a:endParaRPr lang="en-CA" sz="1000" b="1"/>
          </a:p>
        </p:txBody>
      </p:sp>
      <p:sp>
        <p:nvSpPr>
          <p:cNvPr id="2072" name="Line 25"/>
          <p:cNvSpPr>
            <a:spLocks noChangeShapeType="1"/>
          </p:cNvSpPr>
          <p:nvPr/>
        </p:nvSpPr>
        <p:spPr bwMode="auto">
          <a:xfrm flipH="1" flipV="1">
            <a:off x="6810375" y="5345113"/>
            <a:ext cx="123825" cy="187325"/>
          </a:xfrm>
          <a:prstGeom prst="line">
            <a:avLst/>
          </a:prstGeom>
          <a:noFill/>
          <a:ln w="19050">
            <a:solidFill>
              <a:schemeClr val="tx1"/>
            </a:solidFill>
            <a:round/>
            <a:headEnd/>
            <a:tailEnd type="triangle" w="med" len="med"/>
          </a:ln>
        </p:spPr>
        <p:txBody>
          <a:bodyPr/>
          <a:lstStyle/>
          <a:p>
            <a:endParaRPr lang="en-US"/>
          </a:p>
        </p:txBody>
      </p:sp>
      <p:sp>
        <p:nvSpPr>
          <p:cNvPr id="28" name="Rectangle 26"/>
          <p:cNvSpPr txBox="1">
            <a:spLocks noChangeArrowheads="1"/>
          </p:cNvSpPr>
          <p:nvPr/>
        </p:nvSpPr>
        <p:spPr bwMode="auto">
          <a:xfrm>
            <a:off x="381000" y="381000"/>
            <a:ext cx="7924800" cy="7620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b="1" dirty="0">
                <a:solidFill>
                  <a:schemeClr val="tx2"/>
                </a:solidFill>
                <a:latin typeface="+mj-lt"/>
                <a:ea typeface="+mj-ea"/>
                <a:cs typeface="+mj-cs"/>
              </a:rPr>
              <a:t>Spectrum: Optimum frequency range</a:t>
            </a:r>
            <a:br>
              <a:rPr lang="en-US" b="1" dirty="0">
                <a:solidFill>
                  <a:schemeClr val="tx2"/>
                </a:solidFill>
                <a:latin typeface="+mj-lt"/>
                <a:ea typeface="+mj-ea"/>
                <a:cs typeface="+mj-cs"/>
              </a:rPr>
            </a:br>
            <a:r>
              <a:rPr lang="en-US" b="1" dirty="0">
                <a:solidFill>
                  <a:schemeClr val="tx2"/>
                </a:solidFill>
                <a:latin typeface="+mj-lt"/>
                <a:ea typeface="+mj-ea"/>
                <a:cs typeface="+mj-cs"/>
              </a:rPr>
              <a:t>for large area Non-Line-of-sight Broadband Access</a:t>
            </a:r>
          </a:p>
        </p:txBody>
      </p:sp>
      <p:sp>
        <p:nvSpPr>
          <p:cNvPr id="2074" name="TextBox 28"/>
          <p:cNvSpPr txBox="1">
            <a:spLocks noChangeArrowheads="1"/>
          </p:cNvSpPr>
          <p:nvPr/>
        </p:nvSpPr>
        <p:spPr bwMode="auto">
          <a:xfrm>
            <a:off x="0" y="6340475"/>
            <a:ext cx="3657600" cy="260350"/>
          </a:xfrm>
          <a:prstGeom prst="rect">
            <a:avLst/>
          </a:prstGeom>
          <a:noFill/>
          <a:ln w="9525">
            <a:noFill/>
            <a:miter lim="800000"/>
            <a:headEnd/>
            <a:tailEnd/>
          </a:ln>
        </p:spPr>
        <p:txBody>
          <a:bodyPr>
            <a:spAutoFit/>
          </a:bodyPr>
          <a:lstStyle/>
          <a:p>
            <a:pPr eaLnBrk="0" hangingPunct="0"/>
            <a:r>
              <a:rPr lang="en-US" sz="1100"/>
              <a:t>Courtesy: Gerald Chouinard: </a:t>
            </a:r>
            <a:r>
              <a:rPr lang="en-US" sz="1100">
                <a:hlinkClick r:id="rId13"/>
              </a:rPr>
              <a:t>gerald.chouinard@crc.ca</a:t>
            </a:r>
            <a:endParaRPr lang="en-US" sz="1100"/>
          </a:p>
        </p:txBody>
      </p:sp>
      <p:sp>
        <p:nvSpPr>
          <p:cNvPr id="29" name="TextBox 28"/>
          <p:cNvSpPr txBox="1"/>
          <p:nvPr/>
        </p:nvSpPr>
        <p:spPr>
          <a:xfrm rot="16200000">
            <a:off x="-1491456" y="3507581"/>
            <a:ext cx="4114800" cy="300038"/>
          </a:xfrm>
          <a:prstGeom prst="rect">
            <a:avLst/>
          </a:prstGeom>
          <a:solidFill>
            <a:schemeClr val="bg1">
              <a:lumMod val="85000"/>
            </a:schemeClr>
          </a:solidFill>
        </p:spPr>
        <p:txBody>
          <a:bodyPr>
            <a:spAutoFit/>
          </a:bodyPr>
          <a:lstStyle/>
          <a:p>
            <a:pPr algn="ctr">
              <a:lnSpc>
                <a:spcPct val="85000"/>
              </a:lnSpc>
              <a:defRPr/>
            </a:pPr>
            <a:r>
              <a:rPr lang="en-US" sz="1600" b="1">
                <a:latin typeface="Arial" charset="0"/>
              </a:rPr>
              <a:t>Relative Complexity and Cost (%)</a:t>
            </a:r>
          </a:p>
        </p:txBody>
      </p:sp>
      <p:graphicFrame>
        <p:nvGraphicFramePr>
          <p:cNvPr id="2050" name="Object 3"/>
          <p:cNvGraphicFramePr>
            <a:graphicFrameLocks noChangeAspect="1"/>
          </p:cNvGraphicFramePr>
          <p:nvPr/>
        </p:nvGraphicFramePr>
        <p:xfrm>
          <a:off x="-133350" y="1219200"/>
          <a:ext cx="7921625" cy="5922963"/>
        </p:xfrm>
        <a:graphic>
          <a:graphicData uri="http://schemas.openxmlformats.org/presentationml/2006/ole">
            <p:oleObj spid="_x0000_s670722" name="VISIO" r:id="rId14" imgW="7919280" imgH="6034680" progId="">
              <p:embed/>
            </p:oleObj>
          </a:graphicData>
        </a:graphic>
      </p:graphicFrame>
      <p:sp>
        <p:nvSpPr>
          <p:cNvPr id="31" name="Rounded Rectangular Callout 13"/>
          <p:cNvSpPr>
            <a:spLocks noChangeArrowheads="1"/>
          </p:cNvSpPr>
          <p:nvPr/>
        </p:nvSpPr>
        <p:spPr bwMode="auto">
          <a:xfrm>
            <a:off x="3733800" y="1447800"/>
            <a:ext cx="2286000" cy="1143000"/>
          </a:xfrm>
          <a:prstGeom prst="wedgeRoundRectCallout">
            <a:avLst>
              <a:gd name="adj1" fmla="val -2384"/>
              <a:gd name="adj2" fmla="val 119296"/>
              <a:gd name="adj3" fmla="val 16667"/>
            </a:avLst>
          </a:prstGeom>
          <a:solidFill>
            <a:schemeClr val="accent1"/>
          </a:solidFill>
          <a:ln w="9525" algn="ctr">
            <a:solidFill>
              <a:schemeClr val="tx1"/>
            </a:solidFill>
            <a:round/>
            <a:headEnd/>
            <a:tailEnd/>
          </a:ln>
        </p:spPr>
        <p:txBody>
          <a:bodyPr/>
          <a:lstStyle/>
          <a:p>
            <a:pPr algn="ctr">
              <a:lnSpc>
                <a:spcPct val="90000"/>
              </a:lnSpc>
            </a:pPr>
            <a:r>
              <a:rPr lang="en-US" sz="1400" dirty="0"/>
              <a:t>Optimum frequency range for large area Non Line of Sight (</a:t>
            </a:r>
            <a:r>
              <a:rPr lang="en-US" sz="1400" dirty="0" err="1"/>
              <a:t>NLoS</a:t>
            </a:r>
            <a:r>
              <a:rPr lang="en-US" sz="1400" dirty="0"/>
              <a:t>) operation falls within the TV Band </a:t>
            </a:r>
            <a:r>
              <a:rPr lang="en-US" sz="1400" dirty="0" smtClean="0"/>
              <a:t>spectrum. </a:t>
            </a:r>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914400"/>
            <a:ext cx="9144000" cy="563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7411" name="Text Box 2"/>
          <p:cNvSpPr txBox="1">
            <a:spLocks noChangeArrowheads="1"/>
          </p:cNvSpPr>
          <p:nvPr/>
        </p:nvSpPr>
        <p:spPr bwMode="auto">
          <a:xfrm>
            <a:off x="152400" y="152400"/>
            <a:ext cx="8763000" cy="7620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defRPr/>
            </a:pPr>
            <a:r>
              <a:rPr lang="en-US" b="1" dirty="0" smtClean="0">
                <a:solidFill>
                  <a:schemeClr val="tx2"/>
                </a:solidFill>
                <a:latin typeface="+mj-lt"/>
                <a:ea typeface="+mj-ea"/>
                <a:cs typeface="+mj-cs"/>
              </a:rPr>
              <a:t>IEEE 802.22 Cognitive Radio based Wireless Regional Area Networks for Broadband over Long Distances</a:t>
            </a:r>
            <a:endParaRPr lang="en-US" b="1" dirty="0">
              <a:solidFill>
                <a:schemeClr val="tx2"/>
              </a:solidFill>
              <a:latin typeface="+mj-lt"/>
              <a:ea typeface="+mj-ea"/>
              <a:cs typeface="+mj-cs"/>
            </a:endParaRPr>
          </a:p>
        </p:txBody>
      </p:sp>
      <p:pic>
        <p:nvPicPr>
          <p:cNvPr id="17412" name="Picture 2" descr="gontAl"/>
          <p:cNvPicPr>
            <a:picLocks noChangeAspect="1" noChangeArrowheads="1"/>
          </p:cNvPicPr>
          <p:nvPr/>
        </p:nvPicPr>
        <p:blipFill>
          <a:blip r:embed="rId3" cstate="print"/>
          <a:srcRect/>
          <a:stretch>
            <a:fillRect/>
          </a:stretch>
        </p:blipFill>
        <p:spPr bwMode="auto">
          <a:xfrm>
            <a:off x="152400" y="914400"/>
            <a:ext cx="8991600" cy="2667000"/>
          </a:xfrm>
          <a:prstGeom prst="rect">
            <a:avLst/>
          </a:prstGeom>
          <a:noFill/>
          <a:ln w="9525">
            <a:noFill/>
            <a:miter lim="800000"/>
            <a:headEnd/>
            <a:tailEnd/>
          </a:ln>
        </p:spPr>
      </p:pic>
      <p:sp>
        <p:nvSpPr>
          <p:cNvPr id="17413" name="Text Box 10"/>
          <p:cNvSpPr txBox="1">
            <a:spLocks noChangeArrowheads="1"/>
          </p:cNvSpPr>
          <p:nvPr/>
        </p:nvSpPr>
        <p:spPr bwMode="auto">
          <a:xfrm>
            <a:off x="7604125" y="914400"/>
            <a:ext cx="1539875" cy="2539157"/>
          </a:xfrm>
          <a:prstGeom prst="rect">
            <a:avLst/>
          </a:prstGeom>
          <a:noFill/>
          <a:ln w="9525">
            <a:solidFill>
              <a:schemeClr val="tx1"/>
            </a:solidFill>
            <a:miter lim="800000"/>
            <a:headEnd/>
            <a:tailEnd/>
          </a:ln>
        </p:spPr>
        <p:txBody>
          <a:bodyPr>
            <a:spAutoFit/>
          </a:bodyPr>
          <a:lstStyle/>
          <a:p>
            <a:pPr>
              <a:spcBef>
                <a:spcPct val="50000"/>
              </a:spcBef>
            </a:pPr>
            <a:r>
              <a:rPr lang="en-US" sz="1200" dirty="0"/>
              <a:t>Legend</a:t>
            </a:r>
          </a:p>
          <a:p>
            <a:pPr>
              <a:spcBef>
                <a:spcPct val="50000"/>
              </a:spcBef>
            </a:pPr>
            <a:r>
              <a:rPr lang="en-US" sz="1000" b="1" dirty="0"/>
              <a:t>Available TV channels</a:t>
            </a:r>
          </a:p>
          <a:p>
            <a:pPr>
              <a:spcBef>
                <a:spcPct val="50000"/>
              </a:spcBef>
            </a:pPr>
            <a:r>
              <a:rPr lang="en-US" sz="800" dirty="0"/>
              <a:t>	</a:t>
            </a:r>
            <a:r>
              <a:rPr lang="en-US" sz="800" b="1" dirty="0"/>
              <a:t>None</a:t>
            </a:r>
          </a:p>
          <a:p>
            <a:pPr>
              <a:spcBef>
                <a:spcPct val="50000"/>
              </a:spcBef>
            </a:pPr>
            <a:r>
              <a:rPr lang="en-US" sz="800" b="1" dirty="0"/>
              <a:t>	1</a:t>
            </a:r>
          </a:p>
          <a:p>
            <a:pPr>
              <a:spcBef>
                <a:spcPct val="50000"/>
              </a:spcBef>
            </a:pPr>
            <a:r>
              <a:rPr lang="en-US" sz="800" b="1" dirty="0"/>
              <a:t>	2</a:t>
            </a:r>
          </a:p>
          <a:p>
            <a:pPr>
              <a:spcBef>
                <a:spcPct val="50000"/>
              </a:spcBef>
            </a:pPr>
            <a:r>
              <a:rPr lang="en-US" sz="800" b="1" dirty="0"/>
              <a:t>	3</a:t>
            </a:r>
          </a:p>
          <a:p>
            <a:pPr>
              <a:spcBef>
                <a:spcPct val="50000"/>
              </a:spcBef>
            </a:pPr>
            <a:r>
              <a:rPr lang="en-US" sz="800" b="1" dirty="0"/>
              <a:t>	4</a:t>
            </a:r>
          </a:p>
          <a:p>
            <a:pPr>
              <a:spcBef>
                <a:spcPct val="50000"/>
              </a:spcBef>
            </a:pPr>
            <a:r>
              <a:rPr lang="en-US" sz="800" b="1" dirty="0"/>
              <a:t>	5</a:t>
            </a:r>
          </a:p>
          <a:p>
            <a:pPr>
              <a:spcBef>
                <a:spcPct val="50000"/>
              </a:spcBef>
            </a:pPr>
            <a:r>
              <a:rPr lang="en-US" sz="800" b="1" dirty="0"/>
              <a:t>	6</a:t>
            </a:r>
          </a:p>
          <a:p>
            <a:pPr>
              <a:spcBef>
                <a:spcPct val="50000"/>
              </a:spcBef>
            </a:pPr>
            <a:r>
              <a:rPr lang="en-US" sz="800" b="1" dirty="0"/>
              <a:t>	7</a:t>
            </a:r>
          </a:p>
          <a:p>
            <a:pPr>
              <a:spcBef>
                <a:spcPct val="50000"/>
              </a:spcBef>
            </a:pPr>
            <a:r>
              <a:rPr lang="en-US" sz="800" b="1" dirty="0"/>
              <a:t>	8</a:t>
            </a:r>
          </a:p>
          <a:p>
            <a:pPr>
              <a:spcBef>
                <a:spcPct val="50000"/>
              </a:spcBef>
            </a:pPr>
            <a:r>
              <a:rPr lang="en-US" sz="800" b="1" dirty="0"/>
              <a:t>	9</a:t>
            </a:r>
          </a:p>
          <a:p>
            <a:pPr>
              <a:spcBef>
                <a:spcPct val="50000"/>
              </a:spcBef>
            </a:pPr>
            <a:r>
              <a:rPr lang="en-US" sz="800" b="1" dirty="0"/>
              <a:t>	10 and +</a:t>
            </a:r>
            <a:endParaRPr lang="en-CA" sz="800" b="1" dirty="0"/>
          </a:p>
        </p:txBody>
      </p:sp>
      <p:pic>
        <p:nvPicPr>
          <p:cNvPr id="17414" name="Picture 11" descr="C:\Documents and Settings\Gerald\My Documents\RRBA\Presentations on RRBA\June 2006\Colour-boxes.bmp"/>
          <p:cNvPicPr>
            <a:picLocks noChangeAspect="1" noChangeArrowheads="1"/>
          </p:cNvPicPr>
          <p:nvPr/>
        </p:nvPicPr>
        <p:blipFill>
          <a:blip r:embed="rId4" cstate="print"/>
          <a:srcRect/>
          <a:stretch>
            <a:fillRect/>
          </a:stretch>
        </p:blipFill>
        <p:spPr bwMode="auto">
          <a:xfrm>
            <a:off x="7908925" y="1423987"/>
            <a:ext cx="420688" cy="2005013"/>
          </a:xfrm>
          <a:prstGeom prst="rect">
            <a:avLst/>
          </a:prstGeom>
          <a:noFill/>
          <a:ln w="9525">
            <a:noFill/>
            <a:miter lim="800000"/>
            <a:headEnd/>
            <a:tailEnd/>
          </a:ln>
        </p:spPr>
      </p:pic>
      <p:sp>
        <p:nvSpPr>
          <p:cNvPr id="17415" name="Rectangle 2"/>
          <p:cNvSpPr>
            <a:spLocks noChangeArrowheads="1"/>
          </p:cNvSpPr>
          <p:nvPr/>
        </p:nvSpPr>
        <p:spPr bwMode="auto">
          <a:xfrm>
            <a:off x="228600" y="3581400"/>
            <a:ext cx="3900488" cy="274638"/>
          </a:xfrm>
          <a:prstGeom prst="rect">
            <a:avLst/>
          </a:prstGeom>
          <a:noFill/>
          <a:ln w="12700">
            <a:noFill/>
            <a:miter lim="800000"/>
            <a:headEnd type="none" w="sm" len="sm"/>
            <a:tailEnd type="none" w="sm" len="sm"/>
          </a:ln>
        </p:spPr>
        <p:txBody>
          <a:bodyPr>
            <a:spAutoFit/>
          </a:bodyPr>
          <a:lstStyle/>
          <a:p>
            <a:r>
              <a:rPr lang="en-GB" sz="1200" dirty="0">
                <a:solidFill>
                  <a:srgbClr val="000000"/>
                </a:solidFill>
                <a:latin typeface="+mn-lt"/>
              </a:rPr>
              <a:t>Source: Gerald Chouinard, CRC and Industry Canada</a:t>
            </a:r>
          </a:p>
        </p:txBody>
      </p:sp>
      <p:sp>
        <p:nvSpPr>
          <p:cNvPr id="17416" name="Title 1"/>
          <p:cNvSpPr txBox="1">
            <a:spLocks/>
          </p:cNvSpPr>
          <p:nvPr/>
        </p:nvSpPr>
        <p:spPr bwMode="auto">
          <a:xfrm>
            <a:off x="327025" y="963612"/>
            <a:ext cx="4222750" cy="331788"/>
          </a:xfrm>
          <a:prstGeom prst="rect">
            <a:avLst/>
          </a:prstGeom>
          <a:noFill/>
          <a:ln w="9525">
            <a:noFill/>
            <a:miter lim="800000"/>
            <a:headEnd/>
            <a:tailEnd/>
          </a:ln>
        </p:spPr>
        <p:txBody>
          <a:bodyPr lIns="92075" tIns="46038" rIns="92075" bIns="46038" anchor="ctr"/>
          <a:lstStyle/>
          <a:p>
            <a:r>
              <a:rPr lang="en-GB" sz="1800" dirty="0">
                <a:solidFill>
                  <a:schemeClr val="tx2"/>
                </a:solidFill>
              </a:rPr>
              <a:t>Southern Ontario Canada</a:t>
            </a:r>
          </a:p>
        </p:txBody>
      </p:sp>
      <p:sp>
        <p:nvSpPr>
          <p:cNvPr id="17417" name="Oval 8"/>
          <p:cNvSpPr>
            <a:spLocks noChangeArrowheads="1"/>
          </p:cNvSpPr>
          <p:nvPr/>
        </p:nvSpPr>
        <p:spPr bwMode="auto">
          <a:xfrm rot="20525642">
            <a:off x="2300027" y="1475633"/>
            <a:ext cx="4341644" cy="551888"/>
          </a:xfrm>
          <a:prstGeom prst="ellipse">
            <a:avLst/>
          </a:prstGeom>
          <a:noFill/>
          <a:ln w="9525" algn="ctr">
            <a:solidFill>
              <a:schemeClr val="tx1"/>
            </a:solidFill>
            <a:round/>
            <a:headEnd/>
            <a:tailEnd/>
          </a:ln>
        </p:spPr>
        <p:txBody>
          <a:bodyPr wrap="none" lIns="0" tIns="0" rIns="0" bIns="0" anchor="ctr"/>
          <a:lstStyle/>
          <a:p>
            <a:pPr algn="ctr"/>
            <a:r>
              <a:rPr lang="en-US" sz="3200" dirty="0" smtClean="0"/>
              <a:t>Rural Areas</a:t>
            </a:r>
            <a:endParaRPr lang="en-US" sz="3200" dirty="0"/>
          </a:p>
        </p:txBody>
      </p:sp>
      <p:sp>
        <p:nvSpPr>
          <p:cNvPr id="17418" name="AutoShape 9"/>
          <p:cNvSpPr>
            <a:spLocks noChangeArrowheads="1"/>
          </p:cNvSpPr>
          <p:nvPr/>
        </p:nvSpPr>
        <p:spPr bwMode="auto">
          <a:xfrm>
            <a:off x="609600" y="1371600"/>
            <a:ext cx="1838325" cy="914400"/>
          </a:xfrm>
          <a:prstGeom prst="wedgeRoundRectCallout">
            <a:avLst>
              <a:gd name="adj1" fmla="val 98685"/>
              <a:gd name="adj2" fmla="val -5779"/>
              <a:gd name="adj3" fmla="val 16667"/>
            </a:avLst>
          </a:prstGeom>
          <a:solidFill>
            <a:srgbClr val="CCFFCC"/>
          </a:solidFill>
          <a:ln w="9525" algn="ctr">
            <a:solidFill>
              <a:schemeClr val="hlink"/>
            </a:solidFill>
            <a:miter lim="800000"/>
            <a:headEnd/>
            <a:tailEnd/>
          </a:ln>
        </p:spPr>
        <p:txBody>
          <a:bodyPr lIns="0" tIns="0" rIns="0" bIns="0"/>
          <a:lstStyle/>
          <a:p>
            <a:pPr algn="ctr" defTabSz="555625">
              <a:spcBef>
                <a:spcPct val="20000"/>
              </a:spcBef>
            </a:pPr>
            <a:r>
              <a:rPr lang="en-US" sz="1800" dirty="0" smtClean="0">
                <a:solidFill>
                  <a:srgbClr val="3333CC"/>
                </a:solidFill>
              </a:rPr>
              <a:t>Many Channels Available in Rural Areas</a:t>
            </a:r>
            <a:endParaRPr lang="en-US" sz="1800" dirty="0">
              <a:solidFill>
                <a:srgbClr val="3333CC"/>
              </a:solidFill>
            </a:endParaRPr>
          </a:p>
        </p:txBody>
      </p:sp>
      <p:sp>
        <p:nvSpPr>
          <p:cNvPr id="17420" name="TextBox 17"/>
          <p:cNvSpPr txBox="1">
            <a:spLocks noChangeArrowheads="1"/>
          </p:cNvSpPr>
          <p:nvPr/>
        </p:nvSpPr>
        <p:spPr bwMode="auto">
          <a:xfrm>
            <a:off x="3886200" y="2590800"/>
            <a:ext cx="1968500" cy="461963"/>
          </a:xfrm>
          <a:prstGeom prst="rect">
            <a:avLst/>
          </a:prstGeom>
          <a:noFill/>
          <a:ln w="9525">
            <a:noFill/>
            <a:miter lim="800000"/>
            <a:headEnd/>
            <a:tailEnd/>
          </a:ln>
        </p:spPr>
        <p:txBody>
          <a:bodyPr>
            <a:spAutoFit/>
          </a:bodyPr>
          <a:lstStyle/>
          <a:p>
            <a:pPr algn="ctr"/>
            <a:r>
              <a:rPr lang="en-US" dirty="0"/>
              <a:t>Urban Areas</a:t>
            </a:r>
          </a:p>
        </p:txBody>
      </p:sp>
      <p:sp>
        <p:nvSpPr>
          <p:cNvPr id="17421" name="TextBox 20"/>
          <p:cNvSpPr txBox="1">
            <a:spLocks noChangeArrowheads="1"/>
          </p:cNvSpPr>
          <p:nvPr/>
        </p:nvSpPr>
        <p:spPr bwMode="auto">
          <a:xfrm>
            <a:off x="0" y="3962400"/>
            <a:ext cx="4343400" cy="2708434"/>
          </a:xfrm>
          <a:prstGeom prst="rect">
            <a:avLst/>
          </a:prstGeom>
          <a:noFill/>
          <a:ln w="9525">
            <a:noFill/>
            <a:miter lim="800000"/>
            <a:headEnd/>
            <a:tailEnd/>
          </a:ln>
        </p:spPr>
        <p:txBody>
          <a:bodyPr wrap="square">
            <a:spAutoFit/>
          </a:bodyPr>
          <a:lstStyle/>
          <a:p>
            <a:pPr marL="228600" indent="-228600">
              <a:buFont typeface="Arial" pitchFamily="34" charset="0"/>
              <a:buChar char="•"/>
            </a:pPr>
            <a:r>
              <a:rPr lang="en-US" sz="1800" dirty="0" smtClean="0"/>
              <a:t>VHF </a:t>
            </a:r>
            <a:r>
              <a:rPr lang="en-US" sz="1800" dirty="0"/>
              <a:t>/ UHF bands </a:t>
            </a:r>
            <a:r>
              <a:rPr lang="en-US" sz="1800" dirty="0" smtClean="0"/>
              <a:t>traditionally have </a:t>
            </a:r>
            <a:r>
              <a:rPr lang="en-US" sz="1800" dirty="0"/>
              <a:t>highly favorable propagation </a:t>
            </a:r>
            <a:r>
              <a:rPr lang="en-US" sz="1800" dirty="0" smtClean="0"/>
              <a:t>characteristics. Penetrating through foliage and structures, they reach far and wide</a:t>
            </a:r>
          </a:p>
          <a:p>
            <a:pPr marL="228600" indent="-228600">
              <a:buFont typeface="Arial" pitchFamily="34" charset="0"/>
              <a:buChar char="•"/>
            </a:pPr>
            <a:endParaRPr lang="en-US" sz="400" dirty="0"/>
          </a:p>
          <a:p>
            <a:pPr marL="228600" indent="-228600">
              <a:buFont typeface="Arial" pitchFamily="34" charset="0"/>
              <a:buChar char="•"/>
            </a:pPr>
            <a:endParaRPr lang="en-US" sz="400" dirty="0"/>
          </a:p>
          <a:p>
            <a:pPr marL="228600" indent="-228600">
              <a:buFont typeface="Arial" pitchFamily="34" charset="0"/>
              <a:buChar char="•"/>
            </a:pPr>
            <a:r>
              <a:rPr lang="en-US" sz="1800" dirty="0" smtClean="0"/>
              <a:t>IEEE 802.22 Cognitive radio based Wireless Regional Area Networks provide broadband solutions for large areas and long range</a:t>
            </a:r>
            <a:endParaRPr lang="en-US" sz="1800" dirty="0"/>
          </a:p>
        </p:txBody>
      </p:sp>
      <p:sp>
        <p:nvSpPr>
          <p:cNvPr id="17422" name="TextBox 17"/>
          <p:cNvSpPr txBox="1">
            <a:spLocks noChangeArrowheads="1"/>
          </p:cNvSpPr>
          <p:nvPr/>
        </p:nvSpPr>
        <p:spPr bwMode="auto">
          <a:xfrm>
            <a:off x="152400" y="3181290"/>
            <a:ext cx="4648200" cy="400110"/>
          </a:xfrm>
          <a:prstGeom prst="rect">
            <a:avLst/>
          </a:prstGeom>
          <a:solidFill>
            <a:schemeClr val="bg1"/>
          </a:solidFill>
          <a:ln w="9525">
            <a:noFill/>
            <a:miter lim="800000"/>
            <a:headEnd/>
            <a:tailEnd/>
          </a:ln>
        </p:spPr>
        <p:txBody>
          <a:bodyPr wrap="square">
            <a:spAutoFit/>
          </a:bodyPr>
          <a:lstStyle/>
          <a:p>
            <a:pPr algn="ctr"/>
            <a:r>
              <a:rPr lang="en-US" sz="2000" dirty="0"/>
              <a:t>TV Channel Availability for Broadband</a:t>
            </a:r>
          </a:p>
        </p:txBody>
      </p:sp>
      <p:pic>
        <p:nvPicPr>
          <p:cNvPr id="671746" name="Picture 2"/>
          <p:cNvPicPr>
            <a:picLocks noChangeAspect="1" noChangeArrowheads="1"/>
          </p:cNvPicPr>
          <p:nvPr/>
        </p:nvPicPr>
        <p:blipFill>
          <a:blip r:embed="rId5" cstate="print"/>
          <a:srcRect/>
          <a:stretch>
            <a:fillRect/>
          </a:stretch>
        </p:blipFill>
        <p:spPr bwMode="auto">
          <a:xfrm>
            <a:off x="4419600" y="3581400"/>
            <a:ext cx="4495800" cy="2971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ChangeArrowheads="1"/>
          </p:cNvSpPr>
          <p:nvPr/>
        </p:nvSpPr>
        <p:spPr bwMode="auto">
          <a:xfrm>
            <a:off x="0" y="914400"/>
            <a:ext cx="9144000" cy="5638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6626" name="Text Box 2"/>
          <p:cNvSpPr txBox="1">
            <a:spLocks noChangeArrowheads="1"/>
          </p:cNvSpPr>
          <p:nvPr/>
        </p:nvSpPr>
        <p:spPr bwMode="auto">
          <a:xfrm>
            <a:off x="152400" y="358069"/>
            <a:ext cx="8686800" cy="480131"/>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altLang="ja-JP" sz="2800" b="1" dirty="0" smtClean="0">
                <a:solidFill>
                  <a:schemeClr val="tx2"/>
                </a:solidFill>
                <a:latin typeface="+mj-lt"/>
                <a:ea typeface="+mj-ea"/>
                <a:cs typeface="+mj-cs"/>
              </a:rPr>
              <a:t>IEEE 802.22 (</a:t>
            </a:r>
            <a:r>
              <a:rPr lang="en-US" altLang="ja-JP" sz="2800" b="1" dirty="0" err="1" smtClean="0">
                <a:solidFill>
                  <a:schemeClr val="tx2"/>
                </a:solidFill>
                <a:latin typeface="+mj-lt"/>
                <a:ea typeface="+mj-ea"/>
                <a:cs typeface="+mj-cs"/>
              </a:rPr>
              <a:t>Wi</a:t>
            </a:r>
            <a:r>
              <a:rPr lang="en-US" altLang="ja-JP" sz="2800" b="1" dirty="0" smtClean="0">
                <a:solidFill>
                  <a:schemeClr val="tx2"/>
                </a:solidFill>
                <a:latin typeface="+mj-lt"/>
                <a:ea typeface="+mj-ea"/>
                <a:cs typeface="+mj-cs"/>
              </a:rPr>
              <a:t>-FAR) </a:t>
            </a:r>
            <a:r>
              <a:rPr lang="en-US" altLang="ja-JP" sz="2800" b="1" dirty="0" err="1" smtClean="0">
                <a:solidFill>
                  <a:schemeClr val="tx2"/>
                </a:solidFill>
                <a:latin typeface="+mj-lt"/>
                <a:ea typeface="+mj-ea"/>
                <a:cs typeface="+mj-cs"/>
              </a:rPr>
              <a:t>WhiteSpace</a:t>
            </a:r>
            <a:r>
              <a:rPr lang="en-US" altLang="ja-JP" sz="2800" b="1" dirty="0" smtClean="0">
                <a:solidFill>
                  <a:schemeClr val="tx2"/>
                </a:solidFill>
                <a:latin typeface="+mj-lt"/>
                <a:ea typeface="+mj-ea"/>
                <a:cs typeface="+mj-cs"/>
              </a:rPr>
              <a:t> Applications</a:t>
            </a:r>
            <a:endParaRPr lang="en-US" altLang="ja-JP" sz="2800" b="1" dirty="0">
              <a:solidFill>
                <a:schemeClr val="tx2"/>
              </a:solidFill>
              <a:latin typeface="+mj-lt"/>
              <a:ea typeface="+mj-ea"/>
              <a:cs typeface="+mj-cs"/>
            </a:endParaRPr>
          </a:p>
        </p:txBody>
      </p:sp>
      <p:sp>
        <p:nvSpPr>
          <p:cNvPr id="11" name="Line 6"/>
          <p:cNvSpPr>
            <a:spLocks noChangeShapeType="1"/>
          </p:cNvSpPr>
          <p:nvPr/>
        </p:nvSpPr>
        <p:spPr bwMode="auto">
          <a:xfrm>
            <a:off x="242889" y="2590800"/>
            <a:ext cx="8353425" cy="0"/>
          </a:xfrm>
          <a:prstGeom prst="line">
            <a:avLst/>
          </a:prstGeom>
          <a:noFill/>
          <a:ln w="9525">
            <a:solidFill>
              <a:srgbClr val="2FADDF"/>
            </a:solidFill>
            <a:round/>
            <a:headEnd/>
            <a:tailEnd/>
          </a:ln>
          <a:effectLst/>
        </p:spPr>
        <p:txBody>
          <a:bodyPr/>
          <a:lstStyle/>
          <a:p>
            <a:endParaRPr lang="en-US"/>
          </a:p>
        </p:txBody>
      </p:sp>
      <p:pic>
        <p:nvPicPr>
          <p:cNvPr id="8" name="Picture 7" descr="rural_broadband_brazil_v1.jpg"/>
          <p:cNvPicPr>
            <a:picLocks noChangeAspect="1"/>
          </p:cNvPicPr>
          <p:nvPr/>
        </p:nvPicPr>
        <p:blipFill>
          <a:blip r:embed="rId3" cstate="print"/>
          <a:stretch>
            <a:fillRect/>
          </a:stretch>
        </p:blipFill>
        <p:spPr>
          <a:xfrm>
            <a:off x="228600" y="3886200"/>
            <a:ext cx="4114800" cy="2590800"/>
          </a:xfrm>
          <a:prstGeom prst="rect">
            <a:avLst/>
          </a:prstGeom>
        </p:spPr>
      </p:pic>
      <p:pic>
        <p:nvPicPr>
          <p:cNvPr id="10" name="Picture 9" descr="maharashtra-farmers-computers.jpg"/>
          <p:cNvPicPr>
            <a:picLocks noChangeAspect="1"/>
          </p:cNvPicPr>
          <p:nvPr/>
        </p:nvPicPr>
        <p:blipFill>
          <a:blip r:embed="rId4" cstate="print"/>
          <a:stretch>
            <a:fillRect/>
          </a:stretch>
        </p:blipFill>
        <p:spPr>
          <a:xfrm>
            <a:off x="4419600" y="3886201"/>
            <a:ext cx="4419600" cy="2590800"/>
          </a:xfrm>
          <a:prstGeom prst="rect">
            <a:avLst/>
          </a:prstGeom>
        </p:spPr>
      </p:pic>
      <p:pic>
        <p:nvPicPr>
          <p:cNvPr id="12" name="Picture 11" descr="TV_tower_v1.jpg"/>
          <p:cNvPicPr>
            <a:picLocks noChangeAspect="1"/>
          </p:cNvPicPr>
          <p:nvPr/>
        </p:nvPicPr>
        <p:blipFill>
          <a:blip r:embed="rId5" cstate="print"/>
          <a:stretch>
            <a:fillRect/>
          </a:stretch>
        </p:blipFill>
        <p:spPr>
          <a:xfrm>
            <a:off x="228600" y="1066800"/>
            <a:ext cx="4038601" cy="2667000"/>
          </a:xfrm>
          <a:prstGeom prst="rect">
            <a:avLst/>
          </a:prstGeom>
        </p:spPr>
      </p:pic>
      <p:pic>
        <p:nvPicPr>
          <p:cNvPr id="13" name="Picture 12" descr="TV_CPE_antenna_v1.jpg"/>
          <p:cNvPicPr>
            <a:picLocks noChangeAspect="1"/>
          </p:cNvPicPr>
          <p:nvPr/>
        </p:nvPicPr>
        <p:blipFill>
          <a:blip r:embed="rId6" cstate="print"/>
          <a:stretch>
            <a:fillRect/>
          </a:stretch>
        </p:blipFill>
        <p:spPr>
          <a:xfrm>
            <a:off x="4419601" y="1066800"/>
            <a:ext cx="4419600" cy="2667000"/>
          </a:xfrm>
          <a:prstGeom prst="rect">
            <a:avLst/>
          </a:prstGeom>
        </p:spPr>
      </p:pic>
      <p:sp>
        <p:nvSpPr>
          <p:cNvPr id="14" name="TextBox 13"/>
          <p:cNvSpPr txBox="1"/>
          <p:nvPr/>
        </p:nvSpPr>
        <p:spPr>
          <a:xfrm>
            <a:off x="2895600" y="3429000"/>
            <a:ext cx="2895600" cy="830997"/>
          </a:xfrm>
          <a:prstGeom prst="rect">
            <a:avLst/>
          </a:prstGeom>
          <a:solidFill>
            <a:schemeClr val="accent1"/>
          </a:solidFill>
        </p:spPr>
        <p:txBody>
          <a:bodyPr wrap="square" rtlCol="0">
            <a:spAutoFit/>
          </a:bodyPr>
          <a:lstStyle/>
          <a:p>
            <a:pPr algn="ctr"/>
            <a:r>
              <a:rPr lang="en-US" dirty="0" smtClean="0"/>
              <a:t>Rural Broadband and Backhaul</a:t>
            </a:r>
            <a:endParaRPr lang="en-US" dirty="0"/>
          </a:p>
        </p:txBody>
      </p:sp>
      <p:sp>
        <p:nvSpPr>
          <p:cNvPr id="15" name="Right Arrow 14"/>
          <p:cNvSpPr/>
          <p:nvPr/>
        </p:nvSpPr>
        <p:spPr bwMode="auto">
          <a:xfrm>
            <a:off x="3352800" y="990600"/>
            <a:ext cx="2057400" cy="838200"/>
          </a:xfrm>
          <a:prstGeom prst="rightArrow">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charset="0"/>
                <a:ea typeface="ＭＳ Ｐゴシック" charset="-128"/>
              </a:rPr>
              <a:t>BEFORE</a:t>
            </a:r>
          </a:p>
        </p:txBody>
      </p:sp>
      <p:sp>
        <p:nvSpPr>
          <p:cNvPr id="17" name="Left-Right Arrow 16"/>
          <p:cNvSpPr/>
          <p:nvPr/>
        </p:nvSpPr>
        <p:spPr bwMode="auto">
          <a:xfrm>
            <a:off x="3276600" y="2286000"/>
            <a:ext cx="2209800" cy="838200"/>
          </a:xfrm>
          <a:prstGeom prst="leftRightArrow">
            <a:avLst/>
          </a:prstGeom>
          <a:solidFill>
            <a:schemeClr val="accent1"/>
          </a:solidFill>
          <a:ln w="508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128"/>
              </a:rPr>
              <a:t>Now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76200" y="381000"/>
            <a:ext cx="8915400" cy="690265"/>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r>
              <a:rPr lang="en-US" sz="3200" b="1" dirty="0" smtClean="0">
                <a:solidFill>
                  <a:schemeClr val="tx2"/>
                </a:solidFill>
                <a:latin typeface="+mj-lt"/>
                <a:ea typeface="+mj-ea"/>
                <a:cs typeface="+mj-cs"/>
              </a:rPr>
              <a:t>IEEE 802.22 </a:t>
            </a:r>
            <a:r>
              <a:rPr lang="en-US" sz="3200" b="1" dirty="0" err="1" smtClean="0">
                <a:solidFill>
                  <a:schemeClr val="tx2"/>
                </a:solidFill>
                <a:latin typeface="+mj-lt"/>
                <a:ea typeface="+mj-ea"/>
                <a:cs typeface="+mj-cs"/>
              </a:rPr>
              <a:t>WhiteSpace</a:t>
            </a:r>
            <a:r>
              <a:rPr lang="en-US" sz="3200" b="1" dirty="0" smtClean="0">
                <a:solidFill>
                  <a:schemeClr val="tx2"/>
                </a:solidFill>
                <a:latin typeface="+mj-lt"/>
                <a:ea typeface="+mj-ea"/>
                <a:cs typeface="+mj-cs"/>
              </a:rPr>
              <a:t> Applications</a:t>
            </a:r>
            <a:endParaRPr lang="en-US" sz="3200" b="1" dirty="0">
              <a:solidFill>
                <a:schemeClr val="tx2"/>
              </a:solidFill>
              <a:latin typeface="+mj-lt"/>
              <a:ea typeface="+mj-ea"/>
              <a:cs typeface="+mj-cs"/>
            </a:endParaRPr>
          </a:p>
        </p:txBody>
      </p:sp>
      <p:sp>
        <p:nvSpPr>
          <p:cNvPr id="20" name="TextBox 19"/>
          <p:cNvSpPr txBox="1"/>
          <p:nvPr/>
        </p:nvSpPr>
        <p:spPr>
          <a:xfrm>
            <a:off x="762000" y="1307068"/>
            <a:ext cx="1828800" cy="369332"/>
          </a:xfrm>
          <a:prstGeom prst="rect">
            <a:avLst/>
          </a:prstGeom>
          <a:noFill/>
        </p:spPr>
        <p:txBody>
          <a:bodyPr wrap="square" rtlCol="0">
            <a:spAutoFit/>
          </a:bodyPr>
          <a:lstStyle/>
          <a:p>
            <a:pPr marL="111125" indent="-111125" algn="ctr"/>
            <a:r>
              <a:rPr lang="en-US" sz="1800" b="1" dirty="0" err="1" smtClean="0"/>
              <a:t>Tripple</a:t>
            </a:r>
            <a:r>
              <a:rPr lang="en-US" sz="1800" b="1" dirty="0" smtClean="0"/>
              <a:t> play</a:t>
            </a:r>
            <a:endParaRPr lang="en-US" sz="1800" b="1" dirty="0"/>
          </a:p>
        </p:txBody>
      </p:sp>
      <p:pic>
        <p:nvPicPr>
          <p:cNvPr id="21" name="Picture 2"/>
          <p:cNvPicPr>
            <a:picLocks noChangeAspect="1" noChangeArrowheads="1"/>
          </p:cNvPicPr>
          <p:nvPr/>
        </p:nvPicPr>
        <p:blipFill>
          <a:blip r:embed="rId2" cstate="print"/>
          <a:srcRect/>
          <a:stretch>
            <a:fillRect/>
          </a:stretch>
        </p:blipFill>
        <p:spPr bwMode="auto">
          <a:xfrm>
            <a:off x="6400800" y="4001869"/>
            <a:ext cx="2667000" cy="1747146"/>
          </a:xfrm>
          <a:prstGeom prst="rect">
            <a:avLst/>
          </a:prstGeom>
          <a:noFill/>
          <a:ln w="9525">
            <a:noFill/>
            <a:miter lim="800000"/>
            <a:headEnd/>
            <a:tailEnd/>
          </a:ln>
        </p:spPr>
      </p:pic>
      <p:sp>
        <p:nvSpPr>
          <p:cNvPr id="22" name="TextBox 21"/>
          <p:cNvSpPr txBox="1"/>
          <p:nvPr/>
        </p:nvSpPr>
        <p:spPr>
          <a:xfrm>
            <a:off x="6400800" y="4955738"/>
            <a:ext cx="1828800" cy="646331"/>
          </a:xfrm>
          <a:prstGeom prst="rect">
            <a:avLst/>
          </a:prstGeom>
          <a:noFill/>
        </p:spPr>
        <p:txBody>
          <a:bodyPr wrap="square" rtlCol="0">
            <a:spAutoFit/>
          </a:bodyPr>
          <a:lstStyle/>
          <a:p>
            <a:pPr marL="111125" indent="-111125" algn="ctr"/>
            <a:r>
              <a:rPr lang="en-US" sz="1800" b="1" dirty="0" smtClean="0">
                <a:solidFill>
                  <a:schemeClr val="bg1"/>
                </a:solidFill>
              </a:rPr>
              <a:t>Environment monitoring</a:t>
            </a:r>
            <a:endParaRPr lang="en-US" sz="1800" b="1" dirty="0">
              <a:solidFill>
                <a:schemeClr val="bg1"/>
              </a:solidFill>
            </a:endParaRPr>
          </a:p>
        </p:txBody>
      </p:sp>
      <p:pic>
        <p:nvPicPr>
          <p:cNvPr id="23" name="Picture 23"/>
          <p:cNvPicPr>
            <a:picLocks noChangeAspect="1" noChangeArrowheads="1"/>
          </p:cNvPicPr>
          <p:nvPr/>
        </p:nvPicPr>
        <p:blipFill>
          <a:blip r:embed="rId3" cstate="print"/>
          <a:srcRect/>
          <a:stretch>
            <a:fillRect/>
          </a:stretch>
        </p:blipFill>
        <p:spPr bwMode="auto">
          <a:xfrm>
            <a:off x="5943601" y="1905000"/>
            <a:ext cx="3200400" cy="1715869"/>
          </a:xfrm>
          <a:prstGeom prst="rect">
            <a:avLst/>
          </a:prstGeom>
          <a:noFill/>
          <a:ln w="9525">
            <a:noFill/>
            <a:miter lim="800000"/>
            <a:headEnd/>
            <a:tailEnd/>
          </a:ln>
        </p:spPr>
      </p:pic>
      <p:sp>
        <p:nvSpPr>
          <p:cNvPr id="24" name="TextBox 23"/>
          <p:cNvSpPr txBox="1"/>
          <p:nvPr/>
        </p:nvSpPr>
        <p:spPr>
          <a:xfrm>
            <a:off x="6324600" y="1295400"/>
            <a:ext cx="2514600" cy="646331"/>
          </a:xfrm>
          <a:prstGeom prst="rect">
            <a:avLst/>
          </a:prstGeom>
          <a:noFill/>
        </p:spPr>
        <p:txBody>
          <a:bodyPr wrap="square" rtlCol="0">
            <a:spAutoFit/>
          </a:bodyPr>
          <a:lstStyle/>
          <a:p>
            <a:pPr marL="111125" indent="-111125" algn="ctr"/>
            <a:r>
              <a:rPr lang="en-US" sz="1800" b="1" dirty="0" smtClean="0"/>
              <a:t>Critical infrastructure monitoring</a:t>
            </a:r>
            <a:endParaRPr lang="en-US" sz="1800" b="1" dirty="0"/>
          </a:p>
        </p:txBody>
      </p:sp>
      <p:pic>
        <p:nvPicPr>
          <p:cNvPr id="25" name="Picture 2"/>
          <p:cNvPicPr>
            <a:picLocks noChangeAspect="1" noChangeArrowheads="1"/>
          </p:cNvPicPr>
          <p:nvPr/>
        </p:nvPicPr>
        <p:blipFill>
          <a:blip r:embed="rId4" cstate="print"/>
          <a:srcRect/>
          <a:stretch>
            <a:fillRect/>
          </a:stretch>
        </p:blipFill>
        <p:spPr bwMode="auto">
          <a:xfrm>
            <a:off x="457200" y="4078069"/>
            <a:ext cx="2421605" cy="1560731"/>
          </a:xfrm>
          <a:prstGeom prst="rect">
            <a:avLst/>
          </a:prstGeom>
          <a:noFill/>
          <a:ln w="9525">
            <a:noFill/>
            <a:miter lim="800000"/>
            <a:headEnd/>
            <a:tailEnd/>
          </a:ln>
        </p:spPr>
      </p:pic>
      <p:sp>
        <p:nvSpPr>
          <p:cNvPr id="26" name="TextBox 25"/>
          <p:cNvSpPr txBox="1"/>
          <p:nvPr/>
        </p:nvSpPr>
        <p:spPr>
          <a:xfrm>
            <a:off x="457200" y="3697069"/>
            <a:ext cx="2362200" cy="369332"/>
          </a:xfrm>
          <a:prstGeom prst="rect">
            <a:avLst/>
          </a:prstGeom>
          <a:noFill/>
        </p:spPr>
        <p:txBody>
          <a:bodyPr wrap="square" rtlCol="0">
            <a:spAutoFit/>
          </a:bodyPr>
          <a:lstStyle/>
          <a:p>
            <a:pPr algn="ctr"/>
            <a:r>
              <a:rPr lang="en-US" sz="1800" b="1" dirty="0" smtClean="0"/>
              <a:t>Border protection</a:t>
            </a:r>
            <a:endParaRPr lang="en-US" sz="1800" b="1" dirty="0"/>
          </a:p>
        </p:txBody>
      </p:sp>
      <p:pic>
        <p:nvPicPr>
          <p:cNvPr id="27" name="Picture 57"/>
          <p:cNvPicPr>
            <a:picLocks noChangeAspect="1" noChangeArrowheads="1"/>
          </p:cNvPicPr>
          <p:nvPr/>
        </p:nvPicPr>
        <p:blipFill>
          <a:blip r:embed="rId5" cstate="print"/>
          <a:srcRect/>
          <a:stretch>
            <a:fillRect/>
          </a:stretch>
        </p:blipFill>
        <p:spPr bwMode="auto">
          <a:xfrm>
            <a:off x="3200400" y="3581400"/>
            <a:ext cx="2819400" cy="2286000"/>
          </a:xfrm>
          <a:prstGeom prst="rect">
            <a:avLst/>
          </a:prstGeom>
          <a:noFill/>
          <a:ln w="9525">
            <a:noFill/>
            <a:miter lim="800000"/>
            <a:headEnd/>
            <a:tailEnd/>
          </a:ln>
        </p:spPr>
      </p:pic>
      <p:sp>
        <p:nvSpPr>
          <p:cNvPr id="28" name="TextBox 27"/>
          <p:cNvSpPr txBox="1"/>
          <p:nvPr/>
        </p:nvSpPr>
        <p:spPr>
          <a:xfrm>
            <a:off x="2971800" y="5867400"/>
            <a:ext cx="3352800" cy="646331"/>
          </a:xfrm>
          <a:prstGeom prst="rect">
            <a:avLst/>
          </a:prstGeom>
          <a:noFill/>
        </p:spPr>
        <p:txBody>
          <a:bodyPr wrap="square" rtlCol="0">
            <a:spAutoFit/>
          </a:bodyPr>
          <a:lstStyle/>
          <a:p>
            <a:pPr algn="ctr"/>
            <a:r>
              <a:rPr lang="en-US" sz="1800" b="1" dirty="0" smtClean="0"/>
              <a:t>Emergency broadband infrastructure</a:t>
            </a:r>
            <a:endParaRPr lang="en-US" sz="1800" b="1" dirty="0"/>
          </a:p>
        </p:txBody>
      </p:sp>
      <p:sp>
        <p:nvSpPr>
          <p:cNvPr id="29" name="TextBox 28"/>
          <p:cNvSpPr txBox="1"/>
          <p:nvPr/>
        </p:nvSpPr>
        <p:spPr>
          <a:xfrm>
            <a:off x="3352800" y="1295400"/>
            <a:ext cx="2590800" cy="369332"/>
          </a:xfrm>
          <a:prstGeom prst="rect">
            <a:avLst/>
          </a:prstGeom>
          <a:noFill/>
        </p:spPr>
        <p:txBody>
          <a:bodyPr wrap="square" rtlCol="0">
            <a:spAutoFit/>
          </a:bodyPr>
          <a:lstStyle/>
          <a:p>
            <a:pPr algn="ctr"/>
            <a:r>
              <a:rPr lang="en-US" sz="1800" b="1" dirty="0" smtClean="0"/>
              <a:t>Cellular offload</a:t>
            </a:r>
            <a:endParaRPr lang="en-US" sz="1800" b="1" dirty="0"/>
          </a:p>
        </p:txBody>
      </p:sp>
      <p:pic>
        <p:nvPicPr>
          <p:cNvPr id="30" name="Picture 29" descr="smartphone.JPG"/>
          <p:cNvPicPr>
            <a:picLocks noChangeAspect="1"/>
          </p:cNvPicPr>
          <p:nvPr/>
        </p:nvPicPr>
        <p:blipFill>
          <a:blip r:embed="rId6" cstate="print"/>
          <a:stretch>
            <a:fillRect/>
          </a:stretch>
        </p:blipFill>
        <p:spPr>
          <a:xfrm>
            <a:off x="4038600" y="1676400"/>
            <a:ext cx="1447800" cy="1780643"/>
          </a:xfrm>
          <a:prstGeom prst="rect">
            <a:avLst/>
          </a:prstGeom>
        </p:spPr>
      </p:pic>
      <p:pic>
        <p:nvPicPr>
          <p:cNvPr id="31" name="Picture 30" descr="blue_waves_1.JPG"/>
          <p:cNvPicPr>
            <a:picLocks noChangeAspect="1"/>
          </p:cNvPicPr>
          <p:nvPr/>
        </p:nvPicPr>
        <p:blipFill>
          <a:blip r:embed="rId7" cstate="print"/>
          <a:stretch>
            <a:fillRect/>
          </a:stretch>
        </p:blipFill>
        <p:spPr>
          <a:xfrm rot="20527054">
            <a:off x="5252449" y="2973225"/>
            <a:ext cx="642640" cy="562567"/>
          </a:xfrm>
          <a:prstGeom prst="rect">
            <a:avLst/>
          </a:prstGeom>
        </p:spPr>
      </p:pic>
      <p:pic>
        <p:nvPicPr>
          <p:cNvPr id="32" name="Picture 31" descr="green_waves_1.JPG"/>
          <p:cNvPicPr>
            <a:picLocks noChangeAspect="1"/>
          </p:cNvPicPr>
          <p:nvPr/>
        </p:nvPicPr>
        <p:blipFill>
          <a:blip r:embed="rId8" cstate="print"/>
          <a:stretch>
            <a:fillRect/>
          </a:stretch>
        </p:blipFill>
        <p:spPr>
          <a:xfrm rot="20408554">
            <a:off x="3763802" y="1692598"/>
            <a:ext cx="649227" cy="600987"/>
          </a:xfrm>
          <a:prstGeom prst="rect">
            <a:avLst/>
          </a:prstGeom>
        </p:spPr>
      </p:pic>
      <p:pic>
        <p:nvPicPr>
          <p:cNvPr id="304130" name="Picture 2"/>
          <p:cNvPicPr>
            <a:picLocks noChangeAspect="1" noChangeArrowheads="1"/>
          </p:cNvPicPr>
          <p:nvPr/>
        </p:nvPicPr>
        <p:blipFill>
          <a:blip r:embed="rId9" cstate="print"/>
          <a:srcRect/>
          <a:stretch>
            <a:fillRect/>
          </a:stretch>
        </p:blipFill>
        <p:spPr bwMode="auto">
          <a:xfrm>
            <a:off x="533400" y="1752600"/>
            <a:ext cx="2286000" cy="18938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nodeType="withEffect">
                                  <p:stCondLst>
                                    <p:cond delay="0"/>
                                  </p:stCondLst>
                                  <p:childTnLst>
                                    <p:set>
                                      <p:cBhvr>
                                        <p:cTn id="9" dur="1" fill="hold">
                                          <p:stCondLst>
                                            <p:cond delay="0"/>
                                          </p:stCondLst>
                                        </p:cTn>
                                        <p:tgtEl>
                                          <p:spTgt spid="304130"/>
                                        </p:tgtEl>
                                        <p:attrNameLst>
                                          <p:attrName>style.visibility</p:attrName>
                                        </p:attrNameLst>
                                      </p:cBhvr>
                                      <p:to>
                                        <p:strVal val="visible"/>
                                      </p:to>
                                    </p:set>
                                    <p:animEffect transition="in" filter="checkerboard(across)">
                                      <p:cBhvr>
                                        <p:cTn id="10" dur="500"/>
                                        <p:tgtEl>
                                          <p:spTgt spid="3041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2200" y="6248400"/>
            <a:ext cx="5943600" cy="384721"/>
          </a:xfrm>
          <a:prstGeom prst="rect">
            <a:avLst/>
          </a:prstGeom>
        </p:spPr>
        <p:txBody>
          <a:bodyPr wrap="square">
            <a:spAutoFit/>
          </a:bodyPr>
          <a:lstStyle/>
          <a:p>
            <a:pPr>
              <a:lnSpc>
                <a:spcPct val="95000"/>
              </a:lnSpc>
              <a:spcBef>
                <a:spcPct val="50000"/>
              </a:spcBef>
              <a:defRPr/>
            </a:pPr>
            <a:r>
              <a:rPr lang="en-US" sz="1000" dirty="0" smtClean="0"/>
              <a:t>C. W. </a:t>
            </a:r>
            <a:r>
              <a:rPr lang="en-US" sz="1000" dirty="0" err="1" smtClean="0"/>
              <a:t>Pyo</a:t>
            </a:r>
            <a:r>
              <a:rPr lang="en-US" sz="1000" dirty="0" smtClean="0"/>
              <a:t>, A. </a:t>
            </a:r>
            <a:r>
              <a:rPr lang="en-US" sz="1000" dirty="0" err="1" smtClean="0"/>
              <a:t>Mody</a:t>
            </a:r>
            <a:r>
              <a:rPr lang="en-US" sz="1000" dirty="0" smtClean="0"/>
              <a:t> et al.  Use Cases for IEEE 802.22 (</a:t>
            </a:r>
            <a:r>
              <a:rPr lang="en-US" sz="1000" dirty="0" err="1" smtClean="0"/>
              <a:t>Wi</a:t>
            </a:r>
            <a:r>
              <a:rPr lang="en-US" sz="1000" dirty="0" smtClean="0"/>
              <a:t>-FAR(TM)) Smart Grid and Critical Infrastructure Monitoring</a:t>
            </a:r>
            <a:endParaRPr lang="en-US" sz="1000" dirty="0"/>
          </a:p>
        </p:txBody>
      </p:sp>
      <p:pic>
        <p:nvPicPr>
          <p:cNvPr id="12" name="Picture 25"/>
          <p:cNvPicPr>
            <a:picLocks noChangeAspect="1" noChangeArrowheads="1"/>
          </p:cNvPicPr>
          <p:nvPr/>
        </p:nvPicPr>
        <p:blipFill>
          <a:blip r:embed="rId2" cstate="print"/>
          <a:srcRect/>
          <a:stretch>
            <a:fillRect/>
          </a:stretch>
        </p:blipFill>
        <p:spPr bwMode="auto">
          <a:xfrm>
            <a:off x="3124200" y="3429000"/>
            <a:ext cx="3881437" cy="2831270"/>
          </a:xfrm>
          <a:prstGeom prst="rect">
            <a:avLst/>
          </a:prstGeom>
          <a:noFill/>
          <a:ln w="9525">
            <a:noFill/>
            <a:miter lim="800000"/>
            <a:headEnd/>
            <a:tailEnd/>
          </a:ln>
        </p:spPr>
      </p:pic>
      <p:sp>
        <p:nvSpPr>
          <p:cNvPr id="18" name="TextBox 17"/>
          <p:cNvSpPr txBox="1"/>
          <p:nvPr/>
        </p:nvSpPr>
        <p:spPr>
          <a:xfrm>
            <a:off x="1143000" y="5498270"/>
            <a:ext cx="1981200" cy="707886"/>
          </a:xfrm>
          <a:prstGeom prst="rect">
            <a:avLst/>
          </a:prstGeom>
          <a:noFill/>
        </p:spPr>
        <p:txBody>
          <a:bodyPr wrap="square" rtlCol="0">
            <a:spAutoFit/>
          </a:bodyPr>
          <a:lstStyle/>
          <a:p>
            <a:pPr algn="r"/>
            <a:r>
              <a:rPr lang="en-US" sz="2000" dirty="0" smtClean="0"/>
              <a:t>Remote medical service</a:t>
            </a:r>
            <a:endParaRPr lang="en-US" sz="2000" dirty="0"/>
          </a:p>
        </p:txBody>
      </p:sp>
      <p:sp>
        <p:nvSpPr>
          <p:cNvPr id="15" name="タイトル 1"/>
          <p:cNvSpPr>
            <a:spLocks noGrp="1"/>
          </p:cNvSpPr>
          <p:nvPr>
            <p:ph type="title"/>
          </p:nvPr>
        </p:nvSpPr>
        <p:spPr>
          <a:xfrm>
            <a:off x="228600" y="381000"/>
            <a:ext cx="8763000" cy="6096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nSpc>
                <a:spcPct val="90000"/>
              </a:lnSpc>
              <a:defRPr/>
            </a:pPr>
            <a:r>
              <a:rPr lang="en-US" altLang="ja-JP" sz="3200" b="1" kern="1200" dirty="0" smtClean="0"/>
              <a:t>IEEE 802.22 </a:t>
            </a:r>
            <a:r>
              <a:rPr lang="en-US" altLang="ja-JP" sz="3200" b="1" kern="1200" dirty="0" err="1" smtClean="0"/>
              <a:t>WhiteSpace</a:t>
            </a:r>
            <a:r>
              <a:rPr lang="en-US" altLang="ja-JP" sz="3200" b="1" kern="1200" dirty="0" smtClean="0"/>
              <a:t> Applications</a:t>
            </a:r>
            <a:endParaRPr lang="ja-JP" altLang="en-US" sz="3200" b="1" kern="1200" smtClean="0"/>
          </a:p>
        </p:txBody>
      </p:sp>
      <p:pic>
        <p:nvPicPr>
          <p:cNvPr id="13" name="Picture 2"/>
          <p:cNvPicPr>
            <a:picLocks noChangeAspect="1" noChangeArrowheads="1"/>
          </p:cNvPicPr>
          <p:nvPr/>
        </p:nvPicPr>
        <p:blipFill>
          <a:blip r:embed="rId3" cstate="print"/>
          <a:srcRect/>
          <a:stretch>
            <a:fillRect/>
          </a:stretch>
        </p:blipFill>
        <p:spPr bwMode="auto">
          <a:xfrm>
            <a:off x="152400" y="1295399"/>
            <a:ext cx="3282492" cy="1981201"/>
          </a:xfrm>
          <a:prstGeom prst="rect">
            <a:avLst/>
          </a:prstGeom>
          <a:noFill/>
          <a:ln w="9525">
            <a:noFill/>
            <a:miter lim="800000"/>
            <a:headEnd/>
            <a:tailEnd/>
          </a:ln>
        </p:spPr>
      </p:pic>
      <p:sp>
        <p:nvSpPr>
          <p:cNvPr id="14" name="TextBox 13"/>
          <p:cNvSpPr txBox="1"/>
          <p:nvPr/>
        </p:nvSpPr>
        <p:spPr>
          <a:xfrm>
            <a:off x="152400" y="3276600"/>
            <a:ext cx="2971800" cy="1015663"/>
          </a:xfrm>
          <a:prstGeom prst="rect">
            <a:avLst/>
          </a:prstGeom>
          <a:noFill/>
        </p:spPr>
        <p:txBody>
          <a:bodyPr wrap="square" rtlCol="0">
            <a:spAutoFit/>
          </a:bodyPr>
          <a:lstStyle/>
          <a:p>
            <a:r>
              <a:rPr lang="en-US" sz="2000" dirty="0" smtClean="0"/>
              <a:t>Archipelago and marine broadband service. Servicing oil rigs</a:t>
            </a:r>
            <a:endParaRPr lang="en-US" sz="2000" dirty="0"/>
          </a:p>
        </p:txBody>
      </p:sp>
      <p:pic>
        <p:nvPicPr>
          <p:cNvPr id="17" name="Picture 16" descr="TV_tower_clip_art_v1.jpg"/>
          <p:cNvPicPr>
            <a:picLocks noChangeAspect="1"/>
          </p:cNvPicPr>
          <p:nvPr/>
        </p:nvPicPr>
        <p:blipFill>
          <a:blip r:embed="rId4" cstate="print"/>
          <a:stretch>
            <a:fillRect/>
          </a:stretch>
        </p:blipFill>
        <p:spPr>
          <a:xfrm>
            <a:off x="6248400" y="1295400"/>
            <a:ext cx="1243404" cy="1447800"/>
          </a:xfrm>
          <a:prstGeom prst="rect">
            <a:avLst/>
          </a:prstGeom>
        </p:spPr>
      </p:pic>
      <p:pic>
        <p:nvPicPr>
          <p:cNvPr id="19" name="Picture 18" descr="TV_tower_clip_art_v1.jpg"/>
          <p:cNvPicPr>
            <a:picLocks noChangeAspect="1"/>
          </p:cNvPicPr>
          <p:nvPr/>
        </p:nvPicPr>
        <p:blipFill>
          <a:blip r:embed="rId4" cstate="print"/>
          <a:stretch>
            <a:fillRect/>
          </a:stretch>
        </p:blipFill>
        <p:spPr>
          <a:xfrm>
            <a:off x="8077200" y="2971800"/>
            <a:ext cx="1243404" cy="1447800"/>
          </a:xfrm>
          <a:prstGeom prst="rect">
            <a:avLst/>
          </a:prstGeom>
        </p:spPr>
      </p:pic>
      <p:pic>
        <p:nvPicPr>
          <p:cNvPr id="21" name="Picture 20" descr="rural_area_nih_v1.jpg"/>
          <p:cNvPicPr>
            <a:picLocks noChangeAspect="1"/>
          </p:cNvPicPr>
          <p:nvPr/>
        </p:nvPicPr>
        <p:blipFill>
          <a:blip r:embed="rId5" cstate="print"/>
          <a:stretch>
            <a:fillRect/>
          </a:stretch>
        </p:blipFill>
        <p:spPr>
          <a:xfrm>
            <a:off x="3733800" y="1219200"/>
            <a:ext cx="2562225" cy="1790700"/>
          </a:xfrm>
          <a:prstGeom prst="rect">
            <a:avLst/>
          </a:prstGeom>
        </p:spPr>
      </p:pic>
      <p:pic>
        <p:nvPicPr>
          <p:cNvPr id="20" name="Picture 19" descr="city_nih_v2.jpg"/>
          <p:cNvPicPr>
            <a:picLocks noChangeAspect="1"/>
          </p:cNvPicPr>
          <p:nvPr/>
        </p:nvPicPr>
        <p:blipFill>
          <a:blip r:embed="rId6" cstate="print"/>
          <a:stretch>
            <a:fillRect/>
          </a:stretch>
        </p:blipFill>
        <p:spPr>
          <a:xfrm>
            <a:off x="5791200" y="2971800"/>
            <a:ext cx="2400939" cy="1524000"/>
          </a:xfrm>
          <a:prstGeom prst="rect">
            <a:avLst/>
          </a:prstGeom>
        </p:spPr>
      </p:pic>
      <p:cxnSp>
        <p:nvCxnSpPr>
          <p:cNvPr id="23" name="Straight Connector 22"/>
          <p:cNvCxnSpPr>
            <a:stCxn id="19" idx="0"/>
            <a:endCxn id="17" idx="0"/>
          </p:cNvCxnSpPr>
          <p:nvPr/>
        </p:nvCxnSpPr>
        <p:spPr bwMode="auto">
          <a:xfrm flipH="1" flipV="1">
            <a:off x="6870102" y="1295400"/>
            <a:ext cx="1828800" cy="1676400"/>
          </a:xfrm>
          <a:prstGeom prst="line">
            <a:avLst/>
          </a:prstGeom>
          <a:solidFill>
            <a:schemeClr val="accent1"/>
          </a:solidFill>
          <a:ln w="47625" cap="flat" cmpd="sng" algn="ctr">
            <a:solidFill>
              <a:srgbClr val="FFC000"/>
            </a:solidFill>
            <a:prstDash val="solid"/>
            <a:round/>
            <a:headEnd type="none" w="med" len="med"/>
            <a:tailEnd type="none" w="med" len="med"/>
          </a:ln>
          <a:effectLst/>
        </p:spPr>
      </p:cxnSp>
      <p:sp>
        <p:nvSpPr>
          <p:cNvPr id="16" name="Oval 15"/>
          <p:cNvSpPr/>
          <p:nvPr/>
        </p:nvSpPr>
        <p:spPr bwMode="auto">
          <a:xfrm>
            <a:off x="4343400" y="1905000"/>
            <a:ext cx="1371600" cy="762000"/>
          </a:xfrm>
          <a:prstGeom prst="ellipse">
            <a:avLst/>
          </a:prstGeom>
          <a:solidFill>
            <a:schemeClr val="accent1">
              <a:alpha val="5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ea typeface="ＭＳ Ｐゴシック" charset="-128"/>
              </a:rPr>
              <a:t>IEEE 802.11</a:t>
            </a:r>
          </a:p>
        </p:txBody>
      </p:sp>
      <p:sp>
        <p:nvSpPr>
          <p:cNvPr id="24" name="Oval 23"/>
          <p:cNvSpPr/>
          <p:nvPr/>
        </p:nvSpPr>
        <p:spPr bwMode="auto">
          <a:xfrm>
            <a:off x="3733800" y="1371600"/>
            <a:ext cx="1371600" cy="762000"/>
          </a:xfrm>
          <a:prstGeom prst="ellipse">
            <a:avLst/>
          </a:prstGeom>
          <a:solidFill>
            <a:schemeClr val="accent1">
              <a:alpha val="5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ea typeface="ＭＳ Ｐゴシック" charset="-128"/>
              </a:rPr>
              <a:t>IEEE 802.11</a:t>
            </a:r>
          </a:p>
        </p:txBody>
      </p:sp>
      <p:sp>
        <p:nvSpPr>
          <p:cNvPr id="25" name="TextBox 24"/>
          <p:cNvSpPr txBox="1"/>
          <p:nvPr/>
        </p:nvSpPr>
        <p:spPr>
          <a:xfrm>
            <a:off x="7620000" y="4495800"/>
            <a:ext cx="1524000" cy="369332"/>
          </a:xfrm>
          <a:prstGeom prst="rect">
            <a:avLst/>
          </a:prstGeom>
          <a:noFill/>
        </p:spPr>
        <p:txBody>
          <a:bodyPr wrap="square" rtlCol="0">
            <a:spAutoFit/>
          </a:bodyPr>
          <a:lstStyle/>
          <a:p>
            <a:pPr algn="ctr"/>
            <a:r>
              <a:rPr lang="en-US" sz="1800" dirty="0" smtClean="0"/>
              <a:t>Urban Area</a:t>
            </a:r>
            <a:endParaRPr lang="en-US" sz="1800" dirty="0"/>
          </a:p>
        </p:txBody>
      </p:sp>
      <p:sp>
        <p:nvSpPr>
          <p:cNvPr id="27" name="TextBox 26"/>
          <p:cNvSpPr txBox="1"/>
          <p:nvPr/>
        </p:nvSpPr>
        <p:spPr>
          <a:xfrm>
            <a:off x="4267200" y="2971800"/>
            <a:ext cx="1524000" cy="369332"/>
          </a:xfrm>
          <a:prstGeom prst="rect">
            <a:avLst/>
          </a:prstGeom>
          <a:noFill/>
        </p:spPr>
        <p:txBody>
          <a:bodyPr wrap="square" rtlCol="0">
            <a:spAutoFit/>
          </a:bodyPr>
          <a:lstStyle/>
          <a:p>
            <a:pPr algn="ctr"/>
            <a:r>
              <a:rPr lang="en-US" sz="1800" dirty="0" smtClean="0"/>
              <a:t>Rural Area</a:t>
            </a:r>
            <a:endParaRPr lang="en-US" sz="1800" dirty="0"/>
          </a:p>
        </p:txBody>
      </p:sp>
      <p:sp>
        <p:nvSpPr>
          <p:cNvPr id="28" name="TextBox 27"/>
          <p:cNvSpPr txBox="1"/>
          <p:nvPr/>
        </p:nvSpPr>
        <p:spPr>
          <a:xfrm rot="2535237">
            <a:off x="6862842" y="1843052"/>
            <a:ext cx="2113295" cy="830997"/>
          </a:xfrm>
          <a:prstGeom prst="rect">
            <a:avLst/>
          </a:prstGeom>
          <a:noFill/>
        </p:spPr>
        <p:txBody>
          <a:bodyPr wrap="square" rtlCol="0">
            <a:spAutoFit/>
          </a:bodyPr>
          <a:lstStyle/>
          <a:p>
            <a:pPr algn="ctr"/>
            <a:r>
              <a:rPr lang="en-US" dirty="0" smtClean="0"/>
              <a:t>Backhaul</a:t>
            </a:r>
          </a:p>
          <a:p>
            <a:pPr algn="ctr"/>
            <a:r>
              <a:rPr lang="en-US" dirty="0" smtClean="0"/>
              <a:t>IEEE 802.22</a:t>
            </a:r>
            <a:endParaRPr lang="en-US" dirty="0"/>
          </a:p>
        </p:txBody>
      </p:sp>
      <p:sp>
        <p:nvSpPr>
          <p:cNvPr id="29" name="TextBox 28"/>
          <p:cNvSpPr txBox="1"/>
          <p:nvPr/>
        </p:nvSpPr>
        <p:spPr>
          <a:xfrm>
            <a:off x="6858000" y="4876800"/>
            <a:ext cx="2286000" cy="707886"/>
          </a:xfrm>
          <a:prstGeom prst="rect">
            <a:avLst/>
          </a:prstGeom>
          <a:noFill/>
        </p:spPr>
        <p:txBody>
          <a:bodyPr wrap="square" rtlCol="0">
            <a:spAutoFit/>
          </a:bodyPr>
          <a:lstStyle/>
          <a:p>
            <a:pPr algn="r"/>
            <a:r>
              <a:rPr lang="en-US" sz="2000" dirty="0" smtClean="0"/>
              <a:t>IEEE 802.22 used for Backhaul</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6" grpId="0" animBg="1"/>
      <p:bldP spid="24" grpId="0" animBg="1"/>
      <p:bldP spid="25" grpId="0"/>
      <p:bldP spid="27" grpId="0"/>
      <p:bldP spid="28" grpId="0"/>
      <p:bldP spid="29" grpId="0"/>
    </p:bldLst>
  </p:timing>
</p:sld>
</file>

<file path=ppt/theme/theme1.xml><?xml version="1.0" encoding="utf-8"?>
<a:theme xmlns:a="http://schemas.openxmlformats.org/drawingml/2006/main" name="IEEE_802_templat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IEEE_802_template</Template>
  <TotalTime>19616</TotalTime>
  <Words>1957</Words>
  <Application>Microsoft Office PowerPoint</Application>
  <PresentationFormat>On-screen Show (4:3)</PresentationFormat>
  <Paragraphs>227</Paragraphs>
  <Slides>21</Slides>
  <Notes>17</Notes>
  <HiddenSlides>3</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25" baseType="lpstr">
      <vt:lpstr>IEEE_802_template</vt:lpstr>
      <vt:lpstr>Title only</vt:lpstr>
      <vt:lpstr>Visio</vt:lpstr>
      <vt:lpstr>VISIO</vt:lpstr>
      <vt:lpstr>IEEE 802.22 - WhiteSpace Enabled Rural Broadband to Cognitive M2M</vt:lpstr>
      <vt:lpstr>Slide 2</vt:lpstr>
      <vt:lpstr>Providing cost-effective RURAL broadband is a significant opportunity</vt:lpstr>
      <vt:lpstr>Slide 4</vt:lpstr>
      <vt:lpstr>Slide 5</vt:lpstr>
      <vt:lpstr>Slide 6</vt:lpstr>
      <vt:lpstr>Slide 7</vt:lpstr>
      <vt:lpstr>Slide 8</vt:lpstr>
      <vt:lpstr>IEEE 802.22 WhiteSpace Applications</vt:lpstr>
      <vt:lpstr>TV Channel Modeling – IEEE 802.22 (Wi-FAR™ supports large multi-path delay absorption </vt:lpstr>
      <vt:lpstr>Slide 11</vt:lpstr>
      <vt:lpstr>Slide 12</vt:lpstr>
      <vt:lpstr>Cognitive Machine to Machine (CM2M)</vt:lpstr>
      <vt:lpstr>Slide 14</vt:lpstr>
      <vt:lpstr>IEEE 802.22 (Wi-FAR™) Unique Proposition</vt:lpstr>
      <vt:lpstr>Slide 16</vt:lpstr>
      <vt:lpstr>Slide 17</vt:lpstr>
      <vt:lpstr>Slide 18</vt:lpstr>
      <vt:lpstr>Slide 19</vt:lpstr>
      <vt:lpstr>Slide 20</vt:lpstr>
      <vt:lpstr>Slide 21</vt:lpstr>
    </vt:vector>
  </TitlesOfParts>
  <Company>Customer Solutions BAE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IEEE 802 March 2011 workshop</dc:subject>
  <dc:creator>apurva.mody</dc:creator>
  <cp:lastModifiedBy>apurva_anna</cp:lastModifiedBy>
  <cp:revision>794</cp:revision>
  <dcterms:created xsi:type="dcterms:W3CDTF">2011-02-25T16:41:17Z</dcterms:created>
  <dcterms:modified xsi:type="dcterms:W3CDTF">2013-07-15T21:03:07Z</dcterms:modified>
</cp:coreProperties>
</file>