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601" r:id="rId2"/>
    <p:sldId id="602" r:id="rId3"/>
    <p:sldId id="603" r:id="rId4"/>
    <p:sldId id="604" r:id="rId5"/>
    <p:sldId id="605" r:id="rId6"/>
    <p:sldId id="606" r:id="rId7"/>
    <p:sldId id="607" r:id="rId8"/>
    <p:sldId id="608" r:id="rId9"/>
    <p:sldId id="609" r:id="rId10"/>
    <p:sldId id="610" r:id="rId11"/>
    <p:sldId id="611" r:id="rId12"/>
    <p:sldId id="612" r:id="rId13"/>
    <p:sldId id="616" r:id="rId14"/>
    <p:sldId id="617" r:id="rId15"/>
    <p:sldId id="613" r:id="rId16"/>
    <p:sldId id="622" r:id="rId17"/>
    <p:sldId id="620" r:id="rId18"/>
    <p:sldId id="614" r:id="rId19"/>
    <p:sldId id="615" r:id="rId20"/>
    <p:sldId id="618" r:id="rId21"/>
    <p:sldId id="619" r:id="rId22"/>
    <p:sldId id="624" r:id="rId23"/>
    <p:sldId id="625" r:id="rId24"/>
    <p:sldId id="626" r:id="rId25"/>
    <p:sldId id="627" r:id="rId26"/>
    <p:sldId id="628" r:id="rId27"/>
    <p:sldId id="621" r:id="rId28"/>
    <p:sldId id="544" r:id="rId2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106" d="100"/>
          <a:sy n="106" d="100"/>
        </p:scale>
        <p:origin x="-11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22-13-0101-02-000b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July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2013-7-16</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400" u="sng" dirty="0" smtClean="0">
              <a:solidFill>
                <a:srgbClr val="FF0000"/>
              </a:solidFill>
            </a:endParaRPr>
          </a:p>
          <a:p>
            <a:pPr marL="230188" indent="-230188">
              <a:lnSpc>
                <a:spcPct val="80000"/>
              </a:lnSpc>
              <a:spcAft>
                <a:spcPct val="40000"/>
              </a:spcAft>
            </a:pPr>
            <a:r>
              <a:rPr lang="en-US" altLang="ja-JP" sz="18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interpretation, validity, or essentiality of patents/patent claims.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specific license rates, terms, or conditions.</a:t>
            </a:r>
          </a:p>
          <a:p>
            <a:pPr marL="1143000" lvl="2">
              <a:lnSpc>
                <a:spcPct val="80000"/>
              </a:lnSpc>
              <a:spcAft>
                <a:spcPct val="40000"/>
              </a:spcAft>
            </a:pPr>
            <a:r>
              <a:rPr lang="en-US" altLang="ja-JP" sz="14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sz="1400" dirty="0" smtClean="0"/>
              <a:t>Technical considerations remain primary focus</a:t>
            </a:r>
            <a:endParaRPr lang="en-US" altLang="ja-JP" sz="1400" dirty="0" smtClean="0"/>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or engage in the fixing of product prices, allocation of customers, or division of sales markets.</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status or substance of ongoing or threatened litigation.</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be silent if inappropriate topics are discussed </a:t>
            </a:r>
            <a:r>
              <a:rPr lang="en-US" altLang="ja-JP" sz="1600" b="1" dirty="0" smtClean="0">
                <a:latin typeface="Arial" charset="0"/>
              </a:rPr>
              <a:t>…</a:t>
            </a:r>
            <a:r>
              <a:rPr lang="en-US" altLang="ja-JP" sz="1600" b="1" dirty="0" smtClean="0"/>
              <a:t> do formally object.</a:t>
            </a:r>
          </a:p>
          <a:p>
            <a:pPr marL="230188" indent="-230188" algn="ctr">
              <a:lnSpc>
                <a:spcPct val="80000"/>
              </a:lnSpc>
            </a:pPr>
            <a:r>
              <a:rPr lang="en-US" altLang="ja-JP" sz="2000" dirty="0" smtClean="0"/>
              <a:t>---------------------------------------------------------------   </a:t>
            </a:r>
            <a:endParaRPr lang="en-US" altLang="ja-JP" sz="1200" dirty="0" smtClean="0"/>
          </a:p>
          <a:p>
            <a:pPr marL="230188" indent="-230188" algn="ctr">
              <a:lnSpc>
                <a:spcPct val="80000"/>
              </a:lnSpc>
            </a:pPr>
            <a:r>
              <a:rPr lang="en-US" altLang="ja-JP" sz="1200" dirty="0" smtClean="0"/>
              <a:t>See </a:t>
            </a:r>
            <a:r>
              <a:rPr lang="en-US" altLang="ja-JP" sz="1200" i="1" dirty="0" smtClean="0"/>
              <a:t>IEEE-SA Standards Board Operations Manual</a:t>
            </a:r>
            <a:r>
              <a:rPr lang="en-US" altLang="ja-JP" sz="1200" dirty="0" smtClean="0"/>
              <a:t>, clause 5.3.10 and </a:t>
            </a:r>
            <a:r>
              <a:rPr lang="en-GB" altLang="ja-JP" sz="1200" dirty="0" smtClean="0"/>
              <a:t>“Promoting Competition and Innovation: What You Need to Know about the IEEE Standards Association's Antitrust and Competition Policy”</a:t>
            </a:r>
            <a:r>
              <a:rPr lang="en-US" altLang="ja-JP" sz="1200" dirty="0" smtClean="0"/>
              <a:t> for more details.</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July 802.22b agenda as contained in </a:t>
            </a:r>
            <a:r>
              <a:rPr lang="en-US" altLang="ja-JP" u="sng" dirty="0" smtClean="0"/>
              <a:t>22-13-0100-00-000b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Apurva</a:t>
            </a:r>
            <a:r>
              <a:rPr lang="en-US" altLang="ja-JP" dirty="0" smtClean="0"/>
              <a:t> </a:t>
            </a:r>
            <a:r>
              <a:rPr lang="en-US" altLang="ja-JP" dirty="0" err="1" smtClean="0"/>
              <a:t>Mody</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16</a:t>
            </a:r>
            <a:r>
              <a:rPr kumimoji="1" lang="en-US" altLang="ja-JP" baseline="30000" dirty="0" smtClean="0"/>
              <a:t>th</a:t>
            </a:r>
            <a:r>
              <a:rPr kumimoji="1" lang="en-US" altLang="ja-JP" dirty="0" smtClean="0"/>
              <a:t> AM1</a:t>
            </a:r>
          </a:p>
          <a:p>
            <a:endParaRPr kumimoji="1" lang="en-US" altLang="ja-JP" dirty="0" smtClean="0"/>
          </a:p>
          <a:p>
            <a:r>
              <a:rPr lang="en-US" altLang="ja-JP" dirty="0" smtClean="0"/>
              <a:t>Review from May</a:t>
            </a:r>
          </a:p>
          <a:p>
            <a:r>
              <a:rPr lang="en-US" altLang="ja-JP" dirty="0" smtClean="0"/>
              <a:t>Approve minutes from May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May Meeting</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Contributions</a:t>
            </a: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graphicFrame>
        <p:nvGraphicFramePr>
          <p:cNvPr id="8" name="コンテンツ プレースホルダ 6"/>
          <p:cNvGraphicFramePr>
            <a:graphicFrameLocks/>
          </p:cNvGraphicFramePr>
          <p:nvPr/>
        </p:nvGraphicFramePr>
        <p:xfrm>
          <a:off x="251520" y="2060848"/>
          <a:ext cx="8712967" cy="2133600"/>
        </p:xfrm>
        <a:graphic>
          <a:graphicData uri="http://schemas.openxmlformats.org/drawingml/2006/table">
            <a:tbl>
              <a:tblPr firstRow="1" bandRow="1">
                <a:tableStyleId>{5C22544A-7EE6-4342-B048-85BDC9FD1C3A}</a:tableStyleId>
              </a:tblPr>
              <a:tblGrid>
                <a:gridCol w="2160240"/>
                <a:gridCol w="2088232"/>
                <a:gridCol w="2880320"/>
                <a:gridCol w="1584175"/>
              </a:tblGrid>
              <a:tr h="257171">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257171">
                <a:tc>
                  <a:txBody>
                    <a:bodyPr/>
                    <a:lstStyle/>
                    <a:p>
                      <a:pPr algn="ctr"/>
                      <a:r>
                        <a:rPr kumimoji="1" lang="en-US" altLang="ja-JP" sz="1400" dirty="0" smtClean="0"/>
                        <a:t>Slot</a:t>
                      </a:r>
                      <a:r>
                        <a:rPr kumimoji="1" lang="en-US" altLang="ja-JP" sz="1400" baseline="0" dirty="0" smtClean="0"/>
                        <a: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PHY</a:t>
                      </a:r>
                    </a:p>
                  </a:txBody>
                  <a:tcPr/>
                </a:tc>
                <a:tc>
                  <a:txBody>
                    <a:bodyPr/>
                    <a:lstStyle/>
                    <a:p>
                      <a:pPr marL="0" marR="0" lvl="4"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22-13-0061-00-000b</a:t>
                      </a:r>
                      <a:endParaRPr lang="en-US" altLang="ko-KR" sz="1400" dirty="0" smtClean="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PHY</a:t>
                      </a:r>
                    </a:p>
                  </a:txBody>
                  <a:tcPr/>
                </a:tc>
                <a:tc>
                  <a:txBody>
                    <a:bodyPr/>
                    <a:lstStyle/>
                    <a:p>
                      <a:pPr>
                        <a:buFont typeface="Arial" pitchFamily="34" charset="0"/>
                        <a:buChar char="•"/>
                      </a:pPr>
                      <a:r>
                        <a:rPr lang="en-GB" altLang="ja-JP" sz="1400" kern="1200" dirty="0" smtClean="0">
                          <a:solidFill>
                            <a:schemeClr val="dk1"/>
                          </a:solidFill>
                          <a:latin typeface="+mn-lt"/>
                          <a:ea typeface="+mn-ea"/>
                          <a:cs typeface="+mn-cs"/>
                        </a:rPr>
                        <a:t> 22-13-0066-00-000b</a:t>
                      </a:r>
                      <a:endParaRPr kumimoji="1" lang="ja-JP" altLang="en-US" sz="1400" dirty="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a:buFont typeface="Arial" pitchFamily="34" charset="0"/>
                        <a:buChar char="•"/>
                      </a:pPr>
                      <a:r>
                        <a:rPr kumimoji="1" lang="en-US" altLang="ja-JP" sz="1400" dirty="0" smtClean="0"/>
                        <a:t> PHY</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22-13-0070-00-000b</a:t>
                      </a:r>
                      <a:endParaRPr kumimoji="1" lang="ja-JP" altLang="en-US" sz="1400" b="1" dirty="0"/>
                    </a:p>
                  </a:txBody>
                  <a:tcPr/>
                </a:tc>
                <a:tc>
                  <a:txBody>
                    <a:bodyPr/>
                    <a:lstStyle/>
                    <a:p>
                      <a:r>
                        <a:rPr kumimoji="1" lang="en-US" altLang="ja-JP" sz="1400" dirty="0" smtClean="0"/>
                        <a:t>Dr. </a:t>
                      </a:r>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a:t>
                      </a:r>
                      <a:r>
                        <a:rPr kumimoji="1" lang="en-US" altLang="ja-JP" sz="1400" baseline="0" dirty="0" smtClean="0"/>
                        <a:t> </a:t>
                      </a:r>
                      <a:r>
                        <a:rPr lang="en-US" altLang="ja-JP" sz="1400" dirty="0" smtClean="0"/>
                        <a:t>(Wed.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MAC</a:t>
                      </a:r>
                    </a:p>
                  </a:txBody>
                  <a:tcPr/>
                </a:tc>
                <a:tc>
                  <a:txBody>
                    <a:bodyPr/>
                    <a:lstStyle/>
                    <a:p>
                      <a:pPr marL="0" marR="0" lvl="4"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22-13-0060-00-000b</a:t>
                      </a:r>
                      <a:endParaRPr kumimoji="1" lang="en-US" altLang="ja-JP" sz="1400" dirty="0" smtClean="0"/>
                    </a:p>
                  </a:txBody>
                  <a:tcPr/>
                </a:tc>
                <a:tc>
                  <a:txBody>
                    <a:bodyPr/>
                    <a:lstStyle/>
                    <a:p>
                      <a:r>
                        <a:rPr kumimoji="1" lang="en-US" altLang="ja-JP" sz="1400" dirty="0" smtClean="0"/>
                        <a:t>Dr. </a:t>
                      </a:r>
                      <a:r>
                        <a:rPr kumimoji="1" lang="en-US" altLang="ja-JP" sz="1400" dirty="0" err="1" smtClean="0"/>
                        <a:t>Pyo</a:t>
                      </a:r>
                      <a:endParaRPr kumimoji="1" lang="en-US" altLang="ja-JP" sz="1400" dirty="0" smtClean="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MAC</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22-13-0069-00-000b</a:t>
                      </a:r>
                      <a:endParaRPr kumimoji="1" lang="ja-JP" altLang="en-US" sz="1400" dirty="0"/>
                    </a:p>
                  </a:txBody>
                  <a:tcPr/>
                </a:tc>
                <a:tc>
                  <a:txBody>
                    <a:bodyPr/>
                    <a:lstStyle/>
                    <a:p>
                      <a:r>
                        <a:rPr kumimoji="1" lang="en-US" altLang="ja-JP" sz="1400" dirty="0" smtClean="0"/>
                        <a:t>Dr. </a:t>
                      </a:r>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a:t>
                      </a:r>
                      <a:r>
                        <a:rPr kumimoji="1" lang="en-US" altLang="ja-JP" sz="1400" baseline="0" dirty="0" smtClean="0"/>
                        <a:t> AM1)</a:t>
                      </a:r>
                      <a:endParaRPr kumimoji="1" lang="ja-JP" altLang="en-US" sz="1400" dirty="0" smtClean="0"/>
                    </a:p>
                  </a:txBody>
                  <a:tcPr/>
                </a:tc>
                <a:tc>
                  <a:txBody>
                    <a:bodyPr/>
                    <a:lstStyle/>
                    <a:p>
                      <a:pPr>
                        <a:buFont typeface="Arial" pitchFamily="34" charset="0"/>
                        <a:buChar char="•"/>
                      </a:pPr>
                      <a:r>
                        <a:rPr kumimoji="1" lang="en-US" altLang="ja-JP" sz="1400" dirty="0" smtClean="0"/>
                        <a:t> MAC</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22-13-0074-00-000b</a:t>
                      </a:r>
                      <a:endParaRPr kumimoji="1" lang="ja-JP" altLang="en-US" sz="1400" dirty="0"/>
                    </a:p>
                  </a:txBody>
                  <a:tcPr/>
                </a:tc>
                <a:tc>
                  <a:txBody>
                    <a:bodyPr/>
                    <a:lstStyle/>
                    <a:p>
                      <a:r>
                        <a:rPr kumimoji="1" lang="en-US" altLang="ja-JP" sz="1400" dirty="0" smtClean="0"/>
                        <a:t>Dr. </a:t>
                      </a:r>
                      <a:r>
                        <a:rPr kumimoji="1" lang="en-US" altLang="ja-JP" sz="1400" dirty="0" err="1" smtClean="0"/>
                        <a:t>Pyo</a:t>
                      </a:r>
                      <a:endParaRPr kumimoji="1" lang="ja-JP" altLang="en-US" sz="1400" dirty="0"/>
                    </a:p>
                  </a:txBody>
                  <a:tcPr/>
                </a:tc>
              </a:tr>
            </a:tbl>
          </a:graphicData>
        </a:graphic>
      </p:graphicFrame>
      <p:graphicFrame>
        <p:nvGraphicFramePr>
          <p:cNvPr id="9" name="コンテンツ プレースホルダ 6"/>
          <p:cNvGraphicFramePr>
            <a:graphicFrameLocks/>
          </p:cNvGraphicFramePr>
          <p:nvPr/>
        </p:nvGraphicFramePr>
        <p:xfrm>
          <a:off x="251520" y="4293096"/>
          <a:ext cx="8712968" cy="1944215"/>
        </p:xfrm>
        <a:graphic>
          <a:graphicData uri="http://schemas.openxmlformats.org/drawingml/2006/table">
            <a:tbl>
              <a:tblPr firstRow="1" bandRow="1">
                <a:tableStyleId>{5C22544A-7EE6-4342-B048-85BDC9FD1C3A}</a:tableStyleId>
              </a:tblPr>
              <a:tblGrid>
                <a:gridCol w="1872209"/>
                <a:gridCol w="2952328"/>
                <a:gridCol w="2304256"/>
                <a:gridCol w="1584175"/>
              </a:tblGrid>
              <a:tr h="328148">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528330">
                <a:tc>
                  <a:txBody>
                    <a:bodyPr/>
                    <a:lstStyle/>
                    <a:p>
                      <a:pPr algn="ctr"/>
                      <a:r>
                        <a:rPr kumimoji="1" lang="en-US" altLang="ja-JP" sz="1400" dirty="0" smtClean="0"/>
                        <a:t>Slot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Resource allocation for IEEE 802.22b systems</a:t>
                      </a:r>
                      <a:endParaRPr kumimoji="1" lang="en-US" altLang="ja-JP" sz="14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400" dirty="0" smtClean="0"/>
                        <a:t>2012/88r1</a:t>
                      </a:r>
                      <a:endParaRPr lang="en-US" altLang="ko-KR" sz="1400" dirty="0" smtClean="0"/>
                    </a:p>
                  </a:txBody>
                  <a:tcPr/>
                </a:tc>
                <a:tc>
                  <a:txBody>
                    <a:bodyPr/>
                    <a:lstStyle/>
                    <a:p>
                      <a:r>
                        <a:rPr kumimoji="1" lang="en-US" altLang="ja-JP" sz="1400" dirty="0" smtClean="0"/>
                        <a:t>Dr. Hwang</a:t>
                      </a:r>
                      <a:endParaRPr kumimoji="1" lang="ja-JP" altLang="en-US" sz="1400" dirty="0"/>
                    </a:p>
                  </a:txBody>
                  <a:tcPr/>
                </a:tc>
              </a:tr>
              <a:tr h="745877">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a:buFont typeface="Arial" pitchFamily="34" charset="0"/>
                        <a:buChar char="•"/>
                      </a:pPr>
                      <a:r>
                        <a:rPr kumimoji="1" lang="en-US" altLang="ja-JP" sz="1400" dirty="0" smtClean="0"/>
                        <a:t> MAC &amp; PHY modification</a:t>
                      </a:r>
                    </a:p>
                    <a:p>
                      <a:pPr>
                        <a:buFont typeface="Arial" pitchFamily="34" charset="0"/>
                        <a:buChar char="•"/>
                      </a:pPr>
                      <a:r>
                        <a:rPr kumimoji="1" lang="en-US" altLang="ja-JP" sz="1400" dirty="0" smtClean="0"/>
                        <a:t> Schedule</a:t>
                      </a:r>
                      <a:r>
                        <a:rPr kumimoji="1" lang="en-US" altLang="ja-JP" sz="1400" baseline="0" dirty="0" smtClean="0"/>
                        <a:t> of IEEE 802.22b Technical Items by </a:t>
                      </a:r>
                      <a:r>
                        <a:rPr kumimoji="1" lang="en-US" altLang="ja-JP" sz="1400" baseline="0" dirty="0" err="1" smtClean="0"/>
                        <a:t>HiKE</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2013/81r0, 2013/82r0</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2013/83r0</a:t>
                      </a:r>
                      <a:endParaRPr kumimoji="1" lang="ja-JP" altLang="en-US" sz="1400" b="1" dirty="0"/>
                    </a:p>
                  </a:txBody>
                  <a:tcPr/>
                </a:tc>
                <a:tc>
                  <a:txBody>
                    <a:bodyPr/>
                    <a:lstStyle/>
                    <a:p>
                      <a:r>
                        <a:rPr kumimoji="1" lang="en-US" altLang="ja-JP" sz="1400" dirty="0" smtClean="0"/>
                        <a:t>Dr. Sasaki, Dr. Zhao</a:t>
                      </a:r>
                    </a:p>
                    <a:p>
                      <a:r>
                        <a:rPr kumimoji="1" lang="en-US" altLang="ja-JP" sz="1400" dirty="0" smtClean="0"/>
                        <a:t>Dr. </a:t>
                      </a:r>
                      <a:r>
                        <a:rPr kumimoji="1" lang="en-US" altLang="ja-JP" sz="1400" dirty="0" err="1" smtClean="0"/>
                        <a:t>Toh</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a:t>
                      </a:r>
                      <a:r>
                        <a:rPr kumimoji="1" lang="en-US" altLang="ja-JP" sz="1400" baseline="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Compare between channel models</a:t>
                      </a:r>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2013-0086-00</a:t>
                      </a:r>
                    </a:p>
                  </a:txBody>
                  <a:tcPr/>
                </a:tc>
                <a:tc>
                  <a:txBody>
                    <a:bodyPr/>
                    <a:lstStyle/>
                    <a:p>
                      <a:r>
                        <a:rPr kumimoji="1" lang="en-US" altLang="ja-JP" sz="1400" dirty="0" smtClean="0"/>
                        <a:t>Dr. </a:t>
                      </a:r>
                      <a:r>
                        <a:rPr lang="en-US" altLang="ja-JP" sz="1600" kern="1200" baseline="0" dirty="0" err="1" smtClean="0">
                          <a:solidFill>
                            <a:schemeClr val="dk1"/>
                          </a:solidFill>
                          <a:latin typeface="+mn-lt"/>
                          <a:ea typeface="+mn-ea"/>
                          <a:cs typeface="+mn-cs"/>
                        </a:rPr>
                        <a:t>Villardi</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err="1" smtClean="0"/>
              <a:t>TGb</a:t>
            </a:r>
            <a:r>
              <a:rPr kumimoji="1" lang="en-US" altLang="ja-JP" dirty="0" smtClean="0"/>
              <a:t>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691680" y="1264200"/>
            <a:ext cx="6499307" cy="5117128"/>
          </a:xfrm>
          <a:prstGeom prst="rect">
            <a:avLst/>
          </a:prstGeom>
          <a:noFill/>
          <a:ln w="9525">
            <a:noFill/>
            <a:miter lim="800000"/>
            <a:headEnd/>
            <a:tailEnd/>
          </a:ln>
        </p:spPr>
      </p:pic>
      <p:sp>
        <p:nvSpPr>
          <p:cNvPr id="9" name="正方形/長方形 8"/>
          <p:cNvSpPr/>
          <p:nvPr/>
        </p:nvSpPr>
        <p:spPr bwMode="auto">
          <a:xfrm>
            <a:off x="1691680" y="5877272"/>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763688" y="5949280"/>
            <a:ext cx="861133" cy="307777"/>
          </a:xfrm>
          <a:prstGeom prst="rect">
            <a:avLst/>
          </a:prstGeom>
          <a:noFill/>
        </p:spPr>
        <p:txBody>
          <a:bodyPr wrap="none" rtlCol="0">
            <a:spAutoFit/>
          </a:bodyPr>
          <a:lstStyle/>
          <a:p>
            <a:r>
              <a:rPr kumimoji="1" lang="en-US" altLang="ja-JP" dirty="0" smtClean="0"/>
              <a:t>Sep. F2F</a:t>
            </a:r>
            <a:endParaRPr kumimoji="1" lang="ja-JP" altLang="en-US" dirty="0"/>
          </a:p>
        </p:txBody>
      </p:sp>
      <p:sp>
        <p:nvSpPr>
          <p:cNvPr id="11" name="正方形/長方形 10"/>
          <p:cNvSpPr/>
          <p:nvPr/>
        </p:nvSpPr>
        <p:spPr bwMode="auto">
          <a:xfrm>
            <a:off x="1691680" y="4581128"/>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763688" y="4653136"/>
            <a:ext cx="865943" cy="307777"/>
          </a:xfrm>
          <a:prstGeom prst="rect">
            <a:avLst/>
          </a:prstGeom>
          <a:noFill/>
        </p:spPr>
        <p:txBody>
          <a:bodyPr wrap="none" rtlCol="0">
            <a:spAutoFit/>
          </a:bodyPr>
          <a:lstStyle/>
          <a:p>
            <a:r>
              <a:rPr kumimoji="1" lang="en-US" altLang="ja-JP" dirty="0" smtClean="0"/>
              <a:t>July F2F</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May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May 802.22b minutes as contained in </a:t>
            </a:r>
            <a:r>
              <a:rPr lang="en-US" altLang="ja-JP" u="sng" dirty="0" smtClean="0"/>
              <a:t>22-13-0102-00-000b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Jerry </a:t>
            </a:r>
            <a:r>
              <a:rPr lang="en-US" altLang="ja-JP" dirty="0" err="1" smtClean="0"/>
              <a:t>Kalke</a:t>
            </a:r>
            <a:endParaRPr lang="en-US" altLang="ja-JP" dirty="0" smtClean="0"/>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9" name="コンテンツ プレースホルダ 6"/>
          <p:cNvGraphicFramePr>
            <a:graphicFrameLocks noGrp="1"/>
          </p:cNvGraphicFramePr>
          <p:nvPr>
            <p:ph idx="1"/>
          </p:nvPr>
        </p:nvGraphicFramePr>
        <p:xfrm>
          <a:off x="467544" y="1628800"/>
          <a:ext cx="8352927" cy="3436524"/>
        </p:xfrm>
        <a:graphic>
          <a:graphicData uri="http://schemas.openxmlformats.org/drawingml/2006/table">
            <a:tbl>
              <a:tblPr firstRow="1" bandRow="1">
                <a:tableStyleId>{5C22544A-7EE6-4342-B048-85BDC9FD1C3A}</a:tableStyleId>
              </a:tblPr>
              <a:tblGrid>
                <a:gridCol w="1312792"/>
                <a:gridCol w="1315190"/>
                <a:gridCol w="2939837"/>
                <a:gridCol w="2785108"/>
              </a:tblGrid>
              <a:tr h="227168">
                <a:tc>
                  <a:txBody>
                    <a:bodyPr/>
                    <a:lstStyle/>
                    <a:p>
                      <a:r>
                        <a:rPr kumimoji="1" lang="en-US" altLang="ja-JP" sz="1600" dirty="0" err="1" smtClean="0"/>
                        <a:t>Teleconf</a:t>
                      </a:r>
                      <a:r>
                        <a:rPr kumimoji="1" lang="en-US" altLang="ja-JP" sz="1600" dirty="0" smtClean="0"/>
                        <a:t>.</a:t>
                      </a:r>
                      <a:endParaRPr kumimoji="1" lang="ja-JP" altLang="en-US" sz="1600" dirty="0"/>
                    </a:p>
                  </a:txBody>
                  <a:tcPr/>
                </a:tc>
                <a:tc>
                  <a:txBody>
                    <a:bodyPr/>
                    <a:lstStyle/>
                    <a:p>
                      <a:r>
                        <a:rPr kumimoji="1" lang="en-US" altLang="ja-JP" sz="1600" dirty="0" smtClean="0"/>
                        <a:t>Date</a:t>
                      </a:r>
                      <a:endParaRPr kumimoji="1" lang="ja-JP" altLang="en-US" sz="1600" dirty="0"/>
                    </a:p>
                  </a:txBody>
                  <a:tcPr/>
                </a:tc>
                <a:tc>
                  <a:txBody>
                    <a:bodyPr/>
                    <a:lstStyle/>
                    <a:p>
                      <a:r>
                        <a:rPr kumimoji="1" lang="en-US" altLang="ja-JP" sz="1600" dirty="0" smtClean="0"/>
                        <a:t>Discussion</a:t>
                      </a:r>
                      <a:r>
                        <a:rPr kumimoji="1" lang="en-US" altLang="ja-JP" sz="1600" baseline="0" dirty="0" smtClean="0"/>
                        <a:t> Items</a:t>
                      </a:r>
                      <a:endParaRPr kumimoji="1" lang="ja-JP" altLang="en-US" sz="1600" dirty="0"/>
                    </a:p>
                  </a:txBody>
                  <a:tcPr/>
                </a:tc>
                <a:tc>
                  <a:txBody>
                    <a:bodyPr/>
                    <a:lstStyle/>
                    <a:p>
                      <a:r>
                        <a:rPr kumimoji="1" lang="en-US" altLang="ja-JP" sz="1600" dirty="0" smtClean="0"/>
                        <a:t>Doc.</a:t>
                      </a:r>
                      <a:endParaRPr kumimoji="1" lang="ja-JP" altLang="en-US" sz="1600" dirty="0"/>
                    </a:p>
                  </a:txBody>
                  <a:tcPr/>
                </a:tc>
              </a:tr>
              <a:tr h="392382">
                <a:tc>
                  <a:txBody>
                    <a:bodyPr/>
                    <a:lstStyle/>
                    <a:p>
                      <a:r>
                        <a:rPr kumimoji="1" lang="en-US" altLang="ja-JP" sz="1600" dirty="0" smtClean="0"/>
                        <a:t>#1</a:t>
                      </a:r>
                      <a:endParaRPr kumimoji="1" lang="ja-JP" altLang="en-US" sz="1600" dirty="0"/>
                    </a:p>
                  </a:txBody>
                  <a:tcPr/>
                </a:tc>
                <a:tc>
                  <a:txBody>
                    <a:bodyPr/>
                    <a:lstStyle/>
                    <a:p>
                      <a:r>
                        <a:rPr kumimoji="1" lang="en-US" altLang="ja-JP" sz="1600" dirty="0" smtClean="0"/>
                        <a:t>May 23</a:t>
                      </a:r>
                      <a:r>
                        <a:rPr kumimoji="1" lang="en-US" altLang="ja-JP" sz="1600" baseline="30000" dirty="0" smtClean="0"/>
                        <a:t>rd</a:t>
                      </a:r>
                      <a:r>
                        <a:rPr kumimoji="1" lang="en-US" altLang="ja-JP" sz="1600" baseline="0" dirty="0" smtClean="0"/>
                        <a:t> </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MAC Detail (</a:t>
                      </a:r>
                      <a:r>
                        <a:rPr lang="en-US" altLang="ja-JP" sz="1600" dirty="0" smtClean="0"/>
                        <a:t>802.22b general)</a:t>
                      </a:r>
                      <a:endParaRPr kumimoji="1" lang="ja-JP" altLang="en-US" sz="1600" dirty="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22-13-0089-00-000b</a:t>
                      </a:r>
                      <a:endParaRPr kumimoji="1" lang="ja-JP" altLang="en-US" sz="1600" dirty="0"/>
                    </a:p>
                  </a:txBody>
                  <a:tcPr/>
                </a:tc>
              </a:tr>
              <a:tr h="392382">
                <a:tc>
                  <a:txBody>
                    <a:bodyPr/>
                    <a:lstStyle/>
                    <a:p>
                      <a:r>
                        <a:rPr kumimoji="1" lang="en-US" altLang="ja-JP" sz="1600" dirty="0" smtClean="0"/>
                        <a:t>#2</a:t>
                      </a:r>
                      <a:endParaRPr kumimoji="1" lang="ja-JP" altLang="en-US" sz="1600" dirty="0"/>
                    </a:p>
                  </a:txBody>
                  <a:tcPr/>
                </a:tc>
                <a:tc>
                  <a:txBody>
                    <a:bodyPr/>
                    <a:lstStyle/>
                    <a:p>
                      <a:r>
                        <a:rPr kumimoji="1" lang="en-US" altLang="ja-JP" sz="1600" dirty="0" smtClean="0"/>
                        <a:t>June 6</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PHY Detail</a:t>
                      </a:r>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22-13-0091-00-000</a:t>
                      </a:r>
                    </a:p>
                  </a:txBody>
                  <a:tcPr/>
                </a:tc>
              </a:tr>
              <a:tr h="392382">
                <a:tc>
                  <a:txBody>
                    <a:bodyPr/>
                    <a:lstStyle/>
                    <a:p>
                      <a:r>
                        <a:rPr kumimoji="1" lang="en-US" altLang="ja-JP" sz="1600" dirty="0" smtClean="0"/>
                        <a:t>#3</a:t>
                      </a:r>
                      <a:endParaRPr kumimoji="1" lang="ja-JP" altLang="en-US" sz="1600" dirty="0"/>
                    </a:p>
                  </a:txBody>
                  <a:tcPr/>
                </a:tc>
                <a:tc>
                  <a:txBody>
                    <a:bodyPr/>
                    <a:lstStyle/>
                    <a:p>
                      <a:r>
                        <a:rPr kumimoji="1" lang="en-US" altLang="ja-JP" sz="1600" dirty="0" smtClean="0"/>
                        <a:t>June 13</a:t>
                      </a:r>
                      <a:r>
                        <a:rPr kumimoji="1" lang="en-US" altLang="ja-JP" sz="1600" baseline="30000" dirty="0" smtClean="0"/>
                        <a:t>th</a:t>
                      </a:r>
                      <a:endParaRPr kumimoji="1" lang="ja-JP" altLang="en-US" sz="1600" dirty="0"/>
                    </a:p>
                  </a:txBody>
                  <a:tcPr/>
                </a:tc>
                <a:tc>
                  <a:txBody>
                    <a:bodyPr/>
                    <a:lstStyle/>
                    <a:p>
                      <a:pPr>
                        <a:buFont typeface="Arial" pitchFamily="34" charset="0"/>
                        <a:buChar char="•"/>
                      </a:pPr>
                      <a:r>
                        <a:rPr kumimoji="1" lang="en-US" altLang="ja-JP" sz="1600" dirty="0" smtClean="0"/>
                        <a:t> MAC Detail (</a:t>
                      </a:r>
                      <a:r>
                        <a:rPr lang="en-US" altLang="ja-JP" sz="1600" dirty="0" smtClean="0"/>
                        <a:t>802.22b General Frame)</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22-13-0074-01-000b</a:t>
                      </a:r>
                    </a:p>
                  </a:txBody>
                  <a:tcPr/>
                </a:tc>
              </a:tr>
              <a:tr h="392382">
                <a:tc>
                  <a:txBody>
                    <a:bodyPr/>
                    <a:lstStyle/>
                    <a:p>
                      <a:r>
                        <a:rPr kumimoji="1" lang="en-US" altLang="ja-JP" sz="1600" dirty="0" smtClean="0"/>
                        <a:t>#4</a:t>
                      </a:r>
                      <a:endParaRPr kumimoji="1" lang="ja-JP" altLang="en-US" sz="1600" dirty="0"/>
                    </a:p>
                  </a:txBody>
                  <a:tcPr/>
                </a:tc>
                <a:tc>
                  <a:txBody>
                    <a:bodyPr/>
                    <a:lstStyle/>
                    <a:p>
                      <a:r>
                        <a:rPr kumimoji="1" lang="en-US" altLang="ja-JP" sz="1600" dirty="0" smtClean="0"/>
                        <a:t>June 20</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MAC Detail (</a:t>
                      </a:r>
                      <a:r>
                        <a:rPr lang="en-US" altLang="ja-JP" sz="1600" dirty="0" smtClean="0"/>
                        <a:t>802.22b General Frame)</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22-13-0074-02-000b</a:t>
                      </a:r>
                    </a:p>
                  </a:txBody>
                  <a:tcPr/>
                </a:tc>
              </a:tr>
              <a:tr h="227168">
                <a:tc>
                  <a:txBody>
                    <a:bodyPr/>
                    <a:lstStyle/>
                    <a:p>
                      <a:r>
                        <a:rPr kumimoji="1" lang="en-US" altLang="ja-JP" sz="1600" dirty="0" smtClean="0"/>
                        <a:t>#5</a:t>
                      </a:r>
                      <a:endParaRPr kumimoji="1" lang="ja-JP" altLang="en-US" sz="1600" dirty="0"/>
                    </a:p>
                  </a:txBody>
                  <a:tcPr/>
                </a:tc>
                <a:tc>
                  <a:txBody>
                    <a:bodyPr/>
                    <a:lstStyle/>
                    <a:p>
                      <a:r>
                        <a:rPr kumimoji="1" lang="en-US" altLang="ja-JP" sz="1600" dirty="0" smtClean="0"/>
                        <a:t>June 27</a:t>
                      </a:r>
                      <a:r>
                        <a:rPr kumimoji="1" lang="en-US" altLang="ja-JP" sz="1600" baseline="30000" dirty="0" smtClean="0"/>
                        <a:t>th</a:t>
                      </a:r>
                      <a:r>
                        <a:rPr kumimoji="1" lang="en-US" altLang="ja-JP" sz="1600" dirty="0" smtClean="0"/>
                        <a:t> </a:t>
                      </a:r>
                      <a:endParaRPr kumimoji="1" lang="ja-JP" altLang="en-US" sz="1600" dirty="0"/>
                    </a:p>
                  </a:txBody>
                  <a:tcPr/>
                </a:tc>
                <a:tc>
                  <a:txBody>
                    <a:bodyPr/>
                    <a:lstStyle/>
                    <a:p>
                      <a:pPr>
                        <a:buFont typeface="Arial" pitchFamily="34" charset="0"/>
                        <a:buChar char="•"/>
                      </a:pPr>
                      <a:r>
                        <a:rPr kumimoji="1" lang="en-US" altLang="ja-JP" sz="1600" dirty="0" smtClean="0"/>
                        <a:t> MAC Detail</a:t>
                      </a:r>
                      <a:r>
                        <a:rPr kumimoji="1" lang="en-US" altLang="ja-JP" sz="1600" baseline="0" dirty="0" smtClean="0"/>
                        <a:t> (</a:t>
                      </a:r>
                      <a:r>
                        <a:rPr lang="en-US" altLang="ja-JP" sz="1600" dirty="0" smtClean="0"/>
                        <a:t>Initialization and Associations)</a:t>
                      </a:r>
                      <a:endParaRPr kumimoji="1" lang="ja-JP" altLang="en-US" sz="1600" dirty="0" smtClean="0"/>
                    </a:p>
                  </a:txBody>
                  <a:tcPr/>
                </a:tc>
                <a:tc>
                  <a:txBody>
                    <a:bodyPr/>
                    <a:lstStyle/>
                    <a:p>
                      <a:pPr>
                        <a:buFont typeface="Arial" pitchFamily="34" charset="0"/>
                        <a:buChar char="•"/>
                      </a:pPr>
                      <a:r>
                        <a:rPr lang="en-GB" altLang="ja-JP" sz="1600" kern="1200" dirty="0" smtClean="0">
                          <a:solidFill>
                            <a:schemeClr val="dk1"/>
                          </a:solidFill>
                          <a:latin typeface="+mn-lt"/>
                          <a:ea typeface="+mn-ea"/>
                          <a:cs typeface="+mn-cs"/>
                        </a:rPr>
                        <a:t> 22-13-0060-01-000b</a:t>
                      </a:r>
                      <a:endParaRPr kumimoji="1" lang="ja-JP" altLang="en-US" sz="1600" dirty="0"/>
                    </a:p>
                  </a:txBody>
                  <a:tcPr/>
                </a:tc>
              </a:tr>
              <a:tr h="227168">
                <a:tc>
                  <a:txBody>
                    <a:bodyPr/>
                    <a:lstStyle/>
                    <a:p>
                      <a:r>
                        <a:rPr kumimoji="1" lang="en-US" altLang="ja-JP" sz="1600" dirty="0" smtClean="0"/>
                        <a:t>#6</a:t>
                      </a:r>
                      <a:endParaRPr kumimoji="1" lang="ja-JP" altLang="en-US" sz="1600" dirty="0"/>
                    </a:p>
                  </a:txBody>
                  <a:tcPr/>
                </a:tc>
                <a:tc>
                  <a:txBody>
                    <a:bodyPr/>
                    <a:lstStyle/>
                    <a:p>
                      <a:r>
                        <a:rPr kumimoji="1" lang="en-US" altLang="ja-JP" sz="1600" dirty="0" smtClean="0"/>
                        <a:t>July</a:t>
                      </a:r>
                      <a:r>
                        <a:rPr kumimoji="1" lang="en-US" altLang="ja-JP" sz="1600" baseline="0" dirty="0" smtClean="0"/>
                        <a:t> 4</a:t>
                      </a:r>
                      <a:r>
                        <a:rPr kumimoji="1" lang="en-US" altLang="ja-JP" sz="1600" baseline="30000" dirty="0" smtClean="0"/>
                        <a:t>th</a:t>
                      </a:r>
                      <a:r>
                        <a:rPr kumimoji="1" lang="en-US" altLang="ja-JP" sz="1600" baseline="0" dirty="0" smtClean="0"/>
                        <a:t> </a:t>
                      </a:r>
                      <a:endParaRPr kumimoji="1" lang="ja-JP" altLang="en-US" sz="1600" dirty="0"/>
                    </a:p>
                  </a:txBody>
                  <a:tcPr/>
                </a:tc>
                <a:tc>
                  <a:txBody>
                    <a:bodyPr/>
                    <a:lstStyle/>
                    <a:p>
                      <a:pPr>
                        <a:buFont typeface="Arial" pitchFamily="34" charset="0"/>
                        <a:buChar char="•"/>
                      </a:pPr>
                      <a:r>
                        <a:rPr kumimoji="1" lang="en-US" altLang="ja-JP" sz="1600" dirty="0" smtClean="0"/>
                        <a:t> MAC Detail</a:t>
                      </a:r>
                      <a:r>
                        <a:rPr kumimoji="1" lang="en-US" altLang="ja-JP" sz="1600" baseline="0" dirty="0" smtClean="0"/>
                        <a:t> (</a:t>
                      </a:r>
                      <a:r>
                        <a:rPr lang="en-US" altLang="ja-JP" sz="1600" dirty="0" smtClean="0"/>
                        <a:t>802.22b Ranging)</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22-13-0069-01-000b</a:t>
                      </a:r>
                      <a:endParaRPr kumimoji="1" lang="ja-JP" altLang="en-US" sz="1600" dirty="0" smtClean="0"/>
                    </a:p>
                    <a:p>
                      <a:pPr>
                        <a:buFont typeface="Arial" pitchFamily="34" charset="0"/>
                        <a:buNone/>
                      </a:pP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r>
              <a:rPr lang="en-US" altLang="ja-JP" sz="1800" dirty="0" smtClean="0"/>
              <a:t>22-13-0103-00-000b, </a:t>
            </a:r>
          </a:p>
          <a:p>
            <a:pPr lvl="1"/>
            <a:r>
              <a:rPr lang="en-US" altLang="ja-JP" sz="1800" dirty="0" smtClean="0"/>
              <a:t>22-13-0104-00-000b, </a:t>
            </a:r>
          </a:p>
          <a:p>
            <a:pPr lvl="1"/>
            <a:r>
              <a:rPr lang="en-US" altLang="ja-JP" sz="1800" dirty="0" smtClean="0"/>
              <a:t>22-13-0105-00-000b, </a:t>
            </a:r>
          </a:p>
          <a:p>
            <a:pPr lvl="1"/>
            <a:r>
              <a:rPr lang="en-US" altLang="ja-JP" sz="1800" dirty="0" smtClean="0"/>
              <a:t>22-13-0106-00-000b,</a:t>
            </a:r>
          </a:p>
          <a:p>
            <a:pPr lvl="1"/>
            <a:r>
              <a:rPr lang="en-US" altLang="ja-JP" sz="1800" dirty="0" smtClean="0"/>
              <a:t>22-13-0107-00-000b</a:t>
            </a:r>
          </a:p>
          <a:p>
            <a:pPr lvl="1"/>
            <a:r>
              <a:rPr lang="en-US" altLang="ja-JP" sz="1800" dirty="0" smtClean="0"/>
              <a:t>22-13-0108-00-000b</a:t>
            </a:r>
          </a:p>
          <a:p>
            <a:endParaRPr kumimoji="1" lang="en-US" altLang="ja-JP" sz="20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 </a:t>
            </a:r>
            <a:r>
              <a:rPr lang="en-US" altLang="ja-JP" sz="2000" dirty="0" err="1" smtClean="0"/>
              <a:t>Syung</a:t>
            </a:r>
            <a:r>
              <a:rPr lang="en-US" altLang="ja-JP" sz="2000" dirty="0" smtClean="0"/>
              <a:t> Hyun Hwang</a:t>
            </a:r>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graphicFrame>
        <p:nvGraphicFramePr>
          <p:cNvPr id="8" name="コンテンツ プレースホルダ 6"/>
          <p:cNvGraphicFramePr>
            <a:graphicFrameLocks/>
          </p:cNvGraphicFramePr>
          <p:nvPr/>
        </p:nvGraphicFramePr>
        <p:xfrm>
          <a:off x="251520" y="2636912"/>
          <a:ext cx="8712967" cy="280416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Slot</a:t>
                      </a:r>
                      <a:r>
                        <a:rPr kumimoji="1" lang="en-US" altLang="ja-JP" sz="1600" baseline="0" dirty="0" smtClean="0"/>
                        <a:t> #2 (Tue.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general</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22-13-0089-00-000b</a:t>
                      </a:r>
                      <a:endParaRPr kumimoji="1" lang="ja-JP" altLang="en-US" sz="1600" dirty="0" smtClean="0"/>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#3 (Wed.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GB" altLang="ja-JP" sz="1600" kern="1200" dirty="0" smtClean="0">
                          <a:solidFill>
                            <a:schemeClr val="dk1"/>
                          </a:solidFill>
                          <a:latin typeface="+mn-lt"/>
                          <a:ea typeface="+mn-ea"/>
                          <a:cs typeface="+mn-cs"/>
                        </a:rPr>
                        <a:t>PHY</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22-13-0091-00-000</a:t>
                      </a:r>
                    </a:p>
                  </a:txBody>
                  <a:tcPr/>
                </a:tc>
                <a:tc>
                  <a:txBody>
                    <a:bodyPr/>
                    <a:lstStyle/>
                    <a:p>
                      <a:r>
                        <a:rPr kumimoji="1" lang="en-US" altLang="ja-JP" sz="1600" dirty="0" err="1" smtClean="0"/>
                        <a:t>Oodo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#4 (Wed.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General Frame</a:t>
                      </a: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22-13-0074-02-000b</a:t>
                      </a:r>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#5 (Thur.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Initialization and </a:t>
                      </a: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Associations</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22-13-0060-01-000b</a:t>
                      </a:r>
                      <a:endParaRPr kumimoji="1" lang="ja-JP" altLang="en-US" sz="1600" dirty="0" smtClean="0"/>
                    </a:p>
                  </a:txBody>
                  <a:tcPr/>
                </a:tc>
                <a:tc>
                  <a:txBody>
                    <a:bodyPr/>
                    <a:lstStyle/>
                    <a:p>
                      <a:r>
                        <a:rPr kumimoji="1" lang="en-US" altLang="ja-JP" sz="1600" dirty="0" err="1" smtClean="0"/>
                        <a:t>Pyo</a:t>
                      </a:r>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#6 (Thur.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600" dirty="0" smtClean="0"/>
                        <a:t>802.22b Ranging</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600" kern="1200" dirty="0" smtClean="0">
                          <a:solidFill>
                            <a:schemeClr val="dk1"/>
                          </a:solidFill>
                          <a:latin typeface="+mn-lt"/>
                          <a:ea typeface="+mn-ea"/>
                          <a:cs typeface="+mn-cs"/>
                        </a:rPr>
                        <a:t> 22-13-0069-01-000b</a:t>
                      </a:r>
                      <a:endParaRPr kumimoji="1" lang="ja-JP" altLang="en-US" sz="1600" dirty="0" smtClean="0"/>
                    </a:p>
                  </a:txBody>
                  <a:tcPr/>
                </a:tc>
                <a:tc>
                  <a:txBody>
                    <a:bodyPr/>
                    <a:lstStyle/>
                    <a:p>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2433320"/>
        </p:xfrm>
        <a:graphic>
          <a:graphicData uri="http://schemas.openxmlformats.org/drawingml/2006/table">
            <a:tbl>
              <a:tblPr firstRow="1" bandRow="1">
                <a:tableStyleId>{5C22544A-7EE6-4342-B048-85BDC9FD1C3A}</a:tableStyleId>
              </a:tblPr>
              <a:tblGrid>
                <a:gridCol w="1872208"/>
                <a:gridCol w="3240360"/>
                <a:gridCol w="2016224"/>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Slot</a:t>
                      </a:r>
                      <a:r>
                        <a:rPr kumimoji="1" lang="en-US" altLang="ja-JP" sz="1600" baseline="0" dirty="0" smtClean="0"/>
                        <a:t> #2 (Tue.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en-US" altLang="ja-JP" sz="16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endParaRPr lang="en-US" altLang="ko-KR"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#3 (Wed. AM1)</a:t>
                      </a:r>
                      <a:endParaRPr kumimoji="1" lang="ja-JP" altLang="en-US" sz="1600" dirty="0" smtClean="0"/>
                    </a:p>
                  </a:txBody>
                  <a:tcPr/>
                </a:tc>
                <a:tc>
                  <a:txBody>
                    <a:bodyPr/>
                    <a:lstStyle/>
                    <a:p>
                      <a:pPr>
                        <a:buFont typeface="Arial" pitchFamily="34" charset="0"/>
                        <a:buChar char="•"/>
                      </a:pPr>
                      <a:r>
                        <a:rPr kumimoji="1" lang="en-US" altLang="ja-JP" sz="1600" dirty="0" smtClean="0"/>
                        <a:t> Management messages for group resource allocation</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600" b="1" dirty="0"/>
                    </a:p>
                  </a:txBody>
                  <a:tcPr/>
                </a:tc>
                <a:tc>
                  <a:txBody>
                    <a:bodyPr/>
                    <a:lstStyle/>
                    <a:p>
                      <a:r>
                        <a:rPr kumimoji="1" lang="en-US" altLang="ja-JP" sz="1600" dirty="0" smtClean="0"/>
                        <a:t>Dr. Hwang</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#4 (Wed.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Proposed</a:t>
                      </a:r>
                      <a:r>
                        <a:rPr lang="en-US" altLang="ja-JP" sz="1600" baseline="0" dirty="0" smtClean="0"/>
                        <a:t> PHY text for 22b</a:t>
                      </a: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r>
                        <a:rPr kumimoji="1" lang="en-US" altLang="ja-JP" sz="1600" dirty="0" smtClean="0"/>
                        <a:t>Dr. Zhao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#5 (Thur. 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Proposed</a:t>
                      </a:r>
                      <a:r>
                        <a:rPr lang="en-US" altLang="ja-JP" sz="1600" baseline="0" dirty="0" smtClean="0"/>
                        <a:t> MIMO topics for 22b</a:t>
                      </a: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r>
                        <a:rPr kumimoji="1" lang="en-US" altLang="ja-JP" sz="1600" dirty="0" smtClean="0"/>
                        <a:t>Dr. Gabriel</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Slot #6 (Thur. AM2)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 Multi-Channel</a:t>
                      </a:r>
                      <a:r>
                        <a:rPr lang="en-US" altLang="ja-JP" sz="1600" baseline="0" dirty="0" smtClean="0"/>
                        <a:t> operation</a:t>
                      </a: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r>
                        <a:rPr kumimoji="1" lang="en-US" altLang="ja-JP" sz="1600" dirty="0" smtClean="0"/>
                        <a:t>Dr. </a:t>
                      </a:r>
                      <a:r>
                        <a:rPr kumimoji="1" lang="en-US" altLang="ja-JP" sz="1600" dirty="0" err="1" smtClean="0"/>
                        <a:t>Toh</a:t>
                      </a:r>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16</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pPr lvl="1" eaLnBrk="1" fontAlgn="auto" latinLnBrk="1" hangingPunct="1"/>
            <a:r>
              <a:rPr lang="en-US" altLang="ja-JP" dirty="0" smtClean="0"/>
              <a:t>802.22b general (</a:t>
            </a:r>
            <a:r>
              <a:rPr lang="en-GB" altLang="ja-JP" dirty="0" smtClean="0"/>
              <a:t>22-13-0089-00-000b)</a:t>
            </a:r>
          </a:p>
          <a:p>
            <a:pPr lvl="1" eaLnBrk="1" fontAlgn="auto" latinLnBrk="1" hangingPunct="1"/>
            <a:r>
              <a:rPr kumimoji="1" lang="en-GB" altLang="ja-JP" dirty="0" smtClean="0"/>
              <a:t>802.22b general frame (22-13-0074-03-000b)</a:t>
            </a:r>
            <a:endParaRPr kumimoji="1" lang="ja-JP" altLang="ja-JP" dirty="0" smtClean="0"/>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July 17</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Items</a:t>
            </a:r>
          </a:p>
          <a:p>
            <a:pPr lvl="1" eaLnBrk="1" fontAlgn="auto" latinLnBrk="1" hangingPunct="1"/>
            <a:r>
              <a:rPr lang="en-US" altLang="ja-JP" dirty="0" smtClean="0"/>
              <a:t>Management messages for group resource allocation (</a:t>
            </a:r>
            <a:r>
              <a:rPr lang="en-GB" altLang="ja-JP" dirty="0" smtClean="0"/>
              <a:t>22-13-0118-00-000, 22-13-0119-00-000, 22-13-0120-00-000, 22-13-0121-00-000)</a:t>
            </a:r>
            <a:endParaRPr lang="ja-JP" altLang="ja-JP" dirty="0" smtClean="0"/>
          </a:p>
          <a:p>
            <a:pPr lvl="1" eaLnBrk="1" fontAlgn="auto" latinLnBrk="1" hangingPunct="1"/>
            <a:r>
              <a:rPr lang="en-US" altLang="ja-JP" dirty="0" smtClean="0"/>
              <a:t>Proposed PHY text for 22b (</a:t>
            </a:r>
            <a:r>
              <a:rPr lang="en-GB" altLang="ja-JP" dirty="0" smtClean="0"/>
              <a:t>22-13-0122-00-000)</a:t>
            </a:r>
            <a:endParaRPr lang="en-US" altLang="ja-JP" dirty="0" smtClean="0"/>
          </a:p>
          <a:p>
            <a:pPr lvl="1" eaLnBrk="1" fontAlgn="auto" latinLnBrk="1" hangingPunct="1"/>
            <a:r>
              <a:rPr lang="en-GB" altLang="ja-JP" dirty="0" smtClean="0"/>
              <a:t>PHY (22-13-0091-01-000)</a:t>
            </a:r>
            <a:endParaRPr kumimoji="1" lang="en-GB"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July 17</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pPr lvl="1" eaLnBrk="1" fontAlgn="auto" latinLnBrk="1" hangingPunct="1"/>
            <a:r>
              <a:rPr kumimoji="1" lang="en-GB" altLang="ja-JP" dirty="0" smtClean="0"/>
              <a:t>802.22b general frame (22-13-0074-03-000b)</a:t>
            </a:r>
            <a:endParaRPr kumimoji="1" lang="ja-JP" altLang="ja-JP" dirty="0" smtClean="0"/>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July 18</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a:t>
            </a:r>
          </a:p>
          <a:p>
            <a:pPr lvl="1" eaLnBrk="1" fontAlgn="auto" latinLnBrk="1" hangingPunct="1"/>
            <a:r>
              <a:rPr lang="en-US" altLang="ja-JP" dirty="0" smtClean="0"/>
              <a:t>Proposed MIMO topics for </a:t>
            </a:r>
            <a:r>
              <a:rPr lang="en-US" altLang="ja-JP" dirty="0" smtClean="0"/>
              <a:t>22b (</a:t>
            </a:r>
            <a:r>
              <a:rPr lang="en-GB" altLang="ja-JP" dirty="0" smtClean="0"/>
              <a:t>22-13-0125-00-000b)</a:t>
            </a:r>
            <a:endParaRPr lang="en-US" altLang="ja-JP" dirty="0" smtClean="0"/>
          </a:p>
          <a:p>
            <a:pPr lvl="1" eaLnBrk="1" fontAlgn="auto" latinLnBrk="1" hangingPunct="1"/>
            <a:r>
              <a:rPr lang="en-US" altLang="ja-JP" dirty="0" smtClean="0"/>
              <a:t>Initialization and Associations (</a:t>
            </a:r>
            <a:r>
              <a:rPr lang="en-GB" altLang="ja-JP" dirty="0" smtClean="0"/>
              <a:t>22-13-0060-02-000b)</a:t>
            </a:r>
            <a:endParaRPr kumimoji="1" lang="ja-JP" altLang="ja-JP" dirty="0" smtClean="0"/>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July 18</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pPr lvl="1" eaLnBrk="1" fontAlgn="auto" latinLnBrk="1" hangingPunct="1"/>
            <a:r>
              <a:rPr lang="en-US" altLang="ja-JP" dirty="0" smtClean="0"/>
              <a:t> Multi-Channel </a:t>
            </a:r>
            <a:r>
              <a:rPr lang="en-US" altLang="ja-JP" dirty="0" smtClean="0"/>
              <a:t>operation (</a:t>
            </a:r>
            <a:r>
              <a:rPr lang="en-GB" altLang="ja-JP" dirty="0" smtClean="0"/>
              <a:t>22-13-0124-00-000b)</a:t>
            </a:r>
            <a:endParaRPr lang="en-US" altLang="ja-JP" dirty="0" smtClean="0"/>
          </a:p>
          <a:p>
            <a:pPr lvl="1" eaLnBrk="1" fontAlgn="auto" latinLnBrk="1" hangingPunct="1"/>
            <a:r>
              <a:rPr lang="en-US" altLang="ja-JP" dirty="0" smtClean="0"/>
              <a:t>802.22b Ranging (</a:t>
            </a:r>
            <a:r>
              <a:rPr lang="en-GB" altLang="ja-JP" dirty="0" smtClean="0"/>
              <a:t>22-13-0069-01-000b)</a:t>
            </a:r>
            <a:endParaRPr kumimoji="1" lang="ja-JP" altLang="ja-JP" dirty="0" smtClean="0"/>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July, Plenary Meeting in Geneva</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pPr lvl="0">
              <a:lnSpc>
                <a:spcPct val="80000"/>
              </a:lnSpc>
              <a:spcAft>
                <a:spcPct val="30000"/>
              </a:spcAft>
              <a:buNone/>
              <a:defRPr/>
            </a:pPr>
            <a:r>
              <a:rPr lang="en-US" altLang="ja-JP" sz="1200" b="0" dirty="0" smtClean="0"/>
              <a:t>The IEEE-SA strongly recommends that at each WG meeting the chair or a designee:</a:t>
            </a:r>
            <a:endParaRPr lang="en-US" altLang="ja-JP" sz="1200" dirty="0" smtClean="0"/>
          </a:p>
          <a:p>
            <a:pPr lvl="1">
              <a:lnSpc>
                <a:spcPct val="80000"/>
              </a:lnSpc>
              <a:defRPr/>
            </a:pPr>
            <a:r>
              <a:rPr lang="en-US" altLang="ja-JP" sz="1200" b="1" dirty="0" smtClean="0"/>
              <a:t>Show slides #1 through #4 of this presentation</a:t>
            </a:r>
          </a:p>
          <a:p>
            <a:pPr lvl="1">
              <a:lnSpc>
                <a:spcPct val="80000"/>
              </a:lnSpc>
              <a:defRPr/>
            </a:pPr>
            <a:r>
              <a:rPr lang="en-US" altLang="ja-JP" sz="1200" b="1" dirty="0" smtClean="0"/>
              <a:t>Advise the WG attendees that:</a:t>
            </a:r>
            <a:r>
              <a:rPr lang="en-US" altLang="ja-JP" sz="1200" dirty="0" smtClean="0"/>
              <a:t> </a:t>
            </a:r>
          </a:p>
          <a:p>
            <a:pPr lvl="2">
              <a:lnSpc>
                <a:spcPct val="80000"/>
              </a:lnSpc>
              <a:defRPr/>
            </a:pPr>
            <a:r>
              <a:rPr lang="en-US" altLang="ja-JP" sz="1200" dirty="0" smtClean="0"/>
              <a:t>The IEEE’s patent policy is consistent with the ANSI patent policy and is described in Clause 6 of the </a:t>
            </a:r>
            <a:r>
              <a:rPr lang="en-US" altLang="ja-JP" sz="1200" i="1" dirty="0" smtClean="0"/>
              <a:t>IEEE-SA Standards Board Bylaws</a:t>
            </a:r>
            <a:r>
              <a:rPr lang="en-US" altLang="ja-JP" sz="1200" dirty="0" smtClean="0"/>
              <a:t>;</a:t>
            </a:r>
          </a:p>
          <a:p>
            <a:pPr lvl="2">
              <a:lnSpc>
                <a:spcPct val="80000"/>
              </a:lnSpc>
              <a:defRPr/>
            </a:pPr>
            <a:r>
              <a:rPr lang="en-US" altLang="ja-JP" sz="1200" dirty="0" smtClean="0"/>
              <a:t>Early identification of patent claims which may be essential for the use of standards under development is strongly encouraged; </a:t>
            </a:r>
          </a:p>
          <a:p>
            <a:pPr lvl="2">
              <a:lnSpc>
                <a:spcPct val="80000"/>
              </a:lnSpc>
              <a:defRPr/>
            </a:pPr>
            <a:r>
              <a:rPr lang="en-US" altLang="ja-JP"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200" dirty="0" smtClean="0"/>
            </a:br>
            <a:endParaRPr lang="en-US" altLang="ja-JP" sz="1200" dirty="0" smtClean="0"/>
          </a:p>
          <a:p>
            <a:pPr lvl="1">
              <a:lnSpc>
                <a:spcPct val="20000"/>
              </a:lnSpc>
              <a:defRPr/>
            </a:pPr>
            <a:r>
              <a:rPr lang="en-US" altLang="ja-JP" sz="1200" b="1" dirty="0" smtClean="0"/>
              <a:t>Instruct the WG Secretary to record in the minutes of the relevant WG meeting:</a:t>
            </a:r>
            <a:r>
              <a:rPr lang="en-US" altLang="ja-JP" sz="600" dirty="0" smtClean="0"/>
              <a:t> </a:t>
            </a:r>
          </a:p>
          <a:p>
            <a:pPr lvl="2">
              <a:lnSpc>
                <a:spcPct val="80000"/>
              </a:lnSpc>
              <a:defRPr/>
            </a:pPr>
            <a:r>
              <a:rPr lang="en-US" altLang="ja-JP" sz="1200" dirty="0" smtClean="0"/>
              <a:t>That the foregoing information was provided and that slides 1 through 4 (and this slide 0, if applicable) were shown; </a:t>
            </a:r>
          </a:p>
          <a:p>
            <a:pPr lvl="2">
              <a:lnSpc>
                <a:spcPct val="80000"/>
              </a:lnSpc>
              <a:defRPr/>
            </a:pPr>
            <a:r>
              <a:rPr lang="en-US" altLang="ja-JP"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2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600" dirty="0" smtClean="0"/>
          </a:p>
          <a:p>
            <a:pPr lvl="1">
              <a:lnSpc>
                <a:spcPct val="80000"/>
              </a:lnSpc>
              <a:spcBef>
                <a:spcPct val="5000"/>
              </a:spcBef>
              <a:defRPr/>
            </a:pPr>
            <a:r>
              <a:rPr lang="en-US" altLang="ja-JP" sz="12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200" dirty="0" smtClean="0"/>
              <a:t>It is recommended that the WG chair review the guidance in </a:t>
            </a:r>
            <a:r>
              <a:rPr lang="en-US" altLang="ja-JP" sz="1200" i="1" dirty="0" smtClean="0"/>
              <a:t>IEEE-SA Standards Board Operations Manual</a:t>
            </a:r>
            <a:r>
              <a:rPr lang="en-US" altLang="ja-JP" sz="1200" dirty="0" smtClean="0"/>
              <a:t> 6.3.5 and in FAQs 12 and 12a on inclusion of potential Essential Patent Claims by incorporation or by reference.</a:t>
            </a:r>
            <a:r>
              <a:rPr lang="en-US" altLang="ja-JP" sz="1200" dirty="0" smtClean="0">
                <a:solidFill>
                  <a:srgbClr val="FF3300"/>
                </a:solidFill>
              </a:rPr>
              <a:t> </a:t>
            </a:r>
          </a:p>
          <a:p>
            <a:pPr lvl="1">
              <a:lnSpc>
                <a:spcPct val="80000"/>
              </a:lnSpc>
              <a:spcBef>
                <a:spcPct val="5000"/>
              </a:spcBef>
              <a:buNone/>
              <a:defRPr/>
            </a:pPr>
            <a:endParaRPr lang="en-US" altLang="ja-JP" sz="1100" dirty="0" smtClean="0"/>
          </a:p>
          <a:p>
            <a:pPr lvl="1">
              <a:lnSpc>
                <a:spcPct val="80000"/>
              </a:lnSpc>
              <a:spcBef>
                <a:spcPct val="5000"/>
              </a:spcBef>
              <a:buNone/>
              <a:defRPr/>
            </a:pPr>
            <a:r>
              <a:rPr lang="en-US" altLang="ja-JP" sz="1100" dirty="0" smtClean="0"/>
              <a:t>	Note: </a:t>
            </a:r>
            <a:r>
              <a:rPr lang="en-US" altLang="ja-JP" sz="1100" b="1" dirty="0" smtClean="0"/>
              <a:t>WG</a:t>
            </a:r>
            <a:r>
              <a:rPr lang="en-US" altLang="ja-JP" sz="1100" dirty="0" smtClean="0"/>
              <a:t> includes Working Groups, Task Groups, and other standards-developing committees with a PAR approved by the IEEE-SA Standards Board.</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300" u="sng" dirty="0" smtClean="0">
              <a:solidFill>
                <a:srgbClr val="FF0000"/>
              </a:solidFill>
            </a:endParaRPr>
          </a:p>
          <a:p>
            <a:pPr marL="230188" indent="-230188"/>
            <a:r>
              <a:rPr lang="en-US" altLang="ja-JP" sz="1400" dirty="0" smtClean="0"/>
              <a:t>All participants in this meeting have certain obligations under the IEEE-SA Patent Policy.  Participants: </a:t>
            </a:r>
          </a:p>
          <a:p>
            <a:pPr marL="630238" lvl="1"/>
            <a:r>
              <a:rPr lang="en-US" altLang="ja-JP" sz="14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200" b="1" dirty="0" smtClean="0"/>
              <a:t>“Personal awareness” means that the participant “is personally aware that the holder may have a potential Essential Patent Claim,” even if the participant is not personally aware of the specific patents or</a:t>
            </a:r>
            <a:r>
              <a:rPr lang="en-US" altLang="ja-JP" sz="1200" b="1" dirty="0" smtClean="0">
                <a:solidFill>
                  <a:srgbClr val="FF3300"/>
                </a:solidFill>
              </a:rPr>
              <a:t> </a:t>
            </a:r>
            <a:r>
              <a:rPr lang="en-US" altLang="ja-JP" sz="1200" b="1" dirty="0" smtClean="0"/>
              <a:t>patent claims</a:t>
            </a:r>
          </a:p>
          <a:p>
            <a:pPr marL="630238" lvl="1"/>
            <a:r>
              <a:rPr lang="en-US" altLang="ja-JP" sz="14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400" b="1" dirty="0" smtClean="0"/>
              <a:t>The above does not apply if the patent</a:t>
            </a:r>
            <a:r>
              <a:rPr lang="en-US" altLang="ja-JP" sz="1400" b="1" dirty="0" smtClean="0">
                <a:solidFill>
                  <a:srgbClr val="FF3300"/>
                </a:solidFill>
              </a:rPr>
              <a:t> </a:t>
            </a:r>
            <a:r>
              <a:rPr lang="en-US" altLang="ja-JP" sz="1400" b="1" dirty="0" smtClean="0"/>
              <a:t>claim is already the subject of an Accepted Letter of Assurance that applies to the proposed standard(s) under consideration by this group</a:t>
            </a:r>
          </a:p>
          <a:p>
            <a:pPr marL="230188" indent="-230188">
              <a:buNone/>
            </a:pPr>
            <a:r>
              <a:rPr lang="en-GB" altLang="ja-JP" sz="1400" dirty="0" smtClean="0"/>
              <a:t>		Quoted text excerpted from IEEE-SA Standards Board Bylaws </a:t>
            </a:r>
            <a:r>
              <a:rPr lang="en-GB" altLang="ja-JP" sz="1400" dirty="0" err="1" smtClean="0"/>
              <a:t>subclause</a:t>
            </a:r>
            <a:r>
              <a:rPr lang="en-GB" altLang="ja-JP" sz="1400" dirty="0" smtClean="0"/>
              <a:t> 6.2</a:t>
            </a:r>
            <a:endParaRPr lang="en-US" altLang="ja-JP" sz="1400" dirty="0" smtClean="0"/>
          </a:p>
          <a:p>
            <a:pPr marL="230188" indent="-230188"/>
            <a:r>
              <a:rPr lang="en-US" altLang="ja-JP" sz="1400" dirty="0" smtClean="0"/>
              <a:t>Early identification of holders of potential Essential Patent Claims is strongly encouraged</a:t>
            </a:r>
          </a:p>
          <a:p>
            <a:pPr marL="230188" indent="-230188"/>
            <a:r>
              <a:rPr lang="en-US" altLang="ja-JP" sz="1400" dirty="0" smtClean="0"/>
              <a:t>No duty to perform a patent search</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56011</TotalTime>
  <Words>2093</Words>
  <Application>Microsoft Office PowerPoint</Application>
  <PresentationFormat>画面に合わせる (4:3)</PresentationFormat>
  <Paragraphs>870</Paragraphs>
  <Slides>28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28</vt:i4>
      </vt:variant>
    </vt:vector>
  </HeadingPairs>
  <TitlesOfParts>
    <vt:vector size="30" baseType="lpstr">
      <vt:lpstr>802-22-Submission</vt:lpstr>
      <vt:lpstr>Document</vt:lpstr>
      <vt:lpstr>IEEE P802.22b July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TGb Slot 1</vt:lpstr>
      <vt:lpstr>Review of May Meeting</vt:lpstr>
      <vt:lpstr>TGb Plan</vt:lpstr>
      <vt:lpstr>May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1804</cp:revision>
  <cp:lastPrinted>1998-02-10T13:28:06Z</cp:lastPrinted>
  <dcterms:created xsi:type="dcterms:W3CDTF">2006-06-26T04:34:43Z</dcterms:created>
  <dcterms:modified xsi:type="dcterms:W3CDTF">2013-07-18T09:56:07Z</dcterms:modified>
</cp:coreProperties>
</file>