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commentAuthors.xml" ContentType="application/vnd.openxmlformats-officedocument.presentationml.commentAuthors+xml"/>
  <Default Extension="vml" ContentType="application/vnd.openxmlformats-officedocument.vmlDrawing"/>
  <Default Extension="doc" ContentType="application/msword"/>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565" r:id="rId2"/>
    <p:sldId id="566" r:id="rId3"/>
    <p:sldId id="567" r:id="rId4"/>
    <p:sldId id="568" r:id="rId5"/>
    <p:sldId id="569" r:id="rId6"/>
    <p:sldId id="570" r:id="rId7"/>
    <p:sldId id="572" r:id="rId8"/>
  </p:sldIdLst>
  <p:sldSz cx="9144000" cy="6858000" type="screen4x3"/>
  <p:notesSz cx="7099300" cy="10234613"/>
  <p:defaultTextStyle>
    <a:defPPr>
      <a:defRPr lang="en-US"/>
    </a:defPPr>
    <a:lvl1pPr algn="l" rtl="0" fontAlgn="base" latinLnBrk="1">
      <a:spcBef>
        <a:spcPct val="0"/>
      </a:spcBef>
      <a:spcAft>
        <a:spcPct val="0"/>
      </a:spcAft>
      <a:defRPr sz="1400" b="1" kern="1200">
        <a:solidFill>
          <a:schemeClr val="tx1"/>
        </a:solidFill>
        <a:latin typeface="Times New Roman" charset="0"/>
        <a:ea typeface="굴림" charset="0"/>
        <a:cs typeface="굴림" charset="0"/>
      </a:defRPr>
    </a:lvl1pPr>
    <a:lvl2pPr marL="457200" algn="l" rtl="0" fontAlgn="base" latinLnBrk="1">
      <a:spcBef>
        <a:spcPct val="0"/>
      </a:spcBef>
      <a:spcAft>
        <a:spcPct val="0"/>
      </a:spcAft>
      <a:defRPr sz="1400" b="1" kern="1200">
        <a:solidFill>
          <a:schemeClr val="tx1"/>
        </a:solidFill>
        <a:latin typeface="Times New Roman" charset="0"/>
        <a:ea typeface="굴림" charset="0"/>
        <a:cs typeface="굴림" charset="0"/>
      </a:defRPr>
    </a:lvl2pPr>
    <a:lvl3pPr marL="914400" algn="l" rtl="0" fontAlgn="base" latinLnBrk="1">
      <a:spcBef>
        <a:spcPct val="0"/>
      </a:spcBef>
      <a:spcAft>
        <a:spcPct val="0"/>
      </a:spcAft>
      <a:defRPr sz="1400" b="1" kern="1200">
        <a:solidFill>
          <a:schemeClr val="tx1"/>
        </a:solidFill>
        <a:latin typeface="Times New Roman" charset="0"/>
        <a:ea typeface="굴림" charset="0"/>
        <a:cs typeface="굴림" charset="0"/>
      </a:defRPr>
    </a:lvl3pPr>
    <a:lvl4pPr marL="1371600" algn="l" rtl="0" fontAlgn="base" latinLnBrk="1">
      <a:spcBef>
        <a:spcPct val="0"/>
      </a:spcBef>
      <a:spcAft>
        <a:spcPct val="0"/>
      </a:spcAft>
      <a:defRPr sz="1400" b="1" kern="1200">
        <a:solidFill>
          <a:schemeClr val="tx1"/>
        </a:solidFill>
        <a:latin typeface="Times New Roman" charset="0"/>
        <a:ea typeface="굴림" charset="0"/>
        <a:cs typeface="굴림" charset="0"/>
      </a:defRPr>
    </a:lvl4pPr>
    <a:lvl5pPr marL="1828800" algn="l" rtl="0" fontAlgn="base" latinLnBrk="1">
      <a:spcBef>
        <a:spcPct val="0"/>
      </a:spcBef>
      <a:spcAft>
        <a:spcPct val="0"/>
      </a:spcAft>
      <a:defRPr sz="1400" b="1" kern="1200">
        <a:solidFill>
          <a:schemeClr val="tx1"/>
        </a:solidFill>
        <a:latin typeface="Times New Roman" charset="0"/>
        <a:ea typeface="굴림" charset="0"/>
        <a:cs typeface="굴림" charset="0"/>
      </a:defRPr>
    </a:lvl5pPr>
    <a:lvl6pPr marL="2286000" algn="l" defTabSz="457200" rtl="0" eaLnBrk="1" latinLnBrk="0" hangingPunct="1">
      <a:defRPr sz="1400" b="1" kern="1200">
        <a:solidFill>
          <a:schemeClr val="tx1"/>
        </a:solidFill>
        <a:latin typeface="Times New Roman" charset="0"/>
        <a:ea typeface="굴림" charset="0"/>
        <a:cs typeface="굴림" charset="0"/>
      </a:defRPr>
    </a:lvl6pPr>
    <a:lvl7pPr marL="2743200" algn="l" defTabSz="457200" rtl="0" eaLnBrk="1" latinLnBrk="0" hangingPunct="1">
      <a:defRPr sz="1400" b="1" kern="1200">
        <a:solidFill>
          <a:schemeClr val="tx1"/>
        </a:solidFill>
        <a:latin typeface="Times New Roman" charset="0"/>
        <a:ea typeface="굴림" charset="0"/>
        <a:cs typeface="굴림" charset="0"/>
      </a:defRPr>
    </a:lvl7pPr>
    <a:lvl8pPr marL="3200400" algn="l" defTabSz="457200" rtl="0" eaLnBrk="1" latinLnBrk="0" hangingPunct="1">
      <a:defRPr sz="1400" b="1" kern="1200">
        <a:solidFill>
          <a:schemeClr val="tx1"/>
        </a:solidFill>
        <a:latin typeface="Times New Roman" charset="0"/>
        <a:ea typeface="굴림" charset="0"/>
        <a:cs typeface="굴림" charset="0"/>
      </a:defRPr>
    </a:lvl8pPr>
    <a:lvl9pPr marL="3657600" algn="l" defTabSz="457200" rtl="0" eaLnBrk="1" latinLnBrk="0" hangingPunct="1">
      <a:defRPr sz="1400" b="1" kern="1200">
        <a:solidFill>
          <a:schemeClr val="tx1"/>
        </a:solidFill>
        <a:latin typeface="Times New Roman" charset="0"/>
        <a:ea typeface="굴림" charset="0"/>
        <a:cs typeface="굴림"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wpyo" initials="c"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FF0000"/>
    <a:srgbClr val="008000"/>
    <a:srgbClr val="CCFFCC"/>
    <a:srgbClr val="99FF99"/>
    <a:srgbClr val="CCECFF"/>
    <a:srgbClr val="FFCC99"/>
    <a:srgbClr val="FFFFCC"/>
  </p:clrMru>
  <p:extLst>
    <p:ext uri="{E76CE94A-603C-4142-B9EB-6D1370010A27}">
      <p14:discardImageEditData xmlns="" xmlns:p14="http://schemas.microsoft.com/office/powerpoint/2010/main" val="0"/>
    </p:ext>
    <p:ext uri="{D31A062A-798A-4329-ABDD-BBA856620510}">
      <p14:defaultImageDpi xmlns=""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59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3274" y="-91"/>
      </p:cViewPr>
      <p:guideLst>
        <p:guide orient="horz" pos="3223"/>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699125" y="201613"/>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3075" name="Rectangle 3"/>
          <p:cNvSpPr>
            <a:spLocks noGrp="1" noChangeArrowheads="1"/>
          </p:cNvSpPr>
          <p:nvPr>
            <p:ph type="dt" sz="quarter" idx="1"/>
          </p:nvPr>
        </p:nvSpPr>
        <p:spPr bwMode="auto">
          <a:xfrm>
            <a:off x="711200" y="201613"/>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3076" name="Rectangle 4"/>
          <p:cNvSpPr>
            <a:spLocks noGrp="1" noChangeArrowheads="1"/>
          </p:cNvSpPr>
          <p:nvPr>
            <p:ph type="ftr" sz="quarter" idx="2"/>
          </p:nvPr>
        </p:nvSpPr>
        <p:spPr bwMode="auto">
          <a:xfrm>
            <a:off x="5862638" y="9906000"/>
            <a:ext cx="6064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ko-KR" altLang="en-US"/>
              <a:t>Chang-Joo Kim, ETRI</a:t>
            </a:r>
            <a:endParaRPr lang="en-US" altLang="ko-KR"/>
          </a:p>
        </p:txBody>
      </p:sp>
      <p:sp>
        <p:nvSpPr>
          <p:cNvPr id="3077" name="Rectangle 5"/>
          <p:cNvSpPr>
            <a:spLocks noGrp="1" noChangeArrowheads="1"/>
          </p:cNvSpPr>
          <p:nvPr>
            <p:ph type="sldNum" sz="quarter" idx="3"/>
          </p:nvPr>
        </p:nvSpPr>
        <p:spPr bwMode="auto">
          <a:xfrm>
            <a:off x="3194050" y="9906000"/>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55675" eaLnBrk="0" latinLnBrk="0" hangingPunct="0">
              <a:defRPr sz="1300" b="0"/>
            </a:lvl1pPr>
          </a:lstStyle>
          <a:p>
            <a:pPr>
              <a:defRPr/>
            </a:pPr>
            <a:r>
              <a:rPr lang="en-US" altLang="ko-KR"/>
              <a:t>Page </a:t>
            </a:r>
            <a:fld id="{576E8A6C-B872-4046-A1A9-68F3E6F0F02D}" type="slidenum">
              <a:rPr lang="en-US" altLang="ko-KR"/>
              <a:pPr>
                <a:defRPr/>
              </a:pPr>
              <a:t>&lt;#&gt;</a:t>
            </a:fld>
            <a:endParaRPr lang="en-US" altLang="ko-KR"/>
          </a:p>
        </p:txBody>
      </p:sp>
      <p:sp>
        <p:nvSpPr>
          <p:cNvPr id="14342" name="Line 6"/>
          <p:cNvSpPr>
            <a:spLocks noChangeShapeType="1"/>
          </p:cNvSpPr>
          <p:nvPr/>
        </p:nvSpPr>
        <p:spPr bwMode="auto">
          <a:xfrm>
            <a:off x="709613" y="428625"/>
            <a:ext cx="568007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4343" name="Rectangle 7"/>
          <p:cNvSpPr>
            <a:spLocks noChangeArrowheads="1"/>
          </p:cNvSpPr>
          <p:nvPr/>
        </p:nvSpPr>
        <p:spPr bwMode="auto">
          <a:xfrm>
            <a:off x="709613" y="9906000"/>
            <a:ext cx="728662" cy="2016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55675" eaLnBrk="0" latinLnBrk="0" hangingPunct="0"/>
            <a:r>
              <a:rPr lang="en-US" altLang="ko-KR" sz="1300" b="0"/>
              <a:t>Submission</a:t>
            </a:r>
          </a:p>
        </p:txBody>
      </p:sp>
      <p:sp>
        <p:nvSpPr>
          <p:cNvPr id="14344" name="Line 8"/>
          <p:cNvSpPr>
            <a:spLocks noChangeShapeType="1"/>
          </p:cNvSpPr>
          <p:nvPr/>
        </p:nvSpPr>
        <p:spPr bwMode="auto">
          <a:xfrm>
            <a:off x="709613" y="9893300"/>
            <a:ext cx="5837237"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 xmlns:p14="http://schemas.microsoft.com/office/powerpoint/2010/main" val="370838775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743575" y="114300"/>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2051" name="Rectangle 3"/>
          <p:cNvSpPr>
            <a:spLocks noGrp="1" noChangeArrowheads="1"/>
          </p:cNvSpPr>
          <p:nvPr>
            <p:ph type="dt" idx="1"/>
          </p:nvPr>
        </p:nvSpPr>
        <p:spPr bwMode="auto">
          <a:xfrm>
            <a:off x="669925" y="114300"/>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15364" name="Rectangle 4"/>
          <p:cNvSpPr>
            <a:spLocks noGrp="1" noRot="1" noChangeAspect="1" noChangeArrowheads="1" noTextEdit="1"/>
          </p:cNvSpPr>
          <p:nvPr>
            <p:ph type="sldImg" idx="2"/>
          </p:nvPr>
        </p:nvSpPr>
        <p:spPr bwMode="auto">
          <a:xfrm>
            <a:off x="1000125" y="774700"/>
            <a:ext cx="5099050" cy="38242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46150" y="4860925"/>
            <a:ext cx="5207000" cy="4608513"/>
          </a:xfrm>
          <a:prstGeom prst="rect">
            <a:avLst/>
          </a:prstGeom>
          <a:noFill/>
          <a:ln w="9525">
            <a:noFill/>
            <a:miter lim="800000"/>
            <a:headEnd/>
            <a:tailEnd/>
          </a:ln>
          <a:effectLst/>
        </p:spPr>
        <p:txBody>
          <a:bodyPr vert="horz" wrap="square" lIns="95865" tIns="47121" rIns="95865" bIns="47121"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5359400" y="9909175"/>
            <a:ext cx="1073150"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6725" lvl="4" algn="r" defTabSz="955675" eaLnBrk="0" latinLnBrk="0" hangingPunct="0">
              <a:defRPr sz="1300" b="0"/>
            </a:lvl5pPr>
          </a:lstStyle>
          <a:p>
            <a:pPr lvl="4">
              <a:defRPr/>
            </a:pPr>
            <a:r>
              <a:rPr lang="ko-KR" altLang="en-US"/>
              <a:t>Chang-Joo Kim, ETRI</a:t>
            </a:r>
            <a:endParaRPr lang="en-US" altLang="ko-KR"/>
          </a:p>
        </p:txBody>
      </p:sp>
      <p:sp>
        <p:nvSpPr>
          <p:cNvPr id="2055" name="Rectangle 7"/>
          <p:cNvSpPr>
            <a:spLocks noGrp="1" noChangeArrowheads="1"/>
          </p:cNvSpPr>
          <p:nvPr>
            <p:ph type="sldNum" sz="quarter" idx="5"/>
          </p:nvPr>
        </p:nvSpPr>
        <p:spPr bwMode="auto">
          <a:xfrm>
            <a:off x="3268663" y="9909175"/>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en-US" altLang="ko-KR"/>
              <a:t>Page </a:t>
            </a:r>
            <a:fld id="{F032E6D2-CDC3-2849-BF7D-4A3704537A52}" type="slidenum">
              <a:rPr lang="en-US" altLang="ko-KR"/>
              <a:pPr>
                <a:defRPr/>
              </a:pPr>
              <a:t>&lt;#&gt;</a:t>
            </a:fld>
            <a:endParaRPr lang="en-US" altLang="ko-KR"/>
          </a:p>
        </p:txBody>
      </p:sp>
      <p:sp>
        <p:nvSpPr>
          <p:cNvPr id="15368" name="Rectangle 8"/>
          <p:cNvSpPr>
            <a:spLocks noChangeArrowheads="1"/>
          </p:cNvSpPr>
          <p:nvPr/>
        </p:nvSpPr>
        <p:spPr bwMode="auto">
          <a:xfrm>
            <a:off x="741363" y="9909175"/>
            <a:ext cx="727075" cy="2016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36625" eaLnBrk="0" latinLnBrk="0" hangingPunct="0"/>
            <a:r>
              <a:rPr lang="en-US" altLang="ko-KR" sz="1300" b="0"/>
              <a:t>Submission</a:t>
            </a:r>
          </a:p>
        </p:txBody>
      </p:sp>
      <p:sp>
        <p:nvSpPr>
          <p:cNvPr id="15369" name="Line 9"/>
          <p:cNvSpPr>
            <a:spLocks noChangeShapeType="1"/>
          </p:cNvSpPr>
          <p:nvPr/>
        </p:nvSpPr>
        <p:spPr bwMode="auto">
          <a:xfrm>
            <a:off x="741363" y="9907588"/>
            <a:ext cx="561657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5370" name="Line 10"/>
          <p:cNvSpPr>
            <a:spLocks noChangeShapeType="1"/>
          </p:cNvSpPr>
          <p:nvPr/>
        </p:nvSpPr>
        <p:spPr bwMode="auto">
          <a:xfrm>
            <a:off x="663575" y="327025"/>
            <a:ext cx="577215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 xmlns:p14="http://schemas.microsoft.com/office/powerpoint/2010/main" val="85415002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xfrm>
            <a:off x="696913" y="334189"/>
            <a:ext cx="942566" cy="276999"/>
          </a:xfrm>
        </p:spPr>
        <p:txBody>
          <a:bodyPr/>
          <a:lstStyle>
            <a:lvl1pPr>
              <a:defRPr/>
            </a:lvl1pPr>
          </a:lstStyle>
          <a:p>
            <a:pPr>
              <a:defRPr/>
            </a:pPr>
            <a:r>
              <a:rPr lang="en-US" altLang="ko-KR" dirty="0" smtClean="0"/>
              <a:t>July 2013</a:t>
            </a:r>
            <a:endParaRPr lang="en-US" altLang="ko-KR" dirty="0"/>
          </a:p>
        </p:txBody>
      </p:sp>
      <p:sp>
        <p:nvSpPr>
          <p:cNvPr id="5" name="Rectangle 5"/>
          <p:cNvSpPr>
            <a:spLocks noGrp="1" noChangeArrowheads="1"/>
          </p:cNvSpPr>
          <p:nvPr>
            <p:ph type="ftr" sz="quarter" idx="11"/>
          </p:nvPr>
        </p:nvSpPr>
        <p:spPr/>
        <p:txBody>
          <a:bodyPr/>
          <a:lstStyle>
            <a:lvl1pPr>
              <a:defRPr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526CD8B-CBE4-FD4D-85DF-AA0F7C1931EE}" type="slidenum">
              <a:rPr lang="en-US" altLang="ko-KR"/>
              <a:pPr>
                <a:defRPr/>
              </a:pPr>
              <a:t>&lt;#&gt;</a:t>
            </a:fld>
            <a:endParaRPr lang="en-US" altLang="ko-KR"/>
          </a:p>
        </p:txBody>
      </p:sp>
    </p:spTree>
    <p:extLst>
      <p:ext uri="{BB962C8B-B14F-4D97-AF65-F5344CB8AC3E}">
        <p14:creationId xmlns="" xmlns:p14="http://schemas.microsoft.com/office/powerpoint/2010/main" val="3488495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xfrm>
            <a:off x="696913" y="334189"/>
            <a:ext cx="942566" cy="276999"/>
          </a:xfrm>
        </p:spPr>
        <p:txBody>
          <a:bodyPr/>
          <a:lstStyle>
            <a:lvl1pPr>
              <a:defRPr/>
            </a:lvl1pPr>
          </a:lstStyle>
          <a:p>
            <a:pPr>
              <a:defRPr/>
            </a:pPr>
            <a:r>
              <a:rPr lang="en-US" altLang="ko-KR" dirty="0" smtClean="0"/>
              <a:t>July 2013</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4DA5C14-BC51-5D4D-BF6B-6BB6BBDF3E1E}" type="slidenum">
              <a:rPr lang="en-US" altLang="ko-KR"/>
              <a:pPr>
                <a:defRPr/>
              </a:pPr>
              <a:t>&lt;#&gt;</a:t>
            </a:fld>
            <a:endParaRPr lang="en-US" altLang="ko-KR"/>
          </a:p>
        </p:txBody>
      </p:sp>
    </p:spTree>
    <p:extLst>
      <p:ext uri="{BB962C8B-B14F-4D97-AF65-F5344CB8AC3E}">
        <p14:creationId xmlns="" xmlns:p14="http://schemas.microsoft.com/office/powerpoint/2010/main" val="2483471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ko-KR" altLang="en-US"/>
              <a:t>마스터 제목 스타일 편집</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1028" name="Rectangle 4"/>
          <p:cNvSpPr>
            <a:spLocks noGrp="1" noChangeArrowheads="1"/>
          </p:cNvSpPr>
          <p:nvPr>
            <p:ph type="dt" sz="half" idx="2"/>
          </p:nvPr>
        </p:nvSpPr>
        <p:spPr bwMode="auto">
          <a:xfrm>
            <a:off x="696913" y="334189"/>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latinLnBrk="0" hangingPunct="0">
              <a:lnSpc>
                <a:spcPct val="100000"/>
              </a:lnSpc>
              <a:spcBef>
                <a:spcPct val="0"/>
              </a:spcBef>
              <a:defRPr sz="1800" dirty="0" smtClean="0">
                <a:latin typeface="Times New Roman" pitchFamily="18" charset="0"/>
                <a:ea typeface="굴림" pitchFamily="50" charset="-127"/>
                <a:cs typeface="+mn-cs"/>
              </a:defRPr>
            </a:lvl1pPr>
          </a:lstStyle>
          <a:p>
            <a:pPr>
              <a:defRPr/>
            </a:pPr>
            <a:r>
              <a:rPr lang="en-US" altLang="ko-KR" dirty="0" smtClean="0"/>
              <a:t>July 2013</a:t>
            </a:r>
            <a:endParaRPr lang="en-US" altLang="ko-KR" dirty="0"/>
          </a:p>
        </p:txBody>
      </p:sp>
      <p:sp>
        <p:nvSpPr>
          <p:cNvPr id="1029" name="Rectangle 5"/>
          <p:cNvSpPr>
            <a:spLocks noGrp="1" noChangeArrowheads="1"/>
          </p:cNvSpPr>
          <p:nvPr>
            <p:ph type="ftr" sz="quarter" idx="3"/>
          </p:nvPr>
        </p:nvSpPr>
        <p:spPr bwMode="auto">
          <a:xfrm>
            <a:off x="7048323" y="6475413"/>
            <a:ext cx="14956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sz="1200" b="0"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sz="1200" b="0"/>
            </a:lvl1pPr>
          </a:lstStyle>
          <a:p>
            <a:pPr>
              <a:defRPr/>
            </a:pPr>
            <a:r>
              <a:rPr lang="en-US" altLang="ko-KR"/>
              <a:t>Slide </a:t>
            </a:r>
            <a:fld id="{21816E0C-F923-854E-AFF7-AA1E9DDBBA57}" type="slidenum">
              <a:rPr lang="en-US" altLang="ko-KR"/>
              <a:pPr>
                <a:defRPr/>
              </a:pPr>
              <a:t>&lt;#&gt;</a:t>
            </a:fld>
            <a:endParaRPr lang="en-US" altLang="ko-KR"/>
          </a:p>
        </p:txBody>
      </p:sp>
      <p:sp>
        <p:nvSpPr>
          <p:cNvPr id="1031" name="Rectangle 7"/>
          <p:cNvSpPr>
            <a:spLocks noChangeArrowheads="1"/>
          </p:cNvSpPr>
          <p:nvPr/>
        </p:nvSpPr>
        <p:spPr bwMode="auto">
          <a:xfrm>
            <a:off x="5508799" y="334189"/>
            <a:ext cx="2936701"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latinLnBrk="0" hangingPunct="0"/>
            <a:r>
              <a:rPr lang="en-US" altLang="ko-KR" sz="1800" dirty="0"/>
              <a:t>doc.: </a:t>
            </a:r>
            <a:r>
              <a:rPr lang="en-US" altLang="ja-JP" sz="1800" b="1" dirty="0" smtClean="0"/>
              <a:t>22-13-0097-00-000b</a:t>
            </a:r>
            <a:endParaRPr lang="en-US" altLang="ko-KR"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eaLnBrk="0" latinLnBrk="0" hangingPunct="0"/>
            <a:r>
              <a:rPr lang="en-US" altLang="ko-KR"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b-bylaws.pdf"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Microsoft_Office_Word_97-2003___1.doc"/><Relationship Id="rId5" Type="http://schemas.openxmlformats.org/officeDocument/2006/relationships/hyperlink" Target="mailto:patcom@ieee.org" TargetMode="External"/><Relationship Id="rId4" Type="http://schemas.openxmlformats.org/officeDocument/2006/relationships/hyperlink" Target="mailto:apurva.mody@ieee.or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mailto:zhang@ieee.or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tandards.ieee.org/board/pat/pat-slideset.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ko-KR" dirty="0" smtClean="0">
                <a:latin typeface="Times New Roman" charset="0"/>
                <a:ea typeface="굴림" charset="0"/>
                <a:cs typeface="굴림" charset="0"/>
              </a:rPr>
              <a:t>IEEE P802.22b  </a:t>
            </a:r>
            <a:r>
              <a:rPr lang="en-US" altLang="ja-JP" dirty="0" smtClean="0">
                <a:ea typeface="ＭＳ Ｐゴシック" charset="-128"/>
              </a:rPr>
              <a:t>Teleconferences</a:t>
            </a:r>
            <a:endParaRPr kumimoji="1" lang="ja-JP" altLang="en-US" dirty="0"/>
          </a:p>
        </p:txBody>
      </p:sp>
      <p:sp>
        <p:nvSpPr>
          <p:cNvPr id="4" name="日付プレースホルダ 3"/>
          <p:cNvSpPr>
            <a:spLocks noGrp="1"/>
          </p:cNvSpPr>
          <p:nvPr>
            <p:ph type="dt" sz="half" idx="10"/>
          </p:nvPr>
        </p:nvSpPr>
        <p:spPr>
          <a:xfrm>
            <a:off x="696913" y="334189"/>
            <a:ext cx="942566" cy="276999"/>
          </a:xfrm>
        </p:spPr>
        <p:txBody>
          <a:bodyPr/>
          <a:lstStyle/>
          <a:p>
            <a:pPr>
              <a:defRPr/>
            </a:pPr>
            <a:r>
              <a:rPr lang="en-US" altLang="ko-KR" dirty="0" smtClean="0"/>
              <a:t>July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a:t>
            </a:fld>
            <a:endParaRPr lang="en-US" altLang="ko-KR"/>
          </a:p>
        </p:txBody>
      </p:sp>
      <p:sp>
        <p:nvSpPr>
          <p:cNvPr id="7" name="正方形/長方形 6"/>
          <p:cNvSpPr/>
          <p:nvPr/>
        </p:nvSpPr>
        <p:spPr>
          <a:xfrm>
            <a:off x="1752126" y="1628800"/>
            <a:ext cx="5244064" cy="369332"/>
          </a:xfrm>
          <a:prstGeom prst="rect">
            <a:avLst/>
          </a:prstGeom>
        </p:spPr>
        <p:txBody>
          <a:bodyPr wrap="none">
            <a:spAutoFit/>
          </a:bodyPr>
          <a:lstStyle/>
          <a:p>
            <a:pPr algn="ctr">
              <a:buFontTx/>
              <a:buNone/>
            </a:pPr>
            <a:r>
              <a:rPr lang="en-US" altLang="ko-KR" sz="1800" dirty="0" smtClean="0"/>
              <a:t>IEEE P802.22 Wireless RANs          Date:</a:t>
            </a:r>
            <a:r>
              <a:rPr lang="en-US" altLang="ko-KR" sz="1800" b="0" dirty="0" smtClean="0"/>
              <a:t> </a:t>
            </a:r>
            <a:r>
              <a:rPr lang="en-US" altLang="ko-KR" sz="1800" b="0" dirty="0" smtClean="0"/>
              <a:t>2013-7-4</a:t>
            </a:r>
            <a:endParaRPr lang="en-US" altLang="ko-KR" sz="1800" b="0" dirty="0"/>
          </a:p>
        </p:txBody>
      </p:sp>
      <p:sp>
        <p:nvSpPr>
          <p:cNvPr id="8" name="Rectangle 12"/>
          <p:cNvSpPr>
            <a:spLocks noChangeArrowheads="1"/>
          </p:cNvSpPr>
          <p:nvPr/>
        </p:nvSpPr>
        <p:spPr bwMode="auto">
          <a:xfrm>
            <a:off x="533400" y="2185988"/>
            <a:ext cx="14478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p>
            <a:pPr marL="342900" indent="-342900" eaLnBrk="0" latinLnBrk="0" hangingPunct="0">
              <a:spcBef>
                <a:spcPct val="20000"/>
              </a:spcBef>
            </a:pPr>
            <a:r>
              <a:rPr lang="en-US" altLang="ko-KR" sz="2000" dirty="0"/>
              <a:t>Authors:</a:t>
            </a:r>
            <a:endParaRPr lang="en-US" altLang="ko-KR" sz="2000" b="0" dirty="0"/>
          </a:p>
        </p:txBody>
      </p:sp>
      <p:sp>
        <p:nvSpPr>
          <p:cNvPr id="9" name="Text Box 13"/>
          <p:cNvSpPr txBox="1">
            <a:spLocks noChangeArrowheads="1"/>
          </p:cNvSpPr>
          <p:nvPr/>
        </p:nvSpPr>
        <p:spPr bwMode="auto">
          <a:xfrm>
            <a:off x="609600" y="3933056"/>
            <a:ext cx="8001000" cy="23089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92075" tIns="46038" rIns="92075" bIns="46038">
            <a:spAutoFit/>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GB" altLang="ja-JP" sz="900" b="0" dirty="0" smtClean="0"/>
              <a:t>Notice: 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ja-JP" altLang="ja-JP" sz="900" b="0" dirty="0" smtClean="0"/>
          </a:p>
          <a:p>
            <a:r>
              <a:rPr lang="en-US" altLang="ja-JP" sz="900" b="0" dirty="0" smtClean="0"/>
              <a:t> </a:t>
            </a:r>
            <a:endParaRPr lang="ja-JP" altLang="ja-JP" sz="900" b="0" dirty="0" smtClean="0"/>
          </a:p>
          <a:p>
            <a:r>
              <a:rPr lang="en-GB" altLang="ja-JP" sz="900" b="0" dirty="0" smtClean="0"/>
              <a:t>Release: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802.22.</a:t>
            </a:r>
            <a:endParaRPr lang="ja-JP" altLang="ja-JP" sz="900" b="0" dirty="0" smtClean="0"/>
          </a:p>
          <a:p>
            <a:r>
              <a:rPr lang="en-GB" altLang="ja-JP" sz="900" b="0" dirty="0" smtClean="0"/>
              <a:t> </a:t>
            </a:r>
            <a:endParaRPr lang="ja-JP" altLang="ja-JP" sz="900" b="0" dirty="0" smtClean="0"/>
          </a:p>
          <a:p>
            <a:r>
              <a:rPr lang="en-GB" altLang="ja-JP" sz="900" b="0" dirty="0" smtClean="0"/>
              <a:t>Patent Policy and Procedures: The contributor is familiar with the IEEE 802 Patent Policy and Procedures </a:t>
            </a:r>
            <a:endParaRPr lang="ja-JP" altLang="ja-JP" sz="900" b="0" dirty="0" smtClean="0"/>
          </a:p>
          <a:p>
            <a:r>
              <a:rPr lang="en-GB" altLang="ja-JP" sz="900" b="0" dirty="0" smtClean="0"/>
              <a:t>&lt;</a:t>
            </a:r>
            <a:r>
              <a:rPr lang="en-GB" altLang="ja-JP" sz="900" b="0" u="sng" dirty="0" smtClean="0">
                <a:hlinkClick r:id="rId3"/>
              </a:rPr>
              <a:t>http://standards.ieee.org/guides/bylaws/sb-bylaws.pdf</a:t>
            </a:r>
            <a:r>
              <a:rPr lang="en-GB" altLang="ja-JP" sz="900" b="0" dirty="0" smtClean="0"/>
              <a:t>&gt;,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r>
              <a:rPr lang="en-GB" altLang="ja-JP" sz="900" b="0" dirty="0" err="1" smtClean="0"/>
              <a:t>Apurva</a:t>
            </a:r>
            <a:r>
              <a:rPr lang="en-GB" altLang="ja-JP" sz="900" b="0" dirty="0" smtClean="0"/>
              <a:t> </a:t>
            </a:r>
            <a:r>
              <a:rPr lang="en-GB" altLang="ja-JP" sz="900" b="0" dirty="0" err="1" smtClean="0"/>
              <a:t>Mody</a:t>
            </a:r>
            <a:r>
              <a:rPr lang="en-GB" altLang="ja-JP" sz="900" b="0" dirty="0" smtClean="0"/>
              <a:t> &lt;</a:t>
            </a:r>
            <a:r>
              <a:rPr lang="en-GB" altLang="ja-JP" sz="900" b="0" u="sng" dirty="0" smtClean="0">
                <a:hlinkClick r:id="rId4"/>
              </a:rPr>
              <a:t>apurva.mody@ieee.org</a:t>
            </a:r>
            <a:r>
              <a:rPr lang="en-GB" altLang="ja-JP" sz="900" b="0" dirty="0" smtClean="0"/>
              <a:t>&gt; as early as possible, in written or electronic form, if patented technology (or technology under patent application) might be incorporated into a draft standard being developed within the IEEE 802.22 Working Group. If you have questions, contact the IEEE Patent Committee Administrator at &lt;</a:t>
            </a:r>
            <a:r>
              <a:rPr lang="en-GB" altLang="ja-JP" sz="900" b="0" u="sng" dirty="0" smtClean="0">
                <a:hlinkClick r:id="rId5"/>
              </a:rPr>
              <a:t>patcom@ieee.org</a:t>
            </a:r>
            <a:r>
              <a:rPr lang="en-GB" altLang="ja-JP" sz="900" b="0" dirty="0" smtClean="0"/>
              <a:t>&gt;.</a:t>
            </a:r>
            <a:endParaRPr lang="ja-JP" altLang="ja-JP" sz="900" b="0" dirty="0"/>
          </a:p>
        </p:txBody>
      </p:sp>
      <p:graphicFrame>
        <p:nvGraphicFramePr>
          <p:cNvPr id="10" name="Object 16"/>
          <p:cNvGraphicFramePr>
            <a:graphicFrameLocks noChangeAspect="1"/>
          </p:cNvGraphicFramePr>
          <p:nvPr/>
        </p:nvGraphicFramePr>
        <p:xfrm>
          <a:off x="612775" y="2713038"/>
          <a:ext cx="7897813" cy="703262"/>
        </p:xfrm>
        <a:graphic>
          <a:graphicData uri="http://schemas.openxmlformats.org/presentationml/2006/ole">
            <p:oleObj spid="_x0000_s36866" name="Document" r:id="rId6" imgW="8452204" imgH="756314" progId="Word.Document.8">
              <p:embed/>
            </p:oleObj>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Abstract</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ea typeface="ＭＳ Ｐゴシック" pitchFamily="50" charset="-128"/>
              </a:rPr>
              <a:t>This presentation is the agenda for the </a:t>
            </a:r>
            <a:r>
              <a:rPr lang="en-US" altLang="ja-JP" dirty="0" smtClean="0">
                <a:ea typeface="ＭＳ Ｐゴシック" pitchFamily="50" charset="-128"/>
              </a:rPr>
              <a:t>July 4th</a:t>
            </a:r>
            <a:r>
              <a:rPr lang="en-US" altLang="ja-JP" dirty="0" smtClean="0">
                <a:ea typeface="ＭＳ Ｐゴシック" pitchFamily="50" charset="-128"/>
              </a:rPr>
              <a:t>, 2013 IEEE 802.22b teleconference.</a:t>
            </a:r>
          </a:p>
          <a:p>
            <a:endParaRPr kumimoji="1" lang="ja-JP" altLang="en-US" dirty="0" smtClean="0"/>
          </a:p>
          <a:p>
            <a:endParaRPr kumimoji="1" lang="ja-JP" altLang="en-US" dirty="0" smtClean="0"/>
          </a:p>
          <a:p>
            <a:endParaRPr kumimoji="1" lang="ja-JP" altLang="en-US" dirty="0"/>
          </a:p>
        </p:txBody>
      </p:sp>
      <p:sp>
        <p:nvSpPr>
          <p:cNvPr id="4" name="日付プレースホルダ 3"/>
          <p:cNvSpPr>
            <a:spLocks noGrp="1"/>
          </p:cNvSpPr>
          <p:nvPr>
            <p:ph type="dt" sz="half" idx="10"/>
          </p:nvPr>
        </p:nvSpPr>
        <p:spPr>
          <a:xfrm>
            <a:off x="696913" y="334189"/>
            <a:ext cx="942566" cy="276999"/>
          </a:xfrm>
        </p:spPr>
        <p:txBody>
          <a:bodyPr/>
          <a:lstStyle/>
          <a:p>
            <a:pPr>
              <a:defRPr/>
            </a:pPr>
            <a:r>
              <a:rPr lang="en-US" altLang="ko-KR" dirty="0" smtClean="0"/>
              <a:t>July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a:t>
            </a:fld>
            <a:endParaRPr lang="en-US" altLang="ko-K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charset="-128"/>
              </a:rPr>
              <a:t>Agenda: Teleconference</a:t>
            </a:r>
            <a:br>
              <a:rPr lang="en-US" altLang="ja-JP" dirty="0" smtClean="0">
                <a:ea typeface="ＭＳ Ｐゴシック" charset="-128"/>
              </a:rPr>
            </a:br>
            <a:r>
              <a:rPr lang="en-US" altLang="ja-JP" dirty="0" smtClean="0">
                <a:ea typeface="ＭＳ Ｐゴシック" charset="-128"/>
              </a:rPr>
              <a:t>July 4th, </a:t>
            </a:r>
            <a:r>
              <a:rPr lang="en-US" altLang="ja-JP" dirty="0" smtClean="0">
                <a:ea typeface="ＭＳ Ｐゴシック" charset="-128"/>
              </a:rPr>
              <a:t>9:00 PM-11:00 PM EDT</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ea typeface="ＭＳ Ｐゴシック" pitchFamily="50" charset="-128"/>
              </a:rPr>
              <a:t>Introduction (1min)</a:t>
            </a:r>
          </a:p>
          <a:p>
            <a:r>
              <a:rPr lang="en-US" altLang="ja-JP" dirty="0" smtClean="0">
                <a:ea typeface="ＭＳ Ｐゴシック" charset="-128"/>
              </a:rPr>
              <a:t>IEEE patent policy (1min)</a:t>
            </a:r>
          </a:p>
          <a:p>
            <a:r>
              <a:rPr lang="en-US" altLang="ja-JP" dirty="0" smtClean="0">
                <a:ea typeface="ＭＳ Ｐゴシック" pitchFamily="50" charset="-128"/>
              </a:rPr>
              <a:t>Issues to discuss</a:t>
            </a:r>
          </a:p>
          <a:p>
            <a:pPr lvl="1"/>
            <a:r>
              <a:rPr lang="en-US" altLang="ja-JP" dirty="0" smtClean="0">
                <a:ea typeface="ＭＳ Ｐゴシック" pitchFamily="50" charset="-128"/>
              </a:rPr>
              <a:t>MAC Details (NICT)</a:t>
            </a:r>
          </a:p>
          <a:p>
            <a:r>
              <a:rPr lang="en-US" altLang="ja-JP" dirty="0" smtClean="0">
                <a:ea typeface="ＭＳ Ｐゴシック" charset="-128"/>
              </a:rPr>
              <a:t>Any other business</a:t>
            </a:r>
          </a:p>
          <a:p>
            <a:r>
              <a:rPr lang="en-US" altLang="ja-JP" dirty="0" smtClean="0">
                <a:ea typeface="ＭＳ Ｐゴシック" charset="-128"/>
              </a:rPr>
              <a:t>Adjourn (1min)</a:t>
            </a:r>
          </a:p>
          <a:p>
            <a:endParaRPr kumimoji="1" lang="ja-JP" altLang="en-US" sz="1800" dirty="0" smtClean="0"/>
          </a:p>
          <a:p>
            <a:endParaRPr kumimoji="1" lang="ja-JP" altLang="en-US" dirty="0" smtClean="0"/>
          </a:p>
          <a:p>
            <a:endParaRPr kumimoji="1" lang="ja-JP" altLang="en-US" dirty="0"/>
          </a:p>
        </p:txBody>
      </p:sp>
      <p:sp>
        <p:nvSpPr>
          <p:cNvPr id="4" name="日付プレースホルダ 3"/>
          <p:cNvSpPr>
            <a:spLocks noGrp="1"/>
          </p:cNvSpPr>
          <p:nvPr>
            <p:ph type="dt" sz="half" idx="10"/>
          </p:nvPr>
        </p:nvSpPr>
        <p:spPr>
          <a:xfrm>
            <a:off x="696913" y="334189"/>
            <a:ext cx="942566" cy="276999"/>
          </a:xfrm>
        </p:spPr>
        <p:txBody>
          <a:bodyPr/>
          <a:lstStyle/>
          <a:p>
            <a:pPr>
              <a:defRPr/>
            </a:pPr>
            <a:r>
              <a:rPr lang="en-US" altLang="ko-KR" dirty="0" smtClean="0"/>
              <a:t>July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3</a:t>
            </a:fld>
            <a:endParaRPr lang="en-US" altLang="ko-K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Introduction</a:t>
            </a:r>
            <a:endParaRPr kumimoji="1" lang="ja-JP" altLang="en-US" dirty="0"/>
          </a:p>
        </p:txBody>
      </p:sp>
      <p:sp>
        <p:nvSpPr>
          <p:cNvPr id="3" name="コンテンツ プレースホルダ 2"/>
          <p:cNvSpPr>
            <a:spLocks noGrp="1"/>
          </p:cNvSpPr>
          <p:nvPr>
            <p:ph idx="1"/>
          </p:nvPr>
        </p:nvSpPr>
        <p:spPr/>
        <p:txBody>
          <a:bodyPr/>
          <a:lstStyle/>
          <a:p>
            <a:r>
              <a:rPr lang="en-US" altLang="ja-JP" sz="2000" dirty="0" smtClean="0">
                <a:ea typeface="ＭＳ Ｐゴシック" pitchFamily="50" charset="-128"/>
              </a:rPr>
              <a:t>Welcome to the IEEE P802.22b </a:t>
            </a:r>
            <a:r>
              <a:rPr lang="en-US" altLang="ja-JP" sz="2000" dirty="0" smtClean="0">
                <a:ea typeface="ＭＳ Ｐゴシック" pitchFamily="50" charset="-128"/>
              </a:rPr>
              <a:t>July 4th</a:t>
            </a:r>
            <a:r>
              <a:rPr lang="en-US" altLang="ja-JP" sz="2000" dirty="0" smtClean="0">
                <a:ea typeface="ＭＳ Ｐゴシック" pitchFamily="50" charset="-128"/>
              </a:rPr>
              <a:t>, 2013 teleconference</a:t>
            </a:r>
          </a:p>
          <a:p>
            <a:r>
              <a:rPr lang="en-US" altLang="ja-JP" sz="2000" dirty="0" smtClean="0">
                <a:ea typeface="ＭＳ Ｐゴシック" pitchFamily="50" charset="-128"/>
              </a:rPr>
              <a:t>Chairs and secretary</a:t>
            </a:r>
          </a:p>
          <a:p>
            <a:pPr lvl="1"/>
            <a:r>
              <a:rPr lang="en-US" altLang="ja-JP" b="1" dirty="0" smtClean="0">
                <a:ea typeface="ＭＳ Ｐゴシック" pitchFamily="50" charset="-128"/>
              </a:rPr>
              <a:t>Chair:</a:t>
            </a:r>
            <a:r>
              <a:rPr lang="en-US" altLang="ja-JP" dirty="0" smtClean="0">
                <a:ea typeface="ＭＳ Ｐゴシック" pitchFamily="50" charset="-128"/>
              </a:rPr>
              <a:t> Chang-woo </a:t>
            </a:r>
            <a:r>
              <a:rPr lang="en-US" altLang="ja-JP" dirty="0" err="1" smtClean="0">
                <a:ea typeface="ＭＳ Ｐゴシック" pitchFamily="50" charset="-128"/>
              </a:rPr>
              <a:t>Pyo</a:t>
            </a:r>
            <a:r>
              <a:rPr lang="en-US" altLang="ja-JP" dirty="0" smtClean="0">
                <a:ea typeface="ＭＳ Ｐゴシック" pitchFamily="50" charset="-128"/>
              </a:rPr>
              <a:t> (NICT)</a:t>
            </a:r>
            <a:endParaRPr lang="en-US" altLang="ja-JP" dirty="0" smtClean="0">
              <a:solidFill>
                <a:srgbClr val="FF0000"/>
              </a:solidFill>
              <a:ea typeface="ＭＳ Ｐゴシック" pitchFamily="50" charset="-128"/>
            </a:endParaRPr>
          </a:p>
          <a:p>
            <a:pPr lvl="1"/>
            <a:r>
              <a:rPr lang="en-US" altLang="ja-JP" b="1" dirty="0" smtClean="0">
                <a:ea typeface="ＭＳ Ｐゴシック" pitchFamily="50" charset="-128"/>
              </a:rPr>
              <a:t>Vice-chair : </a:t>
            </a:r>
            <a:r>
              <a:rPr lang="en-US" altLang="ja-JP" dirty="0" err="1" smtClean="0">
                <a:ea typeface="ＭＳ Ｐゴシック" pitchFamily="50" charset="-128"/>
              </a:rPr>
              <a:t>Syunghyun</a:t>
            </a:r>
            <a:r>
              <a:rPr lang="en-US" altLang="ja-JP" dirty="0" smtClean="0">
                <a:ea typeface="ＭＳ Ｐゴシック" pitchFamily="50" charset="-128"/>
              </a:rPr>
              <a:t> Hwang (ETRI)</a:t>
            </a:r>
          </a:p>
          <a:p>
            <a:pPr lvl="1"/>
            <a:r>
              <a:rPr lang="en-US" altLang="ja-JP" b="1" dirty="0" smtClean="0">
                <a:ea typeface="ＭＳ Ｐゴシック" pitchFamily="50" charset="-128"/>
              </a:rPr>
              <a:t>Recording Secretary:  </a:t>
            </a:r>
            <a:r>
              <a:rPr lang="en-US" altLang="ja-JP" dirty="0" smtClean="0">
                <a:ea typeface="ＭＳ Ｐゴシック" pitchFamily="50" charset="-128"/>
              </a:rPr>
              <a:t>Zhang </a:t>
            </a:r>
            <a:r>
              <a:rPr lang="en-US" altLang="ja-JP" dirty="0" err="1" smtClean="0">
                <a:ea typeface="ＭＳ Ｐゴシック" pitchFamily="50" charset="-128"/>
              </a:rPr>
              <a:t>Xin</a:t>
            </a:r>
            <a:r>
              <a:rPr lang="en-US" altLang="ja-JP" dirty="0" smtClean="0">
                <a:ea typeface="ＭＳ Ｐゴシック" pitchFamily="50" charset="-128"/>
              </a:rPr>
              <a:t>(NICT)</a:t>
            </a:r>
          </a:p>
          <a:p>
            <a:r>
              <a:rPr lang="en-US" altLang="ja-JP" sz="2000" dirty="0" smtClean="0">
                <a:ea typeface="ＭＳ Ｐゴシック" pitchFamily="50" charset="-128"/>
              </a:rPr>
              <a:t>Recording your attendance</a:t>
            </a:r>
          </a:p>
          <a:p>
            <a:pPr lvl="1"/>
            <a:r>
              <a:rPr lang="en-US" altLang="ja-JP" dirty="0" smtClean="0">
                <a:ea typeface="ＭＳ Ｐゴシック" pitchFamily="50" charset="-128"/>
              </a:rPr>
              <a:t>Send email to: </a:t>
            </a:r>
            <a:r>
              <a:rPr lang="en-US" altLang="ja-JP" dirty="0" smtClean="0">
                <a:ea typeface="ＭＳ Ｐゴシック" charset="-128"/>
                <a:hlinkClick r:id="rId2"/>
              </a:rPr>
              <a:t>zhang@ieee.org</a:t>
            </a:r>
            <a:endParaRPr lang="en-US" altLang="ja-JP" dirty="0" smtClean="0">
              <a:ea typeface="ＭＳ Ｐゴシック" pitchFamily="50" charset="-128"/>
            </a:endParaRPr>
          </a:p>
          <a:p>
            <a:endParaRPr kumimoji="1" lang="ja-JP" altLang="en-US" sz="2000" dirty="0" smtClean="0"/>
          </a:p>
          <a:p>
            <a:endParaRPr kumimoji="1" lang="ja-JP" altLang="en-US" dirty="0" smtClean="0"/>
          </a:p>
          <a:p>
            <a:endParaRPr kumimoji="1" lang="ja-JP" altLang="en-US" dirty="0"/>
          </a:p>
        </p:txBody>
      </p:sp>
      <p:sp>
        <p:nvSpPr>
          <p:cNvPr id="4" name="日付プレースホルダ 3"/>
          <p:cNvSpPr>
            <a:spLocks noGrp="1"/>
          </p:cNvSpPr>
          <p:nvPr>
            <p:ph type="dt" sz="half" idx="10"/>
          </p:nvPr>
        </p:nvSpPr>
        <p:spPr>
          <a:xfrm>
            <a:off x="696913" y="334189"/>
            <a:ext cx="942566" cy="276999"/>
          </a:xfrm>
        </p:spPr>
        <p:txBody>
          <a:bodyPr/>
          <a:lstStyle/>
          <a:p>
            <a:pPr>
              <a:defRPr/>
            </a:pPr>
            <a:r>
              <a:rPr lang="en-US" altLang="ko-KR" dirty="0" smtClean="0"/>
              <a:t>July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4</a:t>
            </a:fld>
            <a:endParaRPr lang="en-US" altLang="ko-K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charset="-128"/>
              </a:rPr>
              <a:t>IEEE Patent Policy</a:t>
            </a:r>
            <a:endParaRPr kumimoji="1" lang="ja-JP" altLang="en-US" dirty="0"/>
          </a:p>
        </p:txBody>
      </p:sp>
      <p:sp>
        <p:nvSpPr>
          <p:cNvPr id="3" name="コンテンツ プレースホルダ 2"/>
          <p:cNvSpPr>
            <a:spLocks noGrp="1"/>
          </p:cNvSpPr>
          <p:nvPr>
            <p:ph idx="1"/>
          </p:nvPr>
        </p:nvSpPr>
        <p:spPr/>
        <p:txBody>
          <a:bodyPr/>
          <a:lstStyle/>
          <a:p>
            <a:r>
              <a:rPr lang="en-US" altLang="ja-JP" u="sng" dirty="0" smtClean="0">
                <a:ea typeface="ＭＳ Ｐゴシック" charset="-128"/>
                <a:hlinkClick r:id="rId2"/>
              </a:rPr>
              <a:t>http://standards.ieee.org/board/pat/pat-slideset.pdf</a:t>
            </a:r>
            <a:endParaRPr lang="en-US" altLang="ja-JP" dirty="0" smtClean="0">
              <a:ea typeface="ＭＳ Ｐゴシック" charset="-128"/>
            </a:endParaRPr>
          </a:p>
          <a:p>
            <a:endParaRPr kumimoji="1" lang="ja-JP" altLang="en-US" dirty="0"/>
          </a:p>
        </p:txBody>
      </p:sp>
      <p:sp>
        <p:nvSpPr>
          <p:cNvPr id="4" name="日付プレースホルダ 3"/>
          <p:cNvSpPr>
            <a:spLocks noGrp="1"/>
          </p:cNvSpPr>
          <p:nvPr>
            <p:ph type="dt" sz="half" idx="10"/>
          </p:nvPr>
        </p:nvSpPr>
        <p:spPr>
          <a:xfrm>
            <a:off x="696913" y="334189"/>
            <a:ext cx="942566" cy="276999"/>
          </a:xfrm>
        </p:spPr>
        <p:txBody>
          <a:bodyPr/>
          <a:lstStyle/>
          <a:p>
            <a:pPr>
              <a:defRPr/>
            </a:pPr>
            <a:r>
              <a:rPr lang="en-US" altLang="ko-KR" dirty="0" smtClean="0"/>
              <a:t>July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5</a:t>
            </a:fld>
            <a:endParaRPr lang="en-US" altLang="ko-K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charset="-128"/>
              </a:rPr>
              <a:t>IEEE P802.22b Discussion Items</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ea typeface="ＭＳ Ｐゴシック" pitchFamily="50" charset="-128"/>
              </a:rPr>
              <a:t>MAC Details (NICT)</a:t>
            </a:r>
          </a:p>
          <a:p>
            <a:pPr lvl="1"/>
            <a:r>
              <a:rPr kumimoji="1" lang="en-US" altLang="ja-JP" dirty="0" smtClean="0"/>
              <a:t>22-13-0069-01-000b </a:t>
            </a:r>
            <a:r>
              <a:rPr kumimoji="1" lang="en-US" altLang="ja-JP" smtClean="0"/>
              <a:t>(Ranging)</a:t>
            </a:r>
            <a:endParaRPr kumimoji="1" lang="ja-JP" altLang="en-US" dirty="0"/>
          </a:p>
        </p:txBody>
      </p:sp>
      <p:sp>
        <p:nvSpPr>
          <p:cNvPr id="4" name="日付プレースホルダ 3"/>
          <p:cNvSpPr>
            <a:spLocks noGrp="1"/>
          </p:cNvSpPr>
          <p:nvPr>
            <p:ph type="dt" sz="half" idx="10"/>
          </p:nvPr>
        </p:nvSpPr>
        <p:spPr>
          <a:xfrm>
            <a:off x="696913" y="334189"/>
            <a:ext cx="942566" cy="276999"/>
          </a:xfrm>
        </p:spPr>
        <p:txBody>
          <a:bodyPr/>
          <a:lstStyle/>
          <a:p>
            <a:pPr>
              <a:defRPr/>
            </a:pPr>
            <a:r>
              <a:rPr lang="en-US" altLang="ko-KR" dirty="0" smtClean="0"/>
              <a:t>July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6</a:t>
            </a:fld>
            <a:endParaRPr lang="en-US" altLang="ko-K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latin typeface="Times New Roman" charset="0"/>
              </a:rPr>
              <a:t>802.22b Task Group Updated Timeline </a:t>
            </a:r>
            <a:endParaRPr kumimoji="1" lang="ja-JP" altLang="en-US" dirty="0"/>
          </a:p>
        </p:txBody>
      </p:sp>
      <p:sp>
        <p:nvSpPr>
          <p:cNvPr id="4" name="日付プレースホルダ 3"/>
          <p:cNvSpPr>
            <a:spLocks noGrp="1"/>
          </p:cNvSpPr>
          <p:nvPr>
            <p:ph type="dt" sz="half" idx="10"/>
          </p:nvPr>
        </p:nvSpPr>
        <p:spPr>
          <a:xfrm>
            <a:off x="696913" y="334189"/>
            <a:ext cx="942566" cy="276999"/>
          </a:xfrm>
        </p:spPr>
        <p:txBody>
          <a:bodyPr/>
          <a:lstStyle/>
          <a:p>
            <a:pPr>
              <a:defRPr/>
            </a:pPr>
            <a:r>
              <a:rPr lang="en-US" altLang="ko-KR" dirty="0" smtClean="0"/>
              <a:t>July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7</a:t>
            </a:fld>
            <a:endParaRPr lang="en-US" altLang="ko-KR"/>
          </a:p>
        </p:txBody>
      </p:sp>
      <p:graphicFrame>
        <p:nvGraphicFramePr>
          <p:cNvPr id="7" name="表 6"/>
          <p:cNvGraphicFramePr>
            <a:graphicFrameLocks noGrp="1"/>
          </p:cNvGraphicFramePr>
          <p:nvPr/>
        </p:nvGraphicFramePr>
        <p:xfrm>
          <a:off x="539552" y="1700808"/>
          <a:ext cx="7992882" cy="4392484"/>
        </p:xfrm>
        <a:graphic>
          <a:graphicData uri="http://schemas.openxmlformats.org/drawingml/2006/table">
            <a:tbl>
              <a:tblPr/>
              <a:tblGrid>
                <a:gridCol w="3057840"/>
                <a:gridCol w="188901"/>
                <a:gridCol w="188901"/>
                <a:gridCol w="224320"/>
                <a:gridCol w="224320"/>
                <a:gridCol w="188901"/>
                <a:gridCol w="271546"/>
                <a:gridCol w="188901"/>
                <a:gridCol w="188901"/>
                <a:gridCol w="188901"/>
                <a:gridCol w="188901"/>
                <a:gridCol w="188901"/>
                <a:gridCol w="271546"/>
                <a:gridCol w="188901"/>
                <a:gridCol w="188901"/>
                <a:gridCol w="188901"/>
                <a:gridCol w="188901"/>
                <a:gridCol w="188901"/>
                <a:gridCol w="271546"/>
                <a:gridCol w="188901"/>
                <a:gridCol w="188901"/>
                <a:gridCol w="188901"/>
                <a:gridCol w="188901"/>
                <a:gridCol w="188901"/>
                <a:gridCol w="271546"/>
              </a:tblGrid>
              <a:tr h="238471">
                <a:tc>
                  <a:txBody>
                    <a:bodyPr/>
                    <a:lstStyle/>
                    <a:p>
                      <a:pPr algn="l" rtl="0" fontAlgn="b"/>
                      <a:r>
                        <a:rPr lang="ja-JP" altLang="en-US" sz="600" b="0" i="0" u="none" strike="noStrike">
                          <a:solidFill>
                            <a:srgbClr val="000000"/>
                          </a:solidFill>
                          <a:latin typeface="Calibri"/>
                        </a:rPr>
                        <a:t> </a:t>
                      </a:r>
                      <a:r>
                        <a:rPr lang="ja-JP" altLang="en-US" sz="600" b="0" i="0" u="none" strike="noStrike">
                          <a:solidFill>
                            <a:srgbClr val="000000"/>
                          </a:solidFill>
                          <a:latin typeface="Times New Roman"/>
                        </a:rPr>
                        <a:t> </a:t>
                      </a:r>
                      <a:endParaRPr lang="ja-JP" altLang="en-US" sz="6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6">
                  <a:txBody>
                    <a:bodyPr/>
                    <a:lstStyle/>
                    <a:p>
                      <a:pPr algn="ctr" rtl="0" fontAlgn="b"/>
                      <a:r>
                        <a:rPr lang="en-US" altLang="ja-JP" sz="1000" b="0" i="0" u="none" strike="noStrike">
                          <a:solidFill>
                            <a:srgbClr val="000000"/>
                          </a:solidFill>
                          <a:latin typeface="Calibri"/>
                        </a:rPr>
                        <a:t>2012</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2014</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238471">
                <a:tc>
                  <a:txBody>
                    <a:bodyPr/>
                    <a:lstStyle/>
                    <a:p>
                      <a:pPr algn="l"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r>
              <a:tr h="246164">
                <a:tc>
                  <a:txBody>
                    <a:bodyPr/>
                    <a:lstStyle/>
                    <a:p>
                      <a:pPr algn="l" rtl="0" fontAlgn="t"/>
                      <a:r>
                        <a:rPr lang="en-US" sz="1000" b="0" i="0" u="none" strike="noStrike">
                          <a:solidFill>
                            <a:srgbClr val="000000"/>
                          </a:solidFill>
                          <a:latin typeface="Times New Roman"/>
                        </a:rPr>
                        <a:t>Task Group formed</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Process document</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Functional Requirements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Call for Proposals issued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Selection Criteria</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 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Technical/Informative Contributions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Proposal presentations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dirty="0" smtClean="0">
                          <a:solidFill>
                            <a:srgbClr val="000000"/>
                          </a:solidFill>
                          <a:latin typeface="Times New Roman"/>
                        </a:rPr>
                        <a:t>Processing  to create</a:t>
                      </a:r>
                      <a:r>
                        <a:rPr lang="en-US" sz="1000" b="0" i="0" u="none" strike="noStrike" baseline="0" dirty="0" smtClean="0">
                          <a:solidFill>
                            <a:srgbClr val="000000"/>
                          </a:solidFill>
                          <a:latin typeface="Times New Roman"/>
                        </a:rPr>
                        <a:t> a working document</a:t>
                      </a:r>
                      <a:endParaRPr lang="en-US" sz="1000" b="0" i="0" u="none" strike="noStrike" dirty="0">
                        <a:solidFill>
                          <a:srgbClr val="000000"/>
                        </a:solidFill>
                        <a:latin typeface="Times New Roman"/>
                      </a:endParaRP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Draft for 1</a:t>
                      </a:r>
                      <a:r>
                        <a:rPr lang="en-US" sz="1000" b="0" i="0" u="none" strike="noStrike" baseline="30000">
                          <a:solidFill>
                            <a:srgbClr val="000000"/>
                          </a:solidFill>
                          <a:latin typeface="Times New Roman"/>
                        </a:rPr>
                        <a:t>st</a:t>
                      </a:r>
                      <a:r>
                        <a:rPr lang="en-US" sz="1000" b="0" i="0" u="none" strike="noStrike">
                          <a:solidFill>
                            <a:srgbClr val="000000"/>
                          </a:solidFill>
                          <a:latin typeface="Times New Roman"/>
                        </a:rPr>
                        <a:t> letter ballot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1</a:t>
                      </a:r>
                      <a:r>
                        <a:rPr lang="en-US" sz="1000" b="0" i="0" u="none" strike="noStrike" baseline="30000">
                          <a:solidFill>
                            <a:srgbClr val="000000"/>
                          </a:solidFill>
                          <a:latin typeface="Times New Roman"/>
                        </a:rPr>
                        <a:t>st</a:t>
                      </a:r>
                      <a:r>
                        <a:rPr lang="en-US" sz="1000" b="0" i="0" u="none" strike="noStrike">
                          <a:solidFill>
                            <a:srgbClr val="000000"/>
                          </a:solidFill>
                          <a:latin typeface="Times New Roman"/>
                        </a:rPr>
                        <a:t> letter ballot completed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2</a:t>
                      </a:r>
                      <a:r>
                        <a:rPr lang="en-US" sz="1000" b="0" i="0" u="none" strike="noStrike" baseline="30000">
                          <a:solidFill>
                            <a:srgbClr val="000000"/>
                          </a:solidFill>
                          <a:latin typeface="Times New Roman"/>
                        </a:rPr>
                        <a:t>nd</a:t>
                      </a:r>
                      <a:r>
                        <a:rPr lang="en-US" sz="1000" b="0" i="0" u="none" strike="noStrike">
                          <a:solidFill>
                            <a:srgbClr val="000000"/>
                          </a:solidFill>
                          <a:latin typeface="Times New Roman"/>
                        </a:rPr>
                        <a:t>  letter ballot completed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en-US" sz="1000" b="0" i="0" u="none" strike="noStrike">
                          <a:solidFill>
                            <a:srgbClr val="000000"/>
                          </a:solidFill>
                          <a:latin typeface="Calibri"/>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and recirculation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Sponsor ballot</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and recirculation</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RevCom/NesCom Approval</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802-22b-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802-22-Submission</Template>
  <TotalTime>51365</TotalTime>
  <Words>354</Words>
  <Application>Microsoft Office PowerPoint</Application>
  <PresentationFormat>画面に合わせる (4:3)</PresentationFormat>
  <Paragraphs>486</Paragraphs>
  <Slides>7</Slides>
  <Notes>0</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7</vt:i4>
      </vt:variant>
    </vt:vector>
  </HeadingPairs>
  <TitlesOfParts>
    <vt:vector size="9" baseType="lpstr">
      <vt:lpstr>802-22b-Submission</vt:lpstr>
      <vt:lpstr>Document</vt:lpstr>
      <vt:lpstr>IEEE P802.22b  Teleconferences</vt:lpstr>
      <vt:lpstr>Abstract</vt:lpstr>
      <vt:lpstr>Agenda: Teleconference July 4th, 9:00 PM-11:00 PM EDT</vt:lpstr>
      <vt:lpstr>Introduction</vt:lpstr>
      <vt:lpstr>IEEE Patent Policy</vt:lpstr>
      <vt:lpstr>IEEE P802.22b Discussion Items</vt:lpstr>
      <vt:lpstr>802.22b Task Group Updated Timeline </vt:lpstr>
    </vt:vector>
  </TitlesOfParts>
  <Company>ETRI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ETRI OFDMA Parameters</dc:title>
  <dc:creator>"Chang-woo Pyo" &lt;cwpyo@nict.go.jp&gt;</dc:creator>
  <cp:lastModifiedBy>cwpyo</cp:lastModifiedBy>
  <cp:revision>1408</cp:revision>
  <cp:lastPrinted>1998-02-10T13:28:06Z</cp:lastPrinted>
  <dcterms:created xsi:type="dcterms:W3CDTF">2006-06-26T04:34:43Z</dcterms:created>
  <dcterms:modified xsi:type="dcterms:W3CDTF">2013-07-04T07:46:50Z</dcterms:modified>
</cp:coreProperties>
</file>