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commentAuthors.xml" ContentType="application/vnd.openxmlformats-officedocument.presentationml.commentAuthors+xml"/>
  <Default Extension="vml" ContentType="application/vnd.openxmlformats-officedocument.vmlDrawing"/>
  <Default Extension="doc" ContentType="application/msword"/>
  <Override PartName="/ppt/slides/slide7.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handoutMasterIdLst>
    <p:handoutMasterId r:id="rId10"/>
  </p:handoutMasterIdLst>
  <p:sldIdLst>
    <p:sldId id="565" r:id="rId2"/>
    <p:sldId id="566" r:id="rId3"/>
    <p:sldId id="567" r:id="rId4"/>
    <p:sldId id="568" r:id="rId5"/>
    <p:sldId id="569" r:id="rId6"/>
    <p:sldId id="570" r:id="rId7"/>
    <p:sldId id="572" r:id="rId8"/>
  </p:sldIdLst>
  <p:sldSz cx="9144000" cy="6858000" type="screen4x3"/>
  <p:notesSz cx="7099300" cy="10234613"/>
  <p:defaultTextStyle>
    <a:defPPr>
      <a:defRPr lang="en-US"/>
    </a:defPPr>
    <a:lvl1pPr algn="l" rtl="0" fontAlgn="base" latinLnBrk="1">
      <a:spcBef>
        <a:spcPct val="0"/>
      </a:spcBef>
      <a:spcAft>
        <a:spcPct val="0"/>
      </a:spcAft>
      <a:defRPr sz="1400" b="1" kern="1200">
        <a:solidFill>
          <a:schemeClr val="tx1"/>
        </a:solidFill>
        <a:latin typeface="Times New Roman" charset="0"/>
        <a:ea typeface="굴림" charset="0"/>
        <a:cs typeface="굴림" charset="0"/>
      </a:defRPr>
    </a:lvl1pPr>
    <a:lvl2pPr marL="457200" algn="l" rtl="0" fontAlgn="base" latinLnBrk="1">
      <a:spcBef>
        <a:spcPct val="0"/>
      </a:spcBef>
      <a:spcAft>
        <a:spcPct val="0"/>
      </a:spcAft>
      <a:defRPr sz="1400" b="1" kern="1200">
        <a:solidFill>
          <a:schemeClr val="tx1"/>
        </a:solidFill>
        <a:latin typeface="Times New Roman" charset="0"/>
        <a:ea typeface="굴림" charset="0"/>
        <a:cs typeface="굴림" charset="0"/>
      </a:defRPr>
    </a:lvl2pPr>
    <a:lvl3pPr marL="914400" algn="l" rtl="0" fontAlgn="base" latinLnBrk="1">
      <a:spcBef>
        <a:spcPct val="0"/>
      </a:spcBef>
      <a:spcAft>
        <a:spcPct val="0"/>
      </a:spcAft>
      <a:defRPr sz="1400" b="1" kern="1200">
        <a:solidFill>
          <a:schemeClr val="tx1"/>
        </a:solidFill>
        <a:latin typeface="Times New Roman" charset="0"/>
        <a:ea typeface="굴림" charset="0"/>
        <a:cs typeface="굴림" charset="0"/>
      </a:defRPr>
    </a:lvl3pPr>
    <a:lvl4pPr marL="1371600" algn="l" rtl="0" fontAlgn="base" latinLnBrk="1">
      <a:spcBef>
        <a:spcPct val="0"/>
      </a:spcBef>
      <a:spcAft>
        <a:spcPct val="0"/>
      </a:spcAft>
      <a:defRPr sz="1400" b="1" kern="1200">
        <a:solidFill>
          <a:schemeClr val="tx1"/>
        </a:solidFill>
        <a:latin typeface="Times New Roman" charset="0"/>
        <a:ea typeface="굴림" charset="0"/>
        <a:cs typeface="굴림" charset="0"/>
      </a:defRPr>
    </a:lvl4pPr>
    <a:lvl5pPr marL="1828800" algn="l" rtl="0" fontAlgn="base" latinLnBrk="1">
      <a:spcBef>
        <a:spcPct val="0"/>
      </a:spcBef>
      <a:spcAft>
        <a:spcPct val="0"/>
      </a:spcAft>
      <a:defRPr sz="1400" b="1" kern="1200">
        <a:solidFill>
          <a:schemeClr val="tx1"/>
        </a:solidFill>
        <a:latin typeface="Times New Roman" charset="0"/>
        <a:ea typeface="굴림" charset="0"/>
        <a:cs typeface="굴림" charset="0"/>
      </a:defRPr>
    </a:lvl5pPr>
    <a:lvl6pPr marL="2286000" algn="l" defTabSz="457200" rtl="0" eaLnBrk="1" latinLnBrk="0" hangingPunct="1">
      <a:defRPr sz="1400" b="1" kern="1200">
        <a:solidFill>
          <a:schemeClr val="tx1"/>
        </a:solidFill>
        <a:latin typeface="Times New Roman" charset="0"/>
        <a:ea typeface="굴림" charset="0"/>
        <a:cs typeface="굴림" charset="0"/>
      </a:defRPr>
    </a:lvl6pPr>
    <a:lvl7pPr marL="2743200" algn="l" defTabSz="457200" rtl="0" eaLnBrk="1" latinLnBrk="0" hangingPunct="1">
      <a:defRPr sz="1400" b="1" kern="1200">
        <a:solidFill>
          <a:schemeClr val="tx1"/>
        </a:solidFill>
        <a:latin typeface="Times New Roman" charset="0"/>
        <a:ea typeface="굴림" charset="0"/>
        <a:cs typeface="굴림" charset="0"/>
      </a:defRPr>
    </a:lvl7pPr>
    <a:lvl8pPr marL="3200400" algn="l" defTabSz="457200" rtl="0" eaLnBrk="1" latinLnBrk="0" hangingPunct="1">
      <a:defRPr sz="1400" b="1" kern="1200">
        <a:solidFill>
          <a:schemeClr val="tx1"/>
        </a:solidFill>
        <a:latin typeface="Times New Roman" charset="0"/>
        <a:ea typeface="굴림" charset="0"/>
        <a:cs typeface="굴림" charset="0"/>
      </a:defRPr>
    </a:lvl8pPr>
    <a:lvl9pPr marL="3657600" algn="l" defTabSz="457200" rtl="0" eaLnBrk="1" latinLnBrk="0" hangingPunct="1">
      <a:defRPr sz="1400" b="1" kern="1200">
        <a:solidFill>
          <a:schemeClr val="tx1"/>
        </a:solidFill>
        <a:latin typeface="Times New Roman" charset="0"/>
        <a:ea typeface="굴림" charset="0"/>
        <a:cs typeface="굴림"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wpyo" initials="c" lastIdx="2"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66FF"/>
    <a:srgbClr val="FF0000"/>
    <a:srgbClr val="008000"/>
    <a:srgbClr val="CCFFCC"/>
    <a:srgbClr val="99FF99"/>
    <a:srgbClr val="CCECFF"/>
    <a:srgbClr val="FFCC99"/>
    <a:srgbClr val="FFFFCC"/>
  </p:clrMru>
  <p:extLst>
    <p:ext uri="{E76CE94A-603C-4142-B9EB-6D1370010A27}">
      <p14:discardImageEditData xmlns:p14="http://schemas.microsoft.com/office/powerpoint/2010/main" xmlns="" val="0"/>
    </p:ext>
    <p:ext uri="{D31A062A-798A-4329-ABDD-BBA856620510}">
      <p14:defaultImageDpi xmlns:p14="http://schemas.microsoft.com/office/powerpoint/2010/main" xmlns=""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0" d="100"/>
          <a:sy n="110" d="100"/>
        </p:scale>
        <p:origin x="-1644"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3274" y="-91"/>
      </p:cViewPr>
      <p:guideLst>
        <p:guide orient="horz" pos="3223"/>
        <p:guide pos="2236"/>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699125" y="201613"/>
            <a:ext cx="688975"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55675" eaLnBrk="0" latinLnBrk="0" hangingPunct="0">
              <a:lnSpc>
                <a:spcPct val="100000"/>
              </a:lnSpc>
              <a:spcBef>
                <a:spcPct val="0"/>
              </a:spcBef>
              <a:defRPr sz="1500">
                <a:latin typeface="Times New Roman" pitchFamily="18" charset="0"/>
                <a:ea typeface="굴림" pitchFamily="50" charset="-127"/>
                <a:cs typeface="+mn-cs"/>
              </a:defRPr>
            </a:lvl1pPr>
          </a:lstStyle>
          <a:p>
            <a:pPr>
              <a:defRPr/>
            </a:pPr>
            <a:r>
              <a:rPr lang="en-US" altLang="ko-KR"/>
              <a:t>doc.: IEEE 802.22-08-0080-02-0000</a:t>
            </a:r>
          </a:p>
        </p:txBody>
      </p:sp>
      <p:sp>
        <p:nvSpPr>
          <p:cNvPr id="3075" name="Rectangle 3"/>
          <p:cNvSpPr>
            <a:spLocks noGrp="1" noChangeArrowheads="1"/>
          </p:cNvSpPr>
          <p:nvPr>
            <p:ph type="dt" sz="quarter" idx="1"/>
          </p:nvPr>
        </p:nvSpPr>
        <p:spPr bwMode="auto">
          <a:xfrm>
            <a:off x="711200" y="201613"/>
            <a:ext cx="928688"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55675" eaLnBrk="0" latinLnBrk="0" hangingPunct="0">
              <a:defRPr sz="1500"/>
            </a:lvl1pPr>
          </a:lstStyle>
          <a:p>
            <a:pPr>
              <a:defRPr/>
            </a:pPr>
            <a:r>
              <a:rPr lang="ko-KR" altLang="en-US"/>
              <a:t>March 2007</a:t>
            </a:r>
            <a:endParaRPr lang="en-US" altLang="ko-KR"/>
          </a:p>
        </p:txBody>
      </p:sp>
      <p:sp>
        <p:nvSpPr>
          <p:cNvPr id="3076" name="Rectangle 4"/>
          <p:cNvSpPr>
            <a:spLocks noGrp="1" noChangeArrowheads="1"/>
          </p:cNvSpPr>
          <p:nvPr>
            <p:ph type="ftr" sz="quarter" idx="2"/>
          </p:nvPr>
        </p:nvSpPr>
        <p:spPr bwMode="auto">
          <a:xfrm>
            <a:off x="5862638" y="9906000"/>
            <a:ext cx="6064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55675" eaLnBrk="0" latinLnBrk="0" hangingPunct="0">
              <a:defRPr sz="1300" b="0"/>
            </a:lvl1pPr>
          </a:lstStyle>
          <a:p>
            <a:pPr>
              <a:defRPr/>
            </a:pPr>
            <a:r>
              <a:rPr lang="ko-KR" altLang="en-US"/>
              <a:t>Chang-Joo Kim, ETRI</a:t>
            </a:r>
            <a:endParaRPr lang="en-US" altLang="ko-KR"/>
          </a:p>
        </p:txBody>
      </p:sp>
      <p:sp>
        <p:nvSpPr>
          <p:cNvPr id="3077" name="Rectangle 5"/>
          <p:cNvSpPr>
            <a:spLocks noGrp="1" noChangeArrowheads="1"/>
          </p:cNvSpPr>
          <p:nvPr>
            <p:ph type="sldNum" sz="quarter" idx="3"/>
          </p:nvPr>
        </p:nvSpPr>
        <p:spPr bwMode="auto">
          <a:xfrm>
            <a:off x="3194050" y="9906000"/>
            <a:ext cx="5556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55675" eaLnBrk="0" latinLnBrk="0" hangingPunct="0">
              <a:defRPr sz="1300" b="0"/>
            </a:lvl1pPr>
          </a:lstStyle>
          <a:p>
            <a:pPr>
              <a:defRPr/>
            </a:pPr>
            <a:r>
              <a:rPr lang="en-US" altLang="ko-KR"/>
              <a:t>Page </a:t>
            </a:r>
            <a:fld id="{576E8A6C-B872-4046-A1A9-68F3E6F0F02D}" type="slidenum">
              <a:rPr lang="en-US" altLang="ko-KR"/>
              <a:pPr>
                <a:defRPr/>
              </a:pPr>
              <a:t>&lt;#&gt;</a:t>
            </a:fld>
            <a:endParaRPr lang="en-US" altLang="ko-KR"/>
          </a:p>
        </p:txBody>
      </p:sp>
      <p:sp>
        <p:nvSpPr>
          <p:cNvPr id="14342" name="Line 6"/>
          <p:cNvSpPr>
            <a:spLocks noChangeShapeType="1"/>
          </p:cNvSpPr>
          <p:nvPr/>
        </p:nvSpPr>
        <p:spPr bwMode="auto">
          <a:xfrm>
            <a:off x="709613" y="428625"/>
            <a:ext cx="56800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4343" name="Rectangle 7"/>
          <p:cNvSpPr>
            <a:spLocks noChangeArrowheads="1"/>
          </p:cNvSpPr>
          <p:nvPr/>
        </p:nvSpPr>
        <p:spPr bwMode="auto">
          <a:xfrm>
            <a:off x="709613" y="9906000"/>
            <a:ext cx="728662" cy="2016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defTabSz="955675" eaLnBrk="0" latinLnBrk="0" hangingPunct="0"/>
            <a:r>
              <a:rPr lang="en-US" altLang="ko-KR" sz="1300" b="0"/>
              <a:t>Submission</a:t>
            </a:r>
          </a:p>
        </p:txBody>
      </p:sp>
      <p:sp>
        <p:nvSpPr>
          <p:cNvPr id="14344" name="Line 8"/>
          <p:cNvSpPr>
            <a:spLocks noChangeShapeType="1"/>
          </p:cNvSpPr>
          <p:nvPr/>
        </p:nvSpPr>
        <p:spPr bwMode="auto">
          <a:xfrm>
            <a:off x="709613" y="9893300"/>
            <a:ext cx="5837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extLst>
      <p:ext uri="{BB962C8B-B14F-4D97-AF65-F5344CB8AC3E}">
        <p14:creationId xmlns:p14="http://schemas.microsoft.com/office/powerpoint/2010/main" xmlns="" val="370838775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743575" y="114300"/>
            <a:ext cx="688975"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55675" eaLnBrk="0" latinLnBrk="0" hangingPunct="0">
              <a:lnSpc>
                <a:spcPct val="100000"/>
              </a:lnSpc>
              <a:spcBef>
                <a:spcPct val="0"/>
              </a:spcBef>
              <a:defRPr sz="1500">
                <a:latin typeface="Times New Roman" pitchFamily="18" charset="0"/>
                <a:ea typeface="굴림" pitchFamily="50" charset="-127"/>
                <a:cs typeface="+mn-cs"/>
              </a:defRPr>
            </a:lvl1pPr>
          </a:lstStyle>
          <a:p>
            <a:pPr>
              <a:defRPr/>
            </a:pPr>
            <a:r>
              <a:rPr lang="en-US" altLang="ko-KR"/>
              <a:t>doc.: IEEE 802.22-08-0080-02-0000</a:t>
            </a:r>
          </a:p>
        </p:txBody>
      </p:sp>
      <p:sp>
        <p:nvSpPr>
          <p:cNvPr id="2051" name="Rectangle 3"/>
          <p:cNvSpPr>
            <a:spLocks noGrp="1" noChangeArrowheads="1"/>
          </p:cNvSpPr>
          <p:nvPr>
            <p:ph type="dt" idx="1"/>
          </p:nvPr>
        </p:nvSpPr>
        <p:spPr bwMode="auto">
          <a:xfrm>
            <a:off x="669925" y="114300"/>
            <a:ext cx="928688"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55675" eaLnBrk="0" latinLnBrk="0" hangingPunct="0">
              <a:defRPr sz="1500"/>
            </a:lvl1pPr>
          </a:lstStyle>
          <a:p>
            <a:pPr>
              <a:defRPr/>
            </a:pPr>
            <a:r>
              <a:rPr lang="ko-KR" altLang="en-US"/>
              <a:t>March 2007</a:t>
            </a:r>
            <a:endParaRPr lang="en-US" altLang="ko-KR"/>
          </a:p>
        </p:txBody>
      </p:sp>
      <p:sp>
        <p:nvSpPr>
          <p:cNvPr id="15364" name="Rectangle 4"/>
          <p:cNvSpPr>
            <a:spLocks noGrp="1" noRot="1" noChangeAspect="1" noChangeArrowheads="1" noTextEdit="1"/>
          </p:cNvSpPr>
          <p:nvPr>
            <p:ph type="sldImg" idx="2"/>
          </p:nvPr>
        </p:nvSpPr>
        <p:spPr bwMode="auto">
          <a:xfrm>
            <a:off x="1000125" y="774700"/>
            <a:ext cx="5099050" cy="3824288"/>
          </a:xfrm>
          <a:prstGeom prst="rect">
            <a:avLst/>
          </a:prstGeom>
          <a:noFill/>
          <a:ln w="12700">
            <a:solidFill>
              <a:schemeClr val="tx1"/>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
        <p:nvSpPr>
          <p:cNvPr id="2053" name="Rectangle 5"/>
          <p:cNvSpPr>
            <a:spLocks noGrp="1" noChangeArrowheads="1"/>
          </p:cNvSpPr>
          <p:nvPr>
            <p:ph type="body" sz="quarter" idx="3"/>
          </p:nvPr>
        </p:nvSpPr>
        <p:spPr bwMode="auto">
          <a:xfrm>
            <a:off x="946150" y="4860925"/>
            <a:ext cx="5207000" cy="4608513"/>
          </a:xfrm>
          <a:prstGeom prst="rect">
            <a:avLst/>
          </a:prstGeom>
          <a:noFill/>
          <a:ln w="9525">
            <a:noFill/>
            <a:miter lim="800000"/>
            <a:headEnd/>
            <a:tailEnd/>
          </a:ln>
          <a:effectLst/>
        </p:spPr>
        <p:txBody>
          <a:bodyPr vert="horz" wrap="square" lIns="95865" tIns="47121" rIns="95865" bIns="47121"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5359400" y="9909175"/>
            <a:ext cx="1073150"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66725" lvl="4" algn="r" defTabSz="955675" eaLnBrk="0" latinLnBrk="0" hangingPunct="0">
              <a:defRPr sz="1300" b="0"/>
            </a:lvl5pPr>
          </a:lstStyle>
          <a:p>
            <a:pPr lvl="4">
              <a:defRPr/>
            </a:pPr>
            <a:r>
              <a:rPr lang="ko-KR" altLang="en-US"/>
              <a:t>Chang-Joo Kim, ETRI</a:t>
            </a:r>
            <a:endParaRPr lang="en-US" altLang="ko-KR"/>
          </a:p>
        </p:txBody>
      </p:sp>
      <p:sp>
        <p:nvSpPr>
          <p:cNvPr id="2055" name="Rectangle 7"/>
          <p:cNvSpPr>
            <a:spLocks noGrp="1" noChangeArrowheads="1"/>
          </p:cNvSpPr>
          <p:nvPr>
            <p:ph type="sldNum" sz="quarter" idx="5"/>
          </p:nvPr>
        </p:nvSpPr>
        <p:spPr bwMode="auto">
          <a:xfrm>
            <a:off x="3268663" y="9909175"/>
            <a:ext cx="5556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55675" eaLnBrk="0" latinLnBrk="0" hangingPunct="0">
              <a:defRPr sz="1300" b="0"/>
            </a:lvl1pPr>
          </a:lstStyle>
          <a:p>
            <a:pPr>
              <a:defRPr/>
            </a:pPr>
            <a:r>
              <a:rPr lang="en-US" altLang="ko-KR"/>
              <a:t>Page </a:t>
            </a:r>
            <a:fld id="{F032E6D2-CDC3-2849-BF7D-4A3704537A52}" type="slidenum">
              <a:rPr lang="en-US" altLang="ko-KR"/>
              <a:pPr>
                <a:defRPr/>
              </a:pPr>
              <a:t>&lt;#&gt;</a:t>
            </a:fld>
            <a:endParaRPr lang="en-US" altLang="ko-KR"/>
          </a:p>
        </p:txBody>
      </p:sp>
      <p:sp>
        <p:nvSpPr>
          <p:cNvPr id="15368" name="Rectangle 8"/>
          <p:cNvSpPr>
            <a:spLocks noChangeArrowheads="1"/>
          </p:cNvSpPr>
          <p:nvPr/>
        </p:nvSpPr>
        <p:spPr bwMode="auto">
          <a:xfrm>
            <a:off x="741363" y="9909175"/>
            <a:ext cx="727075" cy="2016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defTabSz="936625" eaLnBrk="0" latinLnBrk="0" hangingPunct="0"/>
            <a:r>
              <a:rPr lang="en-US" altLang="ko-KR" sz="1300" b="0"/>
              <a:t>Submission</a:t>
            </a:r>
          </a:p>
        </p:txBody>
      </p:sp>
      <p:sp>
        <p:nvSpPr>
          <p:cNvPr id="15369" name="Line 9"/>
          <p:cNvSpPr>
            <a:spLocks noChangeShapeType="1"/>
          </p:cNvSpPr>
          <p:nvPr/>
        </p:nvSpPr>
        <p:spPr bwMode="auto">
          <a:xfrm>
            <a:off x="741363" y="9907588"/>
            <a:ext cx="56165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5370" name="Line 10"/>
          <p:cNvSpPr>
            <a:spLocks noChangeShapeType="1"/>
          </p:cNvSpPr>
          <p:nvPr/>
        </p:nvSpPr>
        <p:spPr bwMode="auto">
          <a:xfrm>
            <a:off x="663575" y="327025"/>
            <a:ext cx="5772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extLst>
      <p:ext uri="{BB962C8B-B14F-4D97-AF65-F5344CB8AC3E}">
        <p14:creationId xmlns:p14="http://schemas.microsoft.com/office/powerpoint/2010/main" xmlns="" val="85415002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xfrm>
            <a:off x="696913" y="334189"/>
            <a:ext cx="968214" cy="276999"/>
          </a:xfrm>
        </p:spPr>
        <p:txBody>
          <a:bodyPr/>
          <a:lstStyle>
            <a:lvl1pPr>
              <a:defRPr/>
            </a:lvl1pPr>
          </a:lstStyle>
          <a:p>
            <a:pPr>
              <a:defRPr/>
            </a:pPr>
            <a:r>
              <a:rPr lang="en-US" altLang="ko-KR" dirty="0" smtClean="0"/>
              <a:t>May 2013</a:t>
            </a:r>
            <a:endParaRPr lang="en-US" altLang="ko-KR" dirty="0"/>
          </a:p>
        </p:txBody>
      </p:sp>
      <p:sp>
        <p:nvSpPr>
          <p:cNvPr id="5" name="Rectangle 5"/>
          <p:cNvSpPr>
            <a:spLocks noGrp="1" noChangeArrowheads="1"/>
          </p:cNvSpPr>
          <p:nvPr>
            <p:ph type="ftr" sz="quarter" idx="11"/>
          </p:nvPr>
        </p:nvSpPr>
        <p:spPr/>
        <p:txBody>
          <a:bodyPr/>
          <a:lstStyle>
            <a:lvl1pPr>
              <a:defRPr dirty="0" smtClean="0"/>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3526CD8B-CBE4-FD4D-85DF-AA0F7C1931EE}" type="slidenum">
              <a:rPr lang="en-US" altLang="ko-KR"/>
              <a:pPr>
                <a:defRPr/>
              </a:pPr>
              <a:t>&lt;#&gt;</a:t>
            </a:fld>
            <a:endParaRPr lang="en-US" altLang="ko-KR"/>
          </a:p>
        </p:txBody>
      </p:sp>
    </p:spTree>
    <p:extLst>
      <p:ext uri="{BB962C8B-B14F-4D97-AF65-F5344CB8AC3E}">
        <p14:creationId xmlns:p14="http://schemas.microsoft.com/office/powerpoint/2010/main" xmlns="" val="3488495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xfrm>
            <a:off x="696913" y="334189"/>
            <a:ext cx="968214" cy="276999"/>
          </a:xfrm>
        </p:spPr>
        <p:txBody>
          <a:bodyPr/>
          <a:lstStyle>
            <a:lvl1pPr>
              <a:defRPr/>
            </a:lvl1pPr>
          </a:lstStyle>
          <a:p>
            <a:pPr>
              <a:defRPr/>
            </a:pPr>
            <a:r>
              <a:rPr lang="en-US" altLang="ko-KR" dirty="0" smtClean="0"/>
              <a:t>May 2013</a:t>
            </a:r>
            <a:endParaRPr lang="en-US" altLang="ko-KR" dirty="0"/>
          </a:p>
        </p:txBody>
      </p:sp>
      <p:sp>
        <p:nvSpPr>
          <p:cNvPr id="5" name="Rectangle 5"/>
          <p:cNvSpPr>
            <a:spLocks noGrp="1" noChangeArrowheads="1"/>
          </p:cNvSpPr>
          <p:nvPr>
            <p:ph type="ftr" sz="quarter" idx="11"/>
          </p:nvPr>
        </p:nvSpPr>
        <p:spPr/>
        <p:txBody>
          <a:bodyPr/>
          <a:lstStyle>
            <a:lvl1pPr>
              <a:defRPr/>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34DA5C14-BC51-5D4D-BF6B-6BB6BBDF3E1E}" type="slidenum">
              <a:rPr lang="en-US" altLang="ko-KR"/>
              <a:pPr>
                <a:defRPr/>
              </a:pPr>
              <a:t>&lt;#&gt;</a:t>
            </a:fld>
            <a:endParaRPr lang="en-US" altLang="ko-KR"/>
          </a:p>
        </p:txBody>
      </p:sp>
    </p:spTree>
    <p:extLst>
      <p:ext uri="{BB962C8B-B14F-4D97-AF65-F5344CB8AC3E}">
        <p14:creationId xmlns:p14="http://schemas.microsoft.com/office/powerpoint/2010/main" xmlns="" val="24834715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ctr" anchorCtr="0" compatLnSpc="1">
            <a:prstTxWarp prst="textNoShape">
              <a:avLst/>
            </a:prstTxWarp>
          </a:bodyPr>
          <a:lstStyle/>
          <a:p>
            <a:pPr lvl="0"/>
            <a:r>
              <a:rPr lang="ko-KR" altLang="en-US"/>
              <a:t>마스터 제목 스타일 편집</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t" anchorCtr="0" compatLnSpc="1">
            <a:prstTxWarp prst="textNoShape">
              <a:avLst/>
            </a:prstTxWarp>
          </a:body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1028" name="Rectangle 4"/>
          <p:cNvSpPr>
            <a:spLocks noGrp="1" noChangeArrowheads="1"/>
          </p:cNvSpPr>
          <p:nvPr>
            <p:ph type="dt" sz="half" idx="2"/>
          </p:nvPr>
        </p:nvSpPr>
        <p:spPr bwMode="auto">
          <a:xfrm>
            <a:off x="696913" y="334189"/>
            <a:ext cx="993862"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l" eaLnBrk="0" latinLnBrk="0" hangingPunct="0">
              <a:lnSpc>
                <a:spcPct val="100000"/>
              </a:lnSpc>
              <a:spcBef>
                <a:spcPct val="0"/>
              </a:spcBef>
              <a:defRPr sz="1800" dirty="0" smtClean="0">
                <a:latin typeface="Times New Roman" pitchFamily="18" charset="0"/>
                <a:ea typeface="굴림" pitchFamily="50" charset="-127"/>
                <a:cs typeface="+mn-cs"/>
              </a:defRPr>
            </a:lvl1pPr>
          </a:lstStyle>
          <a:p>
            <a:pPr>
              <a:defRPr/>
            </a:pPr>
            <a:r>
              <a:rPr lang="en-US" altLang="ko-KR" dirty="0" smtClean="0"/>
              <a:t>June 2013</a:t>
            </a:r>
            <a:endParaRPr lang="en-US" altLang="ko-KR" dirty="0"/>
          </a:p>
        </p:txBody>
      </p:sp>
      <p:sp>
        <p:nvSpPr>
          <p:cNvPr id="1029" name="Rectangle 5"/>
          <p:cNvSpPr>
            <a:spLocks noGrp="1" noChangeArrowheads="1"/>
          </p:cNvSpPr>
          <p:nvPr>
            <p:ph type="ftr" sz="quarter" idx="3"/>
          </p:nvPr>
        </p:nvSpPr>
        <p:spPr bwMode="auto">
          <a:xfrm>
            <a:off x="7048323" y="6475413"/>
            <a:ext cx="149560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sz="1200" b="0" dirty="0" smtClean="0"/>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sz="1200" b="0"/>
            </a:lvl1pPr>
          </a:lstStyle>
          <a:p>
            <a:pPr>
              <a:defRPr/>
            </a:pPr>
            <a:r>
              <a:rPr lang="en-US" altLang="ko-KR"/>
              <a:t>Slide </a:t>
            </a:r>
            <a:fld id="{21816E0C-F923-854E-AFF7-AA1E9DDBBA57}" type="slidenum">
              <a:rPr lang="en-US" altLang="ko-KR"/>
              <a:pPr>
                <a:defRPr/>
              </a:pPr>
              <a:t>&lt;#&gt;</a:t>
            </a:fld>
            <a:endParaRPr lang="en-US" altLang="ko-KR"/>
          </a:p>
        </p:txBody>
      </p:sp>
      <p:sp>
        <p:nvSpPr>
          <p:cNvPr id="1031" name="Rectangle 7"/>
          <p:cNvSpPr>
            <a:spLocks noChangeArrowheads="1"/>
          </p:cNvSpPr>
          <p:nvPr/>
        </p:nvSpPr>
        <p:spPr bwMode="auto">
          <a:xfrm>
            <a:off x="5508799" y="334189"/>
            <a:ext cx="2936701" cy="27699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nchor="b">
            <a:spAutoFit/>
          </a:bodyPr>
          <a:lstStyle/>
          <a:p>
            <a:pPr marL="457200" lvl="4" algn="r" eaLnBrk="0" latinLnBrk="0" hangingPunct="0"/>
            <a:r>
              <a:rPr lang="en-US" altLang="ko-KR" sz="1800" dirty="0"/>
              <a:t>doc.: </a:t>
            </a:r>
            <a:r>
              <a:rPr lang="en-US" altLang="ja-JP" sz="1800" b="1" dirty="0" smtClean="0"/>
              <a:t>22-13-0092-00-000b</a:t>
            </a:r>
            <a:endParaRPr lang="en-US" altLang="ko-KR" sz="1800"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eaLnBrk="0" latinLnBrk="0" hangingPunct="0"/>
            <a:r>
              <a:rPr lang="en-US" altLang="ko-KR" sz="1200" b="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0"/>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0"/>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tandards.ieee.org/guides/bylaws/sb-bylaws.pdf" TargetMode="Externa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Microsoft_Office_Word_97-2003___1.doc"/><Relationship Id="rId5" Type="http://schemas.openxmlformats.org/officeDocument/2006/relationships/hyperlink" Target="mailto:patcom@ieee.org" TargetMode="External"/><Relationship Id="rId4" Type="http://schemas.openxmlformats.org/officeDocument/2006/relationships/hyperlink" Target="mailto:apurva.mody@ieee.org"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mailto:zhang@ieee.org"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tandards.ieee.org/board/pat/pat-slideset.pdf"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ko-KR" dirty="0" smtClean="0">
                <a:latin typeface="Times New Roman" charset="0"/>
                <a:ea typeface="굴림" charset="0"/>
                <a:cs typeface="굴림" charset="0"/>
              </a:rPr>
              <a:t>IEEE P802.22b  </a:t>
            </a:r>
            <a:r>
              <a:rPr lang="en-US" altLang="ja-JP" dirty="0" smtClean="0">
                <a:ea typeface="ＭＳ Ｐゴシック" charset="-128"/>
              </a:rPr>
              <a:t>Teleconferences</a:t>
            </a:r>
            <a:endParaRPr kumimoji="1" lang="ja-JP" altLang="en-US" dirty="0"/>
          </a:p>
        </p:txBody>
      </p:sp>
      <p:sp>
        <p:nvSpPr>
          <p:cNvPr id="4" name="日付プレースホルダ 3"/>
          <p:cNvSpPr>
            <a:spLocks noGrp="1"/>
          </p:cNvSpPr>
          <p:nvPr>
            <p:ph type="dt" sz="half" idx="10"/>
          </p:nvPr>
        </p:nvSpPr>
        <p:spPr>
          <a:xfrm>
            <a:off x="696913" y="334189"/>
            <a:ext cx="993862" cy="276999"/>
          </a:xfrm>
        </p:spPr>
        <p:txBody>
          <a:bodyPr/>
          <a:lstStyle/>
          <a:p>
            <a:pPr>
              <a:defRPr/>
            </a:pPr>
            <a:r>
              <a:rPr lang="en-US" altLang="ko-KR" dirty="0" smtClean="0"/>
              <a:t>June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a:t>
            </a:fld>
            <a:endParaRPr lang="en-US" altLang="ko-KR"/>
          </a:p>
        </p:txBody>
      </p:sp>
      <p:sp>
        <p:nvSpPr>
          <p:cNvPr id="7" name="正方形/長方形 6"/>
          <p:cNvSpPr/>
          <p:nvPr/>
        </p:nvSpPr>
        <p:spPr>
          <a:xfrm>
            <a:off x="1752126" y="1628800"/>
            <a:ext cx="5244064" cy="369332"/>
          </a:xfrm>
          <a:prstGeom prst="rect">
            <a:avLst/>
          </a:prstGeom>
        </p:spPr>
        <p:txBody>
          <a:bodyPr wrap="none">
            <a:spAutoFit/>
          </a:bodyPr>
          <a:lstStyle/>
          <a:p>
            <a:pPr algn="ctr">
              <a:buFontTx/>
              <a:buNone/>
            </a:pPr>
            <a:r>
              <a:rPr lang="en-US" altLang="ko-KR" sz="1800" dirty="0" smtClean="0"/>
              <a:t>IEEE P802.22 Wireless RANs          Date:</a:t>
            </a:r>
            <a:r>
              <a:rPr lang="en-US" altLang="ko-KR" sz="1800" b="0" dirty="0" smtClean="0"/>
              <a:t> </a:t>
            </a:r>
            <a:r>
              <a:rPr lang="en-US" altLang="ko-KR" sz="1800" b="0" dirty="0" smtClean="0"/>
              <a:t>2013-6-13</a:t>
            </a:r>
            <a:endParaRPr lang="en-US" altLang="ko-KR" sz="1800" b="0" dirty="0"/>
          </a:p>
        </p:txBody>
      </p:sp>
      <p:sp>
        <p:nvSpPr>
          <p:cNvPr id="8" name="Rectangle 12"/>
          <p:cNvSpPr>
            <a:spLocks noChangeArrowheads="1"/>
          </p:cNvSpPr>
          <p:nvPr/>
        </p:nvSpPr>
        <p:spPr bwMode="auto">
          <a:xfrm>
            <a:off x="533400" y="2185988"/>
            <a:ext cx="1447800" cy="381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lstStyle/>
          <a:p>
            <a:pPr marL="342900" indent="-342900" eaLnBrk="0" latinLnBrk="0" hangingPunct="0">
              <a:spcBef>
                <a:spcPct val="20000"/>
              </a:spcBef>
            </a:pPr>
            <a:r>
              <a:rPr lang="en-US" altLang="ko-KR" sz="2000" dirty="0"/>
              <a:t>Authors:</a:t>
            </a:r>
            <a:endParaRPr lang="en-US" altLang="ko-KR" sz="2000" b="0" dirty="0"/>
          </a:p>
        </p:txBody>
      </p:sp>
      <p:sp>
        <p:nvSpPr>
          <p:cNvPr id="9" name="Text Box 13"/>
          <p:cNvSpPr txBox="1">
            <a:spLocks noChangeArrowheads="1"/>
          </p:cNvSpPr>
          <p:nvPr/>
        </p:nvSpPr>
        <p:spPr bwMode="auto">
          <a:xfrm>
            <a:off x="609600" y="3933056"/>
            <a:ext cx="8001000" cy="230896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92075" tIns="46038" rIns="92075" bIns="46038">
            <a:spAutoFit/>
          </a:bodyPr>
          <a:lstStyle>
            <a:lvl1pPr eaLnBrk="0" hangingPunct="0">
              <a:defRPr sz="1400" b="1">
                <a:solidFill>
                  <a:schemeClr val="tx1"/>
                </a:solidFill>
                <a:latin typeface="Times New Roman" charset="0"/>
                <a:ea typeface="굴림" charset="0"/>
                <a:cs typeface="굴림" charset="0"/>
              </a:defRPr>
            </a:lvl1pPr>
            <a:lvl2pPr marL="742950" indent="-285750" eaLnBrk="0" hangingPunct="0">
              <a:defRPr sz="1400" b="1">
                <a:solidFill>
                  <a:schemeClr val="tx1"/>
                </a:solidFill>
                <a:latin typeface="Times New Roman" charset="0"/>
                <a:ea typeface="굴림" charset="0"/>
                <a:cs typeface="굴림" charset="0"/>
              </a:defRPr>
            </a:lvl2pPr>
            <a:lvl3pPr marL="1143000" indent="-228600" eaLnBrk="0" hangingPunct="0">
              <a:defRPr sz="1400" b="1">
                <a:solidFill>
                  <a:schemeClr val="tx1"/>
                </a:solidFill>
                <a:latin typeface="Times New Roman" charset="0"/>
                <a:ea typeface="굴림" charset="0"/>
                <a:cs typeface="굴림" charset="0"/>
              </a:defRPr>
            </a:lvl3pPr>
            <a:lvl4pPr marL="1600200" indent="-228600" eaLnBrk="0" hangingPunct="0">
              <a:defRPr sz="1400" b="1">
                <a:solidFill>
                  <a:schemeClr val="tx1"/>
                </a:solidFill>
                <a:latin typeface="Times New Roman" charset="0"/>
                <a:ea typeface="굴림" charset="0"/>
                <a:cs typeface="굴림" charset="0"/>
              </a:defRPr>
            </a:lvl4pPr>
            <a:lvl5pPr marL="2057400" indent="-228600" eaLnBrk="0" hangingPunct="0">
              <a:defRPr sz="1400" b="1">
                <a:solidFill>
                  <a:schemeClr val="tx1"/>
                </a:solidFill>
                <a:latin typeface="Times New Roman" charset="0"/>
                <a:ea typeface="굴림" charset="0"/>
                <a:cs typeface="굴림" charset="0"/>
              </a:defRPr>
            </a:lvl5pPr>
            <a:lvl6pPr marL="25146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r>
              <a:rPr lang="en-GB" altLang="ja-JP" sz="900" b="0" dirty="0" smtClean="0"/>
              <a:t>Notice: This document has been prepared to assist IEEE 802.22.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lang="ja-JP" altLang="ja-JP" sz="900" b="0" dirty="0" smtClean="0"/>
          </a:p>
          <a:p>
            <a:r>
              <a:rPr lang="en-US" altLang="ja-JP" sz="900" b="0" dirty="0" smtClean="0"/>
              <a:t> </a:t>
            </a:r>
            <a:endParaRPr lang="ja-JP" altLang="ja-JP" sz="900" b="0" dirty="0" smtClean="0"/>
          </a:p>
          <a:p>
            <a:r>
              <a:rPr lang="en-GB" altLang="ja-JP" sz="900" b="0" dirty="0" smtClean="0"/>
              <a:t>Release: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802.22.</a:t>
            </a:r>
            <a:endParaRPr lang="ja-JP" altLang="ja-JP" sz="900" b="0" dirty="0" smtClean="0"/>
          </a:p>
          <a:p>
            <a:r>
              <a:rPr lang="en-GB" altLang="ja-JP" sz="900" b="0" dirty="0" smtClean="0"/>
              <a:t> </a:t>
            </a:r>
            <a:endParaRPr lang="ja-JP" altLang="ja-JP" sz="900" b="0" dirty="0" smtClean="0"/>
          </a:p>
          <a:p>
            <a:r>
              <a:rPr lang="en-GB" altLang="ja-JP" sz="900" b="0" dirty="0" smtClean="0"/>
              <a:t>Patent Policy and Procedures: The contributor is familiar with the IEEE 802 Patent Policy and Procedures </a:t>
            </a:r>
            <a:endParaRPr lang="ja-JP" altLang="ja-JP" sz="900" b="0" dirty="0" smtClean="0"/>
          </a:p>
          <a:p>
            <a:r>
              <a:rPr lang="en-GB" altLang="ja-JP" sz="900" b="0" dirty="0" smtClean="0"/>
              <a:t>&lt;</a:t>
            </a:r>
            <a:r>
              <a:rPr lang="en-GB" altLang="ja-JP" sz="900" b="0" u="sng" dirty="0" smtClean="0">
                <a:hlinkClick r:id="rId3"/>
              </a:rPr>
              <a:t>http://standards.ieee.org/guides/bylaws/sb-bylaws.pdf</a:t>
            </a:r>
            <a:r>
              <a:rPr lang="en-GB" altLang="ja-JP" sz="900" b="0" dirty="0" smtClean="0"/>
              <a:t>&gt;,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the Working Group of patent information that might be relevant to the standard is essential to reduce the possibility for delays in the development process and increase the likelihood that the draft publication will be approved for publication.  Please notify the Chair </a:t>
            </a:r>
            <a:r>
              <a:rPr lang="en-GB" altLang="ja-JP" sz="900" b="0" dirty="0" err="1" smtClean="0"/>
              <a:t>Apurva</a:t>
            </a:r>
            <a:r>
              <a:rPr lang="en-GB" altLang="ja-JP" sz="900" b="0" dirty="0" smtClean="0"/>
              <a:t> </a:t>
            </a:r>
            <a:r>
              <a:rPr lang="en-GB" altLang="ja-JP" sz="900" b="0" dirty="0" err="1" smtClean="0"/>
              <a:t>Mody</a:t>
            </a:r>
            <a:r>
              <a:rPr lang="en-GB" altLang="ja-JP" sz="900" b="0" dirty="0" smtClean="0"/>
              <a:t> &lt;</a:t>
            </a:r>
            <a:r>
              <a:rPr lang="en-GB" altLang="ja-JP" sz="900" b="0" u="sng" dirty="0" smtClean="0">
                <a:hlinkClick r:id="rId4"/>
              </a:rPr>
              <a:t>apurva.mody@ieee.org</a:t>
            </a:r>
            <a:r>
              <a:rPr lang="en-GB" altLang="ja-JP" sz="900" b="0" dirty="0" smtClean="0"/>
              <a:t>&gt; as early as possible, in written or electronic form, if patented technology (or technology under patent application) might be incorporated into a draft standard being developed within the IEEE 802.22 Working Group. If you have questions, contact the IEEE Patent Committee Administrator at &lt;</a:t>
            </a:r>
            <a:r>
              <a:rPr lang="en-GB" altLang="ja-JP" sz="900" b="0" u="sng" dirty="0" smtClean="0">
                <a:hlinkClick r:id="rId5"/>
              </a:rPr>
              <a:t>patcom@ieee.org</a:t>
            </a:r>
            <a:r>
              <a:rPr lang="en-GB" altLang="ja-JP" sz="900" b="0" dirty="0" smtClean="0"/>
              <a:t>&gt;.</a:t>
            </a:r>
            <a:endParaRPr lang="ja-JP" altLang="ja-JP" sz="900" b="0" dirty="0"/>
          </a:p>
        </p:txBody>
      </p:sp>
      <p:graphicFrame>
        <p:nvGraphicFramePr>
          <p:cNvPr id="10" name="Object 16"/>
          <p:cNvGraphicFramePr>
            <a:graphicFrameLocks noChangeAspect="1"/>
          </p:cNvGraphicFramePr>
          <p:nvPr/>
        </p:nvGraphicFramePr>
        <p:xfrm>
          <a:off x="612775" y="2713038"/>
          <a:ext cx="7897813" cy="703262"/>
        </p:xfrm>
        <a:graphic>
          <a:graphicData uri="http://schemas.openxmlformats.org/presentationml/2006/ole">
            <p:oleObj spid="_x0000_s36866" name="Document" r:id="rId6" imgW="8452204" imgH="756314" progId="Word.Document.8">
              <p:embed/>
            </p:oleObj>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Abstract</a:t>
            </a:r>
            <a:endParaRPr kumimoji="1" lang="ja-JP" altLang="en-US" dirty="0"/>
          </a:p>
        </p:txBody>
      </p:sp>
      <p:sp>
        <p:nvSpPr>
          <p:cNvPr id="3" name="コンテンツ プレースホルダ 2"/>
          <p:cNvSpPr>
            <a:spLocks noGrp="1"/>
          </p:cNvSpPr>
          <p:nvPr>
            <p:ph idx="1"/>
          </p:nvPr>
        </p:nvSpPr>
        <p:spPr/>
        <p:txBody>
          <a:bodyPr/>
          <a:lstStyle/>
          <a:p>
            <a:r>
              <a:rPr lang="en-US" altLang="ja-JP" dirty="0" smtClean="0">
                <a:ea typeface="ＭＳ Ｐゴシック" pitchFamily="50" charset="-128"/>
              </a:rPr>
              <a:t>This presentation is the agenda for the June </a:t>
            </a:r>
            <a:r>
              <a:rPr lang="en-US" altLang="ja-JP" dirty="0" smtClean="0">
                <a:ea typeface="ＭＳ Ｐゴシック" pitchFamily="50" charset="-128"/>
              </a:rPr>
              <a:t>13th</a:t>
            </a:r>
            <a:r>
              <a:rPr lang="en-US" altLang="ja-JP" dirty="0" smtClean="0">
                <a:ea typeface="ＭＳ Ｐゴシック" pitchFamily="50" charset="-128"/>
              </a:rPr>
              <a:t>, 2013 IEEE 802.22b teleconference.</a:t>
            </a:r>
          </a:p>
          <a:p>
            <a:endParaRPr kumimoji="1" lang="ja-JP" altLang="en-US" dirty="0" smtClean="0"/>
          </a:p>
          <a:p>
            <a:endParaRPr kumimoji="1" lang="ja-JP" altLang="en-US" dirty="0" smtClean="0"/>
          </a:p>
          <a:p>
            <a:endParaRPr kumimoji="1" lang="ja-JP" altLang="en-US" dirty="0"/>
          </a:p>
        </p:txBody>
      </p:sp>
      <p:sp>
        <p:nvSpPr>
          <p:cNvPr id="4" name="日付プレースホルダ 3"/>
          <p:cNvSpPr>
            <a:spLocks noGrp="1"/>
          </p:cNvSpPr>
          <p:nvPr>
            <p:ph type="dt" sz="half" idx="10"/>
          </p:nvPr>
        </p:nvSpPr>
        <p:spPr>
          <a:xfrm>
            <a:off x="696913" y="334189"/>
            <a:ext cx="993862" cy="276999"/>
          </a:xfrm>
        </p:spPr>
        <p:txBody>
          <a:bodyPr/>
          <a:lstStyle/>
          <a:p>
            <a:pPr>
              <a:defRPr/>
            </a:pPr>
            <a:r>
              <a:rPr lang="en-US" altLang="ko-KR" dirty="0" smtClean="0"/>
              <a:t>June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a:t>
            </a:fld>
            <a:endParaRPr lang="en-US" altLang="ko-K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ea typeface="ＭＳ Ｐゴシック" charset="-128"/>
              </a:rPr>
              <a:t>Agenda: Teleconference</a:t>
            </a:r>
            <a:br>
              <a:rPr lang="en-US" altLang="ja-JP" dirty="0" smtClean="0">
                <a:ea typeface="ＭＳ Ｐゴシック" charset="-128"/>
              </a:rPr>
            </a:br>
            <a:r>
              <a:rPr lang="en-US" altLang="ja-JP" dirty="0" smtClean="0">
                <a:ea typeface="ＭＳ Ｐゴシック" charset="-128"/>
              </a:rPr>
              <a:t>June </a:t>
            </a:r>
            <a:r>
              <a:rPr lang="en-US" altLang="ja-JP" dirty="0" smtClean="0">
                <a:ea typeface="ＭＳ Ｐゴシック" charset="-128"/>
              </a:rPr>
              <a:t>13th</a:t>
            </a:r>
            <a:r>
              <a:rPr lang="en-US" altLang="ja-JP" dirty="0" smtClean="0">
                <a:ea typeface="ＭＳ Ｐゴシック" charset="-128"/>
              </a:rPr>
              <a:t>, 9:00 PM-11:00 PM EDT</a:t>
            </a:r>
            <a:endParaRPr kumimoji="1" lang="ja-JP" altLang="en-US" dirty="0"/>
          </a:p>
        </p:txBody>
      </p:sp>
      <p:sp>
        <p:nvSpPr>
          <p:cNvPr id="3" name="コンテンツ プレースホルダ 2"/>
          <p:cNvSpPr>
            <a:spLocks noGrp="1"/>
          </p:cNvSpPr>
          <p:nvPr>
            <p:ph idx="1"/>
          </p:nvPr>
        </p:nvSpPr>
        <p:spPr/>
        <p:txBody>
          <a:bodyPr/>
          <a:lstStyle/>
          <a:p>
            <a:r>
              <a:rPr lang="en-US" altLang="ja-JP" dirty="0" smtClean="0">
                <a:ea typeface="ＭＳ Ｐゴシック" pitchFamily="50" charset="-128"/>
              </a:rPr>
              <a:t>Introduction (1min)</a:t>
            </a:r>
          </a:p>
          <a:p>
            <a:r>
              <a:rPr lang="en-US" altLang="ja-JP" dirty="0" smtClean="0">
                <a:ea typeface="ＭＳ Ｐゴシック" charset="-128"/>
              </a:rPr>
              <a:t>IEEE patent policy (1min)</a:t>
            </a:r>
          </a:p>
          <a:p>
            <a:r>
              <a:rPr lang="en-US" altLang="ja-JP" dirty="0" smtClean="0">
                <a:ea typeface="ＭＳ Ｐゴシック" pitchFamily="50" charset="-128"/>
              </a:rPr>
              <a:t>Issues to discuss</a:t>
            </a:r>
          </a:p>
          <a:p>
            <a:pPr lvl="1"/>
            <a:r>
              <a:rPr lang="en-US" altLang="ja-JP" dirty="0" smtClean="0">
                <a:ea typeface="ＭＳ Ｐゴシック" pitchFamily="50" charset="-128"/>
              </a:rPr>
              <a:t>MAC Details </a:t>
            </a:r>
            <a:r>
              <a:rPr lang="en-US" altLang="ja-JP" dirty="0" smtClean="0">
                <a:ea typeface="ＭＳ Ｐゴシック" pitchFamily="50" charset="-128"/>
              </a:rPr>
              <a:t>(NICT)</a:t>
            </a:r>
          </a:p>
          <a:p>
            <a:r>
              <a:rPr lang="en-US" altLang="ja-JP" dirty="0" smtClean="0">
                <a:ea typeface="ＭＳ Ｐゴシック" charset="-128"/>
              </a:rPr>
              <a:t>Any other business</a:t>
            </a:r>
          </a:p>
          <a:p>
            <a:r>
              <a:rPr lang="en-US" altLang="ja-JP" dirty="0" smtClean="0">
                <a:ea typeface="ＭＳ Ｐゴシック" charset="-128"/>
              </a:rPr>
              <a:t>Adjourn (1min)</a:t>
            </a:r>
          </a:p>
          <a:p>
            <a:endParaRPr kumimoji="1" lang="ja-JP" altLang="en-US" sz="1800" dirty="0" smtClean="0"/>
          </a:p>
          <a:p>
            <a:endParaRPr kumimoji="1" lang="ja-JP" altLang="en-US" dirty="0" smtClean="0"/>
          </a:p>
          <a:p>
            <a:endParaRPr kumimoji="1" lang="ja-JP" altLang="en-US" dirty="0"/>
          </a:p>
        </p:txBody>
      </p:sp>
      <p:sp>
        <p:nvSpPr>
          <p:cNvPr id="4" name="日付プレースホルダ 3"/>
          <p:cNvSpPr>
            <a:spLocks noGrp="1"/>
          </p:cNvSpPr>
          <p:nvPr>
            <p:ph type="dt" sz="half" idx="10"/>
          </p:nvPr>
        </p:nvSpPr>
        <p:spPr>
          <a:xfrm>
            <a:off x="696913" y="334189"/>
            <a:ext cx="993862" cy="276999"/>
          </a:xfrm>
        </p:spPr>
        <p:txBody>
          <a:bodyPr/>
          <a:lstStyle/>
          <a:p>
            <a:pPr>
              <a:defRPr/>
            </a:pPr>
            <a:r>
              <a:rPr lang="en-US" altLang="ko-KR" dirty="0" smtClean="0"/>
              <a:t>June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3</a:t>
            </a:fld>
            <a:endParaRPr lang="en-US" altLang="ko-K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Introduction</a:t>
            </a:r>
            <a:endParaRPr kumimoji="1" lang="ja-JP" altLang="en-US" dirty="0"/>
          </a:p>
        </p:txBody>
      </p:sp>
      <p:sp>
        <p:nvSpPr>
          <p:cNvPr id="3" name="コンテンツ プレースホルダ 2"/>
          <p:cNvSpPr>
            <a:spLocks noGrp="1"/>
          </p:cNvSpPr>
          <p:nvPr>
            <p:ph idx="1"/>
          </p:nvPr>
        </p:nvSpPr>
        <p:spPr/>
        <p:txBody>
          <a:bodyPr/>
          <a:lstStyle/>
          <a:p>
            <a:r>
              <a:rPr lang="en-US" altLang="ja-JP" sz="2000" dirty="0" smtClean="0">
                <a:ea typeface="ＭＳ Ｐゴシック" pitchFamily="50" charset="-128"/>
              </a:rPr>
              <a:t>Welcome to the IEEE P802.22b June </a:t>
            </a:r>
            <a:r>
              <a:rPr lang="en-US" altLang="ja-JP" sz="2000" dirty="0" smtClean="0">
                <a:ea typeface="ＭＳ Ｐゴシック" pitchFamily="50" charset="-128"/>
              </a:rPr>
              <a:t>13th</a:t>
            </a:r>
            <a:r>
              <a:rPr lang="en-US" altLang="ja-JP" sz="2000" dirty="0" smtClean="0">
                <a:ea typeface="ＭＳ Ｐゴシック" pitchFamily="50" charset="-128"/>
              </a:rPr>
              <a:t>, 2013 teleconference</a:t>
            </a:r>
          </a:p>
          <a:p>
            <a:r>
              <a:rPr lang="en-US" altLang="ja-JP" sz="2000" dirty="0" smtClean="0">
                <a:ea typeface="ＭＳ Ｐゴシック" pitchFamily="50" charset="-128"/>
              </a:rPr>
              <a:t>Chairs and secretary</a:t>
            </a:r>
          </a:p>
          <a:p>
            <a:pPr lvl="1"/>
            <a:r>
              <a:rPr lang="en-US" altLang="ja-JP" b="1" dirty="0" smtClean="0">
                <a:ea typeface="ＭＳ Ｐゴシック" pitchFamily="50" charset="-128"/>
              </a:rPr>
              <a:t>Chair:</a:t>
            </a:r>
            <a:r>
              <a:rPr lang="en-US" altLang="ja-JP" dirty="0" smtClean="0">
                <a:ea typeface="ＭＳ Ｐゴシック" pitchFamily="50" charset="-128"/>
              </a:rPr>
              <a:t> Chang-woo </a:t>
            </a:r>
            <a:r>
              <a:rPr lang="en-US" altLang="ja-JP" dirty="0" err="1" smtClean="0">
                <a:ea typeface="ＭＳ Ｐゴシック" pitchFamily="50" charset="-128"/>
              </a:rPr>
              <a:t>Pyo</a:t>
            </a:r>
            <a:r>
              <a:rPr lang="en-US" altLang="ja-JP" dirty="0" smtClean="0">
                <a:ea typeface="ＭＳ Ｐゴシック" pitchFamily="50" charset="-128"/>
              </a:rPr>
              <a:t> (NICT)</a:t>
            </a:r>
            <a:endParaRPr lang="en-US" altLang="ja-JP" dirty="0" smtClean="0">
              <a:solidFill>
                <a:srgbClr val="FF0000"/>
              </a:solidFill>
              <a:ea typeface="ＭＳ Ｐゴシック" pitchFamily="50" charset="-128"/>
            </a:endParaRPr>
          </a:p>
          <a:p>
            <a:pPr lvl="1"/>
            <a:r>
              <a:rPr lang="en-US" altLang="ja-JP" b="1" dirty="0" smtClean="0">
                <a:ea typeface="ＭＳ Ｐゴシック" pitchFamily="50" charset="-128"/>
              </a:rPr>
              <a:t>Vice-chair : </a:t>
            </a:r>
            <a:r>
              <a:rPr lang="en-US" altLang="ja-JP" dirty="0" err="1" smtClean="0">
                <a:ea typeface="ＭＳ Ｐゴシック" pitchFamily="50" charset="-128"/>
              </a:rPr>
              <a:t>Syunghyun</a:t>
            </a:r>
            <a:r>
              <a:rPr lang="en-US" altLang="ja-JP" dirty="0" smtClean="0">
                <a:ea typeface="ＭＳ Ｐゴシック" pitchFamily="50" charset="-128"/>
              </a:rPr>
              <a:t> Hwang (ETRI)</a:t>
            </a:r>
          </a:p>
          <a:p>
            <a:pPr lvl="1"/>
            <a:r>
              <a:rPr lang="en-US" altLang="ja-JP" b="1" dirty="0" smtClean="0">
                <a:ea typeface="ＭＳ Ｐゴシック" pitchFamily="50" charset="-128"/>
              </a:rPr>
              <a:t>Recording Secretary:  </a:t>
            </a:r>
            <a:r>
              <a:rPr lang="en-US" altLang="ja-JP" dirty="0" smtClean="0">
                <a:ea typeface="ＭＳ Ｐゴシック" pitchFamily="50" charset="-128"/>
              </a:rPr>
              <a:t>Zhang </a:t>
            </a:r>
            <a:r>
              <a:rPr lang="en-US" altLang="ja-JP" dirty="0" err="1" smtClean="0">
                <a:ea typeface="ＭＳ Ｐゴシック" pitchFamily="50" charset="-128"/>
              </a:rPr>
              <a:t>Xin</a:t>
            </a:r>
            <a:r>
              <a:rPr lang="en-US" altLang="ja-JP" dirty="0" smtClean="0">
                <a:ea typeface="ＭＳ Ｐゴシック" pitchFamily="50" charset="-128"/>
              </a:rPr>
              <a:t>(NICT)</a:t>
            </a:r>
          </a:p>
          <a:p>
            <a:r>
              <a:rPr lang="en-US" altLang="ja-JP" sz="2000" dirty="0" smtClean="0">
                <a:ea typeface="ＭＳ Ｐゴシック" pitchFamily="50" charset="-128"/>
              </a:rPr>
              <a:t>Recording your attendance</a:t>
            </a:r>
          </a:p>
          <a:p>
            <a:pPr lvl="1"/>
            <a:r>
              <a:rPr lang="en-US" altLang="ja-JP" dirty="0" smtClean="0">
                <a:ea typeface="ＭＳ Ｐゴシック" pitchFamily="50" charset="-128"/>
              </a:rPr>
              <a:t>Send email to: </a:t>
            </a:r>
            <a:r>
              <a:rPr lang="en-US" altLang="ja-JP" dirty="0" smtClean="0">
                <a:ea typeface="ＭＳ Ｐゴシック" charset="-128"/>
                <a:hlinkClick r:id="rId2"/>
              </a:rPr>
              <a:t>zhang@ieee.org</a:t>
            </a:r>
            <a:endParaRPr lang="en-US" altLang="ja-JP" dirty="0" smtClean="0">
              <a:ea typeface="ＭＳ Ｐゴシック" pitchFamily="50" charset="-128"/>
            </a:endParaRPr>
          </a:p>
          <a:p>
            <a:endParaRPr kumimoji="1" lang="ja-JP" altLang="en-US" sz="2000" dirty="0" smtClean="0"/>
          </a:p>
          <a:p>
            <a:endParaRPr kumimoji="1" lang="ja-JP" altLang="en-US" dirty="0" smtClean="0"/>
          </a:p>
          <a:p>
            <a:endParaRPr kumimoji="1" lang="ja-JP" altLang="en-US" dirty="0"/>
          </a:p>
        </p:txBody>
      </p:sp>
      <p:sp>
        <p:nvSpPr>
          <p:cNvPr id="4" name="日付プレースホルダ 3"/>
          <p:cNvSpPr>
            <a:spLocks noGrp="1"/>
          </p:cNvSpPr>
          <p:nvPr>
            <p:ph type="dt" sz="half" idx="10"/>
          </p:nvPr>
        </p:nvSpPr>
        <p:spPr>
          <a:xfrm>
            <a:off x="696913" y="334189"/>
            <a:ext cx="993862" cy="276999"/>
          </a:xfrm>
        </p:spPr>
        <p:txBody>
          <a:bodyPr/>
          <a:lstStyle/>
          <a:p>
            <a:pPr>
              <a:defRPr/>
            </a:pPr>
            <a:r>
              <a:rPr lang="en-US" altLang="ko-KR" dirty="0" smtClean="0"/>
              <a:t>June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4</a:t>
            </a:fld>
            <a:endParaRPr lang="en-US" altLang="ko-K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ea typeface="ＭＳ Ｐゴシック" charset="-128"/>
              </a:rPr>
              <a:t>IEEE Patent Policy</a:t>
            </a:r>
            <a:endParaRPr kumimoji="1" lang="ja-JP" altLang="en-US" dirty="0"/>
          </a:p>
        </p:txBody>
      </p:sp>
      <p:sp>
        <p:nvSpPr>
          <p:cNvPr id="3" name="コンテンツ プレースホルダ 2"/>
          <p:cNvSpPr>
            <a:spLocks noGrp="1"/>
          </p:cNvSpPr>
          <p:nvPr>
            <p:ph idx="1"/>
          </p:nvPr>
        </p:nvSpPr>
        <p:spPr/>
        <p:txBody>
          <a:bodyPr/>
          <a:lstStyle/>
          <a:p>
            <a:r>
              <a:rPr lang="en-US" altLang="ja-JP" u="sng" dirty="0" smtClean="0">
                <a:ea typeface="ＭＳ Ｐゴシック" charset="-128"/>
                <a:hlinkClick r:id="rId2"/>
              </a:rPr>
              <a:t>http://standards.ieee.org/board/pat/pat-slideset.pdf</a:t>
            </a:r>
            <a:endParaRPr lang="en-US" altLang="ja-JP" dirty="0" smtClean="0">
              <a:ea typeface="ＭＳ Ｐゴシック" charset="-128"/>
            </a:endParaRPr>
          </a:p>
          <a:p>
            <a:endParaRPr kumimoji="1" lang="ja-JP" altLang="en-US" dirty="0"/>
          </a:p>
        </p:txBody>
      </p:sp>
      <p:sp>
        <p:nvSpPr>
          <p:cNvPr id="4" name="日付プレースホルダ 3"/>
          <p:cNvSpPr>
            <a:spLocks noGrp="1"/>
          </p:cNvSpPr>
          <p:nvPr>
            <p:ph type="dt" sz="half" idx="10"/>
          </p:nvPr>
        </p:nvSpPr>
        <p:spPr>
          <a:xfrm>
            <a:off x="696913" y="334189"/>
            <a:ext cx="993862" cy="276999"/>
          </a:xfrm>
        </p:spPr>
        <p:txBody>
          <a:bodyPr/>
          <a:lstStyle/>
          <a:p>
            <a:pPr>
              <a:defRPr/>
            </a:pPr>
            <a:r>
              <a:rPr lang="en-US" altLang="ko-KR" dirty="0" smtClean="0"/>
              <a:t>June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5</a:t>
            </a:fld>
            <a:endParaRPr lang="en-US" altLang="ko-K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ea typeface="ＭＳ Ｐゴシック" charset="-128"/>
              </a:rPr>
              <a:t>IEEE P802.22b Discussion Items</a:t>
            </a:r>
            <a:endParaRPr kumimoji="1" lang="ja-JP" altLang="en-US" dirty="0"/>
          </a:p>
        </p:txBody>
      </p:sp>
      <p:sp>
        <p:nvSpPr>
          <p:cNvPr id="3" name="コンテンツ プレースホルダ 2"/>
          <p:cNvSpPr>
            <a:spLocks noGrp="1"/>
          </p:cNvSpPr>
          <p:nvPr>
            <p:ph idx="1"/>
          </p:nvPr>
        </p:nvSpPr>
        <p:spPr/>
        <p:txBody>
          <a:bodyPr/>
          <a:lstStyle/>
          <a:p>
            <a:r>
              <a:rPr lang="en-US" altLang="ja-JP" dirty="0" smtClean="0">
                <a:ea typeface="ＭＳ Ｐゴシック" pitchFamily="50" charset="-128"/>
              </a:rPr>
              <a:t>MAC </a:t>
            </a:r>
            <a:r>
              <a:rPr lang="en-US" altLang="ja-JP" dirty="0" smtClean="0">
                <a:ea typeface="ＭＳ Ｐゴシック" pitchFamily="50" charset="-128"/>
              </a:rPr>
              <a:t>Details (</a:t>
            </a:r>
            <a:r>
              <a:rPr lang="en-US" altLang="ja-JP" dirty="0" smtClean="0">
                <a:ea typeface="ＭＳ Ｐゴシック" pitchFamily="50" charset="-128"/>
              </a:rPr>
              <a:t>NICT)</a:t>
            </a:r>
          </a:p>
          <a:p>
            <a:pPr lvl="1"/>
            <a:r>
              <a:rPr kumimoji="1" lang="en-US" altLang="ja-JP" dirty="0" smtClean="0"/>
              <a:t>22-13-0074-01-000b</a:t>
            </a:r>
            <a:endParaRPr kumimoji="1" lang="ja-JP" altLang="en-US" dirty="0"/>
          </a:p>
        </p:txBody>
      </p:sp>
      <p:sp>
        <p:nvSpPr>
          <p:cNvPr id="4" name="日付プレースホルダ 3"/>
          <p:cNvSpPr>
            <a:spLocks noGrp="1"/>
          </p:cNvSpPr>
          <p:nvPr>
            <p:ph type="dt" sz="half" idx="10"/>
          </p:nvPr>
        </p:nvSpPr>
        <p:spPr>
          <a:xfrm>
            <a:off x="696913" y="334189"/>
            <a:ext cx="993862" cy="276999"/>
          </a:xfrm>
        </p:spPr>
        <p:txBody>
          <a:bodyPr/>
          <a:lstStyle/>
          <a:p>
            <a:pPr>
              <a:defRPr/>
            </a:pPr>
            <a:r>
              <a:rPr lang="en-US" altLang="ko-KR" dirty="0" smtClean="0"/>
              <a:t>June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6</a:t>
            </a:fld>
            <a:endParaRPr lang="en-US" altLang="ko-K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latin typeface="Times New Roman" charset="0"/>
              </a:rPr>
              <a:t>802.22b Task Group Updated Timeline </a:t>
            </a:r>
            <a:endParaRPr kumimoji="1" lang="ja-JP" altLang="en-US" dirty="0"/>
          </a:p>
        </p:txBody>
      </p:sp>
      <p:sp>
        <p:nvSpPr>
          <p:cNvPr id="4" name="日付プレースホルダ 3"/>
          <p:cNvSpPr>
            <a:spLocks noGrp="1"/>
          </p:cNvSpPr>
          <p:nvPr>
            <p:ph type="dt" sz="half" idx="10"/>
          </p:nvPr>
        </p:nvSpPr>
        <p:spPr>
          <a:xfrm>
            <a:off x="696913" y="334189"/>
            <a:ext cx="993862" cy="276999"/>
          </a:xfrm>
        </p:spPr>
        <p:txBody>
          <a:bodyPr/>
          <a:lstStyle/>
          <a:p>
            <a:pPr>
              <a:defRPr/>
            </a:pPr>
            <a:r>
              <a:rPr lang="en-US" altLang="ko-KR" dirty="0" smtClean="0"/>
              <a:t>June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7</a:t>
            </a:fld>
            <a:endParaRPr lang="en-US" altLang="ko-KR"/>
          </a:p>
        </p:txBody>
      </p:sp>
      <p:graphicFrame>
        <p:nvGraphicFramePr>
          <p:cNvPr id="7" name="表 6"/>
          <p:cNvGraphicFramePr>
            <a:graphicFrameLocks noGrp="1"/>
          </p:cNvGraphicFramePr>
          <p:nvPr/>
        </p:nvGraphicFramePr>
        <p:xfrm>
          <a:off x="539552" y="1700808"/>
          <a:ext cx="7992882" cy="4392484"/>
        </p:xfrm>
        <a:graphic>
          <a:graphicData uri="http://schemas.openxmlformats.org/drawingml/2006/table">
            <a:tbl>
              <a:tblPr/>
              <a:tblGrid>
                <a:gridCol w="3057840"/>
                <a:gridCol w="188901"/>
                <a:gridCol w="188901"/>
                <a:gridCol w="224320"/>
                <a:gridCol w="224320"/>
                <a:gridCol w="188901"/>
                <a:gridCol w="271546"/>
                <a:gridCol w="188901"/>
                <a:gridCol w="188901"/>
                <a:gridCol w="188901"/>
                <a:gridCol w="188901"/>
                <a:gridCol w="188901"/>
                <a:gridCol w="271546"/>
                <a:gridCol w="188901"/>
                <a:gridCol w="188901"/>
                <a:gridCol w="188901"/>
                <a:gridCol w="188901"/>
                <a:gridCol w="188901"/>
                <a:gridCol w="271546"/>
                <a:gridCol w="188901"/>
                <a:gridCol w="188901"/>
                <a:gridCol w="188901"/>
                <a:gridCol w="188901"/>
                <a:gridCol w="188901"/>
                <a:gridCol w="271546"/>
              </a:tblGrid>
              <a:tr h="238471">
                <a:tc>
                  <a:txBody>
                    <a:bodyPr/>
                    <a:lstStyle/>
                    <a:p>
                      <a:pPr algn="l" rtl="0" fontAlgn="b"/>
                      <a:r>
                        <a:rPr lang="ja-JP" altLang="en-US" sz="600" b="0" i="0" u="none" strike="noStrike">
                          <a:solidFill>
                            <a:srgbClr val="000000"/>
                          </a:solidFill>
                          <a:latin typeface="Calibri"/>
                        </a:rPr>
                        <a:t> </a:t>
                      </a:r>
                      <a:r>
                        <a:rPr lang="ja-JP" altLang="en-US" sz="600" b="0" i="0" u="none" strike="noStrike">
                          <a:solidFill>
                            <a:srgbClr val="000000"/>
                          </a:solidFill>
                          <a:latin typeface="Times New Roman"/>
                        </a:rPr>
                        <a:t> </a:t>
                      </a:r>
                      <a:endParaRPr lang="ja-JP" altLang="en-US" sz="6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gridSpan="6">
                  <a:txBody>
                    <a:bodyPr/>
                    <a:lstStyle/>
                    <a:p>
                      <a:pPr algn="ctr" rtl="0" fontAlgn="b"/>
                      <a:r>
                        <a:rPr lang="en-US" altLang="ja-JP" sz="1000" b="0" i="0" u="none" strike="noStrike">
                          <a:solidFill>
                            <a:srgbClr val="000000"/>
                          </a:solidFill>
                          <a:latin typeface="Calibri"/>
                        </a:rPr>
                        <a:t>2012</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6">
                  <a:txBody>
                    <a:bodyPr/>
                    <a:lstStyle/>
                    <a:p>
                      <a:pPr algn="ctr" rtl="0" fontAlgn="b"/>
                      <a:r>
                        <a:rPr lang="en-US" altLang="ja-JP" sz="1000" b="0" i="0" u="none" strike="noStrike">
                          <a:solidFill>
                            <a:srgbClr val="000000"/>
                          </a:solidFill>
                          <a:latin typeface="Calibri"/>
                        </a:rPr>
                        <a:t>2013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6">
                  <a:txBody>
                    <a:bodyPr/>
                    <a:lstStyle/>
                    <a:p>
                      <a:pPr algn="ctr" rtl="0" fontAlgn="b"/>
                      <a:r>
                        <a:rPr lang="en-US" altLang="ja-JP" sz="1000" b="0" i="0" u="none" strike="noStrike">
                          <a:solidFill>
                            <a:srgbClr val="000000"/>
                          </a:solidFill>
                          <a:latin typeface="Calibri"/>
                        </a:rPr>
                        <a:t>2014</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6">
                  <a:txBody>
                    <a:bodyPr/>
                    <a:lstStyle/>
                    <a:p>
                      <a:pPr algn="ctr" rtl="0" fontAlgn="b"/>
                      <a:r>
                        <a:rPr lang="en-US" altLang="ja-JP" sz="1000" b="0" i="0" u="none" strike="noStrike">
                          <a:solidFill>
                            <a:srgbClr val="000000"/>
                          </a:solidFill>
                          <a:latin typeface="Calibri"/>
                        </a:rPr>
                        <a:t>2015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238471">
                <a:tc>
                  <a:txBody>
                    <a:bodyPr/>
                    <a:lstStyle/>
                    <a:p>
                      <a:pPr algn="l"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rtl="0" fontAlgn="b"/>
                      <a:r>
                        <a:rPr lang="en-US" altLang="ja-JP" sz="1000" b="0" i="0" u="none" strike="noStrike">
                          <a:solidFill>
                            <a:srgbClr val="000000"/>
                          </a:solidFill>
                          <a:latin typeface="Calibri"/>
                        </a:rPr>
                        <a:t>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7</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9</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11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7</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9</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11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7</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9</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11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7</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9</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11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r>
              <a:tr h="246164">
                <a:tc>
                  <a:txBody>
                    <a:bodyPr/>
                    <a:lstStyle/>
                    <a:p>
                      <a:pPr algn="l" rtl="0" fontAlgn="t"/>
                      <a:r>
                        <a:rPr lang="en-US" sz="1000" b="0" i="0" u="none" strike="noStrike">
                          <a:solidFill>
                            <a:srgbClr val="000000"/>
                          </a:solidFill>
                          <a:latin typeface="Times New Roman"/>
                        </a:rPr>
                        <a:t>Task Group formed</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Process document</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Functional Requirements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Call for Proposals issued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Selection Criteria</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 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Technical/Informative Contributions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Proposal presentations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dirty="0" smtClean="0">
                          <a:solidFill>
                            <a:srgbClr val="000000"/>
                          </a:solidFill>
                          <a:latin typeface="Times New Roman"/>
                        </a:rPr>
                        <a:t>Processing  to create</a:t>
                      </a:r>
                      <a:r>
                        <a:rPr lang="en-US" sz="1000" b="0" i="0" u="none" strike="noStrike" baseline="0" dirty="0" smtClean="0">
                          <a:solidFill>
                            <a:srgbClr val="000000"/>
                          </a:solidFill>
                          <a:latin typeface="Times New Roman"/>
                        </a:rPr>
                        <a:t> a working document</a:t>
                      </a:r>
                      <a:endParaRPr lang="en-US" sz="1000" b="0" i="0" u="none" strike="noStrike" dirty="0">
                        <a:solidFill>
                          <a:srgbClr val="000000"/>
                        </a:solidFill>
                        <a:latin typeface="Times New Roman"/>
                      </a:endParaRP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69242">
                <a:tc>
                  <a:txBody>
                    <a:bodyPr/>
                    <a:lstStyle/>
                    <a:p>
                      <a:pPr algn="l" rtl="0" fontAlgn="t"/>
                      <a:r>
                        <a:rPr lang="en-US" sz="1000" b="0" i="0" u="none" strike="noStrike">
                          <a:solidFill>
                            <a:srgbClr val="000000"/>
                          </a:solidFill>
                          <a:latin typeface="Times New Roman"/>
                        </a:rPr>
                        <a:t>Draft for 1</a:t>
                      </a:r>
                      <a:r>
                        <a:rPr lang="en-US" sz="1000" b="0" i="0" u="none" strike="noStrike" baseline="30000">
                          <a:solidFill>
                            <a:srgbClr val="000000"/>
                          </a:solidFill>
                          <a:latin typeface="Times New Roman"/>
                        </a:rPr>
                        <a:t>st</a:t>
                      </a:r>
                      <a:r>
                        <a:rPr lang="en-US" sz="1000" b="0" i="0" u="none" strike="noStrike">
                          <a:solidFill>
                            <a:srgbClr val="000000"/>
                          </a:solidFill>
                          <a:latin typeface="Times New Roman"/>
                        </a:rPr>
                        <a:t> letter ballot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69242">
                <a:tc>
                  <a:txBody>
                    <a:bodyPr/>
                    <a:lstStyle/>
                    <a:p>
                      <a:pPr algn="l" rtl="0" fontAlgn="t"/>
                      <a:r>
                        <a:rPr lang="en-US" sz="1000" b="0" i="0" u="none" strike="noStrike">
                          <a:solidFill>
                            <a:srgbClr val="000000"/>
                          </a:solidFill>
                          <a:latin typeface="Times New Roman"/>
                        </a:rPr>
                        <a:t>1</a:t>
                      </a:r>
                      <a:r>
                        <a:rPr lang="en-US" sz="1000" b="0" i="0" u="none" strike="noStrike" baseline="30000">
                          <a:solidFill>
                            <a:srgbClr val="000000"/>
                          </a:solidFill>
                          <a:latin typeface="Times New Roman"/>
                        </a:rPr>
                        <a:t>st</a:t>
                      </a:r>
                      <a:r>
                        <a:rPr lang="en-US" sz="1000" b="0" i="0" u="none" strike="noStrike">
                          <a:solidFill>
                            <a:srgbClr val="000000"/>
                          </a:solidFill>
                          <a:latin typeface="Times New Roman"/>
                        </a:rPr>
                        <a:t> letter ballot completed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Comment Resolution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69242">
                <a:tc>
                  <a:txBody>
                    <a:bodyPr/>
                    <a:lstStyle/>
                    <a:p>
                      <a:pPr algn="l" rtl="0" fontAlgn="t"/>
                      <a:r>
                        <a:rPr lang="en-US" sz="1000" b="0" i="0" u="none" strike="noStrike">
                          <a:solidFill>
                            <a:srgbClr val="000000"/>
                          </a:solidFill>
                          <a:latin typeface="Times New Roman"/>
                        </a:rPr>
                        <a:t>2</a:t>
                      </a:r>
                      <a:r>
                        <a:rPr lang="en-US" sz="1000" b="0" i="0" u="none" strike="noStrike" baseline="30000">
                          <a:solidFill>
                            <a:srgbClr val="000000"/>
                          </a:solidFill>
                          <a:latin typeface="Times New Roman"/>
                        </a:rPr>
                        <a:t>nd</a:t>
                      </a:r>
                      <a:r>
                        <a:rPr lang="en-US" sz="1000" b="0" i="0" u="none" strike="noStrike">
                          <a:solidFill>
                            <a:srgbClr val="000000"/>
                          </a:solidFill>
                          <a:latin typeface="Times New Roman"/>
                        </a:rPr>
                        <a:t>  letter ballot completed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en-US" sz="1000" b="0" i="0" u="none" strike="noStrike">
                          <a:solidFill>
                            <a:srgbClr val="000000"/>
                          </a:solidFill>
                          <a:latin typeface="Calibri"/>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Comment Resolution and recirculation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en-US" sz="1000" b="0" i="0" u="none" strike="noStrike">
                          <a:solidFill>
                            <a:srgbClr val="000000"/>
                          </a:solidFill>
                          <a:latin typeface="Times New Roman"/>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Sponsor ballot</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en-US" sz="1000" b="0" i="0" u="none" strike="noStrike">
                          <a:solidFill>
                            <a:srgbClr val="000000"/>
                          </a:solidFill>
                          <a:latin typeface="Times New Roman"/>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Comment Resolution and recirculation</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en-US" sz="1000" b="0" i="0" u="none" strike="noStrike">
                          <a:solidFill>
                            <a:srgbClr val="000000"/>
                          </a:solidFill>
                          <a:latin typeface="Times New Roman"/>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en-US" sz="1000" b="0" i="0" u="none" strike="noStrike">
                          <a:solidFill>
                            <a:srgbClr val="000000"/>
                          </a:solidFill>
                          <a:latin typeface="Times New Roman"/>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RevCom/NesCom Approval</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en-US" sz="1000" b="0" i="0" u="none" strike="noStrike">
                          <a:solidFill>
                            <a:srgbClr val="000000"/>
                          </a:solidFill>
                          <a:latin typeface="Times New Roman"/>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en-US" sz="1000" b="0" i="0" u="none" strike="noStrike">
                          <a:solidFill>
                            <a:srgbClr val="000000"/>
                          </a:solidFill>
                          <a:latin typeface="Times New Roman"/>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dirty="0">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802-22b-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22-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just" defTabSz="914400" rtl="0" eaLnBrk="0" fontAlgn="base" latinLnBrk="0" hangingPunct="0">
          <a:lnSpc>
            <a:spcPct val="80000"/>
          </a:lnSpc>
          <a:spcBef>
            <a:spcPct val="20000"/>
          </a:spcBef>
          <a:spcAft>
            <a:spcPct val="0"/>
          </a:spcAft>
          <a:buClrTx/>
          <a:buSzTx/>
          <a:buFontTx/>
          <a:buNone/>
          <a:tabLst/>
          <a:defRPr kumimoji="0" lang="en-US" sz="1400" b="1" i="0" u="none" strike="noStrike" cap="none" normalizeH="0" baseline="0" smtClean="0">
            <a:ln>
              <a:noFill/>
            </a:ln>
            <a:solidFill>
              <a:schemeClr val="tx1"/>
            </a:solidFill>
            <a:effectLst/>
            <a:latin typeface="Times New Roman" pitchFamily="18" charset="0"/>
            <a:ea typeface="굴림" pitchFamily="50" charset="-127"/>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just" defTabSz="914400" rtl="0" eaLnBrk="0" fontAlgn="base" latinLnBrk="0" hangingPunct="0">
          <a:lnSpc>
            <a:spcPct val="80000"/>
          </a:lnSpc>
          <a:spcBef>
            <a:spcPct val="20000"/>
          </a:spcBef>
          <a:spcAft>
            <a:spcPct val="0"/>
          </a:spcAft>
          <a:buClrTx/>
          <a:buSzTx/>
          <a:buFontTx/>
          <a:buNone/>
          <a:tabLst/>
          <a:defRPr kumimoji="0" lang="en-US" sz="1400" b="1" i="0" u="none" strike="noStrike" cap="none" normalizeH="0" baseline="0" smtClean="0">
            <a:ln>
              <a:noFill/>
            </a:ln>
            <a:solidFill>
              <a:schemeClr val="tx1"/>
            </a:solidFill>
            <a:effectLst/>
            <a:latin typeface="Times New Roman" pitchFamily="18" charset="0"/>
            <a:ea typeface="굴림" pitchFamily="50" charset="-127"/>
          </a:defRPr>
        </a:defPPr>
      </a:lstStyle>
    </a:lnDef>
  </a:objectDefaults>
  <a:extraClrSchemeLst>
    <a:extraClrScheme>
      <a:clrScheme name="802-22-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22-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22-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22-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22-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22-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22-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802-22-Submission</Template>
  <TotalTime>42293</TotalTime>
  <Words>351</Words>
  <Application>Microsoft Office PowerPoint</Application>
  <PresentationFormat>画面に合わせる (4:3)</PresentationFormat>
  <Paragraphs>486</Paragraphs>
  <Slides>7</Slides>
  <Notes>0</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7</vt:i4>
      </vt:variant>
    </vt:vector>
  </HeadingPairs>
  <TitlesOfParts>
    <vt:vector size="9" baseType="lpstr">
      <vt:lpstr>802-22b-Submission</vt:lpstr>
      <vt:lpstr>Document</vt:lpstr>
      <vt:lpstr>IEEE P802.22b  Teleconferences</vt:lpstr>
      <vt:lpstr>Abstract</vt:lpstr>
      <vt:lpstr>Agenda: Teleconference June 13th, 9:00 PM-11:00 PM EDT</vt:lpstr>
      <vt:lpstr>Introduction</vt:lpstr>
      <vt:lpstr>IEEE Patent Policy</vt:lpstr>
      <vt:lpstr>IEEE P802.22b Discussion Items</vt:lpstr>
      <vt:lpstr>802.22b Task Group Updated Timeline </vt:lpstr>
    </vt:vector>
  </TitlesOfParts>
  <Company>ETRI</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ETRI OFDMA Parameters</dc:title>
  <dc:creator>"Chang-woo Pyo" &lt;cwpyo@nict.go.jp&gt;</dc:creator>
  <cp:lastModifiedBy>cwpyo</cp:lastModifiedBy>
  <cp:revision>1404</cp:revision>
  <cp:lastPrinted>1998-02-10T13:28:06Z</cp:lastPrinted>
  <dcterms:created xsi:type="dcterms:W3CDTF">2006-06-26T04:34:43Z</dcterms:created>
  <dcterms:modified xsi:type="dcterms:W3CDTF">2013-06-13T08:07:07Z</dcterms:modified>
</cp:coreProperties>
</file>