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565" r:id="rId2"/>
    <p:sldId id="566" r:id="rId3"/>
    <p:sldId id="567" r:id="rId4"/>
    <p:sldId id="568" r:id="rId5"/>
    <p:sldId id="569" r:id="rId6"/>
    <p:sldId id="570" r:id="rId7"/>
    <p:sldId id="572" r:id="rId8"/>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0000"/>
    <a:srgbClr val="008000"/>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8214" cy="276999"/>
          </a:xfrm>
        </p:spPr>
        <p:txBody>
          <a:bodyPr/>
          <a:lstStyle>
            <a:lvl1pPr>
              <a:defRPr/>
            </a:lvl1pPr>
          </a:lstStyle>
          <a:p>
            <a:pPr>
              <a:defRPr/>
            </a:pPr>
            <a:r>
              <a:rPr lang="en-US" altLang="ko-KR" dirty="0" smtClean="0"/>
              <a:t>May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June 2013</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a:t>doc.: </a:t>
            </a:r>
            <a:r>
              <a:rPr lang="en-US" altLang="ja-JP" sz="1800" b="1" dirty="0" smtClean="0"/>
              <a:t>22-13-0090-00-000b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zhang@ieee.or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tandards.ieee.org/board/pat/pat-slideset.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IEEE P802.22b  </a:t>
            </a:r>
            <a:r>
              <a:rPr lang="en-US" altLang="ja-JP" dirty="0" smtClean="0">
                <a:ea typeface="ＭＳ Ｐゴシック" charset="-128"/>
              </a:rPr>
              <a:t>Teleconferences</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a:t>
            </a:r>
            <a:r>
              <a:rPr lang="en-US" altLang="ko-KR" dirty="0" smtClean="0"/>
              <a:t>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752126" y="1628800"/>
            <a:ext cx="5244064"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a:t>
            </a:r>
            <a:r>
              <a:rPr lang="en-US" altLang="ko-KR" sz="1800" b="0" dirty="0" smtClean="0"/>
              <a:t>2013-6-6</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Abstract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This presentation is the agenda for the </a:t>
            </a:r>
            <a:r>
              <a:rPr lang="en-US" altLang="ja-JP" dirty="0" smtClean="0">
                <a:ea typeface="ＭＳ Ｐゴシック" pitchFamily="50" charset="-128"/>
              </a:rPr>
              <a:t>June 6th</a:t>
            </a:r>
            <a:r>
              <a:rPr lang="en-US" altLang="ja-JP" dirty="0" smtClean="0">
                <a:ea typeface="ＭＳ Ｐゴシック" pitchFamily="50" charset="-128"/>
              </a:rPr>
              <a:t>, 2013 IEEE 802.22b teleconference.</a:t>
            </a:r>
          </a:p>
          <a:p>
            <a:endParaRPr kumimoji="1" lang="ja-JP" altLang="en-US"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Agenda: Teleconference</a:t>
            </a:r>
            <a:br>
              <a:rPr lang="en-US" altLang="ja-JP" dirty="0" smtClean="0">
                <a:ea typeface="ＭＳ Ｐゴシック" charset="-128"/>
              </a:rPr>
            </a:br>
            <a:r>
              <a:rPr lang="en-US" altLang="ja-JP" dirty="0" smtClean="0">
                <a:ea typeface="ＭＳ Ｐゴシック" charset="-128"/>
              </a:rPr>
              <a:t>June 6th</a:t>
            </a:r>
            <a:r>
              <a:rPr lang="en-US" altLang="ja-JP" dirty="0" smtClean="0">
                <a:ea typeface="ＭＳ Ｐゴシック" charset="-128"/>
              </a:rPr>
              <a:t>, 9:00 PM-11:00 PM EDT</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Introduction (1min)</a:t>
            </a:r>
          </a:p>
          <a:p>
            <a:r>
              <a:rPr lang="en-US" altLang="ja-JP" dirty="0" smtClean="0">
                <a:ea typeface="ＭＳ Ｐゴシック" charset="-128"/>
              </a:rPr>
              <a:t>IEEE patent policy (1min)</a:t>
            </a:r>
          </a:p>
          <a:p>
            <a:r>
              <a:rPr lang="en-US" altLang="ja-JP" dirty="0" smtClean="0">
                <a:ea typeface="ＭＳ Ｐゴシック" pitchFamily="50" charset="-128"/>
              </a:rPr>
              <a:t>Issues to discuss</a:t>
            </a:r>
          </a:p>
          <a:p>
            <a:pPr lvl="1"/>
            <a:r>
              <a:rPr lang="en-US" altLang="ja-JP" dirty="0" smtClean="0">
                <a:ea typeface="ＭＳ Ｐゴシック" pitchFamily="50" charset="-128"/>
              </a:rPr>
              <a:t>MAC Details (NICT)</a:t>
            </a:r>
          </a:p>
          <a:p>
            <a:r>
              <a:rPr lang="en-US" altLang="ja-JP" dirty="0" smtClean="0">
                <a:ea typeface="ＭＳ Ｐゴシック" charset="-128"/>
              </a:rPr>
              <a:t>Any other business</a:t>
            </a:r>
          </a:p>
          <a:p>
            <a:r>
              <a:rPr lang="en-US" altLang="ja-JP" dirty="0" smtClean="0">
                <a:ea typeface="ＭＳ Ｐゴシック" charset="-128"/>
              </a:rPr>
              <a:t>Adjourn (1min)</a:t>
            </a:r>
          </a:p>
          <a:p>
            <a:endParaRPr kumimoji="1" lang="ja-JP" altLang="en-US" sz="18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 2"/>
          <p:cNvSpPr>
            <a:spLocks noGrp="1"/>
          </p:cNvSpPr>
          <p:nvPr>
            <p:ph idx="1"/>
          </p:nvPr>
        </p:nvSpPr>
        <p:spPr/>
        <p:txBody>
          <a:bodyPr/>
          <a:lstStyle/>
          <a:p>
            <a:r>
              <a:rPr lang="en-US" altLang="ja-JP" sz="2000" dirty="0" smtClean="0">
                <a:ea typeface="ＭＳ Ｐゴシック" pitchFamily="50" charset="-128"/>
              </a:rPr>
              <a:t>Welcome to the IEEE P802.22b </a:t>
            </a:r>
            <a:r>
              <a:rPr lang="en-US" altLang="ja-JP" sz="2000" dirty="0" smtClean="0">
                <a:ea typeface="ＭＳ Ｐゴシック" pitchFamily="50" charset="-128"/>
              </a:rPr>
              <a:t>June 6th</a:t>
            </a:r>
            <a:r>
              <a:rPr lang="en-US" altLang="ja-JP" sz="2000" dirty="0" smtClean="0">
                <a:ea typeface="ＭＳ Ｐゴシック" pitchFamily="50" charset="-128"/>
              </a:rPr>
              <a:t>, 2013 teleconference</a:t>
            </a:r>
          </a:p>
          <a:p>
            <a:r>
              <a:rPr lang="en-US" altLang="ja-JP" sz="2000" dirty="0" smtClean="0">
                <a:ea typeface="ＭＳ Ｐゴシック" pitchFamily="50" charset="-128"/>
              </a:rPr>
              <a:t>Chairs and secretary</a:t>
            </a:r>
          </a:p>
          <a:p>
            <a:pPr lvl="1"/>
            <a:r>
              <a:rPr lang="en-US" altLang="ja-JP" b="1" dirty="0" smtClean="0">
                <a:ea typeface="ＭＳ Ｐゴシック" pitchFamily="50" charset="-128"/>
              </a:rPr>
              <a:t>Chair:</a:t>
            </a:r>
            <a:r>
              <a:rPr lang="en-US" altLang="ja-JP" dirty="0" smtClean="0">
                <a:ea typeface="ＭＳ Ｐゴシック" pitchFamily="50" charset="-128"/>
              </a:rPr>
              <a:t> Chang-woo </a:t>
            </a:r>
            <a:r>
              <a:rPr lang="en-US" altLang="ja-JP" dirty="0" err="1" smtClean="0">
                <a:ea typeface="ＭＳ Ｐゴシック" pitchFamily="50" charset="-128"/>
              </a:rPr>
              <a:t>Pyo</a:t>
            </a:r>
            <a:r>
              <a:rPr lang="en-US" altLang="ja-JP" dirty="0" smtClean="0">
                <a:ea typeface="ＭＳ Ｐゴシック" pitchFamily="50" charset="-128"/>
              </a:rPr>
              <a:t> (NICT)</a:t>
            </a:r>
            <a:endParaRPr lang="en-US" altLang="ja-JP" dirty="0" smtClean="0">
              <a:solidFill>
                <a:srgbClr val="FF0000"/>
              </a:solidFill>
              <a:ea typeface="ＭＳ Ｐゴシック" pitchFamily="50" charset="-128"/>
            </a:endParaRPr>
          </a:p>
          <a:p>
            <a:pPr lvl="1"/>
            <a:r>
              <a:rPr lang="en-US" altLang="ja-JP" b="1" dirty="0" smtClean="0">
                <a:ea typeface="ＭＳ Ｐゴシック" pitchFamily="50" charset="-128"/>
              </a:rPr>
              <a:t>Vice-chair : </a:t>
            </a:r>
            <a:r>
              <a:rPr lang="en-US" altLang="ja-JP" dirty="0" err="1" smtClean="0">
                <a:ea typeface="ＭＳ Ｐゴシック" pitchFamily="50" charset="-128"/>
              </a:rPr>
              <a:t>Syunghyun</a:t>
            </a:r>
            <a:r>
              <a:rPr lang="en-US" altLang="ja-JP" dirty="0" smtClean="0">
                <a:ea typeface="ＭＳ Ｐゴシック" pitchFamily="50" charset="-128"/>
              </a:rPr>
              <a:t> Hwang (ETRI)</a:t>
            </a:r>
          </a:p>
          <a:p>
            <a:pPr lvl="1"/>
            <a:r>
              <a:rPr lang="en-US" altLang="ja-JP" b="1" dirty="0" smtClean="0">
                <a:ea typeface="ＭＳ Ｐゴシック" pitchFamily="50" charset="-128"/>
              </a:rPr>
              <a:t>Recording Secretary:  </a:t>
            </a:r>
            <a:r>
              <a:rPr lang="en-US" altLang="ja-JP" dirty="0" smtClean="0">
                <a:ea typeface="ＭＳ Ｐゴシック" pitchFamily="50" charset="-128"/>
              </a:rPr>
              <a:t>Zhang </a:t>
            </a:r>
            <a:r>
              <a:rPr lang="en-US" altLang="ja-JP" dirty="0" err="1" smtClean="0">
                <a:ea typeface="ＭＳ Ｐゴシック" pitchFamily="50" charset="-128"/>
              </a:rPr>
              <a:t>Xin</a:t>
            </a:r>
            <a:r>
              <a:rPr lang="en-US" altLang="ja-JP" dirty="0" smtClean="0">
                <a:ea typeface="ＭＳ Ｐゴシック" pitchFamily="50" charset="-128"/>
              </a:rPr>
              <a:t>(NICT)</a:t>
            </a:r>
          </a:p>
          <a:p>
            <a:r>
              <a:rPr lang="en-US" altLang="ja-JP" sz="2000" dirty="0" smtClean="0">
                <a:ea typeface="ＭＳ Ｐゴシック" pitchFamily="50" charset="-128"/>
              </a:rPr>
              <a:t>Recording your attendance</a:t>
            </a:r>
          </a:p>
          <a:p>
            <a:pPr lvl="1"/>
            <a:r>
              <a:rPr lang="en-US" altLang="ja-JP" dirty="0" smtClean="0">
                <a:ea typeface="ＭＳ Ｐゴシック" pitchFamily="50" charset="-128"/>
              </a:rPr>
              <a:t>Send email to: </a:t>
            </a:r>
            <a:r>
              <a:rPr lang="en-US" altLang="ja-JP" dirty="0" smtClean="0">
                <a:ea typeface="ＭＳ Ｐゴシック" charset="-128"/>
                <a:hlinkClick r:id="rId2"/>
              </a:rPr>
              <a:t>zhang@ieee.org</a:t>
            </a:r>
            <a:endParaRPr lang="en-US" altLang="ja-JP" dirty="0" smtClean="0">
              <a:ea typeface="ＭＳ Ｐゴシック" pitchFamily="50" charset="-128"/>
            </a:endParaRPr>
          </a:p>
          <a:p>
            <a:endParaRPr kumimoji="1" lang="ja-JP" altLang="en-US" sz="2000" dirty="0" smtClean="0"/>
          </a:p>
          <a:p>
            <a:endParaRPr kumimoji="1" lang="ja-JP" altLang="en-US" dirty="0" smtClean="0"/>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Patent Policy</a:t>
            </a:r>
            <a:endParaRPr kumimoji="1" lang="ja-JP" altLang="en-US" dirty="0"/>
          </a:p>
        </p:txBody>
      </p:sp>
      <p:sp>
        <p:nvSpPr>
          <p:cNvPr id="3" name="コンテンツ プレースホルダ 2"/>
          <p:cNvSpPr>
            <a:spLocks noGrp="1"/>
          </p:cNvSpPr>
          <p:nvPr>
            <p:ph idx="1"/>
          </p:nvPr>
        </p:nvSpPr>
        <p:spPr/>
        <p:txBody>
          <a:bodyPr/>
          <a:lstStyle/>
          <a:p>
            <a:r>
              <a:rPr lang="en-US" altLang="ja-JP" u="sng" dirty="0" smtClean="0">
                <a:ea typeface="ＭＳ Ｐゴシック" charset="-128"/>
                <a:hlinkClick r:id="rId2"/>
              </a:rPr>
              <a:t>http://standards.ieee.org/board/pat/pat-slideset.pdf</a:t>
            </a:r>
            <a:endParaRPr lang="en-US" altLang="ja-JP" dirty="0" smtClean="0">
              <a:ea typeface="ＭＳ Ｐゴシック" charset="-128"/>
            </a:endParaRPr>
          </a:p>
          <a:p>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ea typeface="ＭＳ Ｐゴシック" charset="-128"/>
              </a:rPr>
              <a:t>IEEE P802.22b Discussion Items</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ea typeface="ＭＳ Ｐゴシック" pitchFamily="50" charset="-128"/>
              </a:rPr>
              <a:t>PHY </a:t>
            </a:r>
            <a:r>
              <a:rPr lang="en-US" altLang="ja-JP" dirty="0" smtClean="0">
                <a:ea typeface="ＭＳ Ｐゴシック" pitchFamily="50" charset="-128"/>
              </a:rPr>
              <a:t>Details (NICT)</a:t>
            </a:r>
          </a:p>
          <a:p>
            <a:pPr>
              <a:buNone/>
            </a:pP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latin typeface="Times New Roman" charset="0"/>
              </a:rPr>
              <a:t>802.22b Task Group Updated Timeline </a:t>
            </a:r>
            <a:endParaRPr kumimoji="1" lang="ja-JP" altLang="en-US" dirty="0"/>
          </a:p>
        </p:txBody>
      </p:sp>
      <p:sp>
        <p:nvSpPr>
          <p:cNvPr id="4" name="日付プレースホルダ 3"/>
          <p:cNvSpPr>
            <a:spLocks noGrp="1"/>
          </p:cNvSpPr>
          <p:nvPr>
            <p:ph type="dt" sz="half" idx="10"/>
          </p:nvPr>
        </p:nvSpPr>
        <p:spPr>
          <a:xfrm>
            <a:off x="696913" y="334189"/>
            <a:ext cx="993862" cy="276999"/>
          </a:xfrm>
        </p:spPr>
        <p:txBody>
          <a:bodyPr/>
          <a:lstStyle/>
          <a:p>
            <a:pPr>
              <a:defRPr/>
            </a:pPr>
            <a:r>
              <a:rPr lang="en-US" altLang="ko-KR" dirty="0" smtClean="0"/>
              <a:t>June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graphicFrame>
        <p:nvGraphicFramePr>
          <p:cNvPr id="7" name="表 6"/>
          <p:cNvGraphicFramePr>
            <a:graphicFrameLocks noGrp="1"/>
          </p:cNvGraphicFramePr>
          <p:nvPr/>
        </p:nvGraphicFramePr>
        <p:xfrm>
          <a:off x="539552" y="1700808"/>
          <a:ext cx="7992882" cy="4392484"/>
        </p:xfrm>
        <a:graphic>
          <a:graphicData uri="http://schemas.openxmlformats.org/drawingml/2006/table">
            <a:tbl>
              <a:tblPr/>
              <a:tblGrid>
                <a:gridCol w="3057840"/>
                <a:gridCol w="188901"/>
                <a:gridCol w="188901"/>
                <a:gridCol w="224320"/>
                <a:gridCol w="224320"/>
                <a:gridCol w="188901"/>
                <a:gridCol w="271546"/>
                <a:gridCol w="188901"/>
                <a:gridCol w="188901"/>
                <a:gridCol w="188901"/>
                <a:gridCol w="188901"/>
                <a:gridCol w="188901"/>
                <a:gridCol w="271546"/>
                <a:gridCol w="188901"/>
                <a:gridCol w="188901"/>
                <a:gridCol w="188901"/>
                <a:gridCol w="188901"/>
                <a:gridCol w="188901"/>
                <a:gridCol w="271546"/>
                <a:gridCol w="188901"/>
                <a:gridCol w="188901"/>
                <a:gridCol w="188901"/>
                <a:gridCol w="188901"/>
                <a:gridCol w="188901"/>
                <a:gridCol w="271546"/>
              </a:tblGrid>
              <a:tr h="238471">
                <a:tc>
                  <a:txBody>
                    <a:bodyPr/>
                    <a:lstStyle/>
                    <a:p>
                      <a:pPr algn="l" rtl="0" fontAlgn="b"/>
                      <a:r>
                        <a:rPr lang="ja-JP" altLang="en-US" sz="600" b="0" i="0" u="none" strike="noStrike">
                          <a:solidFill>
                            <a:srgbClr val="000000"/>
                          </a:solidFill>
                          <a:latin typeface="Calibri"/>
                        </a:rPr>
                        <a:t> </a:t>
                      </a:r>
                      <a:r>
                        <a:rPr lang="ja-JP" altLang="en-US" sz="600" b="0" i="0" u="none" strike="noStrike">
                          <a:solidFill>
                            <a:srgbClr val="000000"/>
                          </a:solidFill>
                          <a:latin typeface="Times New Roman"/>
                        </a:rPr>
                        <a:t> </a:t>
                      </a:r>
                      <a:endParaRPr lang="ja-JP" altLang="en-US" sz="6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gridSpan="6">
                  <a:txBody>
                    <a:bodyPr/>
                    <a:lstStyle/>
                    <a:p>
                      <a:pPr algn="ctr" rtl="0" fontAlgn="b"/>
                      <a:r>
                        <a:rPr lang="en-US" altLang="ja-JP" sz="1000" b="0" i="0" u="none" strike="noStrike">
                          <a:solidFill>
                            <a:srgbClr val="000000"/>
                          </a:solidFill>
                          <a:latin typeface="Calibri"/>
                        </a:rPr>
                        <a:t>2012</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2014</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6">
                  <a:txBody>
                    <a:bodyPr/>
                    <a:lstStyle/>
                    <a:p>
                      <a:pPr algn="ctr" rtl="0" fontAlgn="b"/>
                      <a:r>
                        <a:rPr lang="en-US" altLang="ja-JP" sz="1000" b="0" i="0" u="none" strike="noStrike">
                          <a:solidFill>
                            <a:srgbClr val="000000"/>
                          </a:solidFill>
                          <a:latin typeface="Calibri"/>
                        </a:rPr>
                        <a:t>2015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38471">
                <a:tc>
                  <a:txBody>
                    <a:bodyPr/>
                    <a:lstStyle/>
                    <a:p>
                      <a:pPr algn="l"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FF0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92D05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00B0F0"/>
                    </a:solidFill>
                  </a:tcPr>
                </a:tc>
                <a:tc>
                  <a:txBody>
                    <a:bodyPr/>
                    <a:lstStyle/>
                    <a:p>
                      <a:pPr algn="ctr" rtl="0" fontAlgn="b"/>
                      <a:r>
                        <a:rPr lang="en-US" altLang="ja-JP" sz="1000" b="0" i="0" u="none" strike="noStrike">
                          <a:solidFill>
                            <a:srgbClr val="000000"/>
                          </a:solidFill>
                          <a:latin typeface="Calibri"/>
                        </a:rPr>
                        <a:t>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3</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5</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7</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9</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c>
                  <a:txBody>
                    <a:bodyPr/>
                    <a:lstStyle/>
                    <a:p>
                      <a:pPr algn="ctr" rtl="0" fontAlgn="b"/>
                      <a:r>
                        <a:rPr lang="en-US" altLang="ja-JP" sz="1000" b="0" i="0" u="none" strike="noStrike">
                          <a:solidFill>
                            <a:srgbClr val="000000"/>
                          </a:solidFill>
                          <a:latin typeface="Calibri"/>
                        </a:rPr>
                        <a:t>11</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dbl" algn="ctr">
                      <a:solidFill>
                        <a:srgbClr val="000000"/>
                      </a:solidFill>
                      <a:prstDash val="solid"/>
                      <a:round/>
                      <a:headEnd type="none" w="med" len="med"/>
                      <a:tailEnd type="none" w="med" len="med"/>
                    </a:lnB>
                    <a:solidFill>
                      <a:srgbClr val="FFC000"/>
                    </a:solidFill>
                  </a:tcPr>
                </a:tc>
              </a:tr>
              <a:tr h="246164">
                <a:tc>
                  <a:txBody>
                    <a:bodyPr/>
                    <a:lstStyle/>
                    <a:p>
                      <a:pPr algn="l" rtl="0" fontAlgn="t"/>
                      <a:r>
                        <a:rPr lang="en-US" sz="1000" b="0" i="0" u="none" strike="noStrike">
                          <a:solidFill>
                            <a:srgbClr val="000000"/>
                          </a:solidFill>
                          <a:latin typeface="Times New Roman"/>
                        </a:rPr>
                        <a:t>Task Group formed</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Process document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Functional Requirements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Call for Proposals issued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Selection Criteria</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 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Technical/Informative Contributions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Proposal presentations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dirty="0" smtClean="0">
                          <a:solidFill>
                            <a:srgbClr val="000000"/>
                          </a:solidFill>
                          <a:latin typeface="Times New Roman"/>
                        </a:rPr>
                        <a:t>Processing  to create</a:t>
                      </a:r>
                      <a:r>
                        <a:rPr lang="en-US" sz="1000" b="0" i="0" u="none" strike="noStrike" baseline="0" dirty="0" smtClean="0">
                          <a:solidFill>
                            <a:srgbClr val="000000"/>
                          </a:solidFill>
                          <a:latin typeface="Times New Roman"/>
                        </a:rPr>
                        <a:t> a working document</a:t>
                      </a:r>
                      <a:endParaRPr lang="en-US" sz="1000" b="0" i="0" u="none" strike="noStrike" dirty="0">
                        <a:solidFill>
                          <a:srgbClr val="000000"/>
                        </a:solidFill>
                        <a:latin typeface="Times New Roman"/>
                      </a:endParaRP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Draft for 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1</a:t>
                      </a:r>
                      <a:r>
                        <a:rPr lang="en-US" sz="1000" b="0" i="0" u="none" strike="noStrike" baseline="30000">
                          <a:solidFill>
                            <a:srgbClr val="000000"/>
                          </a:solidFill>
                          <a:latin typeface="Times New Roman"/>
                        </a:rPr>
                        <a:t>st</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en-US" sz="1000" b="0" i="0" u="none" strike="noStrike">
                          <a:solidFill>
                            <a:srgbClr val="000000"/>
                          </a:solidFill>
                          <a:latin typeface="Times New Roman"/>
                        </a:rPr>
                        <a:t>x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en-US" sz="1000" b="0" i="0" u="none" strike="noStrike">
                          <a:solidFill>
                            <a:srgbClr val="000000"/>
                          </a:solidFill>
                          <a:latin typeface="Times New Roman"/>
                        </a:rPr>
                        <a:t>x</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69242">
                <a:tc>
                  <a:txBody>
                    <a:bodyPr/>
                    <a:lstStyle/>
                    <a:p>
                      <a:pPr algn="l" rtl="0" fontAlgn="t"/>
                      <a:r>
                        <a:rPr lang="en-US" sz="1000" b="0" i="0" u="none" strike="noStrike">
                          <a:solidFill>
                            <a:srgbClr val="000000"/>
                          </a:solidFill>
                          <a:latin typeface="Times New Roman"/>
                        </a:rPr>
                        <a:t>2</a:t>
                      </a:r>
                      <a:r>
                        <a:rPr lang="en-US" sz="1000" b="0" i="0" u="none" strike="noStrike" baseline="30000">
                          <a:solidFill>
                            <a:srgbClr val="000000"/>
                          </a:solidFill>
                          <a:latin typeface="Times New Roman"/>
                        </a:rPr>
                        <a:t>nd</a:t>
                      </a:r>
                      <a:r>
                        <a:rPr lang="en-US" sz="1000" b="0" i="0" u="none" strike="noStrike">
                          <a:solidFill>
                            <a:srgbClr val="000000"/>
                          </a:solidFill>
                          <a:latin typeface="Times New Roman"/>
                        </a:rPr>
                        <a:t>  letter ballot completed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en-US" sz="1000" b="0" i="0" u="none" strike="noStrike">
                          <a:solidFill>
                            <a:srgbClr val="000000"/>
                          </a:solidFill>
                          <a:latin typeface="Calibri"/>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Calibri"/>
                        </a:rPr>
                        <a:t> </a:t>
                      </a:r>
                      <a:r>
                        <a:rPr lang="ja-JP" altLang="en-US" sz="1000" b="0" i="0" u="none" strike="noStrike">
                          <a:solidFill>
                            <a:srgbClr val="000000"/>
                          </a:solidFill>
                          <a:latin typeface="Times New Roman"/>
                        </a:rPr>
                        <a:t> </a:t>
                      </a:r>
                      <a:endParaRPr lang="ja-JP" altLang="en-US" sz="1000" b="0" i="0" u="none" strike="noStrike">
                        <a:solidFill>
                          <a:srgbClr val="000000"/>
                        </a:solidFill>
                        <a:latin typeface="Calibri"/>
                      </a:endParaRP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Sponsor ballot</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Comment Resolution and recirculation</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r h="238471">
                <a:tc>
                  <a:txBody>
                    <a:bodyPr/>
                    <a:lstStyle/>
                    <a:p>
                      <a:pPr algn="l" rtl="0" fontAlgn="t"/>
                      <a:r>
                        <a:rPr lang="en-US" sz="1000" b="0" i="0" u="none" strike="noStrike">
                          <a:solidFill>
                            <a:srgbClr val="000000"/>
                          </a:solidFill>
                          <a:latin typeface="Times New Roman"/>
                        </a:rPr>
                        <a:t>RevCom/NesCom Approval</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l"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t"/>
                      <a:r>
                        <a:rPr lang="ja-JP" altLang="en-US" sz="1000" b="0" i="0" u="none" strike="noStrike">
                          <a:solidFill>
                            <a:srgbClr val="000000"/>
                          </a:solidFill>
                          <a:latin typeface="Times New Roman"/>
                        </a:rPr>
                        <a:t>　</a:t>
                      </a:r>
                    </a:p>
                  </a:txBody>
                  <a:tcPr marL="5403" marR="5403" marT="5403"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rtl="0"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b"/>
                      <a:r>
                        <a:rPr lang="en-US" sz="1000" b="0" i="0" u="none" strike="noStrike">
                          <a:solidFill>
                            <a:srgbClr val="000000"/>
                          </a:solidFill>
                          <a:latin typeface="Times New Roman"/>
                        </a:rPr>
                        <a:t>x</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rtl="0" fontAlgn="b"/>
                      <a:r>
                        <a:rPr lang="ja-JP" altLang="en-US" sz="1000" b="0" i="0" u="none" strike="noStrike" dirty="0">
                          <a:solidFill>
                            <a:srgbClr val="000000"/>
                          </a:solidFill>
                          <a:latin typeface="Times New Roman"/>
                        </a:rPr>
                        <a:t>　</a:t>
                      </a:r>
                    </a:p>
                  </a:txBody>
                  <a:tcPr marL="5403" marR="5403" marT="540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41252</TotalTime>
  <Words>350</Words>
  <Application>Microsoft Office PowerPoint</Application>
  <PresentationFormat>画面に合わせる (4:3)</PresentationFormat>
  <Paragraphs>485</Paragraphs>
  <Slides>7</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7</vt:i4>
      </vt:variant>
    </vt:vector>
  </HeadingPairs>
  <TitlesOfParts>
    <vt:vector size="9" baseType="lpstr">
      <vt:lpstr>802-22b-Submission</vt:lpstr>
      <vt:lpstr>Document</vt:lpstr>
      <vt:lpstr>IEEE P802.22b  Teleconferences</vt:lpstr>
      <vt:lpstr>Abstract</vt:lpstr>
      <vt:lpstr>Agenda: Teleconference June 6th, 9:00 PM-11:00 PM EDT</vt:lpstr>
      <vt:lpstr>Introduction</vt:lpstr>
      <vt:lpstr>IEEE Patent Policy</vt:lpstr>
      <vt:lpstr>IEEE P802.22b Discussion Items</vt:lpstr>
      <vt:lpstr>802.22b Task Group Updated Timeline </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1401</cp:revision>
  <cp:lastPrinted>1998-02-10T13:28:06Z</cp:lastPrinted>
  <dcterms:created xsi:type="dcterms:W3CDTF">2006-06-26T04:34:43Z</dcterms:created>
  <dcterms:modified xsi:type="dcterms:W3CDTF">2013-06-06T08:14:45Z</dcterms:modified>
</cp:coreProperties>
</file>