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7" r:id="rId3"/>
    <p:sldId id="303" r:id="rId4"/>
    <p:sldId id="273" r:id="rId5"/>
    <p:sldId id="274" r:id="rId6"/>
    <p:sldId id="295" r:id="rId7"/>
    <p:sldId id="299" r:id="rId8"/>
    <p:sldId id="293" r:id="rId9"/>
    <p:sldId id="300" r:id="rId10"/>
    <p:sldId id="302" r:id="rId11"/>
    <p:sldId id="298" r:id="rId12"/>
    <p:sldId id="301" r:id="rId13"/>
    <p:sldId id="281" r:id="rId14"/>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573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115" d="100"/>
          <a:sy n="115" d="100"/>
        </p:scale>
        <p:origin x="-14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extLst>
      <p:ext uri="{BB962C8B-B14F-4D97-AF65-F5344CB8AC3E}">
        <p14:creationId xmlns:p14="http://schemas.microsoft.com/office/powerpoint/2010/main" val="3860110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extLst>
      <p:ext uri="{BB962C8B-B14F-4D97-AF65-F5344CB8AC3E}">
        <p14:creationId xmlns:p14="http://schemas.microsoft.com/office/powerpoint/2010/main" val="412486693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1</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a:t>doc.: IEEE 802.22-yy/xxxxr0</a:t>
            </a:r>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DF78F28B-65ED-4512-A65F-46B048DA0A3B}" type="slidenum">
              <a:rPr lang="en-US" altLang="ja-JP" smtClean="0"/>
              <a:pPr>
                <a:defRPr/>
              </a:pPr>
              <a:t>2</a:t>
            </a:fld>
            <a:endParaRPr lang="en-US" altLang="ja-JP" smtClean="0"/>
          </a:p>
        </p:txBody>
      </p:sp>
      <p:sp>
        <p:nvSpPr>
          <p:cNvPr id="16390" name="Rectangle 2"/>
          <p:cNvSpPr>
            <a:spLocks noGrp="1" noRot="1" noChangeAspect="1" noChangeArrowheads="1" noTextEdit="1"/>
          </p:cNvSpPr>
          <p:nvPr>
            <p:ph type="sldImg"/>
          </p:nvPr>
        </p:nvSpPr>
        <p:spPr>
          <a:ln cap="flat"/>
        </p:spPr>
      </p:sp>
      <p:sp>
        <p:nvSpPr>
          <p:cNvPr id="16391"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8"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4"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3"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smtClean="0"/>
              <a:t>Mar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smtClean="0"/>
              <a:t>Mar 2013</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Gabriel Villardi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smtClean="0"/>
              <a:t>Mar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Gabriel Villardi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509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smtClean="0"/>
              <a:t>Mar 2013</a:t>
            </a:r>
            <a:endParaRPr lang="en-US" dirty="0"/>
          </a:p>
        </p:txBody>
      </p:sp>
      <p:sp>
        <p:nvSpPr>
          <p:cNvPr id="1029" name="Rectangle 5"/>
          <p:cNvSpPr>
            <a:spLocks noGrp="1" noChangeArrowheads="1"/>
          </p:cNvSpPr>
          <p:nvPr>
            <p:ph type="ftr" sz="quarter" idx="3"/>
          </p:nvPr>
        </p:nvSpPr>
        <p:spPr bwMode="auto">
          <a:xfrm>
            <a:off x="7077403" y="6475413"/>
            <a:ext cx="14665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smtClean="0"/>
              <a:t>Gabriel Villardi (NICT)</a:t>
            </a:r>
            <a:endParaRPr lang="en-US" dirty="0"/>
          </a:p>
        </p:txBody>
      </p:sp>
      <p:sp>
        <p:nvSpPr>
          <p:cNvPr id="1030" name="Rectangle 6"/>
          <p:cNvSpPr>
            <a:spLocks noGrp="1" noChangeArrowheads="1"/>
          </p:cNvSpPr>
          <p:nvPr>
            <p:ph type="sldNum" sz="quarter" idx="4"/>
          </p:nvPr>
        </p:nvSpPr>
        <p:spPr bwMode="auto">
          <a:xfrm>
            <a:off x="4394221" y="6475413"/>
            <a:ext cx="4317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dirty="0"/>
              <a:t>Slide </a:t>
            </a:r>
            <a:r>
              <a:rPr lang="en-US" altLang="ja-JP" dirty="0" smtClean="0"/>
              <a:t>1</a:t>
            </a:r>
            <a:endParaRPr lang="en-US" altLang="ja-JP" dirty="0"/>
          </a:p>
        </p:txBody>
      </p:sp>
      <p:sp>
        <p:nvSpPr>
          <p:cNvPr id="1031" name="Rectangle 7"/>
          <p:cNvSpPr>
            <a:spLocks noChangeArrowheads="1"/>
          </p:cNvSpPr>
          <p:nvPr userDrawn="1"/>
        </p:nvSpPr>
        <p:spPr bwMode="auto">
          <a:xfrm>
            <a:off x="5451103" y="332601"/>
            <a:ext cx="299439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802.22</a:t>
            </a:r>
            <a:r>
              <a:rPr lang="en-US" sz="1800" dirty="0" smtClean="0">
                <a:solidFill>
                  <a:schemeClr val="tx1"/>
                </a:solidFill>
                <a:cs typeface="+mn-cs"/>
              </a:rPr>
              <a:t>-13-0050-00</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 2013</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smtClean="0"/>
              <a:t>Gabriel Villardi (NICT)</a:t>
            </a: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6" Type="http://schemas.openxmlformats.org/officeDocument/2006/relationships/hyperlink" Target="http://standards.ieee.org/guides/bylaws/sb-bylaws.pdf" TargetMode="External"/><Relationship Id="rId7" Type="http://schemas.openxmlformats.org/officeDocument/2006/relationships/hyperlink" Target="mailto:whu@ieee.org" TargetMode="External"/><Relationship Id="rId8" Type="http://schemas.openxmlformats.org/officeDocument/2006/relationships/hyperlink" Target="mailto:patcom@iee.org"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50944" cy="276999"/>
          </a:xfrm>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dirty="0" smtClean="0">
                <a:ea typeface="ＭＳ Ｐゴシック" pitchFamily="34" charset="-128"/>
              </a:rPr>
              <a:t>Link Budget Analysis for Devices with Low-Height Antennas</a:t>
            </a:r>
          </a:p>
        </p:txBody>
      </p:sp>
      <p:graphicFrame>
        <p:nvGraphicFramePr>
          <p:cNvPr id="4" name="Object 11"/>
          <p:cNvGraphicFramePr>
            <a:graphicFrameLocks noChangeAspect="1"/>
          </p:cNvGraphicFramePr>
          <p:nvPr>
            <p:extLst>
              <p:ext uri="{D42A27DB-BD31-4B8C-83A1-F6EECF244321}">
                <p14:modId xmlns:p14="http://schemas.microsoft.com/office/powerpoint/2010/main" val="4231190311"/>
              </p:ext>
            </p:extLst>
          </p:nvPr>
        </p:nvGraphicFramePr>
        <p:xfrm>
          <a:off x="609600" y="2636912"/>
          <a:ext cx="8113713" cy="1333500"/>
        </p:xfrm>
        <a:graphic>
          <a:graphicData uri="http://schemas.openxmlformats.org/presentationml/2006/ole">
            <mc:AlternateContent xmlns:mc="http://schemas.openxmlformats.org/markup-compatibility/2006">
              <mc:Choice xmlns:v="urn:schemas-microsoft-com:vml" Requires="v">
                <p:oleObj spid="_x0000_s1035" name="Document" r:id="rId4" imgW="8153400" imgH="1346200" progId="Word.Document.8">
                  <p:embed/>
                </p:oleObj>
              </mc:Choice>
              <mc:Fallback>
                <p:oleObj name="Document" r:id="rId4" imgW="8153400" imgH="1346200" progId="Word.Document.8">
                  <p:embed/>
                  <p:pic>
                    <p:nvPicPr>
                      <p:cNvPr id="0" name=""/>
                      <p:cNvPicPr>
                        <a:picLocks noChangeAspect="1" noChangeArrowheads="1"/>
                      </p:cNvPicPr>
                      <p:nvPr/>
                    </p:nvPicPr>
                    <p:blipFill>
                      <a:blip r:embed="rId5"/>
                      <a:srcRect/>
                      <a:stretch>
                        <a:fillRect/>
                      </a:stretch>
                    </p:blipFill>
                    <p:spPr bwMode="auto">
                      <a:xfrm>
                        <a:off x="609600" y="2636912"/>
                        <a:ext cx="8113713"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Box 13"/>
          <p:cNvSpPr txBox="1">
            <a:spLocks noChangeArrowheads="1"/>
          </p:cNvSpPr>
          <p:nvPr/>
        </p:nvSpPr>
        <p:spPr bwMode="auto">
          <a:xfrm>
            <a:off x="675456" y="3933056"/>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kern="1200" dirty="0">
                <a:solidFill>
                  <a:schemeClr val="tx1"/>
                </a:solidFill>
                <a:ea typeface="ＭＳ Ｐゴシック" pitchFamily="34" charset="-128"/>
              </a:rPr>
              <a:t>Notice:</a:t>
            </a:r>
            <a:r>
              <a:rPr lang="en-US" altLang="ja-JP" sz="900" b="0" kern="1200" dirty="0">
                <a:solidFill>
                  <a:schemeClr val="tx1"/>
                </a:solidFill>
                <a:ea typeface="ＭＳ Ｐゴシック" pitchFamily="34" charset="-128"/>
              </a:rPr>
              <a:t> </a:t>
            </a:r>
            <a:r>
              <a:rPr lang="en-US" altLang="ja-JP" sz="800" b="0" kern="1200" dirty="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kern="1200" dirty="0">
              <a:solidFill>
                <a:schemeClr val="tx1"/>
              </a:solidFill>
              <a:ea typeface="ＭＳ Ｐゴシック" pitchFamily="34" charset="-128"/>
            </a:endParaRPr>
          </a:p>
          <a:p>
            <a:pPr eaLnBrk="0" hangingPunct="0"/>
            <a:r>
              <a:rPr lang="en-US" altLang="ja-JP" sz="900" kern="1200" dirty="0">
                <a:solidFill>
                  <a:schemeClr val="tx1"/>
                </a:solidFill>
                <a:ea typeface="ＭＳ Ｐゴシック" pitchFamily="34" charset="-128"/>
              </a:rPr>
              <a:t>Release:</a:t>
            </a:r>
            <a:r>
              <a:rPr lang="en-US" altLang="ja-JP" sz="900" b="0" kern="1200" dirty="0">
                <a:solidFill>
                  <a:schemeClr val="tx1"/>
                </a:solidFill>
                <a:ea typeface="ＭＳ Ｐゴシック" pitchFamily="34" charset="-128"/>
              </a:rPr>
              <a:t> </a:t>
            </a:r>
            <a:r>
              <a:rPr lang="en-US" altLang="ja-JP" sz="800" b="0" kern="1200" dirty="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kern="1200" dirty="0">
              <a:solidFill>
                <a:schemeClr val="tx1"/>
              </a:solidFill>
              <a:ea typeface="ＭＳ Ｐゴシック" pitchFamily="34" charset="-128"/>
            </a:endParaRPr>
          </a:p>
          <a:p>
            <a:pPr eaLnBrk="0" hangingPunct="0"/>
            <a:r>
              <a:rPr lang="en-US" altLang="ja-JP" sz="900" kern="1200" dirty="0">
                <a:solidFill>
                  <a:schemeClr val="tx1"/>
                </a:solidFill>
                <a:ea typeface="ＭＳ Ｐゴシック" pitchFamily="34" charset="-128"/>
              </a:rPr>
              <a:t>Patent Policy and Procedures:</a:t>
            </a:r>
            <a:r>
              <a:rPr lang="en-US" altLang="ja-JP" sz="900" b="0" kern="1200" dirty="0">
                <a:solidFill>
                  <a:schemeClr val="tx1"/>
                </a:solidFill>
                <a:ea typeface="ＭＳ Ｐゴシック" pitchFamily="34" charset="-128"/>
              </a:rPr>
              <a:t> </a:t>
            </a:r>
            <a:r>
              <a:rPr lang="en-US" altLang="ja-JP" sz="800" b="0" kern="1200" dirty="0">
                <a:solidFill>
                  <a:schemeClr val="tx1"/>
                </a:solidFill>
                <a:ea typeface="ＭＳ Ｐゴシック" pitchFamily="34" charset="-128"/>
              </a:rPr>
              <a:t>The contributor is familiar with the IEEE 802 Patent Policy and Procedures </a:t>
            </a:r>
            <a:r>
              <a:rPr lang="en-US" altLang="ja-JP" sz="800" kern="1200" dirty="0">
                <a:solidFill>
                  <a:schemeClr val="tx1"/>
                </a:solidFill>
                <a:ea typeface="ＭＳ Ｐゴシック" pitchFamily="34" charset="-128"/>
                <a:hlinkClick r:id="rId6"/>
              </a:rPr>
              <a:t>http://standards.ieee.org/guides/bylaws/sb-bylaws.pdf</a:t>
            </a:r>
            <a:r>
              <a:rPr lang="en-US" altLang="ja-JP" sz="800" b="0" kern="1200" dirty="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kern="1200" dirty="0">
                <a:solidFill>
                  <a:schemeClr val="tx1"/>
                </a:solidFill>
                <a:ea typeface="ＭＳ Ｐゴシック" pitchFamily="34" charset="-128"/>
                <a:hlinkClick r:id="rId7"/>
              </a:rPr>
              <a:t>Wendong Hu</a:t>
            </a:r>
            <a:r>
              <a:rPr lang="en-US" altLang="ja-JP" sz="800" b="0" kern="1200" dirty="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kern="1200" dirty="0">
                <a:solidFill>
                  <a:srgbClr val="003399"/>
                </a:solidFill>
                <a:ea typeface="ＭＳ Ｐゴシック" pitchFamily="34" charset="-128"/>
              </a:rPr>
              <a:t>If you have questions, contact the IEEE Patent Committee Administrator at </a:t>
            </a:r>
            <a:r>
              <a:rPr lang="en-US" altLang="ja-JP" sz="800" kern="1200" dirty="0">
                <a:solidFill>
                  <a:srgbClr val="003399"/>
                </a:solidFill>
                <a:ea typeface="ＭＳ Ｐゴシック" pitchFamily="34" charset="-128"/>
                <a:hlinkClick r:id="rId8"/>
              </a:rPr>
              <a:t>patcom@iee.org</a:t>
            </a:r>
            <a:r>
              <a:rPr lang="en-US" altLang="ja-JP" sz="800" kern="1200" dirty="0">
                <a:solidFill>
                  <a:srgbClr val="003399"/>
                </a:solidFill>
                <a:ea typeface="ＭＳ Ｐゴシック" pitchFamily="34" charset="-128"/>
              </a:rPr>
              <a:t>.</a:t>
            </a:r>
            <a:endParaRPr lang="en-US" altLang="ja-JP" sz="800" kern="1200" dirty="0">
              <a:solidFill>
                <a:schemeClr val="tx1"/>
              </a:solidFill>
              <a:ea typeface="ＭＳ Ｐゴシック" pitchFamily="34" charset="-128"/>
            </a:endParaRPr>
          </a:p>
          <a:p>
            <a:pPr eaLnBrk="0" hangingPunct="0">
              <a:spcBef>
                <a:spcPct val="50000"/>
              </a:spcBef>
            </a:pPr>
            <a:endParaRPr lang="en-US" altLang="ja-JP" sz="1000" kern="1200" dirty="0">
              <a:ea typeface="ＭＳ Ｐゴシック" pitchFamily="34" charset="-128"/>
            </a:endParaRPr>
          </a:p>
        </p:txBody>
      </p:sp>
      <p:sp>
        <p:nvSpPr>
          <p:cNvPr id="7" name="TextBox 6"/>
          <p:cNvSpPr txBox="1"/>
          <p:nvPr/>
        </p:nvSpPr>
        <p:spPr>
          <a:xfrm>
            <a:off x="3635896" y="1916832"/>
            <a:ext cx="2043648" cy="400110"/>
          </a:xfrm>
          <a:prstGeom prst="rect">
            <a:avLst/>
          </a:prstGeom>
          <a:noFill/>
        </p:spPr>
        <p:txBody>
          <a:bodyPr wrap="none" rtlCol="0">
            <a:spAutoFit/>
          </a:bodyPr>
          <a:lstStyle/>
          <a:p>
            <a:r>
              <a:rPr kumimoji="1" lang="en-US" altLang="ja-JP" sz="2000" dirty="0" smtClean="0"/>
              <a:t>Date: 2013-03-20</a:t>
            </a:r>
          </a:p>
        </p:txBody>
      </p:sp>
      <p:sp>
        <p:nvSpPr>
          <p:cNvPr id="11" name="Footer Placeholder 10"/>
          <p:cNvSpPr>
            <a:spLocks noGrp="1"/>
          </p:cNvSpPr>
          <p:nvPr>
            <p:ph type="ftr" sz="quarter" idx="11"/>
          </p:nvPr>
        </p:nvSpPr>
        <p:spPr/>
        <p:txBody>
          <a:bodyPr/>
          <a:lstStyle/>
          <a:p>
            <a:pPr>
              <a:defRPr/>
            </a:pPr>
            <a:r>
              <a:rPr lang="en-US" smtClean="0"/>
              <a:t>Gabriel Villardi (NICT)</a:t>
            </a:r>
            <a:endParaRPr lang="en-US"/>
          </a:p>
        </p:txBody>
      </p:sp>
      <p:sp>
        <p:nvSpPr>
          <p:cNvPr id="13" name="Slide Number Placeholder 12"/>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 Urban (Rx Indoor)</a:t>
            </a:r>
            <a:br>
              <a:rPr lang="en-US" dirty="0" smtClean="0"/>
            </a:br>
            <a:r>
              <a:rPr lang="en-US" i="1" dirty="0" smtClean="0"/>
              <a:t>Heavy Concrete Structure</a:t>
            </a:r>
            <a:endParaRPr lang="en-SG" i="1" dirty="0"/>
          </a:p>
        </p:txBody>
      </p:sp>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8" name="TextBox 7"/>
          <p:cNvSpPr txBox="1"/>
          <p:nvPr/>
        </p:nvSpPr>
        <p:spPr>
          <a:xfrm>
            <a:off x="609600" y="2452826"/>
            <a:ext cx="4158610" cy="400110"/>
          </a:xfrm>
          <a:prstGeom prst="rect">
            <a:avLst/>
          </a:prstGeom>
          <a:noFill/>
        </p:spPr>
        <p:txBody>
          <a:bodyPr wrap="none" rtlCol="0">
            <a:spAutoFit/>
          </a:bodyPr>
          <a:lstStyle/>
          <a:p>
            <a:r>
              <a:rPr kumimoji="1" lang="en-US" altLang="ja-JP" sz="2000" dirty="0" smtClean="0"/>
              <a:t>Fading Margin Range: 0 dB ~ 20 dB</a:t>
            </a:r>
            <a:endParaRPr kumimoji="1" lang="ja-JP" altLang="en-US" sz="2000" dirty="0"/>
          </a:p>
        </p:txBody>
      </p:sp>
      <p:sp>
        <p:nvSpPr>
          <p:cNvPr id="9" name="TextBox 8"/>
          <p:cNvSpPr txBox="1"/>
          <p:nvPr/>
        </p:nvSpPr>
        <p:spPr>
          <a:xfrm>
            <a:off x="603935" y="1676400"/>
            <a:ext cx="1224865" cy="400110"/>
          </a:xfrm>
          <a:prstGeom prst="rect">
            <a:avLst/>
          </a:prstGeom>
          <a:noFill/>
        </p:spPr>
        <p:txBody>
          <a:bodyPr wrap="none" rtlCol="0">
            <a:spAutoFit/>
          </a:bodyPr>
          <a:lstStyle/>
          <a:p>
            <a:r>
              <a:rPr kumimoji="1" lang="en-US" altLang="ja-JP" sz="2000" dirty="0" smtClean="0"/>
              <a:t>QPSK ½:</a:t>
            </a:r>
            <a:endParaRPr kumimoji="1" lang="ja-JP" altLang="en-US" sz="2000" dirty="0"/>
          </a:p>
        </p:txBody>
      </p:sp>
      <p:sp>
        <p:nvSpPr>
          <p:cNvPr id="10" name="TextBox 9"/>
          <p:cNvSpPr txBox="1"/>
          <p:nvPr/>
        </p:nvSpPr>
        <p:spPr>
          <a:xfrm>
            <a:off x="609600" y="2800290"/>
            <a:ext cx="5891982" cy="707886"/>
          </a:xfrm>
          <a:prstGeom prst="rect">
            <a:avLst/>
          </a:prstGeom>
          <a:noFill/>
        </p:spPr>
        <p:txBody>
          <a:bodyPr wrap="none" rtlCol="0">
            <a:spAutoFit/>
          </a:bodyPr>
          <a:lstStyle/>
          <a:p>
            <a:r>
              <a:rPr kumimoji="1" lang="en-US" altLang="ja-JP" sz="2000" dirty="0"/>
              <a:t>Sensitivity: - 91.3 </a:t>
            </a:r>
            <a:r>
              <a:rPr kumimoji="1" lang="en-US" altLang="ja-JP" sz="2000" dirty="0" err="1" smtClean="0"/>
              <a:t>dBm</a:t>
            </a:r>
            <a:r>
              <a:rPr kumimoji="1" lang="en-US" altLang="ja-JP" sz="2000" dirty="0"/>
              <a:t>, Channel Bandwidth: 6 MHz</a:t>
            </a:r>
            <a:endParaRPr kumimoji="1" lang="ja-JP" altLang="en-US" sz="2000" dirty="0"/>
          </a:p>
          <a:p>
            <a:endParaRPr kumimoji="1" lang="ja-JP" altLang="en-US" sz="2000" dirty="0"/>
          </a:p>
        </p:txBody>
      </p:sp>
      <p:graphicFrame>
        <p:nvGraphicFramePr>
          <p:cNvPr id="12" name="Content Placeholder 5"/>
          <p:cNvGraphicFramePr>
            <a:graphicFrameLocks/>
          </p:cNvGraphicFramePr>
          <p:nvPr/>
        </p:nvGraphicFramePr>
        <p:xfrm>
          <a:off x="1174381" y="3352800"/>
          <a:ext cx="6521819" cy="2840509"/>
        </p:xfrm>
        <a:graphic>
          <a:graphicData uri="http://schemas.openxmlformats.org/drawingml/2006/table">
            <a:tbl>
              <a:tblPr firstRow="1" bandRow="1">
                <a:tableStyleId>{5C22544A-7EE6-4342-B048-85BDC9FD1C3A}</a:tableStyleId>
              </a:tblPr>
              <a:tblGrid>
                <a:gridCol w="806821"/>
                <a:gridCol w="1371598"/>
                <a:gridCol w="1828802"/>
                <a:gridCol w="1447800"/>
                <a:gridCol w="1066798"/>
              </a:tblGrid>
              <a:tr h="685800">
                <a:tc>
                  <a:txBody>
                    <a:bodyPr/>
                    <a:lstStyle/>
                    <a:p>
                      <a:pPr algn="ctr"/>
                      <a:r>
                        <a:rPr kumimoji="1" lang="en-US" altLang="ja-JP" dirty="0" smtClean="0"/>
                        <a:t>EIRP</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Fading</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Margin</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Building Loss</a:t>
                      </a:r>
                    </a:p>
                    <a:p>
                      <a:pPr algn="ctr"/>
                      <a:r>
                        <a:rPr kumimoji="1" lang="en-US" altLang="ja-JP" dirty="0" smtClean="0"/>
                        <a:t>Heavy Concrete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Min.</a:t>
                      </a:r>
                      <a:r>
                        <a:rPr kumimoji="1" lang="en-US" altLang="ja-JP" baseline="0" dirty="0" smtClean="0"/>
                        <a:t> Signal Level</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a:p>
                  </a:txBody>
                  <a:tcPr/>
                </a:tc>
                <a:tc>
                  <a:txBody>
                    <a:bodyPr/>
                    <a:lstStyle/>
                    <a:p>
                      <a:pPr algn="ctr"/>
                      <a:r>
                        <a:rPr kumimoji="1" lang="en-US" altLang="ja-JP" dirty="0" smtClean="0"/>
                        <a:t>Distance</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m</a:t>
                      </a:r>
                      <a:r>
                        <a:rPr kumimoji="1" lang="en-US" altLang="ja-JP" dirty="0" smtClean="0"/>
                        <a:t>)</a:t>
                      </a:r>
                      <a:endParaRPr kumimoji="1" lang="ja-JP" altLang="en-US" dirty="0"/>
                    </a:p>
                  </a:txBody>
                  <a:tcPr/>
                </a:tc>
              </a:tr>
              <a:tr h="385222">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17.7</a:t>
                      </a:r>
                      <a:endParaRPr kumimoji="1" lang="ja-JP" altLang="en-US" dirty="0"/>
                    </a:p>
                  </a:txBody>
                  <a:tcPr/>
                </a:tc>
                <a:tc>
                  <a:txBody>
                    <a:bodyPr/>
                    <a:lstStyle/>
                    <a:p>
                      <a:pPr algn="ctr"/>
                      <a:r>
                        <a:rPr kumimoji="1" lang="en-US" altLang="ja-JP" dirty="0" smtClean="0"/>
                        <a:t>-91.3</a:t>
                      </a:r>
                      <a:endParaRPr kumimoji="1" lang="ja-JP" altLang="en-US" dirty="0"/>
                    </a:p>
                  </a:txBody>
                  <a:tcPr/>
                </a:tc>
                <a:tc>
                  <a:txBody>
                    <a:bodyPr/>
                    <a:lstStyle/>
                    <a:p>
                      <a:pPr algn="ctr"/>
                      <a:r>
                        <a:rPr kumimoji="1" lang="en-US" altLang="ja-JP" dirty="0" smtClean="0"/>
                        <a:t>190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17.7</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140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17.7</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110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17.7</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80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solidFill>
                            <a:srgbClr val="FF0000"/>
                          </a:solidFill>
                        </a:rPr>
                        <a:t>20</a:t>
                      </a:r>
                      <a:endParaRPr kumimoji="1" lang="ja-JP" altLang="en-US"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17.7</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solidFill>
                            <a:srgbClr val="FF0000"/>
                          </a:solidFill>
                        </a:rPr>
                        <a:t>60</a:t>
                      </a:r>
                      <a:endParaRPr kumimoji="1" lang="ja-JP" altLang="en-US" dirty="0">
                        <a:solidFill>
                          <a:srgbClr val="FF0000"/>
                        </a:solidFill>
                      </a:endParaRPr>
                    </a:p>
                  </a:txBody>
                  <a:tcPr/>
                </a:tc>
              </a:tr>
            </a:tbl>
          </a:graphicData>
        </a:graphic>
      </p:graphicFrame>
      <p:sp>
        <p:nvSpPr>
          <p:cNvPr id="13" name="TextBox 12"/>
          <p:cNvSpPr txBox="1"/>
          <p:nvPr/>
        </p:nvSpPr>
        <p:spPr>
          <a:xfrm>
            <a:off x="7796590" y="5840233"/>
            <a:ext cx="1001129" cy="307777"/>
          </a:xfrm>
          <a:prstGeom prst="rect">
            <a:avLst/>
          </a:prstGeom>
          <a:noFill/>
        </p:spPr>
        <p:txBody>
          <a:bodyPr wrap="none" rtlCol="0">
            <a:spAutoFit/>
          </a:bodyPr>
          <a:lstStyle/>
          <a:p>
            <a:r>
              <a:rPr kumimoji="1" lang="en-US" altLang="ja-JP" sz="1400" b="0" i="1" dirty="0" smtClean="0">
                <a:solidFill>
                  <a:srgbClr val="FF0000"/>
                </a:solidFill>
              </a:rPr>
              <a:t>worst case</a:t>
            </a:r>
            <a:endParaRPr kumimoji="1" lang="ja-JP" altLang="en-US" sz="1400" b="0" i="1" dirty="0">
              <a:solidFill>
                <a:srgbClr val="FF0000"/>
              </a:solidFill>
            </a:endParaRPr>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10</a:t>
            </a:fld>
            <a:endParaRPr lang="en-US" altLang="ja-JP"/>
          </a:p>
        </p:txBody>
      </p:sp>
      <p:sp>
        <p:nvSpPr>
          <p:cNvPr id="6" name="Rectangle 5"/>
          <p:cNvSpPr/>
          <p:nvPr/>
        </p:nvSpPr>
        <p:spPr>
          <a:xfrm>
            <a:off x="611560" y="2020778"/>
            <a:ext cx="4572000" cy="400110"/>
          </a:xfrm>
          <a:prstGeom prst="rect">
            <a:avLst/>
          </a:prstGeom>
        </p:spPr>
        <p:txBody>
          <a:bodyPr>
            <a:spAutoFit/>
          </a:bodyPr>
          <a:lstStyle/>
          <a:p>
            <a:r>
              <a:rPr kumimoji="1" lang="en-US" altLang="ja-JP" sz="2000" dirty="0"/>
              <a:t>H-CPE: 10 m, L-CPE: 2 m;</a:t>
            </a:r>
            <a:endParaRPr kumimoji="1"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SG" dirty="0"/>
          </a:p>
        </p:txBody>
      </p:sp>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11" name="Content Placeholder 10"/>
          <p:cNvSpPr>
            <a:spLocks noGrp="1"/>
          </p:cNvSpPr>
          <p:nvPr>
            <p:ph idx="1"/>
          </p:nvPr>
        </p:nvSpPr>
        <p:spPr>
          <a:xfrm>
            <a:off x="685800" y="1676400"/>
            <a:ext cx="7772400" cy="4114800"/>
          </a:xfrm>
        </p:spPr>
        <p:txBody>
          <a:bodyPr/>
          <a:lstStyle/>
          <a:p>
            <a:pPr algn="just"/>
            <a:r>
              <a:rPr lang="en-US" altLang="ja-JP" sz="1800" b="0" dirty="0" smtClean="0"/>
              <a:t>Using models developed for broadcasting services, </a:t>
            </a:r>
            <a:r>
              <a:rPr lang="en-US" altLang="ja-JP" sz="1800" b="0" i="1" dirty="0" smtClean="0"/>
              <a:t>i.e.</a:t>
            </a:r>
            <a:r>
              <a:rPr lang="en-US" altLang="ja-JP" sz="1800" b="0" dirty="0" smtClean="0"/>
              <a:t>, </a:t>
            </a:r>
            <a:r>
              <a:rPr lang="en-US" altLang="ja-JP" sz="1800" b="0" dirty="0" err="1" smtClean="0"/>
              <a:t>Hata</a:t>
            </a:r>
            <a:r>
              <a:rPr lang="en-US" altLang="ja-JP" sz="1800" b="0" dirty="0" smtClean="0"/>
              <a:t> and Extended-</a:t>
            </a:r>
            <a:r>
              <a:rPr lang="en-US" altLang="ja-JP" sz="1800" b="0" dirty="0" err="1" smtClean="0"/>
              <a:t>Hata</a:t>
            </a:r>
            <a:r>
              <a:rPr lang="en-US" altLang="ja-JP" sz="1800" b="0" dirty="0" smtClean="0"/>
              <a:t> models, can provide very conservative link range estimations for applications in which antennas heights are low</a:t>
            </a:r>
          </a:p>
          <a:p>
            <a:pPr lvl="1" algn="just"/>
            <a:r>
              <a:rPr lang="en-US" altLang="ja-JP" sz="1400" dirty="0" smtClean="0"/>
              <a:t>H-CPE to L-CPE </a:t>
            </a:r>
            <a:r>
              <a:rPr lang="en-US" altLang="ja-JP" sz="1400" u="sng" dirty="0" smtClean="0"/>
              <a:t>best case 3900 </a:t>
            </a:r>
            <a:r>
              <a:rPr lang="en-US" altLang="ja-JP" sz="1400" u="sng" dirty="0" err="1" smtClean="0"/>
              <a:t>m</a:t>
            </a:r>
            <a:r>
              <a:rPr lang="en-US" altLang="ja-JP" sz="1400" dirty="0" smtClean="0"/>
              <a:t> (</a:t>
            </a:r>
            <a:r>
              <a:rPr lang="en-US" altLang="ja-JP" sz="1400" dirty="0" err="1" smtClean="0"/>
              <a:t>Tx</a:t>
            </a:r>
            <a:r>
              <a:rPr lang="en-US" altLang="ja-JP" sz="1400" dirty="0" smtClean="0"/>
              <a:t>: 10 </a:t>
            </a:r>
            <a:r>
              <a:rPr lang="en-US" altLang="ja-JP" sz="1400" dirty="0" err="1" smtClean="0"/>
              <a:t>m</a:t>
            </a:r>
            <a:r>
              <a:rPr lang="en-US" altLang="ja-JP" sz="1400" dirty="0" smtClean="0"/>
              <a:t>, Rx 2 </a:t>
            </a:r>
            <a:r>
              <a:rPr lang="en-US" altLang="ja-JP" sz="1400" dirty="0" err="1" smtClean="0"/>
              <a:t>m</a:t>
            </a:r>
            <a:r>
              <a:rPr lang="en-US" altLang="ja-JP" sz="1400" dirty="0" smtClean="0"/>
              <a:t>) [4]</a:t>
            </a:r>
          </a:p>
          <a:p>
            <a:pPr lvl="1" algn="just"/>
            <a:r>
              <a:rPr lang="en-US" altLang="ja-JP" sz="1400" dirty="0" smtClean="0"/>
              <a:t>Portable CPE to portable CPE </a:t>
            </a:r>
            <a:r>
              <a:rPr lang="en-US" altLang="ja-JP" sz="1400" u="sng" dirty="0" smtClean="0"/>
              <a:t>best case 2876 </a:t>
            </a:r>
            <a:r>
              <a:rPr lang="en-US" altLang="ja-JP" sz="1400" u="sng" dirty="0" err="1" smtClean="0"/>
              <a:t>m</a:t>
            </a:r>
            <a:r>
              <a:rPr lang="en-US" altLang="ja-JP" sz="1400" dirty="0" smtClean="0"/>
              <a:t> (</a:t>
            </a:r>
            <a:r>
              <a:rPr lang="en-US" altLang="ja-JP" sz="1400" dirty="0" err="1" smtClean="0"/>
              <a:t>Tx</a:t>
            </a:r>
            <a:r>
              <a:rPr lang="en-US" altLang="ja-JP" sz="1400" dirty="0" smtClean="0"/>
              <a:t>: 0.5, Rx 30 </a:t>
            </a:r>
            <a:r>
              <a:rPr lang="en-US" altLang="ja-JP" sz="1400" dirty="0" err="1" smtClean="0"/>
              <a:t>m</a:t>
            </a:r>
            <a:r>
              <a:rPr lang="en-US" altLang="ja-JP" sz="1400" dirty="0" smtClean="0"/>
              <a:t>) [5]</a:t>
            </a:r>
          </a:p>
          <a:p>
            <a:pPr algn="just"/>
            <a:r>
              <a:rPr lang="en-US" altLang="ja-JP" sz="1800" b="0" dirty="0" smtClean="0"/>
              <a:t>Using a model derived for low height antennas the estimated link range significantly reduced to</a:t>
            </a:r>
          </a:p>
          <a:p>
            <a:pPr lvl="1" algn="just"/>
            <a:r>
              <a:rPr lang="en-US" altLang="ja-JP" sz="1400" dirty="0" smtClean="0"/>
              <a:t>H-CPE to L-CPE </a:t>
            </a:r>
            <a:r>
              <a:rPr lang="en-US" altLang="ja-JP" sz="1400" u="sng" dirty="0" smtClean="0"/>
              <a:t>best case 530 </a:t>
            </a:r>
            <a:r>
              <a:rPr lang="en-US" altLang="ja-JP" sz="1400" u="sng" dirty="0" err="1" smtClean="0"/>
              <a:t>m</a:t>
            </a:r>
            <a:r>
              <a:rPr lang="en-US" altLang="ja-JP" sz="1400" i="1" dirty="0" smtClean="0"/>
              <a:t> (suburban Rx outdoors)</a:t>
            </a:r>
          </a:p>
          <a:p>
            <a:pPr lvl="1" algn="just"/>
            <a:r>
              <a:rPr lang="en-US" altLang="ja-JP" sz="1400" dirty="0" smtClean="0"/>
              <a:t>H-CPE to L-CPE </a:t>
            </a:r>
            <a:r>
              <a:rPr lang="en-US" altLang="ja-JP" sz="1400" u="sng" dirty="0" smtClean="0"/>
              <a:t>worst case 100 </a:t>
            </a:r>
            <a:r>
              <a:rPr lang="en-US" altLang="ja-JP" sz="1400" u="sng" dirty="0" err="1" smtClean="0"/>
              <a:t>m</a:t>
            </a:r>
            <a:r>
              <a:rPr lang="en-US" altLang="ja-JP" sz="1400" dirty="0" smtClean="0"/>
              <a:t> </a:t>
            </a:r>
            <a:r>
              <a:rPr lang="en-US" altLang="ja-JP" sz="1400" i="1" dirty="0" smtClean="0"/>
              <a:t>(Urban Rx indoors – Light Concrete Structure)</a:t>
            </a:r>
            <a:r>
              <a:rPr lang="en-US" altLang="ja-JP" sz="1400" dirty="0" smtClean="0"/>
              <a:t> </a:t>
            </a:r>
          </a:p>
          <a:p>
            <a:pPr lvl="1" algn="just"/>
            <a:r>
              <a:rPr lang="en-US" altLang="ja-JP" sz="1400" dirty="0" smtClean="0"/>
              <a:t>H-CPE to L-CPE </a:t>
            </a:r>
            <a:r>
              <a:rPr lang="en-US" altLang="ja-JP" sz="1400" u="sng" dirty="0" smtClean="0"/>
              <a:t>worst case 60 </a:t>
            </a:r>
            <a:r>
              <a:rPr lang="en-US" altLang="ja-JP" sz="1400" u="sng" dirty="0" err="1" smtClean="0"/>
              <a:t>m</a:t>
            </a:r>
            <a:r>
              <a:rPr lang="en-US" altLang="ja-JP" sz="1400" i="1" dirty="0" smtClean="0"/>
              <a:t> (Urban Rx indoors – Heavy Concrete Structure)</a:t>
            </a:r>
            <a:endParaRPr lang="en-US" altLang="ja-JP" sz="1800" b="0" i="1" dirty="0" smtClean="0"/>
          </a:p>
          <a:p>
            <a:pPr algn="just"/>
            <a:r>
              <a:rPr lang="en-US" altLang="ja-JP" sz="1800" b="0" dirty="0" smtClean="0">
                <a:solidFill>
                  <a:srgbClr val="3366FF"/>
                </a:solidFill>
              </a:rPr>
              <a:t>This strongly indicates the need for spatial diversity both at </a:t>
            </a:r>
            <a:r>
              <a:rPr lang="en-US" altLang="ja-JP" sz="1800" b="0" dirty="0" err="1" smtClean="0">
                <a:solidFill>
                  <a:srgbClr val="3366FF"/>
                </a:solidFill>
              </a:rPr>
              <a:t>Tx</a:t>
            </a:r>
            <a:r>
              <a:rPr lang="en-US" altLang="ja-JP" sz="1800" b="0" dirty="0" smtClean="0">
                <a:solidFill>
                  <a:srgbClr val="3366FF"/>
                </a:solidFill>
              </a:rPr>
              <a:t> and Rx to increase the link range of 802.22b based use-cases where the devices antenna AGL is low.</a:t>
            </a:r>
          </a:p>
          <a:p>
            <a:pPr algn="just"/>
            <a:r>
              <a:rPr lang="en-US" altLang="ja-JP" sz="1800" b="0" dirty="0" smtClean="0"/>
              <a:t>We believe that, especially closed loop diversity schemes, have the potential to significantly increase the link range of low-height antenna use-cases of 802.22b.</a:t>
            </a:r>
          </a:p>
          <a:p>
            <a:pPr algn="just"/>
            <a:endParaRPr lang="en-US" altLang="ja-JP" sz="1800" dirty="0" smtClean="0"/>
          </a:p>
          <a:p>
            <a:pPr algn="just"/>
            <a:endParaRPr lang="en-US" altLang="ja-JP" sz="1800" dirty="0" smtClean="0"/>
          </a:p>
          <a:p>
            <a:pPr lvl="1" algn="just"/>
            <a:endParaRPr lang="ja-JP" altLang="en-US" sz="1400" b="0" dirty="0"/>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11</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SG" dirty="0"/>
          </a:p>
        </p:txBody>
      </p:sp>
      <p:sp>
        <p:nvSpPr>
          <p:cNvPr id="3" name="Content Placeholder 2"/>
          <p:cNvSpPr>
            <a:spLocks noGrp="1"/>
          </p:cNvSpPr>
          <p:nvPr>
            <p:ph idx="1"/>
          </p:nvPr>
        </p:nvSpPr>
        <p:spPr>
          <a:xfrm>
            <a:off x="685800" y="1676400"/>
            <a:ext cx="7772400" cy="4114800"/>
          </a:xfrm>
        </p:spPr>
        <p:txBody>
          <a:bodyPr/>
          <a:lstStyle/>
          <a:p>
            <a:pPr algn="just">
              <a:buNone/>
            </a:pPr>
            <a:r>
              <a:rPr lang="en-US" sz="1800" dirty="0" smtClean="0"/>
              <a:t>[1]</a:t>
            </a:r>
            <a:r>
              <a:rPr lang="en-SG" sz="1800" dirty="0" smtClean="0"/>
              <a:t> </a:t>
            </a:r>
            <a:r>
              <a:rPr lang="en-US" altLang="ja-JP" sz="1800" b="0" dirty="0" smtClean="0"/>
              <a:t>G.P. Villardi, C.S. Sum, C. Sun, Y.D. </a:t>
            </a:r>
            <a:r>
              <a:rPr lang="en-US" altLang="ja-JP" sz="1800" b="0" dirty="0" err="1" smtClean="0"/>
              <a:t>Alemseged</a:t>
            </a:r>
            <a:r>
              <a:rPr lang="en-US" altLang="ja-JP" sz="1800" b="0" dirty="0" smtClean="0"/>
              <a:t> and H. Harada, “</a:t>
            </a:r>
            <a:r>
              <a:rPr lang="en-US" altLang="ja-JP" sz="1800" b="0" i="1" dirty="0" smtClean="0"/>
              <a:t>Efficiency of Dynamic Frequency Selection Based Coexistence Mechanisms for TV White Space Enabled Cognitive Wireless Access Points</a:t>
            </a:r>
            <a:r>
              <a:rPr lang="en-US" altLang="ja-JP" sz="1800" b="0" dirty="0" smtClean="0"/>
              <a:t>”,</a:t>
            </a:r>
            <a:r>
              <a:rPr lang="ja-JP" altLang="en-US" sz="1800" b="0" i="1" dirty="0" smtClean="0"/>
              <a:t> </a:t>
            </a:r>
            <a:r>
              <a:rPr lang="en-US" altLang="ja-JP" sz="1800" b="0" dirty="0" smtClean="0"/>
              <a:t>IEEE Wireless Communications, Vol. 19, Issue 6, Dec. 2012.</a:t>
            </a:r>
            <a:endParaRPr lang="ja-JP" altLang="en-US" sz="1800" b="0" dirty="0" smtClean="0"/>
          </a:p>
          <a:p>
            <a:pPr algn="just">
              <a:buNone/>
            </a:pPr>
            <a:r>
              <a:rPr lang="en-SG" sz="1800" dirty="0" smtClean="0"/>
              <a:t>[</a:t>
            </a:r>
            <a:r>
              <a:rPr lang="en-GB" sz="1800" dirty="0" smtClean="0"/>
              <a:t>2]</a:t>
            </a:r>
            <a:r>
              <a:rPr lang="en-GB" sz="1800" b="0" dirty="0" smtClean="0"/>
              <a:t> </a:t>
            </a:r>
            <a:r>
              <a:rPr lang="en-US" altLang="ja-JP" sz="1800" b="0" dirty="0" smtClean="0"/>
              <a:t>G.P. Villardi, C. Sun, Y.D. </a:t>
            </a:r>
            <a:r>
              <a:rPr lang="en-US" altLang="ja-JP" sz="1800" b="0" dirty="0" err="1" smtClean="0"/>
              <a:t>Alemseged</a:t>
            </a:r>
            <a:r>
              <a:rPr lang="en-US" altLang="ja-JP" sz="1800" b="0" dirty="0" smtClean="0"/>
              <a:t> and H. Harada, “</a:t>
            </a:r>
            <a:r>
              <a:rPr lang="en-US" altLang="ja-JP" sz="1800" b="0" i="1" dirty="0" smtClean="0"/>
              <a:t>Coexistence of TV White Space Enabled Cognitive Wireless Access Points</a:t>
            </a:r>
            <a:r>
              <a:rPr lang="en-US" altLang="ja-JP" sz="1800" b="0" dirty="0" smtClean="0"/>
              <a:t>,” Wireless Communications and Networking Conference (WCNC 2012), Apr. 2012.</a:t>
            </a:r>
          </a:p>
          <a:p>
            <a:pPr algn="just">
              <a:buNone/>
            </a:pPr>
            <a:r>
              <a:rPr lang="en-US" sz="1800" dirty="0" smtClean="0">
                <a:ea typeface="ＭＳ Ｐゴシック" charset="-128"/>
              </a:rPr>
              <a:t>[3] </a:t>
            </a:r>
            <a:r>
              <a:rPr lang="en-US" sz="1800" b="0" dirty="0" smtClean="0">
                <a:ea typeface="ＭＳ Ｐゴシック" charset="-128"/>
              </a:rPr>
              <a:t>Std IEEE802.22-2011.</a:t>
            </a:r>
          </a:p>
          <a:p>
            <a:pPr algn="just">
              <a:buNone/>
            </a:pPr>
            <a:r>
              <a:rPr lang="en-SG" sz="1800" dirty="0" smtClean="0"/>
              <a:t>[</a:t>
            </a:r>
            <a:r>
              <a:rPr lang="en-GB" sz="1800" dirty="0" smtClean="0"/>
              <a:t>4]</a:t>
            </a:r>
            <a:r>
              <a:rPr lang="en-GB" sz="1800" b="0" dirty="0" smtClean="0"/>
              <a:t> Z. </a:t>
            </a:r>
            <a:r>
              <a:rPr lang="en-GB" sz="1800" b="0" dirty="0" err="1" smtClean="0"/>
              <a:t>Xin</a:t>
            </a:r>
            <a:r>
              <a:rPr lang="en-GB" sz="1800" b="0" dirty="0" smtClean="0"/>
              <a:t>, C.W. </a:t>
            </a:r>
            <a:r>
              <a:rPr lang="en-GB" sz="1800" b="0" dirty="0" err="1" smtClean="0"/>
              <a:t>Pyo</a:t>
            </a:r>
            <a:r>
              <a:rPr lang="en-GB" sz="1800" b="0" dirty="0" smtClean="0"/>
              <a:t>, C. Song, M. Zhou and H. Harada, “</a:t>
            </a:r>
            <a:r>
              <a:rPr lang="en-GB" sz="1800" b="0" i="1" dirty="0" smtClean="0"/>
              <a:t>Preliminary </a:t>
            </a:r>
            <a:r>
              <a:rPr lang="en-US" altLang="ja-JP" sz="1800" b="0" i="1" dirty="0" smtClean="0"/>
              <a:t>Link Budget Analysis for IEEE 802.22b</a:t>
            </a:r>
            <a:r>
              <a:rPr lang="en-US" altLang="ja-JP" sz="1800" b="0" dirty="0" smtClean="0"/>
              <a:t>”, doc.: IEEE 802.22-12/0055r4, May 2012.</a:t>
            </a:r>
            <a:endParaRPr lang="en-US" sz="1800" b="0" dirty="0" smtClean="0">
              <a:ea typeface="ＭＳ Ｐゴシック" charset="-128"/>
            </a:endParaRPr>
          </a:p>
          <a:p>
            <a:pPr algn="just">
              <a:buNone/>
            </a:pPr>
            <a:r>
              <a:rPr lang="en-SG" sz="1800" dirty="0" smtClean="0"/>
              <a:t>[</a:t>
            </a:r>
            <a:r>
              <a:rPr lang="en-GB" sz="1800" dirty="0" smtClean="0"/>
              <a:t>5]</a:t>
            </a:r>
            <a:r>
              <a:rPr lang="en-GB" sz="1800" b="0" dirty="0" smtClean="0"/>
              <a:t> S. </a:t>
            </a:r>
            <a:r>
              <a:rPr lang="en-GB" sz="1800" b="0" dirty="0" err="1" smtClean="0"/>
              <a:t>Shigenobu</a:t>
            </a:r>
            <a:r>
              <a:rPr lang="en-GB" sz="1800" b="0" dirty="0" smtClean="0"/>
              <a:t> and B. Zhao, </a:t>
            </a:r>
            <a:r>
              <a:rPr lang="en-US" altLang="ja-JP" sz="1800" b="0" dirty="0" smtClean="0"/>
              <a:t>“</a:t>
            </a:r>
            <a:r>
              <a:rPr lang="en-US" altLang="ja-JP" sz="1800" b="0" i="1" dirty="0" smtClean="0"/>
              <a:t>Link Budget Analysis for IEEE 802.22b</a:t>
            </a:r>
            <a:r>
              <a:rPr lang="en-US" altLang="ja-JP" sz="1800" b="0" dirty="0" smtClean="0"/>
              <a:t>”, doc.: IEEE 802.22-12/0054r0, May 2012.</a:t>
            </a:r>
          </a:p>
          <a:p>
            <a:pPr algn="just">
              <a:buNone/>
            </a:pPr>
            <a:r>
              <a:rPr lang="en-US" altLang="ja-JP" sz="1800" b="0" dirty="0" smtClean="0"/>
              <a:t>[6] H.K. Kobayashi and G. Patrick, “</a:t>
            </a:r>
            <a:r>
              <a:rPr lang="en-US" altLang="ja-JP" sz="1800" b="0" i="1" dirty="0" smtClean="0"/>
              <a:t>Preliminary Building Attenuation Model</a:t>
            </a:r>
            <a:r>
              <a:rPr lang="en-US" altLang="ja-JP" sz="1800" b="0" dirty="0" smtClean="0"/>
              <a:t>”, NTIA Technical Memorandum 92-155, May 1992. </a:t>
            </a:r>
          </a:p>
          <a:p>
            <a:pPr algn="just">
              <a:buNone/>
            </a:pPr>
            <a:endParaRPr lang="en-SG" sz="1800" b="0" dirty="0"/>
          </a:p>
        </p:txBody>
      </p:sp>
      <p:sp>
        <p:nvSpPr>
          <p:cNvPr id="4" name="Date Placeholder 3"/>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smtClean="0"/>
              <a:t>Gabriel Villardi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12</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50944" cy="276999"/>
          </a:xfrm>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smtClean="0">
                <a:ea typeface="ＭＳ Ｐゴシック" pitchFamily="34"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pPr algn="just"/>
            <a:r>
              <a:rPr lang="en-US" dirty="0" smtClean="0"/>
              <a:t>We provide H-CPE </a:t>
            </a:r>
            <a:r>
              <a:rPr lang="ja-JP" altLang="en-US" dirty="0" smtClean="0">
                <a:sym typeface="Wingdings"/>
              </a:rPr>
              <a:t></a:t>
            </a:r>
            <a:r>
              <a:rPr lang="en-US" dirty="0" smtClean="0"/>
              <a:t> L-CPE link budget analysis based on appropriate propagation model for low-height antenna devices.</a:t>
            </a:r>
          </a:p>
          <a:p>
            <a:pPr algn="just"/>
            <a:r>
              <a:rPr lang="en-US" dirty="0" err="1" smtClean="0"/>
              <a:t>Hata</a:t>
            </a:r>
            <a:r>
              <a:rPr lang="en-US" dirty="0" smtClean="0"/>
              <a:t> and Extended-</a:t>
            </a:r>
            <a:r>
              <a:rPr lang="en-US" dirty="0" err="1" smtClean="0"/>
              <a:t>Hata</a:t>
            </a:r>
            <a:r>
              <a:rPr lang="en-US" dirty="0" smtClean="0"/>
              <a:t> models were derived specifically for propagation of highly positioned antennas. In the IEEE 802.22b context it can be useful </a:t>
            </a:r>
            <a:r>
              <a:rPr lang="en-US" dirty="0" smtClean="0"/>
              <a:t>for link </a:t>
            </a:r>
            <a:r>
              <a:rPr lang="en-US" dirty="0" smtClean="0"/>
              <a:t>budget analysis </a:t>
            </a:r>
            <a:r>
              <a:rPr lang="en-US" dirty="0" smtClean="0"/>
              <a:t>of</a:t>
            </a:r>
            <a:endParaRPr lang="en-US" dirty="0" smtClean="0"/>
          </a:p>
          <a:p>
            <a:pPr lvl="1" algn="just"/>
            <a:r>
              <a:rPr lang="en-US" dirty="0" smtClean="0"/>
              <a:t>BS </a:t>
            </a:r>
            <a:r>
              <a:rPr lang="ja-JP" altLang="en-US" dirty="0" smtClean="0">
                <a:sym typeface="Wingdings"/>
              </a:rPr>
              <a:t></a:t>
            </a:r>
            <a:r>
              <a:rPr lang="en-US" altLang="ja-JP" dirty="0" smtClean="0">
                <a:sym typeface="Wingdings"/>
              </a:rPr>
              <a:t> H-CPE, BS </a:t>
            </a:r>
            <a:r>
              <a:rPr lang="ja-JP" altLang="en-US" dirty="0" smtClean="0">
                <a:sym typeface="Wingdings"/>
              </a:rPr>
              <a:t></a:t>
            </a:r>
            <a:r>
              <a:rPr lang="en-US" altLang="ja-JP" dirty="0" smtClean="0">
                <a:sym typeface="Wingdings"/>
              </a:rPr>
              <a:t> L-CPE, </a:t>
            </a:r>
          </a:p>
          <a:p>
            <a:pPr lvl="1" algn="just"/>
            <a:r>
              <a:rPr lang="en-US" altLang="ja-JP" dirty="0" smtClean="0">
                <a:sym typeface="Wingdings"/>
              </a:rPr>
              <a:t>H</a:t>
            </a:r>
            <a:r>
              <a:rPr lang="en-US" altLang="ja-JP" dirty="0" smtClean="0">
                <a:sym typeface="Wingdings"/>
              </a:rPr>
              <a:t>-CPE </a:t>
            </a:r>
            <a:r>
              <a:rPr lang="ja-JP" altLang="en-US" dirty="0" smtClean="0">
                <a:sym typeface="Wingdings"/>
              </a:rPr>
              <a:t></a:t>
            </a:r>
            <a:r>
              <a:rPr lang="en-US" altLang="ja-JP" dirty="0" smtClean="0">
                <a:sym typeface="Wingdings"/>
              </a:rPr>
              <a:t>H-CPE, provided that at least one H-CPE ≥ 30m</a:t>
            </a:r>
          </a:p>
          <a:p>
            <a:pPr algn="just"/>
            <a:endParaRPr lang="en-US" altLang="ja-JP" dirty="0" smtClean="0">
              <a:sym typeface="Wingdings"/>
            </a:endParaRPr>
          </a:p>
          <a:p>
            <a:pPr algn="just" eaLnBrk="1" hangingPunct="1">
              <a:buNone/>
            </a:pPr>
            <a:r>
              <a:rPr lang="en-US" altLang="ja-JP" dirty="0" smtClean="0">
                <a:ea typeface="ＭＳ Ｐゴシック" pitchFamily="34" charset="-128"/>
              </a:rPr>
              <a:t>					</a:t>
            </a:r>
          </a:p>
        </p:txBody>
      </p:sp>
      <p:sp>
        <p:nvSpPr>
          <p:cNvPr id="11" name="Footer Placeholder 10"/>
          <p:cNvSpPr>
            <a:spLocks noGrp="1"/>
          </p:cNvSpPr>
          <p:nvPr>
            <p:ph type="ftr" sz="quarter" idx="11"/>
          </p:nvPr>
        </p:nvSpPr>
        <p:spPr/>
        <p:txBody>
          <a:bodyPr/>
          <a:lstStyle/>
          <a:p>
            <a:pPr>
              <a:defRPr/>
            </a:pPr>
            <a:r>
              <a:rPr lang="en-US" smtClean="0"/>
              <a:t>Gabriel Villardi (NICT)</a:t>
            </a:r>
            <a:endParaRPr lang="en-US"/>
          </a:p>
        </p:txBody>
      </p:sp>
      <p:sp>
        <p:nvSpPr>
          <p:cNvPr id="12" name="Slide Number Placeholder 11"/>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2</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802.22b Configuration</a:t>
            </a:r>
            <a:endParaRPr lang="en-SG" dirty="0"/>
          </a:p>
        </p:txBody>
      </p:sp>
      <p:sp>
        <p:nvSpPr>
          <p:cNvPr id="5" name="Date Placeholder 4"/>
          <p:cNvSpPr>
            <a:spLocks noGrp="1"/>
          </p:cNvSpPr>
          <p:nvPr>
            <p:ph type="dt" sz="half" idx="10"/>
          </p:nvPr>
        </p:nvSpPr>
        <p:spPr>
          <a:xfrm>
            <a:off x="696913" y="332601"/>
            <a:ext cx="968214" cy="276999"/>
          </a:xfrm>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6" name="Content Placeholder 5"/>
          <p:cNvSpPr>
            <a:spLocks noGrp="1"/>
          </p:cNvSpPr>
          <p:nvPr>
            <p:ph idx="1"/>
          </p:nvPr>
        </p:nvSpPr>
        <p:spPr/>
        <p:txBody>
          <a:bodyPr/>
          <a:lstStyle/>
          <a:p>
            <a:r>
              <a:rPr lang="en-US" altLang="ja-JP" dirty="0" smtClean="0"/>
              <a:t>H-CPE </a:t>
            </a:r>
            <a:r>
              <a:rPr lang="en-US" altLang="ja-JP" dirty="0" smtClean="0">
                <a:sym typeface="Wingdings"/>
              </a:rPr>
              <a:t> L-CPE link</a:t>
            </a:r>
            <a:endParaRPr lang="en-US" altLang="ja-JP" dirty="0"/>
          </a:p>
          <a:p>
            <a:r>
              <a:rPr lang="en-US" altLang="ja-JP" dirty="0" smtClean="0"/>
              <a:t>H</a:t>
            </a:r>
            <a:r>
              <a:rPr lang="en-US" altLang="ja-JP" dirty="0" smtClean="0"/>
              <a:t>-CPE</a:t>
            </a:r>
          </a:p>
          <a:p>
            <a:pPr lvl="1"/>
            <a:r>
              <a:rPr lang="en-US" altLang="ja-JP" dirty="0" smtClean="0">
                <a:solidFill>
                  <a:srgbClr val="0000FF"/>
                </a:solidFill>
              </a:rPr>
              <a:t>Personal/</a:t>
            </a:r>
            <a:r>
              <a:rPr lang="en-US" altLang="ja-JP" dirty="0" smtClean="0">
                <a:solidFill>
                  <a:srgbClr val="0000FF"/>
                </a:solidFill>
              </a:rPr>
              <a:t>Portable (100mW)</a:t>
            </a:r>
          </a:p>
          <a:p>
            <a:r>
              <a:rPr lang="en-US" altLang="ja-JP" dirty="0" smtClean="0"/>
              <a:t>L</a:t>
            </a:r>
            <a:r>
              <a:rPr lang="en-US" altLang="ja-JP" dirty="0" smtClean="0"/>
              <a:t>-CPE</a:t>
            </a:r>
          </a:p>
          <a:p>
            <a:pPr lvl="1"/>
            <a:r>
              <a:rPr lang="en-US" altLang="ja-JP" dirty="0" smtClean="0">
                <a:solidFill>
                  <a:srgbClr val="0000FF"/>
                </a:solidFill>
              </a:rPr>
              <a:t>Personal/Portable </a:t>
            </a:r>
            <a:r>
              <a:rPr lang="en-US" altLang="ja-JP" dirty="0" smtClean="0">
                <a:solidFill>
                  <a:srgbClr val="0000FF"/>
                </a:solidFill>
              </a:rPr>
              <a:t>(100mW, longer </a:t>
            </a:r>
            <a:r>
              <a:rPr lang="en-US" altLang="ja-JP" dirty="0" smtClean="0">
                <a:solidFill>
                  <a:srgbClr val="0000FF"/>
                </a:solidFill>
              </a:rPr>
              <a:t>link range - evaluated)</a:t>
            </a:r>
          </a:p>
          <a:p>
            <a:pPr lvl="1"/>
            <a:r>
              <a:rPr lang="en-US" altLang="ja-JP" dirty="0" smtClean="0"/>
              <a:t>Sensing Only </a:t>
            </a:r>
            <a:r>
              <a:rPr lang="en-US" altLang="ja-JP" dirty="0" smtClean="0"/>
              <a:t>(50mW, shorter </a:t>
            </a:r>
            <a:r>
              <a:rPr lang="en-US" altLang="ja-JP" dirty="0" smtClean="0"/>
              <a:t>link range – not evaluated)</a:t>
            </a:r>
            <a:endParaRPr lang="ja-JP" altLang="en-US" dirty="0"/>
          </a:p>
        </p:txBody>
      </p:sp>
      <p:sp>
        <p:nvSpPr>
          <p:cNvPr id="9" name="Rectangle 8"/>
          <p:cNvSpPr/>
          <p:nvPr/>
        </p:nvSpPr>
        <p:spPr>
          <a:xfrm>
            <a:off x="6997432" y="6431240"/>
            <a:ext cx="1651188" cy="276999"/>
          </a:xfrm>
          <a:prstGeom prst="rect">
            <a:avLst/>
          </a:prstGeom>
        </p:spPr>
        <p:txBody>
          <a:bodyPr wrap="none">
            <a:spAutoFit/>
          </a:bodyPr>
          <a:lstStyle/>
          <a:p>
            <a:pPr>
              <a:defRPr/>
            </a:pPr>
            <a:r>
              <a:rPr lang="en-US" altLang="ko-KR" sz="1200" b="0" dirty="0"/>
              <a:t>Gabriel </a:t>
            </a:r>
            <a:r>
              <a:rPr lang="en-US" altLang="ko-KR" sz="1200" b="0" dirty="0" err="1"/>
              <a:t>Villardi</a:t>
            </a:r>
            <a:r>
              <a:rPr lang="en-US" altLang="ko-KR" sz="1200" b="0" dirty="0"/>
              <a:t> (NICT)</a:t>
            </a:r>
            <a:endParaRPr lang="en-US" altLang="ko-KR" sz="1200" b="0" dirty="0"/>
          </a:p>
        </p:txBody>
      </p:sp>
      <p:sp>
        <p:nvSpPr>
          <p:cNvPr id="11" name="Footer Placeholder 10"/>
          <p:cNvSpPr>
            <a:spLocks noGrp="1"/>
          </p:cNvSpPr>
          <p:nvPr>
            <p:ph type="ftr" sz="quarter" idx="11"/>
          </p:nvPr>
        </p:nvSpPr>
        <p:spPr/>
        <p:txBody>
          <a:bodyPr/>
          <a:lstStyle/>
          <a:p>
            <a:pPr>
              <a:defRPr/>
            </a:pPr>
            <a:r>
              <a:rPr lang="en-US" smtClean="0"/>
              <a:t>Gabriel Villardi (NICT)</a:t>
            </a:r>
            <a:endParaRPr lang="en-US"/>
          </a:p>
        </p:txBody>
      </p:sp>
      <p:sp>
        <p:nvSpPr>
          <p:cNvPr id="12" name="Slide Number Placeholder 11"/>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3</a:t>
            </a:fld>
            <a:endParaRPr lang="en-US" altLang="ja-JP"/>
          </a:p>
        </p:txBody>
      </p:sp>
      <p:sp>
        <p:nvSpPr>
          <p:cNvPr id="14" name="Rectangle 13"/>
          <p:cNvSpPr/>
          <p:nvPr/>
        </p:nvSpPr>
        <p:spPr>
          <a:xfrm>
            <a:off x="793964" y="5118283"/>
            <a:ext cx="7810483" cy="830997"/>
          </a:xfrm>
          <a:prstGeom prst="rect">
            <a:avLst/>
          </a:prstGeom>
        </p:spPr>
        <p:txBody>
          <a:bodyPr wrap="square">
            <a:spAutoFit/>
          </a:bodyPr>
          <a:lstStyle/>
          <a:p>
            <a:pPr algn="just"/>
            <a:r>
              <a:rPr kumimoji="1" lang="en-US" altLang="ja-JP" sz="2400" b="0" dirty="0" smtClean="0"/>
              <a:t>* We </a:t>
            </a:r>
            <a:r>
              <a:rPr kumimoji="1" lang="en-US" altLang="ja-JP" sz="2400" b="0" dirty="0"/>
              <a:t>consider personal/portable case only to get </a:t>
            </a:r>
            <a:r>
              <a:rPr kumimoji="1" lang="en-US" altLang="ja-JP" sz="2400" b="0" dirty="0" smtClean="0"/>
              <a:t>insight on </a:t>
            </a:r>
            <a:r>
              <a:rPr kumimoji="1" lang="en-US" altLang="ja-JP" sz="2400" b="0" dirty="0"/>
              <a:t>the maximum link range</a:t>
            </a:r>
            <a:endParaRPr kumimoji="1" lang="ja-JP" altLang="en-US" sz="2400" b="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1066800"/>
          </a:xfrm>
        </p:spPr>
        <p:txBody>
          <a:bodyPr/>
          <a:lstStyle/>
          <a:p>
            <a:r>
              <a:rPr lang="en-US" dirty="0" smtClean="0"/>
              <a:t>Assumptions</a:t>
            </a:r>
            <a:endParaRPr lang="en-SG" dirty="0"/>
          </a:p>
        </p:txBody>
      </p:sp>
      <p:sp>
        <p:nvSpPr>
          <p:cNvPr id="3" name="Content Placeholder 2"/>
          <p:cNvSpPr>
            <a:spLocks noGrp="1"/>
          </p:cNvSpPr>
          <p:nvPr>
            <p:ph idx="1"/>
          </p:nvPr>
        </p:nvSpPr>
        <p:spPr>
          <a:xfrm>
            <a:off x="467544" y="1440632"/>
            <a:ext cx="8229600" cy="5112568"/>
          </a:xfrm>
        </p:spPr>
        <p:txBody>
          <a:bodyPr>
            <a:normAutofit/>
          </a:bodyPr>
          <a:lstStyle/>
          <a:p>
            <a:r>
              <a:rPr lang="en-US" sz="1900" b="0" dirty="0" smtClean="0"/>
              <a:t>Low-Height Antennas Propagation Model [1], [2] is considered.</a:t>
            </a:r>
          </a:p>
          <a:p>
            <a:r>
              <a:rPr lang="en-US" sz="1900" b="0" dirty="0" smtClean="0"/>
              <a:t>H-CPE and L-CPE receiver sensitivity level [3]</a:t>
            </a:r>
          </a:p>
          <a:p>
            <a:pPr lvl="1"/>
            <a:r>
              <a:rPr lang="en-US" sz="1500" b="0" dirty="0" smtClean="0"/>
              <a:t>-91.3 </a:t>
            </a:r>
            <a:r>
              <a:rPr lang="en-US" sz="1500" b="0" dirty="0" err="1" smtClean="0"/>
              <a:t>dBm</a:t>
            </a:r>
            <a:r>
              <a:rPr lang="en-US" sz="1500" b="0" dirty="0" smtClean="0"/>
              <a:t> for 6 MHz bandwidth (</a:t>
            </a:r>
            <a:r>
              <a:rPr lang="en-US" altLang="ja-JP" sz="1600" dirty="0" smtClean="0"/>
              <a:t>QPSK1/2 rate with BER 2*10</a:t>
            </a:r>
            <a:r>
              <a:rPr lang="en-US" altLang="ja-JP" sz="1600" baseline="30000" dirty="0" smtClean="0"/>
              <a:t>-4</a:t>
            </a:r>
            <a:r>
              <a:rPr lang="en-US" sz="1500" b="0" dirty="0" smtClean="0"/>
              <a:t>).</a:t>
            </a:r>
          </a:p>
          <a:p>
            <a:r>
              <a:rPr lang="en-US" sz="1900" b="0" dirty="0" smtClean="0"/>
              <a:t>Device Noise Figure: 6 dB</a:t>
            </a:r>
          </a:p>
          <a:p>
            <a:r>
              <a:rPr lang="en-US" sz="1900" b="0" dirty="0" smtClean="0"/>
              <a:t>Building </a:t>
            </a:r>
            <a:r>
              <a:rPr lang="en-US" sz="1900" b="0" dirty="0" smtClean="0"/>
              <a:t>penetration losses:</a:t>
            </a:r>
          </a:p>
          <a:p>
            <a:pPr lvl="1"/>
            <a:r>
              <a:rPr lang="en-US" altLang="ja-JP" sz="1600" dirty="0" smtClean="0"/>
              <a:t>5.4 dB for suburban house (Standard wood-frame house with brick veneer foil on the outside) [1], [2]</a:t>
            </a:r>
          </a:p>
          <a:p>
            <a:pPr lvl="1"/>
            <a:r>
              <a:rPr lang="en-US" altLang="ja-JP" sz="1600" dirty="0" smtClean="0"/>
              <a:t>17.7 dB for Commercial Building (Heavy Concrete Structure with steel reinforcement) </a:t>
            </a:r>
            <a:r>
              <a:rPr lang="en-US" altLang="ja-JP" sz="1400" dirty="0" smtClean="0"/>
              <a:t>[1], [2]</a:t>
            </a:r>
          </a:p>
          <a:p>
            <a:pPr lvl="1"/>
            <a:r>
              <a:rPr lang="en-US" sz="1600" b="0" dirty="0" smtClean="0"/>
              <a:t>9.4 dB for commercial building (Light concrete structure) [6]</a:t>
            </a:r>
          </a:p>
          <a:p>
            <a:r>
              <a:rPr lang="en-US" sz="1900" b="0" dirty="0" smtClean="0"/>
              <a:t>H-CPE and L-CPE height above ground are as follows:</a:t>
            </a:r>
          </a:p>
          <a:p>
            <a:pPr lvl="1"/>
            <a:r>
              <a:rPr lang="en-US" sz="1500" dirty="0" smtClean="0"/>
              <a:t>H-CPE: 10 </a:t>
            </a:r>
            <a:r>
              <a:rPr lang="en-US" sz="1500" dirty="0" err="1" smtClean="0"/>
              <a:t>m</a:t>
            </a:r>
            <a:endParaRPr lang="en-US" sz="1500" dirty="0" smtClean="0"/>
          </a:p>
          <a:p>
            <a:pPr lvl="1"/>
            <a:r>
              <a:rPr lang="en-US" sz="1500" b="0" dirty="0" smtClean="0"/>
              <a:t>L-CPE: 2 </a:t>
            </a:r>
            <a:r>
              <a:rPr lang="en-US" sz="1500" b="0" dirty="0" err="1" smtClean="0"/>
              <a:t>m</a:t>
            </a:r>
            <a:endParaRPr lang="en-US" sz="1900" b="0" dirty="0" smtClean="0"/>
          </a:p>
          <a:p>
            <a:pPr marL="342900" lvl="1" indent="-342900">
              <a:buFontTx/>
              <a:buChar char="•"/>
            </a:pPr>
            <a:r>
              <a:rPr lang="en-US" sz="1900" b="0" dirty="0" smtClean="0"/>
              <a:t>Implementation Losses (CPE): </a:t>
            </a:r>
            <a:r>
              <a:rPr lang="en-SG" sz="1800" dirty="0" smtClean="0"/>
              <a:t>Receiver Implementation Margin (2.1 dB), Interference Allowance (1 dB), decoder implementation margins for QPSK (1.1 dB)</a:t>
            </a:r>
          </a:p>
          <a:p>
            <a:endParaRPr lang="en-US" sz="1900" b="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SG" dirty="0"/>
          </a:p>
        </p:txBody>
      </p:sp>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4" name="Footer Placeholder 3"/>
          <p:cNvSpPr>
            <a:spLocks noGrp="1"/>
          </p:cNvSpPr>
          <p:nvPr>
            <p:ph type="ftr" sz="quarter" idx="11"/>
          </p:nvPr>
        </p:nvSpPr>
        <p:spPr/>
        <p:txBody>
          <a:bodyPr/>
          <a:lstStyle/>
          <a:p>
            <a:pPr>
              <a:defRPr/>
            </a:pPr>
            <a:r>
              <a:rPr lang="en-US" smtClean="0"/>
              <a:t>Gabriel Villardi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4</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0944" cy="276999"/>
          </a:xfrm>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5" name="TextBox 4"/>
          <p:cNvSpPr txBox="1"/>
          <p:nvPr/>
        </p:nvSpPr>
        <p:spPr>
          <a:xfrm>
            <a:off x="683568" y="685800"/>
            <a:ext cx="7344816" cy="707886"/>
          </a:xfrm>
          <a:prstGeom prst="rect">
            <a:avLst/>
          </a:prstGeom>
          <a:noFill/>
        </p:spPr>
        <p:txBody>
          <a:bodyPr wrap="square" rtlCol="0">
            <a:spAutoFit/>
          </a:bodyPr>
          <a:lstStyle/>
          <a:p>
            <a:r>
              <a:rPr lang="en-US" sz="4000" dirty="0" smtClean="0"/>
              <a:t>Link Budget</a:t>
            </a:r>
            <a:endParaRPr lang="en-SG" sz="4000" dirty="0"/>
          </a:p>
        </p:txBody>
      </p:sp>
      <p:sp>
        <p:nvSpPr>
          <p:cNvPr id="30" name="Freeform 29"/>
          <p:cNvSpPr/>
          <p:nvPr/>
        </p:nvSpPr>
        <p:spPr bwMode="auto">
          <a:xfrm>
            <a:off x="68353" y="1752600"/>
            <a:ext cx="7772400" cy="3681791"/>
          </a:xfrm>
          <a:custGeom>
            <a:avLst/>
            <a:gdLst>
              <a:gd name="connsiteX0" fmla="*/ 0 w 5491238"/>
              <a:gd name="connsiteY0" fmla="*/ 0 h 3060096"/>
              <a:gd name="connsiteX1" fmla="*/ 580571 w 5491238"/>
              <a:gd name="connsiteY1" fmla="*/ 0 h 3060096"/>
              <a:gd name="connsiteX2" fmla="*/ 919238 w 5491238"/>
              <a:gd name="connsiteY2" fmla="*/ 1245810 h 3060096"/>
              <a:gd name="connsiteX3" fmla="*/ 1221619 w 5491238"/>
              <a:gd name="connsiteY3" fmla="*/ 1245810 h 3060096"/>
              <a:gd name="connsiteX4" fmla="*/ 1403047 w 5491238"/>
              <a:gd name="connsiteY4" fmla="*/ 1778000 h 3060096"/>
              <a:gd name="connsiteX5" fmla="*/ 1548190 w 5491238"/>
              <a:gd name="connsiteY5" fmla="*/ 1765905 h 3060096"/>
              <a:gd name="connsiteX6" fmla="*/ 1705428 w 5491238"/>
              <a:gd name="connsiteY6" fmla="*/ 2104572 h 3060096"/>
              <a:gd name="connsiteX7" fmla="*/ 2890761 w 5491238"/>
              <a:gd name="connsiteY7" fmla="*/ 2104572 h 3060096"/>
              <a:gd name="connsiteX8" fmla="*/ 3048000 w 5491238"/>
              <a:gd name="connsiteY8" fmla="*/ 1826381 h 3060096"/>
              <a:gd name="connsiteX9" fmla="*/ 3652761 w 5491238"/>
              <a:gd name="connsiteY9" fmla="*/ 1814286 h 3060096"/>
              <a:gd name="connsiteX10" fmla="*/ 3882571 w 5491238"/>
              <a:gd name="connsiteY10" fmla="*/ 2322286 h 3060096"/>
              <a:gd name="connsiteX11" fmla="*/ 4148666 w 5491238"/>
              <a:gd name="connsiteY11" fmla="*/ 2310191 h 3060096"/>
              <a:gd name="connsiteX12" fmla="*/ 4354285 w 5491238"/>
              <a:gd name="connsiteY12" fmla="*/ 2673048 h 3060096"/>
              <a:gd name="connsiteX13" fmla="*/ 4620380 w 5491238"/>
              <a:gd name="connsiteY13" fmla="*/ 2673048 h 3060096"/>
              <a:gd name="connsiteX14" fmla="*/ 4813904 w 5491238"/>
              <a:gd name="connsiteY14" fmla="*/ 3060096 h 3060096"/>
              <a:gd name="connsiteX15" fmla="*/ 5491238 w 5491238"/>
              <a:gd name="connsiteY15" fmla="*/ 3035905 h 3060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91238" h="3060096">
                <a:moveTo>
                  <a:pt x="0" y="0"/>
                </a:moveTo>
                <a:lnTo>
                  <a:pt x="580571" y="0"/>
                </a:lnTo>
                <a:lnTo>
                  <a:pt x="919238" y="1245810"/>
                </a:lnTo>
                <a:lnTo>
                  <a:pt x="1221619" y="1245810"/>
                </a:lnTo>
                <a:lnTo>
                  <a:pt x="1403047" y="1778000"/>
                </a:lnTo>
                <a:lnTo>
                  <a:pt x="1548190" y="1765905"/>
                </a:lnTo>
                <a:lnTo>
                  <a:pt x="1705428" y="2104572"/>
                </a:lnTo>
                <a:lnTo>
                  <a:pt x="2890761" y="2104572"/>
                </a:lnTo>
                <a:lnTo>
                  <a:pt x="3048000" y="1826381"/>
                </a:lnTo>
                <a:lnTo>
                  <a:pt x="3652761" y="1814286"/>
                </a:lnTo>
                <a:lnTo>
                  <a:pt x="3882571" y="2322286"/>
                </a:lnTo>
                <a:lnTo>
                  <a:pt x="4148666" y="2310191"/>
                </a:lnTo>
                <a:lnTo>
                  <a:pt x="4354285" y="2673048"/>
                </a:lnTo>
                <a:lnTo>
                  <a:pt x="4620380" y="2673048"/>
                </a:lnTo>
                <a:lnTo>
                  <a:pt x="4813904" y="3060096"/>
                </a:lnTo>
                <a:lnTo>
                  <a:pt x="5491238" y="3035905"/>
                </a:lnTo>
              </a:path>
            </a:pathLst>
          </a:cu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 name="Freeform 31"/>
          <p:cNvSpPr/>
          <p:nvPr/>
        </p:nvSpPr>
        <p:spPr bwMode="auto">
          <a:xfrm>
            <a:off x="449353" y="6096000"/>
            <a:ext cx="7467600" cy="228600"/>
          </a:xfrm>
          <a:custGeom>
            <a:avLst/>
            <a:gdLst>
              <a:gd name="connsiteX0" fmla="*/ 0 w 5442857"/>
              <a:gd name="connsiteY0" fmla="*/ 254000 h 254000"/>
              <a:gd name="connsiteX1" fmla="*/ 4511524 w 5442857"/>
              <a:gd name="connsiteY1" fmla="*/ 241905 h 254000"/>
              <a:gd name="connsiteX2" fmla="*/ 4680857 w 5442857"/>
              <a:gd name="connsiteY2" fmla="*/ 12095 h 254000"/>
              <a:gd name="connsiteX3" fmla="*/ 5442857 w 5442857"/>
              <a:gd name="connsiteY3" fmla="*/ 0 h 254000"/>
            </a:gdLst>
            <a:ahLst/>
            <a:cxnLst>
              <a:cxn ang="0">
                <a:pos x="connsiteX0" y="connsiteY0"/>
              </a:cxn>
              <a:cxn ang="0">
                <a:pos x="connsiteX1" y="connsiteY1"/>
              </a:cxn>
              <a:cxn ang="0">
                <a:pos x="connsiteX2" y="connsiteY2"/>
              </a:cxn>
              <a:cxn ang="0">
                <a:pos x="connsiteX3" y="connsiteY3"/>
              </a:cxn>
            </a:cxnLst>
            <a:rect l="l" t="t" r="r" b="b"/>
            <a:pathLst>
              <a:path w="5442857" h="254000">
                <a:moveTo>
                  <a:pt x="0" y="254000"/>
                </a:moveTo>
                <a:lnTo>
                  <a:pt x="4511524" y="241905"/>
                </a:lnTo>
                <a:lnTo>
                  <a:pt x="4680857" y="12095"/>
                </a:lnTo>
                <a:lnTo>
                  <a:pt x="5442857" y="0"/>
                </a:lnTo>
              </a:path>
            </a:pathLst>
          </a:cu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 name="TextBox 32"/>
          <p:cNvSpPr txBox="1"/>
          <p:nvPr/>
        </p:nvSpPr>
        <p:spPr>
          <a:xfrm>
            <a:off x="156648" y="1466056"/>
            <a:ext cx="674884" cy="338554"/>
          </a:xfrm>
          <a:prstGeom prst="rect">
            <a:avLst/>
          </a:prstGeom>
          <a:noFill/>
        </p:spPr>
        <p:txBody>
          <a:bodyPr wrap="none" rtlCol="0">
            <a:spAutoFit/>
          </a:bodyPr>
          <a:lstStyle/>
          <a:p>
            <a:r>
              <a:rPr kumimoji="1" lang="en-US" altLang="ja-JP" sz="1600" dirty="0" smtClean="0"/>
              <a:t>EIRP</a:t>
            </a:r>
            <a:endParaRPr kumimoji="1" lang="ja-JP" altLang="en-US" sz="1600" dirty="0"/>
          </a:p>
        </p:txBody>
      </p:sp>
      <p:sp>
        <p:nvSpPr>
          <p:cNvPr id="34" name="TextBox 33"/>
          <p:cNvSpPr txBox="1"/>
          <p:nvPr/>
        </p:nvSpPr>
        <p:spPr>
          <a:xfrm>
            <a:off x="460599" y="3352800"/>
            <a:ext cx="1512754" cy="338554"/>
          </a:xfrm>
          <a:prstGeom prst="rect">
            <a:avLst/>
          </a:prstGeom>
          <a:noFill/>
        </p:spPr>
        <p:txBody>
          <a:bodyPr wrap="none" rtlCol="0">
            <a:spAutoFit/>
          </a:bodyPr>
          <a:lstStyle/>
          <a:p>
            <a:r>
              <a:rPr kumimoji="1" lang="en-US" altLang="ja-JP" sz="1600" dirty="0" smtClean="0">
                <a:solidFill>
                  <a:srgbClr val="FF0000"/>
                </a:solidFill>
              </a:rPr>
              <a:t>Fading Margin</a:t>
            </a:r>
            <a:endParaRPr kumimoji="1" lang="ja-JP" altLang="en-US" sz="1600" dirty="0">
              <a:solidFill>
                <a:srgbClr val="FF0000"/>
              </a:solidFill>
            </a:endParaRPr>
          </a:p>
        </p:txBody>
      </p:sp>
      <p:sp>
        <p:nvSpPr>
          <p:cNvPr id="35" name="TextBox 34"/>
          <p:cNvSpPr txBox="1"/>
          <p:nvPr/>
        </p:nvSpPr>
        <p:spPr>
          <a:xfrm>
            <a:off x="68353" y="2209800"/>
            <a:ext cx="1062510" cy="338554"/>
          </a:xfrm>
          <a:prstGeom prst="rect">
            <a:avLst/>
          </a:prstGeom>
          <a:noFill/>
        </p:spPr>
        <p:txBody>
          <a:bodyPr wrap="none" rtlCol="0">
            <a:spAutoFit/>
          </a:bodyPr>
          <a:lstStyle/>
          <a:p>
            <a:r>
              <a:rPr kumimoji="1" lang="en-US" altLang="ja-JP" sz="1600" dirty="0" smtClean="0">
                <a:solidFill>
                  <a:srgbClr val="FF0000"/>
                </a:solidFill>
              </a:rPr>
              <a:t>Path-Loss</a:t>
            </a:r>
            <a:endParaRPr kumimoji="1" lang="ja-JP" altLang="en-US" sz="1600" dirty="0">
              <a:solidFill>
                <a:srgbClr val="FF0000"/>
              </a:solidFill>
            </a:endParaRPr>
          </a:p>
        </p:txBody>
      </p:sp>
      <p:sp>
        <p:nvSpPr>
          <p:cNvPr id="36" name="TextBox 35"/>
          <p:cNvSpPr txBox="1"/>
          <p:nvPr/>
        </p:nvSpPr>
        <p:spPr>
          <a:xfrm>
            <a:off x="1040429" y="3928646"/>
            <a:ext cx="1390124" cy="338554"/>
          </a:xfrm>
          <a:prstGeom prst="rect">
            <a:avLst/>
          </a:prstGeom>
          <a:noFill/>
        </p:spPr>
        <p:txBody>
          <a:bodyPr wrap="none" rtlCol="0">
            <a:spAutoFit/>
          </a:bodyPr>
          <a:lstStyle/>
          <a:p>
            <a:r>
              <a:rPr kumimoji="1" lang="en-US" altLang="ja-JP" sz="1600" dirty="0" smtClean="0">
                <a:solidFill>
                  <a:srgbClr val="FF0000"/>
                </a:solidFill>
              </a:rPr>
              <a:t>Building Loss</a:t>
            </a:r>
            <a:endParaRPr kumimoji="1" lang="ja-JP" altLang="en-US" sz="1600" dirty="0">
              <a:solidFill>
                <a:srgbClr val="FF0000"/>
              </a:solidFill>
            </a:endParaRPr>
          </a:p>
        </p:txBody>
      </p:sp>
      <p:sp>
        <p:nvSpPr>
          <p:cNvPr id="37" name="TextBox 36"/>
          <p:cNvSpPr txBox="1"/>
          <p:nvPr/>
        </p:nvSpPr>
        <p:spPr>
          <a:xfrm>
            <a:off x="2795828" y="3977026"/>
            <a:ext cx="965328" cy="338554"/>
          </a:xfrm>
          <a:prstGeom prst="rect">
            <a:avLst/>
          </a:prstGeom>
          <a:noFill/>
        </p:spPr>
        <p:txBody>
          <a:bodyPr wrap="none" rtlCol="0">
            <a:spAutoFit/>
          </a:bodyPr>
          <a:lstStyle/>
          <a:p>
            <a:r>
              <a:rPr kumimoji="1" lang="en-US" altLang="ja-JP" sz="1600" dirty="0" smtClean="0"/>
              <a:t>Rx Level</a:t>
            </a:r>
            <a:endParaRPr kumimoji="1" lang="ja-JP" altLang="en-US" sz="1600" dirty="0"/>
          </a:p>
        </p:txBody>
      </p:sp>
      <p:sp>
        <p:nvSpPr>
          <p:cNvPr id="38" name="TextBox 37"/>
          <p:cNvSpPr txBox="1"/>
          <p:nvPr/>
        </p:nvSpPr>
        <p:spPr>
          <a:xfrm>
            <a:off x="4219646" y="3886200"/>
            <a:ext cx="954107" cy="584776"/>
          </a:xfrm>
          <a:prstGeom prst="rect">
            <a:avLst/>
          </a:prstGeom>
          <a:noFill/>
        </p:spPr>
        <p:txBody>
          <a:bodyPr wrap="none" rtlCol="0">
            <a:spAutoFit/>
          </a:bodyPr>
          <a:lstStyle/>
          <a:p>
            <a:r>
              <a:rPr kumimoji="1" lang="en-US" altLang="ja-JP" sz="1600" dirty="0" smtClean="0">
                <a:solidFill>
                  <a:srgbClr val="3366FF"/>
                </a:solidFill>
              </a:rPr>
              <a:t>Antenna</a:t>
            </a:r>
          </a:p>
          <a:p>
            <a:r>
              <a:rPr kumimoji="1" lang="en-US" altLang="ja-JP" sz="1600" dirty="0" smtClean="0">
                <a:solidFill>
                  <a:srgbClr val="3366FF"/>
                </a:solidFill>
              </a:rPr>
              <a:t>Gain</a:t>
            </a:r>
            <a:endParaRPr kumimoji="1" lang="ja-JP" altLang="en-US" sz="1600" dirty="0">
              <a:solidFill>
                <a:srgbClr val="3366FF"/>
              </a:solidFill>
            </a:endParaRPr>
          </a:p>
        </p:txBody>
      </p:sp>
      <p:sp>
        <p:nvSpPr>
          <p:cNvPr id="39" name="TextBox 38"/>
          <p:cNvSpPr txBox="1"/>
          <p:nvPr/>
        </p:nvSpPr>
        <p:spPr>
          <a:xfrm>
            <a:off x="5353973" y="4013311"/>
            <a:ext cx="2299027" cy="338554"/>
          </a:xfrm>
          <a:prstGeom prst="rect">
            <a:avLst/>
          </a:prstGeom>
          <a:noFill/>
        </p:spPr>
        <p:txBody>
          <a:bodyPr wrap="none" rtlCol="0">
            <a:spAutoFit/>
          </a:bodyPr>
          <a:lstStyle/>
          <a:p>
            <a:r>
              <a:rPr kumimoji="1" lang="en-US" altLang="ja-JP" sz="1600" dirty="0" smtClean="0">
                <a:solidFill>
                  <a:srgbClr val="FF0000"/>
                </a:solidFill>
              </a:rPr>
              <a:t>Implementation Margin</a:t>
            </a:r>
            <a:endParaRPr kumimoji="1" lang="ja-JP" altLang="en-US" sz="1600" dirty="0">
              <a:solidFill>
                <a:srgbClr val="FF0000"/>
              </a:solidFill>
            </a:endParaRPr>
          </a:p>
        </p:txBody>
      </p:sp>
      <p:sp>
        <p:nvSpPr>
          <p:cNvPr id="40" name="TextBox 39"/>
          <p:cNvSpPr txBox="1"/>
          <p:nvPr/>
        </p:nvSpPr>
        <p:spPr>
          <a:xfrm>
            <a:off x="6127136" y="4406406"/>
            <a:ext cx="2276084" cy="584776"/>
          </a:xfrm>
          <a:prstGeom prst="rect">
            <a:avLst/>
          </a:prstGeom>
          <a:noFill/>
        </p:spPr>
        <p:txBody>
          <a:bodyPr wrap="none" rtlCol="0">
            <a:spAutoFit/>
          </a:bodyPr>
          <a:lstStyle/>
          <a:p>
            <a:r>
              <a:rPr kumimoji="1" lang="en-US" altLang="ja-JP" sz="1600" dirty="0" smtClean="0">
                <a:solidFill>
                  <a:srgbClr val="FF0000"/>
                </a:solidFill>
              </a:rPr>
              <a:t>Decode Implementation</a:t>
            </a:r>
          </a:p>
          <a:p>
            <a:r>
              <a:rPr kumimoji="1" lang="en-US" altLang="ja-JP" sz="1600" dirty="0" smtClean="0">
                <a:solidFill>
                  <a:srgbClr val="FF0000"/>
                </a:solidFill>
              </a:rPr>
              <a:t>Margin</a:t>
            </a:r>
            <a:endParaRPr kumimoji="1" lang="ja-JP" altLang="en-US" sz="1600" dirty="0">
              <a:solidFill>
                <a:srgbClr val="FF0000"/>
              </a:solidFill>
            </a:endParaRPr>
          </a:p>
        </p:txBody>
      </p:sp>
      <p:sp>
        <p:nvSpPr>
          <p:cNvPr id="41" name="TextBox 40"/>
          <p:cNvSpPr txBox="1"/>
          <p:nvPr/>
        </p:nvSpPr>
        <p:spPr>
          <a:xfrm>
            <a:off x="6734038" y="4995446"/>
            <a:ext cx="2214969" cy="338554"/>
          </a:xfrm>
          <a:prstGeom prst="rect">
            <a:avLst/>
          </a:prstGeom>
          <a:noFill/>
        </p:spPr>
        <p:txBody>
          <a:bodyPr wrap="none" rtlCol="0">
            <a:spAutoFit/>
          </a:bodyPr>
          <a:lstStyle/>
          <a:p>
            <a:r>
              <a:rPr kumimoji="1" lang="en-US" altLang="ja-JP" sz="1600" dirty="0" smtClean="0">
                <a:solidFill>
                  <a:srgbClr val="FF0000"/>
                </a:solidFill>
              </a:rPr>
              <a:t>Interference Allowance</a:t>
            </a:r>
            <a:endParaRPr kumimoji="1" lang="ja-JP" altLang="en-US" sz="1600" dirty="0">
              <a:solidFill>
                <a:srgbClr val="FF0000"/>
              </a:solidFill>
            </a:endParaRPr>
          </a:p>
        </p:txBody>
      </p:sp>
      <p:sp>
        <p:nvSpPr>
          <p:cNvPr id="42" name="TextBox 41"/>
          <p:cNvSpPr txBox="1"/>
          <p:nvPr/>
        </p:nvSpPr>
        <p:spPr>
          <a:xfrm>
            <a:off x="7764553" y="5217885"/>
            <a:ext cx="1455647" cy="584776"/>
          </a:xfrm>
          <a:prstGeom prst="rect">
            <a:avLst/>
          </a:prstGeom>
          <a:noFill/>
        </p:spPr>
        <p:txBody>
          <a:bodyPr wrap="none" rtlCol="0">
            <a:spAutoFit/>
          </a:bodyPr>
          <a:lstStyle/>
          <a:p>
            <a:r>
              <a:rPr kumimoji="1" lang="en-US" altLang="ja-JP" sz="1600" dirty="0" smtClean="0"/>
              <a:t>Min. Sig Level</a:t>
            </a:r>
          </a:p>
          <a:p>
            <a:r>
              <a:rPr kumimoji="1" lang="en-US" altLang="ja-JP" sz="1600" dirty="0" smtClean="0"/>
              <a:t>Demodulation</a:t>
            </a:r>
            <a:endParaRPr kumimoji="1" lang="ja-JP" altLang="en-US" sz="1600" dirty="0"/>
          </a:p>
        </p:txBody>
      </p:sp>
      <p:sp>
        <p:nvSpPr>
          <p:cNvPr id="43" name="TextBox 42"/>
          <p:cNvSpPr txBox="1"/>
          <p:nvPr/>
        </p:nvSpPr>
        <p:spPr>
          <a:xfrm>
            <a:off x="525553" y="5986046"/>
            <a:ext cx="2286000" cy="338554"/>
          </a:xfrm>
          <a:prstGeom prst="rect">
            <a:avLst/>
          </a:prstGeom>
          <a:noFill/>
        </p:spPr>
        <p:txBody>
          <a:bodyPr wrap="square" rtlCol="0">
            <a:spAutoFit/>
          </a:bodyPr>
          <a:lstStyle/>
          <a:p>
            <a:r>
              <a:rPr kumimoji="1" lang="en-US" altLang="ja-JP" sz="1600" dirty="0" smtClean="0"/>
              <a:t>Thermal Noise Floor</a:t>
            </a:r>
          </a:p>
        </p:txBody>
      </p:sp>
      <p:sp>
        <p:nvSpPr>
          <p:cNvPr id="44" name="TextBox 43"/>
          <p:cNvSpPr txBox="1"/>
          <p:nvPr/>
        </p:nvSpPr>
        <p:spPr>
          <a:xfrm>
            <a:off x="5511208" y="5991980"/>
            <a:ext cx="2286000" cy="338554"/>
          </a:xfrm>
          <a:prstGeom prst="rect">
            <a:avLst/>
          </a:prstGeom>
          <a:noFill/>
        </p:spPr>
        <p:txBody>
          <a:bodyPr wrap="square" rtlCol="0">
            <a:spAutoFit/>
          </a:bodyPr>
          <a:lstStyle/>
          <a:p>
            <a:r>
              <a:rPr kumimoji="1" lang="en-US" altLang="ja-JP" sz="1600" dirty="0" smtClean="0">
                <a:solidFill>
                  <a:srgbClr val="FF0000"/>
                </a:solidFill>
              </a:rPr>
              <a:t>Noise Figure</a:t>
            </a:r>
          </a:p>
        </p:txBody>
      </p:sp>
      <p:cxnSp>
        <p:nvCxnSpPr>
          <p:cNvPr id="46" name="Straight Arrow Connector 45"/>
          <p:cNvCxnSpPr/>
          <p:nvPr/>
        </p:nvCxnSpPr>
        <p:spPr bwMode="auto">
          <a:xfrm rot="5400000">
            <a:off x="7116853" y="5753100"/>
            <a:ext cx="533400" cy="1588"/>
          </a:xfrm>
          <a:prstGeom prst="straightConnector1">
            <a:avLst/>
          </a:prstGeom>
          <a:noFill/>
          <a:ln w="9525" cap="flat" cmpd="sng" algn="ctr">
            <a:solidFill>
              <a:schemeClr val="tx1"/>
            </a:solidFill>
            <a:prstDash val="solid"/>
            <a:round/>
            <a:headEnd type="arrow"/>
            <a:tailEnd type="arrow"/>
          </a:ln>
          <a:effectLst/>
        </p:spPr>
      </p:cxnSp>
      <p:sp>
        <p:nvSpPr>
          <p:cNvPr id="47" name="TextBox 46"/>
          <p:cNvSpPr txBox="1"/>
          <p:nvPr/>
        </p:nvSpPr>
        <p:spPr>
          <a:xfrm>
            <a:off x="6398694" y="5568761"/>
            <a:ext cx="1069524" cy="338554"/>
          </a:xfrm>
          <a:prstGeom prst="rect">
            <a:avLst/>
          </a:prstGeom>
          <a:noFill/>
        </p:spPr>
        <p:txBody>
          <a:bodyPr wrap="none" rtlCol="0">
            <a:spAutoFit/>
          </a:bodyPr>
          <a:lstStyle/>
          <a:p>
            <a:r>
              <a:rPr kumimoji="1" lang="en-US" altLang="ja-JP" sz="1600" dirty="0" smtClean="0"/>
              <a:t>Min. SNR</a:t>
            </a:r>
            <a:endParaRPr kumimoji="1" lang="ja-JP" altLang="en-US" sz="1600" dirty="0"/>
          </a:p>
        </p:txBody>
      </p:sp>
      <p:sp>
        <p:nvSpPr>
          <p:cNvPr id="2" name="Footer Placeholder 1"/>
          <p:cNvSpPr>
            <a:spLocks noGrp="1"/>
          </p:cNvSpPr>
          <p:nvPr>
            <p:ph type="ftr" sz="quarter" idx="11"/>
          </p:nvPr>
        </p:nvSpPr>
        <p:spPr/>
        <p:txBody>
          <a:bodyPr/>
          <a:lstStyle/>
          <a:p>
            <a:pPr>
              <a:defRPr/>
            </a:pPr>
            <a:r>
              <a:rPr lang="en-US" smtClean="0"/>
              <a:t>Gabriel Villardi (NICT)</a:t>
            </a:r>
            <a:endParaRPr lang="en-US"/>
          </a:p>
        </p:txBody>
      </p:sp>
      <p:sp>
        <p:nvSpPr>
          <p:cNvPr id="3" name="Slide Number Placeholder 2"/>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5</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 Suburban (Rx Outdoor)</a:t>
            </a:r>
            <a:endParaRPr lang="en-SG" dirty="0"/>
          </a:p>
        </p:txBody>
      </p:sp>
      <p:graphicFrame>
        <p:nvGraphicFramePr>
          <p:cNvPr id="6" name="Content Placeholder 5"/>
          <p:cNvGraphicFramePr>
            <a:graphicFrameLocks noGrp="1"/>
          </p:cNvGraphicFramePr>
          <p:nvPr>
            <p:ph idx="1"/>
          </p:nvPr>
        </p:nvGraphicFramePr>
        <p:xfrm>
          <a:off x="1174381" y="3352800"/>
          <a:ext cx="6521819" cy="2840509"/>
        </p:xfrm>
        <a:graphic>
          <a:graphicData uri="http://schemas.openxmlformats.org/drawingml/2006/table">
            <a:tbl>
              <a:tblPr firstRow="1" bandRow="1">
                <a:tableStyleId>{5C22544A-7EE6-4342-B048-85BDC9FD1C3A}</a:tableStyleId>
              </a:tblPr>
              <a:tblGrid>
                <a:gridCol w="806821"/>
                <a:gridCol w="1447800"/>
                <a:gridCol w="1752600"/>
                <a:gridCol w="1447800"/>
                <a:gridCol w="1066798"/>
              </a:tblGrid>
              <a:tr h="685800">
                <a:tc>
                  <a:txBody>
                    <a:bodyPr/>
                    <a:lstStyle/>
                    <a:p>
                      <a:pPr algn="ctr"/>
                      <a:r>
                        <a:rPr kumimoji="1" lang="en-US" altLang="ja-JP" dirty="0" smtClean="0"/>
                        <a:t>EIRP</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Fading</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Margin</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Building Loss</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Min.</a:t>
                      </a:r>
                      <a:r>
                        <a:rPr kumimoji="1" lang="en-US" altLang="ja-JP" baseline="0" dirty="0" smtClean="0"/>
                        <a:t> Signal Level</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a:p>
                  </a:txBody>
                  <a:tcPr/>
                </a:tc>
                <a:tc>
                  <a:txBody>
                    <a:bodyPr/>
                    <a:lstStyle/>
                    <a:p>
                      <a:pPr algn="ctr"/>
                      <a:r>
                        <a:rPr kumimoji="1" lang="en-US" altLang="ja-JP" dirty="0" smtClean="0"/>
                        <a:t>Distance</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m</a:t>
                      </a:r>
                      <a:r>
                        <a:rPr kumimoji="1" lang="en-US" altLang="ja-JP" dirty="0" smtClean="0"/>
                        <a:t>)</a:t>
                      </a:r>
                      <a:endParaRPr kumimoji="1" lang="ja-JP" altLang="en-US" dirty="0"/>
                    </a:p>
                  </a:txBody>
                  <a:tcPr/>
                </a:tc>
              </a:tr>
              <a:tr h="385222">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solidFill>
                            <a:srgbClr val="3366FF"/>
                          </a:solidFill>
                        </a:rPr>
                        <a:t>0</a:t>
                      </a:r>
                      <a:endParaRPr kumimoji="1" lang="ja-JP" altLang="en-US" dirty="0">
                        <a:solidFill>
                          <a:srgbClr val="3366FF"/>
                        </a:solidFill>
                      </a:endParaRPr>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-91.3</a:t>
                      </a:r>
                      <a:endParaRPr kumimoji="1" lang="ja-JP" altLang="en-US" dirty="0"/>
                    </a:p>
                  </a:txBody>
                  <a:tcPr/>
                </a:tc>
                <a:tc>
                  <a:txBody>
                    <a:bodyPr/>
                    <a:lstStyle/>
                    <a:p>
                      <a:pPr algn="ctr"/>
                      <a:r>
                        <a:rPr kumimoji="1" lang="en-US" altLang="ja-JP" dirty="0" smtClean="0">
                          <a:solidFill>
                            <a:srgbClr val="3366FF"/>
                          </a:solidFill>
                        </a:rPr>
                        <a:t>530</a:t>
                      </a:r>
                      <a:endParaRPr kumimoji="1" lang="ja-JP" altLang="en-US" dirty="0">
                        <a:solidFill>
                          <a:srgbClr val="3366FF"/>
                        </a:solidFill>
                      </a:endParaRPr>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410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320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240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190</a:t>
                      </a:r>
                      <a:endParaRPr kumimoji="1" lang="ja-JP" altLang="en-US" dirty="0"/>
                    </a:p>
                  </a:txBody>
                  <a:tcPr/>
                </a:tc>
              </a:tr>
            </a:tbl>
          </a:graphicData>
        </a:graphic>
      </p:graphicFrame>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8" name="TextBox 7"/>
          <p:cNvSpPr txBox="1"/>
          <p:nvPr/>
        </p:nvSpPr>
        <p:spPr>
          <a:xfrm>
            <a:off x="609600" y="2422675"/>
            <a:ext cx="4244020" cy="400110"/>
          </a:xfrm>
          <a:prstGeom prst="rect">
            <a:avLst/>
          </a:prstGeom>
          <a:noFill/>
        </p:spPr>
        <p:txBody>
          <a:bodyPr wrap="none" rtlCol="0">
            <a:spAutoFit/>
          </a:bodyPr>
          <a:lstStyle/>
          <a:p>
            <a:r>
              <a:rPr kumimoji="1" lang="en-US" altLang="ja-JP" sz="2000" dirty="0" smtClean="0"/>
              <a:t>Fading Margin Range: 0 dB ~ 20 dB;</a:t>
            </a:r>
            <a:endParaRPr kumimoji="1" lang="ja-JP" altLang="en-US" sz="2000" dirty="0"/>
          </a:p>
        </p:txBody>
      </p:sp>
      <p:sp>
        <p:nvSpPr>
          <p:cNvPr id="9" name="TextBox 8"/>
          <p:cNvSpPr txBox="1"/>
          <p:nvPr/>
        </p:nvSpPr>
        <p:spPr>
          <a:xfrm>
            <a:off x="603935" y="1676400"/>
            <a:ext cx="1224865" cy="400110"/>
          </a:xfrm>
          <a:prstGeom prst="rect">
            <a:avLst/>
          </a:prstGeom>
          <a:noFill/>
        </p:spPr>
        <p:txBody>
          <a:bodyPr wrap="none" rtlCol="0">
            <a:spAutoFit/>
          </a:bodyPr>
          <a:lstStyle/>
          <a:p>
            <a:r>
              <a:rPr kumimoji="1" lang="en-US" altLang="ja-JP" sz="2000" dirty="0" smtClean="0"/>
              <a:t>QPSK ½;</a:t>
            </a:r>
            <a:endParaRPr kumimoji="1" lang="ja-JP" altLang="en-US" sz="2000" dirty="0"/>
          </a:p>
        </p:txBody>
      </p:sp>
      <p:sp>
        <p:nvSpPr>
          <p:cNvPr id="10" name="TextBox 9"/>
          <p:cNvSpPr txBox="1"/>
          <p:nvPr/>
        </p:nvSpPr>
        <p:spPr>
          <a:xfrm>
            <a:off x="609600" y="2800290"/>
            <a:ext cx="5891982" cy="400110"/>
          </a:xfrm>
          <a:prstGeom prst="rect">
            <a:avLst/>
          </a:prstGeom>
          <a:noFill/>
        </p:spPr>
        <p:txBody>
          <a:bodyPr wrap="none" rtlCol="0">
            <a:spAutoFit/>
          </a:bodyPr>
          <a:lstStyle/>
          <a:p>
            <a:r>
              <a:rPr kumimoji="1" lang="en-US" altLang="ja-JP" sz="2000" dirty="0" smtClean="0"/>
              <a:t>Sensitivity: - 91.3 </a:t>
            </a:r>
            <a:r>
              <a:rPr kumimoji="1" lang="en-US" altLang="ja-JP" sz="2000" dirty="0" err="1" smtClean="0"/>
              <a:t>dBm</a:t>
            </a:r>
            <a:r>
              <a:rPr kumimoji="1" lang="en-US" altLang="ja-JP" sz="2000" dirty="0" smtClean="0"/>
              <a:t>, Channel Bandwidth: 6 MHz</a:t>
            </a:r>
            <a:endParaRPr kumimoji="1" lang="ja-JP" altLang="en-US" sz="2000" dirty="0"/>
          </a:p>
        </p:txBody>
      </p:sp>
      <p:sp>
        <p:nvSpPr>
          <p:cNvPr id="11" name="TextBox 10"/>
          <p:cNvSpPr txBox="1"/>
          <p:nvPr/>
        </p:nvSpPr>
        <p:spPr>
          <a:xfrm>
            <a:off x="609600" y="2038290"/>
            <a:ext cx="3204949" cy="400110"/>
          </a:xfrm>
          <a:prstGeom prst="rect">
            <a:avLst/>
          </a:prstGeom>
          <a:noFill/>
        </p:spPr>
        <p:txBody>
          <a:bodyPr wrap="none" rtlCol="0">
            <a:spAutoFit/>
          </a:bodyPr>
          <a:lstStyle/>
          <a:p>
            <a:r>
              <a:rPr kumimoji="1" lang="en-US" altLang="ja-JP" sz="2000" dirty="0" smtClean="0"/>
              <a:t>H-CPE: 10 </a:t>
            </a:r>
            <a:r>
              <a:rPr kumimoji="1" lang="en-US" altLang="ja-JP" sz="2000" dirty="0" err="1" smtClean="0"/>
              <a:t>m</a:t>
            </a:r>
            <a:r>
              <a:rPr kumimoji="1" lang="en-US" altLang="ja-JP" sz="2000" dirty="0" smtClean="0"/>
              <a:t>, L-CPE: 2 </a:t>
            </a:r>
            <a:r>
              <a:rPr kumimoji="1" lang="en-US" altLang="ja-JP" sz="2000" dirty="0" err="1" smtClean="0"/>
              <a:t>m</a:t>
            </a:r>
            <a:r>
              <a:rPr kumimoji="1" lang="en-US" altLang="ja-JP" sz="2000" dirty="0" smtClean="0"/>
              <a:t>;</a:t>
            </a:r>
            <a:endParaRPr kumimoji="1" lang="ja-JP" altLang="en-US" sz="2000" dirty="0"/>
          </a:p>
        </p:txBody>
      </p:sp>
      <p:sp>
        <p:nvSpPr>
          <p:cNvPr id="12" name="TextBox 11"/>
          <p:cNvSpPr txBox="1"/>
          <p:nvPr/>
        </p:nvSpPr>
        <p:spPr>
          <a:xfrm>
            <a:off x="7848600" y="4267200"/>
            <a:ext cx="891198" cy="307777"/>
          </a:xfrm>
          <a:prstGeom prst="rect">
            <a:avLst/>
          </a:prstGeom>
          <a:noFill/>
        </p:spPr>
        <p:txBody>
          <a:bodyPr wrap="none" rtlCol="0">
            <a:spAutoFit/>
          </a:bodyPr>
          <a:lstStyle/>
          <a:p>
            <a:r>
              <a:rPr kumimoji="1" lang="en-US" altLang="ja-JP" sz="1400" b="0" i="1" dirty="0" smtClean="0">
                <a:solidFill>
                  <a:srgbClr val="3366FF"/>
                </a:solidFill>
              </a:rPr>
              <a:t>best case</a:t>
            </a:r>
            <a:endParaRPr kumimoji="1" lang="ja-JP" altLang="en-US" sz="1400" b="0" i="1" dirty="0">
              <a:solidFill>
                <a:srgbClr val="3366FF"/>
              </a:solidFill>
            </a:endParaRPr>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6</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 Suburban (Rx Indoor)</a:t>
            </a:r>
            <a:endParaRPr lang="en-SG" dirty="0"/>
          </a:p>
        </p:txBody>
      </p:sp>
      <p:graphicFrame>
        <p:nvGraphicFramePr>
          <p:cNvPr id="6" name="Content Placeholder 5"/>
          <p:cNvGraphicFramePr>
            <a:graphicFrameLocks noGrp="1"/>
          </p:cNvGraphicFramePr>
          <p:nvPr>
            <p:ph idx="1"/>
          </p:nvPr>
        </p:nvGraphicFramePr>
        <p:xfrm>
          <a:off x="1143000" y="3352800"/>
          <a:ext cx="6521819" cy="2840509"/>
        </p:xfrm>
        <a:graphic>
          <a:graphicData uri="http://schemas.openxmlformats.org/drawingml/2006/table">
            <a:tbl>
              <a:tblPr firstRow="1" bandRow="1">
                <a:tableStyleId>{5C22544A-7EE6-4342-B048-85BDC9FD1C3A}</a:tableStyleId>
              </a:tblPr>
              <a:tblGrid>
                <a:gridCol w="806821"/>
                <a:gridCol w="1447800"/>
                <a:gridCol w="1752600"/>
                <a:gridCol w="1447800"/>
                <a:gridCol w="1066798"/>
              </a:tblGrid>
              <a:tr h="685800">
                <a:tc>
                  <a:txBody>
                    <a:bodyPr/>
                    <a:lstStyle/>
                    <a:p>
                      <a:pPr algn="ctr"/>
                      <a:r>
                        <a:rPr kumimoji="1" lang="en-US" altLang="ja-JP" dirty="0" smtClean="0"/>
                        <a:t>EIRP</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Fading</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Margin</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Building Loss</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Min.</a:t>
                      </a:r>
                      <a:r>
                        <a:rPr kumimoji="1" lang="en-US" altLang="ja-JP" baseline="0" dirty="0" smtClean="0"/>
                        <a:t> Signal Level</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a:p>
                  </a:txBody>
                  <a:tcPr/>
                </a:tc>
                <a:tc>
                  <a:txBody>
                    <a:bodyPr/>
                    <a:lstStyle/>
                    <a:p>
                      <a:pPr algn="ctr"/>
                      <a:r>
                        <a:rPr kumimoji="1" lang="en-US" altLang="ja-JP" dirty="0" smtClean="0"/>
                        <a:t>Distance</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m</a:t>
                      </a:r>
                      <a:r>
                        <a:rPr kumimoji="1" lang="en-US" altLang="ja-JP" dirty="0" smtClean="0"/>
                        <a:t>)</a:t>
                      </a:r>
                      <a:endParaRPr kumimoji="1" lang="ja-JP" altLang="en-US" dirty="0"/>
                    </a:p>
                  </a:txBody>
                  <a:tcPr/>
                </a:tc>
              </a:tr>
              <a:tr h="385222">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5.4</a:t>
                      </a:r>
                      <a:endParaRPr kumimoji="1" lang="ja-JP" altLang="en-US" dirty="0"/>
                    </a:p>
                  </a:txBody>
                  <a:tcPr/>
                </a:tc>
                <a:tc>
                  <a:txBody>
                    <a:bodyPr/>
                    <a:lstStyle/>
                    <a:p>
                      <a:pPr algn="ctr"/>
                      <a:r>
                        <a:rPr kumimoji="1" lang="en-US" altLang="ja-JP" dirty="0" smtClean="0"/>
                        <a:t>-91.3</a:t>
                      </a:r>
                      <a:endParaRPr kumimoji="1" lang="ja-JP" altLang="en-US" dirty="0"/>
                    </a:p>
                  </a:txBody>
                  <a:tcPr/>
                </a:tc>
                <a:tc>
                  <a:txBody>
                    <a:bodyPr/>
                    <a:lstStyle/>
                    <a:p>
                      <a:pPr algn="ctr"/>
                      <a:r>
                        <a:rPr kumimoji="1" lang="en-US" altLang="ja-JP" dirty="0" smtClean="0"/>
                        <a:t>400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5.4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310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5.4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240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5.4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180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solidFill>
                            <a:srgbClr val="FF0000"/>
                          </a:solidFill>
                        </a:rPr>
                        <a:t>20</a:t>
                      </a:r>
                      <a:endParaRPr kumimoji="1" lang="ja-JP" altLang="en-US"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5.4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solidFill>
                            <a:srgbClr val="FF0000"/>
                          </a:solidFill>
                        </a:rPr>
                        <a:t>140</a:t>
                      </a:r>
                      <a:endParaRPr kumimoji="1" lang="ja-JP" altLang="en-US" dirty="0">
                        <a:solidFill>
                          <a:srgbClr val="FF0000"/>
                        </a:solidFill>
                      </a:endParaRPr>
                    </a:p>
                  </a:txBody>
                  <a:tcPr/>
                </a:tc>
              </a:tr>
            </a:tbl>
          </a:graphicData>
        </a:graphic>
      </p:graphicFrame>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8" name="TextBox 7"/>
          <p:cNvSpPr txBox="1"/>
          <p:nvPr/>
        </p:nvSpPr>
        <p:spPr>
          <a:xfrm>
            <a:off x="609600" y="2422675"/>
            <a:ext cx="4244020" cy="400110"/>
          </a:xfrm>
          <a:prstGeom prst="rect">
            <a:avLst/>
          </a:prstGeom>
          <a:noFill/>
        </p:spPr>
        <p:txBody>
          <a:bodyPr wrap="none" rtlCol="0">
            <a:spAutoFit/>
          </a:bodyPr>
          <a:lstStyle/>
          <a:p>
            <a:r>
              <a:rPr kumimoji="1" lang="en-US" altLang="ja-JP" sz="2000" dirty="0" smtClean="0"/>
              <a:t>Fading Margin Range: 0 dB ~ 20 dB;</a:t>
            </a:r>
            <a:endParaRPr kumimoji="1" lang="ja-JP" altLang="en-US" sz="2000" dirty="0"/>
          </a:p>
        </p:txBody>
      </p:sp>
      <p:sp>
        <p:nvSpPr>
          <p:cNvPr id="9" name="TextBox 8"/>
          <p:cNvSpPr txBox="1"/>
          <p:nvPr/>
        </p:nvSpPr>
        <p:spPr>
          <a:xfrm>
            <a:off x="603935" y="1676400"/>
            <a:ext cx="1224865" cy="400110"/>
          </a:xfrm>
          <a:prstGeom prst="rect">
            <a:avLst/>
          </a:prstGeom>
          <a:noFill/>
        </p:spPr>
        <p:txBody>
          <a:bodyPr wrap="none" rtlCol="0">
            <a:spAutoFit/>
          </a:bodyPr>
          <a:lstStyle/>
          <a:p>
            <a:r>
              <a:rPr kumimoji="1" lang="en-US" altLang="ja-JP" sz="2000" dirty="0" smtClean="0"/>
              <a:t>QPSK ½;</a:t>
            </a:r>
            <a:endParaRPr kumimoji="1" lang="ja-JP" altLang="en-US" sz="2000" dirty="0"/>
          </a:p>
        </p:txBody>
      </p:sp>
      <p:sp>
        <p:nvSpPr>
          <p:cNvPr id="10" name="TextBox 9"/>
          <p:cNvSpPr txBox="1"/>
          <p:nvPr/>
        </p:nvSpPr>
        <p:spPr>
          <a:xfrm>
            <a:off x="609600" y="2800290"/>
            <a:ext cx="5891982" cy="707886"/>
          </a:xfrm>
          <a:prstGeom prst="rect">
            <a:avLst/>
          </a:prstGeom>
          <a:noFill/>
        </p:spPr>
        <p:txBody>
          <a:bodyPr wrap="none" rtlCol="0">
            <a:spAutoFit/>
          </a:bodyPr>
          <a:lstStyle/>
          <a:p>
            <a:r>
              <a:rPr kumimoji="1" lang="en-US" altLang="ja-JP" sz="2000" dirty="0"/>
              <a:t>Sensitivity: - 91.3 </a:t>
            </a:r>
            <a:r>
              <a:rPr kumimoji="1" lang="en-US" altLang="ja-JP" sz="2000" dirty="0" err="1" smtClean="0"/>
              <a:t>dBm</a:t>
            </a:r>
            <a:r>
              <a:rPr kumimoji="1" lang="en-US" altLang="ja-JP" sz="2000" dirty="0"/>
              <a:t>, Channel Bandwidth: 6 MHz</a:t>
            </a:r>
            <a:endParaRPr kumimoji="1" lang="ja-JP" altLang="en-US" sz="2000" dirty="0"/>
          </a:p>
          <a:p>
            <a:endParaRPr kumimoji="1" lang="ja-JP" altLang="en-US" sz="2000" dirty="0"/>
          </a:p>
        </p:txBody>
      </p:sp>
      <p:sp>
        <p:nvSpPr>
          <p:cNvPr id="11" name="TextBox 10"/>
          <p:cNvSpPr txBox="1"/>
          <p:nvPr/>
        </p:nvSpPr>
        <p:spPr>
          <a:xfrm>
            <a:off x="609600" y="2038290"/>
            <a:ext cx="3204949" cy="707886"/>
          </a:xfrm>
          <a:prstGeom prst="rect">
            <a:avLst/>
          </a:prstGeom>
          <a:noFill/>
        </p:spPr>
        <p:txBody>
          <a:bodyPr wrap="none" rtlCol="0">
            <a:spAutoFit/>
          </a:bodyPr>
          <a:lstStyle/>
          <a:p>
            <a:r>
              <a:rPr kumimoji="1" lang="en-US" altLang="ja-JP" sz="2000" dirty="0" smtClean="0"/>
              <a:t>H-CPE: 10 m, L-CPE: 2 m</a:t>
            </a:r>
            <a:r>
              <a:rPr kumimoji="1" lang="en-US" altLang="ja-JP" sz="2000" dirty="0" smtClean="0"/>
              <a:t>;</a:t>
            </a:r>
          </a:p>
          <a:p>
            <a:endParaRPr kumimoji="1" lang="ja-JP" altLang="en-US" sz="2000" dirty="0"/>
          </a:p>
        </p:txBody>
      </p:sp>
      <p:sp>
        <p:nvSpPr>
          <p:cNvPr id="12" name="TextBox 11"/>
          <p:cNvSpPr txBox="1"/>
          <p:nvPr/>
        </p:nvSpPr>
        <p:spPr>
          <a:xfrm>
            <a:off x="7848600" y="5864423"/>
            <a:ext cx="1001129" cy="307777"/>
          </a:xfrm>
          <a:prstGeom prst="rect">
            <a:avLst/>
          </a:prstGeom>
          <a:noFill/>
        </p:spPr>
        <p:txBody>
          <a:bodyPr wrap="none" rtlCol="0">
            <a:spAutoFit/>
          </a:bodyPr>
          <a:lstStyle/>
          <a:p>
            <a:r>
              <a:rPr kumimoji="1" lang="en-US" altLang="ja-JP" sz="1400" b="0" i="1" dirty="0" smtClean="0">
                <a:solidFill>
                  <a:srgbClr val="FF0000"/>
                </a:solidFill>
              </a:rPr>
              <a:t>worst case</a:t>
            </a:r>
            <a:endParaRPr kumimoji="1" lang="ja-JP" altLang="en-US" sz="1400" b="0" i="1" dirty="0">
              <a:solidFill>
                <a:srgbClr val="FF0000"/>
              </a:solidFill>
            </a:endParaRPr>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7</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 Urban (Rx Outdoor)</a:t>
            </a:r>
            <a:endParaRPr lang="en-SG" dirty="0"/>
          </a:p>
        </p:txBody>
      </p:sp>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8" name="TextBox 7"/>
          <p:cNvSpPr txBox="1"/>
          <p:nvPr/>
        </p:nvSpPr>
        <p:spPr>
          <a:xfrm>
            <a:off x="609600" y="2420888"/>
            <a:ext cx="4158610" cy="400110"/>
          </a:xfrm>
          <a:prstGeom prst="rect">
            <a:avLst/>
          </a:prstGeom>
          <a:noFill/>
        </p:spPr>
        <p:txBody>
          <a:bodyPr wrap="none" rtlCol="0">
            <a:spAutoFit/>
          </a:bodyPr>
          <a:lstStyle/>
          <a:p>
            <a:r>
              <a:rPr kumimoji="1" lang="en-US" altLang="ja-JP" sz="2000" dirty="0" smtClean="0"/>
              <a:t>Fading Margin Range: 0 dB ~ 20 dB</a:t>
            </a:r>
            <a:endParaRPr kumimoji="1" lang="ja-JP" altLang="en-US" sz="2000" dirty="0"/>
          </a:p>
        </p:txBody>
      </p:sp>
      <p:sp>
        <p:nvSpPr>
          <p:cNvPr id="9" name="TextBox 8"/>
          <p:cNvSpPr txBox="1"/>
          <p:nvPr/>
        </p:nvSpPr>
        <p:spPr>
          <a:xfrm>
            <a:off x="603935" y="1676400"/>
            <a:ext cx="1224865" cy="400110"/>
          </a:xfrm>
          <a:prstGeom prst="rect">
            <a:avLst/>
          </a:prstGeom>
          <a:noFill/>
        </p:spPr>
        <p:txBody>
          <a:bodyPr wrap="none" rtlCol="0">
            <a:spAutoFit/>
          </a:bodyPr>
          <a:lstStyle/>
          <a:p>
            <a:r>
              <a:rPr kumimoji="1" lang="en-US" altLang="ja-JP" sz="2000" dirty="0" smtClean="0"/>
              <a:t>QPSK ½:</a:t>
            </a:r>
            <a:endParaRPr kumimoji="1" lang="ja-JP" altLang="en-US" sz="2000" dirty="0"/>
          </a:p>
        </p:txBody>
      </p:sp>
      <p:sp>
        <p:nvSpPr>
          <p:cNvPr id="10" name="TextBox 9"/>
          <p:cNvSpPr txBox="1"/>
          <p:nvPr/>
        </p:nvSpPr>
        <p:spPr>
          <a:xfrm>
            <a:off x="609600" y="2800290"/>
            <a:ext cx="5891982" cy="707886"/>
          </a:xfrm>
          <a:prstGeom prst="rect">
            <a:avLst/>
          </a:prstGeom>
          <a:noFill/>
        </p:spPr>
        <p:txBody>
          <a:bodyPr wrap="none" rtlCol="0">
            <a:spAutoFit/>
          </a:bodyPr>
          <a:lstStyle/>
          <a:p>
            <a:r>
              <a:rPr kumimoji="1" lang="en-US" altLang="ja-JP" sz="2000" dirty="0"/>
              <a:t>Sensitivity: - 91.3 </a:t>
            </a:r>
            <a:r>
              <a:rPr kumimoji="1" lang="en-US" altLang="ja-JP" sz="2000" dirty="0" err="1" smtClean="0"/>
              <a:t>dBm</a:t>
            </a:r>
            <a:r>
              <a:rPr kumimoji="1" lang="en-US" altLang="ja-JP" sz="2000" dirty="0"/>
              <a:t>, Channel Bandwidth: 6 MHz</a:t>
            </a:r>
            <a:endParaRPr kumimoji="1" lang="ja-JP" altLang="en-US" sz="2000" dirty="0"/>
          </a:p>
          <a:p>
            <a:endParaRPr kumimoji="1" lang="ja-JP" altLang="en-US" sz="2000" dirty="0"/>
          </a:p>
        </p:txBody>
      </p:sp>
      <p:graphicFrame>
        <p:nvGraphicFramePr>
          <p:cNvPr id="12" name="Content Placeholder 5"/>
          <p:cNvGraphicFramePr>
            <a:graphicFrameLocks/>
          </p:cNvGraphicFramePr>
          <p:nvPr/>
        </p:nvGraphicFramePr>
        <p:xfrm>
          <a:off x="1098181" y="3352800"/>
          <a:ext cx="6521819" cy="2840509"/>
        </p:xfrm>
        <a:graphic>
          <a:graphicData uri="http://schemas.openxmlformats.org/drawingml/2006/table">
            <a:tbl>
              <a:tblPr firstRow="1" bandRow="1">
                <a:tableStyleId>{5C22544A-7EE6-4342-B048-85BDC9FD1C3A}</a:tableStyleId>
              </a:tblPr>
              <a:tblGrid>
                <a:gridCol w="806821"/>
                <a:gridCol w="1447800"/>
                <a:gridCol w="1752600"/>
                <a:gridCol w="1447800"/>
                <a:gridCol w="1066798"/>
              </a:tblGrid>
              <a:tr h="685800">
                <a:tc>
                  <a:txBody>
                    <a:bodyPr/>
                    <a:lstStyle/>
                    <a:p>
                      <a:pPr algn="ctr"/>
                      <a:r>
                        <a:rPr kumimoji="1" lang="en-US" altLang="ja-JP" dirty="0" smtClean="0"/>
                        <a:t>EIRP</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Fading</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Margin</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Building Loss</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Min.</a:t>
                      </a:r>
                      <a:r>
                        <a:rPr kumimoji="1" lang="en-US" altLang="ja-JP" baseline="0" dirty="0" smtClean="0"/>
                        <a:t> Signal Level</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a:p>
                  </a:txBody>
                  <a:tcPr/>
                </a:tc>
                <a:tc>
                  <a:txBody>
                    <a:bodyPr/>
                    <a:lstStyle/>
                    <a:p>
                      <a:pPr algn="ctr"/>
                      <a:r>
                        <a:rPr kumimoji="1" lang="en-US" altLang="ja-JP" dirty="0" smtClean="0"/>
                        <a:t>Distance</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m</a:t>
                      </a:r>
                      <a:r>
                        <a:rPr kumimoji="1" lang="en-US" altLang="ja-JP" dirty="0" smtClean="0"/>
                        <a:t>)</a:t>
                      </a:r>
                      <a:endParaRPr kumimoji="1" lang="ja-JP" altLang="en-US" dirty="0"/>
                    </a:p>
                  </a:txBody>
                  <a:tcPr/>
                </a:tc>
              </a:tr>
              <a:tr h="385222">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solidFill>
                            <a:srgbClr val="3366FF"/>
                          </a:solidFill>
                        </a:rPr>
                        <a:t>0</a:t>
                      </a:r>
                      <a:endParaRPr kumimoji="1" lang="ja-JP" altLang="en-US" dirty="0">
                        <a:solidFill>
                          <a:srgbClr val="3366FF"/>
                        </a:solidFill>
                      </a:endParaRPr>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-91.3</a:t>
                      </a:r>
                      <a:endParaRPr kumimoji="1" lang="ja-JP" altLang="en-US" dirty="0"/>
                    </a:p>
                  </a:txBody>
                  <a:tcPr/>
                </a:tc>
                <a:tc>
                  <a:txBody>
                    <a:bodyPr/>
                    <a:lstStyle/>
                    <a:p>
                      <a:pPr algn="ctr"/>
                      <a:r>
                        <a:rPr kumimoji="1" lang="en-US" altLang="ja-JP" dirty="0" smtClean="0">
                          <a:solidFill>
                            <a:srgbClr val="3366FF"/>
                          </a:solidFill>
                        </a:rPr>
                        <a:t>510</a:t>
                      </a:r>
                      <a:endParaRPr kumimoji="1" lang="ja-JP" altLang="en-US" dirty="0">
                        <a:solidFill>
                          <a:srgbClr val="3366FF"/>
                        </a:solidFill>
                      </a:endParaRPr>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380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290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220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20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0</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160</a:t>
                      </a:r>
                      <a:endParaRPr kumimoji="1" lang="ja-JP" altLang="en-US" dirty="0"/>
                    </a:p>
                  </a:txBody>
                  <a:tcPr/>
                </a:tc>
              </a:tr>
            </a:tbl>
          </a:graphicData>
        </a:graphic>
      </p:graphicFrame>
      <p:sp>
        <p:nvSpPr>
          <p:cNvPr id="13" name="TextBox 12"/>
          <p:cNvSpPr txBox="1"/>
          <p:nvPr/>
        </p:nvSpPr>
        <p:spPr>
          <a:xfrm>
            <a:off x="7719402" y="4267200"/>
            <a:ext cx="891198" cy="307777"/>
          </a:xfrm>
          <a:prstGeom prst="rect">
            <a:avLst/>
          </a:prstGeom>
          <a:noFill/>
        </p:spPr>
        <p:txBody>
          <a:bodyPr wrap="none" rtlCol="0">
            <a:spAutoFit/>
          </a:bodyPr>
          <a:lstStyle/>
          <a:p>
            <a:r>
              <a:rPr kumimoji="1" lang="en-US" altLang="ja-JP" sz="1400" b="0" i="1" dirty="0" smtClean="0">
                <a:solidFill>
                  <a:srgbClr val="3366FF"/>
                </a:solidFill>
              </a:rPr>
              <a:t>best case</a:t>
            </a:r>
            <a:endParaRPr kumimoji="1" lang="ja-JP" altLang="en-US" sz="1400" b="0" i="1" dirty="0">
              <a:solidFill>
                <a:srgbClr val="3366FF"/>
              </a:solidFill>
            </a:endParaRPr>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8</a:t>
            </a:fld>
            <a:endParaRPr lang="en-US" altLang="ja-JP"/>
          </a:p>
        </p:txBody>
      </p:sp>
      <p:sp>
        <p:nvSpPr>
          <p:cNvPr id="11" name="Rectangle 10"/>
          <p:cNvSpPr/>
          <p:nvPr/>
        </p:nvSpPr>
        <p:spPr>
          <a:xfrm>
            <a:off x="611560" y="2092786"/>
            <a:ext cx="6048672" cy="400110"/>
          </a:xfrm>
          <a:prstGeom prst="rect">
            <a:avLst/>
          </a:prstGeom>
        </p:spPr>
        <p:txBody>
          <a:bodyPr wrap="square">
            <a:spAutoFit/>
          </a:bodyPr>
          <a:lstStyle/>
          <a:p>
            <a:r>
              <a:rPr kumimoji="1" lang="en-US" altLang="ja-JP" sz="2000" dirty="0"/>
              <a:t>H-CPE: 10 m, L-CPE: 2 m;</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Budget – Urban (Rx Indoor)</a:t>
            </a:r>
            <a:br>
              <a:rPr lang="en-US" dirty="0" smtClean="0"/>
            </a:br>
            <a:r>
              <a:rPr lang="en-US" i="1" dirty="0" smtClean="0"/>
              <a:t>Light Concrete Structure</a:t>
            </a:r>
            <a:endParaRPr lang="en-SG" i="1" dirty="0"/>
          </a:p>
        </p:txBody>
      </p:sp>
      <p:sp>
        <p:nvSpPr>
          <p:cNvPr id="5" name="Date Placeholder 4"/>
          <p:cNvSpPr>
            <a:spLocks noGrp="1"/>
          </p:cNvSpPr>
          <p:nvPr>
            <p:ph type="dt" sz="half" idx="10"/>
          </p:nvPr>
        </p:nvSpPr>
        <p:spPr/>
        <p:txBody>
          <a:bodyPr/>
          <a:lstStyle/>
          <a:p>
            <a:pPr>
              <a:defRPr/>
            </a:pPr>
            <a:r>
              <a:rPr lang="en-US" altLang="ja-JP" smtClean="0">
                <a:ea typeface="ＭＳ Ｐゴシック" pitchFamily="34" charset="-128"/>
              </a:rPr>
              <a:t>Mar 2013</a:t>
            </a:r>
            <a:endParaRPr lang="en-US" altLang="ja-JP" dirty="0">
              <a:ea typeface="ＭＳ Ｐゴシック" pitchFamily="34" charset="-128"/>
            </a:endParaRPr>
          </a:p>
        </p:txBody>
      </p:sp>
      <p:sp>
        <p:nvSpPr>
          <p:cNvPr id="8" name="TextBox 7"/>
          <p:cNvSpPr txBox="1"/>
          <p:nvPr/>
        </p:nvSpPr>
        <p:spPr>
          <a:xfrm>
            <a:off x="609600" y="2420888"/>
            <a:ext cx="4158610" cy="400110"/>
          </a:xfrm>
          <a:prstGeom prst="rect">
            <a:avLst/>
          </a:prstGeom>
          <a:noFill/>
        </p:spPr>
        <p:txBody>
          <a:bodyPr wrap="none" rtlCol="0">
            <a:spAutoFit/>
          </a:bodyPr>
          <a:lstStyle/>
          <a:p>
            <a:r>
              <a:rPr kumimoji="1" lang="en-US" altLang="ja-JP" sz="2000" dirty="0" smtClean="0"/>
              <a:t>Fading Margin Range: 0 dB ~ 20 dB</a:t>
            </a:r>
            <a:endParaRPr kumimoji="1" lang="ja-JP" altLang="en-US" sz="2000" dirty="0"/>
          </a:p>
        </p:txBody>
      </p:sp>
      <p:sp>
        <p:nvSpPr>
          <p:cNvPr id="9" name="TextBox 8"/>
          <p:cNvSpPr txBox="1"/>
          <p:nvPr/>
        </p:nvSpPr>
        <p:spPr>
          <a:xfrm>
            <a:off x="603935" y="1676400"/>
            <a:ext cx="1224865" cy="400110"/>
          </a:xfrm>
          <a:prstGeom prst="rect">
            <a:avLst/>
          </a:prstGeom>
          <a:noFill/>
        </p:spPr>
        <p:txBody>
          <a:bodyPr wrap="none" rtlCol="0">
            <a:spAutoFit/>
          </a:bodyPr>
          <a:lstStyle/>
          <a:p>
            <a:r>
              <a:rPr kumimoji="1" lang="en-US" altLang="ja-JP" sz="2000" dirty="0" smtClean="0"/>
              <a:t>QPSK ½:</a:t>
            </a:r>
            <a:endParaRPr kumimoji="1" lang="ja-JP" altLang="en-US" sz="2000" dirty="0"/>
          </a:p>
        </p:txBody>
      </p:sp>
      <p:sp>
        <p:nvSpPr>
          <p:cNvPr id="10" name="TextBox 9"/>
          <p:cNvSpPr txBox="1"/>
          <p:nvPr/>
        </p:nvSpPr>
        <p:spPr>
          <a:xfrm>
            <a:off x="609600" y="2800290"/>
            <a:ext cx="5891982" cy="707886"/>
          </a:xfrm>
          <a:prstGeom prst="rect">
            <a:avLst/>
          </a:prstGeom>
          <a:noFill/>
        </p:spPr>
        <p:txBody>
          <a:bodyPr wrap="none" rtlCol="0">
            <a:spAutoFit/>
          </a:bodyPr>
          <a:lstStyle/>
          <a:p>
            <a:r>
              <a:rPr kumimoji="1" lang="en-US" altLang="ja-JP" sz="2000" dirty="0"/>
              <a:t>Sensitivity: - 91.3 </a:t>
            </a:r>
            <a:r>
              <a:rPr kumimoji="1" lang="en-US" altLang="ja-JP" sz="2000" dirty="0" err="1" smtClean="0"/>
              <a:t>dBm</a:t>
            </a:r>
            <a:r>
              <a:rPr kumimoji="1" lang="en-US" altLang="ja-JP" sz="2000" dirty="0"/>
              <a:t>, Channel Bandwidth: 6 MHz</a:t>
            </a:r>
            <a:endParaRPr kumimoji="1" lang="ja-JP" altLang="en-US" sz="2000" dirty="0"/>
          </a:p>
          <a:p>
            <a:endParaRPr kumimoji="1" lang="ja-JP" altLang="en-US" sz="2000" dirty="0"/>
          </a:p>
        </p:txBody>
      </p:sp>
      <p:graphicFrame>
        <p:nvGraphicFramePr>
          <p:cNvPr id="12" name="Content Placeholder 5"/>
          <p:cNvGraphicFramePr>
            <a:graphicFrameLocks/>
          </p:cNvGraphicFramePr>
          <p:nvPr/>
        </p:nvGraphicFramePr>
        <p:xfrm>
          <a:off x="1174381" y="3352800"/>
          <a:ext cx="6521819" cy="2840509"/>
        </p:xfrm>
        <a:graphic>
          <a:graphicData uri="http://schemas.openxmlformats.org/drawingml/2006/table">
            <a:tbl>
              <a:tblPr firstRow="1" bandRow="1">
                <a:tableStyleId>{5C22544A-7EE6-4342-B048-85BDC9FD1C3A}</a:tableStyleId>
              </a:tblPr>
              <a:tblGrid>
                <a:gridCol w="806821"/>
                <a:gridCol w="1447800"/>
                <a:gridCol w="1752600"/>
                <a:gridCol w="1447800"/>
                <a:gridCol w="1066798"/>
              </a:tblGrid>
              <a:tr h="685800">
                <a:tc>
                  <a:txBody>
                    <a:bodyPr/>
                    <a:lstStyle/>
                    <a:p>
                      <a:pPr algn="ctr"/>
                      <a:r>
                        <a:rPr kumimoji="1" lang="en-US" altLang="ja-JP" dirty="0" smtClean="0"/>
                        <a:t>EIRP</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Fading</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Margin</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Building Loss</a:t>
                      </a:r>
                    </a:p>
                    <a:p>
                      <a:pPr algn="ctr"/>
                      <a:r>
                        <a:rPr kumimoji="1" lang="en-US" altLang="ja-JP" dirty="0" smtClean="0"/>
                        <a:t>Light Concrete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(dB)</a:t>
                      </a:r>
                      <a:endParaRPr kumimoji="1" lang="ja-JP" altLang="en-US" dirty="0"/>
                    </a:p>
                  </a:txBody>
                  <a:tcPr/>
                </a:tc>
                <a:tc>
                  <a:txBody>
                    <a:bodyPr/>
                    <a:lstStyle/>
                    <a:p>
                      <a:pPr algn="ctr"/>
                      <a:r>
                        <a:rPr kumimoji="1" lang="en-US" altLang="ja-JP" dirty="0" smtClean="0"/>
                        <a:t>Min.</a:t>
                      </a:r>
                      <a:r>
                        <a:rPr kumimoji="1" lang="en-US" altLang="ja-JP" baseline="0" dirty="0" smtClean="0"/>
                        <a:t> Signal Level</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dBm</a:t>
                      </a:r>
                      <a:r>
                        <a:rPr kumimoji="1" lang="en-US" altLang="ja-JP" dirty="0" smtClean="0"/>
                        <a:t>)</a:t>
                      </a:r>
                      <a:endParaRPr kumimoji="1" lang="ja-JP" altLang="en-US" dirty="0"/>
                    </a:p>
                  </a:txBody>
                  <a:tcPr/>
                </a:tc>
                <a:tc>
                  <a:txBody>
                    <a:bodyPr/>
                    <a:lstStyle/>
                    <a:p>
                      <a:pPr algn="ctr"/>
                      <a:r>
                        <a:rPr kumimoji="1" lang="en-US" altLang="ja-JP" dirty="0" smtClean="0"/>
                        <a:t>Distance</a:t>
                      </a:r>
                    </a:p>
                    <a:p>
                      <a:pPr algn="ctr"/>
                      <a:endParaRPr kumimoji="1" lang="en-US" altLang="ja-JP"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en-US" altLang="ja-JP" dirty="0" err="1" smtClean="0"/>
                        <a:t>m</a:t>
                      </a:r>
                      <a:r>
                        <a:rPr kumimoji="1" lang="en-US" altLang="ja-JP" dirty="0" smtClean="0"/>
                        <a:t>)</a:t>
                      </a:r>
                      <a:endParaRPr kumimoji="1" lang="ja-JP" altLang="en-US" dirty="0"/>
                    </a:p>
                  </a:txBody>
                  <a:tcPr/>
                </a:tc>
              </a:tr>
              <a:tr h="385222">
                <a:tc>
                  <a:txBody>
                    <a:bodyPr/>
                    <a:lstStyle/>
                    <a:p>
                      <a:pPr algn="ctr"/>
                      <a:r>
                        <a:rPr kumimoji="1" lang="en-US" altLang="ja-JP" dirty="0" smtClean="0"/>
                        <a:t>20</a:t>
                      </a:r>
                      <a:endParaRPr kumimoji="1" lang="ja-JP" altLang="en-US" dirty="0"/>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9.4</a:t>
                      </a:r>
                      <a:endParaRPr kumimoji="1" lang="ja-JP" altLang="en-US" dirty="0"/>
                    </a:p>
                  </a:txBody>
                  <a:tcPr/>
                </a:tc>
                <a:tc>
                  <a:txBody>
                    <a:bodyPr/>
                    <a:lstStyle/>
                    <a:p>
                      <a:pPr algn="ctr"/>
                      <a:r>
                        <a:rPr kumimoji="1" lang="en-US" altLang="ja-JP" dirty="0" smtClean="0"/>
                        <a:t>-91.3</a:t>
                      </a:r>
                      <a:endParaRPr kumimoji="1" lang="ja-JP" altLang="en-US" dirty="0"/>
                    </a:p>
                  </a:txBody>
                  <a:tcPr/>
                </a:tc>
                <a:tc>
                  <a:txBody>
                    <a:bodyPr/>
                    <a:lstStyle/>
                    <a:p>
                      <a:pPr algn="ctr"/>
                      <a:r>
                        <a:rPr kumimoji="1" lang="en-US" altLang="ja-JP" dirty="0" smtClean="0"/>
                        <a:t>300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220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10</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170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t>15</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t>130</a:t>
                      </a:r>
                      <a:endParaRPr kumimoji="1" lang="ja-JP" altLang="en-US" dirty="0"/>
                    </a:p>
                  </a:txBody>
                  <a:tcPr/>
                </a:tc>
              </a:tr>
              <a:tr h="385222">
                <a:tc>
                  <a:txBody>
                    <a:bodyPr/>
                    <a:lstStyle/>
                    <a:p>
                      <a:pPr algn="ctr"/>
                      <a:r>
                        <a:rPr kumimoji="1" lang="en-US" altLang="ja-JP" dirty="0" smtClean="0"/>
                        <a:t>20 </a:t>
                      </a:r>
                      <a:endParaRPr kumimoji="1" lang="ja-JP" altLang="en-US" dirty="0"/>
                    </a:p>
                  </a:txBody>
                  <a:tcPr/>
                </a:tc>
                <a:tc>
                  <a:txBody>
                    <a:bodyPr/>
                    <a:lstStyle/>
                    <a:p>
                      <a:pPr algn="ctr"/>
                      <a:r>
                        <a:rPr kumimoji="1" lang="en-US" altLang="ja-JP" dirty="0" smtClean="0">
                          <a:solidFill>
                            <a:srgbClr val="FF0000"/>
                          </a:solidFill>
                        </a:rPr>
                        <a:t>20</a:t>
                      </a:r>
                      <a:endParaRPr kumimoji="1" lang="ja-JP" altLang="en-US"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9.4</a:t>
                      </a:r>
                      <a:endParaRPr kumimoji="1" lang="ja-JP"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-91.3</a:t>
                      </a:r>
                      <a:endParaRPr kumimoji="1" lang="ja-JP" altLang="en-US" dirty="0" smtClean="0"/>
                    </a:p>
                  </a:txBody>
                  <a:tcPr/>
                </a:tc>
                <a:tc>
                  <a:txBody>
                    <a:bodyPr/>
                    <a:lstStyle/>
                    <a:p>
                      <a:pPr algn="ctr"/>
                      <a:r>
                        <a:rPr kumimoji="1" lang="en-US" altLang="ja-JP" dirty="0" smtClean="0">
                          <a:solidFill>
                            <a:srgbClr val="FF0000"/>
                          </a:solidFill>
                        </a:rPr>
                        <a:t>100</a:t>
                      </a:r>
                      <a:endParaRPr kumimoji="1" lang="ja-JP" altLang="en-US" dirty="0">
                        <a:solidFill>
                          <a:srgbClr val="FF0000"/>
                        </a:solidFill>
                      </a:endParaRPr>
                    </a:p>
                  </a:txBody>
                  <a:tcPr/>
                </a:tc>
              </a:tr>
            </a:tbl>
          </a:graphicData>
        </a:graphic>
      </p:graphicFrame>
      <p:sp>
        <p:nvSpPr>
          <p:cNvPr id="13" name="TextBox 12"/>
          <p:cNvSpPr txBox="1"/>
          <p:nvPr/>
        </p:nvSpPr>
        <p:spPr>
          <a:xfrm>
            <a:off x="7796590" y="5840233"/>
            <a:ext cx="1001129" cy="307777"/>
          </a:xfrm>
          <a:prstGeom prst="rect">
            <a:avLst/>
          </a:prstGeom>
          <a:noFill/>
        </p:spPr>
        <p:txBody>
          <a:bodyPr wrap="none" rtlCol="0">
            <a:spAutoFit/>
          </a:bodyPr>
          <a:lstStyle/>
          <a:p>
            <a:r>
              <a:rPr kumimoji="1" lang="en-US" altLang="ja-JP" sz="1400" b="0" i="1" dirty="0" smtClean="0">
                <a:solidFill>
                  <a:srgbClr val="FF0000"/>
                </a:solidFill>
              </a:rPr>
              <a:t>worst case</a:t>
            </a:r>
            <a:endParaRPr kumimoji="1" lang="ja-JP" altLang="en-US" sz="1400" b="0" i="1" dirty="0">
              <a:solidFill>
                <a:srgbClr val="FF0000"/>
              </a:solidFill>
            </a:endParaRPr>
          </a:p>
        </p:txBody>
      </p:sp>
      <p:sp>
        <p:nvSpPr>
          <p:cNvPr id="3" name="Footer Placeholder 2"/>
          <p:cNvSpPr>
            <a:spLocks noGrp="1"/>
          </p:cNvSpPr>
          <p:nvPr>
            <p:ph type="ftr" sz="quarter" idx="11"/>
          </p:nvPr>
        </p:nvSpPr>
        <p:spPr/>
        <p:txBody>
          <a:bodyPr/>
          <a:lstStyle/>
          <a:p>
            <a:pPr>
              <a:defRPr/>
            </a:pPr>
            <a:r>
              <a:rPr lang="en-US" smtClean="0"/>
              <a:t>Gabriel Villardi (NICT)</a:t>
            </a:r>
            <a:endParaRPr lang="en-US"/>
          </a:p>
        </p:txBody>
      </p:sp>
      <p:sp>
        <p:nvSpPr>
          <p:cNvPr id="4" name="Slide Number Placeholder 3"/>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9</a:t>
            </a:fld>
            <a:endParaRPr lang="en-US" altLang="ja-JP"/>
          </a:p>
        </p:txBody>
      </p:sp>
      <p:sp>
        <p:nvSpPr>
          <p:cNvPr id="6" name="Rectangle 5"/>
          <p:cNvSpPr/>
          <p:nvPr/>
        </p:nvSpPr>
        <p:spPr>
          <a:xfrm>
            <a:off x="611560" y="2020778"/>
            <a:ext cx="6048672" cy="400110"/>
          </a:xfrm>
          <a:prstGeom prst="rect">
            <a:avLst/>
          </a:prstGeom>
        </p:spPr>
        <p:txBody>
          <a:bodyPr wrap="square">
            <a:spAutoFit/>
          </a:bodyPr>
          <a:lstStyle/>
          <a:p>
            <a:r>
              <a:rPr kumimoji="1" lang="en-US" altLang="ja-JP" sz="2000" dirty="0"/>
              <a:t>H-CPE: 10 m, L-CPE: 2 m;</a:t>
            </a:r>
            <a:endParaRPr kumimoji="1" lang="en-US" altLang="ja-JP"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6510</TotalTime>
  <Words>1625</Words>
  <Application>Microsoft Macintosh PowerPoint</Application>
  <PresentationFormat>On-screen Show (4:3)</PresentationFormat>
  <Paragraphs>347</Paragraphs>
  <Slides>12</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802-22-Submission</vt:lpstr>
      <vt:lpstr>Custom Design</vt:lpstr>
      <vt:lpstr>Microsoft Word 97 - 2004 Document</vt:lpstr>
      <vt:lpstr>Link Budget Analysis for Devices with Low-Height Antennas</vt:lpstr>
      <vt:lpstr>Abstract</vt:lpstr>
      <vt:lpstr>Evaluated 802.22b Configuration</vt:lpstr>
      <vt:lpstr>Assumptions</vt:lpstr>
      <vt:lpstr>PowerPoint Presentation</vt:lpstr>
      <vt:lpstr>Link Budget – Suburban (Rx Outdoor)</vt:lpstr>
      <vt:lpstr>Link Budget – Suburban (Rx Indoor)</vt:lpstr>
      <vt:lpstr>Link Budget – Urban (Rx Outdoor)</vt:lpstr>
      <vt:lpstr>Link Budget – Urban (Rx Indoor) Light Concrete Structure</vt:lpstr>
      <vt:lpstr>Link Budget – Urban (Rx Indoor) Heavy Concrete Structure</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Gabriel</cp:lastModifiedBy>
  <cp:revision>491</cp:revision>
  <cp:lastPrinted>1998-02-10T13:28:06Z</cp:lastPrinted>
  <dcterms:created xsi:type="dcterms:W3CDTF">2013-01-12T06:02:14Z</dcterms:created>
  <dcterms:modified xsi:type="dcterms:W3CDTF">2013-03-20T16:19:22Z</dcterms:modified>
</cp:coreProperties>
</file>