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601" r:id="rId2"/>
    <p:sldId id="602" r:id="rId3"/>
    <p:sldId id="603" r:id="rId4"/>
    <p:sldId id="604" r:id="rId5"/>
    <p:sldId id="605" r:id="rId6"/>
    <p:sldId id="606" r:id="rId7"/>
    <p:sldId id="607" r:id="rId8"/>
    <p:sldId id="608" r:id="rId9"/>
    <p:sldId id="609" r:id="rId10"/>
    <p:sldId id="610" r:id="rId11"/>
    <p:sldId id="611" r:id="rId12"/>
    <p:sldId id="612" r:id="rId13"/>
    <p:sldId id="616" r:id="rId14"/>
    <p:sldId id="617" r:id="rId15"/>
    <p:sldId id="613" r:id="rId16"/>
    <p:sldId id="622" r:id="rId17"/>
    <p:sldId id="620" r:id="rId18"/>
    <p:sldId id="614" r:id="rId19"/>
    <p:sldId id="615" r:id="rId20"/>
    <p:sldId id="618" r:id="rId21"/>
    <p:sldId id="619" r:id="rId22"/>
    <p:sldId id="624" r:id="rId23"/>
    <p:sldId id="625" r:id="rId24"/>
    <p:sldId id="626" r:id="rId25"/>
    <p:sldId id="627" r:id="rId26"/>
    <p:sldId id="628" r:id="rId27"/>
    <p:sldId id="621" r:id="rId28"/>
    <p:sldId id="583" r:id="rId29"/>
    <p:sldId id="544" r:id="rId3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p:scale>
          <a:sx n="66" d="100"/>
          <a:sy n="66" d="100"/>
        </p:scale>
        <p:origin x="-1915"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22-13-0045-03-000b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2013-3-18</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400" u="sng" dirty="0" smtClean="0">
              <a:solidFill>
                <a:srgbClr val="FF0000"/>
              </a:solidFill>
            </a:endParaRPr>
          </a:p>
          <a:p>
            <a:pPr marL="230188" indent="-230188">
              <a:lnSpc>
                <a:spcPct val="80000"/>
              </a:lnSpc>
              <a:spcAft>
                <a:spcPct val="40000"/>
              </a:spcAft>
            </a:pPr>
            <a:r>
              <a:rPr lang="en-US" altLang="ja-JP" sz="18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interpretation, validity, or essentiality of patents/patent claims. </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specific license rates, terms, or conditions.</a:t>
            </a:r>
          </a:p>
          <a:p>
            <a:pPr marL="1143000" lvl="2">
              <a:lnSpc>
                <a:spcPct val="80000"/>
              </a:lnSpc>
              <a:spcAft>
                <a:spcPct val="40000"/>
              </a:spcAft>
            </a:pPr>
            <a:r>
              <a:rPr lang="en-US" altLang="ja-JP" sz="14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sz="1400" dirty="0" smtClean="0"/>
              <a:t>Technical considerations remain primary focus</a:t>
            </a:r>
            <a:endParaRPr lang="en-US" altLang="ja-JP" sz="1400" dirty="0" smtClean="0"/>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or engage in the fixing of product prices, allocation of customers, or division of sales markets.</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discuss the status or substance of ongoing or threatened litigation.</a:t>
            </a:r>
          </a:p>
          <a:p>
            <a:pPr marL="630238" lvl="1">
              <a:lnSpc>
                <a:spcPct val="80000"/>
              </a:lnSpc>
              <a:spcAft>
                <a:spcPct val="40000"/>
              </a:spcAft>
            </a:pPr>
            <a:r>
              <a:rPr lang="en-US" altLang="ja-JP" sz="1600" b="1" dirty="0" smtClean="0"/>
              <a:t>Don</a:t>
            </a:r>
            <a:r>
              <a:rPr lang="en-US" altLang="ja-JP" sz="1600" b="1" dirty="0" smtClean="0">
                <a:latin typeface="Arial" charset="0"/>
              </a:rPr>
              <a:t>’</a:t>
            </a:r>
            <a:r>
              <a:rPr lang="en-US" altLang="ja-JP" sz="1600" b="1" dirty="0" smtClean="0"/>
              <a:t>t be silent if inappropriate topics are discussed </a:t>
            </a:r>
            <a:r>
              <a:rPr lang="en-US" altLang="ja-JP" sz="1600" b="1" dirty="0" smtClean="0">
                <a:latin typeface="Arial" charset="0"/>
              </a:rPr>
              <a:t>…</a:t>
            </a:r>
            <a:r>
              <a:rPr lang="en-US" altLang="ja-JP" sz="1600" b="1" dirty="0" smtClean="0"/>
              <a:t> do formally object.</a:t>
            </a:r>
          </a:p>
          <a:p>
            <a:pPr marL="230188" indent="-230188" algn="ctr">
              <a:lnSpc>
                <a:spcPct val="80000"/>
              </a:lnSpc>
            </a:pPr>
            <a:r>
              <a:rPr lang="en-US" altLang="ja-JP" sz="2000" dirty="0" smtClean="0"/>
              <a:t>---------------------------------------------------------------   </a:t>
            </a:r>
            <a:endParaRPr lang="en-US" altLang="ja-JP" sz="1200" dirty="0" smtClean="0"/>
          </a:p>
          <a:p>
            <a:pPr marL="230188" indent="-230188" algn="ctr">
              <a:lnSpc>
                <a:spcPct val="80000"/>
              </a:lnSpc>
            </a:pPr>
            <a:r>
              <a:rPr lang="en-US" altLang="ja-JP" sz="1200" dirty="0" smtClean="0"/>
              <a:t>See </a:t>
            </a:r>
            <a:r>
              <a:rPr lang="en-US" altLang="ja-JP" sz="1200" i="1" dirty="0" smtClean="0"/>
              <a:t>IEEE-SA Standards Board Operations Manual</a:t>
            </a:r>
            <a:r>
              <a:rPr lang="en-US" altLang="ja-JP" sz="1200" dirty="0" smtClean="0"/>
              <a:t>, clause 5.3.10 and </a:t>
            </a:r>
            <a:r>
              <a:rPr lang="en-GB" altLang="ja-JP" sz="1200" dirty="0" smtClean="0"/>
              <a:t>“Promoting Competition and Innovation: What You Need to Know about the IEEE Standards Association's Antitrust and Competition Policy”</a:t>
            </a:r>
            <a:r>
              <a:rPr lang="en-US" altLang="ja-JP" sz="1200" dirty="0" smtClean="0"/>
              <a:t> for more details.</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 802.22b agenda as contained in </a:t>
            </a:r>
            <a:r>
              <a:rPr lang="en-US" altLang="ja-JP" u="sng" dirty="0" smtClean="0"/>
              <a:t>22-13-0044-00-000b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Zhang </a:t>
            </a:r>
            <a:r>
              <a:rPr lang="en-US" altLang="ja-JP" dirty="0" err="1" smtClean="0"/>
              <a:t>Xin</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a:t>
            </a:r>
            <a:r>
              <a:rPr kumimoji="1" lang="en-US" altLang="ja-JP" dirty="0" smtClean="0"/>
              <a:t>19</a:t>
            </a:r>
            <a:r>
              <a:rPr kumimoji="1" lang="en-US" altLang="ja-JP" baseline="30000" dirty="0" smtClean="0"/>
              <a:t>th</a:t>
            </a:r>
            <a:r>
              <a:rPr kumimoji="1" lang="en-US" altLang="ja-JP" dirty="0" smtClean="0"/>
              <a:t> </a:t>
            </a:r>
            <a:r>
              <a:rPr kumimoji="1" lang="en-US" altLang="ja-JP" dirty="0" smtClean="0"/>
              <a:t>PM1</a:t>
            </a:r>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Contributions</a:t>
            </a:r>
          </a:p>
          <a:p>
            <a:pPr lvl="1"/>
            <a:r>
              <a:rPr lang="en-US" altLang="ja-JP" dirty="0" err="1" smtClean="0"/>
              <a:t>Keat</a:t>
            </a:r>
            <a:r>
              <a:rPr lang="en-US" altLang="ja-JP" dirty="0" smtClean="0"/>
              <a:t> </a:t>
            </a:r>
            <a:r>
              <a:rPr lang="en-US" altLang="ja-JP" dirty="0" err="1" smtClean="0"/>
              <a:t>Beng</a:t>
            </a:r>
            <a:r>
              <a:rPr lang="en-US" altLang="ja-JP" dirty="0" smtClean="0"/>
              <a:t> </a:t>
            </a:r>
            <a:r>
              <a:rPr lang="en-US" altLang="ja-JP" dirty="0" err="1" smtClean="0"/>
              <a:t>Toh</a:t>
            </a:r>
            <a:r>
              <a:rPr lang="en-US" altLang="ja-JP" dirty="0" smtClean="0"/>
              <a:t>, </a:t>
            </a:r>
            <a:r>
              <a:rPr lang="en-US" altLang="ja-JP" dirty="0" smtClean="0">
                <a:ea typeface="ＭＳ Ｐゴシック" charset="-128"/>
              </a:rPr>
              <a:t>MAC Proposal for IEEE 802.22b by Hitachi Kokusai Electric (</a:t>
            </a:r>
            <a:r>
              <a:rPr lang="en-US" altLang="ja-JP" dirty="0" smtClean="0"/>
              <a:t>802.22-12/0087r1</a:t>
            </a:r>
            <a:r>
              <a:rPr lang="en-US" altLang="ja-JP" dirty="0" smtClean="0">
                <a:ea typeface="ＭＳ Ｐゴシック" charset="-128"/>
              </a:rPr>
              <a:t>)</a:t>
            </a:r>
          </a:p>
          <a:p>
            <a:pPr lvl="1"/>
            <a:r>
              <a:rPr lang="en-US" altLang="ja-JP" dirty="0" smtClean="0">
                <a:ea typeface="ＭＳ Ｐゴシック" pitchFamily="34" charset="-128"/>
              </a:rPr>
              <a:t>Zhang </a:t>
            </a:r>
            <a:r>
              <a:rPr lang="en-US" altLang="ja-JP" dirty="0" err="1" smtClean="0">
                <a:ea typeface="ＭＳ Ｐゴシック" pitchFamily="34" charset="-128"/>
              </a:rPr>
              <a:t>Xin</a:t>
            </a:r>
            <a:r>
              <a:rPr lang="en-US" altLang="ja-JP" dirty="0" smtClean="0">
                <a:ea typeface="ＭＳ Ｐゴシック" pitchFamily="34" charset="-128"/>
              </a:rPr>
              <a:t>, Link Budget Calculation for </a:t>
            </a:r>
            <a:r>
              <a:rPr lang="en-US" altLang="ja-JP" dirty="0" smtClean="0"/>
              <a:t>NICT proposal (22-13-0011-01-000b) </a:t>
            </a:r>
          </a:p>
          <a:p>
            <a:pPr lvl="1"/>
            <a:r>
              <a:rPr lang="en-US" altLang="ja-JP" dirty="0" smtClean="0">
                <a:ea typeface="ＭＳ Ｐゴシック" charset="-128"/>
              </a:rPr>
              <a:t>Masayuki </a:t>
            </a:r>
            <a:r>
              <a:rPr lang="en-US" altLang="ja-JP" dirty="0" err="1" smtClean="0">
                <a:ea typeface="ＭＳ Ｐゴシック" charset="-128"/>
              </a:rPr>
              <a:t>Oodo</a:t>
            </a:r>
            <a:r>
              <a:rPr lang="en-US" altLang="ja-JP" dirty="0" smtClean="0">
                <a:ea typeface="ＭＳ Ｐゴシック" charset="-128"/>
              </a:rPr>
              <a:t>, PHY Performance Comparison between 802.22 PHY and Proposed PHY (</a:t>
            </a:r>
            <a:r>
              <a:rPr lang="en-US" altLang="ja-JP" dirty="0" smtClean="0"/>
              <a:t>22-13-0013-00-000b</a:t>
            </a:r>
            <a:r>
              <a:rPr kumimoji="1" lang="en-US" altLang="ja-JP" dirty="0" smtClean="0"/>
              <a:t>)</a:t>
            </a:r>
          </a:p>
          <a:p>
            <a:pPr lvl="1"/>
            <a:endParaRPr kumimoji="1" lang="en-US" altLang="ja-JP" kern="1200" dirty="0" smtClean="0">
              <a:latin typeface="Times New Roman" pitchFamily="18" charset="0"/>
              <a:cs typeface="Arial" charset="0"/>
            </a:endParaRPr>
          </a:p>
          <a:p>
            <a:r>
              <a:rPr kumimoji="1" lang="en-US" altLang="ja-JP" b="0" dirty="0" smtClean="0"/>
              <a:t>Discuss Future Plan</a:t>
            </a:r>
          </a:p>
          <a:p>
            <a:endParaRPr lang="en-US" altLang="ja-JP" kern="1200" dirty="0" smtClean="0">
              <a:latin typeface="Times New Roman" pitchFamily="18" charset="0"/>
              <a:cs typeface="Arial" charset="0"/>
            </a:endParaRP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403648" y="908720"/>
            <a:ext cx="6859347" cy="54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 802.22b minutes as contained in 22-13-0040-00-000b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 </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Feb. 7 : Create working document</a:t>
            </a:r>
          </a:p>
          <a:p>
            <a:r>
              <a:rPr kumimoji="1" lang="en-US" altLang="ja-JP" dirty="0" smtClean="0"/>
              <a:t>Feb. 14 : Create technical items</a:t>
            </a:r>
          </a:p>
          <a:p>
            <a:r>
              <a:rPr kumimoji="1" lang="en-US" altLang="ja-JP" dirty="0" smtClean="0"/>
              <a:t>Feb. 21 : Create technical items</a:t>
            </a:r>
          </a:p>
          <a:p>
            <a:r>
              <a:rPr kumimoji="1" lang="en-US" altLang="ja-JP" dirty="0" smtClean="0"/>
              <a:t>Feb. 28 : Create technical items</a:t>
            </a:r>
          </a:p>
          <a:p>
            <a:r>
              <a:rPr kumimoji="1" lang="en-US" altLang="ja-JP" dirty="0" smtClean="0"/>
              <a:t>Mar. 7 : Create technical items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r>
              <a:rPr lang="en-US" altLang="ja-JP" sz="1800" dirty="0" smtClean="0"/>
              <a:t>22-13-0021-00-000b, </a:t>
            </a:r>
          </a:p>
          <a:p>
            <a:pPr lvl="1"/>
            <a:r>
              <a:rPr lang="en-US" altLang="ja-JP" sz="1800" dirty="0" smtClean="0"/>
              <a:t>22-13-0026-00-000b, </a:t>
            </a:r>
          </a:p>
          <a:p>
            <a:pPr lvl="1"/>
            <a:r>
              <a:rPr lang="en-US" altLang="ja-JP" sz="1800" dirty="0" smtClean="0"/>
              <a:t>22-13-0029-00-000b, </a:t>
            </a:r>
          </a:p>
          <a:p>
            <a:pPr lvl="1"/>
            <a:r>
              <a:rPr lang="en-US" altLang="ja-JP" sz="1800" dirty="0" smtClean="0"/>
              <a:t>22-13-0038-00-000b,</a:t>
            </a:r>
          </a:p>
          <a:p>
            <a:pPr lvl="1"/>
            <a:r>
              <a:rPr lang="en-US" altLang="ja-JP" sz="1800" dirty="0" smtClean="0"/>
              <a:t>22-13-0042-00-000b</a:t>
            </a:r>
          </a:p>
          <a:p>
            <a:endParaRPr kumimoji="1" lang="en-US" altLang="ja-JP" sz="20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 Zhang </a:t>
            </a:r>
            <a:r>
              <a:rPr lang="en-US" altLang="ja-JP" sz="2000" dirty="0" err="1" smtClean="0"/>
              <a:t>Xin</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Working Document</a:t>
            </a:r>
          </a:p>
          <a:p>
            <a:pPr lvl="1"/>
            <a:r>
              <a:rPr kumimoji="1" lang="en-US" altLang="ja-JP" dirty="0" smtClean="0"/>
              <a:t>22-13-0020-00</a:t>
            </a:r>
          </a:p>
          <a:p>
            <a:r>
              <a:rPr kumimoji="1" lang="en-US" altLang="ja-JP" dirty="0" smtClean="0"/>
              <a:t>Technical Items</a:t>
            </a:r>
          </a:p>
          <a:p>
            <a:pPr lvl="1"/>
            <a:r>
              <a:rPr lang="en-US" altLang="ja-JP" dirty="0" smtClean="0"/>
              <a:t>22-13-0036-00-000b </a:t>
            </a:r>
            <a:r>
              <a:rPr lang="en-US" altLang="ja-JP" dirty="0" smtClean="0"/>
              <a:t>(Sheet Format)</a:t>
            </a:r>
          </a:p>
          <a:p>
            <a:pPr lvl="1"/>
            <a:r>
              <a:rPr kumimoji="1" lang="en-US" altLang="ja-JP" dirty="0" smtClean="0"/>
              <a:t>PHY Items</a:t>
            </a:r>
          </a:p>
          <a:p>
            <a:pPr lvl="1"/>
            <a:r>
              <a:rPr kumimoji="1" lang="en-US" altLang="ja-JP" dirty="0" smtClean="0"/>
              <a:t>MAC Items</a:t>
            </a:r>
          </a:p>
          <a:p>
            <a:r>
              <a:rPr kumimoji="1" lang="en-US" altLang="ja-JP" dirty="0" smtClean="0"/>
              <a:t>Network Configuration and Definitions</a:t>
            </a:r>
          </a:p>
          <a:p>
            <a:pPr lvl="1"/>
            <a:r>
              <a:rPr lang="en-US" altLang="ja-JP" dirty="0" smtClean="0"/>
              <a:t>22-13-0036-00-000b</a:t>
            </a:r>
          </a:p>
          <a:p>
            <a:r>
              <a:rPr lang="en-US" altLang="ja-JP" dirty="0" smtClean="0"/>
              <a:t>Network Operations</a:t>
            </a:r>
          </a:p>
          <a:p>
            <a:r>
              <a:rPr lang="en-US" altLang="ja-JP" dirty="0" smtClean="0"/>
              <a:t>Others</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628800"/>
          <a:ext cx="8712967" cy="4333240"/>
        </p:xfrm>
        <a:graphic>
          <a:graphicData uri="http://schemas.openxmlformats.org/drawingml/2006/table">
            <a:tbl>
              <a:tblPr firstRow="1" bandRow="1">
                <a:tableStyleId>{5C22544A-7EE6-4342-B048-85BDC9FD1C3A}</a:tableStyleId>
              </a:tblPr>
              <a:tblGrid>
                <a:gridCol w="2589081"/>
                <a:gridCol w="2235455"/>
                <a:gridCol w="2304256"/>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r>
                        <a:rPr kumimoji="1" lang="en-US" altLang="ja-JP" sz="1600" dirty="0" smtClean="0"/>
                        <a:t>Tuesday Mar. 19</a:t>
                      </a:r>
                      <a:r>
                        <a:rPr kumimoji="1" lang="en-US" altLang="ja-JP" sz="1600" baseline="30000" dirty="0" smtClean="0"/>
                        <a:t>th</a:t>
                      </a:r>
                      <a:r>
                        <a:rPr kumimoji="1" lang="en-US" altLang="ja-JP" sz="1600" dirty="0" smtClean="0"/>
                        <a:t> PM1</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Technical Items</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PHY technical Items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22-13-0036-00-000b</a:t>
                      </a:r>
                      <a:endParaRPr lang="en-US" altLang="ko-KR" sz="16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22-13-0031-02-000b</a:t>
                      </a:r>
                      <a:endParaRPr lang="en-US" altLang="ko-KR" sz="1600" dirty="0" smtClean="0"/>
                    </a:p>
                  </a:txBody>
                  <a:tcPr/>
                </a:tc>
                <a:tc>
                  <a:txBody>
                    <a:bodyPr/>
                    <a:lstStyle/>
                    <a:p>
                      <a:endParaRPr kumimoji="1" lang="en-US" altLang="ja-JP" sz="1600" dirty="0" smtClean="0"/>
                    </a:p>
                    <a:p>
                      <a:r>
                        <a:rPr kumimoji="1" lang="en-US" altLang="ja-JP" sz="1600" dirty="0" smtClean="0"/>
                        <a:t>Dr. </a:t>
                      </a:r>
                      <a:r>
                        <a:rPr kumimoji="1" lang="en-US" altLang="ja-JP" sz="1600" dirty="0" err="1" smtClean="0"/>
                        <a:t>Oodo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Tuesday Mar. 19</a:t>
                      </a:r>
                      <a:r>
                        <a:rPr kumimoji="1" lang="en-US" altLang="ja-JP" sz="1600" baseline="30000" dirty="0" smtClean="0"/>
                        <a:t>th</a:t>
                      </a:r>
                      <a:r>
                        <a:rPr kumimoji="1" lang="en-US" altLang="ja-JP" sz="1600" dirty="0" smtClean="0"/>
                        <a:t> PM2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Network Configuration and Definitions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22-13-0037-01-000b</a:t>
                      </a:r>
                      <a:endParaRPr lang="en-US" altLang="ko-KR" sz="1600" dirty="0" smtClean="0"/>
                    </a:p>
                    <a:p>
                      <a:endParaRPr kumimoji="1" lang="ja-JP" altLang="en-US" sz="1600" dirty="0"/>
                    </a:p>
                  </a:txBody>
                  <a:tcPr/>
                </a:tc>
                <a:tc>
                  <a:txBody>
                    <a:bodyPr/>
                    <a:lstStyle/>
                    <a:p>
                      <a:r>
                        <a:rPr kumimoji="1" lang="en-US" altLang="ja-JP" sz="1600" dirty="0" smtClean="0"/>
                        <a:t>Dr. </a:t>
                      </a:r>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Wednesday Mar. 20</a:t>
                      </a:r>
                      <a:r>
                        <a:rPr kumimoji="1" lang="en-US" altLang="ja-JP" sz="1600" baseline="30000" dirty="0" smtClean="0"/>
                        <a:t>th</a:t>
                      </a:r>
                      <a:r>
                        <a:rPr kumimoji="1" lang="en-US" altLang="ja-JP" sz="1600"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PM1</a:t>
                      </a:r>
                      <a:endParaRPr kumimoji="1" lang="ja-JP" altLang="en-US" sz="1600" dirty="0" smtClean="0"/>
                    </a:p>
                  </a:txBody>
                  <a:tcPr/>
                </a:tc>
                <a:tc>
                  <a:txBody>
                    <a:bodyPr/>
                    <a:lstStyle/>
                    <a:p>
                      <a:pPr>
                        <a:buFont typeface="Arial" pitchFamily="34" charset="0"/>
                        <a:buChar char="•"/>
                      </a:pPr>
                      <a:r>
                        <a:rPr kumimoji="1" lang="en-US" altLang="ja-JP" sz="1600" dirty="0" smtClean="0"/>
                        <a:t>Technical Items </a:t>
                      </a:r>
                    </a:p>
                    <a:p>
                      <a:pPr>
                        <a:buFont typeface="Arial" pitchFamily="34" charset="0"/>
                        <a:buChar char="•"/>
                      </a:pPr>
                      <a:endParaRPr kumimoji="1" lang="en-US" altLang="ja-JP" sz="1600" dirty="0" smtClean="0"/>
                    </a:p>
                    <a:p>
                      <a:pPr>
                        <a:buFont typeface="Arial" pitchFamily="34" charset="0"/>
                        <a:buChar char="•"/>
                      </a:pPr>
                      <a:r>
                        <a:rPr kumimoji="1" lang="en-US" altLang="ja-JP" sz="1600" dirty="0" smtClean="0"/>
                        <a:t>Link Budget</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solidFill>
                            <a:schemeClr val="tx1"/>
                          </a:solidFill>
                          <a:cs typeface="+mn-cs"/>
                        </a:rPr>
                        <a:t>22-13-0048-00-000b,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solidFill>
                            <a:schemeClr val="tx1"/>
                          </a:solidFill>
                          <a:cs typeface="+mn-cs"/>
                        </a:rPr>
                        <a:t>22-13-0049-00-000b</a:t>
                      </a:r>
                      <a:endParaRPr kumimoji="1" lang="en-US" altLang="ja-JP" sz="1600" b="1" dirty="0" smtClean="0"/>
                    </a:p>
                    <a:p>
                      <a:r>
                        <a:rPr lang="en-US" altLang="ja-JP" sz="1600" b="1" dirty="0" smtClean="0">
                          <a:solidFill>
                            <a:schemeClr val="tx1"/>
                          </a:solidFill>
                          <a:cs typeface="+mn-cs"/>
                        </a:rPr>
                        <a:t>22-13-0050-00-000b</a:t>
                      </a:r>
                      <a:endParaRPr kumimoji="1" lang="ja-JP" altLang="en-US" sz="1600" b="1" dirty="0"/>
                    </a:p>
                  </a:txBody>
                  <a:tcPr/>
                </a:tc>
                <a:tc>
                  <a:txBody>
                    <a:bodyPr/>
                    <a:lstStyle/>
                    <a:p>
                      <a:r>
                        <a:rPr kumimoji="1" lang="en-US" altLang="ja-JP" sz="1600" dirty="0" err="1" smtClean="0"/>
                        <a:t>Dr.Toh</a:t>
                      </a:r>
                      <a:r>
                        <a:rPr kumimoji="1" lang="en-US" altLang="ja-JP" sz="1600" dirty="0" smtClean="0"/>
                        <a:t> (</a:t>
                      </a:r>
                      <a:r>
                        <a:rPr kumimoji="1" lang="en-US" altLang="ja-JP" sz="1600" dirty="0" err="1" smtClean="0"/>
                        <a:t>HiKE</a:t>
                      </a:r>
                      <a:r>
                        <a:rPr kumimoji="1" lang="en-US" altLang="ja-JP" sz="1600"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err="1" smtClean="0"/>
                        <a:t>Dr.Toh</a:t>
                      </a:r>
                      <a:r>
                        <a:rPr kumimoji="1" lang="en-US" altLang="ja-JP" sz="1600" dirty="0" smtClean="0"/>
                        <a:t> (</a:t>
                      </a:r>
                      <a:r>
                        <a:rPr kumimoji="1" lang="en-US" altLang="ja-JP" sz="1600" dirty="0" err="1" smtClean="0"/>
                        <a:t>HiKE</a:t>
                      </a:r>
                      <a:r>
                        <a:rPr kumimoji="1" lang="en-US" altLang="ja-JP" sz="1600" dirty="0" smtClean="0"/>
                        <a:t>)</a:t>
                      </a:r>
                      <a:endParaRPr kumimoji="1" lang="en-US" altLang="ja-JP" sz="1600" dirty="0" smtClean="0"/>
                    </a:p>
                    <a:p>
                      <a:r>
                        <a:rPr kumimoji="1" lang="en-US" altLang="ja-JP" sz="1600" dirty="0" smtClean="0"/>
                        <a:t>Dr. Gabriel</a:t>
                      </a:r>
                      <a:r>
                        <a:rPr kumimoji="1" lang="en-US" altLang="ja-JP" sz="1600" baseline="0" dirty="0" smtClean="0"/>
                        <a:t> </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Wednesday Mar. 20</a:t>
                      </a:r>
                      <a:r>
                        <a:rPr kumimoji="1" lang="en-US" altLang="ja-JP" sz="1600" baseline="30000" dirty="0" smtClean="0"/>
                        <a:t>th</a:t>
                      </a:r>
                      <a:r>
                        <a:rPr kumimoji="1" lang="en-US" altLang="ja-JP" sz="1600"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PM2</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Technical</a:t>
                      </a:r>
                      <a:r>
                        <a:rPr lang="en-US" altLang="ja-JP" sz="1600" baseline="0" dirty="0" smtClean="0"/>
                        <a:t>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baseline="0" dirty="0" smtClean="0"/>
                        <a:t>Technical Item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22-13-0027-01-000b</a:t>
                      </a:r>
                      <a:endParaRPr kumimoji="1" lang="en-US" altLang="ja-JP" sz="16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22-13-0032-01-000b</a:t>
                      </a:r>
                      <a:endParaRPr kumimoji="1" lang="en-US" altLang="ja-JP" sz="1600" dirty="0" smtClean="0"/>
                    </a:p>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22-13-0051-00-000b</a:t>
                      </a:r>
                      <a:endParaRPr kumimoji="1" lang="en-US" altLang="ja-JP" sz="1600" dirty="0" smtClean="0"/>
                    </a:p>
                  </a:txBody>
                  <a:tcPr/>
                </a:tc>
                <a:tc>
                  <a:txBody>
                    <a:bodyPr/>
                    <a:lstStyle/>
                    <a:p>
                      <a:r>
                        <a:rPr kumimoji="1" lang="en-US" altLang="ja-JP" sz="1600" dirty="0" smtClean="0"/>
                        <a:t>Dr. Hwang</a:t>
                      </a:r>
                    </a:p>
                    <a:p>
                      <a:r>
                        <a:rPr kumimoji="1" lang="en-US" altLang="ja-JP" sz="1600" dirty="0" smtClean="0"/>
                        <a:t>Dr. Zhao</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Dr. </a:t>
                      </a:r>
                      <a:r>
                        <a:rPr kumimoji="1" lang="en-US" altLang="ja-JP" sz="1600" dirty="0" err="1" smtClean="0"/>
                        <a:t>Pyo</a:t>
                      </a:r>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Thursday Mar.</a:t>
                      </a:r>
                      <a:r>
                        <a:rPr kumimoji="1" lang="en-US" altLang="ja-JP" sz="1600" baseline="0" dirty="0" smtClean="0"/>
                        <a:t> 21th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baseline="0" dirty="0" smtClean="0"/>
                        <a:t>AM1</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t>Network Operations</a:t>
                      </a:r>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ja-JP" sz="1600" b="1" dirty="0" smtClean="0"/>
                        <a:t>22-13-0051-00-000b</a:t>
                      </a:r>
                      <a:endParaRPr kumimoji="1" lang="en-US" altLang="ja-JP" sz="1600" dirty="0" smtClean="0"/>
                    </a:p>
                    <a:p>
                      <a:endParaRPr kumimoji="1" lang="ja-JP" altLang="en-US" sz="1600" dirty="0"/>
                    </a:p>
                  </a:txBody>
                  <a:tcPr/>
                </a:tc>
                <a:tc>
                  <a:txBody>
                    <a:bodyPr/>
                    <a:lstStyle/>
                    <a:p>
                      <a:r>
                        <a:rPr kumimoji="1" lang="en-US" altLang="ja-JP" sz="1600" dirty="0" smtClean="0"/>
                        <a:t>Dr. </a:t>
                      </a:r>
                      <a:r>
                        <a:rPr kumimoji="1" lang="en-US" altLang="ja-JP" sz="1600" dirty="0" err="1" smtClean="0"/>
                        <a:t>Pyo</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Wednesday </a:t>
                      </a:r>
                      <a:r>
                        <a:rPr kumimoji="1" lang="en-US" altLang="ja-JP" sz="1600" dirty="0" smtClean="0"/>
                        <a:t>Mar. 21</a:t>
                      </a:r>
                      <a:r>
                        <a:rPr kumimoji="1" lang="en-US" altLang="ja-JP" sz="1600" baseline="30000" dirty="0" smtClean="0"/>
                        <a:t>th</a:t>
                      </a:r>
                      <a:r>
                        <a:rPr kumimoji="1" lang="en-US" altLang="ja-JP" sz="1600" dirty="0" smtClean="0"/>
                        <a:t>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AM2</a:t>
                      </a:r>
                      <a:endParaRPr kumimoji="1" lang="ja-JP" altLang="en-US" sz="1600" dirty="0" smtClean="0"/>
                    </a:p>
                  </a:txBody>
                  <a:tcPr/>
                </a:tc>
                <a:tc>
                  <a:txBody>
                    <a:bodyPr/>
                    <a:lstStyle/>
                    <a:p>
                      <a:r>
                        <a:rPr kumimoji="1" lang="en-US" altLang="ja-JP" sz="1600" dirty="0" smtClean="0"/>
                        <a:t>Closing</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Mar. 19</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a:t>
            </a:r>
            <a:r>
              <a:rPr kumimoji="1" lang="en-US" altLang="ja-JP" dirty="0" smtClean="0"/>
              <a:t>Items</a:t>
            </a:r>
          </a:p>
          <a:p>
            <a:pPr lvl="1"/>
            <a:r>
              <a:rPr kumimoji="1" lang="en-US" altLang="ja-JP" dirty="0" smtClean="0"/>
              <a:t>Network </a:t>
            </a:r>
            <a:r>
              <a:rPr kumimoji="1" lang="en-US" altLang="ja-JP" dirty="0" smtClean="0"/>
              <a:t>Configuration and </a:t>
            </a:r>
            <a:r>
              <a:rPr kumimoji="1" lang="en-US" altLang="ja-JP" dirty="0" smtClean="0"/>
              <a:t>Definitions (22-13-0037-01-000b)</a:t>
            </a:r>
            <a:endParaRPr kumimoji="1" lang="en-US" altLang="ko-KR" dirty="0" smtClean="0"/>
          </a:p>
          <a:p>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Mar. 20</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a:r>
              <a:rPr kumimoji="1" lang="en-US" altLang="ja-JP" dirty="0" smtClean="0"/>
              <a:t>Technical Items (</a:t>
            </a:r>
            <a:r>
              <a:rPr lang="en-US" altLang="ja-JP" dirty="0" smtClean="0"/>
              <a:t>802.22-13-0048-00, 802.22-13-0049-00)</a:t>
            </a:r>
            <a:endParaRPr kumimoji="1" lang="en-US" altLang="ja-JP" dirty="0" smtClean="0"/>
          </a:p>
          <a:p>
            <a:pPr lvl="1"/>
            <a:endParaRPr kumimoji="1" lang="en-US" altLang="ja-JP" dirty="0" smtClean="0"/>
          </a:p>
          <a:p>
            <a:pPr lvl="1"/>
            <a:r>
              <a:rPr kumimoji="1" lang="en-US" altLang="ja-JP" dirty="0" smtClean="0"/>
              <a:t>Link Budget (</a:t>
            </a:r>
            <a:r>
              <a:rPr lang="en-US" altLang="ja-JP" dirty="0" smtClean="0"/>
              <a:t>802.22-13-0050-00</a:t>
            </a:r>
            <a:r>
              <a:rPr kumimoji="1" lang="en-US" altLang="ja-JP" dirty="0" smtClean="0"/>
              <a:t>)</a:t>
            </a: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a:t>
            </a:r>
            <a:r>
              <a:rPr kumimoji="1" lang="en-US" altLang="ja-JP" dirty="0" smtClean="0"/>
              <a:t>Mar. 20</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Items</a:t>
            </a:r>
          </a:p>
          <a:p>
            <a:pPr lvl="1"/>
            <a:r>
              <a:rPr kumimoji="1" lang="en-US" altLang="ja-JP" dirty="0" smtClean="0"/>
              <a:t>Technical Items (</a:t>
            </a:r>
            <a:r>
              <a:rPr lang="en-US" altLang="ja-JP" b="1" dirty="0" smtClean="0"/>
              <a:t>22-13-0027-01-000b</a:t>
            </a:r>
            <a:r>
              <a:rPr kumimoji="1" lang="en-US" altLang="ja-JP" dirty="0" smtClean="0"/>
              <a:t>)</a:t>
            </a:r>
          </a:p>
          <a:p>
            <a:pPr lvl="1"/>
            <a:r>
              <a:rPr kumimoji="1" lang="en-US" altLang="ja-JP" dirty="0" smtClean="0"/>
              <a:t>Technical Items (</a:t>
            </a:r>
            <a:r>
              <a:rPr lang="en-US" altLang="ja-JP" b="1" dirty="0" smtClean="0"/>
              <a:t>22-13-0032-01-000b)</a:t>
            </a:r>
            <a:endParaRPr kumimoji="1" lang="en-US" altLang="ja-JP" dirty="0" smtClean="0"/>
          </a:p>
          <a:p>
            <a:pPr lvl="1"/>
            <a:endParaRPr kumimoji="1" lang="en-US" altLang="ja-JP" dirty="0" smtClean="0"/>
          </a:p>
          <a:p>
            <a:pPr lvl="1"/>
            <a:r>
              <a:rPr kumimoji="1" lang="en-US" altLang="ja-JP" dirty="0" smtClean="0"/>
              <a:t>Network Operations (</a:t>
            </a:r>
            <a:r>
              <a:rPr lang="en-US" altLang="ja-JP" b="1" dirty="0" smtClean="0"/>
              <a:t>22-13-0027-01-000b</a:t>
            </a:r>
            <a:r>
              <a:rPr kumimoji="1" lang="en-US" altLang="ja-JP" dirty="0" smtClean="0"/>
              <a:t>)</a:t>
            </a:r>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Mar. 21</a:t>
            </a:r>
            <a:r>
              <a:rPr kumimoji="1" lang="en-US" altLang="ja-JP" baseline="30000" dirty="0" smtClean="0"/>
              <a:t>th</a:t>
            </a:r>
            <a:r>
              <a:rPr kumimoji="1" lang="en-US" altLang="ja-JP" dirty="0" smtClean="0"/>
              <a:t> AM1</a:t>
            </a:r>
            <a:endParaRPr kumimoji="1" lang="en-US" altLang="ja-JP" dirty="0" smtClean="0"/>
          </a:p>
          <a:p>
            <a:endParaRPr kumimoji="1" lang="en-US" altLang="ja-JP" dirty="0" smtClean="0"/>
          </a:p>
          <a:p>
            <a:r>
              <a:rPr kumimoji="1" lang="en-US" altLang="ja-JP" dirty="0" smtClean="0"/>
              <a:t>Discuss Item</a:t>
            </a:r>
          </a:p>
          <a:p>
            <a:pPr lvl="1"/>
            <a:r>
              <a:rPr kumimoji="1" lang="en-US" altLang="ja-JP" dirty="0" smtClean="0"/>
              <a:t>Network Operations (</a:t>
            </a:r>
            <a:r>
              <a:rPr lang="en-US" altLang="ja-JP" b="1" dirty="0" smtClean="0"/>
              <a:t>22-13-0027-01-000b</a:t>
            </a:r>
            <a:r>
              <a:rPr kumimoji="1" lang="en-US" altLang="ja-JP" dirty="0" smtClean="0"/>
              <a:t>)</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a:t>
            </a:r>
            <a:r>
              <a:rPr kumimoji="1" lang="en-US" altLang="ja-JP" dirty="0" smtClean="0"/>
              <a:t>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Thursday Mar. 21</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a:r>
              <a:rPr kumimoji="1" lang="en-US" altLang="ja-JP" dirty="0" smtClean="0"/>
              <a:t>Future Plan</a:t>
            </a:r>
          </a:p>
          <a:p>
            <a:pPr lvl="2"/>
            <a:r>
              <a:rPr kumimoji="1" lang="en-US" altLang="ja-JP" sz="2000" dirty="0" smtClean="0"/>
              <a:t>Combining Technical items</a:t>
            </a:r>
          </a:p>
          <a:p>
            <a:pPr lvl="2"/>
            <a:r>
              <a:rPr kumimoji="1" lang="en-US" altLang="ja-JP" sz="2000" dirty="0" smtClean="0"/>
              <a:t>Detail documents of Technical Items</a:t>
            </a:r>
          </a:p>
          <a:p>
            <a:pPr lvl="3"/>
            <a:r>
              <a:rPr kumimoji="1" lang="en-US" altLang="ja-JP" sz="1800" dirty="0" smtClean="0">
                <a:solidFill>
                  <a:srgbClr val="FF0000"/>
                </a:solidFill>
              </a:rPr>
              <a:t>Until Mar. 28</a:t>
            </a:r>
            <a:r>
              <a:rPr kumimoji="1" lang="en-US" altLang="ja-JP" sz="1800" baseline="30000" dirty="0" smtClean="0">
                <a:solidFill>
                  <a:srgbClr val="FF0000"/>
                </a:solidFill>
              </a:rPr>
              <a:t>th</a:t>
            </a:r>
            <a:r>
              <a:rPr kumimoji="1" lang="en-US" altLang="ja-JP" sz="1800" dirty="0" smtClean="0">
                <a:solidFill>
                  <a:srgbClr val="FF0000"/>
                </a:solidFill>
              </a:rPr>
              <a:t> teleconference, provide the schedule for details of technical items</a:t>
            </a:r>
            <a:endParaRPr kumimoji="1" lang="en-US" altLang="ja-JP" sz="1800" dirty="0" smtClean="0">
              <a:solidFill>
                <a:srgbClr val="FF0000"/>
              </a:solidFill>
            </a:endParaRPr>
          </a:p>
          <a:p>
            <a:pPr lvl="1"/>
            <a:r>
              <a:rPr kumimoji="1" lang="en-US" altLang="ja-JP" dirty="0" smtClean="0"/>
              <a:t>Closing</a:t>
            </a:r>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7pm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Plenary Meeting in Orlando</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pPr lvl="0">
              <a:lnSpc>
                <a:spcPct val="80000"/>
              </a:lnSpc>
              <a:spcAft>
                <a:spcPct val="30000"/>
              </a:spcAft>
              <a:buNone/>
              <a:defRPr/>
            </a:pPr>
            <a:r>
              <a:rPr lang="en-US" altLang="ja-JP" sz="1200" b="0" dirty="0" smtClean="0"/>
              <a:t>The IEEE-SA strongly recommends that at each WG meeting the chair or a designee:</a:t>
            </a:r>
            <a:endParaRPr lang="en-US" altLang="ja-JP" sz="1200" dirty="0" smtClean="0"/>
          </a:p>
          <a:p>
            <a:pPr lvl="1">
              <a:lnSpc>
                <a:spcPct val="80000"/>
              </a:lnSpc>
              <a:defRPr/>
            </a:pPr>
            <a:r>
              <a:rPr lang="en-US" altLang="ja-JP" sz="1200" b="1" dirty="0" smtClean="0"/>
              <a:t>Show slides #1 through #4 of this presentation</a:t>
            </a:r>
          </a:p>
          <a:p>
            <a:pPr lvl="1">
              <a:lnSpc>
                <a:spcPct val="80000"/>
              </a:lnSpc>
              <a:defRPr/>
            </a:pPr>
            <a:r>
              <a:rPr lang="en-US" altLang="ja-JP" sz="1200" b="1" dirty="0" smtClean="0"/>
              <a:t>Advise the WG attendees that:</a:t>
            </a:r>
            <a:r>
              <a:rPr lang="en-US" altLang="ja-JP" sz="1200" dirty="0" smtClean="0"/>
              <a:t> </a:t>
            </a:r>
          </a:p>
          <a:p>
            <a:pPr lvl="2">
              <a:lnSpc>
                <a:spcPct val="80000"/>
              </a:lnSpc>
              <a:defRPr/>
            </a:pPr>
            <a:r>
              <a:rPr lang="en-US" altLang="ja-JP" sz="1200" dirty="0" smtClean="0"/>
              <a:t>The IEEE’s patent policy is consistent with the ANSI patent policy and is described in Clause 6 of the </a:t>
            </a:r>
            <a:r>
              <a:rPr lang="en-US" altLang="ja-JP" sz="1200" i="1" dirty="0" smtClean="0"/>
              <a:t>IEEE-SA Standards Board Bylaws</a:t>
            </a:r>
            <a:r>
              <a:rPr lang="en-US" altLang="ja-JP" sz="1200" dirty="0" smtClean="0"/>
              <a:t>;</a:t>
            </a:r>
          </a:p>
          <a:p>
            <a:pPr lvl="2">
              <a:lnSpc>
                <a:spcPct val="80000"/>
              </a:lnSpc>
              <a:defRPr/>
            </a:pPr>
            <a:r>
              <a:rPr lang="en-US" altLang="ja-JP" sz="1200" dirty="0" smtClean="0"/>
              <a:t>Early identification of patent claims which may be essential for the use of standards under development is strongly encouraged; </a:t>
            </a:r>
          </a:p>
          <a:p>
            <a:pPr lvl="2">
              <a:lnSpc>
                <a:spcPct val="80000"/>
              </a:lnSpc>
              <a:defRPr/>
            </a:pPr>
            <a:r>
              <a:rPr lang="en-US" altLang="ja-JP"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200" dirty="0" smtClean="0"/>
            </a:br>
            <a:endParaRPr lang="en-US" altLang="ja-JP" sz="1200" dirty="0" smtClean="0"/>
          </a:p>
          <a:p>
            <a:pPr lvl="1">
              <a:lnSpc>
                <a:spcPct val="20000"/>
              </a:lnSpc>
              <a:defRPr/>
            </a:pPr>
            <a:r>
              <a:rPr lang="en-US" altLang="ja-JP" sz="1200" b="1" dirty="0" smtClean="0"/>
              <a:t>Instruct the WG Secretary to record in the minutes of the relevant WG meeting:</a:t>
            </a:r>
            <a:r>
              <a:rPr lang="en-US" altLang="ja-JP" sz="600" dirty="0" smtClean="0"/>
              <a:t> </a:t>
            </a:r>
          </a:p>
          <a:p>
            <a:pPr lvl="2">
              <a:lnSpc>
                <a:spcPct val="80000"/>
              </a:lnSpc>
              <a:defRPr/>
            </a:pPr>
            <a:r>
              <a:rPr lang="en-US" altLang="ja-JP" sz="1200" dirty="0" smtClean="0"/>
              <a:t>That the foregoing information was provided and that slides 1 through 4 (and this slide 0, if applicable) were shown; </a:t>
            </a:r>
          </a:p>
          <a:p>
            <a:pPr lvl="2">
              <a:lnSpc>
                <a:spcPct val="80000"/>
              </a:lnSpc>
              <a:defRPr/>
            </a:pPr>
            <a:r>
              <a:rPr lang="en-US" altLang="ja-JP"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2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600" dirty="0" smtClean="0"/>
          </a:p>
          <a:p>
            <a:pPr lvl="1">
              <a:lnSpc>
                <a:spcPct val="80000"/>
              </a:lnSpc>
              <a:spcBef>
                <a:spcPct val="5000"/>
              </a:spcBef>
              <a:defRPr/>
            </a:pPr>
            <a:r>
              <a:rPr lang="en-US" altLang="ja-JP" sz="12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200" dirty="0" smtClean="0"/>
              <a:t>It is recommended that the WG chair review the guidance in </a:t>
            </a:r>
            <a:r>
              <a:rPr lang="en-US" altLang="ja-JP" sz="1200" i="1" dirty="0" smtClean="0"/>
              <a:t>IEEE-SA Standards Board Operations Manual</a:t>
            </a:r>
            <a:r>
              <a:rPr lang="en-US" altLang="ja-JP" sz="1200" dirty="0" smtClean="0"/>
              <a:t> 6.3.5 and in FAQs 12 and 12a on inclusion of potential Essential Patent Claims by incorporation or by reference.</a:t>
            </a:r>
            <a:r>
              <a:rPr lang="en-US" altLang="ja-JP" sz="1200" dirty="0" smtClean="0">
                <a:solidFill>
                  <a:srgbClr val="FF3300"/>
                </a:solidFill>
              </a:rPr>
              <a:t> </a:t>
            </a:r>
          </a:p>
          <a:p>
            <a:pPr lvl="1">
              <a:lnSpc>
                <a:spcPct val="80000"/>
              </a:lnSpc>
              <a:spcBef>
                <a:spcPct val="5000"/>
              </a:spcBef>
              <a:buNone/>
              <a:defRPr/>
            </a:pPr>
            <a:endParaRPr lang="en-US" altLang="ja-JP" sz="1100" dirty="0" smtClean="0"/>
          </a:p>
          <a:p>
            <a:pPr lvl="1">
              <a:lnSpc>
                <a:spcPct val="80000"/>
              </a:lnSpc>
              <a:spcBef>
                <a:spcPct val="5000"/>
              </a:spcBef>
              <a:buNone/>
              <a:defRPr/>
            </a:pPr>
            <a:r>
              <a:rPr lang="en-US" altLang="ja-JP" sz="1100" dirty="0" smtClean="0"/>
              <a:t>	Note: </a:t>
            </a:r>
            <a:r>
              <a:rPr lang="en-US" altLang="ja-JP" sz="1100" b="1" dirty="0" smtClean="0"/>
              <a:t>WG</a:t>
            </a:r>
            <a:r>
              <a:rPr lang="en-US" altLang="ja-JP" sz="1100" dirty="0" smtClean="0"/>
              <a:t> includes Working Groups, Task Groups, and other standards-developing committees with a PAR approved by the IEEE-SA Standards Board.</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p:txBody>
          <a:bodyPr/>
          <a:lstStyle/>
          <a:p>
            <a:pPr marL="230188" indent="-230188">
              <a:lnSpc>
                <a:spcPct val="80000"/>
              </a:lnSpc>
            </a:pPr>
            <a:endParaRPr lang="en-US" altLang="ja-JP" sz="300" u="sng" dirty="0" smtClean="0">
              <a:solidFill>
                <a:srgbClr val="FF0000"/>
              </a:solidFill>
            </a:endParaRPr>
          </a:p>
          <a:p>
            <a:pPr marL="230188" indent="-230188"/>
            <a:r>
              <a:rPr lang="en-US" altLang="ja-JP" sz="1400" dirty="0" smtClean="0"/>
              <a:t>All participants in this meeting have certain obligations under the IEEE-SA Patent Policy.  Participants: </a:t>
            </a:r>
          </a:p>
          <a:p>
            <a:pPr marL="630238" lvl="1"/>
            <a:r>
              <a:rPr lang="en-US" altLang="ja-JP" sz="14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200" b="1" dirty="0" smtClean="0"/>
              <a:t>“Personal awareness” means that the participant “is personally aware that the holder may have a potential Essential Patent Claim,” even if the participant is not personally aware of the specific patents or</a:t>
            </a:r>
            <a:r>
              <a:rPr lang="en-US" altLang="ja-JP" sz="1200" b="1" dirty="0" smtClean="0">
                <a:solidFill>
                  <a:srgbClr val="FF3300"/>
                </a:solidFill>
              </a:rPr>
              <a:t> </a:t>
            </a:r>
            <a:r>
              <a:rPr lang="en-US" altLang="ja-JP" sz="1200" b="1" dirty="0" smtClean="0"/>
              <a:t>patent claims</a:t>
            </a:r>
          </a:p>
          <a:p>
            <a:pPr marL="630238" lvl="1"/>
            <a:r>
              <a:rPr lang="en-US" altLang="ja-JP" sz="14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400" b="1" dirty="0" smtClean="0"/>
              <a:t>The above does not apply if the patent</a:t>
            </a:r>
            <a:r>
              <a:rPr lang="en-US" altLang="ja-JP" sz="1400" b="1" dirty="0" smtClean="0">
                <a:solidFill>
                  <a:srgbClr val="FF3300"/>
                </a:solidFill>
              </a:rPr>
              <a:t> </a:t>
            </a:r>
            <a:r>
              <a:rPr lang="en-US" altLang="ja-JP" sz="1400" b="1" dirty="0" smtClean="0"/>
              <a:t>claim is already the subject of an Accepted Letter of Assurance that applies to the proposed standard(s) under consideration by this group</a:t>
            </a:r>
          </a:p>
          <a:p>
            <a:pPr marL="230188" indent="-230188">
              <a:buNone/>
            </a:pPr>
            <a:r>
              <a:rPr lang="en-GB" altLang="ja-JP" sz="1400" dirty="0" smtClean="0"/>
              <a:t>		Quoted text excerpted from IEEE-SA Standards Board Bylaws </a:t>
            </a:r>
            <a:r>
              <a:rPr lang="en-GB" altLang="ja-JP" sz="1400" dirty="0" err="1" smtClean="0"/>
              <a:t>subclause</a:t>
            </a:r>
            <a:r>
              <a:rPr lang="en-GB" altLang="ja-JP" sz="1400" dirty="0" smtClean="0"/>
              <a:t> 6.2</a:t>
            </a:r>
            <a:endParaRPr lang="en-US" altLang="ja-JP" sz="1400" dirty="0" smtClean="0"/>
          </a:p>
          <a:p>
            <a:pPr marL="230188" indent="-230188"/>
            <a:r>
              <a:rPr lang="en-US" altLang="ja-JP" sz="1400" dirty="0" smtClean="0"/>
              <a:t>Early identification of holders of potential Essential Patent Claims is strongly encouraged</a:t>
            </a:r>
          </a:p>
          <a:p>
            <a:pPr marL="230188" indent="-230188"/>
            <a:r>
              <a:rPr lang="en-US" altLang="ja-JP" sz="1400" dirty="0" smtClean="0"/>
              <a:t>No duty to perform a patent search</a:t>
            </a:r>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49719</TotalTime>
  <Words>1914</Words>
  <Application>Microsoft Office PowerPoint</Application>
  <PresentationFormat>画面に合わせる (4:3)</PresentationFormat>
  <Paragraphs>814</Paragraphs>
  <Slides>29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1" baseType="lpstr">
      <vt:lpstr>802-22-Submission</vt:lpstr>
      <vt:lpstr>Document</vt:lpstr>
      <vt:lpstr>IEEE P802.22b Mar.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TGb Slot 1</vt:lpstr>
      <vt:lpstr>Review of January Meeting</vt:lpstr>
      <vt:lpstr>スライド 16</vt:lpstr>
      <vt:lpstr>January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1780</cp:revision>
  <cp:lastPrinted>1998-02-10T13:28:06Z</cp:lastPrinted>
  <dcterms:created xsi:type="dcterms:W3CDTF">2006-06-26T04:34:43Z</dcterms:created>
  <dcterms:modified xsi:type="dcterms:W3CDTF">2013-03-21T17:32:13Z</dcterms:modified>
</cp:coreProperties>
</file>