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601" r:id="rId2"/>
    <p:sldId id="602" r:id="rId3"/>
    <p:sldId id="603" r:id="rId4"/>
    <p:sldId id="604" r:id="rId5"/>
    <p:sldId id="605" r:id="rId6"/>
    <p:sldId id="606" r:id="rId7"/>
    <p:sldId id="607" r:id="rId8"/>
    <p:sldId id="608" r:id="rId9"/>
    <p:sldId id="609" r:id="rId10"/>
    <p:sldId id="610" r:id="rId11"/>
    <p:sldId id="611" r:id="rId12"/>
    <p:sldId id="612" r:id="rId13"/>
    <p:sldId id="616" r:id="rId14"/>
    <p:sldId id="617" r:id="rId15"/>
    <p:sldId id="613" r:id="rId16"/>
    <p:sldId id="622" r:id="rId17"/>
    <p:sldId id="620" r:id="rId18"/>
    <p:sldId id="614" r:id="rId19"/>
    <p:sldId id="615" r:id="rId20"/>
    <p:sldId id="618" r:id="rId21"/>
    <p:sldId id="619" r:id="rId22"/>
    <p:sldId id="624" r:id="rId23"/>
    <p:sldId id="625" r:id="rId24"/>
    <p:sldId id="626" r:id="rId25"/>
    <p:sldId id="627" r:id="rId26"/>
    <p:sldId id="628" r:id="rId27"/>
    <p:sldId id="623" r:id="rId28"/>
    <p:sldId id="621" r:id="rId29"/>
    <p:sldId id="583" r:id="rId30"/>
    <p:sldId id="544" r:id="rId31"/>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1" autoAdjust="0"/>
    <p:restoredTop sz="94660"/>
  </p:normalViewPr>
  <p:slideViewPr>
    <p:cSldViewPr>
      <p:cViewPr varScale="1">
        <p:scale>
          <a:sx n="83" d="100"/>
          <a:sy n="83" d="100"/>
        </p:scale>
        <p:origin x="-1411"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91938" cy="276999"/>
          </a:xfrm>
        </p:spPr>
        <p:txBody>
          <a:bodyPr/>
          <a:lstStyle>
            <a:lvl1pPr>
              <a:defRPr/>
            </a:lvl1pPr>
          </a:lstStyle>
          <a:p>
            <a:pPr>
              <a:defRPr/>
            </a:pPr>
            <a:r>
              <a:rPr lang="en-US" altLang="ko-KR" dirty="0" smtClean="0"/>
              <a:t>Mar.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91938" cy="276999"/>
          </a:xfrm>
        </p:spPr>
        <p:txBody>
          <a:bodyPr/>
          <a:lstStyle>
            <a:lvl1pPr>
              <a:defRPr/>
            </a:lvl1pPr>
          </a:lstStyle>
          <a:p>
            <a:pPr>
              <a:defRPr/>
            </a:pPr>
            <a:r>
              <a:rPr lang="en-US" altLang="ko-KR" dirty="0" smtClean="0"/>
              <a:t>Mar.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9193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Mar.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22-13-0045-01-000b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Mar. 2013 Plan &amp; Report</a:t>
            </a:r>
            <a:endParaRPr lang="en-US" altLang="ko-KR" sz="2800" dirty="0">
              <a:latin typeface="Times New Roman" charset="0"/>
              <a:ea typeface="굴림" charset="0"/>
              <a:cs typeface="굴림" charset="0"/>
            </a:endParaRPr>
          </a:p>
        </p:txBody>
      </p:sp>
      <p:sp>
        <p:nvSpPr>
          <p:cNvPr id="8"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ko-KR" sz="2000" b="1" i="0" u="none" strike="noStrike" kern="0" cap="none" spc="0" normalizeH="0" baseline="0" noProof="0" dirty="0" smtClean="0">
                <a:ln>
                  <a:noFill/>
                </a:ln>
                <a:solidFill>
                  <a:schemeClr val="tx1"/>
                </a:solidFill>
                <a:effectLst/>
                <a:uLnTx/>
                <a:uFillTx/>
                <a:latin typeface="Times New Roman" charset="0"/>
                <a:ea typeface="굴림" charset="0"/>
                <a:cs typeface="굴림" charset="0"/>
              </a:rPr>
              <a:t>IEEE P802.22 Wireless RANs          Date:</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 2013-3-18</a:t>
            </a:r>
            <a:endParaRPr kumimoji="0" lang="en-US" altLang="ko-KR" sz="2000" b="0" i="0" u="none" strike="noStrike" kern="0" cap="none" spc="0" normalizeH="0" baseline="0" noProof="0" dirty="0">
              <a:ln>
                <a:noFill/>
              </a:ln>
              <a:solidFill>
                <a:schemeClr val="tx1"/>
              </a:solidFill>
              <a:effectLst/>
              <a:uLnTx/>
              <a:uFillTx/>
              <a:latin typeface="Times New Roman" charset="0"/>
              <a:ea typeface="굴림" charset="0"/>
              <a:cs typeface="굴림" charset="0"/>
            </a:endParaRPr>
          </a:p>
        </p:txBody>
      </p:sp>
      <p:sp>
        <p:nvSpPr>
          <p:cNvPr id="9"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0"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1" name="Object 25"/>
          <p:cNvGraphicFramePr>
            <a:graphicFrameLocks noChangeAspect="1"/>
          </p:cNvGraphicFramePr>
          <p:nvPr/>
        </p:nvGraphicFramePr>
        <p:xfrm>
          <a:off x="612775" y="2713038"/>
          <a:ext cx="7847657" cy="703262"/>
        </p:xfrm>
        <a:graphic>
          <a:graphicData uri="http://schemas.openxmlformats.org/presentationml/2006/ole">
            <p:oleObj spid="_x0000_s2150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Call for Potentially Essential Patents</a:t>
            </a:r>
            <a:endParaRPr kumimoji="1" lang="ja-JP" altLang="en-US" dirty="0"/>
          </a:p>
        </p:txBody>
      </p:sp>
      <p:sp>
        <p:nvSpPr>
          <p:cNvPr id="3" name="コンテンツ プレースホルダ 2"/>
          <p:cNvSpPr>
            <a:spLocks noGrp="1"/>
          </p:cNvSpPr>
          <p:nvPr>
            <p:ph idx="1"/>
          </p:nvPr>
        </p:nvSpPr>
        <p:spPr/>
        <p:txBody>
          <a:bodyPr/>
          <a:lstStyle/>
          <a:p>
            <a:pPr lvl="0">
              <a:defRPr/>
            </a:pPr>
            <a:r>
              <a:rPr lang="en-US" altLang="ja-JP"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ja-JP" sz="1600" dirty="0" smtClean="0"/>
              <a:t>Either speak up now or</a:t>
            </a:r>
          </a:p>
          <a:p>
            <a:pPr lvl="1">
              <a:defRPr/>
            </a:pPr>
            <a:r>
              <a:rPr lang="en-US" altLang="ja-JP" sz="1600" dirty="0" smtClean="0"/>
              <a:t>Provide the chair of this group with the identity of the holder(s) of any and all such claims as soon as possible or</a:t>
            </a:r>
          </a:p>
          <a:p>
            <a:pPr lvl="1">
              <a:defRPr/>
            </a:pPr>
            <a:r>
              <a:rPr lang="en-US" altLang="ja-JP" sz="1600" dirty="0" smtClean="0"/>
              <a:t>Cause an LOA to be submitted</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u="sng" dirty="0" smtClean="0"/>
              <a:t>Other Guidelines for IEEE WG Meetings</a:t>
            </a:r>
            <a:endParaRPr kumimoji="1" lang="ja-JP" altLang="en-US" dirty="0"/>
          </a:p>
        </p:txBody>
      </p:sp>
      <p:sp>
        <p:nvSpPr>
          <p:cNvPr id="3" name="コンテンツ プレースホルダ 2"/>
          <p:cNvSpPr>
            <a:spLocks noGrp="1"/>
          </p:cNvSpPr>
          <p:nvPr>
            <p:ph idx="1"/>
          </p:nvPr>
        </p:nvSpPr>
        <p:spPr/>
        <p:txBody>
          <a:bodyPr/>
          <a:lstStyle/>
          <a:p>
            <a:pPr marL="230188" indent="-230188">
              <a:lnSpc>
                <a:spcPct val="80000"/>
              </a:lnSpc>
            </a:pPr>
            <a:endParaRPr lang="en-US" altLang="ja-JP" sz="400" u="sng" dirty="0" smtClean="0">
              <a:solidFill>
                <a:srgbClr val="FF0000"/>
              </a:solidFill>
            </a:endParaRPr>
          </a:p>
          <a:p>
            <a:pPr marL="230188" indent="-230188">
              <a:lnSpc>
                <a:spcPct val="80000"/>
              </a:lnSpc>
              <a:spcAft>
                <a:spcPct val="40000"/>
              </a:spcAft>
            </a:pPr>
            <a:r>
              <a:rPr lang="en-US" altLang="ja-JP" sz="1800" dirty="0" smtClean="0"/>
              <a:t>All IEEE-SA standards meetings shall be conducted in compliance with all applicable laws, including antitrust and competition laws. </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the interpretation, validity, or essentiality of patents/patent claims. </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specific license rates, terms, or conditions.</a:t>
            </a:r>
          </a:p>
          <a:p>
            <a:pPr marL="1143000" lvl="2">
              <a:lnSpc>
                <a:spcPct val="80000"/>
              </a:lnSpc>
              <a:spcAft>
                <a:spcPct val="40000"/>
              </a:spcAft>
            </a:pPr>
            <a:r>
              <a:rPr lang="en-US" altLang="ja-JP" sz="1400" dirty="0" smtClean="0"/>
              <a:t>Relative costs, including licensing costs of essential patent claims, of different technical approaches may be discussed in standards development meetings. </a:t>
            </a:r>
          </a:p>
          <a:p>
            <a:pPr marL="1600200" lvl="3">
              <a:lnSpc>
                <a:spcPct val="80000"/>
              </a:lnSpc>
              <a:spcAft>
                <a:spcPct val="40000"/>
              </a:spcAft>
            </a:pPr>
            <a:r>
              <a:rPr lang="en-GB" altLang="ja-JP" sz="1400" dirty="0" smtClean="0"/>
              <a:t>Technical considerations remain primary focus</a:t>
            </a:r>
            <a:endParaRPr lang="en-US" altLang="ja-JP" sz="1400" dirty="0" smtClean="0"/>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or engage in the fixing of product prices, allocation of customers, or division of sales markets.</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the status or substance of ongoing or threatened litigation.</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be silent if inappropriate topics are discussed </a:t>
            </a:r>
            <a:r>
              <a:rPr lang="en-US" altLang="ja-JP" sz="1600" b="1" dirty="0" smtClean="0">
                <a:latin typeface="Arial" charset="0"/>
              </a:rPr>
              <a:t>…</a:t>
            </a:r>
            <a:r>
              <a:rPr lang="en-US" altLang="ja-JP" sz="1600" b="1" dirty="0" smtClean="0"/>
              <a:t> do formally object.</a:t>
            </a:r>
          </a:p>
          <a:p>
            <a:pPr marL="230188" indent="-230188" algn="ctr">
              <a:lnSpc>
                <a:spcPct val="80000"/>
              </a:lnSpc>
            </a:pPr>
            <a:r>
              <a:rPr lang="en-US" altLang="ja-JP" sz="2000" dirty="0" smtClean="0"/>
              <a:t>---------------------------------------------------------------   </a:t>
            </a:r>
            <a:endParaRPr lang="en-US" altLang="ja-JP" sz="1200" dirty="0" smtClean="0"/>
          </a:p>
          <a:p>
            <a:pPr marL="230188" indent="-230188" algn="ctr">
              <a:lnSpc>
                <a:spcPct val="80000"/>
              </a:lnSpc>
            </a:pPr>
            <a:r>
              <a:rPr lang="en-US" altLang="ja-JP" sz="1200" dirty="0" smtClean="0"/>
              <a:t>See </a:t>
            </a:r>
            <a:r>
              <a:rPr lang="en-US" altLang="ja-JP" sz="1200" i="1" dirty="0" smtClean="0"/>
              <a:t>IEEE-SA Standards Board Operations Manual</a:t>
            </a:r>
            <a:r>
              <a:rPr lang="en-US" altLang="ja-JP" sz="1200" dirty="0" smtClean="0"/>
              <a:t>, clause 5.3.10 and </a:t>
            </a:r>
            <a:r>
              <a:rPr lang="en-GB" altLang="ja-JP" sz="1200" dirty="0" smtClean="0"/>
              <a:t>“Promoting Competition and Innovation: What You Need to Know about the IEEE Standards Association's Antitrust and Competition Policy”</a:t>
            </a:r>
            <a:r>
              <a:rPr lang="en-US" altLang="ja-JP" sz="1200" dirty="0" smtClean="0"/>
              <a:t> for more details.</a:t>
            </a:r>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Mar. 802.22b agenda as contained in </a:t>
            </a:r>
            <a:r>
              <a:rPr lang="en-US" altLang="ja-JP" u="sng" dirty="0" smtClean="0"/>
              <a:t>22-13-0044-00-000b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Zhang </a:t>
            </a:r>
            <a:r>
              <a:rPr lang="en-US" altLang="ja-JP" dirty="0" err="1" smtClean="0"/>
              <a:t>Xin</a:t>
            </a:r>
            <a:endParaRPr lang="en-US" altLang="ja-JP" dirty="0" smtClean="0"/>
          </a:p>
          <a:p>
            <a:endParaRPr lang="en-US" altLang="ja-JP" dirty="0" smtClean="0"/>
          </a:p>
          <a:p>
            <a:r>
              <a:rPr kumimoji="1" lang="en-US" altLang="ja-JP" dirty="0" smtClean="0"/>
              <a:t>No objection. Motion passes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1</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Jan. </a:t>
            </a:r>
            <a:r>
              <a:rPr kumimoji="1" lang="en-US" altLang="ja-JP" dirty="0" smtClean="0"/>
              <a:t>19</a:t>
            </a:r>
            <a:r>
              <a:rPr kumimoji="1" lang="en-US" altLang="ja-JP" baseline="30000" dirty="0" smtClean="0"/>
              <a:t>th</a:t>
            </a:r>
            <a:r>
              <a:rPr kumimoji="1" lang="en-US" altLang="ja-JP" dirty="0" smtClean="0"/>
              <a:t> </a:t>
            </a:r>
            <a:r>
              <a:rPr kumimoji="1" lang="en-US" altLang="ja-JP" dirty="0" smtClean="0"/>
              <a:t>PM1</a:t>
            </a:r>
          </a:p>
          <a:p>
            <a:endParaRPr kumimoji="1" lang="en-US" altLang="ja-JP" dirty="0" smtClean="0"/>
          </a:p>
          <a:p>
            <a:r>
              <a:rPr lang="en-US" altLang="ja-JP" dirty="0" smtClean="0"/>
              <a:t>Review from January</a:t>
            </a:r>
          </a:p>
          <a:p>
            <a:r>
              <a:rPr lang="en-US" altLang="ja-JP" dirty="0" smtClean="0"/>
              <a:t>Approve minutes from January</a:t>
            </a:r>
          </a:p>
          <a:p>
            <a:r>
              <a:rPr lang="en-US" altLang="ja-JP" dirty="0" smtClean="0"/>
              <a:t>Discussion Items</a:t>
            </a:r>
          </a:p>
          <a:p>
            <a:r>
              <a:rPr lang="en-US" altLang="ja-JP" dirty="0" smtClean="0"/>
              <a:t>Time slot for Presentation</a:t>
            </a:r>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Review of January Meeting</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Contributions</a:t>
            </a:r>
          </a:p>
          <a:p>
            <a:pPr lvl="1"/>
            <a:r>
              <a:rPr lang="en-US" altLang="ja-JP" dirty="0" err="1" smtClean="0"/>
              <a:t>Keat</a:t>
            </a:r>
            <a:r>
              <a:rPr lang="en-US" altLang="ja-JP" dirty="0" smtClean="0"/>
              <a:t> </a:t>
            </a:r>
            <a:r>
              <a:rPr lang="en-US" altLang="ja-JP" dirty="0" err="1" smtClean="0"/>
              <a:t>Beng</a:t>
            </a:r>
            <a:r>
              <a:rPr lang="en-US" altLang="ja-JP" dirty="0" smtClean="0"/>
              <a:t> </a:t>
            </a:r>
            <a:r>
              <a:rPr lang="en-US" altLang="ja-JP" dirty="0" err="1" smtClean="0"/>
              <a:t>Toh</a:t>
            </a:r>
            <a:r>
              <a:rPr lang="en-US" altLang="ja-JP" dirty="0" smtClean="0"/>
              <a:t>, </a:t>
            </a:r>
            <a:r>
              <a:rPr lang="en-US" altLang="ja-JP" dirty="0" smtClean="0">
                <a:ea typeface="ＭＳ Ｐゴシック" charset="-128"/>
              </a:rPr>
              <a:t>MAC Proposal for IEEE 802.22b by Hitachi Kokusai Electric (</a:t>
            </a:r>
            <a:r>
              <a:rPr lang="en-US" altLang="ja-JP" dirty="0" smtClean="0"/>
              <a:t>802.22-12/0087r1</a:t>
            </a:r>
            <a:r>
              <a:rPr lang="en-US" altLang="ja-JP" dirty="0" smtClean="0">
                <a:ea typeface="ＭＳ Ｐゴシック" charset="-128"/>
              </a:rPr>
              <a:t>)</a:t>
            </a:r>
          </a:p>
          <a:p>
            <a:pPr lvl="1"/>
            <a:r>
              <a:rPr lang="en-US" altLang="ja-JP" dirty="0" smtClean="0">
                <a:ea typeface="ＭＳ Ｐゴシック" pitchFamily="34" charset="-128"/>
              </a:rPr>
              <a:t>Zhang </a:t>
            </a:r>
            <a:r>
              <a:rPr lang="en-US" altLang="ja-JP" dirty="0" err="1" smtClean="0">
                <a:ea typeface="ＭＳ Ｐゴシック" pitchFamily="34" charset="-128"/>
              </a:rPr>
              <a:t>Xin</a:t>
            </a:r>
            <a:r>
              <a:rPr lang="en-US" altLang="ja-JP" dirty="0" smtClean="0">
                <a:ea typeface="ＭＳ Ｐゴシック" pitchFamily="34" charset="-128"/>
              </a:rPr>
              <a:t>, Link Budget Calculation for </a:t>
            </a:r>
            <a:r>
              <a:rPr lang="en-US" altLang="ja-JP" dirty="0" smtClean="0"/>
              <a:t>NICT proposal (22-13-0011-01-000b) </a:t>
            </a:r>
          </a:p>
          <a:p>
            <a:pPr lvl="1"/>
            <a:r>
              <a:rPr lang="en-US" altLang="ja-JP" dirty="0" smtClean="0">
                <a:ea typeface="ＭＳ Ｐゴシック" charset="-128"/>
              </a:rPr>
              <a:t>Masayuki </a:t>
            </a:r>
            <a:r>
              <a:rPr lang="en-US" altLang="ja-JP" dirty="0" err="1" smtClean="0">
                <a:ea typeface="ＭＳ Ｐゴシック" charset="-128"/>
              </a:rPr>
              <a:t>Oodo</a:t>
            </a:r>
            <a:r>
              <a:rPr lang="en-US" altLang="ja-JP" dirty="0" smtClean="0">
                <a:ea typeface="ＭＳ Ｐゴシック" charset="-128"/>
              </a:rPr>
              <a:t>, PHY Performance Comparison between 802.22 PHY and Proposed PHY (</a:t>
            </a:r>
            <a:r>
              <a:rPr lang="en-US" altLang="ja-JP" dirty="0" smtClean="0"/>
              <a:t>22-13-0013-00-000b</a:t>
            </a:r>
            <a:r>
              <a:rPr kumimoji="1" lang="en-US" altLang="ja-JP" dirty="0" smtClean="0"/>
              <a:t>)</a:t>
            </a:r>
          </a:p>
          <a:p>
            <a:pPr lvl="1"/>
            <a:endParaRPr kumimoji="1" lang="en-US" altLang="ja-JP" kern="1200" dirty="0" smtClean="0">
              <a:latin typeface="Times New Roman" pitchFamily="18" charset="0"/>
              <a:cs typeface="Arial" charset="0"/>
            </a:endParaRPr>
          </a:p>
          <a:p>
            <a:r>
              <a:rPr kumimoji="1" lang="en-US" altLang="ja-JP" b="0" dirty="0" smtClean="0"/>
              <a:t>Discuss Future Plan</a:t>
            </a:r>
          </a:p>
          <a:p>
            <a:endParaRPr lang="en-US" altLang="ja-JP" kern="1200" dirty="0" smtClean="0">
              <a:latin typeface="Times New Roman" pitchFamily="18" charset="0"/>
              <a:cs typeface="Arial" charset="0"/>
            </a:endParaRPr>
          </a:p>
          <a:p>
            <a:pPr lvl="1"/>
            <a:endParaRPr kumimoji="1" lang="en-US" altLang="ja-JP" dirty="0" smtClean="0"/>
          </a:p>
          <a:p>
            <a:pPr lvl="1"/>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pic>
        <p:nvPicPr>
          <p:cNvPr id="7" name="Picture 2"/>
          <p:cNvPicPr>
            <a:picLocks noChangeAspect="1" noChangeArrowheads="1"/>
          </p:cNvPicPr>
          <p:nvPr/>
        </p:nvPicPr>
        <p:blipFill>
          <a:blip r:embed="rId2" cstate="print"/>
          <a:srcRect/>
          <a:stretch>
            <a:fillRect/>
          </a:stretch>
        </p:blipFill>
        <p:spPr bwMode="auto">
          <a:xfrm>
            <a:off x="1403648" y="908720"/>
            <a:ext cx="6859347" cy="540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January Minutes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Motion to approve Jan. 802.22b minutes as contained in 22-13-0040-00-000b</a:t>
            </a:r>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Sunghyun</a:t>
            </a:r>
            <a:r>
              <a:rPr lang="en-US" altLang="ja-JP" dirty="0" smtClean="0"/>
              <a:t> Hwang </a:t>
            </a:r>
          </a:p>
          <a:p>
            <a:endParaRPr lang="en-US" altLang="ja-JP" dirty="0" smtClean="0"/>
          </a:p>
          <a:p>
            <a:r>
              <a:rPr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17</a:t>
            </a:fld>
            <a:endParaRPr lang="en-US" altLang="ko-K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Conference Calls</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Feb. 7 : Create working document</a:t>
            </a:r>
          </a:p>
          <a:p>
            <a:r>
              <a:rPr kumimoji="1" lang="en-US" altLang="ja-JP" dirty="0" smtClean="0"/>
              <a:t>Feb. 14 : Create technical items</a:t>
            </a:r>
          </a:p>
          <a:p>
            <a:r>
              <a:rPr kumimoji="1" lang="en-US" altLang="ja-JP" dirty="0" smtClean="0"/>
              <a:t>Feb. 21 : Create technical items</a:t>
            </a:r>
          </a:p>
          <a:p>
            <a:r>
              <a:rPr kumimoji="1" lang="en-US" altLang="ja-JP" dirty="0" smtClean="0"/>
              <a:t>Feb. 28 : Create technical items</a:t>
            </a:r>
          </a:p>
          <a:p>
            <a:r>
              <a:rPr kumimoji="1" lang="en-US" altLang="ja-JP" dirty="0" smtClean="0"/>
              <a:t>Mar. 7 : Create technical items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Conference Call Minutes</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t>Motion to approve 802.22b conference call minutes as contained in </a:t>
            </a:r>
          </a:p>
          <a:p>
            <a:pPr lvl="1"/>
            <a:r>
              <a:rPr lang="en-US" altLang="ja-JP" sz="1800" dirty="0" smtClean="0"/>
              <a:t>22-13-0021-00-000b, </a:t>
            </a:r>
          </a:p>
          <a:p>
            <a:pPr lvl="1"/>
            <a:r>
              <a:rPr lang="en-US" altLang="ja-JP" sz="1800" dirty="0" smtClean="0"/>
              <a:t>22-13-0026-00-000b, </a:t>
            </a:r>
          </a:p>
          <a:p>
            <a:pPr lvl="1"/>
            <a:r>
              <a:rPr lang="en-US" altLang="ja-JP" sz="1800" dirty="0" smtClean="0"/>
              <a:t>22-13-0029-00-000b, </a:t>
            </a:r>
          </a:p>
          <a:p>
            <a:pPr lvl="1"/>
            <a:r>
              <a:rPr lang="en-US" altLang="ja-JP" sz="1800" dirty="0" smtClean="0"/>
              <a:t>22-13-0038-00-000b,</a:t>
            </a:r>
          </a:p>
          <a:p>
            <a:pPr lvl="1"/>
            <a:r>
              <a:rPr lang="en-US" altLang="ja-JP" sz="1800" dirty="0" smtClean="0"/>
              <a:t>22-13-0042-00-000b</a:t>
            </a:r>
          </a:p>
          <a:p>
            <a:endParaRPr kumimoji="1" lang="en-US" altLang="ja-JP" sz="2000" dirty="0" smtClean="0"/>
          </a:p>
          <a:p>
            <a:r>
              <a:rPr lang="en-US" altLang="ja-JP" sz="2000" dirty="0" smtClean="0"/>
              <a:t>Move: Chang-woo </a:t>
            </a:r>
            <a:r>
              <a:rPr lang="en-US" altLang="ja-JP" sz="2000" dirty="0" err="1" smtClean="0"/>
              <a:t>Pyo</a:t>
            </a:r>
            <a:endParaRPr lang="en-US" altLang="ja-JP" sz="2000" dirty="0" smtClean="0"/>
          </a:p>
          <a:p>
            <a:r>
              <a:rPr lang="en-US" altLang="ja-JP" sz="2000" dirty="0" smtClean="0"/>
              <a:t>Second: Zhang </a:t>
            </a:r>
            <a:r>
              <a:rPr lang="en-US" altLang="ja-JP" sz="2000" dirty="0" err="1" smtClean="0"/>
              <a:t>Xin</a:t>
            </a:r>
            <a:endParaRPr lang="en-US" altLang="ja-JP" sz="2000" dirty="0" smtClean="0"/>
          </a:p>
          <a:p>
            <a:endParaRPr lang="en-US" altLang="ja-JP" sz="2000" dirty="0" smtClean="0"/>
          </a:p>
          <a:p>
            <a:r>
              <a:rPr kumimoji="1" lang="en-US" altLang="ja-JP" sz="2000" dirty="0" smtClean="0"/>
              <a:t>No objection. Motion passes</a:t>
            </a:r>
            <a:endParaRPr kumimoji="1" lang="ja-JP" altLang="en-US" sz="2000" dirty="0" smtClean="0"/>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Discussion Items</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Working Document</a:t>
            </a:r>
          </a:p>
          <a:p>
            <a:pPr lvl="1"/>
            <a:r>
              <a:rPr kumimoji="1" lang="en-US" altLang="ja-JP" dirty="0" smtClean="0"/>
              <a:t>22-13-0020-00</a:t>
            </a:r>
          </a:p>
          <a:p>
            <a:r>
              <a:rPr kumimoji="1" lang="en-US" altLang="ja-JP" dirty="0" smtClean="0"/>
              <a:t>Technical Items</a:t>
            </a:r>
          </a:p>
          <a:p>
            <a:pPr lvl="1"/>
            <a:r>
              <a:rPr lang="en-US" altLang="ja-JP" dirty="0" smtClean="0"/>
              <a:t>22-13-0036-00-000b </a:t>
            </a:r>
            <a:r>
              <a:rPr lang="en-US" altLang="ja-JP" dirty="0" smtClean="0"/>
              <a:t>(Sheet Format)</a:t>
            </a:r>
          </a:p>
          <a:p>
            <a:pPr lvl="1"/>
            <a:r>
              <a:rPr kumimoji="1" lang="en-US" altLang="ja-JP" dirty="0" smtClean="0"/>
              <a:t>PHY Items</a:t>
            </a:r>
          </a:p>
          <a:p>
            <a:pPr lvl="1"/>
            <a:r>
              <a:rPr kumimoji="1" lang="en-US" altLang="ja-JP" dirty="0" smtClean="0"/>
              <a:t>MAC Items</a:t>
            </a:r>
          </a:p>
          <a:p>
            <a:r>
              <a:rPr kumimoji="1" lang="en-US" altLang="ja-JP" dirty="0" smtClean="0"/>
              <a:t>Network Configuration and Definitions</a:t>
            </a:r>
          </a:p>
          <a:p>
            <a:pPr lvl="1"/>
            <a:r>
              <a:rPr lang="en-US" altLang="ja-JP" dirty="0" smtClean="0"/>
              <a:t>22-13-0036-00-000b</a:t>
            </a:r>
          </a:p>
          <a:p>
            <a:r>
              <a:rPr lang="en-US" altLang="ja-JP" dirty="0" smtClean="0"/>
              <a:t>Network Operations</a:t>
            </a:r>
          </a:p>
          <a:p>
            <a:r>
              <a:rPr lang="en-US" altLang="ja-JP" dirty="0" smtClean="0"/>
              <a:t>Others</a:t>
            </a:r>
          </a:p>
          <a:p>
            <a:pPr lvl="1"/>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20</a:t>
            </a:fld>
            <a:endParaRPr lang="en-US" altLang="ko-K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Contributions</a:t>
            </a:r>
            <a:endParaRPr kumimoji="1" lang="ja-JP" altLang="en-US" dirty="0"/>
          </a:p>
        </p:txBody>
      </p:sp>
      <p:graphicFrame>
        <p:nvGraphicFramePr>
          <p:cNvPr id="7" name="コンテンツ プレースホルダ 6"/>
          <p:cNvGraphicFramePr>
            <a:graphicFrameLocks noGrp="1"/>
          </p:cNvGraphicFramePr>
          <p:nvPr>
            <p:ph idx="1"/>
          </p:nvPr>
        </p:nvGraphicFramePr>
        <p:xfrm>
          <a:off x="251520" y="1628800"/>
          <a:ext cx="8460432" cy="4759960"/>
        </p:xfrm>
        <a:graphic>
          <a:graphicData uri="http://schemas.openxmlformats.org/drawingml/2006/table">
            <a:tbl>
              <a:tblPr firstRow="1" bandRow="1">
                <a:tableStyleId>{5C22544A-7EE6-4342-B048-85BDC9FD1C3A}</a:tableStyleId>
              </a:tblPr>
              <a:tblGrid>
                <a:gridCol w="2514039"/>
                <a:gridCol w="2320121"/>
                <a:gridCol w="2330169"/>
                <a:gridCol w="1296103"/>
              </a:tblGrid>
              <a:tr h="370840">
                <a:tc>
                  <a:txBody>
                    <a:bodyPr/>
                    <a:lstStyle/>
                    <a:p>
                      <a:pPr algn="ctr"/>
                      <a:r>
                        <a:rPr kumimoji="1" lang="en-US" altLang="ja-JP" dirty="0" smtClean="0"/>
                        <a:t>Date</a:t>
                      </a:r>
                      <a:endParaRPr kumimoji="1" lang="ja-JP" altLang="en-US" dirty="0"/>
                    </a:p>
                  </a:txBody>
                  <a:tcPr/>
                </a:tc>
                <a:tc>
                  <a:txBody>
                    <a:bodyPr/>
                    <a:lstStyle/>
                    <a:p>
                      <a:pPr algn="ctr"/>
                      <a:r>
                        <a:rPr kumimoji="1" lang="en-US" altLang="ja-JP" dirty="0" smtClean="0"/>
                        <a:t>Contributions</a:t>
                      </a:r>
                      <a:endParaRPr kumimoji="1" lang="ja-JP" altLang="en-US" dirty="0"/>
                    </a:p>
                  </a:txBody>
                  <a:tcPr/>
                </a:tc>
                <a:tc>
                  <a:txBody>
                    <a:bodyPr/>
                    <a:lstStyle/>
                    <a:p>
                      <a:pPr algn="ctr"/>
                      <a:r>
                        <a:rPr kumimoji="1" lang="en-US" altLang="ja-JP" dirty="0" smtClean="0"/>
                        <a:t>Doc. #</a:t>
                      </a:r>
                      <a:endParaRPr kumimoji="1" lang="ja-JP" altLang="en-US" dirty="0"/>
                    </a:p>
                  </a:txBody>
                  <a:tcPr/>
                </a:tc>
                <a:tc>
                  <a:txBody>
                    <a:bodyPr/>
                    <a:lstStyle/>
                    <a:p>
                      <a:pPr algn="ctr"/>
                      <a:r>
                        <a:rPr kumimoji="1" lang="en-US" altLang="ja-JP" dirty="0" smtClean="0"/>
                        <a:t>Presenter</a:t>
                      </a:r>
                      <a:endParaRPr kumimoji="1" lang="ja-JP" altLang="en-US" dirty="0"/>
                    </a:p>
                  </a:txBody>
                  <a:tcPr/>
                </a:tc>
              </a:tr>
              <a:tr h="370840">
                <a:tc>
                  <a:txBody>
                    <a:bodyPr/>
                    <a:lstStyle/>
                    <a:p>
                      <a:pPr algn="ctr"/>
                      <a:r>
                        <a:rPr kumimoji="1" lang="en-US" altLang="ja-JP" dirty="0" smtClean="0"/>
                        <a:t>Tuesday Mar. 19</a:t>
                      </a:r>
                      <a:r>
                        <a:rPr kumimoji="1" lang="en-US" altLang="ja-JP" baseline="30000" dirty="0" smtClean="0"/>
                        <a:t>th</a:t>
                      </a:r>
                      <a:r>
                        <a:rPr kumimoji="1" lang="en-US" altLang="ja-JP" dirty="0" smtClean="0"/>
                        <a:t> PM1</a:t>
                      </a:r>
                      <a:endParaRPr kumimoji="1" lang="ja-JP" altLang="en-US"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dirty="0" smtClean="0"/>
                        <a:t>Technical Items</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dirty="0" smtClean="0"/>
                        <a:t>PHY technical Items</a:t>
                      </a:r>
                    </a:p>
                  </a:txBody>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800" b="1" dirty="0" smtClean="0"/>
                        <a:t>22-13-0036-00-000b</a:t>
                      </a:r>
                      <a:endParaRPr lang="en-US" altLang="ko-KR" sz="1800" dirty="0" smtClean="0"/>
                    </a:p>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800" b="1" dirty="0" smtClean="0"/>
                        <a:t>22-13-0031-02-000b</a:t>
                      </a:r>
                      <a:endParaRPr lang="en-US" altLang="ko-KR" sz="1800" dirty="0" smtClean="0"/>
                    </a:p>
                  </a:txBody>
                  <a:tcPr/>
                </a:tc>
                <a:tc>
                  <a:txBody>
                    <a:bodyPr/>
                    <a:lstStyle/>
                    <a:p>
                      <a:endParaRPr kumimoji="1" lang="en-US" altLang="ja-JP" dirty="0" smtClean="0"/>
                    </a:p>
                    <a:p>
                      <a:r>
                        <a:rPr kumimoji="1" lang="en-US" altLang="ja-JP" dirty="0" smtClean="0"/>
                        <a:t>Dr. </a:t>
                      </a:r>
                      <a:r>
                        <a:rPr kumimoji="1" lang="en-US" altLang="ja-JP" dirty="0" err="1" smtClean="0"/>
                        <a:t>Oodo</a:t>
                      </a:r>
                      <a:endParaRPr kumimoji="1" lang="ja-JP" altLang="en-US"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dirty="0" smtClean="0"/>
                        <a:t>Tuesday Mar. 19</a:t>
                      </a:r>
                      <a:r>
                        <a:rPr kumimoji="1" lang="en-US" altLang="ja-JP" baseline="30000" dirty="0" smtClean="0"/>
                        <a:t>th</a:t>
                      </a:r>
                      <a:r>
                        <a:rPr kumimoji="1" lang="en-US" altLang="ja-JP" dirty="0" smtClean="0"/>
                        <a:t> PM2</a:t>
                      </a:r>
                      <a:endParaRPr kumimoji="1" lang="ja-JP" altLang="en-US"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dirty="0" smtClean="0"/>
                        <a:t>Network Configuration and Definitions</a:t>
                      </a:r>
                    </a:p>
                  </a:txBody>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800" b="1" dirty="0" smtClean="0"/>
                        <a:t>22-13-0037-01-000b</a:t>
                      </a:r>
                      <a:endParaRPr lang="en-US" altLang="ko-KR" sz="1800" dirty="0" smtClean="0"/>
                    </a:p>
                    <a:p>
                      <a:endParaRPr kumimoji="1" lang="ja-JP" altLang="en-US" dirty="0"/>
                    </a:p>
                  </a:txBody>
                  <a:tcPr/>
                </a:tc>
                <a:tc>
                  <a:txBody>
                    <a:bodyPr/>
                    <a:lstStyle/>
                    <a:p>
                      <a:r>
                        <a:rPr kumimoji="1" lang="en-US" altLang="ja-JP" dirty="0" smtClean="0"/>
                        <a:t>Dr. </a:t>
                      </a:r>
                      <a:r>
                        <a:rPr kumimoji="1" lang="en-US" altLang="ja-JP" dirty="0" err="1" smtClean="0"/>
                        <a:t>Pyo</a:t>
                      </a:r>
                      <a:endParaRPr kumimoji="1" lang="ja-JP" altLang="en-US"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dirty="0" smtClean="0"/>
                        <a:t>Wednesday Mar. 20</a:t>
                      </a:r>
                      <a:r>
                        <a:rPr kumimoji="1" lang="en-US" altLang="ja-JP" baseline="30000" dirty="0" smtClean="0"/>
                        <a:t>th</a:t>
                      </a:r>
                      <a:r>
                        <a:rPr kumimoji="1" lang="en-US" altLang="ja-JP" dirty="0" smtClean="0"/>
                        <a:t> </a:t>
                      </a:r>
                    </a:p>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dirty="0" smtClean="0"/>
                        <a:t>PM1</a:t>
                      </a:r>
                      <a:endParaRPr kumimoji="1" lang="ja-JP" altLang="en-US" dirty="0" smtClean="0"/>
                    </a:p>
                  </a:txBody>
                  <a:tcPr/>
                </a:tc>
                <a:tc>
                  <a:txBody>
                    <a:bodyPr/>
                    <a:lstStyle/>
                    <a:p>
                      <a:pPr>
                        <a:buFont typeface="Arial" pitchFamily="34" charset="0"/>
                        <a:buChar char="•"/>
                      </a:pPr>
                      <a:r>
                        <a:rPr kumimoji="1" lang="en-US" altLang="ja-JP" dirty="0" smtClean="0"/>
                        <a:t>Technical Items </a:t>
                      </a:r>
                    </a:p>
                    <a:p>
                      <a:pPr>
                        <a:buFont typeface="Arial" pitchFamily="34" charset="0"/>
                        <a:buChar char="•"/>
                      </a:pPr>
                      <a:endParaRPr kumimoji="1" lang="en-US" altLang="ja-JP" dirty="0" smtClean="0"/>
                    </a:p>
                    <a:p>
                      <a:pPr>
                        <a:buFont typeface="Arial" pitchFamily="34" charset="0"/>
                        <a:buChar char="•"/>
                      </a:pPr>
                      <a:r>
                        <a:rPr kumimoji="1" lang="en-US" altLang="ja-JP" dirty="0" smtClean="0"/>
                        <a:t>Link Budget</a:t>
                      </a:r>
                      <a:endParaRPr kumimoji="1" lang="ja-JP" altLang="en-US"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ja-JP" sz="1800" b="1" dirty="0" smtClean="0">
                          <a:solidFill>
                            <a:schemeClr val="tx1"/>
                          </a:solidFill>
                          <a:cs typeface="+mn-cs"/>
                        </a:rPr>
                        <a:t>22-13-0048-00-000b, </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ja-JP" sz="1800" b="1" dirty="0" smtClean="0">
                          <a:solidFill>
                            <a:schemeClr val="tx1"/>
                          </a:solidFill>
                          <a:cs typeface="+mn-cs"/>
                        </a:rPr>
                        <a:t>22-13-0049-00-000b</a:t>
                      </a:r>
                      <a:endParaRPr kumimoji="1" lang="en-US" altLang="ja-JP" b="1" dirty="0" smtClean="0"/>
                    </a:p>
                    <a:p>
                      <a:r>
                        <a:rPr lang="en-US" altLang="ja-JP" sz="1800" b="1" dirty="0" smtClean="0">
                          <a:solidFill>
                            <a:schemeClr val="tx1"/>
                          </a:solidFill>
                          <a:cs typeface="+mn-cs"/>
                        </a:rPr>
                        <a:t>22-13-0050-00-000b</a:t>
                      </a:r>
                      <a:endParaRPr kumimoji="1" lang="ja-JP" altLang="en-US" b="1" dirty="0"/>
                    </a:p>
                  </a:txBody>
                  <a:tcPr/>
                </a:tc>
                <a:tc>
                  <a:txBody>
                    <a:bodyPr/>
                    <a:lstStyle/>
                    <a:p>
                      <a:r>
                        <a:rPr kumimoji="1" lang="en-US" altLang="ja-JP" dirty="0" err="1" smtClean="0"/>
                        <a:t>Toh</a:t>
                      </a:r>
                      <a:r>
                        <a:rPr kumimoji="1" lang="en-US" altLang="ja-JP" dirty="0" smtClean="0"/>
                        <a:t> (</a:t>
                      </a:r>
                      <a:r>
                        <a:rPr kumimoji="1" lang="en-US" altLang="ja-JP" dirty="0" err="1" smtClean="0"/>
                        <a:t>HiKE</a:t>
                      </a:r>
                      <a:r>
                        <a:rPr kumimoji="1" lang="en-US" altLang="ja-JP" dirty="0" smtClean="0"/>
                        <a:t>)</a:t>
                      </a:r>
                    </a:p>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dirty="0" err="1" smtClean="0"/>
                        <a:t>Toh</a:t>
                      </a:r>
                      <a:r>
                        <a:rPr kumimoji="1" lang="en-US" altLang="ja-JP" dirty="0" smtClean="0"/>
                        <a:t> (</a:t>
                      </a:r>
                      <a:r>
                        <a:rPr kumimoji="1" lang="en-US" altLang="ja-JP" dirty="0" err="1" smtClean="0"/>
                        <a:t>HiKE</a:t>
                      </a:r>
                      <a:r>
                        <a:rPr kumimoji="1" lang="en-US" altLang="ja-JP" dirty="0" smtClean="0"/>
                        <a:t>)</a:t>
                      </a:r>
                      <a:endParaRPr kumimoji="1" lang="en-US" altLang="ja-JP" dirty="0" smtClean="0"/>
                    </a:p>
                    <a:p>
                      <a:r>
                        <a:rPr kumimoji="1" lang="en-US" altLang="ja-JP" dirty="0" smtClean="0"/>
                        <a:t>Dr. Gabriel</a:t>
                      </a:r>
                      <a:r>
                        <a:rPr kumimoji="1" lang="en-US" altLang="ja-JP" baseline="0" dirty="0" smtClean="0"/>
                        <a:t> </a:t>
                      </a:r>
                      <a:endParaRPr kumimoji="1" lang="ja-JP" altLang="en-US"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dirty="0" smtClean="0"/>
                        <a:t>Wednesday Mar. 20</a:t>
                      </a:r>
                      <a:r>
                        <a:rPr kumimoji="1" lang="en-US" altLang="ja-JP" baseline="30000" dirty="0" smtClean="0"/>
                        <a:t>th</a:t>
                      </a:r>
                      <a:r>
                        <a:rPr kumimoji="1" lang="en-US" altLang="ja-JP" dirty="0" smtClean="0"/>
                        <a:t> </a:t>
                      </a:r>
                    </a:p>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dirty="0" smtClean="0"/>
                        <a:t>PM2</a:t>
                      </a:r>
                      <a:endParaRPr kumimoji="1" lang="ja-JP" altLang="en-US"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dirty="0" smtClean="0"/>
                        <a:t>Technical</a:t>
                      </a:r>
                      <a:r>
                        <a:rPr lang="en-US" altLang="ja-JP" baseline="0" dirty="0" smtClean="0"/>
                        <a:t> Item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baseline="0" dirty="0" smtClean="0"/>
                        <a:t>Technical Item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dirty="0" smtClean="0"/>
                        <a:t>Network Operations</a:t>
                      </a:r>
                    </a:p>
                  </a:txBody>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800" b="1" dirty="0" smtClean="0"/>
                        <a:t>22-13-0027-01-000b</a:t>
                      </a:r>
                      <a:endParaRPr kumimoji="1" lang="en-US" altLang="ja-JP" dirty="0" smtClean="0"/>
                    </a:p>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800" b="1" dirty="0" smtClean="0"/>
                        <a:t>22-13-0032-01-000b</a:t>
                      </a:r>
                      <a:endParaRPr kumimoji="1" lang="en-US" altLang="ja-JP" dirty="0" smtClean="0"/>
                    </a:p>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800" b="1" dirty="0" smtClean="0"/>
                        <a:t>22-13-0051-00-000b</a:t>
                      </a:r>
                      <a:endParaRPr kumimoji="1" lang="en-US" altLang="ja-JP" dirty="0" smtClean="0"/>
                    </a:p>
                  </a:txBody>
                  <a:tcPr/>
                </a:tc>
                <a:tc>
                  <a:txBody>
                    <a:bodyPr/>
                    <a:lstStyle/>
                    <a:p>
                      <a:r>
                        <a:rPr kumimoji="1" lang="en-US" altLang="ja-JP" dirty="0" smtClean="0"/>
                        <a:t>Dr. Hwang</a:t>
                      </a:r>
                    </a:p>
                    <a:p>
                      <a:r>
                        <a:rPr kumimoji="1" lang="en-US" altLang="ja-JP" dirty="0" smtClean="0"/>
                        <a:t>Dr. Zhao</a:t>
                      </a:r>
                    </a:p>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dirty="0" smtClean="0"/>
                        <a:t>Dr. </a:t>
                      </a:r>
                      <a:r>
                        <a:rPr kumimoji="1" lang="en-US" altLang="ja-JP" dirty="0" err="1" smtClean="0"/>
                        <a:t>Pyo</a:t>
                      </a:r>
                      <a:endParaRPr kumimoji="1" lang="en-US" altLang="ja-JP"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dirty="0" smtClean="0"/>
                        <a:t>Thursday Mar.</a:t>
                      </a:r>
                      <a:r>
                        <a:rPr kumimoji="1" lang="en-US" altLang="ja-JP" baseline="0" dirty="0" smtClean="0"/>
                        <a:t> 21th </a:t>
                      </a:r>
                    </a:p>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baseline="0" dirty="0" smtClean="0"/>
                        <a:t>AM1</a:t>
                      </a:r>
                      <a:endParaRPr kumimoji="1" lang="ja-JP" altLang="en-US"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dirty="0" smtClean="0"/>
                        <a:t>Network Operations</a:t>
                      </a:r>
                    </a:p>
                  </a:txBody>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800" b="1" dirty="0" smtClean="0"/>
                        <a:t>22-13-0051-00-000b</a:t>
                      </a:r>
                      <a:endParaRPr kumimoji="1" lang="en-US" altLang="ja-JP" dirty="0" smtClean="0"/>
                    </a:p>
                    <a:p>
                      <a:endParaRPr kumimoji="1" lang="ja-JP" altLang="en-US" dirty="0"/>
                    </a:p>
                  </a:txBody>
                  <a:tcPr/>
                </a:tc>
                <a:tc>
                  <a:txBody>
                    <a:bodyPr/>
                    <a:lstStyle/>
                    <a:p>
                      <a:r>
                        <a:rPr kumimoji="1" lang="en-US" altLang="ja-JP" dirty="0" smtClean="0"/>
                        <a:t>Dr. </a:t>
                      </a:r>
                      <a:r>
                        <a:rPr kumimoji="1" lang="en-US" altLang="ja-JP" dirty="0" err="1" smtClean="0"/>
                        <a:t>Pyo</a:t>
                      </a:r>
                      <a:endParaRPr kumimoji="1" lang="ja-JP" altLang="en-US"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dirty="0" smtClean="0"/>
                        <a:t>Wednesday </a:t>
                      </a:r>
                      <a:r>
                        <a:rPr kumimoji="1" lang="en-US" altLang="ja-JP" dirty="0" smtClean="0"/>
                        <a:t>Mar. 21</a:t>
                      </a:r>
                      <a:r>
                        <a:rPr kumimoji="1" lang="en-US" altLang="ja-JP" baseline="30000" dirty="0" smtClean="0"/>
                        <a:t>th</a:t>
                      </a:r>
                      <a:r>
                        <a:rPr kumimoji="1" lang="en-US" altLang="ja-JP" dirty="0" smtClean="0"/>
                        <a:t> </a:t>
                      </a:r>
                    </a:p>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dirty="0" smtClean="0"/>
                        <a:t>AM2</a:t>
                      </a:r>
                      <a:endParaRPr kumimoji="1" lang="ja-JP" altLang="en-US" dirty="0" smtClean="0"/>
                    </a:p>
                  </a:txBody>
                  <a:tcPr/>
                </a:tc>
                <a:tc>
                  <a:txBody>
                    <a:bodyPr/>
                    <a:lstStyle/>
                    <a:p>
                      <a:r>
                        <a:rPr kumimoji="1" lang="en-US" altLang="ja-JP" dirty="0" smtClean="0"/>
                        <a:t>Closing</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a:t>
            </a:r>
            <a:r>
              <a:rPr kumimoji="1" lang="en-US" altLang="ja-JP" dirty="0" smtClean="0"/>
              <a:t>2</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Jan. </a:t>
            </a:r>
            <a:r>
              <a:rPr kumimoji="1" lang="en-US" altLang="ja-JP" dirty="0" smtClean="0"/>
              <a:t>19</a:t>
            </a:r>
            <a:r>
              <a:rPr kumimoji="1" lang="en-US" altLang="ja-JP" baseline="30000" dirty="0" smtClean="0"/>
              <a:t>th</a:t>
            </a:r>
            <a:r>
              <a:rPr kumimoji="1" lang="en-US" altLang="ja-JP" dirty="0" smtClean="0"/>
              <a:t> PM2</a:t>
            </a:r>
          </a:p>
          <a:p>
            <a:endParaRPr kumimoji="1" lang="en-US" altLang="ja-JP" dirty="0" smtClean="0"/>
          </a:p>
          <a:p>
            <a:r>
              <a:rPr kumimoji="1" lang="en-US" altLang="ja-JP" dirty="0" smtClean="0"/>
              <a:t>Discuss </a:t>
            </a:r>
            <a:r>
              <a:rPr kumimoji="1" lang="en-US" altLang="ja-JP" dirty="0" smtClean="0"/>
              <a:t>Items</a:t>
            </a:r>
          </a:p>
          <a:p>
            <a:pPr lvl="1"/>
            <a:r>
              <a:rPr kumimoji="1" lang="en-US" altLang="ja-JP" dirty="0" smtClean="0"/>
              <a:t>Network </a:t>
            </a:r>
            <a:r>
              <a:rPr kumimoji="1" lang="en-US" altLang="ja-JP" dirty="0" smtClean="0"/>
              <a:t>Configuration and </a:t>
            </a:r>
            <a:r>
              <a:rPr kumimoji="1" lang="en-US" altLang="ja-JP" dirty="0" smtClean="0"/>
              <a:t>Definitions (22-13-0037-01-000b)</a:t>
            </a:r>
            <a:endParaRPr kumimoji="1" lang="en-US" altLang="ko-KR" dirty="0" smtClean="0"/>
          </a:p>
          <a:p>
            <a:endParaRPr kumimoji="1" lang="en-US" altLang="ja-JP" dirty="0" smtClean="0"/>
          </a:p>
          <a:p>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22</a:t>
            </a:fld>
            <a:endParaRPr lang="en-US" altLang="ko-K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a:t>
            </a:r>
            <a:r>
              <a:rPr kumimoji="1" lang="en-US" altLang="ja-JP" dirty="0" smtClean="0"/>
              <a:t>3</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a:t>
            </a:r>
            <a:r>
              <a:rPr kumimoji="1" lang="en-US" altLang="ja-JP" dirty="0" smtClean="0"/>
              <a:t>Wednesday </a:t>
            </a:r>
            <a:r>
              <a:rPr kumimoji="1" lang="en-US" altLang="ja-JP" dirty="0" smtClean="0"/>
              <a:t>Jan. </a:t>
            </a:r>
            <a:r>
              <a:rPr kumimoji="1" lang="en-US" altLang="ja-JP" dirty="0" smtClean="0"/>
              <a:t>20</a:t>
            </a:r>
            <a:r>
              <a:rPr kumimoji="1" lang="en-US" altLang="ja-JP" baseline="30000" dirty="0" smtClean="0"/>
              <a:t>th</a:t>
            </a:r>
            <a:r>
              <a:rPr kumimoji="1" lang="en-US" altLang="ja-JP" dirty="0" smtClean="0"/>
              <a:t> PM1</a:t>
            </a:r>
          </a:p>
          <a:p>
            <a:endParaRPr kumimoji="1" lang="en-US" altLang="ja-JP" dirty="0" smtClean="0"/>
          </a:p>
          <a:p>
            <a:r>
              <a:rPr kumimoji="1" lang="en-US" altLang="ja-JP" dirty="0" smtClean="0"/>
              <a:t>Discuss Items</a:t>
            </a:r>
          </a:p>
          <a:p>
            <a:pPr lvl="1"/>
            <a:r>
              <a:rPr kumimoji="1" lang="en-US" altLang="ja-JP" dirty="0" smtClean="0"/>
              <a:t>Technical Items (</a:t>
            </a:r>
            <a:r>
              <a:rPr lang="en-US" altLang="ja-JP" dirty="0" smtClean="0"/>
              <a:t>802.22-13-0048-00, 802.22-13-0049-00)</a:t>
            </a:r>
            <a:endParaRPr kumimoji="1" lang="en-US" altLang="ja-JP" dirty="0" smtClean="0"/>
          </a:p>
          <a:p>
            <a:pPr lvl="1"/>
            <a:endParaRPr kumimoji="1" lang="en-US" altLang="ja-JP" dirty="0" smtClean="0"/>
          </a:p>
          <a:p>
            <a:pPr lvl="1"/>
            <a:r>
              <a:rPr kumimoji="1" lang="en-US" altLang="ja-JP" dirty="0" smtClean="0"/>
              <a:t>Link Budget (</a:t>
            </a:r>
            <a:r>
              <a:rPr lang="en-US" altLang="ja-JP" dirty="0" smtClean="0"/>
              <a:t>802.22-13-0050-00</a:t>
            </a:r>
            <a:r>
              <a:rPr kumimoji="1" lang="en-US" altLang="ja-JP" dirty="0" smtClean="0"/>
              <a:t>)</a:t>
            </a:r>
            <a:endParaRPr kumimoji="1" lang="en-US" altLang="ja-JP" dirty="0" smtClean="0"/>
          </a:p>
          <a:p>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23</a:t>
            </a:fld>
            <a:endParaRPr lang="en-US" altLang="ko-K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a:t>
            </a:r>
            <a:r>
              <a:rPr kumimoji="1" lang="en-US" altLang="ja-JP" dirty="0" smtClean="0"/>
              <a:t>4</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a:t>
            </a:r>
            <a:r>
              <a:rPr kumimoji="1" lang="en-US" altLang="ja-JP" dirty="0" smtClean="0"/>
              <a:t>Wednesday </a:t>
            </a:r>
            <a:r>
              <a:rPr kumimoji="1" lang="en-US" altLang="ja-JP" dirty="0" smtClean="0"/>
              <a:t>Jan. </a:t>
            </a:r>
            <a:r>
              <a:rPr kumimoji="1" lang="en-US" altLang="ja-JP" dirty="0" smtClean="0"/>
              <a:t>20</a:t>
            </a:r>
            <a:r>
              <a:rPr kumimoji="1" lang="en-US" altLang="ja-JP" baseline="30000" dirty="0" smtClean="0"/>
              <a:t>th</a:t>
            </a:r>
            <a:r>
              <a:rPr kumimoji="1" lang="en-US" altLang="ja-JP" dirty="0" smtClean="0"/>
              <a:t> PM2</a:t>
            </a:r>
          </a:p>
          <a:p>
            <a:endParaRPr kumimoji="1" lang="en-US" altLang="ja-JP" dirty="0" smtClean="0"/>
          </a:p>
          <a:p>
            <a:r>
              <a:rPr kumimoji="1" lang="en-US" altLang="ja-JP" dirty="0" smtClean="0"/>
              <a:t>Discuss Items</a:t>
            </a:r>
          </a:p>
          <a:p>
            <a:pPr lvl="1"/>
            <a:r>
              <a:rPr kumimoji="1" lang="en-US" altLang="ja-JP" dirty="0" smtClean="0"/>
              <a:t>Technical Items (</a:t>
            </a:r>
            <a:r>
              <a:rPr lang="en-US" altLang="ja-JP" b="1" dirty="0" smtClean="0"/>
              <a:t>22-13-0027-01-000b</a:t>
            </a:r>
            <a:r>
              <a:rPr kumimoji="1" lang="en-US" altLang="ja-JP" dirty="0" smtClean="0"/>
              <a:t>)</a:t>
            </a:r>
          </a:p>
          <a:p>
            <a:pPr lvl="1"/>
            <a:r>
              <a:rPr kumimoji="1" lang="en-US" altLang="ja-JP" dirty="0" smtClean="0"/>
              <a:t>Technical Items (</a:t>
            </a:r>
            <a:r>
              <a:rPr lang="en-US" altLang="ja-JP" b="1" dirty="0" smtClean="0"/>
              <a:t>22-13-0032-01-000b)</a:t>
            </a:r>
            <a:endParaRPr kumimoji="1" lang="en-US" altLang="ja-JP" dirty="0" smtClean="0"/>
          </a:p>
          <a:p>
            <a:pPr lvl="1"/>
            <a:endParaRPr kumimoji="1" lang="en-US" altLang="ja-JP" dirty="0" smtClean="0"/>
          </a:p>
          <a:p>
            <a:pPr lvl="1"/>
            <a:r>
              <a:rPr kumimoji="1" lang="en-US" altLang="ja-JP" dirty="0" smtClean="0"/>
              <a:t>Network Operations (</a:t>
            </a:r>
            <a:r>
              <a:rPr lang="en-US" altLang="ja-JP" b="1" dirty="0" smtClean="0"/>
              <a:t>22-13-0027-01-000b</a:t>
            </a:r>
            <a:r>
              <a:rPr kumimoji="1" lang="en-US" altLang="ja-JP" dirty="0" smtClean="0"/>
              <a:t>)</a:t>
            </a:r>
            <a:endParaRPr kumimoji="1" lang="en-US" altLang="ja-JP"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24</a:t>
            </a:fld>
            <a:endParaRPr lang="en-US" altLang="ko-K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a:t>
            </a:r>
            <a:r>
              <a:rPr kumimoji="1" lang="en-US" altLang="ja-JP" dirty="0" smtClean="0"/>
              <a:t>5</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a:t>
            </a:r>
            <a:r>
              <a:rPr kumimoji="1" lang="en-US" altLang="ja-JP" dirty="0" smtClean="0"/>
              <a:t>Thursday </a:t>
            </a:r>
            <a:r>
              <a:rPr kumimoji="1" lang="en-US" altLang="ja-JP" dirty="0" smtClean="0"/>
              <a:t>Jan. </a:t>
            </a:r>
            <a:r>
              <a:rPr kumimoji="1" lang="en-US" altLang="ja-JP" dirty="0" smtClean="0"/>
              <a:t>21</a:t>
            </a:r>
            <a:r>
              <a:rPr kumimoji="1" lang="en-US" altLang="ja-JP" baseline="30000" dirty="0" smtClean="0"/>
              <a:t>th</a:t>
            </a:r>
            <a:r>
              <a:rPr kumimoji="1" lang="en-US" altLang="ja-JP" dirty="0" smtClean="0"/>
              <a:t> AM1</a:t>
            </a:r>
            <a:endParaRPr kumimoji="1" lang="en-US" altLang="ja-JP" dirty="0" smtClean="0"/>
          </a:p>
          <a:p>
            <a:endParaRPr kumimoji="1" lang="en-US" altLang="ja-JP" dirty="0" smtClean="0"/>
          </a:p>
          <a:p>
            <a:r>
              <a:rPr kumimoji="1" lang="en-US" altLang="ja-JP" dirty="0" smtClean="0"/>
              <a:t>Discuss Item</a:t>
            </a:r>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25</a:t>
            </a:fld>
            <a:endParaRPr lang="en-US" altLang="ko-K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a:t>
            </a:r>
            <a:r>
              <a:rPr kumimoji="1" lang="en-US" altLang="ja-JP" dirty="0" smtClean="0"/>
              <a:t>6</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a:t>
            </a:r>
            <a:r>
              <a:rPr kumimoji="1" lang="en-US" altLang="ja-JP" dirty="0" smtClean="0"/>
              <a:t>Thursday </a:t>
            </a:r>
            <a:r>
              <a:rPr kumimoji="1" lang="en-US" altLang="ja-JP" dirty="0" smtClean="0"/>
              <a:t>Jan. </a:t>
            </a:r>
            <a:r>
              <a:rPr kumimoji="1" lang="en-US" altLang="ja-JP" dirty="0" smtClean="0"/>
              <a:t>21</a:t>
            </a:r>
            <a:r>
              <a:rPr kumimoji="1" lang="en-US" altLang="ja-JP" baseline="30000" dirty="0" smtClean="0"/>
              <a:t>th</a:t>
            </a:r>
            <a:r>
              <a:rPr kumimoji="1" lang="en-US" altLang="ja-JP" dirty="0" smtClean="0"/>
              <a:t> AM2</a:t>
            </a:r>
          </a:p>
          <a:p>
            <a:endParaRPr kumimoji="1" lang="en-US" altLang="ja-JP" dirty="0" smtClean="0"/>
          </a:p>
          <a:p>
            <a:r>
              <a:rPr kumimoji="1" lang="en-US" altLang="ja-JP" dirty="0" smtClean="0"/>
              <a:t>Discuss Items</a:t>
            </a:r>
          </a:p>
          <a:p>
            <a:pPr lvl="1"/>
            <a:r>
              <a:rPr kumimoji="1" lang="en-US" altLang="ja-JP" dirty="0" smtClean="0"/>
              <a:t>Future Plan</a:t>
            </a:r>
          </a:p>
          <a:p>
            <a:pPr lvl="2"/>
            <a:r>
              <a:rPr kumimoji="1" lang="en-US" altLang="ja-JP" sz="2000" dirty="0" smtClean="0"/>
              <a:t>Combining Technical items</a:t>
            </a:r>
          </a:p>
          <a:p>
            <a:pPr lvl="2"/>
            <a:r>
              <a:rPr kumimoji="1" lang="en-US" altLang="ja-JP" sz="2000" dirty="0" smtClean="0"/>
              <a:t>Details of Technical Items</a:t>
            </a:r>
          </a:p>
          <a:p>
            <a:pPr lvl="2"/>
            <a:endParaRPr kumimoji="1" lang="en-US" altLang="ja-JP" dirty="0" smtClean="0"/>
          </a:p>
          <a:p>
            <a:pPr lvl="1"/>
            <a:r>
              <a:rPr kumimoji="1" lang="en-US" altLang="ja-JP" dirty="0" smtClean="0"/>
              <a:t>Closing</a:t>
            </a:r>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26</a:t>
            </a:fld>
            <a:endParaRPr lang="en-US" altLang="ko-K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Items for the next F2F meeting</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27</a:t>
            </a:fld>
            <a:endParaRPr lang="en-US" altLang="ko-K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4869160"/>
            <a:ext cx="7414592" cy="1226840"/>
          </a:xfrm>
        </p:spPr>
        <p:txBody>
          <a:bodyPr/>
          <a:lstStyle/>
          <a:p>
            <a:r>
              <a:rPr kumimoji="1" lang="en-US" altLang="ja-JP" dirty="0" smtClean="0"/>
              <a:t>Eastern Time 8pm</a:t>
            </a:r>
            <a:endParaRPr kumimoji="1" lang="en-US" altLang="ja-JP" dirty="0" smtClean="0"/>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28</a:t>
            </a:fld>
            <a:endParaRPr lang="en-US" altLang="ko-KR"/>
          </a:p>
        </p:txBody>
      </p:sp>
      <p:graphicFrame>
        <p:nvGraphicFramePr>
          <p:cNvPr id="7" name="表 6"/>
          <p:cNvGraphicFramePr>
            <a:graphicFrameLocks noGrp="1"/>
          </p:cNvGraphicFramePr>
          <p:nvPr/>
        </p:nvGraphicFramePr>
        <p:xfrm>
          <a:off x="827584" y="1772816"/>
          <a:ext cx="7488832" cy="2736304"/>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a:solidFill>
                            <a:srgbClr val="000000"/>
                          </a:solidFill>
                          <a:latin typeface="ＭＳ Ｐゴシック"/>
                        </a:rPr>
                        <a:t>Mar</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a:solidFill>
                            <a:srgbClr val="000000"/>
                          </a:solidFill>
                          <a:latin typeface="ＭＳ Ｐゴシック"/>
                        </a:rPr>
                        <a:t>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26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27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a:solidFill>
                            <a:srgbClr val="000000"/>
                          </a:solidFill>
                          <a:latin typeface="ＭＳ Ｐゴシック"/>
                        </a:rPr>
                        <a:t>29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30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31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a:solidFill>
                            <a:srgbClr val="000000"/>
                          </a:solidFill>
                          <a:latin typeface="ＭＳ Ｐゴシック"/>
                        </a:rPr>
                        <a:t>Apr</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a:solidFill>
                            <a:srgbClr val="000000"/>
                          </a:solidFill>
                          <a:latin typeface="ＭＳ Ｐゴシック"/>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a:solidFill>
                            <a:srgbClr val="000000"/>
                          </a:solidFill>
                          <a:latin typeface="ＭＳ Ｐゴシック"/>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a:solidFill>
                            <a:srgbClr val="000000"/>
                          </a:solidFill>
                          <a:latin typeface="ＭＳ Ｐゴシック"/>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a:solidFill>
                            <a:srgbClr val="000000"/>
                          </a:solidFill>
                          <a:latin typeface="ＭＳ Ｐゴシック"/>
                        </a:rPr>
                        <a:t>12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a:solidFill>
                            <a:srgbClr val="000000"/>
                          </a:solidFill>
                          <a:latin typeface="ＭＳ Ｐゴシック"/>
                        </a:rPr>
                        <a:t>15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a:solidFill>
                            <a:srgbClr val="000000"/>
                          </a:solidFill>
                          <a:latin typeface="ＭＳ Ｐゴシック"/>
                        </a:rPr>
                        <a:t>19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a:solidFill>
                            <a:srgbClr val="000000"/>
                          </a:solidFill>
                          <a:latin typeface="ＭＳ Ｐゴシック"/>
                        </a:rPr>
                        <a:t>22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a:solidFill>
                            <a:srgbClr val="000000"/>
                          </a:solidFill>
                          <a:latin typeface="ＭＳ Ｐゴシック"/>
                        </a:rPr>
                        <a:t>26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a:solidFill>
                            <a:srgbClr val="000000"/>
                          </a:solidFill>
                          <a:latin typeface="ＭＳ Ｐゴシック"/>
                        </a:rPr>
                        <a:t>29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30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a:solidFill>
                            <a:srgbClr val="000000"/>
                          </a:solidFill>
                          <a:latin typeface="ＭＳ Ｐゴシック"/>
                        </a:rPr>
                        <a:t>May</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a:solidFill>
                            <a:srgbClr val="000000"/>
                          </a:solidFill>
                          <a:latin typeface="ＭＳ Ｐゴシック"/>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a:solidFill>
                            <a:srgbClr val="000000"/>
                          </a:solidFill>
                          <a:latin typeface="ＭＳ Ｐゴシック"/>
                        </a:rPr>
                        <a:t>10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12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Closing Report</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29</a:t>
            </a:fld>
            <a:endParaRPr lang="en-US" altLang="ko-KR"/>
          </a:p>
        </p:txBody>
      </p:sp>
      <p:sp>
        <p:nvSpPr>
          <p:cNvPr id="7" name="コンテンツ プレースホルダ 2"/>
          <p:cNvSpPr txBox="1">
            <a:spLocks/>
          </p:cNvSpPr>
          <p:nvPr/>
        </p:nvSpPr>
        <p:spPr bwMode="auto">
          <a:xfrm>
            <a:off x="838200" y="21336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endParaRPr lang="en-US" altLang="ja-JP"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dirty="0" smtClean="0">
                <a:hlinkClick r:id="rId2"/>
              </a:rPr>
              <a:t>https://imat.ieee.org/attendance</a:t>
            </a:r>
            <a:endParaRPr lang="en-US" altLang="ja-JP" dirty="0" smtClean="0"/>
          </a:p>
          <a:p>
            <a:pPr marL="457200" lvl="0" indent="-457200">
              <a:buFontTx/>
              <a:buAutoNum type="arabicPeriod"/>
              <a:defRPr/>
            </a:pPr>
            <a:r>
              <a:rPr lang="en-US" altLang="ja-JP" dirty="0" smtClean="0"/>
              <a:t>Register</a:t>
            </a:r>
          </a:p>
          <a:p>
            <a:pPr marL="457200" lvl="0" indent="-457200">
              <a:buFontTx/>
              <a:buAutoNum type="arabicPeriod"/>
              <a:defRPr/>
            </a:pPr>
            <a:r>
              <a:rPr lang="en-US" altLang="ja-JP" dirty="0" smtClean="0"/>
              <a:t>Indicate attendance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30</a:t>
            </a:fld>
            <a:endParaRPr lang="en-US" altLang="ko-KR"/>
          </a:p>
        </p:txBody>
      </p:sp>
      <p:sp>
        <p:nvSpPr>
          <p:cNvPr id="3" name="Date Placeholder 2"/>
          <p:cNvSpPr>
            <a:spLocks noGrp="1"/>
          </p:cNvSpPr>
          <p:nvPr>
            <p:ph type="dt" sz="half" idx="10"/>
          </p:nvPr>
        </p:nvSpPr>
        <p:spPr>
          <a:xfrm>
            <a:off x="696913" y="334189"/>
            <a:ext cx="968214" cy="276999"/>
          </a:xfrm>
        </p:spPr>
        <p:txBody>
          <a:bodyPr/>
          <a:lstStyle/>
          <a:p>
            <a:pPr>
              <a:defRPr/>
            </a:pPr>
            <a:r>
              <a:rPr lang="en-US" altLang="ko-KR" dirty="0" smtClean="0"/>
              <a:t>Jan. 2013</a:t>
            </a:r>
            <a:endParaRPr lang="en-US" altLang="ko-KR" dirty="0"/>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a:solidFill>
                            <a:srgbClr val="000000"/>
                          </a:solidFill>
                          <a:latin typeface="Calibri"/>
                        </a:rPr>
                        <a:t> </a:t>
                      </a:r>
                      <a:r>
                        <a:rPr lang="ja-JP" altLang="en-US" sz="600" b="0" i="0" u="none" strike="noStrike">
                          <a:solidFill>
                            <a:srgbClr val="000000"/>
                          </a:solidFill>
                          <a:latin typeface="Times New Roman"/>
                        </a:rPr>
                        <a:t> </a:t>
                      </a:r>
                      <a:endParaRPr lang="ja-JP" altLang="en-US" sz="6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Baseline proposal selected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Mar., Plenary Meeting in Orlando</a:t>
            </a: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ja-JP" altLang="en-US" b="1" dirty="0" smtClean="0">
                <a:ea typeface="ＭＳ Ｐゴシック" pitchFamily="50" charset="-128"/>
              </a:rPr>
              <a:t>　</a:t>
            </a:r>
            <a:r>
              <a:rPr lang="en-US" altLang="ja-JP" dirty="0" err="1" smtClean="0"/>
              <a:t>Sunghyun</a:t>
            </a:r>
            <a:r>
              <a:rPr lang="en-US" altLang="ja-JP" dirty="0" smtClean="0"/>
              <a:t> Hwang (ETRI</a:t>
            </a:r>
            <a:r>
              <a:rPr lang="en-US" altLang="ja-JP" b="1" dirty="0" smtClean="0">
                <a:ea typeface="ＭＳ Ｐゴシック" pitchFamily="50" charset="-128"/>
              </a:rPr>
              <a:t>)</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Patent Policy</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Following 5 slides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u="sng" dirty="0" smtClean="0"/>
              <a:t>Instructions for the WG Chair</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pPr lvl="0">
              <a:lnSpc>
                <a:spcPct val="80000"/>
              </a:lnSpc>
              <a:spcAft>
                <a:spcPct val="30000"/>
              </a:spcAft>
              <a:buNone/>
              <a:defRPr/>
            </a:pPr>
            <a:r>
              <a:rPr lang="en-US" altLang="ja-JP" sz="1200" b="0" dirty="0" smtClean="0"/>
              <a:t>The IEEE-SA strongly recommends that at each WG meeting the chair or a designee:</a:t>
            </a:r>
            <a:endParaRPr lang="en-US" altLang="ja-JP" sz="1200" dirty="0" smtClean="0"/>
          </a:p>
          <a:p>
            <a:pPr lvl="1">
              <a:lnSpc>
                <a:spcPct val="80000"/>
              </a:lnSpc>
              <a:defRPr/>
            </a:pPr>
            <a:r>
              <a:rPr lang="en-US" altLang="ja-JP" sz="1200" b="1" dirty="0" smtClean="0"/>
              <a:t>Show slides #1 through #4 of this presentation</a:t>
            </a:r>
          </a:p>
          <a:p>
            <a:pPr lvl="1">
              <a:lnSpc>
                <a:spcPct val="80000"/>
              </a:lnSpc>
              <a:defRPr/>
            </a:pPr>
            <a:r>
              <a:rPr lang="en-US" altLang="ja-JP" sz="1200" b="1" dirty="0" smtClean="0"/>
              <a:t>Advise the WG attendees that:</a:t>
            </a:r>
            <a:r>
              <a:rPr lang="en-US" altLang="ja-JP" sz="1200" dirty="0" smtClean="0"/>
              <a:t> </a:t>
            </a:r>
          </a:p>
          <a:p>
            <a:pPr lvl="2">
              <a:lnSpc>
                <a:spcPct val="80000"/>
              </a:lnSpc>
              <a:defRPr/>
            </a:pPr>
            <a:r>
              <a:rPr lang="en-US" altLang="ja-JP" sz="1200" dirty="0" smtClean="0"/>
              <a:t>The IEEE’s patent policy is consistent with the ANSI patent policy and is described in Clause 6 of the </a:t>
            </a:r>
            <a:r>
              <a:rPr lang="en-US" altLang="ja-JP" sz="1200" i="1" dirty="0" smtClean="0"/>
              <a:t>IEEE-SA Standards Board Bylaws</a:t>
            </a:r>
            <a:r>
              <a:rPr lang="en-US" altLang="ja-JP" sz="1200" dirty="0" smtClean="0"/>
              <a:t>;</a:t>
            </a:r>
          </a:p>
          <a:p>
            <a:pPr lvl="2">
              <a:lnSpc>
                <a:spcPct val="80000"/>
              </a:lnSpc>
              <a:defRPr/>
            </a:pPr>
            <a:r>
              <a:rPr lang="en-US" altLang="ja-JP" sz="1200" dirty="0" smtClean="0"/>
              <a:t>Early identification of patent claims which may be essential for the use of standards under development is strongly encouraged; </a:t>
            </a:r>
          </a:p>
          <a:p>
            <a:pPr lvl="2">
              <a:lnSpc>
                <a:spcPct val="80000"/>
              </a:lnSpc>
              <a:defRPr/>
            </a:pPr>
            <a:r>
              <a:rPr lang="en-US" altLang="ja-JP"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ja-JP" sz="1200" dirty="0" smtClean="0"/>
            </a:br>
            <a:endParaRPr lang="en-US" altLang="ja-JP" sz="1200" dirty="0" smtClean="0"/>
          </a:p>
          <a:p>
            <a:pPr lvl="1">
              <a:lnSpc>
                <a:spcPct val="20000"/>
              </a:lnSpc>
              <a:defRPr/>
            </a:pPr>
            <a:r>
              <a:rPr lang="en-US" altLang="ja-JP" sz="1200" b="1" dirty="0" smtClean="0"/>
              <a:t>Instruct the WG Secretary to record in the minutes of the relevant WG meeting:</a:t>
            </a:r>
            <a:r>
              <a:rPr lang="en-US" altLang="ja-JP" sz="600" dirty="0" smtClean="0"/>
              <a:t> </a:t>
            </a:r>
          </a:p>
          <a:p>
            <a:pPr lvl="2">
              <a:lnSpc>
                <a:spcPct val="80000"/>
              </a:lnSpc>
              <a:defRPr/>
            </a:pPr>
            <a:r>
              <a:rPr lang="en-US" altLang="ja-JP" sz="1200" dirty="0" smtClean="0"/>
              <a:t>That the foregoing information was provided and that slides 1 through 4 (and this slide 0, if applicable) were shown; </a:t>
            </a:r>
          </a:p>
          <a:p>
            <a:pPr lvl="2">
              <a:lnSpc>
                <a:spcPct val="80000"/>
              </a:lnSpc>
              <a:defRPr/>
            </a:pPr>
            <a:r>
              <a:rPr lang="en-US" altLang="ja-JP"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ja-JP" sz="1200" dirty="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ja-JP" sz="600" dirty="0" smtClean="0"/>
          </a:p>
          <a:p>
            <a:pPr lvl="1">
              <a:lnSpc>
                <a:spcPct val="80000"/>
              </a:lnSpc>
              <a:spcBef>
                <a:spcPct val="5000"/>
              </a:spcBef>
              <a:defRPr/>
            </a:pPr>
            <a:r>
              <a:rPr lang="en-US" altLang="ja-JP" sz="1200" dirty="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ja-JP" sz="1200" dirty="0" smtClean="0"/>
              <a:t>It is recommended that the WG chair review the guidance in </a:t>
            </a:r>
            <a:r>
              <a:rPr lang="en-US" altLang="ja-JP" sz="1200" i="1" dirty="0" smtClean="0"/>
              <a:t>IEEE-SA Standards Board Operations Manual</a:t>
            </a:r>
            <a:r>
              <a:rPr lang="en-US" altLang="ja-JP" sz="1200" dirty="0" smtClean="0"/>
              <a:t> 6.3.5 and in FAQs 12 and 12a on inclusion of potential Essential Patent Claims by incorporation or by reference.</a:t>
            </a:r>
            <a:r>
              <a:rPr lang="en-US" altLang="ja-JP" sz="1200" dirty="0" smtClean="0">
                <a:solidFill>
                  <a:srgbClr val="FF3300"/>
                </a:solidFill>
              </a:rPr>
              <a:t> </a:t>
            </a:r>
          </a:p>
          <a:p>
            <a:pPr lvl="1">
              <a:lnSpc>
                <a:spcPct val="80000"/>
              </a:lnSpc>
              <a:spcBef>
                <a:spcPct val="5000"/>
              </a:spcBef>
              <a:buNone/>
              <a:defRPr/>
            </a:pPr>
            <a:endParaRPr lang="en-US" altLang="ja-JP" sz="1100" dirty="0" smtClean="0"/>
          </a:p>
          <a:p>
            <a:pPr lvl="1">
              <a:lnSpc>
                <a:spcPct val="80000"/>
              </a:lnSpc>
              <a:spcBef>
                <a:spcPct val="5000"/>
              </a:spcBef>
              <a:buNone/>
              <a:defRPr/>
            </a:pPr>
            <a:r>
              <a:rPr lang="en-US" altLang="ja-JP" sz="1100" dirty="0" smtClean="0"/>
              <a:t>	Note: </a:t>
            </a:r>
            <a:r>
              <a:rPr lang="en-US" altLang="ja-JP" sz="1100" b="1" dirty="0" smtClean="0"/>
              <a:t>WG</a:t>
            </a:r>
            <a:r>
              <a:rPr lang="en-US" altLang="ja-JP" sz="1100" dirty="0" smtClean="0"/>
              <a:t> includes Working Groups, Task Groups, and other standards-developing committees with a PAR approved by the IEEE-SA Standards Board.</a:t>
            </a: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u="sng" dirty="0" smtClean="0"/>
              <a:t>Participants, Patents, and Duty to Inform</a:t>
            </a:r>
            <a:endParaRPr kumimoji="1" lang="ja-JP" altLang="en-US" dirty="0"/>
          </a:p>
        </p:txBody>
      </p:sp>
      <p:sp>
        <p:nvSpPr>
          <p:cNvPr id="3" name="コンテンツ プレースホルダ 2"/>
          <p:cNvSpPr>
            <a:spLocks noGrp="1"/>
          </p:cNvSpPr>
          <p:nvPr>
            <p:ph idx="1"/>
          </p:nvPr>
        </p:nvSpPr>
        <p:spPr/>
        <p:txBody>
          <a:bodyPr/>
          <a:lstStyle/>
          <a:p>
            <a:pPr marL="230188" indent="-230188">
              <a:lnSpc>
                <a:spcPct val="80000"/>
              </a:lnSpc>
            </a:pPr>
            <a:endParaRPr lang="en-US" altLang="ja-JP" sz="300" u="sng" dirty="0" smtClean="0">
              <a:solidFill>
                <a:srgbClr val="FF0000"/>
              </a:solidFill>
            </a:endParaRPr>
          </a:p>
          <a:p>
            <a:pPr marL="230188" indent="-230188"/>
            <a:r>
              <a:rPr lang="en-US" altLang="ja-JP" sz="1400" dirty="0" smtClean="0"/>
              <a:t>All participants in this meeting have certain obligations under the IEEE-SA Patent Policy.  Participants: </a:t>
            </a:r>
          </a:p>
          <a:p>
            <a:pPr marL="630238" lvl="1"/>
            <a:r>
              <a:rPr lang="en-US" altLang="ja-JP" sz="1400" b="1"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a:r>
              <a:rPr lang="en-US" altLang="ja-JP" sz="1200" b="1" dirty="0" smtClean="0"/>
              <a:t>“Personal awareness” means that the participant “is personally aware that the holder may have a potential Essential Patent Claim,” even if the participant is not personally aware of the specific patents or</a:t>
            </a:r>
            <a:r>
              <a:rPr lang="en-US" altLang="ja-JP" sz="1200" b="1" dirty="0" smtClean="0">
                <a:solidFill>
                  <a:srgbClr val="FF3300"/>
                </a:solidFill>
              </a:rPr>
              <a:t> </a:t>
            </a:r>
            <a:r>
              <a:rPr lang="en-US" altLang="ja-JP" sz="1200" b="1" dirty="0" smtClean="0"/>
              <a:t>patent claims</a:t>
            </a:r>
          </a:p>
          <a:p>
            <a:pPr marL="630238" lvl="1"/>
            <a:r>
              <a:rPr lang="en-US" altLang="ja-JP" sz="1400" b="1"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r>
              <a:rPr lang="en-US" altLang="ja-JP" sz="1400" b="1" dirty="0" smtClean="0"/>
              <a:t>The above does not apply if the patent</a:t>
            </a:r>
            <a:r>
              <a:rPr lang="en-US" altLang="ja-JP" sz="1400" b="1" dirty="0" smtClean="0">
                <a:solidFill>
                  <a:srgbClr val="FF3300"/>
                </a:solidFill>
              </a:rPr>
              <a:t> </a:t>
            </a:r>
            <a:r>
              <a:rPr lang="en-US" altLang="ja-JP" sz="1400" b="1" dirty="0" smtClean="0"/>
              <a:t>claim is already the subject of an Accepted Letter of Assurance that applies to the proposed standard(s) under consideration by this group</a:t>
            </a:r>
          </a:p>
          <a:p>
            <a:pPr marL="230188" indent="-230188">
              <a:buNone/>
            </a:pPr>
            <a:r>
              <a:rPr lang="en-GB" altLang="ja-JP" sz="1400" dirty="0" smtClean="0"/>
              <a:t>		Quoted text excerpted from IEEE-SA Standards Board Bylaws </a:t>
            </a:r>
            <a:r>
              <a:rPr lang="en-GB" altLang="ja-JP" sz="1400" dirty="0" err="1" smtClean="0"/>
              <a:t>subclause</a:t>
            </a:r>
            <a:r>
              <a:rPr lang="en-GB" altLang="ja-JP" sz="1400" dirty="0" smtClean="0"/>
              <a:t> 6.2</a:t>
            </a:r>
            <a:endParaRPr lang="en-US" altLang="ja-JP" sz="1400" dirty="0" smtClean="0"/>
          </a:p>
          <a:p>
            <a:pPr marL="230188" indent="-230188"/>
            <a:r>
              <a:rPr lang="en-US" altLang="ja-JP" sz="1400" dirty="0" smtClean="0"/>
              <a:t>Early identification of holders of potential Essential Patent Claims is strongly encouraged</a:t>
            </a:r>
          </a:p>
          <a:p>
            <a:pPr marL="230188" indent="-230188"/>
            <a:r>
              <a:rPr lang="en-US" altLang="ja-JP" sz="1400" dirty="0" smtClean="0"/>
              <a:t>No duty to perform a patent search</a:t>
            </a:r>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u="sng" dirty="0" smtClean="0"/>
              <a:t>Patent Related Links</a:t>
            </a:r>
            <a:endParaRPr kumimoji="1" lang="ja-JP" altLang="en-US" dirty="0"/>
          </a:p>
        </p:txBody>
      </p:sp>
      <p:sp>
        <p:nvSpPr>
          <p:cNvPr id="3" name="コンテンツ プレースホルダ 2"/>
          <p:cNvSpPr>
            <a:spLocks noGrp="1"/>
          </p:cNvSpPr>
          <p:nvPr>
            <p:ph idx="1"/>
          </p:nvPr>
        </p:nvSpPr>
        <p:spPr/>
        <p:txBody>
          <a:bodyPr/>
          <a:lstStyle/>
          <a:p>
            <a:pPr lvl="1">
              <a:lnSpc>
                <a:spcPct val="90000"/>
              </a:lnSpc>
              <a:buNone/>
              <a:defRPr/>
            </a:pPr>
            <a:r>
              <a:rPr lang="en-US" altLang="ja-JP" dirty="0" smtClean="0">
                <a:cs typeface="Times New Roman" pitchFamily="18" charset="0"/>
              </a:rPr>
              <a:t>All participants should be familiar with their obligations under the IEEE-SA Policies &amp; Procedures for standards development.</a:t>
            </a:r>
          </a:p>
          <a:p>
            <a:pPr lvl="1">
              <a:lnSpc>
                <a:spcPct val="90000"/>
              </a:lnSpc>
              <a:buNone/>
              <a:defRPr/>
            </a:pPr>
            <a:r>
              <a:rPr lang="en-US" altLang="ja-JP" dirty="0" smtClean="0">
                <a:cs typeface="Times New Roman" pitchFamily="18" charset="0"/>
              </a:rPr>
              <a:t>	Patent Policy is stated in these sources:</a:t>
            </a:r>
          </a:p>
          <a:p>
            <a:pPr lvl="1">
              <a:lnSpc>
                <a:spcPct val="90000"/>
              </a:lnSpc>
              <a:buNone/>
              <a:defRPr/>
            </a:pPr>
            <a:r>
              <a:rPr lang="en-GB" altLang="ja-JP" dirty="0" smtClean="0"/>
              <a:t>		IEEE-SA Standards Boards Bylaws</a:t>
            </a:r>
          </a:p>
          <a:p>
            <a:pPr lvl="1">
              <a:lnSpc>
                <a:spcPct val="90000"/>
              </a:lnSpc>
              <a:buNone/>
              <a:defRPr/>
            </a:pPr>
            <a:r>
              <a:rPr lang="en-US" altLang="ja-JP" sz="1900" dirty="0" smtClean="0"/>
              <a:t>		</a:t>
            </a:r>
            <a:r>
              <a:rPr lang="en-US" altLang="ja-JP" sz="1900" i="1" dirty="0" smtClean="0"/>
              <a:t>http://standards.ieee.org/guides/bylaws/sect6-7.html#6</a:t>
            </a:r>
          </a:p>
          <a:p>
            <a:pPr lvl="1">
              <a:lnSpc>
                <a:spcPct val="90000"/>
              </a:lnSpc>
              <a:buNone/>
              <a:defRPr/>
            </a:pPr>
            <a:r>
              <a:rPr lang="en-GB" altLang="ja-JP" dirty="0" smtClean="0"/>
              <a:t>		IEEE-SA Standards Board Operations Manual</a:t>
            </a:r>
          </a:p>
          <a:p>
            <a:pPr lvl="1">
              <a:lnSpc>
                <a:spcPct val="90000"/>
              </a:lnSpc>
              <a:buNone/>
              <a:defRPr/>
            </a:pPr>
            <a:r>
              <a:rPr lang="en-US" altLang="ja-JP" dirty="0" smtClean="0"/>
              <a:t>		</a:t>
            </a:r>
            <a:r>
              <a:rPr lang="en-US" altLang="ja-JP" sz="1900" i="1" dirty="0" smtClean="0"/>
              <a:t>http://standards.ieee.org/guides/opman/sect6.html#6.3</a:t>
            </a:r>
            <a:endParaRPr lang="en-US" altLang="ja-JP" dirty="0" smtClean="0"/>
          </a:p>
          <a:p>
            <a:pPr lvl="1">
              <a:lnSpc>
                <a:spcPct val="90000"/>
              </a:lnSpc>
              <a:buNone/>
              <a:defRPr/>
            </a:pPr>
            <a:r>
              <a:rPr lang="en-US" altLang="ja-JP" dirty="0" smtClean="0">
                <a:cs typeface="Times New Roman" pitchFamily="18" charset="0"/>
              </a:rPr>
              <a:t>	Material about the patent policy is available at</a:t>
            </a:r>
            <a:r>
              <a:rPr lang="en-US" altLang="ja-JP" dirty="0" smtClean="0"/>
              <a:t> </a:t>
            </a:r>
          </a:p>
          <a:p>
            <a:pPr lvl="1">
              <a:lnSpc>
                <a:spcPct val="90000"/>
              </a:lnSpc>
              <a:buNone/>
              <a:defRPr/>
            </a:pPr>
            <a:r>
              <a:rPr lang="en-US" altLang="ja-JP" dirty="0" smtClean="0"/>
              <a:t>		</a:t>
            </a:r>
            <a:r>
              <a:rPr lang="en-US" altLang="ja-JP" sz="1900" i="1" dirty="0" smtClean="0"/>
              <a:t>http://standards.ieee.org/board/pat/pat-material.html</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
        <p:nvSpPr>
          <p:cNvPr id="7"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dirty="0">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This slide set is available at http://standards.ieee.org/board/pat/pat-slideset.ppt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48518</TotalTime>
  <Words>1907</Words>
  <Application>Microsoft Office PowerPoint</Application>
  <PresentationFormat>画面に合わせる (4:3)</PresentationFormat>
  <Paragraphs>817</Paragraphs>
  <Slides>30</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30</vt:i4>
      </vt:variant>
    </vt:vector>
  </HeadingPairs>
  <TitlesOfParts>
    <vt:vector size="32" baseType="lpstr">
      <vt:lpstr>802-22-Submission</vt:lpstr>
      <vt:lpstr>Document</vt:lpstr>
      <vt:lpstr>IEEE P802.22b Mar. 2013 Plan &amp; Report</vt:lpstr>
      <vt:lpstr>Meeting Protocol</vt:lpstr>
      <vt:lpstr>Attendee</vt:lpstr>
      <vt:lpstr>Introduction</vt:lpstr>
      <vt:lpstr>New Member</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802.22b Title, PAR Scope and Purpose</vt:lpstr>
      <vt:lpstr>Tentative TG 802.22b Agenda for the Week</vt:lpstr>
      <vt:lpstr>TGb Slot 1</vt:lpstr>
      <vt:lpstr>Review of January Meeting</vt:lpstr>
      <vt:lpstr>スライド 16</vt:lpstr>
      <vt:lpstr>January Minutes</vt:lpstr>
      <vt:lpstr>Review of Conference Calls</vt:lpstr>
      <vt:lpstr>Conference Call Minutes</vt:lpstr>
      <vt:lpstr>Discussion Items</vt:lpstr>
      <vt:lpstr>Contributions</vt:lpstr>
      <vt:lpstr>TGb Slot 2</vt:lpstr>
      <vt:lpstr>TGb Slot 3</vt:lpstr>
      <vt:lpstr>TGb Slot 4</vt:lpstr>
      <vt:lpstr>TGb Slot 5</vt:lpstr>
      <vt:lpstr>TGb Slot 6</vt:lpstr>
      <vt:lpstr>Items for the next F2F meeting</vt:lpstr>
      <vt:lpstr>Teleconference Plan</vt:lpstr>
      <vt:lpstr>Closing Report</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IEEE802.22b Report</dc:title>
  <dc:creator>"Chang-woo Pyo" &lt;cwpyo@nict.go.jp&gt;</dc:creator>
  <cp:lastModifiedBy>cwpyo</cp:lastModifiedBy>
  <cp:revision>1777</cp:revision>
  <cp:lastPrinted>1998-02-10T13:28:06Z</cp:lastPrinted>
  <dcterms:created xsi:type="dcterms:W3CDTF">2006-06-26T04:34:43Z</dcterms:created>
  <dcterms:modified xsi:type="dcterms:W3CDTF">2013-03-20T21:31:39Z</dcterms:modified>
</cp:coreProperties>
</file>