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548" r:id="rId2"/>
    <p:sldId id="560" r:id="rId3"/>
    <p:sldId id="561" r:id="rId4"/>
    <p:sldId id="562" r:id="rId5"/>
    <p:sldId id="567" r:id="rId6"/>
    <p:sldId id="569" r:id="rId7"/>
    <p:sldId id="563" r:id="rId8"/>
    <p:sldId id="568" r:id="rId9"/>
    <p:sldId id="564" r:id="rId10"/>
    <p:sldId id="565" r:id="rId11"/>
    <p:sldId id="566" r:id="rId12"/>
    <p:sldId id="570" r:id="rId13"/>
    <p:sldId id="571" r:id="rId14"/>
    <p:sldId id="572" r:id="rId15"/>
    <p:sldId id="573" r:id="rId16"/>
  </p:sldIdLst>
  <p:sldSz cx="9144000" cy="6858000" type="screen4x3"/>
  <p:notesSz cx="6735763" cy="98663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570" y="-46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107"/>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358319" y="199288"/>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674781" y="199288"/>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4738378" y="9549525"/>
            <a:ext cx="13994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2999926" y="9549525"/>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15250" eaLnBrk="0" latinLnBrk="0" hangingPunct="0">
              <a:defRPr sz="12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673276" y="413201"/>
            <a:ext cx="53892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87572" tIns="43786" rIns="87572" bIns="43786" anchor="ctr"/>
          <a:lstStyle/>
          <a:p>
            <a:endParaRPr lang="en-US"/>
          </a:p>
        </p:txBody>
      </p:sp>
      <p:sp>
        <p:nvSpPr>
          <p:cNvPr id="14343" name="Rectangle 7"/>
          <p:cNvSpPr>
            <a:spLocks noChangeArrowheads="1"/>
          </p:cNvSpPr>
          <p:nvPr/>
        </p:nvSpPr>
        <p:spPr bwMode="auto">
          <a:xfrm>
            <a:off x="673276" y="9549526"/>
            <a:ext cx="718145"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15250" eaLnBrk="0" latinLnBrk="0" hangingPunct="0"/>
            <a:r>
              <a:rPr lang="en-US" altLang="ko-KR" sz="1200" b="0" dirty="0"/>
              <a:t>Submission</a:t>
            </a:r>
          </a:p>
        </p:txBody>
      </p:sp>
      <p:sp>
        <p:nvSpPr>
          <p:cNvPr id="14344" name="Line 8"/>
          <p:cNvSpPr>
            <a:spLocks noChangeShapeType="1"/>
          </p:cNvSpPr>
          <p:nvPr/>
        </p:nvSpPr>
        <p:spPr bwMode="auto">
          <a:xfrm>
            <a:off x="673276" y="9537282"/>
            <a:ext cx="553832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0493" y="115117"/>
            <a:ext cx="270266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15250" eaLnBrk="0" latinLnBrk="0" hangingPunct="0">
              <a:lnSpc>
                <a:spcPct val="100000"/>
              </a:lnSpc>
              <a:spcBef>
                <a:spcPct val="0"/>
              </a:spcBef>
              <a:defRPr sz="14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35620" y="115117"/>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15250" eaLnBrk="0" latinLnBrk="0" hangingPunct="0">
              <a:defRPr sz="14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897700" y="4686002"/>
            <a:ext cx="4940363" cy="4442672"/>
          </a:xfrm>
          <a:prstGeom prst="rect">
            <a:avLst/>
          </a:prstGeom>
          <a:noFill/>
          <a:ln w="9525">
            <a:noFill/>
            <a:miter lim="800000"/>
            <a:headEnd/>
            <a:tailEnd/>
          </a:ln>
          <a:effectLst/>
        </p:spPr>
        <p:txBody>
          <a:bodyPr vert="horz" wrap="square" lIns="91810" tIns="45128" rIns="91810" bIns="451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4252328" y="9552586"/>
            <a:ext cx="18508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6983" lvl="4" algn="r" defTabSz="915250" eaLnBrk="0" latinLnBrk="0" hangingPunct="0">
              <a:defRPr sz="12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040154" y="9552586"/>
            <a:ext cx="5883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15250" eaLnBrk="0" latinLnBrk="0" hangingPunct="0">
              <a:defRPr sz="12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03400" y="9552587"/>
            <a:ext cx="718145"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897006" eaLnBrk="0" latinLnBrk="0" hangingPunct="0"/>
            <a:r>
              <a:rPr lang="en-US" altLang="ko-KR" sz="1200" b="0" dirty="0"/>
              <a:t>Submission</a:t>
            </a:r>
          </a:p>
        </p:txBody>
      </p:sp>
      <p:sp>
        <p:nvSpPr>
          <p:cNvPr id="15369" name="Line 9"/>
          <p:cNvSpPr>
            <a:spLocks noChangeShapeType="1"/>
          </p:cNvSpPr>
          <p:nvPr/>
        </p:nvSpPr>
        <p:spPr bwMode="auto">
          <a:xfrm>
            <a:off x="703400" y="9551056"/>
            <a:ext cx="532896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87572" tIns="43786" rIns="87572" bIns="43786" anchor="ctr"/>
          <a:lstStyle/>
          <a:p>
            <a:endParaRPr lang="en-US"/>
          </a:p>
        </p:txBody>
      </p:sp>
      <p:sp>
        <p:nvSpPr>
          <p:cNvPr id="15370" name="Line 10"/>
          <p:cNvSpPr>
            <a:spLocks noChangeShapeType="1"/>
          </p:cNvSpPr>
          <p:nvPr/>
        </p:nvSpPr>
        <p:spPr bwMode="auto">
          <a:xfrm>
            <a:off x="629595" y="315257"/>
            <a:ext cx="547657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lIns="87572" tIns="43786" rIns="87572" bIns="43786"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22-13-0037-01-000b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lang="en-US" altLang="ko-KR" sz="2800" dirty="0" smtClean="0">
                <a:latin typeface="Times New Roman" charset="0"/>
                <a:ea typeface="굴림" charset="0"/>
                <a:cs typeface="굴림" charset="0"/>
              </a:rPr>
              <a:t>802.22b  </a:t>
            </a:r>
            <a:r>
              <a:rPr lang="en-US" altLang="ja-JP" sz="2800" dirty="0" smtClean="0">
                <a:ea typeface="ＭＳ Ｐゴシック" charset="-128"/>
              </a:rPr>
              <a:t>Network Configuration and Definitions</a:t>
            </a:r>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63688" y="126876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2013-3-07</a:t>
            </a:r>
            <a:endParaRPr lang="en-US" altLang="ko-KR" sz="1800" b="0" dirty="0"/>
          </a:p>
        </p:txBody>
      </p:sp>
      <p:sp>
        <p:nvSpPr>
          <p:cNvPr id="8" name="Rectangle 12"/>
          <p:cNvSpPr>
            <a:spLocks noChangeArrowheads="1"/>
          </p:cNvSpPr>
          <p:nvPr/>
        </p:nvSpPr>
        <p:spPr bwMode="auto">
          <a:xfrm>
            <a:off x="533400" y="1681932"/>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4149080"/>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31747" name="Object 11"/>
          <p:cNvGraphicFramePr>
            <a:graphicFrameLocks noChangeAspect="1"/>
          </p:cNvGraphicFramePr>
          <p:nvPr/>
        </p:nvGraphicFramePr>
        <p:xfrm>
          <a:off x="609600" y="2057400"/>
          <a:ext cx="7534275" cy="2333625"/>
        </p:xfrm>
        <a:graphic>
          <a:graphicData uri="http://schemas.openxmlformats.org/presentationml/2006/ole">
            <p:oleObj spid="_x0000_s31747" name="Document" r:id="rId6" imgW="8373978" imgH="2384966"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Supported links inside of a MR-BS area</a:t>
            </a:r>
          </a:p>
          <a:p>
            <a:pPr lvl="1"/>
            <a:r>
              <a:rPr lang="en-US" altLang="ja-JP" dirty="0" smtClean="0"/>
              <a:t>May support all links of L1(L1’), L2 and L3</a:t>
            </a:r>
          </a:p>
          <a:p>
            <a:pPr lvl="1"/>
            <a:endParaRPr kumimoji="1" lang="en-US" altLang="ja-JP" dirty="0"/>
          </a:p>
          <a:p>
            <a:r>
              <a:rPr kumimoji="1" lang="en-US" altLang="ja-JP" dirty="0" smtClean="0"/>
              <a:t>Supported links outside of a MR-BS area</a:t>
            </a:r>
          </a:p>
          <a:p>
            <a:pPr lvl="1"/>
            <a:r>
              <a:rPr lang="en-US" altLang="ja-JP" dirty="0" smtClean="0"/>
              <a:t>Support L3 only</a:t>
            </a:r>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10</a:t>
            </a:fld>
            <a:endParaRPr kumimoji="1"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normAutofit/>
          </a:bodyPr>
          <a:lstStyle/>
          <a:p>
            <a:r>
              <a:rPr kumimoji="1" lang="en-US" altLang="ja-JP" dirty="0" smtClean="0"/>
              <a:t>Supported MAC Operations on Links</a:t>
            </a:r>
            <a:endParaRPr kumimoji="1" lang="ja-JP" altLang="en-US" dirty="0"/>
          </a:p>
        </p:txBody>
      </p:sp>
      <p:sp>
        <p:nvSpPr>
          <p:cNvPr id="3" name="コンテンツ プレースホルダ 2"/>
          <p:cNvSpPr>
            <a:spLocks noGrp="1"/>
          </p:cNvSpPr>
          <p:nvPr>
            <p:ph idx="1"/>
          </p:nvPr>
        </p:nvSpPr>
        <p:spPr>
          <a:xfrm>
            <a:off x="457200" y="1412776"/>
            <a:ext cx="8229600" cy="5040560"/>
          </a:xfrm>
        </p:spPr>
        <p:txBody>
          <a:bodyPr>
            <a:normAutofit fontScale="77500" lnSpcReduction="20000"/>
          </a:bodyPr>
          <a:lstStyle/>
          <a:p>
            <a:r>
              <a:rPr kumimoji="1" lang="en-US" altLang="ja-JP" sz="2600" dirty="0" smtClean="0"/>
              <a:t>Link 1 (L1/L1’)</a:t>
            </a:r>
          </a:p>
          <a:p>
            <a:pPr lvl="1"/>
            <a:r>
              <a:rPr lang="en-US" altLang="ja-JP" sz="2300" dirty="0" smtClean="0"/>
              <a:t>All MAC operations</a:t>
            </a:r>
          </a:p>
          <a:p>
            <a:pPr lvl="2"/>
            <a:r>
              <a:rPr lang="en-US" altLang="ja-JP" sz="2100" dirty="0" smtClean="0"/>
              <a:t>Synchronization</a:t>
            </a:r>
          </a:p>
          <a:p>
            <a:pPr lvl="2"/>
            <a:r>
              <a:rPr lang="en-US" altLang="ja-JP" sz="2100" dirty="0" smtClean="0"/>
              <a:t>Initial ranging, periodic ranging </a:t>
            </a:r>
          </a:p>
          <a:p>
            <a:pPr lvl="2"/>
            <a:r>
              <a:rPr lang="en-US" altLang="ja-JP" sz="2100" dirty="0" smtClean="0"/>
              <a:t>Registration</a:t>
            </a:r>
          </a:p>
          <a:p>
            <a:pPr lvl="2"/>
            <a:r>
              <a:rPr kumimoji="1" lang="en-US" altLang="ja-JP" sz="2100" dirty="0" smtClean="0"/>
              <a:t>Downstream and Upstream</a:t>
            </a:r>
          </a:p>
          <a:p>
            <a:pPr lvl="2"/>
            <a:endParaRPr kumimoji="1" lang="en-US" altLang="ja-JP" dirty="0" smtClean="0"/>
          </a:p>
          <a:p>
            <a:r>
              <a:rPr lang="en-US" altLang="ja-JP" sz="2600" dirty="0" smtClean="0"/>
              <a:t>Link 2 (L2)</a:t>
            </a:r>
          </a:p>
          <a:p>
            <a:pPr lvl="1"/>
            <a:r>
              <a:rPr kumimoji="1" lang="en-US" altLang="ja-JP" dirty="0" smtClean="0"/>
              <a:t>PHY Synchronization (preamble synchronization)</a:t>
            </a:r>
          </a:p>
          <a:p>
            <a:pPr lvl="1"/>
            <a:r>
              <a:rPr lang="en-US" altLang="ja-JP" dirty="0" smtClean="0"/>
              <a:t>MAC Synchronization (MAP detection)</a:t>
            </a:r>
          </a:p>
          <a:p>
            <a:pPr lvl="1"/>
            <a:r>
              <a:rPr kumimoji="1" lang="en-US" altLang="ja-JP" dirty="0" smtClean="0"/>
              <a:t>Downstream from MR-BS</a:t>
            </a:r>
          </a:p>
          <a:p>
            <a:pPr lvl="1"/>
            <a:endParaRPr kumimoji="1" lang="en-US" altLang="ja-JP" dirty="0" smtClean="0"/>
          </a:p>
          <a:p>
            <a:r>
              <a:rPr lang="en-US" altLang="ja-JP" sz="2600" dirty="0" smtClean="0"/>
              <a:t>Link 3 (L3)</a:t>
            </a:r>
          </a:p>
          <a:p>
            <a:pPr lvl="1"/>
            <a:r>
              <a:rPr kumimoji="1" lang="en-US" altLang="ja-JP" sz="2300" dirty="0" smtClean="0"/>
              <a:t>All MAC operations within a local network</a:t>
            </a:r>
          </a:p>
          <a:p>
            <a:pPr lvl="2"/>
            <a:r>
              <a:rPr lang="en-US" altLang="ja-JP" sz="2100" dirty="0" smtClean="0"/>
              <a:t>Local Synchronization</a:t>
            </a:r>
          </a:p>
          <a:p>
            <a:pPr lvl="2"/>
            <a:r>
              <a:rPr lang="en-US" altLang="ja-JP" sz="2100" dirty="0" smtClean="0"/>
              <a:t>Local initial ranging, periodic ranging </a:t>
            </a:r>
          </a:p>
          <a:p>
            <a:pPr lvl="2"/>
            <a:r>
              <a:rPr lang="en-US" altLang="ja-JP" sz="2100" dirty="0" smtClean="0"/>
              <a:t>Local registration</a:t>
            </a:r>
          </a:p>
          <a:p>
            <a:pPr lvl="2"/>
            <a:r>
              <a:rPr lang="en-US" altLang="ja-JP" sz="2100" dirty="0" smtClean="0"/>
              <a:t>Local downstream </a:t>
            </a:r>
            <a:r>
              <a:rPr lang="en-US" altLang="ja-JP" sz="2100" dirty="0"/>
              <a:t>and </a:t>
            </a:r>
            <a:r>
              <a:rPr lang="en-US" altLang="ja-JP" sz="2100" dirty="0" smtClean="0"/>
              <a:t>upstream</a:t>
            </a:r>
            <a:endParaRPr kumimoji="1" lang="en-US" altLang="ja-JP" sz="2100" dirty="0" smtClean="0"/>
          </a:p>
          <a:p>
            <a:pPr lvl="1"/>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11</a:t>
            </a:fld>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Possible Communications</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800" dirty="0" smtClean="0">
                <a:solidFill>
                  <a:srgbClr val="C00000"/>
                </a:solidFill>
              </a:rPr>
              <a:t>L1 only communications (CC1)</a:t>
            </a:r>
          </a:p>
          <a:p>
            <a:pPr lvl="1"/>
            <a:r>
              <a:rPr kumimoji="1" lang="en-US" altLang="ja-JP" sz="1600" dirty="0" smtClean="0"/>
              <a:t>Same as a legacy 802.22 </a:t>
            </a:r>
          </a:p>
          <a:p>
            <a:pPr lvl="1"/>
            <a:endParaRPr kumimoji="1" lang="en-US" altLang="ja-JP" sz="1600" dirty="0" smtClean="0"/>
          </a:p>
          <a:p>
            <a:r>
              <a:rPr kumimoji="1" lang="en-US" altLang="ja-JP" sz="1800" dirty="0" smtClean="0"/>
              <a:t>L2 only communications</a:t>
            </a:r>
          </a:p>
          <a:p>
            <a:pPr lvl="1"/>
            <a:r>
              <a:rPr kumimoji="1" lang="en-US" altLang="ja-JP" sz="1600" dirty="0" smtClean="0"/>
              <a:t>Not  available since there is no uplink</a:t>
            </a:r>
          </a:p>
          <a:p>
            <a:pPr lvl="1"/>
            <a:endParaRPr kumimoji="1" lang="en-US" altLang="ja-JP" sz="1600" dirty="0" smtClean="0"/>
          </a:p>
          <a:p>
            <a:r>
              <a:rPr kumimoji="1" lang="en-US" altLang="ja-JP" sz="1800" dirty="0" smtClean="0"/>
              <a:t>L3 only communications</a:t>
            </a:r>
          </a:p>
          <a:p>
            <a:pPr lvl="1"/>
            <a:r>
              <a:rPr kumimoji="1" lang="en-US" altLang="ja-JP" sz="1600" dirty="0" smtClean="0"/>
              <a:t>Not available since there is no down/uplink to MR-BS</a:t>
            </a:r>
          </a:p>
          <a:p>
            <a:pPr lvl="1"/>
            <a:endParaRPr kumimoji="1" lang="en-US" altLang="ja-JP" sz="1600" dirty="0" smtClean="0"/>
          </a:p>
          <a:p>
            <a:r>
              <a:rPr kumimoji="1" lang="en-US" altLang="ja-JP" sz="1800" dirty="0" smtClean="0"/>
              <a:t>L1 and L2 only communications</a:t>
            </a:r>
          </a:p>
          <a:p>
            <a:pPr lvl="1"/>
            <a:r>
              <a:rPr kumimoji="1" lang="en-US" altLang="ja-JP" sz="1600" dirty="0" smtClean="0"/>
              <a:t>Include CC1</a:t>
            </a:r>
          </a:p>
          <a:p>
            <a:pPr lvl="1"/>
            <a:endParaRPr kumimoji="1" lang="en-US" altLang="ja-JP" sz="1600" dirty="0" smtClean="0"/>
          </a:p>
          <a:p>
            <a:r>
              <a:rPr kumimoji="1" lang="en-US" altLang="ja-JP" sz="1800" dirty="0" smtClean="0"/>
              <a:t>L2 and L3 only communications</a:t>
            </a:r>
          </a:p>
          <a:p>
            <a:pPr lvl="1"/>
            <a:r>
              <a:rPr kumimoji="1" lang="en-US" altLang="ja-JP" sz="1600" dirty="0" smtClean="0"/>
              <a:t>Not available since there is no uplink to MR-BS</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764704"/>
            <a:ext cx="7772400" cy="5331296"/>
          </a:xfrm>
        </p:spPr>
        <p:txBody>
          <a:bodyPr/>
          <a:lstStyle/>
          <a:p>
            <a:r>
              <a:rPr kumimoji="1" lang="en-US" altLang="ja-JP" sz="2000" dirty="0" smtClean="0">
                <a:solidFill>
                  <a:srgbClr val="C00000"/>
                </a:solidFill>
              </a:rPr>
              <a:t>L1 and L3 only communications</a:t>
            </a:r>
          </a:p>
          <a:p>
            <a:pPr lvl="1"/>
            <a:r>
              <a:rPr kumimoji="1" lang="en-US" altLang="ja-JP" sz="1800" dirty="0" smtClean="0"/>
              <a:t>When S-CPE is located inside of MR-BS area</a:t>
            </a:r>
            <a:endParaRPr kumimoji="1" lang="en-US" altLang="ja-JP" sz="1800" dirty="0" smtClean="0">
              <a:solidFill>
                <a:srgbClr val="C00000"/>
              </a:solidFill>
            </a:endParaRPr>
          </a:p>
          <a:p>
            <a:pPr lvl="2"/>
            <a:r>
              <a:rPr kumimoji="1" lang="en-US" altLang="ja-JP" sz="1600" dirty="0" smtClean="0"/>
              <a:t>Centralized scheduling or distributed scheduling mode is available depending on network conditions</a:t>
            </a:r>
          </a:p>
          <a:p>
            <a:pPr lvl="3"/>
            <a:r>
              <a:rPr kumimoji="1" lang="en-US" altLang="ja-JP" dirty="0" smtClean="0"/>
              <a:t>Centralized scheduling mode </a:t>
            </a:r>
            <a:r>
              <a:rPr kumimoji="1" lang="en-US" altLang="ja-JP" dirty="0" smtClean="0">
                <a:solidFill>
                  <a:srgbClr val="C00000"/>
                </a:solidFill>
              </a:rPr>
              <a:t>(CC2)</a:t>
            </a:r>
            <a:endParaRPr kumimoji="1" lang="en-US" altLang="ja-JP" dirty="0" smtClean="0"/>
          </a:p>
          <a:p>
            <a:pPr lvl="3"/>
            <a:r>
              <a:rPr kumimoji="1" lang="en-US" altLang="ja-JP" dirty="0" smtClean="0"/>
              <a:t>Distributed scheduling </a:t>
            </a:r>
            <a:r>
              <a:rPr kumimoji="1" lang="en-US" altLang="ja-JP" dirty="0" smtClean="0">
                <a:solidFill>
                  <a:srgbClr val="C00000"/>
                </a:solidFill>
              </a:rPr>
              <a:t>(CC3)</a:t>
            </a:r>
            <a:endParaRPr kumimoji="1" lang="en-US" altLang="ja-JP" dirty="0" smtClean="0"/>
          </a:p>
          <a:p>
            <a:pPr lvl="1"/>
            <a:r>
              <a:rPr kumimoji="1" lang="en-US" altLang="ja-JP" sz="1800" dirty="0" smtClean="0"/>
              <a:t>When S-CPE is located outside of MR-BS area </a:t>
            </a:r>
            <a:r>
              <a:rPr kumimoji="1" lang="en-US" altLang="ja-JP" sz="1800" dirty="0" smtClean="0">
                <a:solidFill>
                  <a:srgbClr val="C00000"/>
                </a:solidFill>
              </a:rPr>
              <a:t>(CC4)</a:t>
            </a:r>
            <a:endParaRPr kumimoji="1" lang="en-US" altLang="ja-JP" sz="1800" dirty="0" smtClean="0"/>
          </a:p>
          <a:p>
            <a:pPr lvl="2"/>
            <a:r>
              <a:rPr kumimoji="1" lang="en-US" altLang="ja-JP" sz="1600" dirty="0" smtClean="0"/>
              <a:t>Distributed scheduling  mode is only available since S-CPE can not synchronize to MR-BS</a:t>
            </a:r>
          </a:p>
          <a:p>
            <a:pPr lvl="2"/>
            <a:r>
              <a:rPr kumimoji="1" lang="en-US" altLang="ja-JP" sz="1600" dirty="0" smtClean="0"/>
              <a:t>R-CPE shall perform as a local BS</a:t>
            </a:r>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pic>
        <p:nvPicPr>
          <p:cNvPr id="36866" name="Picture 2"/>
          <p:cNvPicPr>
            <a:picLocks noChangeAspect="1" noChangeArrowheads="1"/>
          </p:cNvPicPr>
          <p:nvPr/>
        </p:nvPicPr>
        <p:blipFill>
          <a:blip r:embed="rId2" cstate="print"/>
          <a:srcRect/>
          <a:stretch>
            <a:fillRect/>
          </a:stretch>
        </p:blipFill>
        <p:spPr bwMode="auto">
          <a:xfrm>
            <a:off x="4860032" y="4077072"/>
            <a:ext cx="3960440" cy="1883031"/>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a:stretch>
            <a:fillRect/>
          </a:stretch>
        </p:blipFill>
        <p:spPr bwMode="auto">
          <a:xfrm>
            <a:off x="395536" y="4077072"/>
            <a:ext cx="3625809" cy="1944638"/>
          </a:xfrm>
          <a:prstGeom prst="rect">
            <a:avLst/>
          </a:prstGeom>
          <a:noFill/>
          <a:ln w="9525">
            <a:noFill/>
            <a:miter lim="800000"/>
            <a:headEnd/>
            <a:tailEnd/>
          </a:ln>
        </p:spPr>
      </p:pic>
      <p:sp>
        <p:nvSpPr>
          <p:cNvPr id="9" name="テキスト ボックス 8"/>
          <p:cNvSpPr txBox="1"/>
          <p:nvPr/>
        </p:nvSpPr>
        <p:spPr>
          <a:xfrm>
            <a:off x="1259632" y="6093296"/>
            <a:ext cx="2056910" cy="307777"/>
          </a:xfrm>
          <a:prstGeom prst="rect">
            <a:avLst/>
          </a:prstGeom>
          <a:noFill/>
        </p:spPr>
        <p:txBody>
          <a:bodyPr wrap="none" rtlCol="0">
            <a:spAutoFit/>
          </a:bodyPr>
          <a:lstStyle/>
          <a:p>
            <a:r>
              <a:rPr kumimoji="1" lang="en-US" altLang="ja-JP" dirty="0" smtClean="0"/>
              <a:t>Example of CC2 or CC3</a:t>
            </a:r>
            <a:endParaRPr kumimoji="1" lang="ja-JP" altLang="en-US" dirty="0"/>
          </a:p>
        </p:txBody>
      </p:sp>
      <p:sp>
        <p:nvSpPr>
          <p:cNvPr id="10" name="テキスト ボックス 9"/>
          <p:cNvSpPr txBox="1"/>
          <p:nvPr/>
        </p:nvSpPr>
        <p:spPr>
          <a:xfrm>
            <a:off x="6084168" y="6093296"/>
            <a:ext cx="1451038" cy="307777"/>
          </a:xfrm>
          <a:prstGeom prst="rect">
            <a:avLst/>
          </a:prstGeom>
          <a:noFill/>
        </p:spPr>
        <p:txBody>
          <a:bodyPr wrap="none" rtlCol="0">
            <a:spAutoFit/>
          </a:bodyPr>
          <a:lstStyle/>
          <a:p>
            <a:r>
              <a:rPr kumimoji="1" lang="en-US" altLang="ja-JP" dirty="0" smtClean="0"/>
              <a:t>Example of CC4</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908720"/>
            <a:ext cx="7772400" cy="5187280"/>
          </a:xfrm>
        </p:spPr>
        <p:txBody>
          <a:bodyPr/>
          <a:lstStyle/>
          <a:p>
            <a:r>
              <a:rPr kumimoji="1" lang="en-US" altLang="ja-JP" dirty="0" smtClean="0">
                <a:solidFill>
                  <a:srgbClr val="C00000"/>
                </a:solidFill>
              </a:rPr>
              <a:t>L1, L2 and L3 communications</a:t>
            </a:r>
          </a:p>
          <a:p>
            <a:pPr lvl="1"/>
            <a:r>
              <a:rPr kumimoji="1" lang="en-US" altLang="ja-JP" dirty="0" smtClean="0"/>
              <a:t>Is only available for S-CPE to locate inside of MR-BS</a:t>
            </a:r>
          </a:p>
          <a:p>
            <a:pPr lvl="1"/>
            <a:r>
              <a:rPr kumimoji="1" lang="en-US" altLang="ja-JP" dirty="0" smtClean="0"/>
              <a:t>Centralized scheduling or distributed scheduling mode is available depending on network conditions</a:t>
            </a:r>
          </a:p>
          <a:p>
            <a:pPr lvl="3"/>
            <a:r>
              <a:rPr kumimoji="1" lang="en-US" altLang="ja-JP" sz="1800" dirty="0" smtClean="0"/>
              <a:t>Centralized scheduling mode </a:t>
            </a:r>
            <a:r>
              <a:rPr kumimoji="1" lang="en-US" altLang="ja-JP" sz="1800" dirty="0" smtClean="0">
                <a:solidFill>
                  <a:srgbClr val="C00000"/>
                </a:solidFill>
              </a:rPr>
              <a:t>(CC5)</a:t>
            </a:r>
            <a:endParaRPr kumimoji="1" lang="en-US" altLang="ja-JP" sz="1800" dirty="0" smtClean="0"/>
          </a:p>
          <a:p>
            <a:pPr lvl="3"/>
            <a:r>
              <a:rPr kumimoji="1" lang="en-US" altLang="ja-JP" sz="1800" dirty="0" smtClean="0"/>
              <a:t>Distributed scheduling </a:t>
            </a:r>
            <a:r>
              <a:rPr kumimoji="1" lang="en-US" altLang="ja-JP" sz="1800" dirty="0" smtClean="0">
                <a:solidFill>
                  <a:srgbClr val="C00000"/>
                </a:solidFill>
              </a:rPr>
              <a:t>(CC6)</a:t>
            </a:r>
            <a:endParaRPr kumimoji="1" lang="en-US" altLang="ja-JP" dirty="0" smtClean="0"/>
          </a:p>
          <a:p>
            <a:pPr lvl="1"/>
            <a:r>
              <a:rPr kumimoji="1" lang="en-US" altLang="ja-JP" dirty="0" smtClean="0"/>
              <a:t>Relay uplink is only available from S-CPE to MR-BS</a:t>
            </a:r>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pic>
        <p:nvPicPr>
          <p:cNvPr id="37891" name="Picture 3"/>
          <p:cNvPicPr>
            <a:picLocks noChangeAspect="1" noChangeArrowheads="1"/>
          </p:cNvPicPr>
          <p:nvPr/>
        </p:nvPicPr>
        <p:blipFill>
          <a:blip r:embed="rId2" cstate="print"/>
          <a:srcRect/>
          <a:stretch>
            <a:fillRect/>
          </a:stretch>
        </p:blipFill>
        <p:spPr bwMode="auto">
          <a:xfrm>
            <a:off x="2195736" y="3645024"/>
            <a:ext cx="4497338" cy="2412067"/>
          </a:xfrm>
          <a:prstGeom prst="rect">
            <a:avLst/>
          </a:prstGeom>
          <a:noFill/>
          <a:ln w="9525">
            <a:noFill/>
            <a:miter lim="800000"/>
            <a:headEnd/>
            <a:tailEnd/>
          </a:ln>
        </p:spPr>
      </p:pic>
      <p:sp>
        <p:nvSpPr>
          <p:cNvPr id="7" name="テキスト ボックス 6"/>
          <p:cNvSpPr txBox="1"/>
          <p:nvPr/>
        </p:nvSpPr>
        <p:spPr>
          <a:xfrm>
            <a:off x="3563888" y="6093296"/>
            <a:ext cx="2056910" cy="307777"/>
          </a:xfrm>
          <a:prstGeom prst="rect">
            <a:avLst/>
          </a:prstGeom>
          <a:noFill/>
        </p:spPr>
        <p:txBody>
          <a:bodyPr wrap="none" rtlCol="0">
            <a:spAutoFit/>
          </a:bodyPr>
          <a:lstStyle/>
          <a:p>
            <a:r>
              <a:rPr kumimoji="1" lang="en-US" altLang="ja-JP" dirty="0" smtClean="0"/>
              <a:t>Example of CC5 or CC6</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8" name="コンテンツ プレースホルダ 7"/>
          <p:cNvSpPr>
            <a:spLocks noGrp="1"/>
          </p:cNvSpPr>
          <p:nvPr>
            <p:ph idx="1"/>
          </p:nvPr>
        </p:nvSpPr>
        <p:spPr/>
        <p:txBody>
          <a:bodyPr/>
          <a:lstStyle/>
          <a:p>
            <a:endParaRPr kumimoji="1" lang="ja-JP" altLang="en-US"/>
          </a:p>
        </p:txBody>
      </p:sp>
      <p:graphicFrame>
        <p:nvGraphicFramePr>
          <p:cNvPr id="9" name="コンテンツ プレースホルダ 6"/>
          <p:cNvGraphicFramePr>
            <a:graphicFrameLocks/>
          </p:cNvGraphicFramePr>
          <p:nvPr/>
        </p:nvGraphicFramePr>
        <p:xfrm>
          <a:off x="685800" y="1981200"/>
          <a:ext cx="7772400" cy="362712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pPr algn="ctr"/>
                      <a:r>
                        <a:rPr kumimoji="1" lang="en-US" altLang="ja-JP" sz="1400" dirty="0" smtClean="0"/>
                        <a:t>Communication Cases</a:t>
                      </a:r>
                      <a:endParaRPr kumimoji="1" lang="ja-JP" altLang="en-US" sz="1400" dirty="0"/>
                    </a:p>
                  </a:txBody>
                  <a:tcPr anchor="ctr"/>
                </a:tc>
                <a:tc>
                  <a:txBody>
                    <a:bodyPr/>
                    <a:lstStyle/>
                    <a:p>
                      <a:pPr algn="ctr"/>
                      <a:r>
                        <a:rPr kumimoji="1" lang="en-US" altLang="ja-JP" sz="1400" dirty="0" smtClean="0"/>
                        <a:t>Scheduling mode</a:t>
                      </a:r>
                      <a:endParaRPr kumimoji="1" lang="ja-JP" altLang="en-US" sz="1400" dirty="0"/>
                    </a:p>
                  </a:txBody>
                  <a:tcPr anchor="ctr"/>
                </a:tc>
                <a:tc>
                  <a:txBody>
                    <a:bodyPr/>
                    <a:lstStyle/>
                    <a:p>
                      <a:pPr algn="ctr"/>
                      <a:r>
                        <a:rPr kumimoji="1" lang="en-US" altLang="ja-JP" sz="1400" dirty="0" smtClean="0"/>
                        <a:t>Links</a:t>
                      </a:r>
                      <a:endParaRPr kumimoji="1" lang="ja-JP" altLang="en-US" sz="1400" dirty="0"/>
                    </a:p>
                  </a:txBody>
                  <a:tcPr anchor="ctr"/>
                </a:tc>
                <a:tc>
                  <a:txBody>
                    <a:bodyPr/>
                    <a:lstStyle/>
                    <a:p>
                      <a:pPr algn="ctr"/>
                      <a:r>
                        <a:rPr kumimoji="1" lang="en-US" altLang="ja-JP" sz="1400" dirty="0" smtClean="0"/>
                        <a:t>Locations</a:t>
                      </a:r>
                      <a:endParaRPr kumimoji="1" lang="ja-JP" altLang="en-US" sz="1400" dirty="0"/>
                    </a:p>
                  </a:txBody>
                  <a:tcPr anchor="ctr"/>
                </a:tc>
                <a:tc>
                  <a:txBody>
                    <a:bodyPr/>
                    <a:lstStyle/>
                    <a:p>
                      <a:pPr algn="ctr"/>
                      <a:r>
                        <a:rPr kumimoji="1" lang="en-US" altLang="ja-JP" sz="1400" dirty="0" smtClean="0"/>
                        <a:t>R-CPE</a:t>
                      </a:r>
                      <a:endParaRPr kumimoji="1" lang="ja-JP" altLang="en-US" sz="1400" dirty="0"/>
                    </a:p>
                  </a:txBody>
                  <a:tcPr anchor="ctr"/>
                </a:tc>
                <a:tc>
                  <a:txBody>
                    <a:bodyPr/>
                    <a:lstStyle/>
                    <a:p>
                      <a:pPr algn="ctr"/>
                      <a:r>
                        <a:rPr kumimoji="1" lang="en-US" altLang="ja-JP" sz="1400" dirty="0" smtClean="0"/>
                        <a:t>Note</a:t>
                      </a:r>
                      <a:endParaRPr kumimoji="1" lang="ja-JP" altLang="en-US" sz="1400"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CC1</a:t>
                      </a:r>
                      <a:endParaRPr kumimoji="1" lang="ja-JP" altLang="en-US" sz="1400" dirty="0" smtClean="0"/>
                    </a:p>
                  </a:txBody>
                  <a:tcPr anchor="ctr"/>
                </a:tc>
                <a:tc>
                  <a:txBody>
                    <a:bodyPr/>
                    <a:lstStyle/>
                    <a:p>
                      <a:pPr algn="ctr"/>
                      <a:r>
                        <a:rPr kumimoji="1" lang="en-US" altLang="ja-JP" sz="1400" dirty="0" smtClean="0"/>
                        <a:t>Centralized</a:t>
                      </a:r>
                    </a:p>
                    <a:p>
                      <a:pPr algn="ctr"/>
                      <a:r>
                        <a:rPr kumimoji="1" lang="en-US" altLang="ja-JP" sz="1400" dirty="0" smtClean="0"/>
                        <a:t>mode</a:t>
                      </a:r>
                      <a:endParaRPr kumimoji="1" lang="ja-JP" altLang="en-US" sz="1400" dirty="0"/>
                    </a:p>
                  </a:txBody>
                  <a:tcPr anchor="ctr"/>
                </a:tc>
                <a:tc>
                  <a:txBody>
                    <a:bodyPr/>
                    <a:lstStyle/>
                    <a:p>
                      <a:pPr algn="ctr"/>
                      <a:r>
                        <a:rPr kumimoji="1" lang="en-US" altLang="ja-JP" sz="1400" dirty="0" smtClean="0"/>
                        <a:t>L1</a:t>
                      </a:r>
                      <a:endParaRPr kumimoji="1" lang="ja-JP" altLang="en-US" sz="1400" dirty="0"/>
                    </a:p>
                  </a:txBody>
                  <a:tcPr anchor="ctr"/>
                </a:tc>
                <a:tc>
                  <a:txBody>
                    <a:bodyPr/>
                    <a:lstStyle/>
                    <a:p>
                      <a:pPr algn="ctr"/>
                      <a:r>
                        <a:rPr kumimoji="1" lang="en-US" altLang="ja-JP" sz="1400" dirty="0" smtClean="0"/>
                        <a:t>Inside of MR-BS area</a:t>
                      </a:r>
                      <a:endParaRPr kumimoji="1" lang="ja-JP" altLang="en-US" sz="1400" dirty="0"/>
                    </a:p>
                  </a:txBody>
                  <a:tcPr anchor="ctr"/>
                </a:tc>
                <a:tc>
                  <a:txBody>
                    <a:bodyPr/>
                    <a:lstStyle/>
                    <a:p>
                      <a:pPr algn="ctr"/>
                      <a:r>
                        <a:rPr kumimoji="1" lang="en-US" altLang="ja-JP" sz="1400" dirty="0" smtClean="0"/>
                        <a:t>No R-CPE</a:t>
                      </a:r>
                      <a:endParaRPr kumimoji="1" lang="ja-JP" altLang="en-US" sz="1400" dirty="0"/>
                    </a:p>
                  </a:txBody>
                  <a:tcPr anchor="ctr"/>
                </a:tc>
                <a:tc>
                  <a:txBody>
                    <a:bodyPr/>
                    <a:lstStyle/>
                    <a:p>
                      <a:pPr algn="ctr"/>
                      <a:r>
                        <a:rPr kumimoji="1" lang="en-US" altLang="ja-JP" sz="1400" dirty="0" smtClean="0"/>
                        <a:t>Legacy</a:t>
                      </a:r>
                      <a:r>
                        <a:rPr kumimoji="1" lang="en-US" altLang="ja-JP" sz="1400" baseline="0" dirty="0" smtClean="0"/>
                        <a:t> 22</a:t>
                      </a:r>
                      <a:endParaRPr kumimoji="1" lang="ja-JP" altLang="en-US" sz="1400"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CC2</a:t>
                      </a:r>
                      <a:endParaRPr kumimoji="1" lang="ja-JP" altLang="en-US" sz="1400" dirty="0"/>
                    </a:p>
                  </a:txBody>
                  <a:tcPr anchor="ctr"/>
                </a:tc>
                <a:tc>
                  <a:txBody>
                    <a:bodyPr/>
                    <a:lstStyle/>
                    <a:p>
                      <a:pPr algn="ctr"/>
                      <a:r>
                        <a:rPr kumimoji="1" lang="en-US" altLang="ja-JP" sz="1400" dirty="0" smtClean="0"/>
                        <a:t>Centralized</a:t>
                      </a:r>
                    </a:p>
                    <a:p>
                      <a:pPr algn="ctr"/>
                      <a:r>
                        <a:rPr kumimoji="1" lang="en-US" altLang="ja-JP" sz="1400" dirty="0" smtClean="0"/>
                        <a:t>mode</a:t>
                      </a:r>
                      <a:endParaRPr kumimoji="1" lang="ja-JP" altLang="en-US" sz="1400" dirty="0"/>
                    </a:p>
                  </a:txBody>
                  <a:tcPr anchor="ctr"/>
                </a:tc>
                <a:tc>
                  <a:txBody>
                    <a:bodyPr/>
                    <a:lstStyle/>
                    <a:p>
                      <a:pPr algn="ctr"/>
                      <a:r>
                        <a:rPr kumimoji="1" lang="en-US" altLang="ja-JP" sz="1400" dirty="0" smtClean="0"/>
                        <a:t>L1 and L3</a:t>
                      </a:r>
                      <a:endParaRPr kumimoji="1" lang="ja-JP" altLang="en-US" sz="1400" dirty="0"/>
                    </a:p>
                  </a:txBody>
                  <a:tcPr anchor="ctr"/>
                </a:tc>
                <a:tc>
                  <a:txBody>
                    <a:bodyPr/>
                    <a:lstStyle/>
                    <a:p>
                      <a:pPr algn="ctr"/>
                      <a:r>
                        <a:rPr kumimoji="1" lang="en-US" altLang="ja-JP" sz="1400" dirty="0" smtClean="0"/>
                        <a:t>Inside of MR-BS area</a:t>
                      </a:r>
                      <a:endParaRPr kumimoji="1" lang="ja-JP" altLang="en-US" sz="1400" dirty="0"/>
                    </a:p>
                  </a:txBody>
                  <a:tcPr anchor="ctr"/>
                </a:tc>
                <a:tc>
                  <a:txBody>
                    <a:bodyPr/>
                    <a:lstStyle/>
                    <a:p>
                      <a:pPr algn="ctr"/>
                      <a:r>
                        <a:rPr kumimoji="1" lang="en-US" altLang="ja-JP" sz="1400" dirty="0" smtClean="0"/>
                        <a:t>Relay R-CPE</a:t>
                      </a:r>
                      <a:endParaRPr kumimoji="1" lang="ja-JP" altLang="en-US" sz="1400" dirty="0"/>
                    </a:p>
                  </a:txBody>
                  <a:tcPr anchor="ctr"/>
                </a:tc>
                <a:tc>
                  <a:txBody>
                    <a:bodyPr/>
                    <a:lstStyle/>
                    <a:p>
                      <a:pPr algn="ctr"/>
                      <a:r>
                        <a:rPr kumimoji="1" lang="en-US" altLang="ja-JP" sz="1400" dirty="0" smtClean="0"/>
                        <a:t>22b</a:t>
                      </a:r>
                      <a:endParaRPr kumimoji="1" lang="ja-JP" altLang="en-US" sz="1400" dirty="0"/>
                    </a:p>
                  </a:txBody>
                  <a:tcPr anchor="ctr"/>
                </a:tc>
              </a:tr>
              <a:tr h="370840">
                <a:tc>
                  <a:txBody>
                    <a:bodyPr/>
                    <a:lstStyle/>
                    <a:p>
                      <a:pPr algn="ctr"/>
                      <a:r>
                        <a:rPr kumimoji="1" lang="en-US" altLang="ja-JP" sz="1400" dirty="0" smtClean="0"/>
                        <a:t>CC3</a:t>
                      </a:r>
                      <a:endParaRPr kumimoji="1" lang="ja-JP" altLang="en-US" sz="1400" dirty="0"/>
                    </a:p>
                  </a:txBody>
                  <a:tcPr anchor="ctr"/>
                </a:tc>
                <a:tc>
                  <a:txBody>
                    <a:bodyPr/>
                    <a:lstStyle/>
                    <a:p>
                      <a:pPr algn="ctr"/>
                      <a:r>
                        <a:rPr kumimoji="1" lang="en-US" altLang="ja-JP" sz="1400" dirty="0" smtClean="0">
                          <a:solidFill>
                            <a:srgbClr val="0066FF"/>
                          </a:solidFill>
                        </a:rPr>
                        <a:t>Distributed</a:t>
                      </a:r>
                    </a:p>
                    <a:p>
                      <a:pPr algn="ctr"/>
                      <a:r>
                        <a:rPr kumimoji="1" lang="en-US" altLang="ja-JP" sz="1400" dirty="0" smtClean="0">
                          <a:solidFill>
                            <a:srgbClr val="0066FF"/>
                          </a:solidFill>
                        </a:rPr>
                        <a:t>mode</a:t>
                      </a:r>
                      <a:endParaRPr kumimoji="1" lang="ja-JP" altLang="en-US" sz="1400" dirty="0">
                        <a:solidFill>
                          <a:srgbClr val="0066FF"/>
                        </a:solidFill>
                      </a:endParaRPr>
                    </a:p>
                  </a:txBody>
                  <a:tcPr anchor="ctr"/>
                </a:tc>
                <a:tc>
                  <a:txBody>
                    <a:bodyPr/>
                    <a:lstStyle/>
                    <a:p>
                      <a:pPr algn="ctr"/>
                      <a:r>
                        <a:rPr kumimoji="1" lang="en-US" altLang="ja-JP" sz="1400" dirty="0" smtClean="0"/>
                        <a:t>L1 and L3</a:t>
                      </a:r>
                      <a:endParaRPr kumimoji="1" lang="ja-JP" altLang="en-US" sz="1400" dirty="0"/>
                    </a:p>
                  </a:txBody>
                  <a:tcPr anchor="ctr"/>
                </a:tc>
                <a:tc>
                  <a:txBody>
                    <a:bodyPr/>
                    <a:lstStyle/>
                    <a:p>
                      <a:pPr algn="ctr"/>
                      <a:r>
                        <a:rPr kumimoji="1" lang="en-US" altLang="ja-JP" sz="1400" dirty="0" smtClean="0"/>
                        <a:t>Inside of MR-BS area</a:t>
                      </a:r>
                      <a:endParaRPr kumimoji="1" lang="ja-JP" altLang="en-US" sz="1400" dirty="0"/>
                    </a:p>
                  </a:txBody>
                  <a:tcPr anchor="ctr"/>
                </a:tc>
                <a:tc>
                  <a:txBody>
                    <a:bodyPr/>
                    <a:lstStyle/>
                    <a:p>
                      <a:pPr algn="ctr"/>
                      <a:r>
                        <a:rPr kumimoji="1" lang="en-US" altLang="ja-JP" sz="1400" dirty="0" smtClean="0"/>
                        <a:t>R-CPE as </a:t>
                      </a:r>
                    </a:p>
                    <a:p>
                      <a:pPr algn="ctr"/>
                      <a:r>
                        <a:rPr kumimoji="1" lang="en-US" altLang="ja-JP" sz="1400" dirty="0" smtClean="0">
                          <a:solidFill>
                            <a:srgbClr val="0066FF"/>
                          </a:solidFill>
                        </a:rPr>
                        <a:t>Local BS</a:t>
                      </a:r>
                      <a:endParaRPr kumimoji="1" lang="ja-JP" altLang="en-US" sz="1400" dirty="0">
                        <a:solidFill>
                          <a:srgbClr val="0066FF"/>
                        </a:solidFill>
                      </a:endParaRPr>
                    </a:p>
                  </a:txBody>
                  <a:tcPr anchor="ctr"/>
                </a:tc>
                <a:tc>
                  <a:txBody>
                    <a:bodyPr/>
                    <a:lstStyle/>
                    <a:p>
                      <a:pPr algn="ctr"/>
                      <a:r>
                        <a:rPr kumimoji="1" lang="en-US" altLang="ja-JP" sz="1400" dirty="0" smtClean="0"/>
                        <a:t>22b</a:t>
                      </a:r>
                      <a:endParaRPr kumimoji="1" lang="ja-JP" altLang="en-US" sz="1400" dirty="0"/>
                    </a:p>
                  </a:txBody>
                  <a:tcPr anchor="ctr"/>
                </a:tc>
              </a:tr>
              <a:tr h="370840">
                <a:tc>
                  <a:txBody>
                    <a:bodyPr/>
                    <a:lstStyle/>
                    <a:p>
                      <a:pPr algn="ctr"/>
                      <a:r>
                        <a:rPr kumimoji="1" lang="en-US" altLang="ja-JP" sz="1400" dirty="0" smtClean="0"/>
                        <a:t>CC4</a:t>
                      </a:r>
                      <a:endParaRPr kumimoji="1" lang="ja-JP" altLang="en-US" sz="1400" dirty="0"/>
                    </a:p>
                  </a:txBody>
                  <a:tcPr anchor="ctr"/>
                </a:tc>
                <a:tc>
                  <a:txBody>
                    <a:bodyPr/>
                    <a:lstStyle/>
                    <a:p>
                      <a:pPr algn="ctr"/>
                      <a:r>
                        <a:rPr kumimoji="1" lang="en-US" altLang="ja-JP" sz="1400" dirty="0" smtClean="0">
                          <a:solidFill>
                            <a:srgbClr val="0066FF"/>
                          </a:solidFill>
                        </a:rPr>
                        <a:t>Distributed</a:t>
                      </a:r>
                    </a:p>
                    <a:p>
                      <a:pPr algn="ctr"/>
                      <a:r>
                        <a:rPr kumimoji="1" lang="en-US" altLang="ja-JP" sz="1400" dirty="0" smtClean="0">
                          <a:solidFill>
                            <a:srgbClr val="0066FF"/>
                          </a:solidFill>
                        </a:rPr>
                        <a:t>mode</a:t>
                      </a:r>
                      <a:endParaRPr kumimoji="1" lang="ja-JP" altLang="en-US" sz="1400" dirty="0">
                        <a:solidFill>
                          <a:srgbClr val="0066FF"/>
                        </a:solidFill>
                      </a:endParaRPr>
                    </a:p>
                  </a:txBody>
                  <a:tcPr anchor="ctr"/>
                </a:tc>
                <a:tc>
                  <a:txBody>
                    <a:bodyPr/>
                    <a:lstStyle/>
                    <a:p>
                      <a:pPr algn="ctr"/>
                      <a:r>
                        <a:rPr kumimoji="1" lang="en-US" altLang="ja-JP" sz="1400" dirty="0" smtClean="0"/>
                        <a:t>L1 and L3</a:t>
                      </a:r>
                      <a:endParaRPr kumimoji="1" lang="ja-JP" altLang="en-US" sz="1400" dirty="0"/>
                    </a:p>
                  </a:txBody>
                  <a:tcPr anchor="ctr"/>
                </a:tc>
                <a:tc>
                  <a:txBody>
                    <a:bodyPr/>
                    <a:lstStyle/>
                    <a:p>
                      <a:pPr algn="ctr"/>
                      <a:r>
                        <a:rPr kumimoji="1" lang="en-US" altLang="ja-JP" sz="1400" dirty="0" smtClean="0">
                          <a:solidFill>
                            <a:srgbClr val="0066FF"/>
                          </a:solidFill>
                        </a:rPr>
                        <a:t>Outside of MR-BS area</a:t>
                      </a:r>
                      <a:endParaRPr kumimoji="1" lang="ja-JP" altLang="en-US" sz="1400" dirty="0">
                        <a:solidFill>
                          <a:srgbClr val="0066FF"/>
                        </a:solidFill>
                      </a:endParaRPr>
                    </a:p>
                  </a:txBody>
                  <a:tcPr anchor="ctr"/>
                </a:tc>
                <a:tc>
                  <a:txBody>
                    <a:bodyPr/>
                    <a:lstStyle/>
                    <a:p>
                      <a:pPr algn="ctr"/>
                      <a:r>
                        <a:rPr kumimoji="1" lang="en-US" altLang="ja-JP" sz="1400" dirty="0" smtClean="0"/>
                        <a:t>R-CPE as </a:t>
                      </a:r>
                    </a:p>
                    <a:p>
                      <a:pPr algn="ctr"/>
                      <a:r>
                        <a:rPr kumimoji="1" lang="en-US" altLang="ja-JP" sz="1400" dirty="0" smtClean="0">
                          <a:solidFill>
                            <a:srgbClr val="0066FF"/>
                          </a:solidFill>
                        </a:rPr>
                        <a:t>Local BS</a:t>
                      </a:r>
                      <a:endParaRPr kumimoji="1" lang="ja-JP" altLang="en-US" sz="1400" dirty="0">
                        <a:solidFill>
                          <a:srgbClr val="0066FF"/>
                        </a:solidFill>
                      </a:endParaRPr>
                    </a:p>
                  </a:txBody>
                  <a:tcPr anchor="ctr"/>
                </a:tc>
                <a:tc>
                  <a:txBody>
                    <a:bodyPr/>
                    <a:lstStyle/>
                    <a:p>
                      <a:pPr algn="ctr"/>
                      <a:r>
                        <a:rPr kumimoji="1" lang="en-US" altLang="ja-JP" sz="1400" dirty="0" smtClean="0"/>
                        <a:t>22b</a:t>
                      </a:r>
                      <a:endParaRPr kumimoji="1" lang="ja-JP" altLang="en-US" sz="1400" dirty="0"/>
                    </a:p>
                  </a:txBody>
                  <a:tcPr anchor="ctr"/>
                </a:tc>
              </a:tr>
              <a:tr h="370840">
                <a:tc>
                  <a:txBody>
                    <a:bodyPr/>
                    <a:lstStyle/>
                    <a:p>
                      <a:pPr algn="ctr"/>
                      <a:r>
                        <a:rPr kumimoji="1" lang="en-US" altLang="ja-JP" sz="1400" dirty="0" smtClean="0"/>
                        <a:t>CC5</a:t>
                      </a:r>
                      <a:endParaRPr kumimoji="1" lang="ja-JP" altLang="en-US" sz="1400" dirty="0"/>
                    </a:p>
                  </a:txBody>
                  <a:tcPr anchor="ctr"/>
                </a:tc>
                <a:tc>
                  <a:txBody>
                    <a:bodyPr/>
                    <a:lstStyle/>
                    <a:p>
                      <a:pPr algn="ctr"/>
                      <a:r>
                        <a:rPr kumimoji="1" lang="en-US" altLang="ja-JP" sz="1400" dirty="0" smtClean="0"/>
                        <a:t>Centralized</a:t>
                      </a:r>
                    </a:p>
                    <a:p>
                      <a:pPr algn="ctr"/>
                      <a:r>
                        <a:rPr kumimoji="1" lang="en-US" altLang="ja-JP" sz="1400" dirty="0" smtClean="0"/>
                        <a:t>mode</a:t>
                      </a:r>
                      <a:endParaRPr kumimoji="1" lang="ja-JP" altLang="en-US" sz="1400" dirty="0"/>
                    </a:p>
                  </a:txBody>
                  <a:tcPr anchor="ctr"/>
                </a:tc>
                <a:tc>
                  <a:txBody>
                    <a:bodyPr/>
                    <a:lstStyle/>
                    <a:p>
                      <a:pPr algn="ctr"/>
                      <a:r>
                        <a:rPr kumimoji="1" lang="en-US" altLang="ja-JP" sz="1400" dirty="0" smtClean="0"/>
                        <a:t>L1, L2 and</a:t>
                      </a:r>
                      <a:r>
                        <a:rPr kumimoji="1" lang="en-US" altLang="ja-JP" sz="1400" baseline="0" dirty="0" smtClean="0"/>
                        <a:t> L3</a:t>
                      </a:r>
                      <a:endParaRPr kumimoji="1" lang="ja-JP" altLang="en-US" sz="1400" dirty="0"/>
                    </a:p>
                  </a:txBody>
                  <a:tcPr anchor="ctr"/>
                </a:tc>
                <a:tc>
                  <a:txBody>
                    <a:bodyPr/>
                    <a:lstStyle/>
                    <a:p>
                      <a:pPr algn="ctr"/>
                      <a:r>
                        <a:rPr kumimoji="1" lang="en-US" altLang="ja-JP" sz="1400" dirty="0" smtClean="0"/>
                        <a:t>Inside of MR-BS area</a:t>
                      </a:r>
                      <a:endParaRPr kumimoji="1" lang="ja-JP" altLang="en-US" sz="1400" dirty="0"/>
                    </a:p>
                  </a:txBody>
                  <a:tcPr anchor="ctr"/>
                </a:tc>
                <a:tc>
                  <a:txBody>
                    <a:bodyPr/>
                    <a:lstStyle/>
                    <a:p>
                      <a:pPr algn="ctr"/>
                      <a:r>
                        <a:rPr kumimoji="1" lang="en-US" altLang="ja-JP" sz="1400" dirty="0" smtClean="0"/>
                        <a:t>Relay</a:t>
                      </a:r>
                      <a:r>
                        <a:rPr kumimoji="1" lang="en-US" altLang="ja-JP" sz="1400" baseline="0" dirty="0" smtClean="0"/>
                        <a:t> R-CPE</a:t>
                      </a:r>
                      <a:endParaRPr kumimoji="1" lang="ja-JP" altLang="en-US" sz="1400" dirty="0"/>
                    </a:p>
                  </a:txBody>
                  <a:tcPr anchor="ctr"/>
                </a:tc>
                <a:tc>
                  <a:txBody>
                    <a:bodyPr/>
                    <a:lstStyle/>
                    <a:p>
                      <a:pPr algn="ctr"/>
                      <a:r>
                        <a:rPr kumimoji="1" lang="en-US" altLang="ja-JP" sz="1400" dirty="0" smtClean="0"/>
                        <a:t>22b</a:t>
                      </a:r>
                      <a:endParaRPr kumimoji="1" lang="ja-JP" altLang="en-US" sz="1400" dirty="0"/>
                    </a:p>
                  </a:txBody>
                  <a:tcPr anchor="ctr"/>
                </a:tc>
              </a:tr>
              <a:tr h="370840">
                <a:tc>
                  <a:txBody>
                    <a:bodyPr/>
                    <a:lstStyle/>
                    <a:p>
                      <a:pPr algn="ctr"/>
                      <a:r>
                        <a:rPr kumimoji="1" lang="en-US" altLang="ja-JP" sz="1400" dirty="0" smtClean="0"/>
                        <a:t>CC6</a:t>
                      </a:r>
                      <a:endParaRPr kumimoji="1" lang="ja-JP" altLang="en-US" sz="1400" dirty="0"/>
                    </a:p>
                  </a:txBody>
                  <a:tcPr anchor="ctr"/>
                </a:tc>
                <a:tc>
                  <a:txBody>
                    <a:bodyPr/>
                    <a:lstStyle/>
                    <a:p>
                      <a:pPr algn="ctr"/>
                      <a:r>
                        <a:rPr kumimoji="1" lang="en-US" altLang="ja-JP" sz="1400" dirty="0" smtClean="0">
                          <a:solidFill>
                            <a:srgbClr val="0066FF"/>
                          </a:solidFill>
                        </a:rPr>
                        <a:t>Distributed</a:t>
                      </a:r>
                    </a:p>
                    <a:p>
                      <a:pPr algn="ctr"/>
                      <a:r>
                        <a:rPr kumimoji="1" lang="en-US" altLang="ja-JP" sz="1400" dirty="0" smtClean="0">
                          <a:solidFill>
                            <a:srgbClr val="0066FF"/>
                          </a:solidFill>
                        </a:rPr>
                        <a:t>mode</a:t>
                      </a:r>
                      <a:endParaRPr kumimoji="1" lang="ja-JP" altLang="en-US" sz="1400" dirty="0">
                        <a:solidFill>
                          <a:srgbClr val="0066FF"/>
                        </a:solidFill>
                      </a:endParaRPr>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L1, L2 and</a:t>
                      </a:r>
                      <a:r>
                        <a:rPr kumimoji="1" lang="en-US" altLang="ja-JP" sz="1400" baseline="0" dirty="0" smtClean="0"/>
                        <a:t> L3</a:t>
                      </a:r>
                      <a:endParaRPr kumimoji="1" lang="ja-JP" altLang="en-US" sz="1400"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Inside of MR-BS area</a:t>
                      </a:r>
                      <a:endParaRPr kumimoji="1" lang="ja-JP" altLang="en-US" sz="1400"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R-CPE as </a:t>
                      </a:r>
                    </a:p>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solidFill>
                            <a:srgbClr val="0066FF"/>
                          </a:solidFill>
                        </a:rPr>
                        <a:t>Local BS</a:t>
                      </a:r>
                      <a:endParaRPr kumimoji="1" lang="ja-JP" altLang="en-US" sz="1400" dirty="0" smtClean="0">
                        <a:solidFill>
                          <a:srgbClr val="0066FF"/>
                        </a:solidFill>
                      </a:endParaRPr>
                    </a:p>
                  </a:txBody>
                  <a:tcPr anchor="ctr"/>
                </a:tc>
                <a:tc>
                  <a:txBody>
                    <a:bodyPr/>
                    <a:lstStyle/>
                    <a:p>
                      <a:pPr algn="ctr"/>
                      <a:r>
                        <a:rPr kumimoji="1" lang="en-US" altLang="ja-JP" sz="1400" dirty="0" smtClean="0"/>
                        <a:t>22b</a:t>
                      </a:r>
                      <a:endParaRPr kumimoji="1" lang="ja-JP"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This document provides the 802.22b network configuration and definitions related with the network</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802.22b Network Configuration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8" name="スライド番号プレースホルダ 7"/>
          <p:cNvSpPr>
            <a:spLocks noGrp="1"/>
          </p:cNvSpPr>
          <p:nvPr>
            <p:ph type="sldNum" sz="quarter" idx="12"/>
          </p:nvPr>
        </p:nvSpPr>
        <p:spPr/>
        <p:txBody>
          <a:bodyPr/>
          <a:lstStyle/>
          <a:p>
            <a:fld id="{E0D651DA-6D43-4F89-A241-6C30DE7B233A}" type="slidenum">
              <a:rPr kumimoji="1" lang="ja-JP" altLang="en-US" smtClean="0"/>
              <a:pPr/>
              <a:t>3</a:t>
            </a:fld>
            <a:endParaRPr kumimoji="1" lang="ja-JP" altLang="en-US" dirty="0"/>
          </a:p>
        </p:txBody>
      </p:sp>
      <p:pic>
        <p:nvPicPr>
          <p:cNvPr id="1031" name="Picture 7"/>
          <p:cNvPicPr>
            <a:picLocks noChangeAspect="1" noChangeArrowheads="1"/>
          </p:cNvPicPr>
          <p:nvPr/>
        </p:nvPicPr>
        <p:blipFill>
          <a:blip r:embed="rId2" cstate="print"/>
          <a:srcRect/>
          <a:stretch>
            <a:fillRect/>
          </a:stretch>
        </p:blipFill>
        <p:spPr bwMode="auto">
          <a:xfrm>
            <a:off x="5868144" y="5229200"/>
            <a:ext cx="2867422" cy="1134738"/>
          </a:xfrm>
          <a:prstGeom prst="rect">
            <a:avLst/>
          </a:prstGeom>
          <a:noFill/>
          <a:ln w="9525">
            <a:noFill/>
            <a:miter lim="800000"/>
            <a:headEnd/>
            <a:tailEnd/>
          </a:ln>
        </p:spPr>
      </p:pic>
      <p:pic>
        <p:nvPicPr>
          <p:cNvPr id="36866" name="Picture 2"/>
          <p:cNvPicPr>
            <a:picLocks noChangeAspect="1" noChangeArrowheads="1"/>
          </p:cNvPicPr>
          <p:nvPr/>
        </p:nvPicPr>
        <p:blipFill>
          <a:blip r:embed="rId3" cstate="print"/>
          <a:srcRect/>
          <a:stretch>
            <a:fillRect/>
          </a:stretch>
        </p:blipFill>
        <p:spPr bwMode="auto">
          <a:xfrm>
            <a:off x="301625" y="1865982"/>
            <a:ext cx="8540750" cy="365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Definitions</a:t>
            </a:r>
            <a:endParaRPr kumimoji="1" lang="ja-JP" altLang="en-US" dirty="0"/>
          </a:p>
        </p:txBody>
      </p:sp>
      <p:sp>
        <p:nvSpPr>
          <p:cNvPr id="3" name="コンテンツ プレースホルダ 2"/>
          <p:cNvSpPr>
            <a:spLocks noGrp="1"/>
          </p:cNvSpPr>
          <p:nvPr>
            <p:ph idx="1"/>
          </p:nvPr>
        </p:nvSpPr>
        <p:spPr>
          <a:xfrm>
            <a:off x="685800" y="1340768"/>
            <a:ext cx="7772400" cy="4968552"/>
          </a:xfrm>
        </p:spPr>
        <p:txBody>
          <a:bodyPr>
            <a:noAutofit/>
          </a:bodyPr>
          <a:lstStyle/>
          <a:p>
            <a:r>
              <a:rPr lang="en-US" altLang="ja-JP" sz="1100" b="1" dirty="0" smtClean="0"/>
              <a:t>3.4 base station (BS): </a:t>
            </a:r>
            <a:r>
              <a:rPr lang="en-US" altLang="ja-JP" sz="1100" dirty="0" smtClean="0"/>
              <a:t>Generalized equipment set providing connectivity, management and control of the customer premise equipment (CPE). The functionalities attributed to the BS, in the context of this standard, may be implemented by a device or a collection of devices.</a:t>
            </a:r>
            <a:endParaRPr lang="ja-JP" altLang="ja-JP" sz="1100" dirty="0" smtClean="0"/>
          </a:p>
          <a:p>
            <a:pPr>
              <a:buNone/>
            </a:pPr>
            <a:endParaRPr lang="ja-JP" altLang="ja-JP" sz="1100" dirty="0" smtClean="0"/>
          </a:p>
          <a:p>
            <a:pPr lvl="1"/>
            <a:r>
              <a:rPr lang="en-US" altLang="ja-JP" sz="1050" b="1" dirty="0" smtClean="0">
                <a:solidFill>
                  <a:schemeClr val="accent2"/>
                </a:solidFill>
              </a:rPr>
              <a:t>3.4a </a:t>
            </a:r>
            <a:r>
              <a:rPr lang="en-US" altLang="ja-JP" sz="1050" b="1" dirty="0" err="1" smtClean="0">
                <a:solidFill>
                  <a:schemeClr val="accent2"/>
                </a:solidFill>
              </a:rPr>
              <a:t>multihop</a:t>
            </a:r>
            <a:r>
              <a:rPr lang="en-US" altLang="ja-JP" sz="1050" b="1" dirty="0" smtClean="0">
                <a:solidFill>
                  <a:schemeClr val="accent2"/>
                </a:solidFill>
              </a:rPr>
              <a:t> relay base station (MR-BS): </a:t>
            </a:r>
            <a:r>
              <a:rPr lang="en-US" altLang="ja-JP" sz="1050" dirty="0" smtClean="0">
                <a:solidFill>
                  <a:schemeClr val="accent2"/>
                </a:solidFill>
              </a:rPr>
              <a:t>Generalized equipment set providing connectivity, management and control of the </a:t>
            </a:r>
            <a:r>
              <a:rPr lang="en-US" altLang="ja-JP" sz="1050" u="sng" dirty="0" smtClean="0">
                <a:solidFill>
                  <a:schemeClr val="accent2"/>
                </a:solidFill>
              </a:rPr>
              <a:t>relay customer premise equipments </a:t>
            </a:r>
            <a:r>
              <a:rPr lang="en-US" altLang="ja-JP" sz="1050" dirty="0" smtClean="0">
                <a:solidFill>
                  <a:schemeClr val="accent2"/>
                </a:solidFill>
              </a:rPr>
              <a:t>(R-CPEs) and </a:t>
            </a:r>
            <a:r>
              <a:rPr lang="en-US" altLang="ja-JP" sz="1050" u="sng" dirty="0" smtClean="0">
                <a:solidFill>
                  <a:schemeClr val="accent2"/>
                </a:solidFill>
              </a:rPr>
              <a:t>subscriber CPEs (S-CPEs). </a:t>
            </a:r>
            <a:r>
              <a:rPr lang="en-US" altLang="ja-JP" sz="1050" i="1" dirty="0" smtClean="0">
                <a:solidFill>
                  <a:schemeClr val="accent2"/>
                </a:solidFill>
              </a:rPr>
              <a:t>See also</a:t>
            </a:r>
            <a:r>
              <a:rPr lang="en-US" altLang="ja-JP" sz="1050" dirty="0" smtClean="0">
                <a:solidFill>
                  <a:schemeClr val="accent2"/>
                </a:solidFill>
              </a:rPr>
              <a:t>: base station (BS), relay customer premise equipment (R-CPE). The functionalities attributed to the MR-BS, in the context of this standard, may be implemented by a device or a collection of devices.</a:t>
            </a:r>
            <a:endParaRPr lang="ja-JP" altLang="ja-JP" sz="1050" dirty="0" smtClean="0">
              <a:solidFill>
                <a:schemeClr val="accent2"/>
              </a:solidFill>
            </a:endParaRPr>
          </a:p>
          <a:p>
            <a:pPr>
              <a:buNone/>
            </a:pPr>
            <a:endParaRPr lang="ja-JP" altLang="ja-JP" sz="1100" dirty="0" smtClean="0"/>
          </a:p>
          <a:p>
            <a:r>
              <a:rPr lang="en-US" altLang="ja-JP" sz="1100" b="1" dirty="0" smtClean="0"/>
              <a:t>3.16 customer  premise  or  portable  equipment  (CPE): </a:t>
            </a:r>
            <a:r>
              <a:rPr lang="en-US" altLang="ja-JP" sz="1100" dirty="0" smtClean="0"/>
              <a:t> A  generalized  equipment  set  providing connectivity between a BS and a subscriber premise.</a:t>
            </a:r>
            <a:endParaRPr lang="ja-JP" altLang="ja-JP" sz="1100" dirty="0" smtClean="0"/>
          </a:p>
          <a:p>
            <a:pPr>
              <a:buNone/>
            </a:pPr>
            <a:endParaRPr lang="ja-JP" altLang="ja-JP" sz="1100" dirty="0" smtClean="0"/>
          </a:p>
          <a:p>
            <a:pPr lvl="1"/>
            <a:r>
              <a:rPr lang="en-US" altLang="ja-JP" sz="1050" b="1" dirty="0" smtClean="0">
                <a:solidFill>
                  <a:schemeClr val="accent2"/>
                </a:solidFill>
              </a:rPr>
              <a:t>3.16a relay customer premise or portable equipment (R-CPE):  </a:t>
            </a:r>
            <a:r>
              <a:rPr lang="en-US" altLang="ja-JP" sz="1050" dirty="0" smtClean="0">
                <a:solidFill>
                  <a:schemeClr val="accent2"/>
                </a:solidFill>
              </a:rPr>
              <a:t>A generalized equipment set, dependent on a </a:t>
            </a:r>
            <a:r>
              <a:rPr lang="en-US" altLang="ja-JP" sz="1050" dirty="0" err="1" smtClean="0">
                <a:solidFill>
                  <a:schemeClr val="accent2"/>
                </a:solidFill>
              </a:rPr>
              <a:t>multihop</a:t>
            </a:r>
            <a:r>
              <a:rPr lang="en-US" altLang="ja-JP" sz="1050" dirty="0" smtClean="0">
                <a:solidFill>
                  <a:schemeClr val="accent2"/>
                </a:solidFill>
              </a:rPr>
              <a:t> relay base station (MR-BS) providing connectivity, to subscriber customer premise equipments (S-CPEs). An R-CPE may also provide management and control of subordinate S-CPEs. The air interface between an R-CPE and an S-CPE is identical to the air interface between a BS and a CPE.</a:t>
            </a:r>
          </a:p>
          <a:p>
            <a:pPr lvl="2"/>
            <a:r>
              <a:rPr lang="en-US" altLang="ja-JP" sz="1050" b="1" dirty="0" smtClean="0">
                <a:solidFill>
                  <a:schemeClr val="accent2"/>
                </a:solidFill>
              </a:rPr>
              <a:t>3.16a.1 centralized scheduling</a:t>
            </a:r>
            <a:r>
              <a:rPr lang="en-US" altLang="ja-JP" sz="1050" dirty="0" smtClean="0">
                <a:solidFill>
                  <a:schemeClr val="accent2"/>
                </a:solidFill>
              </a:rPr>
              <a:t>: A mode of operation applicable to </a:t>
            </a:r>
            <a:r>
              <a:rPr lang="en-US" altLang="ja-JP" sz="1050" dirty="0" err="1" smtClean="0">
                <a:solidFill>
                  <a:schemeClr val="accent2"/>
                </a:solidFill>
              </a:rPr>
              <a:t>multihop</a:t>
            </a:r>
            <a:r>
              <a:rPr lang="en-US" altLang="ja-JP" sz="1050" dirty="0" smtClean="0">
                <a:solidFill>
                  <a:schemeClr val="accent2"/>
                </a:solidFill>
              </a:rPr>
              <a:t> relay where a </a:t>
            </a:r>
            <a:r>
              <a:rPr lang="en-US" altLang="ja-JP" sz="1050" dirty="0" err="1" smtClean="0">
                <a:solidFill>
                  <a:schemeClr val="accent2"/>
                </a:solidFill>
              </a:rPr>
              <a:t>multihop</a:t>
            </a:r>
            <a:r>
              <a:rPr lang="en-US" altLang="ja-JP" sz="1050" dirty="0" smtClean="0">
                <a:solidFill>
                  <a:schemeClr val="accent2"/>
                </a:solidFill>
              </a:rPr>
              <a:t> relay BS (MR-BS) determines the bandwidth allocations and generates the corresponding MAPs [or dictates the information used by relay CPEs (R-CPEs) to generate their MAPs] for all access and relay links in the WRAN cell.</a:t>
            </a:r>
            <a:endParaRPr lang="ja-JP" altLang="ja-JP" sz="1050" dirty="0" smtClean="0">
              <a:solidFill>
                <a:srgbClr val="C00000"/>
              </a:solidFill>
            </a:endParaRPr>
          </a:p>
          <a:p>
            <a:pPr lvl="2"/>
            <a:r>
              <a:rPr lang="en-US" altLang="ja-JP" sz="1050" b="1" dirty="0" smtClean="0">
                <a:solidFill>
                  <a:schemeClr val="accent2"/>
                </a:solidFill>
              </a:rPr>
              <a:t>3.16a.2 distributed scheduling:  </a:t>
            </a:r>
            <a:r>
              <a:rPr lang="en-US" altLang="ja-JP" sz="1050" dirty="0" smtClean="0">
                <a:solidFill>
                  <a:schemeClr val="accent2"/>
                </a:solidFill>
              </a:rPr>
              <a:t>A mode of operation applicable to </a:t>
            </a:r>
            <a:r>
              <a:rPr lang="en-US" altLang="ja-JP" sz="1050" dirty="0" err="1" smtClean="0">
                <a:solidFill>
                  <a:schemeClr val="accent2"/>
                </a:solidFill>
              </a:rPr>
              <a:t>multihop</a:t>
            </a:r>
            <a:r>
              <a:rPr lang="en-US" altLang="ja-JP" sz="1050" dirty="0" smtClean="0">
                <a:solidFill>
                  <a:schemeClr val="accent2"/>
                </a:solidFill>
              </a:rPr>
              <a:t> relay where each R-CPE in the WRAN cell (with or without information from the MR-BS) determines the bandwidth allocations and generate the corresponding MAPs for the access link to/from its S-CPEs</a:t>
            </a:r>
            <a:endParaRPr lang="ja-JP" altLang="ja-JP" sz="1050" dirty="0" smtClean="0">
              <a:solidFill>
                <a:schemeClr val="accent2"/>
              </a:solidFill>
            </a:endParaRPr>
          </a:p>
          <a:p>
            <a:pPr>
              <a:buNone/>
            </a:pPr>
            <a:endParaRPr lang="ja-JP" altLang="ja-JP" sz="1100" dirty="0" smtClean="0">
              <a:solidFill>
                <a:schemeClr val="accent2"/>
              </a:solidFill>
            </a:endParaRPr>
          </a:p>
          <a:p>
            <a:pPr lvl="1"/>
            <a:r>
              <a:rPr lang="en-US" altLang="ja-JP" sz="1050" b="1" dirty="0" smtClean="0">
                <a:solidFill>
                  <a:schemeClr val="accent2"/>
                </a:solidFill>
              </a:rPr>
              <a:t>3.16a subscribe customer premise or portable equipment (S-CPE):  </a:t>
            </a:r>
            <a:r>
              <a:rPr lang="en-US" altLang="ja-JP" sz="1050" dirty="0" smtClean="0">
                <a:solidFill>
                  <a:schemeClr val="accent2"/>
                </a:solidFill>
              </a:rPr>
              <a:t>A generalized equipment set providing connectivity between a subscriber premise and an MR-BS or an R-CPE.</a:t>
            </a:r>
          </a:p>
          <a:p>
            <a:pPr>
              <a:buNone/>
            </a:pPr>
            <a:r>
              <a:rPr lang="en-US" altLang="ja-JP" sz="1100" dirty="0" smtClean="0"/>
              <a:t> </a:t>
            </a:r>
            <a:endParaRPr lang="ja-JP" altLang="ja-JP" sz="1100" dirty="0" smtClean="0"/>
          </a:p>
          <a:p>
            <a:r>
              <a:rPr lang="en-US" altLang="ja-JP" sz="1100" b="1" dirty="0" smtClean="0">
                <a:solidFill>
                  <a:schemeClr val="accent2"/>
                </a:solidFill>
              </a:rPr>
              <a:t>3.x relay link (R-link): </a:t>
            </a:r>
            <a:r>
              <a:rPr lang="en-US" altLang="ja-JP" sz="1100" dirty="0" smtClean="0">
                <a:solidFill>
                  <a:schemeClr val="accent2"/>
                </a:solidFill>
              </a:rPr>
              <a:t>A radio link between an MR-BS and an R-CPE. This can be a relay uplink or downlink.</a:t>
            </a:r>
            <a:endParaRPr lang="ja-JP" altLang="ja-JP" sz="1100" dirty="0" smtClean="0">
              <a:solidFill>
                <a:schemeClr val="accent2"/>
              </a:solidFill>
            </a:endParaRPr>
          </a:p>
          <a:p>
            <a:endParaRPr kumimoji="1" lang="ja-JP" altLang="en-US" sz="1100"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Centralized Scheduling</a:t>
            </a:r>
            <a:endParaRPr kumimoji="1" lang="ja-JP" altLang="en-US" dirty="0"/>
          </a:p>
        </p:txBody>
      </p:sp>
      <p:sp>
        <p:nvSpPr>
          <p:cNvPr id="3" name="コンテンツ プレースホルダ 2"/>
          <p:cNvSpPr>
            <a:spLocks noGrp="1"/>
          </p:cNvSpPr>
          <p:nvPr>
            <p:ph idx="1"/>
          </p:nvPr>
        </p:nvSpPr>
        <p:spPr>
          <a:xfrm>
            <a:off x="755576" y="1844824"/>
            <a:ext cx="7772400" cy="2671936"/>
          </a:xfrm>
        </p:spPr>
        <p:txBody>
          <a:bodyPr/>
          <a:lstStyle/>
          <a:p>
            <a:r>
              <a:rPr kumimoji="1" lang="en-US" altLang="ja-JP" dirty="0" smtClean="0"/>
              <a:t>Centralized scheduling mode </a:t>
            </a:r>
          </a:p>
          <a:p>
            <a:pPr lvl="1"/>
            <a:r>
              <a:rPr kumimoji="1" lang="en-US" altLang="ja-JP" dirty="0" smtClean="0"/>
              <a:t>All frame scheduling for the connections of L1, L2 and L3 are performed by MR-BS</a:t>
            </a:r>
          </a:p>
          <a:p>
            <a:pPr lvl="1"/>
            <a:r>
              <a:rPr kumimoji="1" lang="en-US" altLang="ja-JP" dirty="0" smtClean="0"/>
              <a:t>R-CPE on centralized scheduling mode is performed as a relay node</a:t>
            </a: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5</a:t>
            </a:fld>
            <a:endParaRPr lang="en-US" altLang="ko-KR" dirty="0"/>
          </a:p>
        </p:txBody>
      </p:sp>
      <p:pic>
        <p:nvPicPr>
          <p:cNvPr id="8" name="Picture 3"/>
          <p:cNvPicPr>
            <a:picLocks noChangeAspect="1" noChangeArrowheads="1"/>
          </p:cNvPicPr>
          <p:nvPr/>
        </p:nvPicPr>
        <p:blipFill>
          <a:blip r:embed="rId2" cstate="print"/>
          <a:srcRect/>
          <a:stretch>
            <a:fillRect/>
          </a:stretch>
        </p:blipFill>
        <p:spPr bwMode="auto">
          <a:xfrm>
            <a:off x="1854698" y="3769295"/>
            <a:ext cx="4372395" cy="2403148"/>
          </a:xfrm>
          <a:prstGeom prst="rect">
            <a:avLst/>
          </a:prstGeom>
          <a:noFill/>
          <a:ln w="9525">
            <a:noFill/>
            <a:miter lim="800000"/>
            <a:headEnd/>
            <a:tailEnd/>
          </a:ln>
        </p:spPr>
      </p:pic>
      <p:sp>
        <p:nvSpPr>
          <p:cNvPr id="9" name="正方形/長方形 8"/>
          <p:cNvSpPr/>
          <p:nvPr/>
        </p:nvSpPr>
        <p:spPr>
          <a:xfrm>
            <a:off x="5724128" y="5929535"/>
            <a:ext cx="2526654" cy="307777"/>
          </a:xfrm>
          <a:prstGeom prst="rect">
            <a:avLst/>
          </a:prstGeom>
        </p:spPr>
        <p:txBody>
          <a:bodyPr wrap="none">
            <a:spAutoFit/>
          </a:bodyPr>
          <a:lstStyle/>
          <a:p>
            <a:r>
              <a:rPr kumimoji="1" lang="en-US" altLang="ja-JP" dirty="0" smtClean="0">
                <a:solidFill>
                  <a:srgbClr val="C00000"/>
                </a:solidFill>
              </a:rPr>
              <a:t>(Centralized scheduling mode)</a:t>
            </a:r>
            <a:endParaRPr lang="ja-JP" altLang="en-US" dirty="0">
              <a:solidFill>
                <a:srgbClr val="C00000"/>
              </a:solidFill>
            </a:endParaRPr>
          </a:p>
        </p:txBody>
      </p:sp>
      <p:cxnSp>
        <p:nvCxnSpPr>
          <p:cNvPr id="11" name="直線矢印コネクタ 10"/>
          <p:cNvCxnSpPr/>
          <p:nvPr/>
        </p:nvCxnSpPr>
        <p:spPr bwMode="auto">
          <a:xfrm flipV="1">
            <a:off x="2339752" y="4201343"/>
            <a:ext cx="3240360" cy="792088"/>
          </a:xfrm>
          <a:prstGeom prst="straightConnector1">
            <a:avLst/>
          </a:prstGeom>
          <a:noFill/>
          <a:ln w="9525" cap="flat" cmpd="sng" algn="ctr">
            <a:solidFill>
              <a:srgbClr val="C00000"/>
            </a:solidFill>
            <a:prstDash val="solid"/>
            <a:round/>
            <a:headEnd type="none" w="med" len="med"/>
            <a:tailEnd type="arrow"/>
          </a:ln>
          <a:effectLst/>
        </p:spPr>
      </p:cxnSp>
      <p:cxnSp>
        <p:nvCxnSpPr>
          <p:cNvPr id="12" name="直線矢印コネクタ 11"/>
          <p:cNvCxnSpPr/>
          <p:nvPr/>
        </p:nvCxnSpPr>
        <p:spPr bwMode="auto">
          <a:xfrm flipV="1">
            <a:off x="2627784" y="5641503"/>
            <a:ext cx="2448272" cy="72008"/>
          </a:xfrm>
          <a:prstGeom prst="straightConnector1">
            <a:avLst/>
          </a:prstGeom>
          <a:noFill/>
          <a:ln w="9525" cap="flat" cmpd="sng" algn="ctr">
            <a:solidFill>
              <a:srgbClr val="C00000"/>
            </a:solidFill>
            <a:prstDash val="solid"/>
            <a:round/>
            <a:headEnd type="none" w="med" len="med"/>
            <a:tailEnd type="arrow"/>
          </a:ln>
          <a:effectLst/>
        </p:spPr>
      </p:cxnSp>
      <p:sp>
        <p:nvSpPr>
          <p:cNvPr id="14" name="テキスト ボックス 13"/>
          <p:cNvSpPr txBox="1"/>
          <p:nvPr/>
        </p:nvSpPr>
        <p:spPr>
          <a:xfrm>
            <a:off x="3059832" y="4201343"/>
            <a:ext cx="1619354" cy="307777"/>
          </a:xfrm>
          <a:prstGeom prst="rect">
            <a:avLst/>
          </a:prstGeom>
          <a:noFill/>
        </p:spPr>
        <p:txBody>
          <a:bodyPr wrap="none" rtlCol="0">
            <a:spAutoFit/>
          </a:bodyPr>
          <a:lstStyle/>
          <a:p>
            <a:r>
              <a:rPr kumimoji="1" lang="en-US" altLang="ja-JP" dirty="0" smtClean="0">
                <a:solidFill>
                  <a:srgbClr val="0066FF"/>
                </a:solidFill>
              </a:rPr>
              <a:t>1. Scheduling Info.</a:t>
            </a:r>
            <a:endParaRPr kumimoji="1" lang="ja-JP" altLang="en-US" dirty="0">
              <a:solidFill>
                <a:srgbClr val="0066FF"/>
              </a:solidFill>
            </a:endParaRPr>
          </a:p>
        </p:txBody>
      </p:sp>
      <p:sp>
        <p:nvSpPr>
          <p:cNvPr id="15" name="テキスト ボックス 14"/>
          <p:cNvSpPr txBox="1"/>
          <p:nvPr/>
        </p:nvSpPr>
        <p:spPr>
          <a:xfrm>
            <a:off x="3131840" y="5713511"/>
            <a:ext cx="1619354" cy="307777"/>
          </a:xfrm>
          <a:prstGeom prst="rect">
            <a:avLst/>
          </a:prstGeom>
          <a:noFill/>
        </p:spPr>
        <p:txBody>
          <a:bodyPr wrap="none" rtlCol="0">
            <a:spAutoFit/>
          </a:bodyPr>
          <a:lstStyle/>
          <a:p>
            <a:r>
              <a:rPr kumimoji="1" lang="en-US" altLang="ja-JP" dirty="0" smtClean="0">
                <a:solidFill>
                  <a:srgbClr val="0066FF"/>
                </a:solidFill>
              </a:rPr>
              <a:t>1. Scheduling Info.</a:t>
            </a:r>
            <a:endParaRPr kumimoji="1" lang="ja-JP" altLang="en-US" dirty="0">
              <a:solidFill>
                <a:srgbClr val="0066FF"/>
              </a:solidFill>
            </a:endParaRPr>
          </a:p>
        </p:txBody>
      </p:sp>
      <p:cxnSp>
        <p:nvCxnSpPr>
          <p:cNvPr id="18" name="直線矢印コネクタ 17"/>
          <p:cNvCxnSpPr/>
          <p:nvPr/>
        </p:nvCxnSpPr>
        <p:spPr bwMode="auto">
          <a:xfrm flipH="1">
            <a:off x="5796136" y="4777407"/>
            <a:ext cx="648072" cy="792088"/>
          </a:xfrm>
          <a:prstGeom prst="straightConnector1">
            <a:avLst/>
          </a:prstGeom>
          <a:noFill/>
          <a:ln w="9525" cap="flat" cmpd="sng" algn="ctr">
            <a:solidFill>
              <a:srgbClr val="00B050"/>
            </a:solidFill>
            <a:prstDash val="solid"/>
            <a:round/>
            <a:headEnd type="triangle" w="med" len="med"/>
            <a:tailEnd type="triangle" w="med" len="med"/>
          </a:ln>
          <a:effectLst/>
        </p:spPr>
      </p:cxnSp>
      <p:cxnSp>
        <p:nvCxnSpPr>
          <p:cNvPr id="20" name="直線矢印コネクタ 19"/>
          <p:cNvCxnSpPr/>
          <p:nvPr/>
        </p:nvCxnSpPr>
        <p:spPr bwMode="auto">
          <a:xfrm flipH="1">
            <a:off x="2627784" y="6145559"/>
            <a:ext cx="2304256" cy="0"/>
          </a:xfrm>
          <a:prstGeom prst="straightConnector1">
            <a:avLst/>
          </a:prstGeom>
          <a:noFill/>
          <a:ln w="9525" cap="flat" cmpd="sng" algn="ctr">
            <a:solidFill>
              <a:srgbClr val="00B050"/>
            </a:solidFill>
            <a:prstDash val="solid"/>
            <a:round/>
            <a:headEnd type="triangle" w="med" len="med"/>
            <a:tailEnd type="triangle" w="med" len="med"/>
          </a:ln>
          <a:effectLst/>
        </p:spPr>
      </p:cxnSp>
      <p:sp>
        <p:nvSpPr>
          <p:cNvPr id="23" name="テキスト ボックス 22"/>
          <p:cNvSpPr txBox="1"/>
          <p:nvPr/>
        </p:nvSpPr>
        <p:spPr>
          <a:xfrm>
            <a:off x="6156176" y="5137447"/>
            <a:ext cx="732893" cy="307777"/>
          </a:xfrm>
          <a:prstGeom prst="rect">
            <a:avLst/>
          </a:prstGeom>
          <a:noFill/>
        </p:spPr>
        <p:txBody>
          <a:bodyPr wrap="none" rtlCol="0">
            <a:spAutoFit/>
          </a:bodyPr>
          <a:lstStyle/>
          <a:p>
            <a:r>
              <a:rPr kumimoji="1" lang="en-US" altLang="ja-JP" dirty="0" smtClean="0">
                <a:solidFill>
                  <a:srgbClr val="0066FF"/>
                </a:solidFill>
              </a:rPr>
              <a:t>2. Data</a:t>
            </a:r>
            <a:endParaRPr kumimoji="1" lang="ja-JP" altLang="en-US" dirty="0">
              <a:solidFill>
                <a:srgbClr val="0066FF"/>
              </a:solidFill>
            </a:endParaRPr>
          </a:p>
        </p:txBody>
      </p:sp>
      <p:sp>
        <p:nvSpPr>
          <p:cNvPr id="24" name="テキスト ボックス 23"/>
          <p:cNvSpPr txBox="1"/>
          <p:nvPr/>
        </p:nvSpPr>
        <p:spPr>
          <a:xfrm>
            <a:off x="3491880" y="6145559"/>
            <a:ext cx="732893" cy="307777"/>
          </a:xfrm>
          <a:prstGeom prst="rect">
            <a:avLst/>
          </a:prstGeom>
          <a:noFill/>
        </p:spPr>
        <p:txBody>
          <a:bodyPr wrap="none" rtlCol="0">
            <a:spAutoFit/>
          </a:bodyPr>
          <a:lstStyle/>
          <a:p>
            <a:r>
              <a:rPr kumimoji="1" lang="en-US" altLang="ja-JP" dirty="0" smtClean="0">
                <a:solidFill>
                  <a:srgbClr val="0066FF"/>
                </a:solidFill>
              </a:rPr>
              <a:t>2. Data</a:t>
            </a:r>
            <a:endParaRPr kumimoji="1" lang="ja-JP" altLang="en-US" dirty="0">
              <a:solidFill>
                <a:srgbClr val="0066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Distributed Scheduling</a:t>
            </a:r>
            <a:endParaRPr kumimoji="1" lang="ja-JP" altLang="en-US" dirty="0"/>
          </a:p>
        </p:txBody>
      </p:sp>
      <p:sp>
        <p:nvSpPr>
          <p:cNvPr id="3" name="コンテンツ プレースホルダ 2"/>
          <p:cNvSpPr>
            <a:spLocks noGrp="1"/>
          </p:cNvSpPr>
          <p:nvPr>
            <p:ph idx="1"/>
          </p:nvPr>
        </p:nvSpPr>
        <p:spPr>
          <a:xfrm>
            <a:off x="685800" y="1772816"/>
            <a:ext cx="7772400" cy="4323184"/>
          </a:xfrm>
        </p:spPr>
        <p:txBody>
          <a:bodyPr/>
          <a:lstStyle/>
          <a:p>
            <a:r>
              <a:rPr lang="en-US" altLang="ja-JP" dirty="0" smtClean="0"/>
              <a:t>Distributed scheduling mode</a:t>
            </a:r>
          </a:p>
          <a:p>
            <a:pPr lvl="1"/>
            <a:r>
              <a:rPr lang="en-US" altLang="ja-JP" dirty="0" smtClean="0"/>
              <a:t>Frame scheduling for the connection of L3 is performed by R-CPE</a:t>
            </a:r>
          </a:p>
          <a:p>
            <a:pPr lvl="1"/>
            <a:r>
              <a:rPr lang="en-US" altLang="ja-JP" dirty="0" smtClean="0"/>
              <a:t>R-CPE on distributed scheduling mode is performed as a local BS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pic>
        <p:nvPicPr>
          <p:cNvPr id="7" name="Picture 3"/>
          <p:cNvPicPr>
            <a:picLocks noChangeAspect="1" noChangeArrowheads="1"/>
          </p:cNvPicPr>
          <p:nvPr/>
        </p:nvPicPr>
        <p:blipFill>
          <a:blip r:embed="rId2" cstate="print"/>
          <a:srcRect/>
          <a:stretch>
            <a:fillRect/>
          </a:stretch>
        </p:blipFill>
        <p:spPr bwMode="auto">
          <a:xfrm>
            <a:off x="1854698" y="3501008"/>
            <a:ext cx="4517502" cy="2482901"/>
          </a:xfrm>
          <a:prstGeom prst="rect">
            <a:avLst/>
          </a:prstGeom>
          <a:noFill/>
          <a:ln w="9525">
            <a:noFill/>
            <a:miter lim="800000"/>
            <a:headEnd/>
            <a:tailEnd/>
          </a:ln>
        </p:spPr>
      </p:pic>
      <p:sp>
        <p:nvSpPr>
          <p:cNvPr id="8" name="正方形/長方形 7"/>
          <p:cNvSpPr/>
          <p:nvPr/>
        </p:nvSpPr>
        <p:spPr>
          <a:xfrm>
            <a:off x="5940152" y="5668993"/>
            <a:ext cx="2505814" cy="307777"/>
          </a:xfrm>
          <a:prstGeom prst="rect">
            <a:avLst/>
          </a:prstGeom>
        </p:spPr>
        <p:txBody>
          <a:bodyPr wrap="none">
            <a:spAutoFit/>
          </a:bodyPr>
          <a:lstStyle/>
          <a:p>
            <a:r>
              <a:rPr lang="en-US" altLang="ja-JP" dirty="0" smtClean="0">
                <a:solidFill>
                  <a:srgbClr val="C00000"/>
                </a:solidFill>
              </a:rPr>
              <a:t>(Distributed scheduling mode)</a:t>
            </a:r>
          </a:p>
        </p:txBody>
      </p:sp>
      <p:cxnSp>
        <p:nvCxnSpPr>
          <p:cNvPr id="9" name="直線矢印コネクタ 8"/>
          <p:cNvCxnSpPr/>
          <p:nvPr/>
        </p:nvCxnSpPr>
        <p:spPr bwMode="auto">
          <a:xfrm flipV="1">
            <a:off x="5724128" y="4365104"/>
            <a:ext cx="648072" cy="792088"/>
          </a:xfrm>
          <a:prstGeom prst="straightConnector1">
            <a:avLst/>
          </a:prstGeom>
          <a:noFill/>
          <a:ln w="9525" cap="flat" cmpd="sng" algn="ctr">
            <a:solidFill>
              <a:srgbClr val="C00000"/>
            </a:solidFill>
            <a:prstDash val="solid"/>
            <a:round/>
            <a:headEnd type="none" w="med" len="med"/>
            <a:tailEnd type="arrow"/>
          </a:ln>
          <a:effectLst/>
        </p:spPr>
      </p:cxnSp>
      <p:sp>
        <p:nvSpPr>
          <p:cNvPr id="10" name="テキスト ボックス 9"/>
          <p:cNvSpPr txBox="1"/>
          <p:nvPr/>
        </p:nvSpPr>
        <p:spPr>
          <a:xfrm rot="18456591">
            <a:off x="5458481" y="4730521"/>
            <a:ext cx="1619354" cy="307777"/>
          </a:xfrm>
          <a:prstGeom prst="rect">
            <a:avLst/>
          </a:prstGeom>
          <a:noFill/>
        </p:spPr>
        <p:txBody>
          <a:bodyPr wrap="none" rtlCol="0">
            <a:spAutoFit/>
          </a:bodyPr>
          <a:lstStyle/>
          <a:p>
            <a:r>
              <a:rPr kumimoji="1" lang="en-US" altLang="ja-JP" dirty="0" smtClean="0">
                <a:solidFill>
                  <a:srgbClr val="0066FF"/>
                </a:solidFill>
              </a:rPr>
              <a:t>1. Scheduling Info.</a:t>
            </a:r>
            <a:endParaRPr kumimoji="1" lang="ja-JP" altLang="en-US" dirty="0">
              <a:solidFill>
                <a:srgbClr val="0066FF"/>
              </a:solidFill>
            </a:endParaRPr>
          </a:p>
        </p:txBody>
      </p:sp>
      <p:cxnSp>
        <p:nvCxnSpPr>
          <p:cNvPr id="11" name="直線矢印コネクタ 10"/>
          <p:cNvCxnSpPr/>
          <p:nvPr/>
        </p:nvCxnSpPr>
        <p:spPr bwMode="auto">
          <a:xfrm flipH="1">
            <a:off x="6156176" y="4725144"/>
            <a:ext cx="648072" cy="792088"/>
          </a:xfrm>
          <a:prstGeom prst="straightConnector1">
            <a:avLst/>
          </a:prstGeom>
          <a:noFill/>
          <a:ln w="9525" cap="flat" cmpd="sng" algn="ctr">
            <a:solidFill>
              <a:srgbClr val="00B050"/>
            </a:solidFill>
            <a:prstDash val="solid"/>
            <a:round/>
            <a:headEnd type="triangle" w="med" len="med"/>
            <a:tailEnd type="triangle" w="med" len="med"/>
          </a:ln>
          <a:effectLst/>
        </p:spPr>
      </p:cxnSp>
      <p:sp>
        <p:nvSpPr>
          <p:cNvPr id="12" name="テキスト ボックス 11"/>
          <p:cNvSpPr txBox="1"/>
          <p:nvPr/>
        </p:nvSpPr>
        <p:spPr>
          <a:xfrm>
            <a:off x="6516216" y="5085184"/>
            <a:ext cx="732893" cy="307777"/>
          </a:xfrm>
          <a:prstGeom prst="rect">
            <a:avLst/>
          </a:prstGeom>
          <a:noFill/>
        </p:spPr>
        <p:txBody>
          <a:bodyPr wrap="none" rtlCol="0">
            <a:spAutoFit/>
          </a:bodyPr>
          <a:lstStyle/>
          <a:p>
            <a:r>
              <a:rPr kumimoji="1" lang="en-US" altLang="ja-JP" dirty="0" smtClean="0">
                <a:solidFill>
                  <a:srgbClr val="0066FF"/>
                </a:solidFill>
              </a:rPr>
              <a:t>2. Data</a:t>
            </a:r>
            <a:endParaRPr kumimoji="1" lang="ja-JP" altLang="en-US" dirty="0">
              <a:solidFill>
                <a:srgbClr val="0066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764704"/>
            <a:ext cx="8229600" cy="706090"/>
          </a:xfrm>
        </p:spPr>
        <p:txBody>
          <a:bodyPr>
            <a:normAutofit/>
          </a:bodyPr>
          <a:lstStyle/>
          <a:p>
            <a:r>
              <a:rPr kumimoji="1" lang="en-US" altLang="ja-JP" sz="3600" dirty="0" smtClean="0"/>
              <a:t>802.22b Node Capability</a:t>
            </a:r>
            <a:endParaRPr kumimoji="1" lang="ja-JP" altLang="en-US" sz="3600"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7</a:t>
            </a:fld>
            <a:endParaRPr kumimoji="1" lang="ja-JP" altLang="en-US"/>
          </a:p>
        </p:txBody>
      </p:sp>
      <p:graphicFrame>
        <p:nvGraphicFramePr>
          <p:cNvPr id="7" name="表 6"/>
          <p:cNvGraphicFramePr>
            <a:graphicFrameLocks noGrp="1"/>
          </p:cNvGraphicFramePr>
          <p:nvPr/>
        </p:nvGraphicFramePr>
        <p:xfrm>
          <a:off x="755576" y="1700808"/>
          <a:ext cx="7992888" cy="4392487"/>
        </p:xfrm>
        <a:graphic>
          <a:graphicData uri="http://schemas.openxmlformats.org/drawingml/2006/table">
            <a:tbl>
              <a:tblPr firstRow="1" bandRow="1">
                <a:tableStyleId>{5C22544A-7EE6-4342-B048-85BDC9FD1C3A}</a:tableStyleId>
              </a:tblPr>
              <a:tblGrid>
                <a:gridCol w="2397866"/>
                <a:gridCol w="5595022"/>
              </a:tblGrid>
              <a:tr h="427587">
                <a:tc>
                  <a:txBody>
                    <a:bodyPr/>
                    <a:lstStyle/>
                    <a:p>
                      <a:pPr algn="ctr"/>
                      <a:r>
                        <a:rPr kumimoji="1" lang="en-US" altLang="ja-JP" sz="1800" dirty="0" smtClean="0"/>
                        <a:t>Nodes</a:t>
                      </a:r>
                      <a:endParaRPr kumimoji="1" lang="ja-JP" altLang="en-US" sz="1800" dirty="0"/>
                    </a:p>
                  </a:txBody>
                  <a:tcPr anchor="ctr"/>
                </a:tc>
                <a:tc>
                  <a:txBody>
                    <a:bodyPr/>
                    <a:lstStyle/>
                    <a:p>
                      <a:pPr algn="ctr"/>
                      <a:r>
                        <a:rPr kumimoji="1" lang="en-US" altLang="ja-JP" sz="1800" dirty="0" smtClean="0"/>
                        <a:t>Supported Capabilities</a:t>
                      </a:r>
                      <a:endParaRPr kumimoji="1" lang="ja-JP" altLang="en-US" sz="1800" dirty="0"/>
                    </a:p>
                  </a:txBody>
                  <a:tcPr anchor="ctr"/>
                </a:tc>
              </a:tr>
              <a:tr h="19824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High-capability node may have all or some of following capabilities </a:t>
                      </a:r>
                    </a:p>
                    <a:p>
                      <a:pPr algn="ctr"/>
                      <a:r>
                        <a:rPr kumimoji="1" lang="en-US" altLang="ja-JP" sz="1800" dirty="0" smtClean="0"/>
                        <a:t> </a:t>
                      </a:r>
                      <a:endParaRPr kumimoji="1" lang="ja-JP" altLang="en-US" sz="1800" dirty="0"/>
                    </a:p>
                  </a:txBody>
                  <a:tcPr anchor="ctr"/>
                </a:tc>
                <a:tc>
                  <a:txBody>
                    <a:bodyPr/>
                    <a:lstStyle/>
                    <a:p>
                      <a:pPr>
                        <a:buFont typeface="Arial" pitchFamily="34" charset="0"/>
                        <a:buChar char="•"/>
                      </a:pPr>
                      <a:r>
                        <a:rPr kumimoji="1" lang="en-US" altLang="ja-JP" sz="1800" dirty="0" smtClean="0"/>
                        <a:t> Network management functionality</a:t>
                      </a:r>
                    </a:p>
                    <a:p>
                      <a:pPr>
                        <a:buFont typeface="Arial" pitchFamily="34" charset="0"/>
                        <a:buChar char="•"/>
                      </a:pPr>
                      <a:r>
                        <a:rPr kumimoji="1" lang="en-US" altLang="ja-JP" sz="1800" dirty="0" smtClean="0"/>
                        <a:t> Relay</a:t>
                      </a:r>
                      <a:r>
                        <a:rPr kumimoji="1" lang="en-US" altLang="ja-JP" sz="1800" baseline="0" dirty="0" smtClean="0"/>
                        <a:t> operation functionality</a:t>
                      </a:r>
                    </a:p>
                    <a:p>
                      <a:pPr>
                        <a:buFont typeface="Arial" pitchFamily="34" charset="0"/>
                        <a:buChar char="•"/>
                      </a:pPr>
                      <a:r>
                        <a:rPr kumimoji="1" lang="en-US" altLang="ja-JP" sz="1800" baseline="0" dirty="0" smtClean="0"/>
                        <a:t> MIMO</a:t>
                      </a:r>
                    </a:p>
                    <a:p>
                      <a:pPr>
                        <a:buFont typeface="Arial" pitchFamily="34" charset="0"/>
                        <a:buChar char="•"/>
                      </a:pPr>
                      <a:r>
                        <a:rPr kumimoji="1" lang="en-US" altLang="ja-JP" sz="1800" baseline="0" dirty="0" smtClean="0"/>
                        <a:t> High power</a:t>
                      </a:r>
                    </a:p>
                    <a:p>
                      <a:pPr>
                        <a:buFont typeface="Arial" pitchFamily="34" charset="0"/>
                        <a:buChar char="•"/>
                      </a:pPr>
                      <a:r>
                        <a:rPr kumimoji="1" lang="en-US" altLang="ja-JP" sz="1800" baseline="0" dirty="0" smtClean="0"/>
                        <a:t> </a:t>
                      </a:r>
                      <a:r>
                        <a:rPr kumimoji="1" lang="en-US" altLang="ja-JP" sz="1800" baseline="0" dirty="0" err="1" smtClean="0"/>
                        <a:t>Geolocation</a:t>
                      </a:r>
                      <a:endParaRPr kumimoji="1" lang="en-US" altLang="ja-JP" sz="1800" baseline="0" dirty="0" smtClean="0"/>
                    </a:p>
                    <a:p>
                      <a:pPr>
                        <a:buFont typeface="Arial" pitchFamily="34" charset="0"/>
                        <a:buChar char="•"/>
                      </a:pPr>
                      <a:r>
                        <a:rPr kumimoji="1" lang="en-US" altLang="ja-JP" sz="1800" baseline="0" dirty="0" smtClean="0"/>
                        <a:t> etc.</a:t>
                      </a:r>
                      <a:endParaRPr kumimoji="1" lang="ja-JP" altLang="en-US" sz="1800" dirty="0"/>
                    </a:p>
                  </a:txBody>
                  <a:tcPr anchor="ctr"/>
                </a:tc>
              </a:tr>
              <a:tr h="1982450">
                <a:tc>
                  <a:txBody>
                    <a:bodyPr/>
                    <a:lstStyle/>
                    <a:p>
                      <a:pPr algn="ctr"/>
                      <a:r>
                        <a:rPr kumimoji="1" lang="en-US" altLang="ja-JP" sz="1800" dirty="0" smtClean="0"/>
                        <a:t>Low-capability node</a:t>
                      </a:r>
                      <a:endParaRPr kumimoji="1" lang="ja-JP" altLang="en-US" sz="1800" dirty="0"/>
                    </a:p>
                  </a:txBody>
                  <a:tcPr anchor="ctr"/>
                </a:tc>
                <a:tc>
                  <a:txBody>
                    <a:bodyPr/>
                    <a:lstStyle/>
                    <a:p>
                      <a:pPr>
                        <a:buFont typeface="Arial" pitchFamily="34" charset="0"/>
                        <a:buChar char="•"/>
                      </a:pPr>
                      <a:r>
                        <a:rPr kumimoji="1" lang="en-US" altLang="ja-JP" sz="1800" dirty="0" smtClean="0"/>
                        <a:t> Subscriber</a:t>
                      </a:r>
                      <a:r>
                        <a:rPr kumimoji="1" lang="en-US" altLang="ja-JP" sz="1800" baseline="0" dirty="0" smtClean="0"/>
                        <a:t> only </a:t>
                      </a:r>
                    </a:p>
                    <a:p>
                      <a:pPr>
                        <a:buFont typeface="Arial" pitchFamily="34" charset="0"/>
                        <a:buChar char="•"/>
                      </a:pPr>
                      <a:r>
                        <a:rPr kumimoji="1" lang="en-US" altLang="ja-JP" sz="1800" baseline="0" dirty="0" smtClean="0"/>
                        <a:t> No-relay</a:t>
                      </a:r>
                    </a:p>
                    <a:p>
                      <a:pPr>
                        <a:buFont typeface="Arial" pitchFamily="34" charset="0"/>
                        <a:buChar char="•"/>
                      </a:pPr>
                      <a:r>
                        <a:rPr kumimoji="1" lang="en-US" altLang="ja-JP" sz="1800" baseline="0" dirty="0" smtClean="0"/>
                        <a:t> SISO</a:t>
                      </a:r>
                    </a:p>
                    <a:p>
                      <a:pPr>
                        <a:buFont typeface="Arial" pitchFamily="34" charset="0"/>
                        <a:buChar char="•"/>
                      </a:pPr>
                      <a:r>
                        <a:rPr kumimoji="1" lang="en-US" altLang="ja-JP" sz="1800" baseline="0" dirty="0" smtClean="0"/>
                        <a:t> Low power</a:t>
                      </a:r>
                    </a:p>
                    <a:p>
                      <a:pPr>
                        <a:buFont typeface="Arial" pitchFamily="34" charset="0"/>
                        <a:buChar char="•"/>
                      </a:pPr>
                      <a:r>
                        <a:rPr kumimoji="1" lang="en-US" altLang="ja-JP" sz="1800" baseline="0" dirty="0" smtClean="0"/>
                        <a:t> No </a:t>
                      </a:r>
                      <a:r>
                        <a:rPr kumimoji="1" lang="en-US" altLang="ja-JP" sz="1800" baseline="0" dirty="0" err="1" smtClean="0"/>
                        <a:t>geolocation</a:t>
                      </a:r>
                      <a:endParaRPr kumimoji="1" lang="en-US" altLang="ja-JP" sz="1800" baseline="0" dirty="0" smtClean="0"/>
                    </a:p>
                    <a:p>
                      <a:pPr>
                        <a:buFont typeface="Arial" pitchFamily="34" charset="0"/>
                        <a:buChar char="•"/>
                      </a:pPr>
                      <a:r>
                        <a:rPr kumimoji="1" lang="en-US" altLang="ja-JP" sz="1800" baseline="0" dirty="0" smtClean="0"/>
                        <a:t> etc.</a:t>
                      </a:r>
                      <a:endParaRPr kumimoji="1" lang="ja-JP"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802.22b Nodes on Capability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コンテンツ プレースホルダ 4"/>
          <p:cNvGraphicFramePr>
            <a:graphicFrameLocks/>
          </p:cNvGraphicFramePr>
          <p:nvPr/>
        </p:nvGraphicFramePr>
        <p:xfrm>
          <a:off x="611560" y="1700809"/>
          <a:ext cx="8229600" cy="4604553"/>
        </p:xfrm>
        <a:graphic>
          <a:graphicData uri="http://schemas.openxmlformats.org/drawingml/2006/table">
            <a:tbl>
              <a:tblPr firstRow="1" bandRow="1">
                <a:tableStyleId>{BC89EF96-8CEA-46FF-86C4-4CE0E7609802}</a:tableStyleId>
              </a:tblPr>
              <a:tblGrid>
                <a:gridCol w="1645920"/>
                <a:gridCol w="1645920"/>
                <a:gridCol w="1645920"/>
                <a:gridCol w="1645920"/>
                <a:gridCol w="1645920"/>
              </a:tblGrid>
              <a:tr h="250116">
                <a:tc rowSpan="2">
                  <a:txBody>
                    <a:bodyPr/>
                    <a:lstStyle/>
                    <a:p>
                      <a:pPr algn="ctr"/>
                      <a:endParaRPr kumimoji="1" lang="ja-JP" altLang="en-US" sz="1600" dirty="0"/>
                    </a:p>
                  </a:txBody>
                  <a:tcPr anchor="ctr"/>
                </a:tc>
                <a:tc rowSpan="2">
                  <a:txBody>
                    <a:bodyPr/>
                    <a:lstStyle/>
                    <a:p>
                      <a:pPr algn="ctr"/>
                      <a:r>
                        <a:rPr kumimoji="1" lang="en-US" altLang="ja-JP" sz="1600" dirty="0" smtClean="0"/>
                        <a:t>MR-BS</a:t>
                      </a:r>
                      <a:endParaRPr kumimoji="1" lang="ja-JP" altLang="en-US" sz="1600" dirty="0"/>
                    </a:p>
                  </a:txBody>
                  <a:tcPr anchor="ctr"/>
                </a:tc>
                <a:tc gridSpan="2">
                  <a:txBody>
                    <a:bodyPr/>
                    <a:lstStyle/>
                    <a:p>
                      <a:pPr algn="ctr"/>
                      <a:r>
                        <a:rPr kumimoji="1" lang="en-US" altLang="ja-JP" sz="1600" dirty="0" smtClean="0"/>
                        <a:t>R-CPE</a:t>
                      </a:r>
                      <a:endParaRPr kumimoji="1" lang="ja-JP" altLang="en-US" sz="1600" dirty="0"/>
                    </a:p>
                  </a:txBody>
                  <a:tcPr anchor="ctr"/>
                </a:tc>
                <a:tc hMerge="1">
                  <a:txBody>
                    <a:bodyPr/>
                    <a:lstStyle/>
                    <a:p>
                      <a:endParaRPr kumimoji="1" lang="ja-JP" altLang="en-US" dirty="0"/>
                    </a:p>
                  </a:txBody>
                  <a:tcPr/>
                </a:tc>
                <a:tc rowSpan="2">
                  <a:txBody>
                    <a:bodyPr/>
                    <a:lstStyle/>
                    <a:p>
                      <a:pPr algn="ctr"/>
                      <a:r>
                        <a:rPr kumimoji="1" lang="en-US" altLang="ja-JP" sz="1600" dirty="0" smtClean="0"/>
                        <a:t>S-CPE</a:t>
                      </a:r>
                      <a:endParaRPr kumimoji="1" lang="ja-JP" altLang="en-US" sz="1600" dirty="0"/>
                    </a:p>
                  </a:txBody>
                  <a:tcPr anchor="ctr"/>
                </a:tc>
              </a:tr>
              <a:tr h="432019">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sz="1600" dirty="0" smtClean="0"/>
                        <a:t>Ce</a:t>
                      </a:r>
                      <a:r>
                        <a:rPr kumimoji="1" lang="en-US" altLang="ja-JP" sz="1600" baseline="0" dirty="0" smtClean="0"/>
                        <a:t>ntralized Scheduling</a:t>
                      </a:r>
                      <a:endParaRPr kumimoji="1" lang="ja-JP" altLang="en-US" sz="1600" dirty="0"/>
                    </a:p>
                  </a:txBody>
                  <a:tcPr anchor="ctr"/>
                </a:tc>
                <a:tc>
                  <a:txBody>
                    <a:bodyPr/>
                    <a:lstStyle/>
                    <a:p>
                      <a:pPr algn="ctr"/>
                      <a:r>
                        <a:rPr kumimoji="1" lang="en-US" altLang="ja-JP" sz="1600" dirty="0" smtClean="0"/>
                        <a:t>Distributed Scheduling</a:t>
                      </a:r>
                      <a:endParaRPr kumimoji="1" lang="ja-JP" altLang="en-US" sz="1600" dirty="0"/>
                    </a:p>
                  </a:txBody>
                  <a:tcPr anchor="ctr"/>
                </a:tc>
                <a:tc vMerge="1">
                  <a:txBody>
                    <a:bodyPr/>
                    <a:lstStyle/>
                    <a:p>
                      <a:endParaRPr kumimoji="1" lang="ja-JP" altLang="en-US" dirty="0"/>
                    </a:p>
                  </a:txBody>
                  <a:tcPr/>
                </a:tc>
              </a:tr>
              <a:tr h="250116">
                <a:tc>
                  <a:txBody>
                    <a:bodyPr/>
                    <a:lstStyle/>
                    <a:p>
                      <a:pPr algn="ctr"/>
                      <a:r>
                        <a:rPr kumimoji="1" lang="en-US" altLang="ja-JP" sz="1600" dirty="0" smtClean="0"/>
                        <a:t>Network</a:t>
                      </a:r>
                      <a:r>
                        <a:rPr kumimoji="1" lang="en-US" altLang="ja-JP" sz="1600" baseline="0" dirty="0" smtClean="0"/>
                        <a:t> Mgmt.</a:t>
                      </a:r>
                      <a:endParaRPr kumimoji="1" lang="ja-JP" altLang="en-US" sz="1600" dirty="0"/>
                    </a:p>
                  </a:txBody>
                  <a:tcPr anchor="ctr"/>
                </a:tc>
                <a:tc>
                  <a:txBody>
                    <a:bodyPr/>
                    <a:lstStyle/>
                    <a:p>
                      <a:pPr algn="ctr"/>
                      <a:r>
                        <a:rPr kumimoji="1" lang="ja-JP" altLang="en-US" sz="1600" dirty="0" smtClean="0"/>
                        <a:t>〇</a:t>
                      </a:r>
                      <a:endParaRPr kumimoji="1" lang="ja-JP" altLang="en-US" sz="1600" dirty="0"/>
                    </a:p>
                  </a:txBody>
                  <a:tcPr anchor="ctr"/>
                </a:tc>
                <a:tc>
                  <a:txBody>
                    <a:bodyPr/>
                    <a:lstStyle/>
                    <a:p>
                      <a:pPr algn="ctr"/>
                      <a:r>
                        <a:rPr kumimoji="1" lang="ja-JP" altLang="en-US" sz="1600" dirty="0" smtClean="0"/>
                        <a:t>✖</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a:t>
                      </a:r>
                    </a:p>
                  </a:txBody>
                  <a:tcPr anchor="ctr"/>
                </a:tc>
              </a:tr>
              <a:tr h="250116">
                <a:tc>
                  <a:txBody>
                    <a:bodyPr/>
                    <a:lstStyle/>
                    <a:p>
                      <a:pPr algn="ctr"/>
                      <a:r>
                        <a:rPr kumimoji="1" lang="en-US" altLang="ja-JP" sz="1600" dirty="0" smtClean="0"/>
                        <a:t>Relaying</a:t>
                      </a:r>
                      <a:endParaRPr kumimoji="1" lang="ja-JP" altLang="en-US" sz="1600" dirty="0"/>
                    </a:p>
                  </a:txBody>
                  <a:tcPr anchor="ctr"/>
                </a:tc>
                <a:tc>
                  <a:txBody>
                    <a:bodyPr/>
                    <a:lstStyle/>
                    <a:p>
                      <a:pPr algn="ctr"/>
                      <a:r>
                        <a:rPr kumimoji="1" lang="en-US" altLang="ja-JP" sz="1600" dirty="0" smtClean="0"/>
                        <a:t>-</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endParaRPr kumimoji="1" lang="ja-JP" altLang="en-US" sz="1600" dirty="0"/>
                    </a:p>
                  </a:txBody>
                  <a:tcPr anchor="ctr"/>
                </a:tc>
                <a:tc>
                  <a:txBody>
                    <a:bodyPr/>
                    <a:lstStyle/>
                    <a:p>
                      <a:pPr algn="ctr"/>
                      <a:r>
                        <a:rPr kumimoji="1" lang="ja-JP" altLang="en-US" sz="1600" dirty="0" smtClean="0"/>
                        <a:t>✖</a:t>
                      </a:r>
                      <a:endParaRPr kumimoji="1" lang="ja-JP" altLang="en-US" sz="1600" dirty="0"/>
                    </a:p>
                  </a:txBody>
                  <a:tcPr anchor="ctr"/>
                </a:tc>
              </a:tr>
              <a:tr h="250116">
                <a:tc>
                  <a:txBody>
                    <a:bodyPr/>
                    <a:lstStyle/>
                    <a:p>
                      <a:pPr algn="ctr"/>
                      <a:r>
                        <a:rPr kumimoji="1" lang="en-US" altLang="ja-JP" sz="1600" dirty="0" smtClean="0"/>
                        <a:t>MIMO</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algn="ctr"/>
                      <a:r>
                        <a:rPr kumimoji="1" lang="ja-JP" altLang="en-US" sz="1600" dirty="0" smtClean="0"/>
                        <a:t>△</a:t>
                      </a:r>
                      <a:endParaRPr kumimoji="1" lang="ja-JP" altLang="en-US" sz="1600" dirty="0"/>
                    </a:p>
                  </a:txBody>
                  <a:tcPr anchor="ctr"/>
                </a:tc>
              </a:tr>
              <a:tr h="250116">
                <a:tc>
                  <a:txBody>
                    <a:bodyPr/>
                    <a:lstStyle/>
                    <a:p>
                      <a:pPr algn="ctr"/>
                      <a:r>
                        <a:rPr kumimoji="1" lang="en-US" altLang="ja-JP" sz="1600" dirty="0" smtClean="0"/>
                        <a:t>Power</a:t>
                      </a:r>
                      <a:endParaRPr kumimoji="1" lang="ja-JP" altLang="en-US" sz="1600" dirty="0"/>
                    </a:p>
                  </a:txBody>
                  <a:tcPr anchor="ctr"/>
                </a:tc>
                <a:tc>
                  <a:txBody>
                    <a:bodyPr/>
                    <a:lstStyle/>
                    <a:p>
                      <a:pPr algn="ctr"/>
                      <a:r>
                        <a:rPr kumimoji="1" lang="en-US" altLang="ja-JP" sz="1600" dirty="0" smtClean="0"/>
                        <a:t>Higher</a:t>
                      </a:r>
                      <a:endParaRPr kumimoji="1" lang="ja-JP" altLang="en-US" sz="1600" dirty="0"/>
                    </a:p>
                  </a:txBody>
                  <a:tcPr anchor="ctr"/>
                </a:tc>
                <a:tc>
                  <a:txBody>
                    <a:bodyPr/>
                    <a:lstStyle/>
                    <a:p>
                      <a:pPr algn="ctr"/>
                      <a:r>
                        <a:rPr kumimoji="1" lang="en-US" altLang="ja-JP" sz="1600" dirty="0" smtClean="0"/>
                        <a:t>High</a:t>
                      </a:r>
                      <a:endParaRPr kumimoji="1" lang="ja-JP" altLang="en-US" sz="1600" dirty="0"/>
                    </a:p>
                  </a:txBody>
                  <a:tcPr anchor="ctr"/>
                </a:tc>
                <a:tc>
                  <a:txBody>
                    <a:bodyPr/>
                    <a:lstStyle/>
                    <a:p>
                      <a:pPr algn="ctr"/>
                      <a:r>
                        <a:rPr kumimoji="1" lang="en-US" altLang="ja-JP" sz="1600" dirty="0" smtClean="0"/>
                        <a:t>High</a:t>
                      </a:r>
                      <a:endParaRPr kumimoji="1" lang="ja-JP" altLang="en-US" sz="1600" dirty="0"/>
                    </a:p>
                  </a:txBody>
                  <a:tcPr anchor="ctr"/>
                </a:tc>
                <a:tc>
                  <a:txBody>
                    <a:bodyPr/>
                    <a:lstStyle/>
                    <a:p>
                      <a:pPr algn="ctr"/>
                      <a:r>
                        <a:rPr kumimoji="1" lang="en-US" altLang="ja-JP" sz="1600" dirty="0" smtClean="0"/>
                        <a:t>Low/High</a:t>
                      </a:r>
                      <a:endParaRPr kumimoji="1" lang="ja-JP" altLang="en-US" sz="1600" dirty="0"/>
                    </a:p>
                  </a:txBody>
                  <a:tcPr anchor="ctr"/>
                </a:tc>
              </a:tr>
              <a:tr h="250116">
                <a:tc>
                  <a:txBody>
                    <a:bodyPr/>
                    <a:lstStyle/>
                    <a:p>
                      <a:pPr algn="ctr"/>
                      <a:r>
                        <a:rPr kumimoji="1" lang="en-US" altLang="ja-JP" sz="1600" dirty="0" err="1" smtClean="0"/>
                        <a:t>Geolocation</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〇</a:t>
                      </a:r>
                    </a:p>
                  </a:txBody>
                  <a:tcPr anchor="ctr"/>
                </a:tc>
                <a:tc>
                  <a:txBody>
                    <a:bodyPr/>
                    <a:lstStyle/>
                    <a:p>
                      <a:pPr algn="ctr"/>
                      <a:r>
                        <a:rPr kumimoji="1" lang="ja-JP" altLang="en-US" sz="1600" dirty="0" smtClean="0"/>
                        <a:t>✖</a:t>
                      </a:r>
                      <a:endParaRPr kumimoji="1" lang="ja-JP" altLang="en-US" sz="1600" dirty="0"/>
                    </a:p>
                  </a:txBody>
                  <a:tcPr anchor="ctr"/>
                </a:tc>
              </a:tr>
              <a:tr h="250116">
                <a:tc>
                  <a:txBody>
                    <a:bodyPr/>
                    <a:lstStyle/>
                    <a:p>
                      <a:pPr algn="ctr"/>
                      <a:r>
                        <a:rPr kumimoji="1" lang="en-US" altLang="ja-JP" sz="1600" dirty="0" smtClean="0"/>
                        <a:t>Etc.</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p>
                  </a:txBody>
                  <a:tcPr anchor="ctr"/>
                </a:tc>
              </a:tr>
              <a:tr h="977727">
                <a:tc rowSpan="2">
                  <a:txBody>
                    <a:bodyPr/>
                    <a:lstStyle/>
                    <a:p>
                      <a:pPr algn="ctr"/>
                      <a:r>
                        <a:rPr kumimoji="1" lang="en-US" altLang="ja-JP" sz="1600" dirty="0" smtClean="0"/>
                        <a:t>802.22b</a:t>
                      </a:r>
                      <a:r>
                        <a:rPr kumimoji="1" lang="en-US" altLang="ja-JP" sz="1600" baseline="0" dirty="0" smtClean="0"/>
                        <a:t> Nodes </a:t>
                      </a:r>
                    </a:p>
                    <a:p>
                      <a:pPr algn="ctr"/>
                      <a:r>
                        <a:rPr kumimoji="1" lang="en-US" altLang="ja-JP" sz="1600" baseline="0" dirty="0" smtClean="0"/>
                        <a:t>on Capability</a:t>
                      </a: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High-capability node </a:t>
                      </a:r>
                      <a:r>
                        <a:rPr kumimoji="1" lang="en-US" altLang="ja-JP" sz="1600" dirty="0" smtClean="0"/>
                        <a:t>(</a:t>
                      </a:r>
                      <a:r>
                        <a:rPr kumimoji="1" lang="en-US" altLang="ja-JP" sz="1600" dirty="0" smtClean="0"/>
                        <a:t>Specific</a:t>
                      </a:r>
                      <a:r>
                        <a:rPr kumimoji="1" lang="en-US" altLang="ja-JP" sz="1600" baseline="0" dirty="0" smtClean="0"/>
                        <a:t> product designed for MR-BS)</a:t>
                      </a:r>
                      <a:endParaRPr kumimoji="1" lang="ja-JP" altLang="en-US" sz="1600" dirty="0"/>
                    </a:p>
                  </a:txBody>
                  <a:tcPr anchor="ctr"/>
                </a:tc>
                <a:tc>
                  <a:txBody>
                    <a:bodyPr/>
                    <a:lstStyle/>
                    <a:p>
                      <a:pPr algn="l"/>
                      <a:r>
                        <a:rPr kumimoji="1" lang="en-US" altLang="ja-JP" sz="1600" dirty="0" smtClean="0"/>
                        <a:t>High-capability node with relay</a:t>
                      </a:r>
                      <a:endParaRPr kumimoji="1" lang="ja-JP" altLang="en-US" sz="1600" dirty="0"/>
                    </a:p>
                  </a:txBody>
                  <a:tcPr anchor="ctr"/>
                </a:tc>
                <a:tc>
                  <a:txBody>
                    <a:bodyPr/>
                    <a:lstStyle/>
                    <a:p>
                      <a:pPr algn="l"/>
                      <a:r>
                        <a:rPr kumimoji="1" lang="en-US" altLang="ja-JP" sz="1600" dirty="0" smtClean="0"/>
                        <a:t>High-capability </a:t>
                      </a:r>
                    </a:p>
                    <a:p>
                      <a:pPr algn="l"/>
                      <a:r>
                        <a:rPr kumimoji="1" lang="en-US" altLang="ja-JP" sz="1600" dirty="0" smtClean="0"/>
                        <a:t>node with relay </a:t>
                      </a:r>
                    </a:p>
                    <a:p>
                      <a:pPr algn="l"/>
                      <a:r>
                        <a:rPr kumimoji="1" lang="en-US" altLang="ja-JP" sz="1600" dirty="0" smtClean="0"/>
                        <a:t>and net. mgmt</a:t>
                      </a:r>
                      <a:endParaRPr kumimoji="1" lang="ja-JP" altLang="en-US" sz="1600" dirty="0"/>
                    </a:p>
                  </a:txBody>
                  <a:tcPr anchor="ctr"/>
                </a:tc>
                <a:tc>
                  <a:txBody>
                    <a:bodyPr/>
                    <a:lstStyle/>
                    <a:p>
                      <a:pPr algn="ctr"/>
                      <a:r>
                        <a:rPr kumimoji="1" lang="en-US" altLang="ja-JP" sz="1600" dirty="0" smtClean="0"/>
                        <a:t>High-capability </a:t>
                      </a:r>
                    </a:p>
                    <a:p>
                      <a:pPr algn="ctr"/>
                      <a:r>
                        <a:rPr kumimoji="1" lang="en-US" altLang="ja-JP" sz="1600" dirty="0" smtClean="0"/>
                        <a:t>node with MIMO</a:t>
                      </a:r>
                      <a:r>
                        <a:rPr kumimoji="1" lang="en-US" altLang="ja-JP" sz="1600" baseline="0" dirty="0" smtClean="0"/>
                        <a:t> </a:t>
                      </a:r>
                      <a:r>
                        <a:rPr kumimoji="1" lang="en-US" altLang="ja-JP" sz="1600" dirty="0" smtClean="0"/>
                        <a:t>or </a:t>
                      </a:r>
                    </a:p>
                    <a:p>
                      <a:pPr algn="ctr"/>
                      <a:r>
                        <a:rPr kumimoji="1" lang="en-US" altLang="ja-JP" sz="1600" dirty="0" smtClean="0"/>
                        <a:t>Low-capacity </a:t>
                      </a:r>
                    </a:p>
                    <a:p>
                      <a:pPr algn="ctr"/>
                      <a:r>
                        <a:rPr kumimoji="1" lang="en-US" altLang="ja-JP" sz="1600" dirty="0" smtClean="0"/>
                        <a:t>node</a:t>
                      </a:r>
                      <a:endParaRPr kumimoji="1" lang="ja-JP" altLang="en-US" sz="1600" dirty="0"/>
                    </a:p>
                  </a:txBody>
                  <a:tcPr anchor="ctr"/>
                </a:tc>
              </a:tr>
              <a:tr h="367833">
                <a:tc vMerge="1">
                  <a:txBody>
                    <a:bodyPr/>
                    <a:lstStyle/>
                    <a:p>
                      <a:pPr algn="ctr"/>
                      <a:endParaRPr kumimoji="1" lang="ja-JP" alt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22b BS</a:t>
                      </a:r>
                      <a:endParaRPr kumimoji="1" lang="ja-JP" altLang="en-US" sz="1600" dirty="0"/>
                    </a:p>
                  </a:txBody>
                  <a:tcPr anchor="ctr"/>
                </a:tc>
                <a:tc>
                  <a:txBody>
                    <a:bodyPr/>
                    <a:lstStyle/>
                    <a:p>
                      <a:pPr algn="ctr"/>
                      <a:r>
                        <a:rPr kumimoji="1" lang="en-US" altLang="ja-JP" sz="1600" dirty="0" smtClean="0"/>
                        <a:t>H-CPE</a:t>
                      </a:r>
                      <a:endParaRPr kumimoji="1" lang="ja-JP" altLang="en-US" sz="1600" dirty="0"/>
                    </a:p>
                  </a:txBody>
                  <a:tcPr anchor="ctr"/>
                </a:tc>
                <a:tc>
                  <a:txBody>
                    <a:bodyPr/>
                    <a:lstStyle/>
                    <a:p>
                      <a:pPr algn="ctr"/>
                      <a:r>
                        <a:rPr kumimoji="1" lang="en-US" altLang="ja-JP" sz="1600" dirty="0" smtClean="0"/>
                        <a:t>H-CPE</a:t>
                      </a:r>
                      <a:endParaRPr kumimoji="1" lang="ja-JP" altLang="en-US" sz="1600" dirty="0"/>
                    </a:p>
                  </a:txBody>
                  <a:tcPr anchor="ctr"/>
                </a:tc>
                <a:tc>
                  <a:txBody>
                    <a:bodyPr/>
                    <a:lstStyle/>
                    <a:p>
                      <a:pPr algn="ctr"/>
                      <a:r>
                        <a:rPr kumimoji="1" lang="en-US" altLang="ja-JP" sz="1600" dirty="0" smtClean="0"/>
                        <a:t>L-CPE/H-CPE</a:t>
                      </a:r>
                      <a:endParaRPr kumimoji="1" lang="ja-JP"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Communication Links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kumimoji="1" lang="en-US" altLang="ja-JP" dirty="0" smtClean="0"/>
              <a:t>Link 1 (L1)</a:t>
            </a:r>
          </a:p>
          <a:p>
            <a:pPr lvl="1"/>
            <a:r>
              <a:rPr lang="en-US" altLang="ja-JP" dirty="0" smtClean="0"/>
              <a:t>Bi-directional link</a:t>
            </a:r>
          </a:p>
          <a:p>
            <a:pPr lvl="1"/>
            <a:r>
              <a:rPr lang="en-US" altLang="ja-JP" dirty="0" smtClean="0"/>
              <a:t>Available uplink and downlink between MR-BS and R-CPE/S-CPE</a:t>
            </a:r>
          </a:p>
          <a:p>
            <a:pPr lvl="2"/>
            <a:r>
              <a:rPr lang="en-US" altLang="ja-JP" dirty="0" smtClean="0"/>
              <a:t>E.g., MR-BS &lt;-&gt; R-CPE, MR-BS &lt;-&gt; S-CPE</a:t>
            </a:r>
          </a:p>
          <a:p>
            <a:pPr lvl="1"/>
            <a:r>
              <a:rPr lang="en-US" altLang="ja-JP" dirty="0" smtClean="0"/>
              <a:t>L1’ : Relay link (MR-BS &lt;-&gt; R-CPE)</a:t>
            </a:r>
          </a:p>
          <a:p>
            <a:pPr lvl="1"/>
            <a:endParaRPr lang="en-US" altLang="ja-JP" dirty="0" smtClean="0"/>
          </a:p>
          <a:p>
            <a:r>
              <a:rPr kumimoji="1" lang="en-US" altLang="ja-JP" dirty="0" smtClean="0"/>
              <a:t>Link 2 (L2)</a:t>
            </a:r>
          </a:p>
          <a:p>
            <a:pPr lvl="1"/>
            <a:r>
              <a:rPr lang="en-US" altLang="ja-JP" dirty="0" err="1" smtClean="0"/>
              <a:t>Uni</a:t>
            </a:r>
            <a:r>
              <a:rPr lang="en-US" altLang="ja-JP" dirty="0" smtClean="0"/>
              <a:t>-directional link</a:t>
            </a:r>
          </a:p>
          <a:p>
            <a:pPr lvl="1"/>
            <a:r>
              <a:rPr kumimoji="1" lang="en-US" altLang="ja-JP" dirty="0" smtClean="0"/>
              <a:t>Available downlink only from MR-BS to S-CPEs</a:t>
            </a:r>
          </a:p>
          <a:p>
            <a:pPr lvl="1"/>
            <a:endParaRPr kumimoji="1" lang="en-US" altLang="ja-JP" dirty="0" smtClean="0"/>
          </a:p>
          <a:p>
            <a:r>
              <a:rPr lang="en-US" altLang="ja-JP" dirty="0" smtClean="0"/>
              <a:t>Link 3 (L3)</a:t>
            </a:r>
          </a:p>
          <a:p>
            <a:pPr lvl="1"/>
            <a:r>
              <a:rPr lang="en-US" altLang="ja-JP" dirty="0" smtClean="0"/>
              <a:t>Bi-directional link within a local network</a:t>
            </a:r>
          </a:p>
          <a:p>
            <a:pPr lvl="1"/>
            <a:r>
              <a:rPr kumimoji="1" lang="en-US" altLang="ja-JP" dirty="0" smtClean="0"/>
              <a:t>Available uplink and downlink between R-CPE and S-CPEs within a local network</a:t>
            </a:r>
          </a:p>
          <a:p>
            <a:pPr lvl="2"/>
            <a:endParaRPr kumimoji="1" lang="ja-JP" altLang="en-US" dirty="0"/>
          </a:p>
        </p:txBody>
      </p:sp>
      <p:sp>
        <p:nvSpPr>
          <p:cNvPr id="4" name="スライド番号プレースホルダ 3"/>
          <p:cNvSpPr>
            <a:spLocks noGrp="1"/>
          </p:cNvSpPr>
          <p:nvPr>
            <p:ph type="sldNum" sz="quarter" idx="12"/>
          </p:nvPr>
        </p:nvSpPr>
        <p:spPr/>
        <p:txBody>
          <a:bodyPr/>
          <a:lstStyle/>
          <a:p>
            <a:fld id="{E0D651DA-6D43-4F89-A241-6C30DE7B233A}"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37178</TotalTime>
  <Words>1208</Words>
  <Application>Microsoft Office PowerPoint</Application>
  <PresentationFormat>画面に合わせる (4:3)</PresentationFormat>
  <Paragraphs>261</Paragraphs>
  <Slides>15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802-22b-Submission</vt:lpstr>
      <vt:lpstr>Document</vt:lpstr>
      <vt:lpstr>802.22b  Network Configuration and Definitions</vt:lpstr>
      <vt:lpstr>Abstract</vt:lpstr>
      <vt:lpstr>802.22b Network Configuration</vt:lpstr>
      <vt:lpstr>Definitions</vt:lpstr>
      <vt:lpstr>Centralized Scheduling</vt:lpstr>
      <vt:lpstr>Distributed Scheduling</vt:lpstr>
      <vt:lpstr>802.22b Node Capability</vt:lpstr>
      <vt:lpstr>802.22b Nodes on Capability</vt:lpstr>
      <vt:lpstr>Communication Links</vt:lpstr>
      <vt:lpstr>スライド 10</vt:lpstr>
      <vt:lpstr>Supported MAC Operations on Links</vt:lpstr>
      <vt:lpstr>Possible Communications</vt:lpstr>
      <vt:lpstr>スライド 13</vt:lpstr>
      <vt:lpstr>スライド 14</vt:lpstr>
      <vt:lpstr>スライド 15</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1397</cp:revision>
  <cp:lastPrinted>1998-02-10T13:28:06Z</cp:lastPrinted>
  <dcterms:created xsi:type="dcterms:W3CDTF">2006-06-26T04:34:43Z</dcterms:created>
  <dcterms:modified xsi:type="dcterms:W3CDTF">2013-03-15T07:45:37Z</dcterms:modified>
</cp:coreProperties>
</file>