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48" r:id="rId2"/>
    <p:sldId id="560" r:id="rId3"/>
    <p:sldId id="561" r:id="rId4"/>
    <p:sldId id="562" r:id="rId5"/>
    <p:sldId id="563" r:id="rId6"/>
    <p:sldId id="564" r:id="rId7"/>
    <p:sldId id="565" r:id="rId8"/>
    <p:sldId id="566"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22-13-0037-00-000b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lang="en-US" altLang="ko-KR" sz="2800" dirty="0" smtClean="0">
                <a:latin typeface="Times New Roman" charset="0"/>
                <a:ea typeface="굴림" charset="0"/>
                <a:cs typeface="굴림" charset="0"/>
              </a:rPr>
              <a:t>802.22b  </a:t>
            </a:r>
            <a:r>
              <a:rPr lang="en-US" altLang="ja-JP" sz="2800" dirty="0" smtClean="0">
                <a:ea typeface="ＭＳ Ｐゴシック" charset="-128"/>
              </a:rPr>
              <a:t>Network Configuration and Definitions</a:t>
            </a:r>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63688" y="126876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2013-3-07</a:t>
            </a:r>
            <a:endParaRPr lang="en-US" altLang="ko-KR" sz="1800" b="0" dirty="0"/>
          </a:p>
        </p:txBody>
      </p:sp>
      <p:sp>
        <p:nvSpPr>
          <p:cNvPr id="8" name="Rectangle 12"/>
          <p:cNvSpPr>
            <a:spLocks noChangeArrowheads="1"/>
          </p:cNvSpPr>
          <p:nvPr/>
        </p:nvSpPr>
        <p:spPr bwMode="auto">
          <a:xfrm>
            <a:off x="533400" y="1681932"/>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4149080"/>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31747" name="Object 11"/>
          <p:cNvGraphicFramePr>
            <a:graphicFrameLocks noChangeAspect="1"/>
          </p:cNvGraphicFramePr>
          <p:nvPr/>
        </p:nvGraphicFramePr>
        <p:xfrm>
          <a:off x="609600" y="2057400"/>
          <a:ext cx="7534275" cy="2333625"/>
        </p:xfrm>
        <a:graphic>
          <a:graphicData uri="http://schemas.openxmlformats.org/presentationml/2006/ole">
            <p:oleObj spid="_x0000_s31747" name="Document" r:id="rId6" imgW="8373978" imgH="2384966"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This document provides the 802.22b network configuration and definitions related with the network</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802.22b Network Configuration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8" name="スライド番号プレースホルダ 7"/>
          <p:cNvSpPr>
            <a:spLocks noGrp="1"/>
          </p:cNvSpPr>
          <p:nvPr>
            <p:ph type="sldNum" sz="quarter" idx="12"/>
          </p:nvPr>
        </p:nvSpPr>
        <p:spPr/>
        <p:txBody>
          <a:bodyPr/>
          <a:lstStyle/>
          <a:p>
            <a:fld id="{E0D651DA-6D43-4F89-A241-6C30DE7B233A}" type="slidenum">
              <a:rPr kumimoji="1" lang="ja-JP" altLang="en-US" smtClean="0"/>
              <a:pPr/>
              <a:t>3</a:t>
            </a:fld>
            <a:endParaRPr kumimoji="1" lang="ja-JP" altLang="en-US"/>
          </a:p>
        </p:txBody>
      </p:sp>
      <p:pic>
        <p:nvPicPr>
          <p:cNvPr id="1031" name="Picture 7"/>
          <p:cNvPicPr>
            <a:picLocks noChangeAspect="1" noChangeArrowheads="1"/>
          </p:cNvPicPr>
          <p:nvPr/>
        </p:nvPicPr>
        <p:blipFill>
          <a:blip r:embed="rId2" cstate="print"/>
          <a:srcRect/>
          <a:stretch>
            <a:fillRect/>
          </a:stretch>
        </p:blipFill>
        <p:spPr bwMode="auto">
          <a:xfrm>
            <a:off x="5868144" y="5229200"/>
            <a:ext cx="2867422" cy="1134738"/>
          </a:xfrm>
          <a:prstGeom prst="rect">
            <a:avLst/>
          </a:prstGeom>
          <a:noFill/>
          <a:ln w="9525">
            <a:noFill/>
            <a:miter lim="800000"/>
            <a:headEnd/>
            <a:tailEnd/>
          </a:ln>
        </p:spPr>
      </p:pic>
      <p:pic>
        <p:nvPicPr>
          <p:cNvPr id="36866" name="Picture 2"/>
          <p:cNvPicPr>
            <a:picLocks noChangeAspect="1" noChangeArrowheads="1"/>
          </p:cNvPicPr>
          <p:nvPr/>
        </p:nvPicPr>
        <p:blipFill>
          <a:blip r:embed="rId3" cstate="print"/>
          <a:srcRect/>
          <a:stretch>
            <a:fillRect/>
          </a:stretch>
        </p:blipFill>
        <p:spPr bwMode="auto">
          <a:xfrm>
            <a:off x="301625" y="1603375"/>
            <a:ext cx="8540750" cy="365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Definitions</a:t>
            </a:r>
            <a:endParaRPr kumimoji="1" lang="ja-JP" altLang="en-US" dirty="0"/>
          </a:p>
        </p:txBody>
      </p:sp>
      <p:sp>
        <p:nvSpPr>
          <p:cNvPr id="3" name="コンテンツ プレースホルダ 2"/>
          <p:cNvSpPr>
            <a:spLocks noGrp="1"/>
          </p:cNvSpPr>
          <p:nvPr>
            <p:ph idx="1"/>
          </p:nvPr>
        </p:nvSpPr>
        <p:spPr>
          <a:xfrm>
            <a:off x="685800" y="1484784"/>
            <a:ext cx="7772400" cy="4611216"/>
          </a:xfrm>
        </p:spPr>
        <p:txBody>
          <a:bodyPr>
            <a:noAutofit/>
          </a:bodyPr>
          <a:lstStyle/>
          <a:p>
            <a:r>
              <a:rPr lang="en-US" altLang="ja-JP" sz="1400" b="1" dirty="0" smtClean="0"/>
              <a:t>3.4 base station (BS): </a:t>
            </a:r>
            <a:r>
              <a:rPr lang="en-US" altLang="ja-JP" sz="1400" dirty="0" smtClean="0"/>
              <a:t>Generalized equipment set providing connectivity, management and control of the customer premise equipment (CPE). The functionalities attributed to the BS, in the context of this standard, may be implemented by a device or a collection of devices.</a:t>
            </a:r>
            <a:endParaRPr lang="ja-JP" altLang="ja-JP" sz="1400" dirty="0" smtClean="0"/>
          </a:p>
          <a:p>
            <a:pPr>
              <a:buNone/>
            </a:pPr>
            <a:endParaRPr lang="ja-JP" altLang="ja-JP" sz="1400" dirty="0" smtClean="0"/>
          </a:p>
          <a:p>
            <a:pPr lvl="1"/>
            <a:r>
              <a:rPr lang="en-US" altLang="ja-JP" sz="1200" b="1" dirty="0" smtClean="0">
                <a:solidFill>
                  <a:schemeClr val="accent2"/>
                </a:solidFill>
              </a:rPr>
              <a:t>3.4a </a:t>
            </a:r>
            <a:r>
              <a:rPr lang="en-US" altLang="ja-JP" sz="1200" b="1" dirty="0" err="1" smtClean="0">
                <a:solidFill>
                  <a:schemeClr val="accent2"/>
                </a:solidFill>
              </a:rPr>
              <a:t>multihop</a:t>
            </a:r>
            <a:r>
              <a:rPr lang="en-US" altLang="ja-JP" sz="1200" b="1" dirty="0" smtClean="0">
                <a:solidFill>
                  <a:schemeClr val="accent2"/>
                </a:solidFill>
              </a:rPr>
              <a:t> relay base station (MR-BS): </a:t>
            </a:r>
            <a:r>
              <a:rPr lang="en-US" altLang="ja-JP" sz="1200" dirty="0" smtClean="0">
                <a:solidFill>
                  <a:schemeClr val="accent2"/>
                </a:solidFill>
              </a:rPr>
              <a:t>Generalized equipment set providing connectivity, management and control of the </a:t>
            </a:r>
            <a:r>
              <a:rPr lang="en-US" altLang="ja-JP" sz="1200" u="sng" dirty="0" smtClean="0">
                <a:solidFill>
                  <a:schemeClr val="accent2"/>
                </a:solidFill>
              </a:rPr>
              <a:t>relay customer premise equipments </a:t>
            </a:r>
            <a:r>
              <a:rPr lang="en-US" altLang="ja-JP" sz="1200" dirty="0" smtClean="0">
                <a:solidFill>
                  <a:schemeClr val="accent2"/>
                </a:solidFill>
              </a:rPr>
              <a:t>(R-CPEs) and </a:t>
            </a:r>
            <a:r>
              <a:rPr lang="en-US" altLang="ja-JP" sz="1200" u="sng" dirty="0" smtClean="0">
                <a:solidFill>
                  <a:schemeClr val="accent2"/>
                </a:solidFill>
              </a:rPr>
              <a:t>subscriber CPEs (S-CPEs). </a:t>
            </a:r>
            <a:r>
              <a:rPr lang="en-US" altLang="ja-JP" sz="1200" i="1" dirty="0" smtClean="0">
                <a:solidFill>
                  <a:schemeClr val="accent2"/>
                </a:solidFill>
              </a:rPr>
              <a:t>See also</a:t>
            </a:r>
            <a:r>
              <a:rPr lang="en-US" altLang="ja-JP" sz="1200" dirty="0" smtClean="0">
                <a:solidFill>
                  <a:schemeClr val="accent2"/>
                </a:solidFill>
              </a:rPr>
              <a:t>: base station (BS), relay customer premise equipment (R-CPE). The functionalities attributed to the MR-BS, in the context of this standard, may be implemented by a device or a collection of devices.</a:t>
            </a:r>
            <a:endParaRPr lang="ja-JP" altLang="ja-JP" sz="1200" dirty="0" smtClean="0">
              <a:solidFill>
                <a:schemeClr val="accent2"/>
              </a:solidFill>
            </a:endParaRPr>
          </a:p>
          <a:p>
            <a:pPr>
              <a:buNone/>
            </a:pPr>
            <a:endParaRPr lang="ja-JP" altLang="ja-JP" sz="1400" dirty="0" smtClean="0"/>
          </a:p>
          <a:p>
            <a:r>
              <a:rPr lang="en-US" altLang="ja-JP" sz="1400" b="1" dirty="0" smtClean="0"/>
              <a:t>3.16 customer  premise  or  portable  equipment  (CPE): </a:t>
            </a:r>
            <a:r>
              <a:rPr lang="en-US" altLang="ja-JP" sz="1400" dirty="0" smtClean="0"/>
              <a:t> A  generalized  equipment  set  providing connectivity between a BS and a subscriber premise.</a:t>
            </a:r>
            <a:endParaRPr lang="ja-JP" altLang="ja-JP" sz="1400" dirty="0" smtClean="0"/>
          </a:p>
          <a:p>
            <a:pPr>
              <a:buNone/>
            </a:pPr>
            <a:endParaRPr lang="ja-JP" altLang="ja-JP" sz="1400" dirty="0" smtClean="0"/>
          </a:p>
          <a:p>
            <a:pPr lvl="1"/>
            <a:r>
              <a:rPr lang="en-US" altLang="ja-JP" sz="1200" b="1" dirty="0" smtClean="0">
                <a:solidFill>
                  <a:schemeClr val="accent2"/>
                </a:solidFill>
              </a:rPr>
              <a:t>3.16a relay customer premise or portable equipment (R-CPE):  </a:t>
            </a:r>
            <a:r>
              <a:rPr lang="en-US" altLang="ja-JP" sz="1200" dirty="0" smtClean="0">
                <a:solidFill>
                  <a:schemeClr val="accent2"/>
                </a:solidFill>
              </a:rPr>
              <a:t>A generalized equipment set, dependent on a </a:t>
            </a:r>
            <a:r>
              <a:rPr lang="en-US" altLang="ja-JP" sz="1200" dirty="0" err="1" smtClean="0">
                <a:solidFill>
                  <a:schemeClr val="accent2"/>
                </a:solidFill>
              </a:rPr>
              <a:t>multihop</a:t>
            </a:r>
            <a:r>
              <a:rPr lang="en-US" altLang="ja-JP" sz="1200" dirty="0" smtClean="0">
                <a:solidFill>
                  <a:schemeClr val="accent2"/>
                </a:solidFill>
              </a:rPr>
              <a:t> relay base station (MR-BS) providing connectivity, to subscriber customer premise equipments (S-CPEs). An R-CPE may also provide management and control of subordinate S-CPEs. The air interface between an R-CPE and an S-CPE is identical to the air interface between a BS and a CPE.</a:t>
            </a:r>
            <a:endParaRPr lang="ja-JP" altLang="ja-JP" sz="1200" dirty="0" smtClean="0">
              <a:solidFill>
                <a:schemeClr val="accent2"/>
              </a:solidFill>
            </a:endParaRPr>
          </a:p>
          <a:p>
            <a:pPr>
              <a:buNone/>
            </a:pPr>
            <a:endParaRPr lang="ja-JP" altLang="ja-JP" sz="1400" dirty="0" smtClean="0">
              <a:solidFill>
                <a:schemeClr val="accent2"/>
              </a:solidFill>
            </a:endParaRPr>
          </a:p>
          <a:p>
            <a:pPr lvl="1"/>
            <a:r>
              <a:rPr lang="en-US" altLang="ja-JP" sz="1200" b="1" dirty="0" smtClean="0">
                <a:solidFill>
                  <a:schemeClr val="accent2"/>
                </a:solidFill>
              </a:rPr>
              <a:t>3.16a subscribe customer premise or portable equipment (S-CPE):  </a:t>
            </a:r>
            <a:r>
              <a:rPr lang="en-US" altLang="ja-JP" sz="1200" dirty="0" smtClean="0">
                <a:solidFill>
                  <a:schemeClr val="accent2"/>
                </a:solidFill>
              </a:rPr>
              <a:t>A generalized equipment set providing connectivity between a subscriber premise and an MR-BS or an R-CPE.</a:t>
            </a:r>
          </a:p>
          <a:p>
            <a:pPr>
              <a:buNone/>
            </a:pPr>
            <a:r>
              <a:rPr lang="en-US" altLang="ja-JP" sz="1400" dirty="0" smtClean="0"/>
              <a:t> </a:t>
            </a:r>
            <a:endParaRPr lang="ja-JP" altLang="ja-JP" sz="1400" dirty="0" smtClean="0"/>
          </a:p>
          <a:p>
            <a:r>
              <a:rPr lang="en-US" altLang="ja-JP" sz="1400" b="1" dirty="0" smtClean="0">
                <a:solidFill>
                  <a:schemeClr val="accent2"/>
                </a:solidFill>
              </a:rPr>
              <a:t>3.x relay link (R-link): </a:t>
            </a:r>
            <a:r>
              <a:rPr lang="en-US" altLang="ja-JP" sz="1400" dirty="0" smtClean="0">
                <a:solidFill>
                  <a:schemeClr val="accent2"/>
                </a:solidFill>
              </a:rPr>
              <a:t>A radio link between an MR-BS and an R-CPE. This can be a relay uplink or downlink.</a:t>
            </a:r>
            <a:endParaRPr lang="ja-JP" altLang="ja-JP" sz="1400" dirty="0" smtClean="0">
              <a:solidFill>
                <a:schemeClr val="accent2"/>
              </a:solidFill>
            </a:endParaRPr>
          </a:p>
          <a:p>
            <a:endParaRPr kumimoji="1" lang="ja-JP" altLang="en-US" sz="1400"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8229600" cy="706090"/>
          </a:xfrm>
        </p:spPr>
        <p:txBody>
          <a:bodyPr>
            <a:normAutofit/>
          </a:bodyPr>
          <a:lstStyle/>
          <a:p>
            <a:r>
              <a:rPr kumimoji="1" lang="en-US" altLang="ja-JP" sz="3600" dirty="0" smtClean="0"/>
              <a:t>802.22b Nodes on Capability</a:t>
            </a:r>
            <a:endParaRPr kumimoji="1" lang="ja-JP" altLang="en-US" sz="3600" dirty="0"/>
          </a:p>
        </p:txBody>
      </p:sp>
      <p:graphicFrame>
        <p:nvGraphicFramePr>
          <p:cNvPr id="5" name="コンテンツ プレースホルダ 4"/>
          <p:cNvGraphicFramePr>
            <a:graphicFrameLocks noGrp="1"/>
          </p:cNvGraphicFramePr>
          <p:nvPr>
            <p:ph idx="1"/>
          </p:nvPr>
        </p:nvGraphicFramePr>
        <p:xfrm>
          <a:off x="755576" y="5301208"/>
          <a:ext cx="7920880" cy="1168896"/>
        </p:xfrm>
        <a:graphic>
          <a:graphicData uri="http://schemas.openxmlformats.org/drawingml/2006/table">
            <a:tbl>
              <a:tblPr firstRow="1" bandRow="1">
                <a:tableStyleId>{5C22544A-7EE6-4342-B048-85BDC9FD1C3A}</a:tableStyleId>
              </a:tblPr>
              <a:tblGrid>
                <a:gridCol w="1316828"/>
                <a:gridCol w="2148509"/>
                <a:gridCol w="2287122"/>
                <a:gridCol w="2168421"/>
              </a:tblGrid>
              <a:tr h="185163">
                <a:tc>
                  <a:txBody>
                    <a:bodyPr/>
                    <a:lstStyle/>
                    <a:p>
                      <a:pPr algn="ctr"/>
                      <a:endParaRPr kumimoji="1" lang="ja-JP" altLang="en-US" sz="1600" dirty="0"/>
                    </a:p>
                  </a:txBody>
                  <a:tcPr anchor="ctr"/>
                </a:tc>
                <a:tc>
                  <a:txBody>
                    <a:bodyPr/>
                    <a:lstStyle/>
                    <a:p>
                      <a:pPr algn="ctr"/>
                      <a:r>
                        <a:rPr kumimoji="1" lang="en-US" altLang="ja-JP" sz="1600" dirty="0" smtClean="0"/>
                        <a:t>MR-BS</a:t>
                      </a:r>
                      <a:endParaRPr kumimoji="1" lang="ja-JP" altLang="en-US" sz="1600" dirty="0"/>
                    </a:p>
                  </a:txBody>
                  <a:tcPr anchor="ctr"/>
                </a:tc>
                <a:tc>
                  <a:txBody>
                    <a:bodyPr/>
                    <a:lstStyle/>
                    <a:p>
                      <a:pPr algn="ctr"/>
                      <a:r>
                        <a:rPr kumimoji="1" lang="en-US" altLang="ja-JP" sz="1600" dirty="0" smtClean="0"/>
                        <a:t>R-CPE</a:t>
                      </a:r>
                      <a:endParaRPr kumimoji="1" lang="ja-JP" altLang="en-US" sz="1600" dirty="0"/>
                    </a:p>
                  </a:txBody>
                  <a:tcPr anchor="ctr"/>
                </a:tc>
                <a:tc>
                  <a:txBody>
                    <a:bodyPr/>
                    <a:lstStyle/>
                    <a:p>
                      <a:pPr algn="ctr"/>
                      <a:r>
                        <a:rPr kumimoji="1" lang="en-US" altLang="ja-JP" sz="1600" dirty="0" smtClean="0"/>
                        <a:t>S-CPE</a:t>
                      </a:r>
                      <a:endParaRPr kumimoji="1" lang="ja-JP" altLang="en-US" sz="1600" dirty="0"/>
                    </a:p>
                  </a:txBody>
                  <a:tcPr anchor="ctr"/>
                </a:tc>
              </a:tr>
              <a:tr h="498336">
                <a:tc rowSpan="2">
                  <a:txBody>
                    <a:bodyPr/>
                    <a:lstStyle/>
                    <a:p>
                      <a:pPr algn="ctr"/>
                      <a:r>
                        <a:rPr kumimoji="1" lang="en-US" altLang="ja-JP" sz="1600" dirty="0" smtClean="0"/>
                        <a:t>Capability</a:t>
                      </a:r>
                      <a:endParaRPr kumimoji="1" lang="ja-JP" altLang="en-US" sz="1600" dirty="0"/>
                    </a:p>
                  </a:txBody>
                  <a:tcPr anchor="ctr"/>
                </a:tc>
                <a:tc rowSpan="2">
                  <a:txBody>
                    <a:bodyPr/>
                    <a:lstStyle/>
                    <a:p>
                      <a:pPr algn="l"/>
                      <a:r>
                        <a:rPr kumimoji="1" lang="en-US" altLang="ja-JP" sz="1600" dirty="0" smtClean="0"/>
                        <a:t>High-capability node only (Specific</a:t>
                      </a:r>
                      <a:r>
                        <a:rPr kumimoji="1" lang="en-US" altLang="ja-JP" sz="1600" baseline="0" dirty="0" smtClean="0"/>
                        <a:t> product designed for MR-BS)</a:t>
                      </a:r>
                      <a:endParaRPr kumimoji="1" lang="ja-JP" altLang="en-US" sz="1600" dirty="0"/>
                    </a:p>
                  </a:txBody>
                  <a:tcPr anchor="ctr"/>
                </a:tc>
                <a:tc rowSpan="2">
                  <a:txBody>
                    <a:bodyPr/>
                    <a:lstStyle/>
                    <a:p>
                      <a:pPr algn="l"/>
                      <a:r>
                        <a:rPr kumimoji="1" lang="en-US" altLang="ja-JP" sz="1600" dirty="0" smtClean="0"/>
                        <a:t>High-capability node with relay</a:t>
                      </a:r>
                      <a:endParaRPr kumimoji="1" lang="ja-JP" altLang="en-US" sz="1600" dirty="0"/>
                    </a:p>
                  </a:txBody>
                  <a:tcPr anchor="ctr"/>
                </a:tc>
                <a:tc>
                  <a:txBody>
                    <a:bodyPr/>
                    <a:lstStyle/>
                    <a:p>
                      <a:pPr algn="l"/>
                      <a:r>
                        <a:rPr kumimoji="1" lang="en-US" altLang="ja-JP" sz="1600" dirty="0" smtClean="0"/>
                        <a:t>High-capability  node</a:t>
                      </a:r>
                      <a:endParaRPr kumimoji="1" lang="ja-JP" altLang="en-US" sz="1600" dirty="0"/>
                    </a:p>
                  </a:txBody>
                  <a:tcPr anchor="ctr"/>
                </a:tc>
              </a:tr>
              <a:tr h="277745">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a:r>
                        <a:rPr kumimoji="1" lang="en-US" altLang="ja-JP" sz="1600" dirty="0" smtClean="0"/>
                        <a:t>Low-capability node</a:t>
                      </a:r>
                      <a:endParaRPr kumimoji="1" lang="ja-JP" altLang="en-US" sz="1600" dirty="0"/>
                    </a:p>
                  </a:txBody>
                  <a:tcPr anchor="ctr"/>
                </a:tc>
              </a:tr>
            </a:tbl>
          </a:graphicData>
        </a:graphic>
      </p:graphicFrame>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5</a:t>
            </a:fld>
            <a:endParaRPr kumimoji="1" lang="ja-JP" altLang="en-US"/>
          </a:p>
        </p:txBody>
      </p:sp>
      <p:graphicFrame>
        <p:nvGraphicFramePr>
          <p:cNvPr id="7" name="表 6"/>
          <p:cNvGraphicFramePr>
            <a:graphicFrameLocks noGrp="1"/>
          </p:cNvGraphicFramePr>
          <p:nvPr/>
        </p:nvGraphicFramePr>
        <p:xfrm>
          <a:off x="755576" y="1700808"/>
          <a:ext cx="7992888" cy="2956560"/>
        </p:xfrm>
        <a:graphic>
          <a:graphicData uri="http://schemas.openxmlformats.org/drawingml/2006/table">
            <a:tbl>
              <a:tblPr firstRow="1" bandRow="1">
                <a:tableStyleId>{5C22544A-7EE6-4342-B048-85BDC9FD1C3A}</a:tableStyleId>
              </a:tblPr>
              <a:tblGrid>
                <a:gridCol w="2397866"/>
                <a:gridCol w="5595022"/>
              </a:tblGrid>
              <a:tr h="272670">
                <a:tc>
                  <a:txBody>
                    <a:bodyPr/>
                    <a:lstStyle/>
                    <a:p>
                      <a:pPr algn="ctr"/>
                      <a:r>
                        <a:rPr kumimoji="1" lang="en-US" altLang="ja-JP" sz="1600" dirty="0" smtClean="0"/>
                        <a:t>Nodes</a:t>
                      </a:r>
                      <a:endParaRPr kumimoji="1" lang="ja-JP" altLang="en-US" sz="1600" dirty="0"/>
                    </a:p>
                  </a:txBody>
                  <a:tcPr anchor="ctr"/>
                </a:tc>
                <a:tc>
                  <a:txBody>
                    <a:bodyPr/>
                    <a:lstStyle/>
                    <a:p>
                      <a:pPr algn="ctr"/>
                      <a:r>
                        <a:rPr kumimoji="1" lang="en-US" altLang="ja-JP" sz="1600" dirty="0" smtClean="0"/>
                        <a:t>Supported Capabilities</a:t>
                      </a:r>
                      <a:endParaRPr kumimoji="1" lang="ja-JP" altLang="en-US" sz="1600" dirty="0"/>
                    </a:p>
                  </a:txBody>
                  <a:tcPr anchor="ctr"/>
                </a:tc>
              </a:tr>
              <a:tr h="9636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High-capability node may have all or some of following capabilities </a:t>
                      </a:r>
                    </a:p>
                    <a:p>
                      <a:pPr algn="ctr"/>
                      <a:r>
                        <a:rPr kumimoji="1" lang="en-US" altLang="ja-JP" sz="1600" dirty="0" smtClean="0"/>
                        <a:t> </a:t>
                      </a:r>
                      <a:endParaRPr kumimoji="1" lang="ja-JP" altLang="en-US" sz="1600" dirty="0"/>
                    </a:p>
                  </a:txBody>
                  <a:tcPr anchor="ctr"/>
                </a:tc>
                <a:tc>
                  <a:txBody>
                    <a:bodyPr/>
                    <a:lstStyle/>
                    <a:p>
                      <a:pPr>
                        <a:buFont typeface="Arial" pitchFamily="34" charset="0"/>
                        <a:buChar char="•"/>
                      </a:pPr>
                      <a:r>
                        <a:rPr kumimoji="1" lang="en-US" altLang="ja-JP" sz="1600" dirty="0" smtClean="0"/>
                        <a:t> Network management functionality</a:t>
                      </a:r>
                    </a:p>
                    <a:p>
                      <a:pPr>
                        <a:buFont typeface="Arial" pitchFamily="34" charset="0"/>
                        <a:buChar char="•"/>
                      </a:pPr>
                      <a:r>
                        <a:rPr kumimoji="1" lang="en-US" altLang="ja-JP" sz="1600" dirty="0" smtClean="0"/>
                        <a:t> Relay</a:t>
                      </a:r>
                      <a:r>
                        <a:rPr kumimoji="1" lang="en-US" altLang="ja-JP" sz="1600" baseline="0" dirty="0" smtClean="0"/>
                        <a:t> operation functionality</a:t>
                      </a:r>
                    </a:p>
                    <a:p>
                      <a:pPr>
                        <a:buFont typeface="Arial" pitchFamily="34" charset="0"/>
                        <a:buChar char="•"/>
                      </a:pPr>
                      <a:r>
                        <a:rPr kumimoji="1" lang="en-US" altLang="ja-JP" sz="1600" baseline="0" dirty="0" smtClean="0"/>
                        <a:t> MIMO</a:t>
                      </a:r>
                    </a:p>
                    <a:p>
                      <a:pPr>
                        <a:buFont typeface="Arial" pitchFamily="34" charset="0"/>
                        <a:buChar char="•"/>
                      </a:pPr>
                      <a:r>
                        <a:rPr kumimoji="1" lang="en-US" altLang="ja-JP" sz="1600" baseline="0" dirty="0" smtClean="0"/>
                        <a:t> High power</a:t>
                      </a:r>
                    </a:p>
                    <a:p>
                      <a:pPr>
                        <a:buFont typeface="Arial" pitchFamily="34" charset="0"/>
                        <a:buChar char="•"/>
                      </a:pPr>
                      <a:r>
                        <a:rPr kumimoji="1" lang="en-US" altLang="ja-JP" sz="1600" baseline="0" dirty="0" smtClean="0"/>
                        <a:t> etc.</a:t>
                      </a:r>
                      <a:endParaRPr kumimoji="1" lang="ja-JP" altLang="en-US" sz="1600" dirty="0"/>
                    </a:p>
                  </a:txBody>
                  <a:tcPr anchor="ctr"/>
                </a:tc>
              </a:tr>
              <a:tr h="963681">
                <a:tc>
                  <a:txBody>
                    <a:bodyPr/>
                    <a:lstStyle/>
                    <a:p>
                      <a:pPr algn="ctr"/>
                      <a:r>
                        <a:rPr kumimoji="1" lang="en-US" altLang="ja-JP" sz="1600" dirty="0" smtClean="0"/>
                        <a:t>Low-capability node</a:t>
                      </a:r>
                      <a:endParaRPr kumimoji="1" lang="ja-JP" altLang="en-US" sz="1600" dirty="0"/>
                    </a:p>
                  </a:txBody>
                  <a:tcPr anchor="ctr"/>
                </a:tc>
                <a:tc>
                  <a:txBody>
                    <a:bodyPr/>
                    <a:lstStyle/>
                    <a:p>
                      <a:pPr>
                        <a:buFont typeface="Arial" pitchFamily="34" charset="0"/>
                        <a:buChar char="•"/>
                      </a:pPr>
                      <a:r>
                        <a:rPr kumimoji="1" lang="en-US" altLang="ja-JP" sz="1600" dirty="0" smtClean="0"/>
                        <a:t> Subscriber</a:t>
                      </a:r>
                      <a:r>
                        <a:rPr kumimoji="1" lang="en-US" altLang="ja-JP" sz="1600" baseline="0" dirty="0" smtClean="0"/>
                        <a:t> only </a:t>
                      </a:r>
                    </a:p>
                    <a:p>
                      <a:pPr>
                        <a:buFont typeface="Arial" pitchFamily="34" charset="0"/>
                        <a:buChar char="•"/>
                      </a:pPr>
                      <a:r>
                        <a:rPr kumimoji="1" lang="en-US" altLang="ja-JP" sz="1600" baseline="0" dirty="0" smtClean="0"/>
                        <a:t> No-relay</a:t>
                      </a:r>
                    </a:p>
                    <a:p>
                      <a:pPr>
                        <a:buFont typeface="Arial" pitchFamily="34" charset="0"/>
                        <a:buChar char="•"/>
                      </a:pPr>
                      <a:r>
                        <a:rPr kumimoji="1" lang="en-US" altLang="ja-JP" sz="1600" baseline="0" dirty="0" smtClean="0"/>
                        <a:t> SISO</a:t>
                      </a:r>
                    </a:p>
                    <a:p>
                      <a:pPr>
                        <a:buFont typeface="Arial" pitchFamily="34" charset="0"/>
                        <a:buChar char="•"/>
                      </a:pPr>
                      <a:r>
                        <a:rPr kumimoji="1" lang="en-US" altLang="ja-JP" sz="1600" baseline="0" dirty="0" smtClean="0"/>
                        <a:t> Low power</a:t>
                      </a:r>
                    </a:p>
                    <a:p>
                      <a:pPr>
                        <a:buFont typeface="Arial" pitchFamily="34" charset="0"/>
                        <a:buChar char="•"/>
                      </a:pPr>
                      <a:r>
                        <a:rPr kumimoji="1" lang="en-US" altLang="ja-JP" sz="1600" baseline="0" dirty="0" smtClean="0"/>
                        <a:t> etc.</a:t>
                      </a:r>
                      <a:endParaRPr kumimoji="1" lang="ja-JP" altLang="en-US" sz="1600" dirty="0"/>
                    </a:p>
                  </a:txBody>
                  <a:tcPr anchor="ctr"/>
                </a:tc>
              </a:tr>
            </a:tbl>
          </a:graphicData>
        </a:graphic>
      </p:graphicFrame>
      <p:sp>
        <p:nvSpPr>
          <p:cNvPr id="8" name="正方形/長方形 7"/>
          <p:cNvSpPr/>
          <p:nvPr/>
        </p:nvSpPr>
        <p:spPr>
          <a:xfrm>
            <a:off x="3275856" y="4869160"/>
            <a:ext cx="3005951" cy="369332"/>
          </a:xfrm>
          <a:prstGeom prst="rect">
            <a:avLst/>
          </a:prstGeom>
        </p:spPr>
        <p:txBody>
          <a:bodyPr wrap="none">
            <a:spAutoFit/>
          </a:bodyPr>
          <a:lstStyle/>
          <a:p>
            <a:r>
              <a:rPr lang="en-US" altLang="ja-JP" sz="1800" dirty="0" smtClean="0"/>
              <a:t>802.22b Nodes on Capability</a:t>
            </a:r>
            <a:endParaRPr lang="ja-JP"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Communication Links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en-US" altLang="ja-JP" dirty="0" smtClean="0"/>
              <a:t>Link 1 (L1)</a:t>
            </a:r>
          </a:p>
          <a:p>
            <a:pPr lvl="1"/>
            <a:r>
              <a:rPr lang="en-US" altLang="ja-JP" dirty="0" smtClean="0"/>
              <a:t>Bi-directional link</a:t>
            </a:r>
          </a:p>
          <a:p>
            <a:pPr lvl="1"/>
            <a:r>
              <a:rPr lang="en-US" altLang="ja-JP" dirty="0" smtClean="0"/>
              <a:t>Available uplink and downlink between MR-BS and R-CPE/S-CPE</a:t>
            </a:r>
          </a:p>
          <a:p>
            <a:pPr lvl="2"/>
            <a:r>
              <a:rPr lang="en-US" altLang="ja-JP" dirty="0" smtClean="0"/>
              <a:t>E.g., MR-BS &lt;-&gt; R-CPE, MR-BS &lt;-&gt; S-CPE</a:t>
            </a:r>
          </a:p>
          <a:p>
            <a:pPr lvl="1"/>
            <a:r>
              <a:rPr lang="en-US" altLang="ja-JP" dirty="0" smtClean="0"/>
              <a:t>L1’ : Relay link (MR-BS &lt;-&gt; R-CPE)</a:t>
            </a:r>
          </a:p>
          <a:p>
            <a:pPr lvl="1"/>
            <a:endParaRPr lang="en-US" altLang="ja-JP" dirty="0" smtClean="0"/>
          </a:p>
          <a:p>
            <a:r>
              <a:rPr kumimoji="1" lang="en-US" altLang="ja-JP" dirty="0" smtClean="0"/>
              <a:t>Link 2 (L2)</a:t>
            </a:r>
          </a:p>
          <a:p>
            <a:pPr lvl="1"/>
            <a:r>
              <a:rPr lang="en-US" altLang="ja-JP" dirty="0" err="1" smtClean="0"/>
              <a:t>Uni</a:t>
            </a:r>
            <a:r>
              <a:rPr lang="en-US" altLang="ja-JP" dirty="0" smtClean="0"/>
              <a:t>-directional link</a:t>
            </a:r>
          </a:p>
          <a:p>
            <a:pPr lvl="1"/>
            <a:r>
              <a:rPr kumimoji="1" lang="en-US" altLang="ja-JP" dirty="0" smtClean="0"/>
              <a:t>Available downlink only from MR-BS to S-CPEs</a:t>
            </a:r>
          </a:p>
          <a:p>
            <a:pPr lvl="1"/>
            <a:endParaRPr kumimoji="1" lang="en-US" altLang="ja-JP" dirty="0" smtClean="0"/>
          </a:p>
          <a:p>
            <a:r>
              <a:rPr lang="en-US" altLang="ja-JP" dirty="0" smtClean="0"/>
              <a:t>Link 3 (L3)</a:t>
            </a:r>
          </a:p>
          <a:p>
            <a:pPr lvl="1"/>
            <a:r>
              <a:rPr lang="en-US" altLang="ja-JP" dirty="0" smtClean="0"/>
              <a:t>Bi-directional link within a local network</a:t>
            </a:r>
          </a:p>
          <a:p>
            <a:pPr lvl="1"/>
            <a:r>
              <a:rPr kumimoji="1" lang="en-US" altLang="ja-JP" dirty="0" smtClean="0"/>
              <a:t>Available uplink and downlink between R-CPE and S-CPEs within a local network</a:t>
            </a:r>
          </a:p>
          <a:p>
            <a:pPr lvl="2"/>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Supported links inside of a MR-BS area</a:t>
            </a:r>
          </a:p>
          <a:p>
            <a:pPr lvl="1"/>
            <a:r>
              <a:rPr lang="en-US" altLang="ja-JP" dirty="0" smtClean="0"/>
              <a:t>May support all links of L1(L1’), L2 and L3</a:t>
            </a:r>
          </a:p>
          <a:p>
            <a:pPr lvl="1"/>
            <a:endParaRPr kumimoji="1" lang="en-US" altLang="ja-JP" dirty="0"/>
          </a:p>
          <a:p>
            <a:r>
              <a:rPr kumimoji="1" lang="en-US" altLang="ja-JP" dirty="0" smtClean="0"/>
              <a:t>Supported links outside of a MR-BS area</a:t>
            </a:r>
          </a:p>
          <a:p>
            <a:pPr lvl="1"/>
            <a:r>
              <a:rPr lang="en-US" altLang="ja-JP" dirty="0" smtClean="0"/>
              <a:t>Support L3 only</a:t>
            </a:r>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Supported MAC Operations on Links</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77500" lnSpcReduction="20000"/>
          </a:bodyPr>
          <a:lstStyle/>
          <a:p>
            <a:r>
              <a:rPr kumimoji="1" lang="en-US" altLang="ja-JP" dirty="0" smtClean="0"/>
              <a:t>Link 1 (L1/L1’)</a:t>
            </a:r>
          </a:p>
          <a:p>
            <a:pPr lvl="1"/>
            <a:r>
              <a:rPr lang="en-US" altLang="ja-JP" dirty="0" smtClean="0"/>
              <a:t>All MAC operations</a:t>
            </a:r>
          </a:p>
          <a:p>
            <a:pPr lvl="2"/>
            <a:r>
              <a:rPr lang="en-US" altLang="ja-JP" dirty="0" smtClean="0"/>
              <a:t>Synchronization</a:t>
            </a:r>
          </a:p>
          <a:p>
            <a:pPr lvl="2"/>
            <a:r>
              <a:rPr lang="en-US" altLang="ja-JP" dirty="0" smtClean="0"/>
              <a:t>Initial ranging, periodic ranging </a:t>
            </a:r>
          </a:p>
          <a:p>
            <a:pPr lvl="2"/>
            <a:r>
              <a:rPr lang="en-US" altLang="ja-JP" dirty="0" smtClean="0"/>
              <a:t>Registration</a:t>
            </a:r>
          </a:p>
          <a:p>
            <a:pPr lvl="2"/>
            <a:r>
              <a:rPr kumimoji="1" lang="en-US" altLang="ja-JP" dirty="0" smtClean="0"/>
              <a:t>Downstream and Upstream</a:t>
            </a:r>
          </a:p>
          <a:p>
            <a:pPr lvl="2"/>
            <a:endParaRPr kumimoji="1" lang="en-US" altLang="ja-JP" dirty="0" smtClean="0"/>
          </a:p>
          <a:p>
            <a:r>
              <a:rPr lang="en-US" altLang="ja-JP" dirty="0" smtClean="0"/>
              <a:t>Link 2 (L2)</a:t>
            </a:r>
          </a:p>
          <a:p>
            <a:pPr lvl="1"/>
            <a:r>
              <a:rPr kumimoji="1" lang="en-US" altLang="ja-JP" dirty="0" smtClean="0"/>
              <a:t>PHY Synchronization (preamble synchronization)</a:t>
            </a:r>
          </a:p>
          <a:p>
            <a:pPr lvl="1"/>
            <a:r>
              <a:rPr lang="en-US" altLang="ja-JP" dirty="0" smtClean="0"/>
              <a:t>MAC Synchronization (MAP detection)</a:t>
            </a:r>
          </a:p>
          <a:p>
            <a:pPr lvl="1"/>
            <a:r>
              <a:rPr kumimoji="1" lang="en-US" altLang="ja-JP" dirty="0" smtClean="0"/>
              <a:t>Downstream from MR-BS</a:t>
            </a:r>
          </a:p>
          <a:p>
            <a:pPr lvl="1"/>
            <a:endParaRPr kumimoji="1" lang="en-US" altLang="ja-JP" dirty="0" smtClean="0"/>
          </a:p>
          <a:p>
            <a:r>
              <a:rPr lang="en-US" altLang="ja-JP" dirty="0" smtClean="0"/>
              <a:t>Link 3 (L3)</a:t>
            </a:r>
          </a:p>
          <a:p>
            <a:pPr lvl="1"/>
            <a:r>
              <a:rPr kumimoji="1" lang="en-US" altLang="ja-JP" dirty="0" smtClean="0"/>
              <a:t>All MAC operations within a local network</a:t>
            </a:r>
          </a:p>
          <a:p>
            <a:pPr lvl="2"/>
            <a:r>
              <a:rPr lang="en-US" altLang="ja-JP" dirty="0" smtClean="0"/>
              <a:t>Local Synchronization</a:t>
            </a:r>
          </a:p>
          <a:p>
            <a:pPr lvl="2"/>
            <a:r>
              <a:rPr lang="en-US" altLang="ja-JP" dirty="0" smtClean="0"/>
              <a:t>Local Initial ranging, periodic ranging </a:t>
            </a:r>
          </a:p>
          <a:p>
            <a:pPr lvl="2"/>
            <a:r>
              <a:rPr lang="en-US" altLang="ja-JP" dirty="0" smtClean="0"/>
              <a:t>Local Registration</a:t>
            </a:r>
          </a:p>
          <a:p>
            <a:pPr lvl="2"/>
            <a:r>
              <a:rPr lang="en-US" altLang="ja-JP" dirty="0" smtClean="0"/>
              <a:t>Local Downstream </a:t>
            </a:r>
            <a:r>
              <a:rPr lang="en-US" altLang="ja-JP" dirty="0"/>
              <a:t>and </a:t>
            </a:r>
            <a:r>
              <a:rPr lang="en-US" altLang="ja-JP" dirty="0" smtClean="0"/>
              <a:t>Upstream</a:t>
            </a:r>
            <a:endParaRPr kumimoji="1" lang="en-US" altLang="ja-JP"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33700</TotalTime>
  <Words>610</Words>
  <Application>Microsoft Office PowerPoint</Application>
  <PresentationFormat>画面に合わせる (4:3)</PresentationFormat>
  <Paragraphs>99</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802.22b  Network Configuration and Definitions</vt:lpstr>
      <vt:lpstr>Abstract</vt:lpstr>
      <vt:lpstr>802.22b Network Configuration</vt:lpstr>
      <vt:lpstr>Definitions</vt:lpstr>
      <vt:lpstr>802.22b Nodes on Capability</vt:lpstr>
      <vt:lpstr>Communication Links</vt:lpstr>
      <vt:lpstr>スライド 7</vt:lpstr>
      <vt:lpstr>Supported MAC Operations on Links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1386</cp:revision>
  <cp:lastPrinted>1998-02-10T13:28:06Z</cp:lastPrinted>
  <dcterms:created xsi:type="dcterms:W3CDTF">2006-06-26T04:34:43Z</dcterms:created>
  <dcterms:modified xsi:type="dcterms:W3CDTF">2013-03-07T09:11:45Z</dcterms:modified>
</cp:coreProperties>
</file>