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65" r:id="rId4"/>
    <p:sldId id="271" r:id="rId5"/>
    <p:sldId id="272" r:id="rId6"/>
    <p:sldId id="273" r:id="rId7"/>
    <p:sldId id="275" r:id="rId8"/>
    <p:sldId id="274" r:id="rId9"/>
    <p:sldId id="276" r:id="rId10"/>
    <p:sldId id="270" r:id="rId11"/>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15620"/>
    <p:restoredTop sz="94660"/>
  </p:normalViewPr>
  <p:slideViewPr>
    <p:cSldViewPr>
      <p:cViewPr>
        <p:scale>
          <a:sx n="100" d="100"/>
          <a:sy n="100" d="100"/>
        </p:scale>
        <p:origin x="-1136"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a:t>doc.: IEEE 802.22-yy/xxxxr0</a:t>
            </a:r>
          </a:p>
        </p:txBody>
      </p:sp>
      <p:sp>
        <p:nvSpPr>
          <p:cNvPr id="3075" name="Rectangle 3"/>
          <p:cNvSpPr>
            <a:spLocks noGrp="1" noChangeArrowheads="1"/>
          </p:cNvSpPr>
          <p:nvPr>
            <p:ph type="dt" sz="quarter" idx="1"/>
          </p:nvPr>
        </p:nvSpPr>
        <p:spPr bwMode="auto">
          <a:xfrm>
            <a:off x="687388" y="163969"/>
            <a:ext cx="10424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dirty="0" smtClean="0"/>
              <a:t>January 2013</a:t>
            </a:r>
            <a:endParaRPr lang="en-US" dirty="0"/>
          </a:p>
        </p:txBody>
      </p:sp>
      <p:sp>
        <p:nvSpPr>
          <p:cNvPr id="3076" name="Rectangle 4"/>
          <p:cNvSpPr>
            <a:spLocks noGrp="1" noChangeArrowheads="1"/>
          </p:cNvSpPr>
          <p:nvPr>
            <p:ph type="ftr" sz="quarter" idx="2"/>
          </p:nvPr>
        </p:nvSpPr>
        <p:spPr bwMode="auto">
          <a:xfrm>
            <a:off x="5081414" y="8743950"/>
            <a:ext cx="116698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Ranga Reddy, Self</a:t>
            </a:r>
            <a:endParaRPr lang="en-US" dirty="0"/>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a:t>doc.: IEEE 802.22-yy/xxxxr0</a:t>
            </a:r>
          </a:p>
        </p:txBody>
      </p:sp>
      <p:sp>
        <p:nvSpPr>
          <p:cNvPr id="2051" name="Rectangle 3"/>
          <p:cNvSpPr>
            <a:spLocks noGrp="1" noChangeArrowheads="1"/>
          </p:cNvSpPr>
          <p:nvPr>
            <p:ph type="dt" idx="1"/>
          </p:nvPr>
        </p:nvSpPr>
        <p:spPr bwMode="auto">
          <a:xfrm>
            <a:off x="646113" y="87769"/>
            <a:ext cx="10424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US" dirty="0" smtClean="0"/>
              <a:t>January 2013</a:t>
            </a:r>
            <a:endParaRPr lang="en-US" dirty="0"/>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046489" y="8747125"/>
            <a:ext cx="116698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dirty="0" smtClean="0"/>
              <a:t>Ranga Reddy, Self</a:t>
            </a:r>
            <a:endParaRPr lang="en-US" dirty="0"/>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802.22-yy/xxxxr0</a:t>
            </a:r>
          </a:p>
        </p:txBody>
      </p:sp>
      <p:sp>
        <p:nvSpPr>
          <p:cNvPr id="5" name="Rectangle 3"/>
          <p:cNvSpPr>
            <a:spLocks noGrp="1" noChangeArrowheads="1"/>
          </p:cNvSpPr>
          <p:nvPr>
            <p:ph type="dt" idx="1"/>
          </p:nvPr>
        </p:nvSpPr>
        <p:spPr>
          <a:xfrm>
            <a:off x="646113" y="87769"/>
            <a:ext cx="1042415" cy="215444"/>
          </a:xfrm>
          <a:ln/>
        </p:spPr>
        <p:txBody>
          <a:bodyPr/>
          <a:lstStyle/>
          <a:p>
            <a:r>
              <a:rPr lang="en-US" dirty="0" smtClean="0"/>
              <a:t>January 2013</a:t>
            </a:r>
            <a:endParaRPr lang="en-US" dirty="0"/>
          </a:p>
        </p:txBody>
      </p:sp>
      <p:sp>
        <p:nvSpPr>
          <p:cNvPr id="6" name="Rectangle 6"/>
          <p:cNvSpPr>
            <a:spLocks noGrp="1" noChangeArrowheads="1"/>
          </p:cNvSpPr>
          <p:nvPr>
            <p:ph type="ftr" sz="quarter" idx="4"/>
          </p:nvPr>
        </p:nvSpPr>
        <p:spPr>
          <a:xfrm>
            <a:off x="5046489" y="8747125"/>
            <a:ext cx="1166986" cy="184666"/>
          </a:xfrm>
          <a:ln/>
        </p:spPr>
        <p:txBody>
          <a:bodyPr/>
          <a:lstStyle/>
          <a:p>
            <a:pPr lvl="4"/>
            <a:r>
              <a:rPr lang="en-US" dirty="0" smtClean="0"/>
              <a:t>Ranga Reddy, Self</a:t>
            </a:r>
            <a:endParaRPr lang="en-US" dirty="0"/>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802.22-yy/xxxxr0</a:t>
            </a:r>
          </a:p>
        </p:txBody>
      </p:sp>
      <p:sp>
        <p:nvSpPr>
          <p:cNvPr id="5" name="Rectangle 3"/>
          <p:cNvSpPr>
            <a:spLocks noGrp="1" noChangeArrowheads="1"/>
          </p:cNvSpPr>
          <p:nvPr>
            <p:ph type="dt" idx="1"/>
          </p:nvPr>
        </p:nvSpPr>
        <p:spPr>
          <a:xfrm>
            <a:off x="646113" y="87769"/>
            <a:ext cx="1042415" cy="215444"/>
          </a:xfrm>
          <a:ln/>
        </p:spPr>
        <p:txBody>
          <a:bodyPr/>
          <a:lstStyle/>
          <a:p>
            <a:r>
              <a:rPr lang="en-US" dirty="0" smtClean="0"/>
              <a:t>January 2013</a:t>
            </a:r>
            <a:endParaRPr lang="en-US" dirty="0"/>
          </a:p>
        </p:txBody>
      </p:sp>
      <p:sp>
        <p:nvSpPr>
          <p:cNvPr id="6" name="Rectangle 6"/>
          <p:cNvSpPr>
            <a:spLocks noGrp="1" noChangeArrowheads="1"/>
          </p:cNvSpPr>
          <p:nvPr>
            <p:ph type="ftr" sz="quarter" idx="4"/>
          </p:nvPr>
        </p:nvSpPr>
        <p:spPr>
          <a:xfrm>
            <a:off x="5046489" y="8747125"/>
            <a:ext cx="1166986" cy="184666"/>
          </a:xfrm>
          <a:ln/>
        </p:spPr>
        <p:txBody>
          <a:bodyPr/>
          <a:lstStyle/>
          <a:p>
            <a:pPr lvl="4"/>
            <a:r>
              <a:rPr lang="en-US" dirty="0" smtClean="0"/>
              <a:t>Ranga Reddy, Self</a:t>
            </a:r>
            <a:endParaRPr lang="en-US" dirty="0"/>
          </a:p>
        </p:txBody>
      </p:sp>
      <p:sp>
        <p:nvSpPr>
          <p:cNvPr id="7" name="Rectangle 7"/>
          <p:cNvSpPr>
            <a:spLocks noGrp="1" noChangeArrowheads="1"/>
          </p:cNvSpPr>
          <p:nvPr>
            <p:ph type="sldNum" sz="quarter" idx="5"/>
          </p:nvPr>
        </p:nvSpPr>
        <p:spPr>
          <a:ln/>
        </p:spPr>
        <p:txBody>
          <a:bodyPr/>
          <a:lstStyle/>
          <a:p>
            <a:r>
              <a:rPr lang="en-US"/>
              <a:t>Page </a:t>
            </a:r>
            <a:fld id="{AE71AAFD-8724-4FA1-8AA5-B277EE5E7CBD}" type="slidenum">
              <a:rPr lang="en-US"/>
              <a:pPr/>
              <a:t>2</a:t>
            </a:fld>
            <a:endParaRPr lang="en-US"/>
          </a:p>
        </p:txBody>
      </p:sp>
      <p:sp>
        <p:nvSpPr>
          <p:cNvPr id="6146" name="Rectangle 2"/>
          <p:cNvSpPr>
            <a:spLocks noGrp="1" noRot="1" noChangeAspect="1" noChangeArrowheads="1" noTextEdit="1"/>
          </p:cNvSpPr>
          <p:nvPr>
            <p:ph type="sldImg"/>
          </p:nvPr>
        </p:nvSpPr>
        <p:spPr>
          <a:ln cap="flat"/>
        </p:spPr>
      </p:sp>
      <p:sp>
        <p:nvSpPr>
          <p:cNvPr id="6147" name="Rectangle 3"/>
          <p:cNvSpPr>
            <a:spLocks noGrp="1" noChangeArrowheads="1"/>
          </p:cNvSpPr>
          <p:nvPr>
            <p:ph type="body" idx="1"/>
          </p:nvPr>
        </p:nvSpPr>
        <p:spPr>
          <a:ln/>
        </p:spPr>
        <p:txBody>
          <a:bodyPr lIns="93355" rIns="93355"/>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January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Ranga Reddy, Self</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January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Ranga Reddy, Self</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January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Ranga Reddy, Self</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January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Ranga Reddy, Self</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Ranga Reddy, Self</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Ranga Reddy, Self</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24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US" dirty="0" smtClean="0"/>
              <a:t>January 2013</a:t>
            </a:r>
            <a:endParaRPr lang="en-US" dirty="0"/>
          </a:p>
        </p:txBody>
      </p:sp>
      <p:sp>
        <p:nvSpPr>
          <p:cNvPr id="1029" name="Rectangle 5"/>
          <p:cNvSpPr>
            <a:spLocks noGrp="1" noChangeArrowheads="1"/>
          </p:cNvSpPr>
          <p:nvPr>
            <p:ph type="ftr" sz="quarter" idx="3"/>
          </p:nvPr>
        </p:nvSpPr>
        <p:spPr bwMode="auto">
          <a:xfrm>
            <a:off x="7376939" y="6475413"/>
            <a:ext cx="116698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dirty="0" smtClean="0"/>
              <a:t>Ranga Reddy,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842211" y="332601"/>
            <a:ext cx="2603289"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802.22</a:t>
            </a:r>
            <a:r>
              <a:rPr lang="en-US" sz="1800" dirty="0" smtClean="0">
                <a:solidFill>
                  <a:schemeClr val="tx1"/>
                </a:solidFill>
              </a:rPr>
              <a:t>-13/02r1</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hyperlink" Target="http://standards.ieee.org/guides/bylaws/sb-bylaws.pdf" TargetMode="External"/><Relationship Id="rId6" Type="http://schemas.openxmlformats.org/officeDocument/2006/relationships/hyperlink" Target="mailto:apurva.mody@ieee.org" TargetMode="External"/><Relationship Id="rId7" Type="http://schemas.openxmlformats.org/officeDocument/2006/relationships/hyperlink" Target="mailto:patcom@iee.org"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340248" cy="276999"/>
          </a:xfrm>
        </p:spPr>
        <p:txBody>
          <a:bodyPr/>
          <a:lstStyle/>
          <a:p>
            <a:r>
              <a:rPr lang="en-US" dirty="0" smtClean="0"/>
              <a:t>January 2013</a:t>
            </a:r>
            <a:endParaRPr lang="en-US" dirty="0"/>
          </a:p>
        </p:txBody>
      </p:sp>
      <p:sp>
        <p:nvSpPr>
          <p:cNvPr id="8" name="Footer Placeholder 4"/>
          <p:cNvSpPr>
            <a:spLocks noGrp="1"/>
          </p:cNvSpPr>
          <p:nvPr>
            <p:ph type="ftr" sz="quarter" idx="11"/>
          </p:nvPr>
        </p:nvSpPr>
        <p:spPr>
          <a:xfrm>
            <a:off x="7376939" y="6475413"/>
            <a:ext cx="1166986" cy="184666"/>
          </a:xfrm>
        </p:spPr>
        <p:txBody>
          <a:bodyPr/>
          <a:lstStyle/>
          <a:p>
            <a:r>
              <a:rPr lang="en-US" dirty="0" smtClean="0"/>
              <a:t>Ranga Reddy, Self</a:t>
            </a:r>
            <a:endParaRPr lang="en-US" dirty="0"/>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685800" y="914400"/>
            <a:ext cx="7772400" cy="609600"/>
          </a:xfrm>
          <a:noFill/>
          <a:ln/>
        </p:spPr>
        <p:txBody>
          <a:bodyPr/>
          <a:lstStyle/>
          <a:p>
            <a:r>
              <a:rPr lang="en-US" dirty="0" smtClean="0"/>
              <a:t>January 2013 </a:t>
            </a:r>
            <a:r>
              <a:rPr lang="en-US" dirty="0" err="1" smtClean="0"/>
              <a:t>TGa</a:t>
            </a:r>
            <a:r>
              <a:rPr lang="en-US" dirty="0" smtClean="0"/>
              <a:t> Review</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P802.22 Wireless </a:t>
            </a:r>
            <a:r>
              <a:rPr lang="en-US" sz="2000" dirty="0" err="1"/>
              <a:t>RANs</a:t>
            </a:r>
            <a:r>
              <a:rPr lang="en-US" sz="2000" dirty="0"/>
              <a:t>          Date:</a:t>
            </a:r>
            <a:r>
              <a:rPr lang="en-US" sz="2000" b="0" dirty="0" smtClean="0"/>
              <a:t> 2013-</a:t>
            </a:r>
            <a:r>
              <a:rPr lang="en-US" sz="2000" b="0" smtClean="0"/>
              <a:t>01</a:t>
            </a:r>
            <a:r>
              <a:rPr lang="en-US" sz="2000" b="0" smtClean="0"/>
              <a:t>-16</a:t>
            </a:r>
            <a:endParaRPr lang="en-US" sz="2000" b="0" dirty="0"/>
          </a:p>
        </p:txBody>
      </p:sp>
      <p:graphicFrame>
        <p:nvGraphicFramePr>
          <p:cNvPr id="30731" name="Object 11"/>
          <p:cNvGraphicFramePr>
            <a:graphicFrameLocks noChangeAspect="1"/>
          </p:cNvGraphicFramePr>
          <p:nvPr/>
        </p:nvGraphicFramePr>
        <p:xfrm>
          <a:off x="519113" y="2289175"/>
          <a:ext cx="8239125" cy="2498725"/>
        </p:xfrm>
        <a:graphic>
          <a:graphicData uri="http://schemas.openxmlformats.org/presentationml/2006/ole">
            <p:oleObj spid="_x0000_s30731" name="Document" r:id="rId4" imgW="8254696" imgH="2514507"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5"/>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smtClean="0">
                <a:solidFill>
                  <a:schemeClr val="tx1"/>
                </a:solidFill>
              </a:rPr>
              <a:t>Mody &lt;</a:t>
            </a:r>
            <a:r>
              <a:rPr lang="en-US" sz="800" smtClean="0">
                <a:solidFill>
                  <a:schemeClr val="tx1"/>
                </a:solidFill>
                <a:hlinkClick r:id="rId6"/>
              </a:rPr>
              <a:t>apurva.mody@ieee.org</a:t>
            </a:r>
            <a:r>
              <a:rPr lang="en-US" sz="800" smtClean="0">
                <a:solidFill>
                  <a:schemeClr val="tx1"/>
                </a:solidFill>
              </a:rPr>
              <a:t>&gt; </a:t>
            </a:r>
            <a:r>
              <a:rPr lang="en-US" sz="800" b="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7"/>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9BD72A93-D113-4964-9716-13DC6EFB6825}" type="slidenum">
              <a:rPr lang="en-US"/>
              <a:pPr/>
              <a:t>10</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5372F170-D2F3-4A26-A627-43A3F5C5FED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marL="0" indent="0" algn="just">
              <a:buFontTx/>
              <a:buNone/>
            </a:pPr>
            <a:r>
              <a:rPr lang="en-US" dirty="0" smtClean="0"/>
              <a:t>To review work done to date to resolve comments in D2, review any remaining comments (and close them), and discuss moving into the final phase of balloting.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3</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Primitive Development</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200" b="0" dirty="0" smtClean="0"/>
              <a:t>Development of system primitive for both M- &amp; C-SAP have been completed</a:t>
            </a:r>
          </a:p>
          <a:p>
            <a:r>
              <a:rPr lang="en-GB" sz="2200" b="0" dirty="0" smtClean="0"/>
              <a:t>Added Clause 14.1: To describe the format of the primitives</a:t>
            </a:r>
          </a:p>
          <a:p>
            <a:r>
              <a:rPr lang="en-GB" sz="2200" b="0" dirty="0" smtClean="0"/>
              <a:t>Added Clause 14.2: Contains primitive definitions for the following </a:t>
            </a:r>
            <a:r>
              <a:rPr lang="en-GB" sz="2200" b="0" dirty="0" err="1" smtClean="0"/>
              <a:t>SAPs</a:t>
            </a:r>
            <a:r>
              <a:rPr lang="en-GB" sz="2200" b="0" dirty="0" smtClean="0"/>
              <a:t>:</a:t>
            </a:r>
          </a:p>
          <a:p>
            <a:pPr lvl="1"/>
            <a:r>
              <a:rPr lang="en-GB" sz="1800" dirty="0" smtClean="0"/>
              <a:t>Added section 14.2.1 for M-SAP primitive definitions</a:t>
            </a:r>
          </a:p>
          <a:p>
            <a:pPr lvl="1"/>
            <a:r>
              <a:rPr lang="en-GB" sz="1800" dirty="0" smtClean="0"/>
              <a:t>Added section </a:t>
            </a:r>
            <a:r>
              <a:rPr lang="en-GB" sz="1800" b="0" dirty="0" smtClean="0"/>
              <a:t>14.2.2 for SM-SSF-SAP primitive definitions</a:t>
            </a:r>
          </a:p>
          <a:p>
            <a:pPr lvl="1"/>
            <a:r>
              <a:rPr lang="en-GB" sz="1800" dirty="0" smtClean="0"/>
              <a:t>Added section 14.2.3 for SM-GL-SAP primitive definitions</a:t>
            </a:r>
          </a:p>
          <a:p>
            <a:pPr lvl="1"/>
            <a:r>
              <a:rPr lang="en-GB" sz="1800" dirty="0" smtClean="0"/>
              <a:t>Added section </a:t>
            </a:r>
            <a:r>
              <a:rPr lang="en-GB" sz="1800" b="0" dirty="0" smtClean="0"/>
              <a:t>14.2.4</a:t>
            </a:r>
            <a:r>
              <a:rPr lang="en-GB" sz="1800" dirty="0" smtClean="0"/>
              <a:t> for </a:t>
            </a:r>
            <a:r>
              <a:rPr lang="en-GB" sz="1800" b="0" dirty="0" smtClean="0"/>
              <a:t>C-SAP primitive definitions</a:t>
            </a:r>
          </a:p>
          <a:p>
            <a:r>
              <a:rPr lang="en-GB" sz="2200" b="0" dirty="0" smtClean="0"/>
              <a:t>The next set of slides will give a description of the new primitives and reference where they can be found in the draft</a:t>
            </a:r>
            <a:endParaRPr lang="en-GB" sz="2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4</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M-SAP Primitives (1/2)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Accounting management primitives:</a:t>
            </a:r>
          </a:p>
          <a:p>
            <a:pPr lvl="1"/>
            <a:r>
              <a:rPr lang="en-US" sz="1600" dirty="0" smtClean="0"/>
              <a:t>Accounting management pertains to monitoring and managing information regarding CPE data transmission usage. (added to 14.2.1.1)</a:t>
            </a:r>
          </a:p>
          <a:p>
            <a:r>
              <a:rPr lang="en-GB" sz="2000" b="0" dirty="0" smtClean="0"/>
              <a:t>Internet Protocol (IP) Management primitives:</a:t>
            </a:r>
          </a:p>
          <a:p>
            <a:pPr lvl="1"/>
            <a:r>
              <a:rPr lang="en-US" sz="1600" dirty="0" smtClean="0"/>
              <a:t>IP management pertains to executing primitives related to establishing IP connections using the secondary management connection during CPE </a:t>
            </a:r>
            <a:r>
              <a:rPr lang="en-US" sz="1600" dirty="0" err="1" smtClean="0"/>
              <a:t>intialization</a:t>
            </a:r>
            <a:r>
              <a:rPr lang="en-US" sz="1600" dirty="0" smtClean="0"/>
              <a:t> (see Section 7.14.2.13). (added to 14.2.1.2)</a:t>
            </a:r>
          </a:p>
          <a:p>
            <a:r>
              <a:rPr lang="en-US" sz="1600" dirty="0" smtClean="0"/>
              <a:t> </a:t>
            </a:r>
            <a:r>
              <a:rPr lang="en-GB" sz="2000" b="0" dirty="0" smtClean="0"/>
              <a:t>Database Service Primitives:</a:t>
            </a:r>
          </a:p>
          <a:p>
            <a:pPr lvl="1"/>
            <a:r>
              <a:rPr lang="en-US" sz="1600" dirty="0" smtClean="0"/>
              <a:t>The following list of messages, present in the IEEE P802.22 Standard, defines the necessary messaging to support access to the database service by the BS.  These primitives existed in section 10.7.1 of the draft. The content of the primitives were updated to align with the formatting of primitives defined in 14.1. (added to 14.2.1.3)</a:t>
            </a:r>
          </a:p>
          <a:p>
            <a:r>
              <a:rPr lang="en-GB" sz="2000" b="0" dirty="0" smtClean="0"/>
              <a:t>BS Configuration and Monitoring Primitives:</a:t>
            </a:r>
          </a:p>
          <a:p>
            <a:pPr lvl="1"/>
            <a:r>
              <a:rPr lang="en-US" sz="1600" dirty="0" smtClean="0"/>
              <a:t>The BS SM occasionally sends the available channel list to its higher layers for additional channel classification. These primitives existed in section 10.7.2 of the draft. The content of the primitives were updated to align with the formatting of primitives defined in 14.1. (added to 14.2.1.4)</a:t>
            </a:r>
          </a:p>
          <a:p>
            <a:pPr lvl="1"/>
            <a:endParaRPr 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5</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M-SAP Primitives (2/2)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CPE Reports the Resulting Available WRAN Service:</a:t>
            </a:r>
          </a:p>
          <a:p>
            <a:pPr lvl="1"/>
            <a:r>
              <a:rPr lang="en-US" sz="1600" dirty="0" smtClean="0"/>
              <a:t>The selection of WRAN service by the CPE is performed by its higher layers.  The M-SAP is an interface that provides a means of exchange information between the SA and the higher layers. These primitives existed in section 10.7.3 of the draft. The content of the primitives were updated to align with the formatting of primitives defined in 14.1. (added to 14.2.1.5)</a:t>
            </a:r>
          </a:p>
          <a:p>
            <a:r>
              <a:rPr lang="en-US" sz="1600" dirty="0" smtClean="0"/>
              <a:t> </a:t>
            </a:r>
            <a:r>
              <a:rPr lang="en-GB" sz="2000" b="0" dirty="0" smtClean="0"/>
              <a:t>Antenna Primitives:</a:t>
            </a:r>
          </a:p>
          <a:p>
            <a:pPr lvl="1"/>
            <a:r>
              <a:rPr lang="en-US" sz="1600" dirty="0" smtClean="0"/>
              <a:t>Essential antenna information is provided to the MAC by the antenna through the M-SAP. The M-SAP is an interface that provides a means of exchanging information between the SM at the BS MAC and the SSA at the CPE MAC and their respective antenna. These primitives existed in section 10.7.6 of the draft. The content of the primitives were updated to align with the formatting of primitives defined in 14.1. (added to 14.2.1.6)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6</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SM-SSF-SAP &amp; SM-GL-SAP Primitives</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Spectrum Sensing Function Primitives (SM-SSF-SAP):</a:t>
            </a:r>
          </a:p>
          <a:p>
            <a:pPr lvl="1"/>
            <a:r>
              <a:rPr lang="en-US" sz="1600" dirty="0" smtClean="0"/>
              <a:t>The IEEE 802.22 PHY layer shall provide local spectrum sensing services through its SSF accessed through the SM-SSF-SAP. These primitives existed in section 10.7.4 of the draft. The content of the primitives were updated to align with the formatting of primitives defined in 14.1. (added to 14.2.2.1)</a:t>
            </a:r>
          </a:p>
          <a:p>
            <a:r>
              <a:rPr lang="en-GB" sz="2000" b="0" dirty="0" smtClean="0"/>
              <a:t>Geo-location Primitives (SM-GL-SAP):</a:t>
            </a:r>
          </a:p>
          <a:p>
            <a:pPr lvl="1"/>
            <a:r>
              <a:rPr lang="en-US" sz="1600" dirty="0" smtClean="0"/>
              <a:t>The PHY layer provides local geo-location services through its satellite-based location acquisition unit to the SM/SSA through the SM-GL-SAP. These primitives existed in section 10.7.5 of the draft. The content of the primitives were updated to align with the formatting of primitives defined in 14.1. (added to 14.2.3.1)</a:t>
            </a:r>
          </a:p>
          <a:p>
            <a:r>
              <a:rPr lang="en-GB" sz="2000" b="0" dirty="0" smtClean="0"/>
              <a:t>In the current base standard, SM-SSF- and SM-GL-SAP were only referenced in Section 10.7.4 and 10.7.5. Text in section 5.2 “Management Reference Architecture” needs to be updated. Modification of text in section 5.2 to include a description of the SM-SSF- and SM-GL-SAP have been provided in DCN 22-12/109r0.</a:t>
            </a:r>
          </a:p>
          <a:p>
            <a:pPr lvl="1"/>
            <a:endParaRPr lang="en-US" sz="1600" dirty="0" smtClean="0"/>
          </a:p>
          <a:p>
            <a:pPr lvl="1"/>
            <a:endParaRPr 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7</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C-SAP Primitives (1/2)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Security Management Primitives:</a:t>
            </a:r>
          </a:p>
          <a:p>
            <a:pPr lvl="1"/>
            <a:r>
              <a:rPr lang="en-US" sz="1600" dirty="0" smtClean="0"/>
              <a:t>Security management pertain to monitoring and managing information regarding the CPE (i.e. ‘Supplicant’) and the AAA/NCMS (i.e. ‘Authenticator’) exchanging security credentials in order to mutually authenticate each other and establish an AK at the CPE and BS. (added to 14.2.4.1)</a:t>
            </a:r>
          </a:p>
          <a:p>
            <a:r>
              <a:rPr lang="en-GB" sz="2000" b="0" dirty="0" smtClean="0"/>
              <a:t>Multicast Management primitives:</a:t>
            </a:r>
          </a:p>
          <a:p>
            <a:pPr lvl="1"/>
            <a:r>
              <a:rPr lang="en-US" sz="1600" dirty="0" smtClean="0"/>
              <a:t>Multicast management primitives pertain to monitoring and managing information regarding setting up multicast groups for </a:t>
            </a:r>
            <a:r>
              <a:rPr lang="en-US" sz="1600" dirty="0" err="1" smtClean="0"/>
              <a:t>CPEs</a:t>
            </a:r>
            <a:r>
              <a:rPr lang="en-US" sz="1600" dirty="0" smtClean="0"/>
              <a:t>.  (added to 14.2.4.2)</a:t>
            </a:r>
          </a:p>
          <a:p>
            <a:r>
              <a:rPr lang="en-US" sz="1600" dirty="0" smtClean="0"/>
              <a:t> </a:t>
            </a:r>
            <a:r>
              <a:rPr lang="en-GB" sz="2000" b="0" dirty="0" smtClean="0"/>
              <a:t>Network Entry Management Primitives:</a:t>
            </a:r>
          </a:p>
          <a:p>
            <a:pPr lvl="1"/>
            <a:r>
              <a:rPr lang="en-US" sz="1600" dirty="0" smtClean="0"/>
              <a:t>The initialization and network entry procedures for the CPE is described in Sections 7.14.2. (added to 14.2.4.3)</a:t>
            </a:r>
          </a:p>
          <a:p>
            <a:r>
              <a:rPr lang="en-US" sz="1600" dirty="0" smtClean="0"/>
              <a:t> </a:t>
            </a:r>
            <a:r>
              <a:rPr lang="en-GB" sz="2000" b="0" dirty="0" smtClean="0"/>
              <a:t>CPE State Management Primitives:</a:t>
            </a:r>
          </a:p>
          <a:p>
            <a:pPr lvl="1"/>
            <a:r>
              <a:rPr lang="en-US" sz="1600" dirty="0" smtClean="0"/>
              <a:t>CPE State Management Primitives relate to managing the active (registration) state of the CPE. The active (registration) state of the CPE is manipulated as per Spectrum Manager policies (see 10.2.5), and during the registration process (see 7.14.2.11) during network entry/re-entry. CPE power management can be supported by properly scheduling execution CPE State Management Primitives.  This is done via DREG-REQ/</a:t>
            </a:r>
            <a:r>
              <a:rPr lang="en-US" sz="1600" dirty="0" err="1" smtClean="0"/>
              <a:t>CMD.(added</a:t>
            </a:r>
            <a:r>
              <a:rPr lang="en-US" sz="1600" dirty="0" smtClean="0"/>
              <a:t> to 14.2.4.4)</a:t>
            </a:r>
          </a:p>
          <a:p>
            <a:pPr lvl="1"/>
            <a:endParaRPr lang="en-US" sz="1600" dirty="0" smtClean="0"/>
          </a:p>
          <a:p>
            <a:pPr lvl="1"/>
            <a:endParaRPr 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8</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C-SAP Primitives (2/2)</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Radio Resource Management Primitives:</a:t>
            </a:r>
          </a:p>
          <a:p>
            <a:pPr lvl="1"/>
            <a:r>
              <a:rPr lang="en-US" sz="1600" dirty="0" smtClean="0"/>
              <a:t>Radio Resource Management Primitives allow the NCMS to monitor usage of radio resources in the DS and US at a particular BS. (added to 14.2.4.5)</a:t>
            </a:r>
          </a:p>
          <a:p>
            <a:r>
              <a:rPr lang="en-GB" sz="2000" b="0" dirty="0" smtClean="0"/>
              <a:t>Service Flow Management Primitives:</a:t>
            </a:r>
          </a:p>
          <a:p>
            <a:pPr lvl="1"/>
            <a:r>
              <a:rPr lang="en-US" sz="1600" dirty="0" smtClean="0"/>
              <a:t>Service Flow Management Primitives allow the NCMS to maintain configuration of services flows on </a:t>
            </a:r>
            <a:r>
              <a:rPr lang="en-US" sz="1600" dirty="0" err="1" smtClean="0"/>
              <a:t>CPEs</a:t>
            </a:r>
            <a:r>
              <a:rPr lang="en-US" sz="1600" dirty="0" smtClean="0"/>
              <a:t>. The are two types of reports that can be retrieved, percentage of resources allocated in the DS/US and amount of slots allocated in a DS/US region.  (added to 14.2.4.6)</a:t>
            </a:r>
            <a:endParaRPr lang="en-US" dirty="0" smtClean="0"/>
          </a:p>
          <a:p>
            <a:pPr lvl="1"/>
            <a:endParaRPr 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en-US" dirty="0" smtClean="0"/>
              <a:t>Ranga Reddy, Self</a:t>
            </a:r>
            <a:endParaRPr lang="en-US" dirty="0"/>
          </a:p>
        </p:txBody>
      </p:sp>
      <p:sp>
        <p:nvSpPr>
          <p:cNvPr id="6" name="Slide Number Placeholder 5"/>
          <p:cNvSpPr>
            <a:spLocks noGrp="1"/>
          </p:cNvSpPr>
          <p:nvPr>
            <p:ph type="sldNum" sz="quarter" idx="12"/>
          </p:nvPr>
        </p:nvSpPr>
        <p:spPr/>
        <p:txBody>
          <a:bodyPr/>
          <a:lstStyle/>
          <a:p>
            <a:r>
              <a:rPr lang="en-US"/>
              <a:t>Slide </a:t>
            </a:r>
            <a:fld id="{2D7BA495-A010-4511-82EF-336AE6F6475A}" type="slidenum">
              <a:rPr lang="en-US"/>
              <a:pPr/>
              <a:t>9</a:t>
            </a:fld>
            <a:endParaRPr lang="en-US"/>
          </a:p>
        </p:txBody>
      </p:sp>
      <p:sp>
        <p:nvSpPr>
          <p:cNvPr id="20482" name="Rectangle 2"/>
          <p:cNvSpPr>
            <a:spLocks noGrp="1" noChangeArrowheads="1"/>
          </p:cNvSpPr>
          <p:nvPr>
            <p:ph type="title"/>
          </p:nvPr>
        </p:nvSpPr>
        <p:spPr>
          <a:xfrm>
            <a:off x="685800" y="685800"/>
            <a:ext cx="7772400" cy="381000"/>
          </a:xfrm>
        </p:spPr>
        <p:txBody>
          <a:bodyPr/>
          <a:lstStyle/>
          <a:p>
            <a:r>
              <a:rPr lang="en-US" sz="2800" dirty="0" smtClean="0"/>
              <a:t>Going Forward (?)</a:t>
            </a:r>
            <a:endParaRPr lang="en-US" sz="2800" dirty="0"/>
          </a:p>
        </p:txBody>
      </p:sp>
      <p:sp>
        <p:nvSpPr>
          <p:cNvPr id="20483" name="Rectangle 3"/>
          <p:cNvSpPr>
            <a:spLocks noGrp="1" noChangeArrowheads="1"/>
          </p:cNvSpPr>
          <p:nvPr>
            <p:ph type="body" idx="1"/>
          </p:nvPr>
        </p:nvSpPr>
        <p:spPr>
          <a:xfrm>
            <a:off x="228600" y="1219200"/>
            <a:ext cx="8686800" cy="5105400"/>
          </a:xfrm>
        </p:spPr>
        <p:txBody>
          <a:bodyPr/>
          <a:lstStyle/>
          <a:p>
            <a:r>
              <a:rPr lang="en-GB" sz="2000" b="0" dirty="0" smtClean="0"/>
              <a:t>As of the current state of the draft, (D3), all of the technical work that we sought to accomplish with this amendment has been accomplished.</a:t>
            </a:r>
          </a:p>
          <a:p>
            <a:r>
              <a:rPr lang="en-GB" sz="2000" b="0" dirty="0" smtClean="0"/>
              <a:t>If the group is pleased with the work done, we can move forward to Sponsor Ballot phase, or initiate another Letter Ballot to allow the working group more time to review it. Either way a motion will be have to be made prior to concluding the working group session this week.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802-22-Submission.pot</Template>
  <TotalTime>221</TotalTime>
  <Words>1618</Words>
  <Application>Microsoft Macintosh PowerPoint</Application>
  <PresentationFormat>On-screen Show (4:3)</PresentationFormat>
  <Paragraphs>96</Paragraphs>
  <Slides>10</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802-22-Submission</vt:lpstr>
      <vt:lpstr>Document</vt:lpstr>
      <vt:lpstr>January 2013 TGa Review</vt:lpstr>
      <vt:lpstr>Abstract</vt:lpstr>
      <vt:lpstr>Primitive Development</vt:lpstr>
      <vt:lpstr>M-SAP Primitives (1/2)</vt:lpstr>
      <vt:lpstr>M-SAP Primitives (2/2)</vt:lpstr>
      <vt:lpstr>SM-SSF-SAP &amp; SM-GL-SAP Primitives</vt:lpstr>
      <vt:lpstr>C-SAP Primitives (1/2)</vt:lpstr>
      <vt:lpstr>C-SAP Primitives (2/2)</vt:lpstr>
      <vt:lpstr>Going Forward (?)</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Ranga Reddy</dc:creator>
  <cp:lastModifiedBy>Ranga Reddy</cp:lastModifiedBy>
  <cp:revision>18</cp:revision>
  <cp:lastPrinted>1998-02-10T13:28:06Z</cp:lastPrinted>
  <dcterms:created xsi:type="dcterms:W3CDTF">2013-01-17T01:27:39Z</dcterms:created>
  <dcterms:modified xsi:type="dcterms:W3CDTF">2013-01-17T01:27:52Z</dcterms:modified>
</cp:coreProperties>
</file>