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91" r:id="rId3"/>
    <p:sldId id="286" r:id="rId4"/>
    <p:sldId id="287" r:id="rId5"/>
    <p:sldId id="292" r:id="rId6"/>
    <p:sldId id="289" r:id="rId7"/>
    <p:sldId id="290" r:id="rId8"/>
    <p:sldId id="279" r:id="rId9"/>
    <p:sldId id="274" r:id="rId10"/>
    <p:sldId id="275" r:id="rId11"/>
    <p:sldId id="269" r:id="rId12"/>
    <p:sldId id="283" r:id="rId13"/>
    <p:sldId id="284" r:id="rId14"/>
    <p:sldId id="278" r:id="rId15"/>
    <p:sldId id="282" r:id="rId16"/>
    <p:sldId id="280" r:id="rId17"/>
    <p:sldId id="281" r:id="rId18"/>
    <p:sldId id="273" r:id="rId19"/>
    <p:sldId id="277" r:id="rId20"/>
    <p:sldId id="276"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802.11-12/1223r0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802.11-12/1223r0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3658670" y="8984170"/>
            <a:ext cx="75372" cy="185420"/>
          </a:xfrm>
          <a:noFill/>
        </p:spPr>
        <p:txBody>
          <a:bodyPr/>
          <a:lstStyle/>
          <a:p>
            <a:pPr defTabSz="932865"/>
            <a:fld id="{FECA675C-1BB5-4D40-94E6-0BED9EFB73CD}" type="slidenum">
              <a:rPr lang="en-US" smtClean="0"/>
              <a:pPr defTabSz="932865"/>
              <a:t>2</a:t>
            </a:fld>
            <a:endParaRPr lang="en-US" dirty="0" smtClean="0"/>
          </a:p>
        </p:txBody>
      </p:sp>
      <p:sp>
        <p:nvSpPr>
          <p:cNvPr id="440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658670" y="8984170"/>
            <a:ext cx="75372" cy="185420"/>
          </a:xfrm>
          <a:noFill/>
        </p:spPr>
        <p:txBody>
          <a:bodyPr/>
          <a:lstStyle/>
          <a:p>
            <a:pPr defTabSz="932865"/>
            <a:fld id="{76E594A7-59F2-4D4F-BC82-CBA8AE3DCEF5}" type="slidenum">
              <a:rPr lang="en-US" smtClean="0"/>
              <a:pPr defTabSz="932865"/>
              <a:t>3</a:t>
            </a:fld>
            <a:endParaRPr lang="en-US" dirty="0" smtClean="0"/>
          </a:p>
        </p:txBody>
      </p:sp>
      <p:sp>
        <p:nvSpPr>
          <p:cNvPr id="4505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xfrm>
            <a:off x="3658670" y="8984170"/>
            <a:ext cx="75372" cy="185420"/>
          </a:xfrm>
          <a:noFill/>
        </p:spPr>
        <p:txBody>
          <a:bodyPr/>
          <a:lstStyle/>
          <a:p>
            <a:pPr defTabSz="932865"/>
            <a:fld id="{A46F16B8-714B-4988-A60B-098C344AA88E}" type="slidenum">
              <a:rPr lang="en-US" smtClean="0"/>
              <a:pPr defTabSz="932865"/>
              <a:t>4</a:t>
            </a:fld>
            <a:endParaRPr lang="en-US" dirty="0" smtClean="0"/>
          </a:p>
        </p:txBody>
      </p:sp>
      <p:sp>
        <p:nvSpPr>
          <p:cNvPr id="46083"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3658670" y="8984170"/>
            <a:ext cx="75372" cy="185420"/>
          </a:xfrm>
          <a:noFill/>
        </p:spPr>
        <p:txBody>
          <a:bodyPr/>
          <a:lstStyle/>
          <a:p>
            <a:pPr defTabSz="932865"/>
            <a:fld id="{76E594A7-59F2-4D4F-BC82-CBA8AE3DCEF5}" type="slidenum">
              <a:rPr lang="en-US" smtClean="0"/>
              <a:pPr defTabSz="932865"/>
              <a:t>5</a:t>
            </a:fld>
            <a:endParaRPr lang="en-US" dirty="0" smtClean="0"/>
          </a:p>
        </p:txBody>
      </p:sp>
      <p:sp>
        <p:nvSpPr>
          <p:cNvPr id="45059"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xfrm>
            <a:off x="3658670" y="8984170"/>
            <a:ext cx="75372" cy="185420"/>
          </a:xfrm>
          <a:noFill/>
        </p:spPr>
        <p:txBody>
          <a:bodyPr/>
          <a:lstStyle/>
          <a:p>
            <a:pPr defTabSz="932865"/>
            <a:fld id="{3A86B849-0B11-4ADD-A3D9-E0222D26A33B}" type="slidenum">
              <a:rPr lang="en-US" smtClean="0"/>
              <a:pPr defTabSz="932865"/>
              <a:t>6</a:t>
            </a:fld>
            <a:endParaRPr lang="en-US" dirty="0" smtClean="0"/>
          </a:p>
        </p:txBody>
      </p:sp>
      <p:sp>
        <p:nvSpPr>
          <p:cNvPr id="48131"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xfrm>
            <a:off x="3658670" y="8984170"/>
            <a:ext cx="75372" cy="185420"/>
          </a:xfrm>
          <a:noFill/>
        </p:spPr>
        <p:txBody>
          <a:bodyPr/>
          <a:lstStyle/>
          <a:p>
            <a:pPr defTabSz="932865"/>
            <a:fld id="{FECA675C-1BB5-4D40-94E6-0BED9EFB73CD}" type="slidenum">
              <a:rPr lang="en-US" smtClean="0"/>
              <a:pPr defTabSz="932865"/>
              <a:t>7</a:t>
            </a:fld>
            <a:endParaRPr lang="en-US" dirty="0" smtClean="0"/>
          </a:p>
        </p:txBody>
      </p:sp>
      <p:sp>
        <p:nvSpPr>
          <p:cNvPr id="44035" name="Notes Placeholder 2"/>
          <p:cNvSpPr>
            <a:spLocks noGrp="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1154113" y="701675"/>
            <a:ext cx="4624387" cy="3467100"/>
          </a:xfrm>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58214" y="8984372"/>
            <a:ext cx="75241" cy="185671"/>
          </a:xfrm>
          <a:noFill/>
        </p:spPr>
        <p:txBody>
          <a:bodyPr/>
          <a:lstStyle/>
          <a:p>
            <a:pPr defTabSz="932542"/>
            <a:fld id="{9B1B58E9-51BC-41C9-9ACA-96EC77E98CD5}" type="slidenum">
              <a:rPr lang="en-US" smtClean="0">
                <a:ea typeface="MS PGothic"/>
                <a:cs typeface="MS PGothic"/>
              </a:rPr>
              <a:pPr defTabSz="932542"/>
              <a:t>10</a:t>
            </a:fld>
            <a:endParaRPr lang="en-US" dirty="0" smtClean="0">
              <a:ea typeface="MS PGothic"/>
              <a:cs typeface="MS PGothic"/>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54113" y="701675"/>
            <a:ext cx="4624387" cy="3467100"/>
          </a:xfrm>
          <a:ln/>
        </p:spPr>
      </p:sp>
      <p:sp>
        <p:nvSpPr>
          <p:cNvPr id="113667" name="Rectangle 3"/>
          <p:cNvSpPr>
            <a:spLocks noGrp="1"/>
          </p:cNvSpPr>
          <p:nvPr>
            <p:ph type="body" idx="1"/>
          </p:nvPr>
        </p:nvSpPr>
        <p:spPr>
          <a:noFill/>
          <a:ln/>
        </p:spPr>
        <p:txBody>
          <a:bodyPr/>
          <a:lstStyle/>
          <a:p>
            <a:pPr eaLnBrk="1" hangingPunct="1"/>
            <a:endParaRPr lang="en-US" smtClean="0">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22-12/0105r01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mailto:apurva.mody@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mailto:Kenneth.carrigan@navy.mil"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2/dcn/12/22-12-0103-00-0000-september-interim-working-group-meeting-minutes.doc" TargetMode="External"/><Relationship Id="rId7" Type="http://schemas.openxmlformats.org/officeDocument/2006/relationships/hyperlink" Target="http://www.ieee802.org/22/Technology/22-10-0073-03-0000-802-22-overview-and-core-technologies.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www.ieee802.org/22" TargetMode="External"/><Relationship Id="rId5" Type="http://schemas.openxmlformats.org/officeDocument/2006/relationships/hyperlink" Target="http://www.whitehouse.gov/sites/default/files/microsites/ostp/pcast_spectrum_report_final_july_20_2012.pdf" TargetMode="External"/><Relationship Id="rId4" Type="http://schemas.openxmlformats.org/officeDocument/2006/relationships/hyperlink" Target="https://mentor.ieee.org/802.22/dcn/12/22-12-0106-00-0000-802-22-november-plenary-wg-motions.doc"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22/dcn/12/22-12-0083-03-0001-advanced-beaconing-par.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22/dcn/12/22-12-0084-03-0001-advanced-beaconing-5c.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22/dcn/12/22-12-0102-00-0001-802-22-responses-to-comments-on-the-802-22-1-par.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22/dcn/12/22-12-0084-05-0001-advanced-beaconing-5c.docx" TargetMode="External"/><Relationship Id="rId4" Type="http://schemas.openxmlformats.org/officeDocument/2006/relationships/hyperlink" Target="https://mentor.ieee.org/802.22/dcn/12/22-12-0083-05-0001-advanced-beaconing-par.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2/dcn/12/22-12-0083-05-0001-advanced-beaconing-par.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22/dcn/12/22-12-0102-00-0001-802-22-responses-to-comments-on-the-802-22-1-par.pptx" TargetMode="External"/><Relationship Id="rId4" Type="http://schemas.openxmlformats.org/officeDocument/2006/relationships/hyperlink" Target="https://mentor.ieee.org/802.22/dcn/12/22-12-0084-05-0001-advanced-beaconing-5c.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22/dcn/12/22-12-0083-06-0001-advanced-beaconing-par.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22/dcn/12/22-12-0084-05-0001-advanced-beaconing-5c.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IEEE 802.22 November Plenary EC Closing Motions</a:t>
            </a:r>
            <a:endParaRPr lang="en-GB" dirty="0"/>
          </a:p>
        </p:txBody>
      </p:sp>
      <p:sp>
        <p:nvSpPr>
          <p:cNvPr id="3074" name="Rectangle 2"/>
          <p:cNvSpPr>
            <a:spLocks noGrp="1" noChangeArrowheads="1"/>
          </p:cNvSpPr>
          <p:nvPr>
            <p:ph type="body" idx="1"/>
          </p:nvPr>
        </p:nvSpPr>
        <p:spPr>
          <a:xfrm>
            <a:off x="685800" y="1911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2012-11-15</a:t>
            </a:r>
            <a:endParaRPr lang="en-GB" sz="2000" b="0" dirty="0"/>
          </a:p>
        </p:txBody>
      </p:sp>
      <p:sp>
        <p:nvSpPr>
          <p:cNvPr id="3076" name="Rectangle 4"/>
          <p:cNvSpPr>
            <a:spLocks noChangeArrowheads="1"/>
          </p:cNvSpPr>
          <p:nvPr/>
        </p:nvSpPr>
        <p:spPr bwMode="auto">
          <a:xfrm>
            <a:off x="533400" y="23844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1"/>
          <p:cNvGraphicFramePr>
            <a:graphicFrameLocks noChangeAspect="1"/>
          </p:cNvGraphicFramePr>
          <p:nvPr/>
        </p:nvGraphicFramePr>
        <p:xfrm>
          <a:off x="533400" y="2765425"/>
          <a:ext cx="8185150" cy="2263775"/>
        </p:xfrm>
        <a:graphic>
          <a:graphicData uri="http://schemas.openxmlformats.org/presentationml/2006/ole">
            <p:oleObj spid="_x0000_s3076" name="Document" r:id="rId4" imgW="8277855" imgH="2319551"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52400" y="708154"/>
            <a:ext cx="8839200" cy="2416046"/>
          </a:xfrm>
          <a:prstGeom prst="rect">
            <a:avLst/>
          </a:prstGeom>
          <a:noFill/>
        </p:spPr>
        <p:txBody>
          <a:bodyPr wrap="square" rtlCol="0">
            <a:spAutoFit/>
          </a:bodyPr>
          <a:lstStyle/>
          <a:p>
            <a:pPr algn="just"/>
            <a:r>
              <a:rPr lang="en-US" sz="1800" b="1" dirty="0" smtClean="0">
                <a:solidFill>
                  <a:schemeClr val="tx1"/>
                </a:solidFill>
                <a:latin typeface="Arial" pitchFamily="34" charset="0"/>
                <a:cs typeface="Arial" pitchFamily="34" charset="0"/>
              </a:rPr>
              <a:t>How will it Work: </a:t>
            </a:r>
            <a:r>
              <a:rPr lang="en-US" sz="1800" dirty="0" smtClean="0">
                <a:solidFill>
                  <a:schemeClr val="tx1"/>
                </a:solidFill>
                <a:latin typeface="Arial" pitchFamily="34" charset="0"/>
                <a:cs typeface="Arial" pitchFamily="34" charset="0"/>
              </a:rPr>
              <a:t>The designed beacon will contain </a:t>
            </a:r>
            <a:r>
              <a:rPr lang="en-US" sz="1800" b="1" i="1" dirty="0" smtClean="0">
                <a:solidFill>
                  <a:schemeClr val="tx1"/>
                </a:solidFill>
                <a:latin typeface="Arial" pitchFamily="34" charset="0"/>
                <a:cs typeface="Arial" pitchFamily="34" charset="0"/>
              </a:rPr>
              <a:t>Peace Time</a:t>
            </a:r>
            <a:r>
              <a:rPr lang="en-US" sz="1800" b="1"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temporal patterns of the radars (e. g. PW, PRI), which when combined with some universal time clock such as GPS can help commercial communications systems to use the empty time slots for their operation. </a:t>
            </a:r>
          </a:p>
          <a:p>
            <a:pPr algn="just"/>
            <a:endParaRPr lang="en-US" sz="700" dirty="0" smtClean="0">
              <a:solidFill>
                <a:schemeClr val="tx1"/>
              </a:solidFill>
              <a:latin typeface="Arial" pitchFamily="34" charset="0"/>
              <a:cs typeface="Arial" pitchFamily="34" charset="0"/>
            </a:endParaRPr>
          </a:p>
          <a:p>
            <a:pPr algn="just"/>
            <a:r>
              <a:rPr lang="en-US" sz="1800" dirty="0" smtClean="0">
                <a:solidFill>
                  <a:schemeClr val="tx1"/>
                </a:solidFill>
                <a:latin typeface="Arial" pitchFamily="34" charset="0"/>
                <a:cs typeface="Arial" pitchFamily="34" charset="0"/>
              </a:rPr>
              <a:t>During </a:t>
            </a:r>
            <a:r>
              <a:rPr lang="en-US" sz="1800" b="1" i="1" dirty="0" smtClean="0">
                <a:solidFill>
                  <a:schemeClr val="tx1"/>
                </a:solidFill>
                <a:latin typeface="Arial" pitchFamily="34" charset="0"/>
                <a:cs typeface="Arial" pitchFamily="34" charset="0"/>
              </a:rPr>
              <a:t>Emergency Scenarios</a:t>
            </a:r>
            <a:r>
              <a:rPr lang="en-US" sz="1800" dirty="0" smtClean="0">
                <a:solidFill>
                  <a:schemeClr val="tx1"/>
                </a:solidFill>
                <a:latin typeface="Arial" pitchFamily="34" charset="0"/>
                <a:cs typeface="Arial" pitchFamily="34" charset="0"/>
              </a:rPr>
              <a:t>, the beacon will send Urgent Co-existence request, to ask all the commercial systems to shut down immediately. Security features for such beacons are very important. IEEE Std, 802.22.1-2010™ has incorporated many such security mechanisms that may be applied to the 3550-3650 band relatively readily. </a:t>
            </a:r>
            <a:endParaRPr lang="en-US" sz="1800" dirty="0">
              <a:solidFill>
                <a:schemeClr val="tx1"/>
              </a:solidFill>
              <a:latin typeface="Arial" pitchFamily="34" charset="0"/>
              <a:cs typeface="Arial" pitchFamily="34" charset="0"/>
            </a:endParaRPr>
          </a:p>
        </p:txBody>
      </p:sp>
      <p:pic>
        <p:nvPicPr>
          <p:cNvPr id="5" name="Picture 4" descr="radar_3D.jpg"/>
          <p:cNvPicPr>
            <a:picLocks noChangeAspect="1"/>
          </p:cNvPicPr>
          <p:nvPr/>
        </p:nvPicPr>
        <p:blipFill>
          <a:blip r:embed="rId3" cstate="print"/>
          <a:stretch>
            <a:fillRect/>
          </a:stretch>
        </p:blipFill>
        <p:spPr>
          <a:xfrm>
            <a:off x="2971800" y="3581400"/>
            <a:ext cx="3581400" cy="2667000"/>
          </a:xfrm>
          <a:prstGeom prst="rect">
            <a:avLst/>
          </a:prstGeom>
        </p:spPr>
      </p:pic>
      <p:pic>
        <p:nvPicPr>
          <p:cNvPr id="4" name="Picture 3" descr="radar_3D.jpg"/>
          <p:cNvPicPr>
            <a:picLocks noChangeAspect="1"/>
          </p:cNvPicPr>
          <p:nvPr/>
        </p:nvPicPr>
        <p:blipFill>
          <a:blip r:embed="rId4" cstate="print"/>
          <a:stretch>
            <a:fillRect/>
          </a:stretch>
        </p:blipFill>
        <p:spPr>
          <a:xfrm>
            <a:off x="-166437" y="3581400"/>
            <a:ext cx="3595437" cy="2727318"/>
          </a:xfrm>
          <a:prstGeom prst="rect">
            <a:avLst/>
          </a:prstGeom>
        </p:spPr>
      </p:pic>
      <p:sp>
        <p:nvSpPr>
          <p:cNvPr id="6" name="Parallelogram 5"/>
          <p:cNvSpPr/>
          <p:nvPr/>
        </p:nvSpPr>
        <p:spPr bwMode="auto">
          <a:xfrm rot="2937069" flipH="1">
            <a:off x="5459456" y="4888150"/>
            <a:ext cx="82009" cy="1445825"/>
          </a:xfrm>
          <a:prstGeom prst="parallelogram">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charset="-128"/>
            </a:endParaRPr>
          </a:p>
        </p:txBody>
      </p:sp>
      <p:sp>
        <p:nvSpPr>
          <p:cNvPr id="7" name="Rounded Rectangular Callout 6"/>
          <p:cNvSpPr/>
          <p:nvPr/>
        </p:nvSpPr>
        <p:spPr bwMode="auto">
          <a:xfrm>
            <a:off x="2438400" y="5562600"/>
            <a:ext cx="1981200" cy="685800"/>
          </a:xfrm>
          <a:prstGeom prst="wedgeRoundRectCallout">
            <a:avLst>
              <a:gd name="adj1" fmla="val 84639"/>
              <a:gd name="adj2" fmla="val 7093"/>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IEEE 802.22.1 Like Beacon</a:t>
            </a:r>
            <a:endParaRPr kumimoji="0" lang="en-US" sz="1800" b="1" i="0" u="none" strike="noStrike" cap="none" normalizeH="0" baseline="0" dirty="0" smtClean="0">
              <a:ln>
                <a:noFill/>
              </a:ln>
              <a:solidFill>
                <a:schemeClr val="bg1"/>
              </a:solidFill>
              <a:effectLst/>
              <a:latin typeface="Arial" charset="0"/>
              <a:ea typeface="ＭＳ Ｐゴシック" charset="-128"/>
            </a:endParaRPr>
          </a:p>
        </p:txBody>
      </p:sp>
      <p:pic>
        <p:nvPicPr>
          <p:cNvPr id="8" name="Picture 7" descr="IEEE_802_22_1_beacon.JPG"/>
          <p:cNvPicPr>
            <a:picLocks noChangeAspect="1"/>
          </p:cNvPicPr>
          <p:nvPr/>
        </p:nvPicPr>
        <p:blipFill>
          <a:blip r:embed="rId5" cstate="print"/>
          <a:stretch>
            <a:fillRect/>
          </a:stretch>
        </p:blipFill>
        <p:spPr>
          <a:xfrm>
            <a:off x="6224588" y="5029200"/>
            <a:ext cx="2919412" cy="1131555"/>
          </a:xfrm>
          <a:prstGeom prst="rect">
            <a:avLst/>
          </a:prstGeom>
        </p:spPr>
      </p:pic>
      <p:sp>
        <p:nvSpPr>
          <p:cNvPr id="9" name="Rounded Rectangular Callout 8"/>
          <p:cNvSpPr/>
          <p:nvPr/>
        </p:nvSpPr>
        <p:spPr bwMode="auto">
          <a:xfrm>
            <a:off x="6400800" y="3505200"/>
            <a:ext cx="2743200" cy="1295400"/>
          </a:xfrm>
          <a:prstGeom prst="wedgeRoundRectCallout">
            <a:avLst>
              <a:gd name="adj1" fmla="val 2757"/>
              <a:gd name="adj2" fmla="val 70575"/>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Arial" pitchFamily="34" charset="0"/>
                <a:cs typeface="Arial" pitchFamily="34" charset="0"/>
              </a:rPr>
              <a:t>Current IEEE 802.22.1 beacon protocol contains many  security Features already</a:t>
            </a:r>
            <a:endParaRPr kumimoji="0" lang="en-US" sz="1600" b="1" i="0" u="none" strike="noStrike" cap="none" normalizeH="0" baseline="0" dirty="0" smtClean="0">
              <a:ln>
                <a:noFill/>
              </a:ln>
              <a:effectLst/>
              <a:latin typeface="Arial" pitchFamily="34" charset="0"/>
              <a:ea typeface="ＭＳ Ｐゴシック" charset="-128"/>
              <a:cs typeface="Arial" pitchFamily="34" charset="0"/>
            </a:endParaRPr>
          </a:p>
        </p:txBody>
      </p:sp>
      <p:sp>
        <p:nvSpPr>
          <p:cNvPr id="10" name="Text Box 2"/>
          <p:cNvSpPr txBox="1">
            <a:spLocks noChangeArrowheads="1"/>
          </p:cNvSpPr>
          <p:nvPr/>
        </p:nvSpPr>
        <p:spPr bwMode="auto">
          <a:xfrm>
            <a:off x="228600" y="-22086"/>
            <a:ext cx="8382000" cy="707886"/>
          </a:xfrm>
          <a:prstGeom prst="rect">
            <a:avLst/>
          </a:prstGeom>
          <a:solidFill>
            <a:schemeClr val="bg1"/>
          </a:solidFill>
          <a:ln w="9525">
            <a:noFill/>
            <a:miter lim="800000"/>
            <a:headEnd/>
            <a:tailEnd/>
          </a:ln>
        </p:spPr>
        <p:txBody>
          <a:bodyPr wrap="square">
            <a:spAutoFit/>
          </a:bodyPr>
          <a:lstStyle/>
          <a:p>
            <a:pPr>
              <a:spcBef>
                <a:spcPct val="50000"/>
              </a:spcBef>
            </a:pPr>
            <a:r>
              <a:rPr lang="en-US" sz="2000" b="1" dirty="0" smtClean="0">
                <a:solidFill>
                  <a:schemeClr val="tx1"/>
                </a:solidFill>
                <a:latin typeface="Arial" pitchFamily="34" charset="0"/>
                <a:cs typeface="Arial" pitchFamily="34" charset="0"/>
              </a:rPr>
              <a:t>Spectrum sharing with radar using IEEE 802.22.1 Beaconing Standard</a:t>
            </a:r>
            <a:endParaRPr lang="en-US" sz="2000" b="1" dirty="0">
              <a:solidFill>
                <a:schemeClr val="tx1"/>
              </a:solidFill>
              <a:latin typeface="Arial" pitchFamily="34" charset="0"/>
              <a:cs typeface="Arial" pitchFamily="34" charset="0"/>
            </a:endParaRPr>
          </a:p>
        </p:txBody>
      </p:sp>
      <p:sp>
        <p:nvSpPr>
          <p:cNvPr id="11" name="Footer Placeholder 3"/>
          <p:cNvSpPr txBox="1">
            <a:spLocks/>
          </p:cNvSpPr>
          <p:nvPr/>
        </p:nvSpPr>
        <p:spPr>
          <a:xfrm>
            <a:off x="5486400" y="6096000"/>
            <a:ext cx="3429000" cy="457200"/>
          </a:xfrm>
          <a:prstGeom prst="rect">
            <a:avLst/>
          </a:prstGeom>
        </p:spPr>
        <p:txBody>
          <a:bodyPr vert="horz" lIns="91440" tIns="45720" rIns="91440" bIns="45720" rtlCol="0" anchor="ctr"/>
          <a:lstStyle>
            <a:lvl1pPr algn="l">
              <a:defRPr>
                <a:solidFill>
                  <a:schemeClr val="tx1"/>
                </a:solidFill>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kumimoji="0" lang="en-US" sz="1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t>
            </a:r>
            <a:r>
              <a:rPr kumimoji="0" lang="en-US" sz="1400" b="1" i="0" u="none" strike="noStrike" kern="1200" cap="none" spc="0" normalizeH="0" baseline="0" noProof="0" dirty="0" smtClean="0">
                <a:ln>
                  <a:noFill/>
                </a:ln>
                <a:solidFill>
                  <a:schemeClr val="tx1"/>
                </a:solidFill>
                <a:effectLst/>
                <a:uLnTx/>
                <a:uFillTx/>
                <a:latin typeface="Arial" pitchFamily="34" charset="0"/>
                <a:ea typeface="MS PGothic"/>
                <a:cs typeface="Arial" pitchFamily="34" charset="0"/>
              </a:rPr>
              <a:t>r. Ken Carrigan, </a:t>
            </a:r>
            <a:endParaRPr lang="en-US" sz="1400" dirty="0" smtClean="0">
              <a:latin typeface="Arial" pitchFamily="34" charset="0"/>
              <a:ea typeface="MS PGothic"/>
              <a:cs typeface="Arial"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ea typeface="MS PGothic"/>
                <a:cs typeface="Arial" pitchFamily="34" charset="0"/>
                <a:hlinkClick r:id="rId6"/>
              </a:rPr>
              <a:t>Kenneth.carrigan@navy.mil</a:t>
            </a:r>
            <a:r>
              <a:rPr lang="en-US" sz="1400" dirty="0" smtClean="0">
                <a:latin typeface="Arial" pitchFamily="34" charset="0"/>
                <a:ea typeface="MS PGothic"/>
                <a:cs typeface="Arial" pitchFamily="34" charset="0"/>
              </a:rPr>
              <a:t> </a:t>
            </a:r>
          </a:p>
        </p:txBody>
      </p:sp>
      <p:sp>
        <p:nvSpPr>
          <p:cNvPr id="12" name="Footer Placeholder 3"/>
          <p:cNvSpPr txBox="1">
            <a:spLocks/>
          </p:cNvSpPr>
          <p:nvPr/>
        </p:nvSpPr>
        <p:spPr>
          <a:xfrm>
            <a:off x="685800" y="6248400"/>
            <a:ext cx="4267200" cy="457200"/>
          </a:xfrm>
          <a:prstGeom prst="rect">
            <a:avLst/>
          </a:prstGeom>
        </p:spPr>
        <p:txBody>
          <a:bodyPr vert="horz" lIns="91440" tIns="45720" rIns="91440" bIns="45720" rtlCol="0" anchor="ctr"/>
          <a:lstStyle>
            <a:lvl1pPr algn="l">
              <a:defRPr>
                <a:solidFill>
                  <a:schemeClr val="tx1"/>
                </a:solidFill>
              </a:defRPr>
            </a:lvl1pPr>
          </a:lstStyle>
          <a:p>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lang="en-US" sz="1400" b="1" dirty="0" smtClean="0">
                <a:latin typeface="Arial" pitchFamily="34" charset="0"/>
                <a:ea typeface="MS PGothic"/>
                <a:cs typeface="Arial" pitchFamily="34" charset="0"/>
              </a:rPr>
              <a:t>Dr. Apurva N. Mody, </a:t>
            </a:r>
            <a:endParaRPr lang="en-US" sz="1400" dirty="0" smtClean="0">
              <a:latin typeface="Arial" pitchFamily="34" charset="0"/>
              <a:ea typeface="MS PGothic"/>
              <a:cs typeface="Arial" pitchFamily="34" charset="0"/>
            </a:endParaRPr>
          </a:p>
          <a:p>
            <a:r>
              <a:rPr lang="en-US" sz="1400" dirty="0" smtClean="0">
                <a:latin typeface="Arial" pitchFamily="34" charset="0"/>
                <a:ea typeface="MS PGothic"/>
                <a:cs typeface="Arial" pitchFamily="34" charset="0"/>
                <a:hlinkClick r:id="rId7"/>
              </a:rPr>
              <a:t>apurva.mody@ieee.org</a:t>
            </a:r>
            <a:r>
              <a:rPr lang="en-US" sz="1400" dirty="0" smtClean="0">
                <a:latin typeface="Arial" pitchFamily="34" charset="0"/>
                <a:ea typeface="MS PGothic"/>
                <a:cs typeface="Arial" pitchFamily="34" charset="0"/>
              </a:rPr>
              <a:t>,+1-404-819-0314 </a:t>
            </a:r>
            <a:r>
              <a:rPr lang="en-US" sz="1400" dirty="0" smtClean="0">
                <a:latin typeface="Arial" pitchFamily="34" charset="0"/>
                <a:cs typeface="Arial" pitchFamily="34" charset="0"/>
              </a:rPr>
              <a:t> </a:t>
            </a:r>
          </a:p>
        </p:txBody>
      </p:sp>
      <p:sp>
        <p:nvSpPr>
          <p:cNvPr id="14" name="TextBox 13"/>
          <p:cNvSpPr txBox="1"/>
          <p:nvPr/>
        </p:nvSpPr>
        <p:spPr>
          <a:xfrm>
            <a:off x="6705600" y="6248400"/>
            <a:ext cx="2362200" cy="461665"/>
          </a:xfrm>
          <a:prstGeom prst="rect">
            <a:avLst/>
          </a:prstGeom>
          <a:noFill/>
        </p:spPr>
        <p:txBody>
          <a:bodyPr wrap="square" rtlCol="0">
            <a:spAutoFit/>
          </a:bodyPr>
          <a:lstStyle/>
          <a:p>
            <a:pPr algn="ctr"/>
            <a:r>
              <a:rPr lang="en-US" sz="1200" b="1" dirty="0" smtClean="0"/>
              <a:t>Approved for Public Release</a:t>
            </a:r>
          </a:p>
          <a:p>
            <a:pPr algn="ctr"/>
            <a:r>
              <a:rPr lang="en-US" sz="1200" b="1" dirty="0" smtClean="0"/>
              <a:t>Distribution Unlimited</a:t>
            </a:r>
            <a:endParaRPr lang="en-US" sz="1200"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152400" y="1143000"/>
            <a:ext cx="8991600" cy="5562600"/>
          </a:xfrm>
        </p:spPr>
        <p:txBody>
          <a:bodyPr/>
          <a:lstStyle/>
          <a:p>
            <a:r>
              <a:rPr lang="en-US" sz="1800" dirty="0" smtClean="0"/>
              <a:t>In the current form, we cannot support the approval of the proposed PAR.</a:t>
            </a:r>
          </a:p>
          <a:p>
            <a:r>
              <a:rPr lang="en-US" sz="1800" dirty="0" smtClean="0"/>
              <a:t>The Title 2.1 and Scope 5.2b does not communicate clearly the substance of the project.</a:t>
            </a:r>
          </a:p>
          <a:p>
            <a:r>
              <a:rPr lang="en-US" sz="1800" dirty="0" smtClean="0">
                <a:solidFill>
                  <a:schemeClr val="accent2"/>
                </a:solidFill>
              </a:rPr>
              <a:t>802.22 Response: </a:t>
            </a:r>
          </a:p>
          <a:p>
            <a:r>
              <a:rPr lang="en-US" sz="1800" dirty="0" smtClean="0">
                <a:solidFill>
                  <a:schemeClr val="accent2"/>
                </a:solidFill>
              </a:rPr>
              <a:t>We agree with this comment. 802.19 provided similar comment.  </a:t>
            </a:r>
          </a:p>
          <a:p>
            <a:pPr marL="0" indent="0"/>
            <a:r>
              <a:rPr lang="en-US" sz="18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800" dirty="0" smtClean="0">
                <a:solidFill>
                  <a:schemeClr val="accent2"/>
                </a:solidFill>
              </a:rPr>
              <a:t>Accordingly we have made changes to the Title, Scope and Purpose. We have also provided the Need for this revision to the standard. The updated PAR and 5C with modifications can be found here: </a:t>
            </a:r>
          </a:p>
          <a:p>
            <a:pPr marL="0" indent="0"/>
            <a:r>
              <a:rPr lang="en-US" sz="1800" dirty="0" smtClean="0">
                <a:solidFill>
                  <a:schemeClr val="accent2"/>
                </a:solidFill>
              </a:rPr>
              <a:t>The new Title is as follows: </a:t>
            </a:r>
            <a:r>
              <a:rPr lang="en-GB" sz="1800" b="0" dirty="0" smtClean="0"/>
              <a:t>Standard for Information Technology--Telecommunications and information exchange between systems--Local and metropolitan area networks--Specific requirements</a:t>
            </a:r>
            <a:r>
              <a:rPr lang="en-GB" sz="1800" dirty="0" smtClean="0"/>
              <a:t> Part 22.1: Standard to Enable Spectrum Sharing using Advanced Beaconing </a:t>
            </a:r>
            <a:endParaRPr lang="en-US" sz="1800" dirty="0" smtClean="0"/>
          </a:p>
          <a:p>
            <a:pPr marL="0" indent="0"/>
            <a:endParaRPr lang="en-US" sz="1800" dirty="0" smtClean="0">
              <a:solidFill>
                <a:schemeClr val="accent2"/>
              </a:solidFill>
            </a:endParaRPr>
          </a:p>
          <a:p>
            <a:r>
              <a:rPr lang="en-US" sz="1800" dirty="0" smtClean="0"/>
              <a:t>(continued)</a:t>
            </a:r>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p>
          <a:p>
            <a:r>
              <a:rPr lang="en-US" sz="1800" dirty="0" smtClean="0">
                <a:solidFill>
                  <a:schemeClr val="accent2"/>
                </a:solidFill>
              </a:rPr>
              <a:t>The new Scope is as follows: </a:t>
            </a:r>
          </a:p>
          <a:p>
            <a:pPr marL="0" indent="0"/>
            <a:r>
              <a:rPr lang="en-GB" sz="1800" dirty="0" smtClean="0"/>
              <a:t>This standard specifies methods for spectrum sharing using advanced beaconing. The beacon specifies a format that facilitates its detection at low Signal to Noise Ratios. It contains information about a system that requires interference protection and is willing to share the spectrum with other systems. </a:t>
            </a:r>
            <a:endParaRPr lang="en-US" sz="1800" dirty="0" smtClean="0"/>
          </a:p>
          <a:p>
            <a:pPr marL="0" indent="0"/>
            <a:r>
              <a:rPr lang="en-GB" sz="1800" dirty="0" smtClean="0"/>
              <a:t>The Standard defines Physical Layer (PHY) and Medium Access Control Layer (MAC) for advanced beacon operation in High Frequency (HF), Very High Frequency (VHF), Ultra High Frequency (UHF) (3MHz to 862 MHz) and the S-Band (2 GHz - 4 GHz). Enhanced security features, spectrum management, self organizing network and relay capabilities are included in the beacon specification.  </a:t>
            </a:r>
            <a:endParaRPr lang="en-US" sz="1800" dirty="0" smtClean="0"/>
          </a:p>
          <a:p>
            <a:pPr marL="0" indent="0"/>
            <a:r>
              <a:rPr lang="en-GB" sz="1800" dirty="0" smtClean="0"/>
              <a:t>The beacon supports spectrum sharing with licensed wireless microphones, radars, fixed and transportable space to earth receiver stations and other services. The beacon may also be used for applications such as search and rescue amongst others.  </a:t>
            </a:r>
            <a:endParaRPr lang="en-US" sz="1800" dirty="0" smtClean="0"/>
          </a:p>
          <a:p>
            <a:pPr marL="0" indent="0"/>
            <a:r>
              <a:rPr lang="en-GB" sz="1800" dirty="0" smtClean="0"/>
              <a:t>This standard supports mechanisms to enable coexistence with other 802 systems in the same band.</a:t>
            </a:r>
            <a:endParaRPr lang="en-US" sz="1800" dirty="0" smtClean="0"/>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p>
          <a:p>
            <a:pPr marL="0" indent="0"/>
            <a:r>
              <a:rPr lang="en-GB" sz="1800" dirty="0" smtClean="0">
                <a:solidFill>
                  <a:schemeClr val="accent2"/>
                </a:solidFill>
              </a:rPr>
              <a:t>The New Purpose is as follows: </a:t>
            </a:r>
          </a:p>
          <a:p>
            <a:pPr marL="0" indent="0"/>
            <a:r>
              <a:rPr lang="en-GB" sz="1800" dirty="0" smtClean="0"/>
              <a:t>This standard proposes an advanced beaconing  specification to facilitate spectrum sharing. The beacon contains information about the system that is willing to share the spectrum but needs interference protection. Any new system that wants to operate in the same bands will decode this information from the beacon and adjust its parameters accordingly to not cause the interference.  with that system. </a:t>
            </a:r>
            <a:endParaRPr lang="en-US" sz="1800" dirty="0" smtClean="0">
              <a:solidFill>
                <a:schemeClr val="accent2"/>
              </a:solidFill>
            </a:endParaRPr>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endParaRPr lang="en-US" sz="2000" dirty="0" smtClean="0"/>
          </a:p>
          <a:p>
            <a:pPr marL="0" indent="0"/>
            <a:r>
              <a:rPr lang="en-US" sz="2000" dirty="0" smtClean="0"/>
              <a:t>Unable to differentiate what alternate systems you will be actually communicating with.</a:t>
            </a:r>
          </a:p>
          <a:p>
            <a:pPr marL="0" indent="0"/>
            <a:endParaRPr lang="en-US" sz="2000" dirty="0" smtClean="0">
              <a:solidFill>
                <a:schemeClr val="accent2"/>
              </a:solidFill>
            </a:endParaRPr>
          </a:p>
          <a:p>
            <a:pPr marL="0" indent="0"/>
            <a:r>
              <a:rPr lang="en-US" sz="2000" dirty="0" smtClean="0">
                <a:solidFill>
                  <a:schemeClr val="accent2"/>
                </a:solidFill>
              </a:rPr>
              <a:t>802.22 Response: We have tried to clarify this in the PAR scope and purpose. Beacon contains information about the system  that is willing to share the spectrum but needs interference protection. Any system that wants to operate in the designated bands will have to decode this information and adjust its parameters accordingly to not cause the interference. (E. g. system that is willing to share the spectrum could be radar, or satellite to earth station receiver etc.)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Which of the communication devices are 802.22, and which are some other 3</a:t>
            </a:r>
            <a:r>
              <a:rPr lang="en-US" sz="1800" baseline="30000" dirty="0" smtClean="0"/>
              <a:t>rd</a:t>
            </a:r>
            <a:r>
              <a:rPr lang="en-US" sz="1800" dirty="0" smtClean="0"/>
              <a:t> party device operating in the frequency band mentioned.</a:t>
            </a:r>
          </a:p>
          <a:p>
            <a:pPr marL="0" indent="0"/>
            <a:r>
              <a:rPr lang="en-US" sz="1800" dirty="0" smtClean="0">
                <a:solidFill>
                  <a:schemeClr val="accent2"/>
                </a:solidFill>
              </a:rPr>
              <a:t>802.22 Response: The beacon is an </a:t>
            </a:r>
            <a:r>
              <a:rPr lang="en-US" sz="1800" i="1" dirty="0" smtClean="0">
                <a:solidFill>
                  <a:schemeClr val="accent2"/>
                </a:solidFill>
              </a:rPr>
              <a:t>802.22.1 </a:t>
            </a:r>
            <a:r>
              <a:rPr lang="en-US" sz="1800" dirty="0" smtClean="0">
                <a:solidFill>
                  <a:schemeClr val="accent2"/>
                </a:solidFill>
              </a:rPr>
              <a:t>device and uses a different modulation from 802.22 [See the note below]. Any new system that wants to share the spectrum with an existing holder of the spectrum is the 3</a:t>
            </a:r>
            <a:r>
              <a:rPr lang="en-US" sz="1800" baseline="30000" dirty="0" smtClean="0">
                <a:solidFill>
                  <a:schemeClr val="accent2"/>
                </a:solidFill>
              </a:rPr>
              <a:t>rd</a:t>
            </a:r>
            <a:r>
              <a:rPr lang="en-US" sz="1800" dirty="0" smtClean="0">
                <a:solidFill>
                  <a:schemeClr val="accent2"/>
                </a:solidFill>
              </a:rPr>
              <a:t> party system. </a:t>
            </a:r>
          </a:p>
          <a:p>
            <a:pPr marL="0" indent="0"/>
            <a:r>
              <a:rPr lang="en-US" sz="1800" dirty="0" smtClean="0">
                <a:solidFill>
                  <a:schemeClr val="accent2"/>
                </a:solidFill>
              </a:rPr>
              <a:t>E. g. a licensed exempt device operating in the TV Band </a:t>
            </a:r>
            <a:r>
              <a:rPr lang="en-US" sz="1800" dirty="0" err="1" smtClean="0">
                <a:solidFill>
                  <a:schemeClr val="accent2"/>
                </a:solidFill>
              </a:rPr>
              <a:t>WhiteSpaces</a:t>
            </a:r>
            <a:r>
              <a:rPr lang="en-US" sz="1800" dirty="0" smtClean="0">
                <a:solidFill>
                  <a:schemeClr val="accent2"/>
                </a:solidFill>
              </a:rPr>
              <a:t> wanting to share the spectrum with a Licensed Part 74 wireless microphone is a third party system. </a:t>
            </a:r>
          </a:p>
          <a:p>
            <a:pPr marL="0" indent="0"/>
            <a:r>
              <a:rPr lang="en-US" sz="1800" dirty="0" smtClean="0">
                <a:solidFill>
                  <a:schemeClr val="accent2"/>
                </a:solidFill>
              </a:rPr>
              <a:t>Or a communications system operating in the 3550 – 3650 Band trying to share the spectrum with radar is a 3</a:t>
            </a:r>
            <a:r>
              <a:rPr lang="en-US" sz="1800" baseline="30000" dirty="0" smtClean="0">
                <a:solidFill>
                  <a:schemeClr val="accent2"/>
                </a:solidFill>
              </a:rPr>
              <a:t>rd</a:t>
            </a:r>
            <a:r>
              <a:rPr lang="en-US" sz="1800" dirty="0" smtClean="0">
                <a:solidFill>
                  <a:schemeClr val="accent2"/>
                </a:solidFill>
              </a:rPr>
              <a:t> party system</a:t>
            </a:r>
          </a:p>
          <a:p>
            <a:pPr marL="0" indent="0"/>
            <a:endParaRPr lang="en-US" sz="1800" dirty="0" smtClean="0">
              <a:solidFill>
                <a:schemeClr val="accent2"/>
              </a:solidFill>
            </a:endParaRPr>
          </a:p>
          <a:p>
            <a:pPr marL="0" indent="0"/>
            <a:r>
              <a:rPr lang="en-US" sz="1800" dirty="0" smtClean="0">
                <a:solidFill>
                  <a:schemeClr val="accent2"/>
                </a:solidFill>
              </a:rPr>
              <a:t>[Note: 802.22 base standard defines an OFDMA based PHY that is used primarily for broadband (6 MHz) communications in VHF/ UHF Bands. On the other hand 802.22.1 defines a separate waveform (PHY and MAC) that consists of a signal that occupies 76 kHz bandwidth that is used to protect primary and secondary users such as licensed Part 74 microphones.]</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What types (quantities) of information will you convey in the proposed beaconing scheme?</a:t>
            </a:r>
          </a:p>
          <a:p>
            <a:pPr marL="0" indent="0"/>
            <a:r>
              <a:rPr lang="en-US" sz="1800" dirty="0" smtClean="0">
                <a:solidFill>
                  <a:schemeClr val="accent2"/>
                </a:solidFill>
              </a:rPr>
              <a:t>802.22 Response: The proposed beaconing scheme contains small quantities of information such as location of the  system willing to share the spectrum, the frequency, pulse width and pulse repetition interval in case of radars, beacon identification, authentication and beacon grouping information. During emergency situations it may contain messages asking all the other systems sharing the spectrum to cease the operation.  </a:t>
            </a:r>
          </a:p>
          <a:p>
            <a:endParaRPr lang="en-US" sz="1800" dirty="0" smtClean="0"/>
          </a:p>
          <a:p>
            <a:r>
              <a:rPr lang="en-US" sz="1800" dirty="0" smtClean="0"/>
              <a:t>Are the Beacons adhering to the existing 802.22 definitions?</a:t>
            </a:r>
          </a:p>
          <a:p>
            <a:pPr marL="0" indent="0"/>
            <a:r>
              <a:rPr lang="en-US" sz="1800" dirty="0" smtClean="0">
                <a:solidFill>
                  <a:schemeClr val="accent2"/>
                </a:solidFill>
              </a:rPr>
              <a:t>802.22 Response: No the beacons will not adhere to 802.22 WRAN definitions but will adhere to the 802.22.1 beacon definitions.</a:t>
            </a:r>
          </a:p>
          <a:p>
            <a:r>
              <a:rPr lang="en-US" sz="1800" dirty="0" smtClean="0">
                <a:solidFill>
                  <a:schemeClr val="accent2"/>
                </a:solidFill>
              </a:rPr>
              <a:t> </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r>
              <a:rPr lang="en-US" sz="1800" dirty="0" smtClean="0"/>
              <a:t>Why is there a new PHY? What is new and different that you need in the PHY world?</a:t>
            </a:r>
          </a:p>
          <a:p>
            <a:pPr marL="0" indent="0"/>
            <a:r>
              <a:rPr lang="en-US" sz="1800" dirty="0" smtClean="0">
                <a:solidFill>
                  <a:schemeClr val="accent2"/>
                </a:solidFill>
              </a:rPr>
              <a:t>802.22 Response: The current PHY of 802.22.1 is expected to be used with some enhancements to increase the range and </a:t>
            </a:r>
            <a:r>
              <a:rPr lang="en-US" sz="1800" dirty="0" err="1" smtClean="0">
                <a:solidFill>
                  <a:schemeClr val="accent2"/>
                </a:solidFill>
              </a:rPr>
              <a:t>detectability</a:t>
            </a:r>
            <a:r>
              <a:rPr lang="en-US" sz="1800" dirty="0" smtClean="0">
                <a:solidFill>
                  <a:schemeClr val="accent2"/>
                </a:solidFill>
              </a:rPr>
              <a:t>. But this is yet to be decided.</a:t>
            </a:r>
          </a:p>
          <a:p>
            <a:endParaRPr lang="en-US" sz="1800" dirty="0" smtClean="0"/>
          </a:p>
          <a:p>
            <a:pPr marL="0" indent="0"/>
            <a:r>
              <a:rPr lang="en-US" sz="1800" dirty="0" smtClean="0"/>
              <a:t>Is this a complementary Radio communicating with some other existing non-802 device, then that communication is already defined by the other device</a:t>
            </a:r>
          </a:p>
          <a:p>
            <a:pPr marL="0" indent="0"/>
            <a:r>
              <a:rPr lang="en-US" sz="1800" dirty="0" smtClean="0">
                <a:solidFill>
                  <a:schemeClr val="accent2"/>
                </a:solidFill>
              </a:rPr>
              <a:t>802.22 Response: The main purpose of the 802.22.1 is to take information from a system that is willing to share the spectrum and broadcast it to others using a standardized format for efficient spectrum utilization and interference minimization. </a:t>
            </a:r>
          </a:p>
          <a:p>
            <a:pPr marL="0" indent="0"/>
            <a:endParaRPr lang="en-US" sz="1800" dirty="0" smtClean="0"/>
          </a:p>
          <a:p>
            <a:pPr marL="0" indent="0"/>
            <a:r>
              <a:rPr lang="en-US" sz="1800" dirty="0" smtClean="0"/>
              <a:t>5.4, the purpose is supposed to be what is in the final Standard, not the Amendment, so you should either not change the purpose statement, or the new statement should address what is in the final resultant standard.  The proposed Purpose Statement seems to try to address the amendment only.</a:t>
            </a:r>
          </a:p>
          <a:p>
            <a:r>
              <a:rPr lang="en-US" sz="1800" dirty="0" smtClean="0">
                <a:solidFill>
                  <a:schemeClr val="accent2"/>
                </a:solidFill>
              </a:rPr>
              <a:t>802.22 Response: We agree, and this has been changed.</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228600" y="1295400"/>
            <a:ext cx="8610600" cy="5181600"/>
          </a:xfrm>
        </p:spPr>
        <p:txBody>
          <a:bodyPr/>
          <a:lstStyle/>
          <a:p>
            <a:r>
              <a:rPr lang="en-US" sz="1600" dirty="0" smtClean="0"/>
              <a:t>802.22.1a PAR</a:t>
            </a:r>
          </a:p>
          <a:p>
            <a:r>
              <a:rPr lang="en-US" sz="1600" dirty="0" smtClean="0"/>
              <a:t>2.1 Title</a:t>
            </a:r>
          </a:p>
          <a:p>
            <a:r>
              <a:rPr lang="en-US" sz="1600" dirty="0" smtClean="0"/>
              <a:t>The scope states that the advanced beacon protects devices in the 2-4 GHz band (in addition to the TV band); however, the title states that the beacon protects “… Low-Power Licensed Devices Operating in TV Broadcast Bands.”  Please make the title and the scope consistent.  If the advanced beacon intends to protect devices in the 2-4 GHz band, then please update the title so that it is not restricted to the TV bands.</a:t>
            </a:r>
          </a:p>
          <a:p>
            <a:r>
              <a:rPr lang="en-US" sz="1600" dirty="0" smtClean="0"/>
              <a:t> </a:t>
            </a:r>
          </a:p>
          <a:p>
            <a:r>
              <a:rPr lang="en-US" sz="1600" dirty="0" smtClean="0">
                <a:solidFill>
                  <a:schemeClr val="accent2"/>
                </a:solidFill>
              </a:rPr>
              <a:t>802.22 Response: </a:t>
            </a:r>
          </a:p>
          <a:p>
            <a:r>
              <a:rPr lang="en-US" sz="1600" dirty="0" smtClean="0">
                <a:solidFill>
                  <a:schemeClr val="accent2"/>
                </a:solidFill>
              </a:rPr>
              <a:t>We agree with this comment </a:t>
            </a:r>
          </a:p>
          <a:p>
            <a:pPr marL="0" indent="0"/>
            <a:r>
              <a:rPr lang="en-US" sz="16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600" dirty="0" smtClean="0">
                <a:solidFill>
                  <a:schemeClr val="accent2"/>
                </a:solidFill>
              </a:rPr>
              <a:t>Accordingly we have made changes to the Title, Scope and Purpose. We have also specified the need for this revision to the standard. The updated PAR and 5C with modifications can be found here:</a:t>
            </a:r>
          </a:p>
          <a:p>
            <a:pPr marL="0" indent="0"/>
            <a:r>
              <a:rPr lang="en-US" sz="1600" dirty="0" smtClean="0">
                <a:solidFill>
                  <a:schemeClr val="accent2"/>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457200" y="1295400"/>
            <a:ext cx="7999413" cy="4800600"/>
          </a:xfrm>
        </p:spPr>
        <p:txBody>
          <a:bodyPr/>
          <a:lstStyle/>
          <a:p>
            <a:r>
              <a:rPr lang="en-US" sz="1800" dirty="0" smtClean="0"/>
              <a:t>802.22.1a PAR</a:t>
            </a:r>
          </a:p>
          <a:p>
            <a:r>
              <a:rPr lang="en-US" sz="1800" dirty="0" smtClean="0"/>
              <a:t>5.2.b. Scope</a:t>
            </a:r>
          </a:p>
          <a:p>
            <a:r>
              <a:rPr lang="en-US" sz="1800" dirty="0" smtClean="0"/>
              <a:t>Please break the Scope into several paragraphs to improve readability.</a:t>
            </a:r>
          </a:p>
          <a:p>
            <a:pPr marL="0" indent="0"/>
            <a:r>
              <a:rPr lang="en-US" sz="1800" dirty="0" smtClean="0">
                <a:solidFill>
                  <a:schemeClr val="accent2"/>
                </a:solidFill>
              </a:rPr>
              <a:t>802.22 Response:  We agree with this comment. Changes have been made to improve the readability of the Scope.</a:t>
            </a:r>
          </a:p>
          <a:p>
            <a:endParaRPr lang="en-US" sz="1800" dirty="0" smtClean="0"/>
          </a:p>
          <a:p>
            <a:endParaRPr lang="en-US" sz="1800" dirty="0" smtClean="0"/>
          </a:p>
          <a:p>
            <a:r>
              <a:rPr lang="en-US" sz="1800" dirty="0" smtClean="0"/>
              <a:t>5.5. Need</a:t>
            </a:r>
          </a:p>
          <a:p>
            <a:r>
              <a:rPr lang="en-US" sz="1800" dirty="0" smtClean="0"/>
              <a:t>The Need states that “The President signed a Memorandum …” Please clarify the president of what Nation since IEEE is an international standards organization.</a:t>
            </a:r>
          </a:p>
          <a:p>
            <a:r>
              <a:rPr lang="en-US" sz="1800" dirty="0" smtClean="0">
                <a:solidFill>
                  <a:schemeClr val="accent2"/>
                </a:solidFill>
              </a:rPr>
              <a:t>802.22 Response: We agree with this comment. We have made changes to the Need as requested.</a:t>
            </a: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xfrm>
            <a:off x="696913" y="333375"/>
            <a:ext cx="1528762" cy="276225"/>
          </a:xfrm>
          <a:noFill/>
        </p:spPr>
        <p:txBody>
          <a:bodyPr anchor="b"/>
          <a:lstStyle/>
          <a:p>
            <a:pPr algn="l"/>
            <a:r>
              <a:rPr lang="en-GB" sz="1800" b="1" smtClean="0"/>
              <a:t>November 2011</a:t>
            </a:r>
          </a:p>
        </p:txBody>
      </p:sp>
      <p:sp>
        <p:nvSpPr>
          <p:cNvPr id="23555"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CDA11FA0-0AC4-4DB7-99DF-843CC72AA078}" type="slidenum">
              <a:rPr lang="en-US" sz="1200" b="0">
                <a:solidFill>
                  <a:schemeClr val="tx1"/>
                </a:solidFill>
              </a:rPr>
              <a:pPr/>
              <a:t>2</a:t>
            </a:fld>
            <a:endParaRPr lang="en-US" sz="1200" b="0">
              <a:solidFill>
                <a:schemeClr val="tx1"/>
              </a:solidFill>
            </a:endParaRPr>
          </a:p>
        </p:txBody>
      </p:sp>
      <p:sp>
        <p:nvSpPr>
          <p:cNvPr id="23557" name="Rectangle 3"/>
          <p:cNvSpPr>
            <a:spLocks noGrp="1" noChangeArrowheads="1"/>
          </p:cNvSpPr>
          <p:nvPr>
            <p:ph type="title"/>
          </p:nvPr>
        </p:nvSpPr>
        <p:spPr>
          <a:xfrm>
            <a:off x="228600" y="2743200"/>
            <a:ext cx="8610600" cy="1295400"/>
          </a:xfrm>
          <a:noFill/>
        </p:spPr>
        <p:txBody>
          <a:bodyPr/>
          <a:lstStyle/>
          <a:p>
            <a:pPr eaLnBrk="1" hangingPunct="1"/>
            <a:r>
              <a:rPr lang="en-US" sz="4000" dirty="0" smtClean="0"/>
              <a:t>Motion to Forward the IEEE 802.22.1 Revision PAR to the NESCOM</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 y="685800"/>
            <a:ext cx="7772400" cy="457200"/>
          </a:xfrm>
          <a:prstGeom prst="rect">
            <a:avLst/>
          </a:prstGeom>
          <a:noFill/>
          <a:ln w="9525">
            <a:noFill/>
            <a:miter lim="800000"/>
            <a:headEnd/>
            <a:tailEnd/>
          </a:ln>
        </p:spPr>
        <p:txBody>
          <a:bodyPr/>
          <a:lstStyle/>
          <a:p>
            <a:pPr eaLnBrk="0" hangingPunct="0">
              <a:lnSpc>
                <a:spcPct val="90000"/>
              </a:lnSpc>
              <a:defRPr/>
            </a:pPr>
            <a:r>
              <a:rPr lang="en-US" sz="2800" b="1" kern="0" dirty="0">
                <a:solidFill>
                  <a:schemeClr val="tx1"/>
                </a:solidFill>
                <a:latin typeface="Arial" pitchFamily="34" charset="0"/>
                <a:ea typeface="ＭＳ Ｐゴシック" charset="-128"/>
                <a:cs typeface="Arial" pitchFamily="34" charset="0"/>
              </a:rPr>
              <a:t>References</a:t>
            </a:r>
          </a:p>
        </p:txBody>
      </p:sp>
      <p:sp>
        <p:nvSpPr>
          <p:cNvPr id="68611" name="Rectangle 3"/>
          <p:cNvSpPr>
            <a:spLocks noChangeArrowheads="1"/>
          </p:cNvSpPr>
          <p:nvPr/>
        </p:nvSpPr>
        <p:spPr bwMode="auto">
          <a:xfrm>
            <a:off x="152400" y="1219200"/>
            <a:ext cx="8686800" cy="5410200"/>
          </a:xfrm>
          <a:prstGeom prst="rect">
            <a:avLst/>
          </a:prstGeom>
          <a:noFill/>
          <a:ln w="9525">
            <a:noFill/>
            <a:miter lim="800000"/>
            <a:headEnd/>
            <a:tailEnd/>
          </a:ln>
        </p:spPr>
        <p:txBody>
          <a:bodyPr lIns="92075" tIns="46038" rIns="92075" bIns="46038"/>
          <a:lstStyle/>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2012 September Plenary Working Group Motions - </a:t>
            </a:r>
            <a:r>
              <a:rPr lang="en-GB" sz="1600" dirty="0" smtClean="0">
                <a:solidFill>
                  <a:schemeClr val="tx1"/>
                </a:solidFill>
                <a:latin typeface="Arial" pitchFamily="34" charset="0"/>
                <a:cs typeface="Arial" pitchFamily="34" charset="0"/>
                <a:hlinkClick r:id="rId3"/>
              </a:rPr>
              <a:t>https://mentor.ieee.org/802.22/dcn/12/22-12-0103-00-0000-september-interim-working-group-meeting-minutes.doc</a:t>
            </a:r>
            <a:endParaRPr lang="en-GB" sz="1600" dirty="0" smtClean="0">
              <a:solidFill>
                <a:schemeClr val="tx1"/>
              </a:solidFill>
              <a:latin typeface="Arial" pitchFamily="34" charset="0"/>
              <a:cs typeface="Arial" pitchFamily="34" charset="0"/>
              <a:hlinkClick r:id="rId4"/>
            </a:endParaRPr>
          </a:p>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2012 November Plenary Working Group Motions - </a:t>
            </a:r>
            <a:r>
              <a:rPr lang="en-GB" sz="1600" dirty="0" smtClean="0">
                <a:solidFill>
                  <a:schemeClr val="tx1"/>
                </a:solidFill>
                <a:latin typeface="Arial" pitchFamily="34" charset="0"/>
                <a:cs typeface="Arial" pitchFamily="34" charset="0"/>
                <a:hlinkClick r:id="rId4"/>
              </a:rPr>
              <a:t>https://mentor.ieee.org/802.22/dcn/12/22-12-0106-00-0000-802-22-november-plenary-wg-motions.doc</a:t>
            </a:r>
            <a:r>
              <a:rPr lang="en-GB" sz="1600" dirty="0" smtClean="0">
                <a:solidFill>
                  <a:schemeClr val="tx1"/>
                </a:solidFill>
                <a:latin typeface="Arial" pitchFamily="34" charset="0"/>
                <a:cs typeface="Arial" pitchFamily="34" charset="0"/>
              </a:rPr>
              <a:t> </a:t>
            </a:r>
          </a:p>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PCAST Report – </a:t>
            </a:r>
            <a:r>
              <a:rPr lang="en-GB" sz="1600" dirty="0" err="1" smtClean="0">
                <a:solidFill>
                  <a:schemeClr val="tx1"/>
                </a:solidFill>
                <a:latin typeface="Arial" pitchFamily="34" charset="0"/>
                <a:cs typeface="Arial" pitchFamily="34" charset="0"/>
              </a:rPr>
              <a:t>Report</a:t>
            </a:r>
            <a:r>
              <a:rPr lang="en-GB" sz="1600" dirty="0" smtClean="0">
                <a:solidFill>
                  <a:schemeClr val="tx1"/>
                </a:solidFill>
                <a:latin typeface="Arial" pitchFamily="34" charset="0"/>
                <a:cs typeface="Arial" pitchFamily="34" charset="0"/>
              </a:rPr>
              <a:t> to the President – Realizing Full Potential of the Govt. held Spectrum to Spur Economic Growth </a:t>
            </a:r>
            <a:r>
              <a:rPr lang="en-GB" sz="1600" dirty="0" smtClean="0">
                <a:solidFill>
                  <a:schemeClr val="tx1"/>
                </a:solidFill>
                <a:latin typeface="Arial" pitchFamily="34" charset="0"/>
                <a:cs typeface="Arial" pitchFamily="34" charset="0"/>
                <a:hlinkClick r:id="rId5"/>
              </a:rPr>
              <a:t>http://www.whitehouse.gov/sites/default/files/microsites/ostp/pcast_spectrum_report_final_july_20_2012.pdf</a:t>
            </a:r>
            <a:r>
              <a:rPr lang="en-GB" sz="1600" dirty="0" smtClean="0">
                <a:solidFill>
                  <a:schemeClr val="tx1"/>
                </a:solidFill>
                <a:latin typeface="Arial" pitchFamily="34" charset="0"/>
                <a:cs typeface="Arial" pitchFamily="34" charset="0"/>
              </a:rPr>
              <a:t> </a:t>
            </a: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IEEE </a:t>
            </a:r>
            <a:r>
              <a:rPr lang="en-GB" sz="1600" dirty="0">
                <a:solidFill>
                  <a:schemeClr val="tx1"/>
                </a:solidFill>
                <a:latin typeface="Arial" pitchFamily="34" charset="0"/>
                <a:cs typeface="Arial" pitchFamily="34" charset="0"/>
              </a:rPr>
              <a:t>802.22 Working Group Website – </a:t>
            </a:r>
            <a:r>
              <a:rPr lang="en-GB" sz="1600" dirty="0" smtClean="0">
                <a:solidFill>
                  <a:schemeClr val="tx1"/>
                </a:solidFill>
                <a:latin typeface="Arial" pitchFamily="34" charset="0"/>
                <a:cs typeface="Arial" pitchFamily="34" charset="0"/>
                <a:hlinkClick r:id="rId6"/>
              </a:rPr>
              <a:t>www.ieee802.org/22</a:t>
            </a:r>
            <a:endParaRPr lang="en-GB" sz="1600" dirty="0" smtClean="0">
              <a:solidFill>
                <a:schemeClr val="tx1"/>
              </a:solidFill>
              <a:latin typeface="Arial" pitchFamily="34" charset="0"/>
              <a:cs typeface="Arial" pitchFamily="34" charset="0"/>
            </a:endParaRP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Apurva </a:t>
            </a:r>
            <a:r>
              <a:rPr lang="en-GB" sz="1600" dirty="0">
                <a:solidFill>
                  <a:schemeClr val="tx1"/>
                </a:solidFill>
                <a:latin typeface="Arial" pitchFamily="34" charset="0"/>
                <a:cs typeface="Arial" pitchFamily="34" charset="0"/>
              </a:rPr>
              <a:t>Mody, Gerald Chouinard, “Overview of the IEEE 802.22 Standard on Wireless Regional Area Networks (WRAN) and Core Technologies” </a:t>
            </a:r>
            <a:r>
              <a:rPr lang="en-US" sz="1600" dirty="0">
                <a:solidFill>
                  <a:schemeClr val="tx1"/>
                </a:solidFill>
                <a:latin typeface="Arial" pitchFamily="34" charset="0"/>
                <a:cs typeface="Arial" pitchFamily="34" charset="0"/>
                <a:hlinkClick r:id="rId7"/>
              </a:rPr>
              <a:t>http://www.ieee802.org/22/Technology/22-10-0073-03-0000-802-22-overview-and-core-technologies.pdf</a:t>
            </a:r>
            <a:endParaRPr lang="en-US" sz="1600" dirty="0">
              <a:solidFill>
                <a:schemeClr val="tx1"/>
              </a:solidFill>
              <a:latin typeface="Arial" pitchFamily="34" charset="0"/>
              <a:cs typeface="Arial" pitchFamily="34" charset="0"/>
            </a:endParaRP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802.22.1-2010™ Standard</a:t>
            </a: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802.22-2011™ Standard</a:t>
            </a:r>
            <a:endParaRPr lang="en-US" sz="1600" dirty="0">
              <a:solidFill>
                <a:schemeClr val="tx1"/>
              </a:solidFill>
              <a:latin typeface="Arial" pitchFamily="34" charset="0"/>
              <a:cs typeface="Arial" pitchFamily="34" charset="0"/>
            </a:endParaRPr>
          </a:p>
        </p:txBody>
      </p:sp>
      <p:sp>
        <p:nvSpPr>
          <p:cNvPr id="68612" name="Line 6"/>
          <p:cNvSpPr>
            <a:spLocks noChangeShapeType="1"/>
          </p:cNvSpPr>
          <p:nvPr/>
        </p:nvSpPr>
        <p:spPr bwMode="auto">
          <a:xfrm>
            <a:off x="395288" y="1143000"/>
            <a:ext cx="8353425" cy="0"/>
          </a:xfrm>
          <a:prstGeom prst="line">
            <a:avLst/>
          </a:prstGeom>
          <a:noFill/>
          <a:ln w="9525">
            <a:solidFill>
              <a:srgbClr val="2FADDF"/>
            </a:solidFill>
            <a:round/>
            <a:headEnd/>
            <a:tailEnd/>
          </a:ln>
        </p:spPr>
        <p:txBody>
          <a:bodyPr/>
          <a:lstStyle/>
          <a:p>
            <a:endParaRPr lang="en-US">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228600" y="609600"/>
            <a:ext cx="8610600" cy="762000"/>
          </a:xfrm>
          <a:noFill/>
        </p:spPr>
        <p:txBody>
          <a:bodyPr/>
          <a:lstStyle/>
          <a:p>
            <a:pPr eaLnBrk="1" hangingPunct="1"/>
            <a:r>
              <a:rPr lang="en-US" sz="2400" dirty="0" smtClean="0"/>
              <a:t>Motion to Approve the P802.22.1a PAR on Advanced Beaconing</a:t>
            </a:r>
          </a:p>
        </p:txBody>
      </p:sp>
      <p:sp>
        <p:nvSpPr>
          <p:cNvPr id="24579" name="Rectangle 9"/>
          <p:cNvSpPr>
            <a:spLocks noChangeArrowheads="1"/>
          </p:cNvSpPr>
          <p:nvPr/>
        </p:nvSpPr>
        <p:spPr bwMode="auto">
          <a:xfrm>
            <a:off x="304800" y="1371600"/>
            <a:ext cx="8686800" cy="5124480"/>
          </a:xfrm>
          <a:prstGeom prst="rect">
            <a:avLst/>
          </a:prstGeom>
          <a:noFill/>
          <a:ln w="9525">
            <a:noFill/>
            <a:miter lim="800000"/>
            <a:headEnd/>
            <a:tailEnd/>
          </a:ln>
        </p:spPr>
        <p:txBody>
          <a:bodyPr>
            <a:spAutoFit/>
          </a:bodyPr>
          <a:lstStyle/>
          <a:p>
            <a:pPr algn="l"/>
            <a:r>
              <a:rPr lang="en-US" sz="1800" b="1" dirty="0">
                <a:solidFill>
                  <a:schemeClr val="tx1"/>
                </a:solidFill>
              </a:rPr>
              <a:t>Working Group Motions – September </a:t>
            </a:r>
            <a:r>
              <a:rPr lang="en-US" sz="1800" b="1" dirty="0" smtClean="0">
                <a:solidFill>
                  <a:schemeClr val="tx1"/>
                </a:solidFill>
              </a:rPr>
              <a:t>2012 Palm Springs</a:t>
            </a:r>
            <a:endParaRPr lang="en-US" sz="1800" b="1" dirty="0">
              <a:solidFill>
                <a:schemeClr val="tx1"/>
              </a:solidFill>
            </a:endParaRPr>
          </a:p>
          <a:p>
            <a:pPr algn="l"/>
            <a:endParaRPr lang="en-GB" sz="300" dirty="0">
              <a:solidFill>
                <a:schemeClr val="tx1"/>
              </a:solidFill>
            </a:endParaRPr>
          </a:p>
          <a:p>
            <a:r>
              <a:rPr lang="en-GB" sz="1800" dirty="0" smtClean="0">
                <a:solidFill>
                  <a:schemeClr val="tx1"/>
                </a:solidFill>
              </a:rPr>
              <a:t>Move to approve the contents of the document 22-12-83r3 (</a:t>
            </a:r>
            <a:r>
              <a:rPr lang="en-GB" sz="1800" u="sng" dirty="0" smtClean="0">
                <a:solidFill>
                  <a:schemeClr val="tx1"/>
                </a:solidFill>
                <a:hlinkClick r:id="rId3"/>
              </a:rPr>
              <a:t>https://mentor.ieee.org/802.22/dcn/12/22-12-0083-03-0001-advanced-beaconing-par.docx</a:t>
            </a:r>
            <a:r>
              <a:rPr lang="en-GB" sz="1800" dirty="0" smtClean="0">
                <a:solidFill>
                  <a:schemeClr val="tx1"/>
                </a:solidFill>
              </a:rPr>
              <a:t>)  as the contents for the P802.22.1a amendment PAR form and the contents of the document 22-12-84r3(</a:t>
            </a:r>
            <a:r>
              <a:rPr lang="en-GB" sz="1800" u="sng" dirty="0" smtClean="0">
                <a:solidFill>
                  <a:schemeClr val="tx1"/>
                </a:solidFill>
                <a:hlinkClick r:id="rId4"/>
              </a:rPr>
              <a:t>https://mentor.ieee.org/802.22/dcn/12/22-12-0084-03-0001-advanced-beaconing-5c.docx</a:t>
            </a:r>
            <a:r>
              <a:rPr lang="en-GB" sz="1800" dirty="0" smtClean="0">
                <a:solidFill>
                  <a:schemeClr val="tx1"/>
                </a:solidFill>
              </a:rPr>
              <a:t>) as 5C for the Advanced Beaconing study group and forward the same to the 802  Executive Committee before October 5</a:t>
            </a:r>
            <a:r>
              <a:rPr lang="en-GB" sz="1800" baseline="30000" dirty="0" smtClean="0">
                <a:solidFill>
                  <a:schemeClr val="tx1"/>
                </a:solidFill>
              </a:rPr>
              <a:t>th</a:t>
            </a:r>
            <a:r>
              <a:rPr lang="en-GB" sz="1800" dirty="0" smtClean="0">
                <a:solidFill>
                  <a:schemeClr val="tx1"/>
                </a:solidFill>
              </a:rPr>
              <a:t> to meet the 30 day rule for consideration during the November plenary for the EC approval. Move to upload the PAR to the IEEE SA NESCOM before October 5</a:t>
            </a:r>
            <a:r>
              <a:rPr lang="en-GB" sz="1800" baseline="30000" dirty="0" smtClean="0">
                <a:solidFill>
                  <a:schemeClr val="tx1"/>
                </a:solidFill>
              </a:rPr>
              <a:t>th</a:t>
            </a:r>
            <a:r>
              <a:rPr lang="en-GB" sz="1800" dirty="0" smtClean="0">
                <a:solidFill>
                  <a:schemeClr val="tx1"/>
                </a:solidFill>
              </a:rPr>
              <a:t> pending approval from the Sponsor Chair, so that it can be on the agenda for the December meeting of the NESCOM. Allow the Chair to make changes to the PAR and 5C as he sees fit, based on the comments from other EC members or the members of the IEEE SA NESCOM  </a:t>
            </a:r>
            <a:endParaRPr lang="en-US" sz="1800" dirty="0" smtClean="0">
              <a:solidFill>
                <a:schemeClr val="tx1"/>
              </a:solidFill>
            </a:endParaRPr>
          </a:p>
          <a:p>
            <a:r>
              <a:rPr lang="en-GB" sz="1800" dirty="0" smtClean="0">
                <a:solidFill>
                  <a:schemeClr val="tx1"/>
                </a:solidFill>
              </a:rPr>
              <a:t>Move: </a:t>
            </a:r>
            <a:r>
              <a:rPr lang="en-GB" sz="1800" dirty="0" err="1" smtClean="0">
                <a:solidFill>
                  <a:schemeClr val="tx1"/>
                </a:solidFill>
              </a:rPr>
              <a:t>Changwoo</a:t>
            </a:r>
            <a:r>
              <a:rPr lang="en-GB" sz="1800" dirty="0" smtClean="0">
                <a:solidFill>
                  <a:schemeClr val="tx1"/>
                </a:solidFill>
              </a:rPr>
              <a:t> Pyo</a:t>
            </a:r>
            <a:endParaRPr lang="en-US" sz="1800" dirty="0" smtClean="0">
              <a:solidFill>
                <a:schemeClr val="tx1"/>
              </a:solidFill>
            </a:endParaRPr>
          </a:p>
          <a:p>
            <a:r>
              <a:rPr lang="en-GB" sz="1800" dirty="0" smtClean="0">
                <a:solidFill>
                  <a:schemeClr val="tx1"/>
                </a:solidFill>
              </a:rPr>
              <a:t>Second: Shigenobu Sasaki</a:t>
            </a:r>
            <a:endParaRPr lang="en-US" sz="1800" dirty="0" smtClean="0">
              <a:solidFill>
                <a:schemeClr val="tx1"/>
              </a:solidFill>
            </a:endParaRPr>
          </a:p>
          <a:p>
            <a:r>
              <a:rPr lang="en-GB" sz="1800" dirty="0" smtClean="0">
                <a:solidFill>
                  <a:schemeClr val="tx1"/>
                </a:solidFill>
              </a:rPr>
              <a:t>Yes: 10</a:t>
            </a:r>
            <a:endParaRPr lang="en-US" sz="1800" dirty="0" smtClean="0">
              <a:solidFill>
                <a:schemeClr val="tx1"/>
              </a:solidFill>
            </a:endParaRPr>
          </a:p>
          <a:p>
            <a:r>
              <a:rPr lang="en-GB" sz="1800" dirty="0" smtClean="0">
                <a:solidFill>
                  <a:schemeClr val="tx1"/>
                </a:solidFill>
              </a:rPr>
              <a:t>No: 0</a:t>
            </a:r>
            <a:endParaRPr lang="en-US" sz="1800" dirty="0" smtClean="0">
              <a:solidFill>
                <a:schemeClr val="tx1"/>
              </a:solidFill>
            </a:endParaRPr>
          </a:p>
          <a:p>
            <a:r>
              <a:rPr lang="en-GB" sz="1800" dirty="0" smtClean="0">
                <a:solidFill>
                  <a:schemeClr val="tx1"/>
                </a:solidFill>
              </a:rPr>
              <a:t>Abstain: 0</a:t>
            </a:r>
            <a:endParaRPr lang="en-US" sz="1800" dirty="0" smtClean="0">
              <a:solidFill>
                <a:schemeClr val="tx1"/>
              </a:solidFill>
            </a:endParaRPr>
          </a:p>
          <a:p>
            <a:r>
              <a:rPr lang="en-GB" sz="1800" dirty="0" smtClean="0">
                <a:solidFill>
                  <a:schemeClr val="tx1"/>
                </a:solidFill>
              </a:rPr>
              <a:t>Motion passes</a:t>
            </a:r>
            <a:endParaRPr lang="en-US" sz="1800" dirty="0">
              <a:solidFill>
                <a:schemeClr val="tx1"/>
              </a:solidFill>
            </a:endParaRPr>
          </a:p>
        </p:txBody>
      </p:sp>
      <p:sp>
        <p:nvSpPr>
          <p:cNvPr id="24580"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title"/>
          </p:nvPr>
        </p:nvSpPr>
        <p:spPr>
          <a:xfrm>
            <a:off x="228600" y="609600"/>
            <a:ext cx="8610600" cy="457200"/>
          </a:xfrm>
          <a:noFill/>
        </p:spPr>
        <p:txBody>
          <a:bodyPr/>
          <a:lstStyle/>
          <a:p>
            <a:pPr eaLnBrk="1" hangingPunct="1"/>
            <a:r>
              <a:rPr lang="en-US" sz="2800" dirty="0" smtClean="0"/>
              <a:t>P802.22.1a Comments and Resolutions</a:t>
            </a:r>
          </a:p>
        </p:txBody>
      </p:sp>
      <p:sp>
        <p:nvSpPr>
          <p:cNvPr id="25603" name="Rectangle 9"/>
          <p:cNvSpPr>
            <a:spLocks noChangeArrowheads="1"/>
          </p:cNvSpPr>
          <p:nvPr/>
        </p:nvSpPr>
        <p:spPr bwMode="auto">
          <a:xfrm>
            <a:off x="304800" y="1219200"/>
            <a:ext cx="8534400" cy="4678204"/>
          </a:xfrm>
          <a:prstGeom prst="rect">
            <a:avLst/>
          </a:prstGeom>
          <a:noFill/>
          <a:ln w="9525">
            <a:noFill/>
            <a:miter lim="800000"/>
            <a:headEnd/>
            <a:tailEnd/>
          </a:ln>
        </p:spPr>
        <p:txBody>
          <a:bodyPr>
            <a:spAutoFit/>
          </a:bodyPr>
          <a:lstStyle/>
          <a:p>
            <a:pPr marL="231775" indent="-231775" algn="l">
              <a:buFont typeface="Arial" pitchFamily="34" charset="0"/>
              <a:buChar char="•"/>
            </a:pPr>
            <a:r>
              <a:rPr lang="en-US" sz="2000" dirty="0">
                <a:solidFill>
                  <a:schemeClr val="tx1"/>
                </a:solidFill>
              </a:rPr>
              <a:t>Subsequently 802.22 Working Group received comments from 802.19 and 802.11 Working </a:t>
            </a:r>
            <a:r>
              <a:rPr lang="en-US" sz="2000" dirty="0" smtClean="0">
                <a:solidFill>
                  <a:schemeClr val="tx1"/>
                </a:solidFill>
              </a:rPr>
              <a:t>Groups. </a:t>
            </a:r>
            <a:endParaRPr lang="en-US" sz="2000" dirty="0">
              <a:solidFill>
                <a:schemeClr val="tx1"/>
              </a:solidFill>
            </a:endParaRPr>
          </a:p>
          <a:p>
            <a:pPr marL="231775" indent="-231775" algn="l">
              <a:buFont typeface="Arial" pitchFamily="34" charset="0"/>
              <a:buChar char="•"/>
            </a:pPr>
            <a:endParaRPr lang="en-US" sz="800" dirty="0">
              <a:solidFill>
                <a:schemeClr val="tx1"/>
              </a:solidFill>
            </a:endParaRPr>
          </a:p>
          <a:p>
            <a:pPr marL="231775" indent="-231775" algn="l">
              <a:buFont typeface="Arial" pitchFamily="34" charset="0"/>
              <a:buChar char="•"/>
            </a:pPr>
            <a:r>
              <a:rPr lang="en-US" sz="2000" dirty="0">
                <a:solidFill>
                  <a:schemeClr val="tx1"/>
                </a:solidFill>
              </a:rPr>
              <a:t>These comments were addressed and resolved. </a:t>
            </a:r>
          </a:p>
          <a:p>
            <a:pPr marL="231775" indent="-231775" algn="l">
              <a:buFont typeface="Arial" pitchFamily="34" charset="0"/>
              <a:buChar char="•"/>
            </a:pPr>
            <a:endParaRPr lang="en-US" sz="800" dirty="0">
              <a:solidFill>
                <a:schemeClr val="tx1"/>
              </a:solidFill>
            </a:endParaRPr>
          </a:p>
          <a:p>
            <a:pPr marL="231775" indent="-231775">
              <a:buFont typeface="Arial" pitchFamily="34" charset="0"/>
              <a:buChar char="•"/>
            </a:pPr>
            <a:r>
              <a:rPr lang="en-US" sz="2000" dirty="0">
                <a:solidFill>
                  <a:schemeClr val="tx1"/>
                </a:solidFill>
              </a:rPr>
              <a:t>The comments and resolutions can be found in </a:t>
            </a:r>
            <a:r>
              <a:rPr lang="en-US" sz="2000" dirty="0" smtClean="0">
                <a:solidFill>
                  <a:schemeClr val="tx1"/>
                </a:solidFill>
              </a:rPr>
              <a:t>the backups of this presentation as well as the </a:t>
            </a:r>
            <a:r>
              <a:rPr lang="en-US" sz="2000" dirty="0">
                <a:solidFill>
                  <a:schemeClr val="tx1"/>
                </a:solidFill>
              </a:rPr>
              <a:t>following presentation: </a:t>
            </a:r>
            <a:r>
              <a:rPr lang="en-GB" sz="2000" dirty="0" smtClean="0">
                <a:solidFill>
                  <a:schemeClr val="tx1"/>
                </a:solidFill>
              </a:rPr>
              <a:t>22-12-0102-00. </a:t>
            </a:r>
            <a:r>
              <a:rPr lang="en-GB" sz="2000" u="sng" dirty="0" smtClean="0">
                <a:solidFill>
                  <a:schemeClr val="tx1"/>
                </a:solidFill>
                <a:hlinkClick r:id="rId3"/>
              </a:rPr>
              <a:t>https://mentor.ieee.org/802.22/dcn/12/22-12-0102-00-0001-802-22-responses-to-comments-on-the-802-22-1-par.pptx</a:t>
            </a:r>
            <a:r>
              <a:rPr lang="en-GB" sz="2000" u="sng" dirty="0" smtClean="0">
                <a:solidFill>
                  <a:schemeClr val="tx1"/>
                </a:solidFill>
              </a:rPr>
              <a:t> </a:t>
            </a:r>
            <a:endParaRPr lang="en-GB" sz="2000" u="sng" dirty="0">
              <a:solidFill>
                <a:schemeClr val="tx1"/>
              </a:solidFill>
            </a:endParaRPr>
          </a:p>
          <a:p>
            <a:pPr marL="231775" indent="-231775" algn="l">
              <a:buFont typeface="Arial" pitchFamily="34" charset="0"/>
              <a:buChar char="•"/>
            </a:pPr>
            <a:endParaRPr lang="en-US" sz="800" dirty="0">
              <a:solidFill>
                <a:schemeClr val="tx1"/>
              </a:solidFill>
            </a:endParaRPr>
          </a:p>
          <a:p>
            <a:pPr marL="231775" indent="-231775" algn="l">
              <a:buFont typeface="Arial" pitchFamily="34" charset="0"/>
              <a:buChar char="•"/>
            </a:pPr>
            <a:r>
              <a:rPr lang="en-US" sz="2000" dirty="0">
                <a:solidFill>
                  <a:schemeClr val="tx1"/>
                </a:solidFill>
              </a:rPr>
              <a:t>The contents of the revised PAR and 5C documents can be found in the following documents: </a:t>
            </a:r>
          </a:p>
          <a:p>
            <a:pPr marL="231775" indent="-231775" algn="l">
              <a:buFont typeface="Arial" pitchFamily="34" charset="0"/>
              <a:buChar char="•"/>
            </a:pPr>
            <a:endParaRPr lang="en-US" sz="800" dirty="0">
              <a:solidFill>
                <a:schemeClr val="tx1"/>
              </a:solidFill>
            </a:endParaRPr>
          </a:p>
          <a:p>
            <a:pPr marL="231775" indent="-231775">
              <a:buFont typeface="Arial" pitchFamily="34" charset="0"/>
              <a:buChar char="•"/>
            </a:pPr>
            <a:r>
              <a:rPr lang="en-US" sz="2000" dirty="0">
                <a:solidFill>
                  <a:schemeClr val="tx1"/>
                </a:solidFill>
              </a:rPr>
              <a:t>PAR - </a:t>
            </a:r>
            <a:r>
              <a:rPr lang="en-GB" sz="2000" dirty="0" smtClean="0">
                <a:solidFill>
                  <a:schemeClr val="tx1"/>
                </a:solidFill>
              </a:rPr>
              <a:t>22-12-0083 Rev5 (0001) </a:t>
            </a:r>
            <a:r>
              <a:rPr lang="en-GB" sz="2000" u="sng" dirty="0" smtClean="0">
                <a:solidFill>
                  <a:schemeClr val="tx1"/>
                </a:solidFill>
                <a:hlinkClick r:id="rId4"/>
              </a:rPr>
              <a:t>https://mentor.ieee.org/802.22/dcn/12/22-12-0083-05-0001-advanced-beaconing-par.docx</a:t>
            </a:r>
            <a:endParaRPr lang="en-GB" sz="2000" u="sng" dirty="0">
              <a:solidFill>
                <a:schemeClr val="tx1"/>
              </a:solidFill>
            </a:endParaRPr>
          </a:p>
          <a:p>
            <a:pPr marL="231775" indent="-231775" algn="l">
              <a:buFont typeface="Arial" pitchFamily="34" charset="0"/>
              <a:buChar char="•"/>
            </a:pPr>
            <a:endParaRPr lang="en-GB" sz="800" dirty="0">
              <a:solidFill>
                <a:schemeClr val="tx1"/>
              </a:solidFill>
            </a:endParaRPr>
          </a:p>
          <a:p>
            <a:pPr marL="231775" indent="-231775">
              <a:buFont typeface="Arial" pitchFamily="34" charset="0"/>
              <a:buChar char="•"/>
            </a:pPr>
            <a:r>
              <a:rPr lang="en-GB" sz="2000" dirty="0">
                <a:solidFill>
                  <a:schemeClr val="tx1"/>
                </a:solidFill>
              </a:rPr>
              <a:t>5C </a:t>
            </a:r>
            <a:r>
              <a:rPr lang="en-GB" sz="2000" dirty="0" smtClean="0">
                <a:solidFill>
                  <a:schemeClr val="tx1"/>
                </a:solidFill>
              </a:rPr>
              <a:t>– 22-12-0084 Rev5 (0001) </a:t>
            </a:r>
            <a:r>
              <a:rPr lang="en-GB" sz="2000" u="sng" dirty="0" smtClean="0">
                <a:solidFill>
                  <a:schemeClr val="tx1"/>
                </a:solidFill>
                <a:hlinkClick r:id="rId5"/>
              </a:rPr>
              <a:t>https://mentor.ieee.org/802.22/dcn/12/22-12-0084-05-0001-advanced-beaconing-5c.docx</a:t>
            </a:r>
            <a:endParaRPr lang="en-US" sz="2000" dirty="0">
              <a:solidFill>
                <a:schemeClr val="tx1"/>
              </a:solidFill>
            </a:endParaRPr>
          </a:p>
        </p:txBody>
      </p:sp>
      <p:sp>
        <p:nvSpPr>
          <p:cNvPr id="25604"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title"/>
          </p:nvPr>
        </p:nvSpPr>
        <p:spPr>
          <a:xfrm>
            <a:off x="228600" y="609600"/>
            <a:ext cx="8610600" cy="762000"/>
          </a:xfrm>
          <a:noFill/>
        </p:spPr>
        <p:txBody>
          <a:bodyPr/>
          <a:lstStyle/>
          <a:p>
            <a:pPr eaLnBrk="1" hangingPunct="1"/>
            <a:r>
              <a:rPr lang="en-US" sz="2400" dirty="0" smtClean="0"/>
              <a:t>Motion to Approve the P802.22.1 </a:t>
            </a:r>
            <a:r>
              <a:rPr lang="en-US" sz="2400" dirty="0" smtClean="0">
                <a:solidFill>
                  <a:schemeClr val="accent2"/>
                </a:solidFill>
              </a:rPr>
              <a:t>Revision</a:t>
            </a:r>
            <a:r>
              <a:rPr lang="en-US" sz="2400" dirty="0" smtClean="0"/>
              <a:t> PAR on Advanced Beaconing</a:t>
            </a:r>
          </a:p>
        </p:txBody>
      </p:sp>
      <p:sp>
        <p:nvSpPr>
          <p:cNvPr id="24579" name="Rectangle 9"/>
          <p:cNvSpPr>
            <a:spLocks noChangeArrowheads="1"/>
          </p:cNvSpPr>
          <p:nvPr/>
        </p:nvSpPr>
        <p:spPr bwMode="auto">
          <a:xfrm>
            <a:off x="304800" y="1371600"/>
            <a:ext cx="8686800" cy="5309146"/>
          </a:xfrm>
          <a:prstGeom prst="rect">
            <a:avLst/>
          </a:prstGeom>
          <a:noFill/>
          <a:ln w="9525">
            <a:noFill/>
            <a:miter lim="800000"/>
            <a:headEnd/>
            <a:tailEnd/>
          </a:ln>
        </p:spPr>
        <p:txBody>
          <a:bodyPr>
            <a:spAutoFit/>
          </a:bodyPr>
          <a:lstStyle/>
          <a:p>
            <a:pPr algn="l"/>
            <a:r>
              <a:rPr lang="en-US" sz="1800" b="1" dirty="0">
                <a:solidFill>
                  <a:schemeClr val="tx1"/>
                </a:solidFill>
              </a:rPr>
              <a:t>Working Group Motions – </a:t>
            </a:r>
            <a:r>
              <a:rPr lang="en-US" sz="1800" b="1" dirty="0" smtClean="0">
                <a:solidFill>
                  <a:schemeClr val="tx1"/>
                </a:solidFill>
              </a:rPr>
              <a:t>November 2012 San Antonio</a:t>
            </a:r>
            <a:endParaRPr lang="en-US" sz="1800" b="1" dirty="0">
              <a:solidFill>
                <a:schemeClr val="tx1"/>
              </a:solidFill>
            </a:endParaRPr>
          </a:p>
          <a:p>
            <a:pPr algn="l"/>
            <a:endParaRPr lang="en-GB" sz="300" dirty="0">
              <a:solidFill>
                <a:schemeClr val="tx1"/>
              </a:solidFill>
            </a:endParaRPr>
          </a:p>
          <a:p>
            <a:r>
              <a:rPr lang="en-GB" sz="1800" dirty="0" smtClean="0">
                <a:solidFill>
                  <a:schemeClr val="tx1"/>
                </a:solidFill>
              </a:rPr>
              <a:t>Move to allow the Chair to submit the Document 22-12-0083 Rev5 (</a:t>
            </a:r>
            <a:r>
              <a:rPr lang="en-GB" sz="1800" u="sng" dirty="0" smtClean="0">
                <a:solidFill>
                  <a:schemeClr val="tx1"/>
                </a:solidFill>
                <a:hlinkClick r:id="rId3"/>
              </a:rPr>
              <a:t>https://mentor.ieee.org/802.22/dcn/12/22-12-0083-05-0001-advanced-beaconing-par.docx</a:t>
            </a:r>
            <a:r>
              <a:rPr lang="en-GB" sz="1800" dirty="0" smtClean="0">
                <a:solidFill>
                  <a:schemeClr val="tx1"/>
                </a:solidFill>
              </a:rPr>
              <a:t>) as the IEEE 802.22.1 </a:t>
            </a:r>
            <a:r>
              <a:rPr lang="en-GB" sz="1800" b="1" dirty="0" smtClean="0">
                <a:solidFill>
                  <a:schemeClr val="tx1"/>
                </a:solidFill>
              </a:rPr>
              <a:t>Revision PAR</a:t>
            </a:r>
            <a:r>
              <a:rPr lang="en-GB" sz="1800" dirty="0" smtClean="0">
                <a:solidFill>
                  <a:schemeClr val="tx1"/>
                </a:solidFill>
              </a:rPr>
              <a:t> and Document 22-12-0084 Rev 5 (</a:t>
            </a:r>
            <a:r>
              <a:rPr lang="en-GB" sz="1800" u="sng" dirty="0" smtClean="0">
                <a:solidFill>
                  <a:schemeClr val="tx1"/>
                </a:solidFill>
                <a:hlinkClick r:id="rId4"/>
              </a:rPr>
              <a:t>https://mentor.ieee.org/802.22/dcn/12/22-12-0084-05-0001-advanced-beaconing-5c.docx</a:t>
            </a:r>
            <a:r>
              <a:rPr lang="en-GB" sz="1800" dirty="0" smtClean="0">
                <a:solidFill>
                  <a:schemeClr val="tx1"/>
                </a:solidFill>
              </a:rPr>
              <a:t>) as the 5C for the IEEE 802.22.1 Advanced Beaconing Revision for the IEEE 802.22.1 Standard to the EC. The WG approves the comment response as contained in document 22-12-0102 Rev0 (</a:t>
            </a:r>
            <a:r>
              <a:rPr lang="en-GB" sz="1800" u="sng" dirty="0" smtClean="0">
                <a:solidFill>
                  <a:schemeClr val="tx1"/>
                </a:solidFill>
                <a:hlinkClick r:id="rId5"/>
              </a:rPr>
              <a:t>https://mentor.ieee.org/802.22/dcn/12/22-12-0102-00-0001-802-22-responses-to-comments-on-the-802-22-1-par.pptx</a:t>
            </a:r>
            <a:r>
              <a:rPr lang="en-GB" sz="1800" dirty="0" smtClean="0">
                <a:solidFill>
                  <a:schemeClr val="tx1"/>
                </a:solidFill>
              </a:rPr>
              <a:t>) The 802.22 WG further request the chair to seek approval from the EC to forward this PAR to the IEEE SA NESCOM. 802.22 WG allows the chair to make modifications to the PAR or the 5C as he sees fit to address the comments from the EC or the NESCOM members.  </a:t>
            </a:r>
            <a:endParaRPr lang="en-US" sz="1800" dirty="0" smtClean="0">
              <a:solidFill>
                <a:schemeClr val="tx1"/>
              </a:solidFill>
            </a:endParaRPr>
          </a:p>
          <a:p>
            <a:r>
              <a:rPr lang="en-GB" sz="1800" dirty="0" smtClean="0">
                <a:solidFill>
                  <a:schemeClr val="tx1"/>
                </a:solidFill>
              </a:rPr>
              <a:t>Move: Peter Flynn</a:t>
            </a:r>
            <a:endParaRPr lang="en-US" sz="1800" dirty="0" smtClean="0">
              <a:solidFill>
                <a:schemeClr val="tx1"/>
              </a:solidFill>
            </a:endParaRPr>
          </a:p>
          <a:p>
            <a:r>
              <a:rPr lang="en-GB" sz="1800" dirty="0" smtClean="0">
                <a:solidFill>
                  <a:schemeClr val="tx1"/>
                </a:solidFill>
              </a:rPr>
              <a:t>Second: Sunghyun Hwang</a:t>
            </a:r>
            <a:endParaRPr lang="en-US" sz="1800" dirty="0" smtClean="0">
              <a:solidFill>
                <a:schemeClr val="tx1"/>
              </a:solidFill>
            </a:endParaRPr>
          </a:p>
          <a:p>
            <a:r>
              <a:rPr lang="en-GB" sz="1800" dirty="0" smtClean="0">
                <a:solidFill>
                  <a:schemeClr val="tx1"/>
                </a:solidFill>
              </a:rPr>
              <a:t>For:  9</a:t>
            </a:r>
            <a:br>
              <a:rPr lang="en-GB" sz="1800" dirty="0" smtClean="0">
                <a:solidFill>
                  <a:schemeClr val="tx1"/>
                </a:solidFill>
              </a:rPr>
            </a:br>
            <a:r>
              <a:rPr lang="en-GB" sz="1800" dirty="0" smtClean="0">
                <a:solidFill>
                  <a:schemeClr val="tx1"/>
                </a:solidFill>
              </a:rPr>
              <a:t>Against: 0 </a:t>
            </a:r>
            <a:endParaRPr lang="en-US" sz="1800" dirty="0" smtClean="0">
              <a:solidFill>
                <a:schemeClr val="tx1"/>
              </a:solidFill>
            </a:endParaRPr>
          </a:p>
          <a:p>
            <a:r>
              <a:rPr lang="en-GB" sz="1800" dirty="0" smtClean="0">
                <a:solidFill>
                  <a:schemeClr val="tx1"/>
                </a:solidFill>
              </a:rPr>
              <a:t>Abstain:  0</a:t>
            </a:r>
            <a:endParaRPr lang="en-US" sz="1800" dirty="0" smtClean="0">
              <a:solidFill>
                <a:schemeClr val="tx1"/>
              </a:solidFill>
            </a:endParaRPr>
          </a:p>
          <a:p>
            <a:r>
              <a:rPr lang="en-GB" sz="1800" b="1" dirty="0" smtClean="0">
                <a:solidFill>
                  <a:schemeClr val="tx1"/>
                </a:solidFill>
              </a:rPr>
              <a:t>Motion Passes</a:t>
            </a:r>
            <a:endParaRPr lang="en-US" sz="1800" dirty="0">
              <a:solidFill>
                <a:schemeClr val="tx1"/>
              </a:solidFill>
            </a:endParaRPr>
          </a:p>
        </p:txBody>
      </p:sp>
      <p:sp>
        <p:nvSpPr>
          <p:cNvPr id="24580"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9"/>
          <p:cNvSpPr>
            <a:spLocks noChangeArrowheads="1"/>
          </p:cNvSpPr>
          <p:nvPr/>
        </p:nvSpPr>
        <p:spPr bwMode="auto">
          <a:xfrm>
            <a:off x="304800" y="609600"/>
            <a:ext cx="8534400" cy="5755422"/>
          </a:xfrm>
          <a:prstGeom prst="rect">
            <a:avLst/>
          </a:prstGeom>
          <a:noFill/>
          <a:ln w="9525">
            <a:noFill/>
            <a:miter lim="800000"/>
            <a:headEnd/>
            <a:tailEnd/>
          </a:ln>
        </p:spPr>
        <p:txBody>
          <a:bodyPr>
            <a:spAutoFit/>
          </a:bodyPr>
          <a:lstStyle/>
          <a:p>
            <a:r>
              <a:rPr lang="en-US" sz="2800" b="1" dirty="0">
                <a:solidFill>
                  <a:schemeClr val="tx1"/>
                </a:solidFill>
              </a:rPr>
              <a:t>EC Motion – To Forward </a:t>
            </a:r>
            <a:r>
              <a:rPr lang="en-US" sz="2800" b="1" dirty="0" smtClean="0">
                <a:solidFill>
                  <a:schemeClr val="tx1"/>
                </a:solidFill>
              </a:rPr>
              <a:t>P802.22.1 Revision PAR </a:t>
            </a:r>
            <a:r>
              <a:rPr lang="en-US" sz="2800" b="1" dirty="0">
                <a:solidFill>
                  <a:schemeClr val="tx1"/>
                </a:solidFill>
              </a:rPr>
              <a:t>and 5C to NESCOM</a:t>
            </a:r>
            <a:endParaRPr lang="en-GB" sz="2400" b="1" dirty="0">
              <a:solidFill>
                <a:schemeClr val="tx1"/>
              </a:solidFill>
            </a:endParaRPr>
          </a:p>
          <a:p>
            <a:r>
              <a:rPr lang="en-US" sz="2400" dirty="0">
                <a:solidFill>
                  <a:schemeClr val="tx1"/>
                </a:solidFill>
              </a:rPr>
              <a:t>Move that the EC approves the </a:t>
            </a:r>
            <a:r>
              <a:rPr lang="en-US" sz="2400" dirty="0" smtClean="0">
                <a:solidFill>
                  <a:schemeClr val="tx1"/>
                </a:solidFill>
              </a:rPr>
              <a:t>P802.22.1 Revision PAR </a:t>
            </a:r>
            <a:r>
              <a:rPr lang="en-GB" sz="2400" dirty="0">
                <a:solidFill>
                  <a:schemeClr val="tx1"/>
                </a:solidFill>
              </a:rPr>
              <a:t>:</a:t>
            </a:r>
            <a:r>
              <a:rPr lang="en-GB" sz="2400" dirty="0" smtClean="0">
                <a:solidFill>
                  <a:schemeClr val="tx1"/>
                </a:solidFill>
              </a:rPr>
              <a:t>22-12-0083Rev5 (0001</a:t>
            </a:r>
            <a:r>
              <a:rPr lang="en-GB" dirty="0" smtClean="0">
                <a:solidFill>
                  <a:schemeClr val="tx1"/>
                </a:solidFill>
              </a:rPr>
              <a:t>): </a:t>
            </a:r>
            <a:r>
              <a:rPr lang="en-GB" dirty="0" smtClean="0">
                <a:solidFill>
                  <a:schemeClr val="tx1"/>
                </a:solidFill>
                <a:hlinkClick r:id="rId3"/>
              </a:rPr>
              <a:t>https://</a:t>
            </a:r>
            <a:r>
              <a:rPr lang="en-GB" dirty="0" smtClean="0">
                <a:solidFill>
                  <a:schemeClr val="tx1"/>
                </a:solidFill>
                <a:hlinkClick r:id="rId3"/>
              </a:rPr>
              <a:t>mentor.ieee.org/802.22/dcn/12/22-12-0083-06-0001-advanced-beaconing-par.docx</a:t>
            </a:r>
            <a:r>
              <a:rPr lang="en-GB" dirty="0" smtClean="0">
                <a:solidFill>
                  <a:schemeClr val="tx1"/>
                </a:solidFill>
              </a:rPr>
              <a:t> </a:t>
            </a:r>
            <a:endParaRPr lang="en-GB" sz="2400" dirty="0" smtClean="0">
              <a:solidFill>
                <a:schemeClr val="tx1"/>
              </a:solidFill>
            </a:endParaRPr>
          </a:p>
          <a:p>
            <a:r>
              <a:rPr lang="en-GB" sz="2400" dirty="0" smtClean="0">
                <a:solidFill>
                  <a:schemeClr val="tx1"/>
                </a:solidFill>
              </a:rPr>
              <a:t>and </a:t>
            </a:r>
            <a:r>
              <a:rPr lang="en-GB" sz="2400" dirty="0">
                <a:solidFill>
                  <a:schemeClr val="tx1"/>
                </a:solidFill>
              </a:rPr>
              <a:t>5C: </a:t>
            </a:r>
            <a:r>
              <a:rPr lang="en-GB" sz="2400" dirty="0" smtClean="0">
                <a:solidFill>
                  <a:schemeClr val="tx1"/>
                </a:solidFill>
              </a:rPr>
              <a:t>22-12-0084Rev5(0001): </a:t>
            </a:r>
            <a:r>
              <a:rPr lang="en-GB" u="sng" dirty="0" smtClean="0">
                <a:solidFill>
                  <a:schemeClr val="tx1"/>
                </a:solidFill>
                <a:hlinkClick r:id="rId4"/>
              </a:rPr>
              <a:t>https://mentor.ieee.org/802.22/dcn/12/22-12-0084-05-0001-advanced-beaconing-5c.docx</a:t>
            </a:r>
            <a:r>
              <a:rPr lang="en-GB" sz="2400" dirty="0" smtClean="0">
                <a:solidFill>
                  <a:schemeClr val="tx1"/>
                </a:solidFill>
              </a:rPr>
              <a:t> </a:t>
            </a:r>
          </a:p>
          <a:p>
            <a:pPr algn="l"/>
            <a:r>
              <a:rPr lang="en-GB" sz="2400" dirty="0" smtClean="0">
                <a:solidFill>
                  <a:schemeClr val="tx1"/>
                </a:solidFill>
              </a:rPr>
              <a:t>and </a:t>
            </a:r>
            <a:r>
              <a:rPr lang="en-GB" sz="2400" dirty="0">
                <a:solidFill>
                  <a:schemeClr val="tx1"/>
                </a:solidFill>
              </a:rPr>
              <a:t>allows the 802.22 WG to forward the PAR to NESCOM </a:t>
            </a:r>
          </a:p>
          <a:p>
            <a:pPr algn="l"/>
            <a:r>
              <a:rPr lang="en-GB" sz="2400" dirty="0">
                <a:solidFill>
                  <a:schemeClr val="tx1"/>
                </a:solidFill>
              </a:rPr>
              <a:t>Move: Apurva Mody</a:t>
            </a:r>
            <a:endParaRPr lang="en-US" sz="2400" dirty="0">
              <a:solidFill>
                <a:schemeClr val="tx1"/>
              </a:solidFill>
            </a:endParaRPr>
          </a:p>
          <a:p>
            <a:pPr algn="l"/>
            <a:r>
              <a:rPr lang="en-GB" sz="2400" dirty="0">
                <a:solidFill>
                  <a:schemeClr val="tx1"/>
                </a:solidFill>
              </a:rPr>
              <a:t>Second: Subir Das</a:t>
            </a:r>
            <a:endParaRPr lang="en-US" sz="2400" dirty="0">
              <a:solidFill>
                <a:schemeClr val="tx1"/>
              </a:solidFill>
            </a:endParaRPr>
          </a:p>
          <a:p>
            <a:pPr algn="l"/>
            <a:r>
              <a:rPr lang="en-GB" sz="2400" dirty="0">
                <a:solidFill>
                  <a:schemeClr val="tx1"/>
                </a:solidFill>
              </a:rPr>
              <a:t>For: </a:t>
            </a:r>
          </a:p>
          <a:p>
            <a:pPr algn="l"/>
            <a:r>
              <a:rPr lang="en-GB" sz="2400" dirty="0">
                <a:solidFill>
                  <a:schemeClr val="tx1"/>
                </a:solidFill>
              </a:rPr>
              <a:t>Against: </a:t>
            </a:r>
            <a:r>
              <a:rPr lang="en-US" sz="2400" dirty="0" smtClean="0">
                <a:solidFill>
                  <a:schemeClr val="tx1"/>
                </a:solidFill>
              </a:rPr>
              <a:t> </a:t>
            </a:r>
            <a:endParaRPr lang="en-US" sz="2400" dirty="0">
              <a:solidFill>
                <a:schemeClr val="tx1"/>
              </a:solidFill>
            </a:endParaRPr>
          </a:p>
          <a:p>
            <a:pPr algn="l"/>
            <a:r>
              <a:rPr lang="en-GB" sz="2400" dirty="0">
                <a:solidFill>
                  <a:schemeClr val="tx1"/>
                </a:solidFill>
              </a:rPr>
              <a:t>Abstain: </a:t>
            </a:r>
          </a:p>
          <a:p>
            <a:pPr algn="l"/>
            <a:r>
              <a:rPr lang="en-GB" sz="2400" dirty="0">
                <a:solidFill>
                  <a:schemeClr val="tx1"/>
                </a:solidFill>
              </a:rPr>
              <a:t>Motion </a:t>
            </a:r>
            <a:r>
              <a:rPr lang="en-GB" sz="2400" dirty="0" smtClean="0">
                <a:solidFill>
                  <a:schemeClr val="tx1"/>
                </a:solidFill>
              </a:rPr>
              <a:t>Passes / Fails</a:t>
            </a:r>
            <a:endParaRPr lang="en-GB" sz="2400" dirty="0">
              <a:solidFill>
                <a:schemeClr val="tx1"/>
              </a:solidFill>
            </a:endParaRPr>
          </a:p>
        </p:txBody>
      </p:sp>
      <p:sp>
        <p:nvSpPr>
          <p:cNvPr id="27651" name="Slide Number Placeholder 4"/>
          <p:cNvSpPr txBox="1">
            <a:spLocks/>
          </p:cNvSpPr>
          <p:nvPr/>
        </p:nvSpPr>
        <p:spPr bwMode="auto">
          <a:xfrm>
            <a:off x="696913" y="333375"/>
            <a:ext cx="1528762" cy="276225"/>
          </a:xfrm>
          <a:prstGeom prst="rect">
            <a:avLst/>
          </a:prstGeom>
          <a:noFill/>
          <a:ln w="9525">
            <a:noFill/>
            <a:miter lim="800000"/>
            <a:headEnd/>
            <a:tailEnd/>
          </a:ln>
        </p:spPr>
        <p:txBody>
          <a:bodyPr wrap="none" lIns="0" tIns="0" rIns="0" bIns="0" anchor="b">
            <a:spAutoFit/>
          </a:bodyPr>
          <a:lstStyle/>
          <a:p>
            <a:pPr algn="l"/>
            <a:r>
              <a:rPr lang="en-GB" sz="1800">
                <a:solidFill>
                  <a:schemeClr val="tx1"/>
                </a:solidFill>
              </a:rPr>
              <a:t>November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xfrm>
            <a:off x="696913" y="333375"/>
            <a:ext cx="1528762" cy="276225"/>
          </a:xfrm>
          <a:noFill/>
        </p:spPr>
        <p:txBody>
          <a:bodyPr anchor="b"/>
          <a:lstStyle/>
          <a:p>
            <a:pPr algn="l"/>
            <a:r>
              <a:rPr lang="en-GB" sz="1800" b="1" smtClean="0"/>
              <a:t>November 2011</a:t>
            </a:r>
          </a:p>
        </p:txBody>
      </p:sp>
      <p:sp>
        <p:nvSpPr>
          <p:cNvPr id="23555" name="Rectangle 5"/>
          <p:cNvSpPr>
            <a:spLocks noGrp="1" noChangeArrowheads="1"/>
          </p:cNvSpPr>
          <p:nvPr>
            <p:ph type="ftr" sz="quarter" idx="4294967295"/>
          </p:nvPr>
        </p:nvSpPr>
        <p:spPr>
          <a:xfrm>
            <a:off x="6572250" y="6475413"/>
            <a:ext cx="1971675" cy="182562"/>
          </a:xfrm>
          <a:prstGeom prst="rect">
            <a:avLst/>
          </a:prstGeom>
          <a:noFill/>
        </p:spPr>
        <p:txBody>
          <a:bodyPr/>
          <a:lstStyle/>
          <a:p>
            <a:r>
              <a:rPr lang="en-US" smtClean="0"/>
              <a:t>Apurva N. Mody, BAE Systems</a:t>
            </a:r>
          </a:p>
        </p:txBody>
      </p:sp>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a:solidFill>
                  <a:schemeClr val="tx1"/>
                </a:solidFill>
              </a:rPr>
              <a:t>Slide </a:t>
            </a:r>
            <a:fld id="{CDA11FA0-0AC4-4DB7-99DF-843CC72AA078}" type="slidenum">
              <a:rPr lang="en-US" sz="1200" b="0">
                <a:solidFill>
                  <a:schemeClr val="tx1"/>
                </a:solidFill>
              </a:rPr>
              <a:pPr/>
              <a:t>7</a:t>
            </a:fld>
            <a:endParaRPr lang="en-US" sz="1200" b="0">
              <a:solidFill>
                <a:schemeClr val="tx1"/>
              </a:solidFill>
            </a:endParaRPr>
          </a:p>
        </p:txBody>
      </p:sp>
      <p:sp>
        <p:nvSpPr>
          <p:cNvPr id="23557" name="Rectangle 3"/>
          <p:cNvSpPr>
            <a:spLocks noGrp="1" noChangeArrowheads="1"/>
          </p:cNvSpPr>
          <p:nvPr>
            <p:ph type="title"/>
          </p:nvPr>
        </p:nvSpPr>
        <p:spPr>
          <a:xfrm>
            <a:off x="228600" y="2743200"/>
            <a:ext cx="8610600" cy="1295400"/>
          </a:xfrm>
          <a:noFill/>
        </p:spPr>
        <p:txBody>
          <a:bodyPr/>
          <a:lstStyle/>
          <a:p>
            <a:pPr eaLnBrk="1" hangingPunct="1"/>
            <a:r>
              <a:rPr lang="en-US" sz="4800" dirty="0" smtClean="0"/>
              <a:t>Backups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152400" y="209490"/>
            <a:ext cx="8534400" cy="461665"/>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b="1" dirty="0" smtClean="0">
                <a:solidFill>
                  <a:schemeClr val="tx1"/>
                </a:solidFill>
                <a:latin typeface="Arial" pitchFamily="34" charset="0"/>
                <a:cs typeface="Arial" pitchFamily="34" charset="0"/>
              </a:rPr>
              <a:t>Current IEEE 802.22.1 Standard </a:t>
            </a:r>
            <a:endParaRPr lang="en-US" b="1" dirty="0">
              <a:solidFill>
                <a:schemeClr val="tx1"/>
              </a:solidFill>
              <a:latin typeface="Arial" pitchFamily="34" charset="0"/>
              <a:cs typeface="Arial" pitchFamily="34" charset="0"/>
            </a:endParaRPr>
          </a:p>
        </p:txBody>
      </p:sp>
      <p:sp>
        <p:nvSpPr>
          <p:cNvPr id="15361" name="Rectangle 1"/>
          <p:cNvSpPr>
            <a:spLocks noChangeArrowheads="1"/>
          </p:cNvSpPr>
          <p:nvPr/>
        </p:nvSpPr>
        <p:spPr bwMode="auto">
          <a:xfrm>
            <a:off x="228600" y="833021"/>
            <a:ext cx="8763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1775" marR="0" lvl="0" indent="-231775" algn="l" defTabSz="914400" rtl="0" eaLnBrk="1" fontAlgn="base" latinLnBrk="0" hangingPunct="1">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The IEEE 802.22.1-2010 Standard was published in 2010. This standard defines a beaconing specification that enables spectrum sharing between licensed Part 74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e</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g</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licensed wireless microphone) systems and the unlicensed Television Band (VHF/ UHF Band) White Space Devices.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In June 2010, the President of the United States signed a Memorandum calling for the National Telecommunications and Information Administration (NTIA), in collaboration with the Federal Communications Commission (FCC), to make 500 megahertz of spectrum available for fixed and mobile wireless broadband. </a:t>
            </a: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lang="en-GB" dirty="0" smtClean="0">
              <a:solidFill>
                <a:srgbClr val="000000"/>
              </a:solidFill>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lang="en-GB" dirty="0" smtClean="0">
                <a:solidFill>
                  <a:srgbClr val="000000"/>
                </a:solidFill>
                <a:latin typeface="Arial" pitchFamily="34" charset="0"/>
                <a:ea typeface="MS Mincho" pitchFamily="49" charset="-128"/>
                <a:cs typeface="Arial" pitchFamily="34" charset="0"/>
              </a:rPr>
              <a:t>Please See the reference for the PCAST report.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p:cNvSpPr/>
          <p:nvPr/>
        </p:nvSpPr>
        <p:spPr>
          <a:xfrm>
            <a:off x="6629400" y="946478"/>
            <a:ext cx="19812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itchFamily="34" charset="0"/>
              <a:cs typeface="Arial" pitchFamily="34" charset="0"/>
            </a:endParaRPr>
          </a:p>
        </p:txBody>
      </p:sp>
      <p:sp>
        <p:nvSpPr>
          <p:cNvPr id="2" name="TextBox 1"/>
          <p:cNvSpPr txBox="1"/>
          <p:nvPr/>
        </p:nvSpPr>
        <p:spPr>
          <a:xfrm>
            <a:off x="228600" y="1524000"/>
            <a:ext cx="4419600" cy="2031325"/>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Current Plan:</a:t>
            </a:r>
            <a:r>
              <a:rPr lang="en-US" sz="1400" dirty="0" smtClean="0">
                <a:solidFill>
                  <a:schemeClr val="tx1"/>
                </a:solidFill>
                <a:latin typeface="Arial" pitchFamily="34" charset="0"/>
                <a:cs typeface="Arial" pitchFamily="34" charset="0"/>
              </a:rPr>
              <a:t> The current plan is the use of exclusion zones to protect U.S. Navy coastal operations and other Department of Defense test and training areas. This means that major part of the US population will not be able to use these bands. </a:t>
            </a:r>
            <a:endParaRPr lang="en-US" sz="1400" b="1" dirty="0" smtClean="0">
              <a:solidFill>
                <a:schemeClr val="tx1"/>
              </a:solidFill>
              <a:latin typeface="Arial" pitchFamily="34" charset="0"/>
              <a:cs typeface="Arial" pitchFamily="34" charset="0"/>
            </a:endParaRPr>
          </a:p>
          <a:p>
            <a:r>
              <a:rPr lang="en-US" sz="1400" b="1" dirty="0" smtClean="0">
                <a:solidFill>
                  <a:schemeClr val="tx1"/>
                </a:solidFill>
                <a:latin typeface="Arial" pitchFamily="34" charset="0"/>
                <a:cs typeface="Arial" pitchFamily="34" charset="0"/>
              </a:rPr>
              <a:t>Alternatives</a:t>
            </a:r>
            <a:r>
              <a:rPr lang="en-US" sz="1400" dirty="0" smtClean="0">
                <a:solidFill>
                  <a:schemeClr val="tx1"/>
                </a:solidFill>
                <a:latin typeface="Arial" pitchFamily="34" charset="0"/>
                <a:cs typeface="Arial" pitchFamily="34" charset="0"/>
              </a:rPr>
              <a:t>: However, there may be some other approaches which will make 100 MHz of spectrum available nation-wide, and especially in the coastal areas where significant US population resides.</a:t>
            </a:r>
          </a:p>
        </p:txBody>
      </p:sp>
      <p:sp>
        <p:nvSpPr>
          <p:cNvPr id="6" name="TextBox 5"/>
          <p:cNvSpPr txBox="1"/>
          <p:nvPr/>
        </p:nvSpPr>
        <p:spPr>
          <a:xfrm>
            <a:off x="4445000" y="5289878"/>
            <a:ext cx="4165600" cy="1169551"/>
          </a:xfrm>
          <a:prstGeom prst="rect">
            <a:avLst/>
          </a:prstGeom>
          <a:noFill/>
        </p:spPr>
        <p:txBody>
          <a:bodyPr wrap="square" rtlCol="0">
            <a:spAutoFit/>
          </a:bodyPr>
          <a:lstStyle/>
          <a:p>
            <a:r>
              <a:rPr lang="en-US" sz="1400" dirty="0" smtClean="0">
                <a:solidFill>
                  <a:schemeClr val="tx1"/>
                </a:solidFill>
                <a:latin typeface="Arial" pitchFamily="34" charset="0"/>
                <a:cs typeface="Arial" pitchFamily="34" charset="0"/>
              </a:rPr>
              <a:t>Regulators have realized that beaconing is a viable option for spectrum sharing. </a:t>
            </a:r>
            <a:r>
              <a:rPr lang="en-US" sz="1400" b="1" i="1" dirty="0" smtClean="0">
                <a:solidFill>
                  <a:schemeClr val="tx1"/>
                </a:solidFill>
                <a:latin typeface="Arial" pitchFamily="34" charset="0"/>
                <a:cs typeface="Arial" pitchFamily="34" charset="0"/>
              </a:rPr>
              <a:t>The IEEE 802.22.1-2010™ standard has been completed and can be revised to add protection of radars and satellite earth stations</a:t>
            </a:r>
            <a:endParaRPr lang="en-US" sz="1400" b="1" i="1" dirty="0">
              <a:solidFill>
                <a:schemeClr val="tx1"/>
              </a:solidFill>
              <a:latin typeface="Arial" pitchFamily="34" charset="0"/>
              <a:cs typeface="Arial" pitchFamily="34" charset="0"/>
            </a:endParaRPr>
          </a:p>
        </p:txBody>
      </p:sp>
      <p:sp>
        <p:nvSpPr>
          <p:cNvPr id="8" name="Text Box 2"/>
          <p:cNvSpPr txBox="1">
            <a:spLocks noChangeArrowheads="1"/>
          </p:cNvSpPr>
          <p:nvPr/>
        </p:nvSpPr>
        <p:spPr bwMode="auto">
          <a:xfrm>
            <a:off x="152400" y="130314"/>
            <a:ext cx="8534400" cy="707886"/>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sz="2000" b="1" dirty="0" smtClean="0">
                <a:solidFill>
                  <a:schemeClr val="tx1"/>
                </a:solidFill>
                <a:latin typeface="Arial" pitchFamily="34" charset="0"/>
                <a:cs typeface="Arial" pitchFamily="34" charset="0"/>
              </a:rPr>
              <a:t>Spectrum sharing with radar using IEEE 802.22.1 Beaconing Standard – Enables spectrum sharing in the 3550 – 3650 MHz Bands</a:t>
            </a:r>
            <a:endParaRPr lang="en-US" sz="2000" b="1" dirty="0">
              <a:solidFill>
                <a:schemeClr val="tx1"/>
              </a:solidFill>
              <a:latin typeface="Arial" pitchFamily="34" charset="0"/>
              <a:cs typeface="Arial" pitchFamily="34" charset="0"/>
            </a:endParaRPr>
          </a:p>
        </p:txBody>
      </p:sp>
      <p:sp>
        <p:nvSpPr>
          <p:cNvPr id="18" name="Rectangle 17"/>
          <p:cNvSpPr/>
          <p:nvPr/>
        </p:nvSpPr>
        <p:spPr>
          <a:xfrm>
            <a:off x="4419600" y="2057400"/>
            <a:ext cx="4724400" cy="1600438"/>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Use of Advanced Beaconing Approach</a:t>
            </a:r>
            <a:r>
              <a:rPr lang="en-US" sz="1400" dirty="0" smtClean="0">
                <a:solidFill>
                  <a:schemeClr val="tx1"/>
                </a:solidFill>
                <a:latin typeface="Arial" pitchFamily="34" charset="0"/>
                <a:cs typeface="Arial" pitchFamily="34" charset="0"/>
              </a:rPr>
              <a:t>: Neither spectrum sensing or database driven approaches are suitable for this type of spectrum sharing. However, </a:t>
            </a:r>
            <a:r>
              <a:rPr lang="en-US" sz="1400" b="1" i="1" dirty="0" smtClean="0">
                <a:solidFill>
                  <a:schemeClr val="tx1"/>
                </a:solidFill>
                <a:latin typeface="Arial" pitchFamily="34" charset="0"/>
                <a:cs typeface="Arial" pitchFamily="34" charset="0"/>
              </a:rPr>
              <a:t>advanced beaconing approaches, such as the one developed in the IEEE Standard 802.22.1 for spectrum sharing between the primary signals and incumbent signals may be used </a:t>
            </a:r>
            <a:r>
              <a:rPr lang="en-US" sz="1400" dirty="0" smtClean="0">
                <a:solidFill>
                  <a:schemeClr val="tx1"/>
                </a:solidFill>
                <a:latin typeface="Arial" pitchFamily="34" charset="0"/>
                <a:cs typeface="Arial" pitchFamily="34" charset="0"/>
              </a:rPr>
              <a:t>for the 3550-3650 band. </a:t>
            </a:r>
            <a:endParaRPr lang="en-US" sz="1400" dirty="0">
              <a:solidFill>
                <a:schemeClr val="tx1"/>
              </a:solidFill>
              <a:latin typeface="Arial" pitchFamily="34" charset="0"/>
              <a:cs typeface="Arial" pitchFamily="34" charset="0"/>
            </a:endParaRPr>
          </a:p>
        </p:txBody>
      </p:sp>
      <p:sp>
        <p:nvSpPr>
          <p:cNvPr id="19" name="Rectangle 18"/>
          <p:cNvSpPr/>
          <p:nvPr/>
        </p:nvSpPr>
        <p:spPr>
          <a:xfrm>
            <a:off x="381000" y="5289878"/>
            <a:ext cx="4038600" cy="1169551"/>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3550 – 3650 MHz Band</a:t>
            </a:r>
            <a:r>
              <a:rPr lang="en-US" sz="1400" dirty="0" smtClean="0">
                <a:solidFill>
                  <a:schemeClr val="tx1"/>
                </a:solidFill>
                <a:latin typeface="Arial" pitchFamily="34" charset="0"/>
                <a:cs typeface="Arial" pitchFamily="34" charset="0"/>
              </a:rPr>
              <a:t>: One of the portions of the spectrum identified to achieve the goal of freeing up 500MHz of spectrum, is the 3550-3650 MHz where maritime radars have been deployed. </a:t>
            </a:r>
          </a:p>
        </p:txBody>
      </p:sp>
      <p:sp>
        <p:nvSpPr>
          <p:cNvPr id="20" name="Rectangle 19"/>
          <p:cNvSpPr/>
          <p:nvPr/>
        </p:nvSpPr>
        <p:spPr>
          <a:xfrm>
            <a:off x="304800" y="838200"/>
            <a:ext cx="4191000" cy="738664"/>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To Create NATIONAWIDE availability of the 3550-3650 MHz Band using IEEE 802.22.1 advanced beaconing approach</a:t>
            </a:r>
          </a:p>
        </p:txBody>
      </p:sp>
      <p:sp>
        <p:nvSpPr>
          <p:cNvPr id="21" name="TextBox 20"/>
          <p:cNvSpPr txBox="1"/>
          <p:nvPr/>
        </p:nvSpPr>
        <p:spPr>
          <a:xfrm>
            <a:off x="304800" y="4985078"/>
            <a:ext cx="17526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Background</a:t>
            </a:r>
            <a:endParaRPr lang="en-US" dirty="0">
              <a:solidFill>
                <a:schemeClr val="tx1"/>
              </a:solidFill>
              <a:latin typeface="Arial" pitchFamily="34" charset="0"/>
              <a:cs typeface="Arial" pitchFamily="34" charset="0"/>
            </a:endParaRPr>
          </a:p>
        </p:txBody>
      </p:sp>
      <p:pic>
        <p:nvPicPr>
          <p:cNvPr id="27" name="Picture 26" descr="continental_united_states_google.JPG"/>
          <p:cNvPicPr>
            <a:picLocks noChangeAspect="1"/>
          </p:cNvPicPr>
          <p:nvPr/>
        </p:nvPicPr>
        <p:blipFill>
          <a:blip r:embed="rId2" cstate="print"/>
          <a:stretch>
            <a:fillRect/>
          </a:stretch>
        </p:blipFill>
        <p:spPr>
          <a:xfrm>
            <a:off x="4495800" y="3613478"/>
            <a:ext cx="4038600" cy="1447800"/>
          </a:xfrm>
          <a:prstGeom prst="rect">
            <a:avLst/>
          </a:prstGeom>
        </p:spPr>
      </p:pic>
      <p:pic>
        <p:nvPicPr>
          <p:cNvPr id="28" name="Picture 27" descr="US_Lower_48_Exclusion_Zone_from_PCAST.JPG"/>
          <p:cNvPicPr>
            <a:picLocks noChangeAspect="1"/>
          </p:cNvPicPr>
          <p:nvPr/>
        </p:nvPicPr>
        <p:blipFill>
          <a:blip r:embed="rId3" cstate="print"/>
          <a:stretch>
            <a:fillRect/>
          </a:stretch>
        </p:blipFill>
        <p:spPr>
          <a:xfrm>
            <a:off x="381000" y="3613478"/>
            <a:ext cx="4038600" cy="1447799"/>
          </a:xfrm>
          <a:prstGeom prst="rect">
            <a:avLst/>
          </a:prstGeom>
        </p:spPr>
      </p:pic>
      <p:sp>
        <p:nvSpPr>
          <p:cNvPr id="11" name="TextBox 10"/>
          <p:cNvSpPr txBox="1"/>
          <p:nvPr/>
        </p:nvSpPr>
        <p:spPr>
          <a:xfrm>
            <a:off x="1085883" y="3649971"/>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US Exclusion Zones for 3550-3650 Band</a:t>
            </a:r>
          </a:p>
          <a:p>
            <a:pPr algn="ctr"/>
            <a:r>
              <a:rPr lang="en-US" sz="1400" b="1" dirty="0" smtClean="0">
                <a:latin typeface="Arial" pitchFamily="34" charset="0"/>
                <a:cs typeface="Arial" pitchFamily="34" charset="0"/>
              </a:rPr>
              <a:t>Will exclude majority of large cities</a:t>
            </a:r>
            <a:endParaRPr lang="en-US" sz="1400" b="1" dirty="0">
              <a:latin typeface="Arial" pitchFamily="34" charset="0"/>
              <a:cs typeface="Arial" pitchFamily="34" charset="0"/>
            </a:endParaRPr>
          </a:p>
        </p:txBody>
      </p:sp>
      <p:cxnSp>
        <p:nvCxnSpPr>
          <p:cNvPr id="12" name="Straight Arrow Connector 11"/>
          <p:cNvCxnSpPr/>
          <p:nvPr/>
        </p:nvCxnSpPr>
        <p:spPr bwMode="auto">
          <a:xfrm flipH="1">
            <a:off x="838201" y="4070678"/>
            <a:ext cx="533399" cy="762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13" name="Straight Arrow Connector 12"/>
          <p:cNvCxnSpPr/>
          <p:nvPr/>
        </p:nvCxnSpPr>
        <p:spPr bwMode="auto">
          <a:xfrm>
            <a:off x="3200400" y="3994478"/>
            <a:ext cx="609600" cy="3048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sp>
        <p:nvSpPr>
          <p:cNvPr id="54" name="TextBox 53"/>
          <p:cNvSpPr txBox="1"/>
          <p:nvPr/>
        </p:nvSpPr>
        <p:spPr>
          <a:xfrm>
            <a:off x="4419600" y="4996746"/>
            <a:ext cx="25908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Deployment Strategy</a:t>
            </a:r>
            <a:endParaRPr lang="en-US" dirty="0">
              <a:solidFill>
                <a:schemeClr val="tx1"/>
              </a:solidFill>
              <a:latin typeface="Arial" pitchFamily="34" charset="0"/>
              <a:cs typeface="Arial" pitchFamily="34" charset="0"/>
            </a:endParaRPr>
          </a:p>
        </p:txBody>
      </p:sp>
      <p:grpSp>
        <p:nvGrpSpPr>
          <p:cNvPr id="3" name="Group 93"/>
          <p:cNvGrpSpPr/>
          <p:nvPr/>
        </p:nvGrpSpPr>
        <p:grpSpPr>
          <a:xfrm rot="160311">
            <a:off x="4764277" y="3773941"/>
            <a:ext cx="356829" cy="468415"/>
            <a:chOff x="8101371" y="3886199"/>
            <a:chExt cx="356829" cy="468415"/>
          </a:xfrm>
        </p:grpSpPr>
        <p:sp>
          <p:nvSpPr>
            <p:cNvPr id="95"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6"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7"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8"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9"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4" name="Group 99"/>
          <p:cNvGrpSpPr/>
          <p:nvPr/>
        </p:nvGrpSpPr>
        <p:grpSpPr>
          <a:xfrm rot="15549716">
            <a:off x="7019364" y="4455399"/>
            <a:ext cx="356829" cy="468415"/>
            <a:chOff x="8101371" y="3886199"/>
            <a:chExt cx="356829" cy="468415"/>
          </a:xfrm>
        </p:grpSpPr>
        <p:sp>
          <p:nvSpPr>
            <p:cNvPr id="101"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2"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3"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4"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5"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5" name="Group 105"/>
          <p:cNvGrpSpPr/>
          <p:nvPr/>
        </p:nvGrpSpPr>
        <p:grpSpPr>
          <a:xfrm rot="13365710">
            <a:off x="7731591" y="4152984"/>
            <a:ext cx="356829" cy="468415"/>
            <a:chOff x="8101371" y="3886199"/>
            <a:chExt cx="356829" cy="468415"/>
          </a:xfrm>
        </p:grpSpPr>
        <p:sp>
          <p:nvSpPr>
            <p:cNvPr id="107"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8"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9"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0"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1"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7" name="Group 111"/>
          <p:cNvGrpSpPr/>
          <p:nvPr/>
        </p:nvGrpSpPr>
        <p:grpSpPr>
          <a:xfrm rot="19244165">
            <a:off x="5042647" y="4206921"/>
            <a:ext cx="356829" cy="468415"/>
            <a:chOff x="8101371" y="3886199"/>
            <a:chExt cx="356829" cy="468415"/>
          </a:xfrm>
        </p:grpSpPr>
        <p:sp>
          <p:nvSpPr>
            <p:cNvPr id="113"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4"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5"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6"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7"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24" name="TextBox 123"/>
          <p:cNvSpPr txBox="1"/>
          <p:nvPr/>
        </p:nvSpPr>
        <p:spPr>
          <a:xfrm>
            <a:off x="5334000" y="3613478"/>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IEEE 802.22.1 Advanced Beaconing will make 3550-3650 MHz band available nationwide</a:t>
            </a:r>
            <a:endParaRPr lang="en-US" sz="1400" b="1" dirty="0">
              <a:latin typeface="Arial" pitchFamily="34" charset="0"/>
              <a:cs typeface="Arial" pitchFamily="34" charset="0"/>
            </a:endParaRPr>
          </a:p>
        </p:txBody>
      </p:sp>
      <p:sp>
        <p:nvSpPr>
          <p:cNvPr id="125" name="TextBox 124"/>
          <p:cNvSpPr txBox="1"/>
          <p:nvPr/>
        </p:nvSpPr>
        <p:spPr>
          <a:xfrm>
            <a:off x="6705600" y="6243935"/>
            <a:ext cx="2362200" cy="461665"/>
          </a:xfrm>
          <a:prstGeom prst="rect">
            <a:avLst/>
          </a:prstGeom>
          <a:noFill/>
        </p:spPr>
        <p:txBody>
          <a:bodyPr wrap="square" rtlCol="0">
            <a:spAutoFit/>
          </a:bodyPr>
          <a:lstStyle/>
          <a:p>
            <a:pPr algn="ctr"/>
            <a:r>
              <a:rPr lang="en-US" sz="1200" b="1" dirty="0" smtClean="0">
                <a:solidFill>
                  <a:schemeClr val="tx1"/>
                </a:solidFill>
                <a:latin typeface="Arial" pitchFamily="34" charset="0"/>
                <a:cs typeface="Arial" pitchFamily="34" charset="0"/>
              </a:rPr>
              <a:t>Approved for Public Release</a:t>
            </a:r>
          </a:p>
          <a:p>
            <a:pPr algn="ctr"/>
            <a:r>
              <a:rPr lang="en-US" sz="1200" b="1" dirty="0" smtClean="0">
                <a:solidFill>
                  <a:schemeClr val="tx1"/>
                </a:solidFill>
                <a:latin typeface="Arial" pitchFamily="34" charset="0"/>
                <a:cs typeface="Arial" pitchFamily="34" charset="0"/>
              </a:rPr>
              <a:t>Distribution Unlimited</a:t>
            </a:r>
            <a:endParaRPr lang="en-US" sz="1200" b="1" dirty="0">
              <a:solidFill>
                <a:schemeClr val="tx1"/>
              </a:solidFill>
              <a:latin typeface="Arial" pitchFamily="34" charset="0"/>
              <a:cs typeface="Arial" pitchFamily="34" charset="0"/>
            </a:endParaRPr>
          </a:p>
        </p:txBody>
      </p:sp>
      <p:pic>
        <p:nvPicPr>
          <p:cNvPr id="127" name="Picture 126" descr="navy_ship_cartoon.jpg"/>
          <p:cNvPicPr>
            <a:picLocks noChangeAspect="1"/>
          </p:cNvPicPr>
          <p:nvPr/>
        </p:nvPicPr>
        <p:blipFill>
          <a:blip r:embed="rId4" cstate="print"/>
          <a:stretch>
            <a:fillRect/>
          </a:stretch>
        </p:blipFill>
        <p:spPr>
          <a:xfrm>
            <a:off x="4495800" y="946478"/>
            <a:ext cx="2133600" cy="1066800"/>
          </a:xfrm>
          <a:prstGeom prst="rect">
            <a:avLst/>
          </a:prstGeom>
        </p:spPr>
      </p:pic>
      <p:sp>
        <p:nvSpPr>
          <p:cNvPr id="126" name="TextBox 125"/>
          <p:cNvSpPr txBox="1"/>
          <p:nvPr/>
        </p:nvSpPr>
        <p:spPr>
          <a:xfrm>
            <a:off x="4343400" y="1783565"/>
            <a:ext cx="1447800" cy="338554"/>
          </a:xfrm>
          <a:prstGeom prst="rect">
            <a:avLst/>
          </a:prstGeom>
          <a:noFill/>
        </p:spPr>
        <p:txBody>
          <a:bodyPr wrap="square" rtlCol="0">
            <a:spAutoFit/>
          </a:bodyPr>
          <a:lstStyle/>
          <a:p>
            <a:r>
              <a:rPr lang="en-US" sz="1600" b="1" kern="1200" dirty="0" smtClean="0">
                <a:solidFill>
                  <a:schemeClr val="tx1"/>
                </a:solidFill>
                <a:latin typeface="Arial" pitchFamily="34" charset="0"/>
                <a:ea typeface="+mn-ea"/>
                <a:cs typeface="Arial" pitchFamily="34" charset="0"/>
              </a:rPr>
              <a:t>Approach</a:t>
            </a:r>
            <a:endParaRPr lang="en-US" sz="2000" dirty="0">
              <a:solidFill>
                <a:schemeClr val="tx1"/>
              </a:solidFill>
              <a:latin typeface="Arial" pitchFamily="34" charset="0"/>
              <a:cs typeface="Arial" pitchFamily="34" charset="0"/>
            </a:endParaRPr>
          </a:p>
        </p:txBody>
      </p:sp>
      <p:grpSp>
        <p:nvGrpSpPr>
          <p:cNvPr id="9" name="Group 127"/>
          <p:cNvGrpSpPr/>
          <p:nvPr/>
        </p:nvGrpSpPr>
        <p:grpSpPr>
          <a:xfrm rot="160311">
            <a:off x="5571585" y="923523"/>
            <a:ext cx="400619" cy="394832"/>
            <a:chOff x="8227480" y="3886199"/>
            <a:chExt cx="230720" cy="468415"/>
          </a:xfrm>
        </p:grpSpPr>
        <p:sp>
          <p:nvSpPr>
            <p:cNvPr id="129"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0"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1"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2"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34" name="TextBox 133"/>
          <p:cNvSpPr txBox="1"/>
          <p:nvPr/>
        </p:nvSpPr>
        <p:spPr>
          <a:xfrm>
            <a:off x="5943600" y="762000"/>
            <a:ext cx="1524000" cy="307777"/>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Beacon signal</a:t>
            </a:r>
            <a:endParaRPr lang="en-US" sz="1400" b="1" dirty="0">
              <a:solidFill>
                <a:schemeClr val="tx1"/>
              </a:solidFill>
              <a:latin typeface="Arial" pitchFamily="34" charset="0"/>
              <a:cs typeface="Arial" pitchFamily="34" charset="0"/>
            </a:endParaRPr>
          </a:p>
        </p:txBody>
      </p:sp>
      <p:grpSp>
        <p:nvGrpSpPr>
          <p:cNvPr id="10" name="Group 7"/>
          <p:cNvGrpSpPr>
            <a:grpSpLocks/>
          </p:cNvGrpSpPr>
          <p:nvPr/>
        </p:nvGrpSpPr>
        <p:grpSpPr bwMode="auto">
          <a:xfrm>
            <a:off x="8153400" y="946478"/>
            <a:ext cx="292100" cy="936625"/>
            <a:chOff x="2826" y="1863"/>
            <a:chExt cx="255" cy="1166"/>
          </a:xfrm>
        </p:grpSpPr>
        <p:sp>
          <p:nvSpPr>
            <p:cNvPr id="136" name="Freeform 8"/>
            <p:cNvSpPr>
              <a:spLocks noEditPoints="1"/>
            </p:cNvSpPr>
            <p:nvPr/>
          </p:nvSpPr>
          <p:spPr bwMode="auto">
            <a:xfrm>
              <a:off x="2857" y="1979"/>
              <a:ext cx="201" cy="1050"/>
            </a:xfrm>
            <a:custGeom>
              <a:avLst/>
              <a:gdLst/>
              <a:ahLst/>
              <a:cxnLst>
                <a:cxn ang="0">
                  <a:pos x="0" y="249"/>
                </a:cxn>
                <a:cxn ang="0">
                  <a:pos x="26" y="227"/>
                </a:cxn>
                <a:cxn ang="0">
                  <a:pos x="52" y="249"/>
                </a:cxn>
                <a:cxn ang="0">
                  <a:pos x="26" y="0"/>
                </a:cxn>
                <a:cxn ang="0">
                  <a:pos x="26" y="272"/>
                </a:cxn>
                <a:cxn ang="0">
                  <a:pos x="0" y="249"/>
                </a:cxn>
                <a:cxn ang="0">
                  <a:pos x="26" y="0"/>
                </a:cxn>
                <a:cxn ang="0">
                  <a:pos x="52" y="249"/>
                </a:cxn>
                <a:cxn ang="0">
                  <a:pos x="26" y="272"/>
                </a:cxn>
                <a:cxn ang="0">
                  <a:pos x="19" y="62"/>
                </a:cxn>
                <a:cxn ang="0">
                  <a:pos x="26" y="67"/>
                </a:cxn>
                <a:cxn ang="0">
                  <a:pos x="32" y="62"/>
                </a:cxn>
                <a:cxn ang="0">
                  <a:pos x="17" y="83"/>
                </a:cxn>
                <a:cxn ang="0">
                  <a:pos x="26" y="90"/>
                </a:cxn>
                <a:cxn ang="0">
                  <a:pos x="34" y="83"/>
                </a:cxn>
                <a:cxn ang="0">
                  <a:pos x="15" y="103"/>
                </a:cxn>
                <a:cxn ang="0">
                  <a:pos x="26" y="113"/>
                </a:cxn>
                <a:cxn ang="0">
                  <a:pos x="36" y="103"/>
                </a:cxn>
                <a:cxn ang="0">
                  <a:pos x="13" y="125"/>
                </a:cxn>
                <a:cxn ang="0">
                  <a:pos x="26" y="135"/>
                </a:cxn>
                <a:cxn ang="0">
                  <a:pos x="39" y="125"/>
                </a:cxn>
                <a:cxn ang="0">
                  <a:pos x="10" y="145"/>
                </a:cxn>
                <a:cxn ang="0">
                  <a:pos x="26" y="158"/>
                </a:cxn>
                <a:cxn ang="0">
                  <a:pos x="41" y="145"/>
                </a:cxn>
                <a:cxn ang="0">
                  <a:pos x="8" y="166"/>
                </a:cxn>
                <a:cxn ang="0">
                  <a:pos x="26" y="181"/>
                </a:cxn>
                <a:cxn ang="0">
                  <a:pos x="43" y="166"/>
                </a:cxn>
                <a:cxn ang="0">
                  <a:pos x="6" y="186"/>
                </a:cxn>
                <a:cxn ang="0">
                  <a:pos x="26" y="204"/>
                </a:cxn>
                <a:cxn ang="0">
                  <a:pos x="46" y="186"/>
                </a:cxn>
                <a:cxn ang="0">
                  <a:pos x="3" y="208"/>
                </a:cxn>
                <a:cxn ang="0">
                  <a:pos x="26" y="227"/>
                </a:cxn>
                <a:cxn ang="0">
                  <a:pos x="48" y="208"/>
                </a:cxn>
                <a:cxn ang="0">
                  <a:pos x="1" y="229"/>
                </a:cxn>
                <a:cxn ang="0">
                  <a:pos x="26" y="249"/>
                </a:cxn>
                <a:cxn ang="0">
                  <a:pos x="49" y="228"/>
                </a:cxn>
              </a:cxnLst>
              <a:rect l="0" t="0" r="r" b="b"/>
              <a:pathLst>
                <a:path w="52" h="272">
                  <a:moveTo>
                    <a:pt x="0" y="249"/>
                  </a:moveTo>
                  <a:lnTo>
                    <a:pt x="26" y="227"/>
                  </a:lnTo>
                  <a:lnTo>
                    <a:pt x="52" y="249"/>
                  </a:lnTo>
                  <a:moveTo>
                    <a:pt x="26" y="0"/>
                  </a:moveTo>
                  <a:lnTo>
                    <a:pt x="26" y="272"/>
                  </a:lnTo>
                  <a:lnTo>
                    <a:pt x="0" y="249"/>
                  </a:lnTo>
                  <a:lnTo>
                    <a:pt x="26" y="0"/>
                  </a:lnTo>
                  <a:lnTo>
                    <a:pt x="52" y="249"/>
                  </a:lnTo>
                  <a:lnTo>
                    <a:pt x="26" y="272"/>
                  </a:lnTo>
                  <a:moveTo>
                    <a:pt x="19" y="62"/>
                  </a:moveTo>
                  <a:lnTo>
                    <a:pt x="26" y="67"/>
                  </a:lnTo>
                  <a:lnTo>
                    <a:pt x="32" y="62"/>
                  </a:lnTo>
                  <a:moveTo>
                    <a:pt x="17" y="83"/>
                  </a:moveTo>
                  <a:lnTo>
                    <a:pt x="26" y="90"/>
                  </a:lnTo>
                  <a:lnTo>
                    <a:pt x="34" y="83"/>
                  </a:lnTo>
                  <a:moveTo>
                    <a:pt x="15" y="103"/>
                  </a:moveTo>
                  <a:lnTo>
                    <a:pt x="26" y="113"/>
                  </a:lnTo>
                  <a:lnTo>
                    <a:pt x="36" y="103"/>
                  </a:lnTo>
                  <a:moveTo>
                    <a:pt x="13" y="125"/>
                  </a:moveTo>
                  <a:lnTo>
                    <a:pt x="26" y="135"/>
                  </a:lnTo>
                  <a:lnTo>
                    <a:pt x="39" y="125"/>
                  </a:lnTo>
                  <a:moveTo>
                    <a:pt x="10" y="145"/>
                  </a:moveTo>
                  <a:lnTo>
                    <a:pt x="26" y="158"/>
                  </a:lnTo>
                  <a:lnTo>
                    <a:pt x="41" y="145"/>
                  </a:lnTo>
                  <a:moveTo>
                    <a:pt x="8" y="166"/>
                  </a:moveTo>
                  <a:lnTo>
                    <a:pt x="26" y="181"/>
                  </a:lnTo>
                  <a:lnTo>
                    <a:pt x="43" y="166"/>
                  </a:lnTo>
                  <a:moveTo>
                    <a:pt x="6" y="186"/>
                  </a:moveTo>
                  <a:lnTo>
                    <a:pt x="26" y="204"/>
                  </a:lnTo>
                  <a:lnTo>
                    <a:pt x="46" y="186"/>
                  </a:lnTo>
                  <a:moveTo>
                    <a:pt x="3" y="208"/>
                  </a:moveTo>
                  <a:lnTo>
                    <a:pt x="26" y="227"/>
                  </a:lnTo>
                  <a:lnTo>
                    <a:pt x="48" y="208"/>
                  </a:lnTo>
                  <a:moveTo>
                    <a:pt x="1" y="229"/>
                  </a:moveTo>
                  <a:lnTo>
                    <a:pt x="26" y="249"/>
                  </a:lnTo>
                  <a:lnTo>
                    <a:pt x="49" y="228"/>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37" name="Line 9"/>
            <p:cNvSpPr>
              <a:spLocks noChangeShapeType="1"/>
            </p:cNvSpPr>
            <p:nvPr/>
          </p:nvSpPr>
          <p:spPr bwMode="auto">
            <a:xfrm>
              <a:off x="2957" y="2002"/>
              <a:ext cx="124" cy="4"/>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nvGrpSpPr>
            <p:cNvPr id="14" name="Group 10"/>
            <p:cNvGrpSpPr>
              <a:grpSpLocks/>
            </p:cNvGrpSpPr>
            <p:nvPr/>
          </p:nvGrpSpPr>
          <p:grpSpPr bwMode="auto">
            <a:xfrm>
              <a:off x="2826" y="1863"/>
              <a:ext cx="201" cy="344"/>
              <a:chOff x="3004" y="1393"/>
              <a:chExt cx="52" cy="89"/>
            </a:xfrm>
          </p:grpSpPr>
          <p:sp>
            <p:nvSpPr>
              <p:cNvPr id="139" name="Freeform 11"/>
              <p:cNvSpPr>
                <a:spLocks/>
              </p:cNvSpPr>
              <p:nvPr/>
            </p:nvSpPr>
            <p:spPr bwMode="auto">
              <a:xfrm>
                <a:off x="3025" y="1450"/>
                <a:ext cx="10" cy="28"/>
              </a:xfrm>
              <a:custGeom>
                <a:avLst/>
                <a:gdLst/>
                <a:ahLst/>
                <a:cxnLst>
                  <a:cxn ang="0">
                    <a:pos x="1" y="5"/>
                  </a:cxn>
                  <a:cxn ang="0">
                    <a:pos x="5" y="0"/>
                  </a:cxn>
                  <a:cxn ang="0">
                    <a:pos x="8" y="5"/>
                  </a:cxn>
                  <a:cxn ang="0">
                    <a:pos x="10" y="22"/>
                  </a:cxn>
                  <a:cxn ang="0">
                    <a:pos x="5" y="28"/>
                  </a:cxn>
                  <a:cxn ang="0">
                    <a:pos x="0" y="22"/>
                  </a:cxn>
                  <a:cxn ang="0">
                    <a:pos x="1" y="5"/>
                  </a:cxn>
                </a:cxnLst>
                <a:rect l="0" t="0" r="r" b="b"/>
                <a:pathLst>
                  <a:path w="10" h="28">
                    <a:moveTo>
                      <a:pt x="1" y="5"/>
                    </a:moveTo>
                    <a:lnTo>
                      <a:pt x="5" y="0"/>
                    </a:lnTo>
                    <a:lnTo>
                      <a:pt x="8" y="5"/>
                    </a:lnTo>
                    <a:lnTo>
                      <a:pt x="10" y="22"/>
                    </a:lnTo>
                    <a:lnTo>
                      <a:pt x="5" y="28"/>
                    </a:lnTo>
                    <a:lnTo>
                      <a:pt x="0" y="22"/>
                    </a:lnTo>
                    <a:lnTo>
                      <a:pt x="1" y="5"/>
                    </a:lnTo>
                    <a:close/>
                  </a:path>
                </a:pathLst>
              </a:custGeom>
              <a:solidFill>
                <a:srgbClr val="FFFFFF"/>
              </a:solid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0" name="Freeform 12"/>
              <p:cNvSpPr>
                <a:spLocks noEditPoints="1"/>
              </p:cNvSpPr>
              <p:nvPr/>
            </p:nvSpPr>
            <p:spPr bwMode="auto">
              <a:xfrm>
                <a:off x="3004" y="1401"/>
                <a:ext cx="52" cy="38"/>
              </a:xfrm>
              <a:custGeom>
                <a:avLst/>
                <a:gdLst/>
                <a:ahLst/>
                <a:cxnLst>
                  <a:cxn ang="0">
                    <a:pos x="19" y="38"/>
                  </a:cxn>
                  <a:cxn ang="0">
                    <a:pos x="6" y="37"/>
                  </a:cxn>
                  <a:cxn ang="0">
                    <a:pos x="13" y="30"/>
                  </a:cxn>
                  <a:cxn ang="0">
                    <a:pos x="0" y="30"/>
                  </a:cxn>
                  <a:cxn ang="0">
                    <a:pos x="52" y="30"/>
                  </a:cxn>
                  <a:cxn ang="0">
                    <a:pos x="39" y="38"/>
                  </a:cxn>
                  <a:cxn ang="0">
                    <a:pos x="43" y="28"/>
                  </a:cxn>
                  <a:cxn ang="0">
                    <a:pos x="29" y="38"/>
                  </a:cxn>
                  <a:cxn ang="0">
                    <a:pos x="26" y="34"/>
                  </a:cxn>
                  <a:cxn ang="0">
                    <a:pos x="22" y="12"/>
                  </a:cxn>
                  <a:cxn ang="0">
                    <a:pos x="29" y="22"/>
                  </a:cxn>
                  <a:cxn ang="0">
                    <a:pos x="26" y="0"/>
                  </a:cxn>
                </a:cxnLst>
                <a:rect l="0" t="0" r="r" b="b"/>
                <a:pathLst>
                  <a:path w="52" h="38">
                    <a:moveTo>
                      <a:pt x="19" y="38"/>
                    </a:moveTo>
                    <a:lnTo>
                      <a:pt x="6" y="37"/>
                    </a:lnTo>
                    <a:lnTo>
                      <a:pt x="13" y="30"/>
                    </a:lnTo>
                    <a:lnTo>
                      <a:pt x="0" y="30"/>
                    </a:lnTo>
                    <a:moveTo>
                      <a:pt x="52" y="30"/>
                    </a:moveTo>
                    <a:lnTo>
                      <a:pt x="39" y="38"/>
                    </a:lnTo>
                    <a:lnTo>
                      <a:pt x="43" y="28"/>
                    </a:lnTo>
                    <a:lnTo>
                      <a:pt x="29" y="38"/>
                    </a:lnTo>
                    <a:moveTo>
                      <a:pt x="26" y="34"/>
                    </a:moveTo>
                    <a:lnTo>
                      <a:pt x="22" y="12"/>
                    </a:lnTo>
                    <a:lnTo>
                      <a:pt x="29" y="22"/>
                    </a:lnTo>
                    <a:lnTo>
                      <a:pt x="26" y="0"/>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1" name="Line 13"/>
              <p:cNvSpPr>
                <a:spLocks noChangeShapeType="1"/>
              </p:cNvSpPr>
              <p:nvPr/>
            </p:nvSpPr>
            <p:spPr bwMode="auto">
              <a:xfrm>
                <a:off x="301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2" name="Line 14"/>
              <p:cNvSpPr>
                <a:spLocks noChangeShapeType="1"/>
              </p:cNvSpPr>
              <p:nvPr/>
            </p:nvSpPr>
            <p:spPr bwMode="auto">
              <a:xfrm>
                <a:off x="305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3" name="Line 15"/>
              <p:cNvSpPr>
                <a:spLocks noChangeShapeType="1"/>
              </p:cNvSpPr>
              <p:nvPr/>
            </p:nvSpPr>
            <p:spPr bwMode="auto">
              <a:xfrm>
                <a:off x="3014" y="1413"/>
                <a:ext cx="32" cy="1"/>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4" name="Line 16"/>
              <p:cNvSpPr>
                <a:spLocks noChangeShapeType="1"/>
              </p:cNvSpPr>
              <p:nvPr/>
            </p:nvSpPr>
            <p:spPr bwMode="auto">
              <a:xfrm>
                <a:off x="3030" y="1413"/>
                <a:ext cx="1" cy="69"/>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grpSp>
      <p:grpSp>
        <p:nvGrpSpPr>
          <p:cNvPr id="15" name="Group 144"/>
          <p:cNvGrpSpPr/>
          <p:nvPr/>
        </p:nvGrpSpPr>
        <p:grpSpPr>
          <a:xfrm rot="160311">
            <a:off x="7705186" y="955601"/>
            <a:ext cx="400619" cy="394832"/>
            <a:chOff x="8227480" y="3886199"/>
            <a:chExt cx="230720" cy="468415"/>
          </a:xfrm>
        </p:grpSpPr>
        <p:sp>
          <p:nvSpPr>
            <p:cNvPr id="146"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7"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8"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9"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53" name="Rounded Rectangular Callout 152"/>
          <p:cNvSpPr/>
          <p:nvPr/>
        </p:nvSpPr>
        <p:spPr>
          <a:xfrm>
            <a:off x="6096000" y="1143000"/>
            <a:ext cx="1600200" cy="914400"/>
          </a:xfrm>
          <a:prstGeom prst="wedgeRoundRectCallout">
            <a:avLst>
              <a:gd name="adj1" fmla="val 46967"/>
              <a:gd name="adj2" fmla="val -68000"/>
              <a:gd name="adj3" fmla="val 1666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bg1"/>
                </a:solidFill>
                <a:latin typeface="Arial" pitchFamily="34" charset="0"/>
                <a:cs typeface="Arial" pitchFamily="34" charset="0"/>
              </a:rPr>
              <a:t>On-shore commercial systems decode the beacon and adjust their transmissions</a:t>
            </a:r>
            <a:endParaRPr lang="en-US" sz="105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2933</TotalTime>
  <Words>2431</Words>
  <Application>Microsoft Office PowerPoint</Application>
  <PresentationFormat>On-screen Show (4:3)</PresentationFormat>
  <Paragraphs>214</Paragraphs>
  <Slides>20</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IEEE 802.22 November Plenary EC Closing Motions</vt:lpstr>
      <vt:lpstr>Motion to Forward the IEEE 802.22.1 Revision PAR to the NESCOM</vt:lpstr>
      <vt:lpstr>Motion to Approve the P802.22.1a PAR on Advanced Beaconing</vt:lpstr>
      <vt:lpstr>P802.22.1a Comments and Resolutions</vt:lpstr>
      <vt:lpstr>Motion to Approve the P802.22.1 Revision PAR on Advanced Beaconing</vt:lpstr>
      <vt:lpstr>Slide 6</vt:lpstr>
      <vt:lpstr>Backups</vt:lpstr>
      <vt:lpstr>Slide 8</vt:lpstr>
      <vt:lpstr>Slide 9</vt:lpstr>
      <vt:lpstr>Slide 10</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802.19 WG</vt:lpstr>
      <vt:lpstr>Comments from the 802.19 WG</vt:lpstr>
      <vt:lpstr>Slide 20</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Review of Nov 2012 Proposed PARs</dc:title>
  <dc:subject>Nov 2012</dc:subject>
  <dc:creator>Jon Rosdahl</dc:creator>
  <cp:lastModifiedBy>apurva.mody</cp:lastModifiedBy>
  <cp:revision>48</cp:revision>
  <cp:lastPrinted>1601-01-01T00:00:00Z</cp:lastPrinted>
  <dcterms:created xsi:type="dcterms:W3CDTF">2012-11-12T21:47:03Z</dcterms:created>
  <dcterms:modified xsi:type="dcterms:W3CDTF">2012-11-16T19:36:59Z</dcterms:modified>
</cp:coreProperties>
</file>