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79" r:id="rId3"/>
    <p:sldId id="274" r:id="rId4"/>
    <p:sldId id="275" r:id="rId5"/>
    <p:sldId id="269" r:id="rId6"/>
    <p:sldId id="283" r:id="rId7"/>
    <p:sldId id="284" r:id="rId8"/>
    <p:sldId id="278" r:id="rId9"/>
    <p:sldId id="282" r:id="rId10"/>
    <p:sldId id="280" r:id="rId11"/>
    <p:sldId id="281" r:id="rId12"/>
    <p:sldId id="273" r:id="rId13"/>
    <p:sldId id="277" r:id="rId14"/>
    <p:sldId id="276"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5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802.11-12/1223r0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802.11-12/1223r0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802.11-12/1223r0</a:t>
            </a:r>
            <a:endParaRPr lang="en-US"/>
          </a:p>
        </p:txBody>
      </p:sp>
      <p:sp>
        <p:nvSpPr>
          <p:cNvPr id="5" name="Rectangle 3"/>
          <p:cNvSpPr>
            <a:spLocks noGrp="1" noChangeArrowheads="1"/>
          </p:cNvSpPr>
          <p:nvPr>
            <p:ph type="dt"/>
          </p:nvPr>
        </p:nvSpPr>
        <p:spPr>
          <a:ln/>
        </p:spPr>
        <p:txBody>
          <a:bodyPr/>
          <a:lstStyle/>
          <a:p>
            <a:r>
              <a:rPr lang="en-US" smtClean="0"/>
              <a:t>Nov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xfrm>
            <a:off x="1154113" y="701675"/>
            <a:ext cx="4624387" cy="3467100"/>
          </a:xfrm>
          <a:noFill/>
          <a:ln>
            <a:solidFill>
              <a:srgbClr val="000000"/>
            </a:solidFill>
            <a:miter lim="800000"/>
            <a:headEnd/>
            <a:tailEnd/>
          </a:ln>
        </p:spPr>
      </p:sp>
      <p:sp>
        <p:nvSpPr>
          <p:cNvPr id="19458" name="Notes Placeholder 2"/>
          <p:cNvSpPr>
            <a:spLocks noGrp="1"/>
          </p:cNvSpPr>
          <p:nvPr>
            <p:ph type="body" idx="1"/>
          </p:nvPr>
        </p:nvSpPr>
        <p:spPr>
          <a:noFill/>
          <a:ln/>
        </p:spPr>
        <p:txBody>
          <a:bodyPr/>
          <a:lstStyle/>
          <a:p>
            <a:endParaRPr lang="en-US" smtClean="0">
              <a:ea typeface="MS PGothic"/>
            </a:endParaRPr>
          </a:p>
        </p:txBody>
      </p:sp>
      <p:sp>
        <p:nvSpPr>
          <p:cNvPr id="19459" name="Slide Number Placeholder 3"/>
          <p:cNvSpPr>
            <a:spLocks noGrp="1"/>
          </p:cNvSpPr>
          <p:nvPr>
            <p:ph type="sldNum" sz="quarter" idx="5"/>
          </p:nvPr>
        </p:nvSpPr>
        <p:spPr>
          <a:xfrm>
            <a:off x="3658214" y="8984372"/>
            <a:ext cx="75241" cy="185671"/>
          </a:xfrm>
          <a:noFill/>
        </p:spPr>
        <p:txBody>
          <a:bodyPr/>
          <a:lstStyle/>
          <a:p>
            <a:pPr defTabSz="932542"/>
            <a:fld id="{9B1B58E9-51BC-41C9-9ACA-96EC77E98CD5}" type="slidenum">
              <a:rPr lang="en-US" smtClean="0">
                <a:ea typeface="MS PGothic"/>
                <a:cs typeface="MS PGothic"/>
              </a:rPr>
              <a:pPr defTabSz="932542"/>
              <a:t>4</a:t>
            </a:fld>
            <a:endParaRPr lang="en-US" dirty="0" smtClean="0">
              <a:ea typeface="MS PGothic"/>
              <a:cs typeface="MS PGothic"/>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a:xfrm>
            <a:off x="1154113" y="701675"/>
            <a:ext cx="4624387" cy="3467100"/>
          </a:xfrm>
          <a:ln/>
        </p:spPr>
      </p:sp>
      <p:sp>
        <p:nvSpPr>
          <p:cNvPr id="113667" name="Rectangle 3"/>
          <p:cNvSpPr>
            <a:spLocks noGrp="1"/>
          </p:cNvSpPr>
          <p:nvPr>
            <p:ph type="body" idx="1"/>
          </p:nvPr>
        </p:nvSpPr>
        <p:spPr>
          <a:noFill/>
          <a:ln/>
        </p:spPr>
        <p:txBody>
          <a:bodyPr/>
          <a:lstStyle/>
          <a:p>
            <a:pPr eaLnBrk="1" hangingPunct="1"/>
            <a:endParaRPr lang="en-US" smtClean="0">
              <a:latin typeface="Arial" pitchFamily="34"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22-12/0102r0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www.ieee802.org/22/Technology/22-10-0073-03-0000-802-22-overview-and-core-technologies.pdf" TargetMode="External"/><Relationship Id="rId4" Type="http://schemas.openxmlformats.org/officeDocument/2006/relationships/hyperlink" Target="http://www.ieee802.org/2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hyperlink" Target="mailto:apurva.mody@ieee.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Kenneth.carrigan@navy.mil" TargetMode="Externa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802.22 Response to the Comments on the 802.22.1 PAR</a:t>
            </a:r>
            <a:endParaRPr lang="en-GB" dirty="0"/>
          </a:p>
        </p:txBody>
      </p:sp>
      <p:sp>
        <p:nvSpPr>
          <p:cNvPr id="3074" name="Rectangle 2"/>
          <p:cNvSpPr>
            <a:spLocks noGrp="1" noChangeArrowheads="1"/>
          </p:cNvSpPr>
          <p:nvPr>
            <p:ph type="body" idx="1"/>
          </p:nvPr>
        </p:nvSpPr>
        <p:spPr>
          <a:xfrm>
            <a:off x="685800" y="17367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2012-11-13</a:t>
            </a:r>
            <a:endParaRPr lang="en-GB" sz="2000" b="0" dirty="0"/>
          </a:p>
        </p:txBody>
      </p:sp>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1"/>
          <p:cNvGraphicFramePr>
            <a:graphicFrameLocks noChangeAspect="1"/>
          </p:cNvGraphicFramePr>
          <p:nvPr/>
        </p:nvGraphicFramePr>
        <p:xfrm>
          <a:off x="533400" y="2590800"/>
          <a:ext cx="8185150" cy="2263775"/>
        </p:xfrm>
        <a:graphic>
          <a:graphicData uri="http://schemas.openxmlformats.org/presentationml/2006/ole">
            <p:oleObj spid="_x0000_s3076" name="Document" r:id="rId4" imgW="8277855" imgH="2319551"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pPr marL="0" indent="0"/>
            <a:r>
              <a:rPr lang="en-US" sz="1800" dirty="0" smtClean="0"/>
              <a:t>What </a:t>
            </a:r>
            <a:r>
              <a:rPr lang="en-US" sz="1800" dirty="0" smtClean="0"/>
              <a:t>types (quantities) of information will you convey in the proposed beaconing scheme?</a:t>
            </a:r>
          </a:p>
          <a:p>
            <a:pPr marL="0" indent="0"/>
            <a:r>
              <a:rPr lang="en-US" sz="1800" dirty="0" smtClean="0">
                <a:solidFill>
                  <a:schemeClr val="accent2"/>
                </a:solidFill>
              </a:rPr>
              <a:t>802.22 Response: The proposed beaconing scheme contains small quantities of information such as location of the  system willing to share the spectrum, the frequency, pulse width and pulse repetition interval in case of radars, beacon identification, authentication and beacon grouping information. During emergency situations it may contain messages asking all the other systems sharing the spectrum to cease the operation.  </a:t>
            </a:r>
            <a:endParaRPr lang="en-US" sz="1800" dirty="0" smtClean="0">
              <a:solidFill>
                <a:schemeClr val="accent2"/>
              </a:solidFill>
            </a:endParaRPr>
          </a:p>
          <a:p>
            <a:endParaRPr lang="en-US" sz="1800" dirty="0" smtClean="0"/>
          </a:p>
          <a:p>
            <a:r>
              <a:rPr lang="en-US" sz="1800" dirty="0" smtClean="0"/>
              <a:t>Are </a:t>
            </a:r>
            <a:r>
              <a:rPr lang="en-US" sz="1800" dirty="0" smtClean="0"/>
              <a:t>the Beacons adhering to the existing 802.22 definitions?</a:t>
            </a:r>
          </a:p>
          <a:p>
            <a:pPr marL="0" indent="0"/>
            <a:r>
              <a:rPr lang="en-US" sz="1800" dirty="0" smtClean="0">
                <a:solidFill>
                  <a:schemeClr val="accent2"/>
                </a:solidFill>
              </a:rPr>
              <a:t>802.22 Response: No the beacons will not adhere to 802.22 WRAN definitions but will adhere to the 802.22.1 beacon definitions.</a:t>
            </a:r>
          </a:p>
          <a:p>
            <a:r>
              <a:rPr lang="en-US" sz="1800" dirty="0" smtClean="0">
                <a:solidFill>
                  <a:schemeClr val="accent2"/>
                </a:solidFill>
              </a:rPr>
              <a:t> </a:t>
            </a:r>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r>
              <a:rPr lang="en-US" sz="1800" dirty="0" smtClean="0"/>
              <a:t>Why </a:t>
            </a:r>
            <a:r>
              <a:rPr lang="en-US" sz="1800" dirty="0" smtClean="0"/>
              <a:t>is there a new PHY? What is new and different that you need in the PHY world?</a:t>
            </a:r>
          </a:p>
          <a:p>
            <a:pPr marL="0" indent="0"/>
            <a:r>
              <a:rPr lang="en-US" sz="1800" dirty="0" smtClean="0">
                <a:solidFill>
                  <a:schemeClr val="accent2"/>
                </a:solidFill>
              </a:rPr>
              <a:t>802.22 Response: The current PHY of 802.22.1 is expected to be used with some enhancements to increase the range and </a:t>
            </a:r>
            <a:r>
              <a:rPr lang="en-US" sz="1800" dirty="0" err="1" smtClean="0">
                <a:solidFill>
                  <a:schemeClr val="accent2"/>
                </a:solidFill>
              </a:rPr>
              <a:t>detectability</a:t>
            </a:r>
            <a:r>
              <a:rPr lang="en-US" sz="1800" dirty="0" smtClean="0">
                <a:solidFill>
                  <a:schemeClr val="accent2"/>
                </a:solidFill>
              </a:rPr>
              <a:t>. But this is yet to be decided.</a:t>
            </a:r>
          </a:p>
          <a:p>
            <a:endParaRPr lang="en-US" sz="1800" dirty="0" smtClean="0"/>
          </a:p>
          <a:p>
            <a:pPr marL="0" indent="0"/>
            <a:r>
              <a:rPr lang="en-US" sz="1800" dirty="0" smtClean="0"/>
              <a:t>Is </a:t>
            </a:r>
            <a:r>
              <a:rPr lang="en-US" sz="1800" dirty="0" smtClean="0"/>
              <a:t>this a complementary Radio communicating with some other existing non-802 device, then that communication is already defined by the other device</a:t>
            </a:r>
          </a:p>
          <a:p>
            <a:pPr marL="0" indent="0"/>
            <a:r>
              <a:rPr lang="en-US" sz="1800" dirty="0" smtClean="0">
                <a:solidFill>
                  <a:schemeClr val="accent2"/>
                </a:solidFill>
              </a:rPr>
              <a:t>802.22 Response: The main purpose of the 802.22.1 is to take information from a system that is willing to share the spectrum and broadcast it to others using a standardized format for efficient spectrum utilization and interference minimization. </a:t>
            </a:r>
          </a:p>
          <a:p>
            <a:pPr marL="0" indent="0"/>
            <a:endParaRPr lang="en-US" sz="1800" dirty="0" smtClean="0"/>
          </a:p>
          <a:p>
            <a:pPr marL="0" indent="0"/>
            <a:r>
              <a:rPr lang="en-US" sz="1800" dirty="0" smtClean="0"/>
              <a:t>5.4</a:t>
            </a:r>
            <a:r>
              <a:rPr lang="en-US" sz="1800" dirty="0" smtClean="0"/>
              <a:t>, the purpose is supposed to be what is in the final Standard, not the Amendment, so you should either not change the purpose statement, or the new statement should address what is in the final resultant standard.  The proposed Purpose Statement seems to try to address the amendment only.</a:t>
            </a:r>
          </a:p>
          <a:p>
            <a:r>
              <a:rPr lang="en-US" sz="1800" dirty="0" smtClean="0">
                <a:solidFill>
                  <a:schemeClr val="accent2"/>
                </a:solidFill>
              </a:rPr>
              <a:t>802.22 Response: We agree, and this has been changed.</a:t>
            </a:r>
            <a:endParaRPr lang="en-US" sz="1800" dirty="0" smtClean="0">
              <a:solidFill>
                <a:schemeClr val="accent2"/>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802.19 WG</a:t>
            </a:r>
            <a:endParaRPr lang="en-US" dirty="0"/>
          </a:p>
        </p:txBody>
      </p:sp>
      <p:sp>
        <p:nvSpPr>
          <p:cNvPr id="3" name="Content Placeholder 2"/>
          <p:cNvSpPr>
            <a:spLocks noGrp="1"/>
          </p:cNvSpPr>
          <p:nvPr>
            <p:ph idx="1"/>
          </p:nvPr>
        </p:nvSpPr>
        <p:spPr>
          <a:xfrm>
            <a:off x="228600" y="1295400"/>
            <a:ext cx="8610600" cy="5181600"/>
          </a:xfrm>
        </p:spPr>
        <p:txBody>
          <a:bodyPr/>
          <a:lstStyle/>
          <a:p>
            <a:r>
              <a:rPr lang="en-US" sz="1600" dirty="0" smtClean="0"/>
              <a:t>802.22.1a PAR</a:t>
            </a:r>
          </a:p>
          <a:p>
            <a:r>
              <a:rPr lang="en-US" sz="1600" dirty="0" smtClean="0"/>
              <a:t>2.1 </a:t>
            </a:r>
            <a:r>
              <a:rPr lang="en-US" sz="1600" dirty="0" smtClean="0"/>
              <a:t>Title</a:t>
            </a:r>
          </a:p>
          <a:p>
            <a:r>
              <a:rPr lang="en-US" sz="1600" dirty="0" smtClean="0"/>
              <a:t>The scope states that the advanced beacon protects devices in the 2-4 GHz band (in addition to the TV band); however, the title states that the beacon protects “… Low-Power Licensed Devices Operating in TV Broadcast Bands.”  Please make the title and the scope consistent.  If the advanced beacon intends to protect devices in the 2-4 GHz band, then please update the title so that it is not restricted to the TV bands.</a:t>
            </a:r>
          </a:p>
          <a:p>
            <a:r>
              <a:rPr lang="en-US" sz="1600" dirty="0" smtClean="0"/>
              <a:t> </a:t>
            </a:r>
            <a:endParaRPr lang="en-US" sz="1600" dirty="0" smtClean="0"/>
          </a:p>
          <a:p>
            <a:r>
              <a:rPr lang="en-US" sz="1600" dirty="0" smtClean="0">
                <a:solidFill>
                  <a:schemeClr val="accent2"/>
                </a:solidFill>
              </a:rPr>
              <a:t>802.22 Response: </a:t>
            </a:r>
          </a:p>
          <a:p>
            <a:r>
              <a:rPr lang="en-US" sz="1600" dirty="0" smtClean="0">
                <a:solidFill>
                  <a:schemeClr val="accent2"/>
                </a:solidFill>
              </a:rPr>
              <a:t>We agree with this comment </a:t>
            </a:r>
            <a:endParaRPr lang="en-US" sz="1600" dirty="0" smtClean="0">
              <a:solidFill>
                <a:schemeClr val="accent2"/>
              </a:solidFill>
            </a:endParaRPr>
          </a:p>
          <a:p>
            <a:pPr marL="0" indent="0"/>
            <a:r>
              <a:rPr lang="en-US" sz="1600" dirty="0" smtClean="0">
                <a:solidFill>
                  <a:schemeClr val="accent2"/>
                </a:solidFill>
              </a:rPr>
              <a:t>The 802.22 WG Chair talked to 802.11 (Jon Rosdahl and Bruce Kraemer). Since an amendment to an existing Standard does not allow changes to the title, we have taken the following action – Our proposed PAR will no longer be an Amendment, but it will be a Revision to the IEEE 802.22.1-2010 Standard. This will allow us to make changes to the Title, Scope and Purpose. </a:t>
            </a:r>
          </a:p>
          <a:p>
            <a:pPr marL="0" indent="0"/>
            <a:r>
              <a:rPr lang="en-US" sz="1600" dirty="0" smtClean="0">
                <a:solidFill>
                  <a:schemeClr val="accent2"/>
                </a:solidFill>
              </a:rPr>
              <a:t>Accordingly we have made changes to the Title, Scope and Purpose. We have also specified the need for this revision to the standard. The updated PAR and 5C with modifications can be found here:</a:t>
            </a:r>
          </a:p>
          <a:p>
            <a:pPr marL="0" indent="0"/>
            <a:r>
              <a:rPr lang="en-US" sz="1600" dirty="0" smtClean="0">
                <a:solidFill>
                  <a:schemeClr val="accent2"/>
                </a:solidFill>
              </a:rPr>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802.19 WG</a:t>
            </a:r>
            <a:endParaRPr lang="en-US" dirty="0"/>
          </a:p>
        </p:txBody>
      </p:sp>
      <p:sp>
        <p:nvSpPr>
          <p:cNvPr id="3" name="Content Placeholder 2"/>
          <p:cNvSpPr>
            <a:spLocks noGrp="1"/>
          </p:cNvSpPr>
          <p:nvPr>
            <p:ph idx="1"/>
          </p:nvPr>
        </p:nvSpPr>
        <p:spPr>
          <a:xfrm>
            <a:off x="457200" y="1295400"/>
            <a:ext cx="7999413" cy="4800600"/>
          </a:xfrm>
        </p:spPr>
        <p:txBody>
          <a:bodyPr/>
          <a:lstStyle/>
          <a:p>
            <a:r>
              <a:rPr lang="en-US" sz="1800" dirty="0" smtClean="0"/>
              <a:t>802.22.1a PAR</a:t>
            </a:r>
          </a:p>
          <a:p>
            <a:r>
              <a:rPr lang="en-US" sz="1800" dirty="0" smtClean="0"/>
              <a:t>5.2.b</a:t>
            </a:r>
            <a:r>
              <a:rPr lang="en-US" sz="1800" dirty="0" smtClean="0"/>
              <a:t>. Scope</a:t>
            </a:r>
          </a:p>
          <a:p>
            <a:r>
              <a:rPr lang="en-US" sz="1800" dirty="0" smtClean="0"/>
              <a:t>Please break the Scope into several paragraphs to improve readability.</a:t>
            </a:r>
          </a:p>
          <a:p>
            <a:pPr marL="0" indent="0"/>
            <a:r>
              <a:rPr lang="en-US" sz="1800" dirty="0" smtClean="0">
                <a:solidFill>
                  <a:schemeClr val="accent2"/>
                </a:solidFill>
              </a:rPr>
              <a:t>802.22 Response: </a:t>
            </a:r>
            <a:r>
              <a:rPr lang="en-US" sz="1800" dirty="0" smtClean="0">
                <a:solidFill>
                  <a:schemeClr val="accent2"/>
                </a:solidFill>
              </a:rPr>
              <a:t> </a:t>
            </a:r>
            <a:r>
              <a:rPr lang="en-US" sz="1800" dirty="0" smtClean="0">
                <a:solidFill>
                  <a:schemeClr val="accent2"/>
                </a:solidFill>
              </a:rPr>
              <a:t>We agree with this comment. Changes have been made to improve the readability of the Scope.</a:t>
            </a:r>
          </a:p>
          <a:p>
            <a:endParaRPr lang="en-US" sz="1800" dirty="0" smtClean="0"/>
          </a:p>
          <a:p>
            <a:endParaRPr lang="en-US" sz="1800" dirty="0" smtClean="0"/>
          </a:p>
          <a:p>
            <a:r>
              <a:rPr lang="en-US" sz="1800" dirty="0" smtClean="0"/>
              <a:t>5.5. Need</a:t>
            </a:r>
          </a:p>
          <a:p>
            <a:r>
              <a:rPr lang="en-US" sz="1800" dirty="0" smtClean="0"/>
              <a:t>The Need states that “The President signed a Memorandum …” Please clarify the president of what Nation since IEEE is an international standards organization.</a:t>
            </a:r>
          </a:p>
          <a:p>
            <a:r>
              <a:rPr lang="en-US" sz="1800" dirty="0" smtClean="0">
                <a:solidFill>
                  <a:schemeClr val="accent2"/>
                </a:solidFill>
              </a:rPr>
              <a:t>802.22 Response: We agree with this comment. We have made changes to the Need as requested.</a:t>
            </a:r>
            <a:endParaRPr lang="en-US" sz="1800" dirty="0" smtClean="0">
              <a:solidFill>
                <a:schemeClr val="accent2"/>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bwMode="auto">
          <a:xfrm>
            <a:off x="304800" y="685800"/>
            <a:ext cx="7772400" cy="457200"/>
          </a:xfrm>
          <a:prstGeom prst="rect">
            <a:avLst/>
          </a:prstGeom>
          <a:noFill/>
          <a:ln w="9525">
            <a:noFill/>
            <a:miter lim="800000"/>
            <a:headEnd/>
            <a:tailEnd/>
          </a:ln>
        </p:spPr>
        <p:txBody>
          <a:bodyPr/>
          <a:lstStyle/>
          <a:p>
            <a:pPr eaLnBrk="0" hangingPunct="0">
              <a:lnSpc>
                <a:spcPct val="90000"/>
              </a:lnSpc>
              <a:defRPr/>
            </a:pPr>
            <a:r>
              <a:rPr lang="en-US" sz="2800" b="1" kern="0" dirty="0">
                <a:solidFill>
                  <a:schemeClr val="tx1"/>
                </a:solidFill>
                <a:latin typeface="Arial" pitchFamily="34" charset="0"/>
                <a:ea typeface="ＭＳ Ｐゴシック" charset="-128"/>
                <a:cs typeface="Arial" pitchFamily="34" charset="0"/>
              </a:rPr>
              <a:t>References</a:t>
            </a:r>
          </a:p>
        </p:txBody>
      </p:sp>
      <p:sp>
        <p:nvSpPr>
          <p:cNvPr id="68611" name="Rectangle 3"/>
          <p:cNvSpPr>
            <a:spLocks noChangeArrowheads="1"/>
          </p:cNvSpPr>
          <p:nvPr/>
        </p:nvSpPr>
        <p:spPr bwMode="auto">
          <a:xfrm>
            <a:off x="152400" y="1219200"/>
            <a:ext cx="8686800" cy="5410200"/>
          </a:xfrm>
          <a:prstGeom prst="rect">
            <a:avLst/>
          </a:prstGeom>
          <a:noFill/>
          <a:ln w="9525">
            <a:noFill/>
            <a:miter lim="800000"/>
            <a:headEnd/>
            <a:tailEnd/>
          </a:ln>
        </p:spPr>
        <p:txBody>
          <a:bodyPr lIns="92075" tIns="46038" rIns="92075" bIns="46038"/>
          <a:lstStyle/>
          <a:p>
            <a:pPr marL="231775" indent="-231775">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PCAST Report – </a:t>
            </a:r>
            <a:r>
              <a:rPr lang="en-GB" sz="1600" dirty="0" err="1" smtClean="0">
                <a:solidFill>
                  <a:schemeClr val="tx1"/>
                </a:solidFill>
                <a:latin typeface="Arial" pitchFamily="34" charset="0"/>
                <a:cs typeface="Arial" pitchFamily="34" charset="0"/>
              </a:rPr>
              <a:t>Report</a:t>
            </a:r>
            <a:r>
              <a:rPr lang="en-GB" sz="1600" dirty="0" smtClean="0">
                <a:solidFill>
                  <a:schemeClr val="tx1"/>
                </a:solidFill>
                <a:latin typeface="Arial" pitchFamily="34" charset="0"/>
                <a:cs typeface="Arial" pitchFamily="34" charset="0"/>
              </a:rPr>
              <a:t> to the President – Realizing Full Potential of the Govt. held Spectrum to Spur Economic Growth </a:t>
            </a:r>
            <a:r>
              <a:rPr lang="en-GB" sz="1600" dirty="0" smtClean="0">
                <a:solidFill>
                  <a:schemeClr val="tx1"/>
                </a:solidFill>
                <a:latin typeface="Arial" pitchFamily="34" charset="0"/>
                <a:cs typeface="Arial" pitchFamily="34" charset="0"/>
                <a:hlinkClick r:id="rId3"/>
              </a:rPr>
              <a:t>http://www.whitehouse.gov/sites/default/files/microsites/ostp/pcast_spectrum_report_final_july_20_2012.pdf</a:t>
            </a:r>
            <a:r>
              <a:rPr lang="en-GB" sz="1600" dirty="0" smtClean="0">
                <a:solidFill>
                  <a:schemeClr val="tx1"/>
                </a:solidFill>
                <a:latin typeface="Arial" pitchFamily="34" charset="0"/>
                <a:cs typeface="Arial" pitchFamily="34" charset="0"/>
              </a:rPr>
              <a:t> </a:t>
            </a:r>
          </a:p>
          <a:p>
            <a:pPr marL="231775" indent="-231775" eaLnBrk="0" hangingPunct="0">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IEEE </a:t>
            </a:r>
            <a:r>
              <a:rPr lang="en-GB" sz="1600" dirty="0">
                <a:solidFill>
                  <a:schemeClr val="tx1"/>
                </a:solidFill>
                <a:latin typeface="Arial" pitchFamily="34" charset="0"/>
                <a:cs typeface="Arial" pitchFamily="34" charset="0"/>
              </a:rPr>
              <a:t>802.22 Working Group Website – </a:t>
            </a:r>
            <a:r>
              <a:rPr lang="en-GB" sz="1600" dirty="0" smtClean="0">
                <a:solidFill>
                  <a:schemeClr val="tx1"/>
                </a:solidFill>
                <a:latin typeface="Arial" pitchFamily="34" charset="0"/>
                <a:cs typeface="Arial" pitchFamily="34" charset="0"/>
                <a:hlinkClick r:id="rId4"/>
              </a:rPr>
              <a:t>www.ieee802.org/22</a:t>
            </a:r>
            <a:endParaRPr lang="en-GB" sz="1600" dirty="0" smtClean="0">
              <a:solidFill>
                <a:schemeClr val="tx1"/>
              </a:solidFill>
              <a:latin typeface="Arial" pitchFamily="34" charset="0"/>
              <a:cs typeface="Arial" pitchFamily="34" charset="0"/>
            </a:endParaRPr>
          </a:p>
          <a:p>
            <a:pPr marL="231775" indent="-231775" eaLnBrk="0" hangingPunct="0">
              <a:lnSpc>
                <a:spcPct val="95000"/>
              </a:lnSpc>
              <a:spcBef>
                <a:spcPct val="50000"/>
              </a:spcBef>
              <a:buFont typeface="Arial" pitchFamily="34" charset="0"/>
              <a:buChar char="•"/>
            </a:pPr>
            <a:r>
              <a:rPr lang="en-GB" sz="1600" dirty="0" smtClean="0">
                <a:solidFill>
                  <a:schemeClr val="tx1"/>
                </a:solidFill>
                <a:latin typeface="Arial" pitchFamily="34" charset="0"/>
                <a:cs typeface="Arial" pitchFamily="34" charset="0"/>
              </a:rPr>
              <a:t>Apurva </a:t>
            </a:r>
            <a:r>
              <a:rPr lang="en-GB" sz="1600" dirty="0">
                <a:solidFill>
                  <a:schemeClr val="tx1"/>
                </a:solidFill>
                <a:latin typeface="Arial" pitchFamily="34" charset="0"/>
                <a:cs typeface="Arial" pitchFamily="34" charset="0"/>
              </a:rPr>
              <a:t>Mody, Gerald Chouinard, “Overview of the IEEE 802.22 Standard on Wireless Regional Area Networks (WRAN) and Core Technologies” </a:t>
            </a:r>
            <a:r>
              <a:rPr lang="en-US" sz="1600" dirty="0">
                <a:solidFill>
                  <a:schemeClr val="tx1"/>
                </a:solidFill>
                <a:latin typeface="Arial" pitchFamily="34" charset="0"/>
                <a:cs typeface="Arial" pitchFamily="34" charset="0"/>
                <a:hlinkClick r:id="rId5"/>
              </a:rPr>
              <a:t>http://www.ieee802.org/22/Technology/22-10-0073-03-0000-802-22-overview-and-core-technologies.pdf</a:t>
            </a:r>
            <a:endParaRPr lang="en-US" sz="1600" dirty="0">
              <a:solidFill>
                <a:schemeClr val="tx1"/>
              </a:solidFill>
              <a:latin typeface="Arial" pitchFamily="34" charset="0"/>
              <a:cs typeface="Arial" pitchFamily="34" charset="0"/>
            </a:endParaRPr>
          </a:p>
          <a:p>
            <a:pPr marL="231775" indent="-231775" eaLnBrk="0" hangingPunct="0">
              <a:buFont typeface="Arial" pitchFamily="34" charset="0"/>
              <a:buChar char="•"/>
            </a:pPr>
            <a:r>
              <a:rPr lang="en-US" sz="1600" dirty="0" smtClean="0">
                <a:solidFill>
                  <a:schemeClr val="tx1"/>
                </a:solidFill>
                <a:latin typeface="Arial" pitchFamily="34" charset="0"/>
                <a:cs typeface="Arial" pitchFamily="34" charset="0"/>
              </a:rPr>
              <a:t>IEEE 802.22.1-2010™ Standard</a:t>
            </a:r>
          </a:p>
          <a:p>
            <a:pPr marL="231775" indent="-231775" eaLnBrk="0" hangingPunct="0">
              <a:buFont typeface="Arial" pitchFamily="34" charset="0"/>
              <a:buChar char="•"/>
            </a:pPr>
            <a:r>
              <a:rPr lang="en-US" sz="1600" dirty="0" smtClean="0">
                <a:solidFill>
                  <a:schemeClr val="tx1"/>
                </a:solidFill>
                <a:latin typeface="Arial" pitchFamily="34" charset="0"/>
                <a:cs typeface="Arial" pitchFamily="34" charset="0"/>
              </a:rPr>
              <a:t>IEEE 802.22-2011™ Standard</a:t>
            </a:r>
            <a:endParaRPr lang="en-US" sz="1600" dirty="0">
              <a:solidFill>
                <a:schemeClr val="tx1"/>
              </a:solidFill>
              <a:latin typeface="Arial" pitchFamily="34" charset="0"/>
              <a:cs typeface="Arial" pitchFamily="34" charset="0"/>
            </a:endParaRPr>
          </a:p>
        </p:txBody>
      </p:sp>
      <p:sp>
        <p:nvSpPr>
          <p:cNvPr id="68612" name="Line 6"/>
          <p:cNvSpPr>
            <a:spLocks noChangeShapeType="1"/>
          </p:cNvSpPr>
          <p:nvPr/>
        </p:nvSpPr>
        <p:spPr bwMode="auto">
          <a:xfrm>
            <a:off x="395288" y="1143000"/>
            <a:ext cx="8353425" cy="0"/>
          </a:xfrm>
          <a:prstGeom prst="line">
            <a:avLst/>
          </a:prstGeom>
          <a:noFill/>
          <a:ln w="9525">
            <a:solidFill>
              <a:srgbClr val="2FADDF"/>
            </a:solidFill>
            <a:round/>
            <a:headEnd/>
            <a:tailEnd/>
          </a:ln>
        </p:spPr>
        <p:txBody>
          <a:bodyPr/>
          <a:lstStyle/>
          <a:p>
            <a:endParaRPr lang="en-US">
              <a:solidFill>
                <a:schemeClr val="tx1"/>
              </a:solidFill>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152400" y="209490"/>
            <a:ext cx="8534400" cy="461665"/>
          </a:xfrm>
          <a:prstGeom prst="rect">
            <a:avLst/>
          </a:prstGeom>
          <a:solidFill>
            <a:schemeClr val="bg1"/>
          </a:solidFill>
          <a:ln w="9525">
            <a:noFill/>
            <a:miter lim="800000"/>
            <a:headEnd/>
            <a:tailEnd/>
          </a:ln>
        </p:spPr>
        <p:txBody>
          <a:bodyPr wrap="square">
            <a:spAutoFit/>
          </a:bodyPr>
          <a:lstStyle/>
          <a:p>
            <a:pPr eaLnBrk="0" hangingPunct="0">
              <a:spcBef>
                <a:spcPct val="50000"/>
              </a:spcBef>
            </a:pPr>
            <a:r>
              <a:rPr lang="en-US" b="1" dirty="0" smtClean="0">
                <a:solidFill>
                  <a:schemeClr val="tx1"/>
                </a:solidFill>
                <a:latin typeface="Arial" pitchFamily="34" charset="0"/>
                <a:cs typeface="Arial" pitchFamily="34" charset="0"/>
              </a:rPr>
              <a:t>Current IEEE 802.22.1 Standard </a:t>
            </a:r>
            <a:endParaRPr lang="en-US" b="1" dirty="0">
              <a:solidFill>
                <a:schemeClr val="tx1"/>
              </a:solidFill>
              <a:latin typeface="Arial" pitchFamily="34" charset="0"/>
              <a:cs typeface="Arial" pitchFamily="34" charset="0"/>
            </a:endParaRPr>
          </a:p>
        </p:txBody>
      </p:sp>
      <p:sp>
        <p:nvSpPr>
          <p:cNvPr id="15361" name="Rectangle 1"/>
          <p:cNvSpPr>
            <a:spLocks noChangeArrowheads="1"/>
          </p:cNvSpPr>
          <p:nvPr/>
        </p:nvSpPr>
        <p:spPr bwMode="auto">
          <a:xfrm>
            <a:off x="228600" y="833021"/>
            <a:ext cx="8763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31775" marR="0" lvl="0" indent="-231775" algn="l" defTabSz="914400" rtl="0" eaLnBrk="1" fontAlgn="base" latinLnBrk="0" hangingPunct="1">
              <a:lnSpc>
                <a:spcPct val="100000"/>
              </a:lnSpc>
              <a:spcBef>
                <a:spcPct val="0"/>
              </a:spcBef>
              <a:spcAft>
                <a:spcPct val="0"/>
              </a:spcAft>
              <a:buClrTx/>
              <a:buSzTx/>
              <a:buFont typeface="Arial" pitchFamily="34" charset="0"/>
              <a:buChar char="•"/>
              <a:tabLst/>
            </a:pP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The IEEE 802.22.1-2010 Standard was published in 2010. This standard defines a beaconing specification that enables spectrum sharing between licensed Part 74 (</a:t>
            </a:r>
            <a:r>
              <a:rPr kumimoji="0" lang="en-GB" b="0" i="0"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e</a:t>
            </a: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a:t>
            </a:r>
            <a:r>
              <a:rPr kumimoji="0" lang="en-GB" b="0" i="0" u="none" strike="noStrike" cap="none" normalizeH="0" baseline="0" dirty="0" err="1" smtClean="0">
                <a:ln>
                  <a:noFill/>
                </a:ln>
                <a:solidFill>
                  <a:srgbClr val="000000"/>
                </a:solidFill>
                <a:effectLst/>
                <a:latin typeface="Arial" pitchFamily="34" charset="0"/>
                <a:ea typeface="MS Mincho" pitchFamily="49" charset="-128"/>
                <a:cs typeface="Arial" pitchFamily="34" charset="0"/>
              </a:rPr>
              <a:t>g</a:t>
            </a: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 licensed wireless microphone) systems and the unlicensed Television Band (VHF/ UHF Band) White Space Devices.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endPar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endParaRP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r>
              <a:rPr kumimoji="0" lang="en-GB" b="0" i="0" u="none" strike="noStrike" cap="none" normalizeH="0" baseline="0" dirty="0" smtClean="0">
                <a:ln>
                  <a:noFill/>
                </a:ln>
                <a:solidFill>
                  <a:srgbClr val="000000"/>
                </a:solidFill>
                <a:effectLst/>
                <a:latin typeface="Arial" pitchFamily="34" charset="0"/>
                <a:ea typeface="MS Mincho" pitchFamily="49" charset="-128"/>
                <a:cs typeface="Arial" pitchFamily="34" charset="0"/>
              </a:rPr>
              <a:t>In June 2010, the President of the United States signed a Memorandum calling for the National Telecommunications and Information Administration (NTIA), in collaboration with the Federal Communications Commission (FCC), to make 500 megahertz of spectrum available for fixed and mobile wireless broadband. </a:t>
            </a: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endParaRPr lang="en-GB" dirty="0" smtClean="0">
              <a:solidFill>
                <a:srgbClr val="000000"/>
              </a:solidFill>
              <a:latin typeface="Arial" pitchFamily="34" charset="0"/>
              <a:ea typeface="MS Mincho" pitchFamily="49" charset="-128"/>
              <a:cs typeface="Arial" pitchFamily="34" charset="0"/>
            </a:endParaRPr>
          </a:p>
          <a:p>
            <a:pPr marL="231775" marR="0" lvl="0" indent="-231775" algn="l" defTabSz="914400" rtl="0" eaLnBrk="0" fontAlgn="base" latinLnBrk="0" hangingPunct="0">
              <a:lnSpc>
                <a:spcPct val="100000"/>
              </a:lnSpc>
              <a:spcBef>
                <a:spcPct val="0"/>
              </a:spcBef>
              <a:spcAft>
                <a:spcPct val="0"/>
              </a:spcAft>
              <a:buClrTx/>
              <a:buSzTx/>
              <a:buFont typeface="Arial" pitchFamily="34" charset="0"/>
              <a:buChar char="•"/>
              <a:tabLst/>
            </a:pPr>
            <a:r>
              <a:rPr lang="en-GB" dirty="0" smtClean="0">
                <a:solidFill>
                  <a:srgbClr val="000000"/>
                </a:solidFill>
                <a:latin typeface="Arial" pitchFamily="34" charset="0"/>
                <a:ea typeface="MS Mincho" pitchFamily="49" charset="-128"/>
                <a:cs typeface="Arial" pitchFamily="34" charset="0"/>
              </a:rPr>
              <a:t>Please See </a:t>
            </a:r>
            <a:r>
              <a:rPr lang="en-GB" dirty="0" smtClean="0">
                <a:solidFill>
                  <a:srgbClr val="000000"/>
                </a:solidFill>
                <a:latin typeface="Arial" pitchFamily="34" charset="0"/>
                <a:ea typeface="MS Mincho" pitchFamily="49" charset="-128"/>
                <a:cs typeface="Arial" pitchFamily="34" charset="0"/>
              </a:rPr>
              <a:t>the reference for the PCAST report.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Rectangle 154"/>
          <p:cNvSpPr/>
          <p:nvPr/>
        </p:nvSpPr>
        <p:spPr>
          <a:xfrm>
            <a:off x="6629400" y="946478"/>
            <a:ext cx="1981200" cy="1066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itchFamily="34" charset="0"/>
              <a:cs typeface="Arial" pitchFamily="34" charset="0"/>
            </a:endParaRPr>
          </a:p>
        </p:txBody>
      </p:sp>
      <p:sp>
        <p:nvSpPr>
          <p:cNvPr id="2" name="TextBox 1"/>
          <p:cNvSpPr txBox="1"/>
          <p:nvPr/>
        </p:nvSpPr>
        <p:spPr>
          <a:xfrm>
            <a:off x="228600" y="1524000"/>
            <a:ext cx="4419600" cy="2031325"/>
          </a:xfrm>
          <a:prstGeom prst="rect">
            <a:avLst/>
          </a:prstGeom>
          <a:noFill/>
        </p:spPr>
        <p:txBody>
          <a:bodyPr wrap="square" rtlCol="0">
            <a:spAutoFit/>
          </a:bodyPr>
          <a:lstStyle/>
          <a:p>
            <a:r>
              <a:rPr lang="en-US" sz="1400" b="1" dirty="0" smtClean="0">
                <a:solidFill>
                  <a:schemeClr val="tx1"/>
                </a:solidFill>
                <a:latin typeface="Arial" pitchFamily="34" charset="0"/>
                <a:cs typeface="Arial" pitchFamily="34" charset="0"/>
              </a:rPr>
              <a:t>Current Plan:</a:t>
            </a:r>
            <a:r>
              <a:rPr lang="en-US" sz="1400" dirty="0" smtClean="0">
                <a:solidFill>
                  <a:schemeClr val="tx1"/>
                </a:solidFill>
                <a:latin typeface="Arial" pitchFamily="34" charset="0"/>
                <a:cs typeface="Arial" pitchFamily="34" charset="0"/>
              </a:rPr>
              <a:t> The current plan is the use of exclusion zones to protect U.S. Navy coastal operations and other Department of Defense test and training areas. This means that major part of the US population will not be able to use these bands. </a:t>
            </a:r>
            <a:endParaRPr lang="en-US" sz="1400" b="1" dirty="0" smtClean="0">
              <a:solidFill>
                <a:schemeClr val="tx1"/>
              </a:solidFill>
              <a:latin typeface="Arial" pitchFamily="34" charset="0"/>
              <a:cs typeface="Arial" pitchFamily="34" charset="0"/>
            </a:endParaRPr>
          </a:p>
          <a:p>
            <a:r>
              <a:rPr lang="en-US" sz="1400" b="1" dirty="0" smtClean="0">
                <a:solidFill>
                  <a:schemeClr val="tx1"/>
                </a:solidFill>
                <a:latin typeface="Arial" pitchFamily="34" charset="0"/>
                <a:cs typeface="Arial" pitchFamily="34" charset="0"/>
              </a:rPr>
              <a:t>Alternatives</a:t>
            </a:r>
            <a:r>
              <a:rPr lang="en-US" sz="1400" dirty="0" smtClean="0">
                <a:solidFill>
                  <a:schemeClr val="tx1"/>
                </a:solidFill>
                <a:latin typeface="Arial" pitchFamily="34" charset="0"/>
                <a:cs typeface="Arial" pitchFamily="34" charset="0"/>
              </a:rPr>
              <a:t>: However, there may be some other approaches which will make 100 MHz of spectrum available nation-wide, and especially in the coastal areas where significant US population resides.</a:t>
            </a:r>
          </a:p>
        </p:txBody>
      </p:sp>
      <p:sp>
        <p:nvSpPr>
          <p:cNvPr id="6" name="TextBox 5"/>
          <p:cNvSpPr txBox="1"/>
          <p:nvPr/>
        </p:nvSpPr>
        <p:spPr>
          <a:xfrm>
            <a:off x="4445000" y="5289878"/>
            <a:ext cx="4165600" cy="1169551"/>
          </a:xfrm>
          <a:prstGeom prst="rect">
            <a:avLst/>
          </a:prstGeom>
          <a:noFill/>
        </p:spPr>
        <p:txBody>
          <a:bodyPr wrap="square" rtlCol="0">
            <a:spAutoFit/>
          </a:bodyPr>
          <a:lstStyle/>
          <a:p>
            <a:r>
              <a:rPr lang="en-US" sz="1400" dirty="0" smtClean="0">
                <a:solidFill>
                  <a:schemeClr val="tx1"/>
                </a:solidFill>
                <a:latin typeface="Arial" pitchFamily="34" charset="0"/>
                <a:cs typeface="Arial" pitchFamily="34" charset="0"/>
              </a:rPr>
              <a:t>Regulators have realized that beaconing is a viable option for spectrum sharing. </a:t>
            </a:r>
            <a:r>
              <a:rPr lang="en-US" sz="1400" b="1" i="1" dirty="0" smtClean="0">
                <a:solidFill>
                  <a:schemeClr val="tx1"/>
                </a:solidFill>
                <a:latin typeface="Arial" pitchFamily="34" charset="0"/>
                <a:cs typeface="Arial" pitchFamily="34" charset="0"/>
              </a:rPr>
              <a:t>The IEEE 802.22.1-2010™ standard has been completed and can be </a:t>
            </a:r>
            <a:r>
              <a:rPr lang="en-US" sz="1400" b="1" i="1" dirty="0" smtClean="0">
                <a:solidFill>
                  <a:schemeClr val="tx1"/>
                </a:solidFill>
                <a:latin typeface="Arial" pitchFamily="34" charset="0"/>
                <a:cs typeface="Arial" pitchFamily="34" charset="0"/>
              </a:rPr>
              <a:t>revised</a:t>
            </a:r>
            <a:r>
              <a:rPr lang="en-US" sz="1400" b="1" i="1" dirty="0" smtClean="0">
                <a:solidFill>
                  <a:schemeClr val="tx1"/>
                </a:solidFill>
                <a:latin typeface="Arial" pitchFamily="34" charset="0"/>
                <a:cs typeface="Arial" pitchFamily="34" charset="0"/>
              </a:rPr>
              <a:t> to add </a:t>
            </a:r>
            <a:r>
              <a:rPr lang="en-US" sz="1400" b="1" i="1" dirty="0" smtClean="0">
                <a:solidFill>
                  <a:schemeClr val="tx1"/>
                </a:solidFill>
                <a:latin typeface="Arial" pitchFamily="34" charset="0"/>
                <a:cs typeface="Arial" pitchFamily="34" charset="0"/>
              </a:rPr>
              <a:t>protection of radars and satellite earth stations</a:t>
            </a:r>
            <a:endParaRPr lang="en-US" sz="1400" b="1" i="1" dirty="0">
              <a:solidFill>
                <a:schemeClr val="tx1"/>
              </a:solidFill>
              <a:latin typeface="Arial" pitchFamily="34" charset="0"/>
              <a:cs typeface="Arial" pitchFamily="34" charset="0"/>
            </a:endParaRPr>
          </a:p>
        </p:txBody>
      </p:sp>
      <p:sp>
        <p:nvSpPr>
          <p:cNvPr id="8" name="Text Box 2"/>
          <p:cNvSpPr txBox="1">
            <a:spLocks noChangeArrowheads="1"/>
          </p:cNvSpPr>
          <p:nvPr/>
        </p:nvSpPr>
        <p:spPr bwMode="auto">
          <a:xfrm>
            <a:off x="152400" y="130314"/>
            <a:ext cx="8534400" cy="707886"/>
          </a:xfrm>
          <a:prstGeom prst="rect">
            <a:avLst/>
          </a:prstGeom>
          <a:solidFill>
            <a:schemeClr val="bg1"/>
          </a:solidFill>
          <a:ln w="9525">
            <a:noFill/>
            <a:miter lim="800000"/>
            <a:headEnd/>
            <a:tailEnd/>
          </a:ln>
        </p:spPr>
        <p:txBody>
          <a:bodyPr wrap="square">
            <a:spAutoFit/>
          </a:bodyPr>
          <a:lstStyle/>
          <a:p>
            <a:pPr eaLnBrk="0" hangingPunct="0">
              <a:spcBef>
                <a:spcPct val="50000"/>
              </a:spcBef>
            </a:pPr>
            <a:r>
              <a:rPr lang="en-US" sz="2000" b="1" dirty="0" smtClean="0">
                <a:solidFill>
                  <a:schemeClr val="tx1"/>
                </a:solidFill>
                <a:latin typeface="Arial" pitchFamily="34" charset="0"/>
                <a:cs typeface="Arial" pitchFamily="34" charset="0"/>
              </a:rPr>
              <a:t>Spectrum sharing with radar using IEEE 802.22.1 Beaconing Standard – Enables spectrum sharing in the 3550 – 3650 MHz Bands</a:t>
            </a:r>
            <a:endParaRPr lang="en-US" sz="2000" b="1" dirty="0">
              <a:solidFill>
                <a:schemeClr val="tx1"/>
              </a:solidFill>
              <a:latin typeface="Arial" pitchFamily="34" charset="0"/>
              <a:cs typeface="Arial" pitchFamily="34" charset="0"/>
            </a:endParaRPr>
          </a:p>
        </p:txBody>
      </p:sp>
      <p:sp>
        <p:nvSpPr>
          <p:cNvPr id="18" name="Rectangle 17"/>
          <p:cNvSpPr/>
          <p:nvPr/>
        </p:nvSpPr>
        <p:spPr>
          <a:xfrm>
            <a:off x="4419600" y="2057400"/>
            <a:ext cx="4724400" cy="1600438"/>
          </a:xfrm>
          <a:prstGeom prst="rect">
            <a:avLst/>
          </a:prstGeom>
        </p:spPr>
        <p:txBody>
          <a:bodyPr wrap="square">
            <a:spAutoFit/>
          </a:bodyPr>
          <a:lstStyle/>
          <a:p>
            <a:pPr algn="just"/>
            <a:r>
              <a:rPr lang="en-US" sz="1400" b="1" dirty="0" smtClean="0">
                <a:solidFill>
                  <a:schemeClr val="tx1"/>
                </a:solidFill>
                <a:latin typeface="Arial" pitchFamily="34" charset="0"/>
                <a:cs typeface="Arial" pitchFamily="34" charset="0"/>
              </a:rPr>
              <a:t>Use of Advanced Beaconing Approach</a:t>
            </a:r>
            <a:r>
              <a:rPr lang="en-US" sz="1400" dirty="0" smtClean="0">
                <a:solidFill>
                  <a:schemeClr val="tx1"/>
                </a:solidFill>
                <a:latin typeface="Arial" pitchFamily="34" charset="0"/>
                <a:cs typeface="Arial" pitchFamily="34" charset="0"/>
              </a:rPr>
              <a:t>: Neither spectrum sensing or database driven approaches are suitable for this type of spectrum sharing. However, </a:t>
            </a:r>
            <a:r>
              <a:rPr lang="en-US" sz="1400" b="1" i="1" dirty="0" smtClean="0">
                <a:solidFill>
                  <a:schemeClr val="tx1"/>
                </a:solidFill>
                <a:latin typeface="Arial" pitchFamily="34" charset="0"/>
                <a:cs typeface="Arial" pitchFamily="34" charset="0"/>
              </a:rPr>
              <a:t>advanced beaconing approaches, such as the one developed in the IEEE Standard 802.22.1 for spectrum sharing between the primary signals and incumbent signals may be used </a:t>
            </a:r>
            <a:r>
              <a:rPr lang="en-US" sz="1400" dirty="0" smtClean="0">
                <a:solidFill>
                  <a:schemeClr val="tx1"/>
                </a:solidFill>
                <a:latin typeface="Arial" pitchFamily="34" charset="0"/>
                <a:cs typeface="Arial" pitchFamily="34" charset="0"/>
              </a:rPr>
              <a:t>for the 3550-3650 band. </a:t>
            </a:r>
            <a:endParaRPr lang="en-US" sz="1400" dirty="0">
              <a:solidFill>
                <a:schemeClr val="tx1"/>
              </a:solidFill>
              <a:latin typeface="Arial" pitchFamily="34" charset="0"/>
              <a:cs typeface="Arial" pitchFamily="34" charset="0"/>
            </a:endParaRPr>
          </a:p>
        </p:txBody>
      </p:sp>
      <p:sp>
        <p:nvSpPr>
          <p:cNvPr id="19" name="Rectangle 18"/>
          <p:cNvSpPr/>
          <p:nvPr/>
        </p:nvSpPr>
        <p:spPr>
          <a:xfrm>
            <a:off x="381000" y="5289878"/>
            <a:ext cx="4038600" cy="1169551"/>
          </a:xfrm>
          <a:prstGeom prst="rect">
            <a:avLst/>
          </a:prstGeom>
        </p:spPr>
        <p:txBody>
          <a:bodyPr wrap="square">
            <a:spAutoFit/>
          </a:bodyPr>
          <a:lstStyle/>
          <a:p>
            <a:pPr algn="just"/>
            <a:r>
              <a:rPr lang="en-US" sz="1400" b="1" dirty="0" smtClean="0">
                <a:solidFill>
                  <a:schemeClr val="tx1"/>
                </a:solidFill>
                <a:latin typeface="Arial" pitchFamily="34" charset="0"/>
                <a:cs typeface="Arial" pitchFamily="34" charset="0"/>
              </a:rPr>
              <a:t>3550 – 3650 MHz Band</a:t>
            </a:r>
            <a:r>
              <a:rPr lang="en-US" sz="1400" dirty="0" smtClean="0">
                <a:solidFill>
                  <a:schemeClr val="tx1"/>
                </a:solidFill>
                <a:latin typeface="Arial" pitchFamily="34" charset="0"/>
                <a:cs typeface="Arial" pitchFamily="34" charset="0"/>
              </a:rPr>
              <a:t>: One of the portions of the spectrum identified to achieve the goal of freeing up 500MHz of spectrum, is the 3550-3650 MHz where maritime radars have been deployed. </a:t>
            </a:r>
          </a:p>
        </p:txBody>
      </p:sp>
      <p:sp>
        <p:nvSpPr>
          <p:cNvPr id="20" name="Rectangle 19"/>
          <p:cNvSpPr/>
          <p:nvPr/>
        </p:nvSpPr>
        <p:spPr>
          <a:xfrm>
            <a:off x="304800" y="838200"/>
            <a:ext cx="4191000" cy="738664"/>
          </a:xfrm>
          <a:prstGeom prst="rect">
            <a:avLst/>
          </a:prstGeom>
        </p:spPr>
        <p:txBody>
          <a:bodyPr wrap="square">
            <a:spAutoFit/>
          </a:bodyPr>
          <a:lstStyle/>
          <a:p>
            <a:pPr algn="just"/>
            <a:r>
              <a:rPr lang="en-US" sz="1400" b="1" dirty="0" smtClean="0">
                <a:solidFill>
                  <a:schemeClr val="tx1"/>
                </a:solidFill>
                <a:latin typeface="Arial" pitchFamily="34" charset="0"/>
                <a:cs typeface="Arial" pitchFamily="34" charset="0"/>
              </a:rPr>
              <a:t>To Create NATIONAWIDE availability of the 3550-3650 MHz Band using IEEE 802.22.1 advanced beaconing approach</a:t>
            </a:r>
          </a:p>
        </p:txBody>
      </p:sp>
      <p:sp>
        <p:nvSpPr>
          <p:cNvPr id="21" name="TextBox 20"/>
          <p:cNvSpPr txBox="1"/>
          <p:nvPr/>
        </p:nvSpPr>
        <p:spPr>
          <a:xfrm>
            <a:off x="304800" y="4985078"/>
            <a:ext cx="1752600" cy="369332"/>
          </a:xfrm>
          <a:prstGeom prst="rect">
            <a:avLst/>
          </a:prstGeom>
          <a:noFill/>
        </p:spPr>
        <p:txBody>
          <a:bodyPr wrap="square" rtlCol="0">
            <a:spAutoFit/>
          </a:bodyPr>
          <a:lstStyle/>
          <a:p>
            <a:r>
              <a:rPr lang="en-US" sz="1800" b="1" kern="1200" dirty="0" smtClean="0">
                <a:solidFill>
                  <a:schemeClr val="tx1"/>
                </a:solidFill>
                <a:latin typeface="Arial" pitchFamily="34" charset="0"/>
                <a:ea typeface="+mn-ea"/>
                <a:cs typeface="Arial" pitchFamily="34" charset="0"/>
              </a:rPr>
              <a:t>Background</a:t>
            </a:r>
            <a:endParaRPr lang="en-US" dirty="0">
              <a:solidFill>
                <a:schemeClr val="tx1"/>
              </a:solidFill>
              <a:latin typeface="Arial" pitchFamily="34" charset="0"/>
              <a:cs typeface="Arial" pitchFamily="34" charset="0"/>
            </a:endParaRPr>
          </a:p>
        </p:txBody>
      </p:sp>
      <p:pic>
        <p:nvPicPr>
          <p:cNvPr id="27" name="Picture 26" descr="continental_united_states_google.JPG"/>
          <p:cNvPicPr>
            <a:picLocks noChangeAspect="1"/>
          </p:cNvPicPr>
          <p:nvPr/>
        </p:nvPicPr>
        <p:blipFill>
          <a:blip r:embed="rId2" cstate="print"/>
          <a:stretch>
            <a:fillRect/>
          </a:stretch>
        </p:blipFill>
        <p:spPr>
          <a:xfrm>
            <a:off x="4495800" y="3613478"/>
            <a:ext cx="4038600" cy="1447800"/>
          </a:xfrm>
          <a:prstGeom prst="rect">
            <a:avLst/>
          </a:prstGeom>
        </p:spPr>
      </p:pic>
      <p:pic>
        <p:nvPicPr>
          <p:cNvPr id="28" name="Picture 27" descr="US_Lower_48_Exclusion_Zone_from_PCAST.JPG"/>
          <p:cNvPicPr>
            <a:picLocks noChangeAspect="1"/>
          </p:cNvPicPr>
          <p:nvPr/>
        </p:nvPicPr>
        <p:blipFill>
          <a:blip r:embed="rId3" cstate="print"/>
          <a:stretch>
            <a:fillRect/>
          </a:stretch>
        </p:blipFill>
        <p:spPr>
          <a:xfrm>
            <a:off x="381000" y="3613478"/>
            <a:ext cx="4038600" cy="1447799"/>
          </a:xfrm>
          <a:prstGeom prst="rect">
            <a:avLst/>
          </a:prstGeom>
        </p:spPr>
      </p:pic>
      <p:sp>
        <p:nvSpPr>
          <p:cNvPr id="11" name="TextBox 10"/>
          <p:cNvSpPr txBox="1"/>
          <p:nvPr/>
        </p:nvSpPr>
        <p:spPr>
          <a:xfrm>
            <a:off x="1085883" y="3649971"/>
            <a:ext cx="2266917" cy="954107"/>
          </a:xfrm>
          <a:prstGeom prst="rect">
            <a:avLst/>
          </a:prstGeom>
          <a:noFill/>
        </p:spPr>
        <p:txBody>
          <a:bodyPr wrap="square" rtlCol="0">
            <a:spAutoFit/>
          </a:bodyPr>
          <a:lstStyle/>
          <a:p>
            <a:pPr algn="ctr"/>
            <a:r>
              <a:rPr lang="en-US" sz="1400" b="1" dirty="0" smtClean="0">
                <a:latin typeface="Arial" pitchFamily="34" charset="0"/>
                <a:cs typeface="Arial" pitchFamily="34" charset="0"/>
              </a:rPr>
              <a:t>US Exclusion Zones for 3550-3650 Band</a:t>
            </a:r>
          </a:p>
          <a:p>
            <a:pPr algn="ctr"/>
            <a:r>
              <a:rPr lang="en-US" sz="1400" b="1" dirty="0" smtClean="0">
                <a:latin typeface="Arial" pitchFamily="34" charset="0"/>
                <a:cs typeface="Arial" pitchFamily="34" charset="0"/>
              </a:rPr>
              <a:t>Will exclude majority of large cities</a:t>
            </a:r>
            <a:endParaRPr lang="en-US" sz="1400" b="1" dirty="0">
              <a:latin typeface="Arial" pitchFamily="34" charset="0"/>
              <a:cs typeface="Arial" pitchFamily="34" charset="0"/>
            </a:endParaRPr>
          </a:p>
        </p:txBody>
      </p:sp>
      <p:cxnSp>
        <p:nvCxnSpPr>
          <p:cNvPr id="12" name="Straight Arrow Connector 11"/>
          <p:cNvCxnSpPr/>
          <p:nvPr/>
        </p:nvCxnSpPr>
        <p:spPr bwMode="auto">
          <a:xfrm flipH="1">
            <a:off x="838201" y="4070678"/>
            <a:ext cx="533399" cy="7620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cxnSp>
        <p:nvCxnSpPr>
          <p:cNvPr id="13" name="Straight Arrow Connector 12"/>
          <p:cNvCxnSpPr/>
          <p:nvPr/>
        </p:nvCxnSpPr>
        <p:spPr bwMode="auto">
          <a:xfrm>
            <a:off x="3200400" y="3994478"/>
            <a:ext cx="609600" cy="304800"/>
          </a:xfrm>
          <a:prstGeom prst="straightConnector1">
            <a:avLst/>
          </a:prstGeom>
          <a:solidFill>
            <a:schemeClr val="accent1"/>
          </a:solidFill>
          <a:ln w="25400" cap="flat" cmpd="sng" algn="ctr">
            <a:solidFill>
              <a:schemeClr val="bg1"/>
            </a:solidFill>
            <a:prstDash val="solid"/>
            <a:round/>
            <a:headEnd type="none" w="med" len="med"/>
            <a:tailEnd type="arrow"/>
          </a:ln>
          <a:effectLst/>
        </p:spPr>
      </p:cxnSp>
      <p:sp>
        <p:nvSpPr>
          <p:cNvPr id="54" name="TextBox 53"/>
          <p:cNvSpPr txBox="1"/>
          <p:nvPr/>
        </p:nvSpPr>
        <p:spPr>
          <a:xfrm>
            <a:off x="4419600" y="4996746"/>
            <a:ext cx="2590800" cy="369332"/>
          </a:xfrm>
          <a:prstGeom prst="rect">
            <a:avLst/>
          </a:prstGeom>
          <a:noFill/>
        </p:spPr>
        <p:txBody>
          <a:bodyPr wrap="square" rtlCol="0">
            <a:spAutoFit/>
          </a:bodyPr>
          <a:lstStyle/>
          <a:p>
            <a:r>
              <a:rPr lang="en-US" sz="1800" b="1" kern="1200" dirty="0" smtClean="0">
                <a:solidFill>
                  <a:schemeClr val="tx1"/>
                </a:solidFill>
                <a:latin typeface="Arial" pitchFamily="34" charset="0"/>
                <a:ea typeface="+mn-ea"/>
                <a:cs typeface="Arial" pitchFamily="34" charset="0"/>
              </a:rPr>
              <a:t>Deployment Strategy</a:t>
            </a:r>
            <a:endParaRPr lang="en-US" dirty="0">
              <a:solidFill>
                <a:schemeClr val="tx1"/>
              </a:solidFill>
              <a:latin typeface="Arial" pitchFamily="34" charset="0"/>
              <a:cs typeface="Arial" pitchFamily="34" charset="0"/>
            </a:endParaRPr>
          </a:p>
        </p:txBody>
      </p:sp>
      <p:grpSp>
        <p:nvGrpSpPr>
          <p:cNvPr id="3" name="Group 93"/>
          <p:cNvGrpSpPr/>
          <p:nvPr/>
        </p:nvGrpSpPr>
        <p:grpSpPr>
          <a:xfrm rot="160311">
            <a:off x="4764277" y="3773941"/>
            <a:ext cx="356829" cy="468415"/>
            <a:chOff x="8101371" y="3886199"/>
            <a:chExt cx="356829" cy="468415"/>
          </a:xfrm>
        </p:grpSpPr>
        <p:sp>
          <p:nvSpPr>
            <p:cNvPr id="95"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6"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7"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8"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99"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grpSp>
        <p:nvGrpSpPr>
          <p:cNvPr id="4" name="Group 99"/>
          <p:cNvGrpSpPr/>
          <p:nvPr/>
        </p:nvGrpSpPr>
        <p:grpSpPr>
          <a:xfrm rot="15549716">
            <a:off x="7019364" y="4455399"/>
            <a:ext cx="356829" cy="468415"/>
            <a:chOff x="8101371" y="3886199"/>
            <a:chExt cx="356829" cy="468415"/>
          </a:xfrm>
        </p:grpSpPr>
        <p:sp>
          <p:nvSpPr>
            <p:cNvPr id="101"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2"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3"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4"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5"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grpSp>
        <p:nvGrpSpPr>
          <p:cNvPr id="5" name="Group 105"/>
          <p:cNvGrpSpPr/>
          <p:nvPr/>
        </p:nvGrpSpPr>
        <p:grpSpPr>
          <a:xfrm rot="13365710">
            <a:off x="7731591" y="4152984"/>
            <a:ext cx="356829" cy="468415"/>
            <a:chOff x="8101371" y="3886199"/>
            <a:chExt cx="356829" cy="468415"/>
          </a:xfrm>
        </p:grpSpPr>
        <p:sp>
          <p:nvSpPr>
            <p:cNvPr id="107"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8"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09"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0"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1"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grpSp>
        <p:nvGrpSpPr>
          <p:cNvPr id="7" name="Group 111"/>
          <p:cNvGrpSpPr/>
          <p:nvPr/>
        </p:nvGrpSpPr>
        <p:grpSpPr>
          <a:xfrm rot="19244165">
            <a:off x="5042647" y="4206921"/>
            <a:ext cx="356829" cy="468415"/>
            <a:chOff x="8101371" y="3886199"/>
            <a:chExt cx="356829" cy="468415"/>
          </a:xfrm>
        </p:grpSpPr>
        <p:sp>
          <p:nvSpPr>
            <p:cNvPr id="113"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4"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5"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6"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17" name="Freeform 21"/>
            <p:cNvSpPr>
              <a:spLocks/>
            </p:cNvSpPr>
            <p:nvPr/>
          </p:nvSpPr>
          <p:spPr bwMode="auto">
            <a:xfrm>
              <a:off x="8101371" y="4068361"/>
              <a:ext cx="110344" cy="119400"/>
            </a:xfrm>
            <a:custGeom>
              <a:avLst/>
              <a:gdLst>
                <a:gd name="T0" fmla="*/ 1158 w 1161"/>
                <a:gd name="T1" fmla="*/ 641 h 1163"/>
                <a:gd name="T2" fmla="*/ 1142 w 1161"/>
                <a:gd name="T3" fmla="*/ 727 h 1163"/>
                <a:gd name="T4" fmla="*/ 1115 w 1161"/>
                <a:gd name="T5" fmla="*/ 807 h 1163"/>
                <a:gd name="T6" fmla="*/ 1077 w 1161"/>
                <a:gd name="T7" fmla="*/ 883 h 1163"/>
                <a:gd name="T8" fmla="*/ 1028 w 1161"/>
                <a:gd name="T9" fmla="*/ 951 h 1163"/>
                <a:gd name="T10" fmla="*/ 971 w 1161"/>
                <a:gd name="T11" fmla="*/ 1012 h 1163"/>
                <a:gd name="T12" fmla="*/ 906 w 1161"/>
                <a:gd name="T13" fmla="*/ 1063 h 1163"/>
                <a:gd name="T14" fmla="*/ 832 w 1161"/>
                <a:gd name="T15" fmla="*/ 1105 h 1163"/>
                <a:gd name="T16" fmla="*/ 753 w 1161"/>
                <a:gd name="T17" fmla="*/ 1137 h 1163"/>
                <a:gd name="T18" fmla="*/ 669 w 1161"/>
                <a:gd name="T19" fmla="*/ 1156 h 1163"/>
                <a:gd name="T20" fmla="*/ 581 w 1161"/>
                <a:gd name="T21" fmla="*/ 1163 h 1163"/>
                <a:gd name="T22" fmla="*/ 492 w 1161"/>
                <a:gd name="T23" fmla="*/ 1156 h 1163"/>
                <a:gd name="T24" fmla="*/ 409 w 1161"/>
                <a:gd name="T25" fmla="*/ 1137 h 1163"/>
                <a:gd name="T26" fmla="*/ 329 w 1161"/>
                <a:gd name="T27" fmla="*/ 1105 h 1163"/>
                <a:gd name="T28" fmla="*/ 257 w 1161"/>
                <a:gd name="T29" fmla="*/ 1063 h 1163"/>
                <a:gd name="T30" fmla="*/ 191 w 1161"/>
                <a:gd name="T31" fmla="*/ 1012 h 1163"/>
                <a:gd name="T32" fmla="*/ 133 w 1161"/>
                <a:gd name="T33" fmla="*/ 951 h 1163"/>
                <a:gd name="T34" fmla="*/ 84 w 1161"/>
                <a:gd name="T35" fmla="*/ 883 h 1163"/>
                <a:gd name="T36" fmla="*/ 46 w 1161"/>
                <a:gd name="T37" fmla="*/ 807 h 1163"/>
                <a:gd name="T38" fmla="*/ 19 w 1161"/>
                <a:gd name="T39" fmla="*/ 727 h 1163"/>
                <a:gd name="T40" fmla="*/ 4 w 1161"/>
                <a:gd name="T41" fmla="*/ 641 h 1163"/>
                <a:gd name="T42" fmla="*/ 1 w 1161"/>
                <a:gd name="T43" fmla="*/ 552 h 1163"/>
                <a:gd name="T44" fmla="*/ 12 w 1161"/>
                <a:gd name="T45" fmla="*/ 465 h 1163"/>
                <a:gd name="T46" fmla="*/ 36 w 1161"/>
                <a:gd name="T47" fmla="*/ 382 h 1163"/>
                <a:gd name="T48" fmla="*/ 71 w 1161"/>
                <a:gd name="T49" fmla="*/ 304 h 1163"/>
                <a:gd name="T50" fmla="*/ 116 w 1161"/>
                <a:gd name="T51" fmla="*/ 234 h 1163"/>
                <a:gd name="T52" fmla="*/ 171 w 1161"/>
                <a:gd name="T53" fmla="*/ 171 h 1163"/>
                <a:gd name="T54" fmla="*/ 234 w 1161"/>
                <a:gd name="T55" fmla="*/ 116 h 1163"/>
                <a:gd name="T56" fmla="*/ 304 w 1161"/>
                <a:gd name="T57" fmla="*/ 71 h 1163"/>
                <a:gd name="T58" fmla="*/ 381 w 1161"/>
                <a:gd name="T59" fmla="*/ 36 h 1163"/>
                <a:gd name="T60" fmla="*/ 464 w 1161"/>
                <a:gd name="T61" fmla="*/ 12 h 1163"/>
                <a:gd name="T62" fmla="*/ 551 w 1161"/>
                <a:gd name="T63" fmla="*/ 1 h 1163"/>
                <a:gd name="T64" fmla="*/ 640 w 1161"/>
                <a:gd name="T65" fmla="*/ 3 h 1163"/>
                <a:gd name="T66" fmla="*/ 726 w 1161"/>
                <a:gd name="T67" fmla="*/ 19 h 1163"/>
                <a:gd name="T68" fmla="*/ 806 w 1161"/>
                <a:gd name="T69" fmla="*/ 46 h 1163"/>
                <a:gd name="T70" fmla="*/ 882 w 1161"/>
                <a:gd name="T71" fmla="*/ 84 h 1163"/>
                <a:gd name="T72" fmla="*/ 950 w 1161"/>
                <a:gd name="T73" fmla="*/ 133 h 1163"/>
                <a:gd name="T74" fmla="*/ 1010 w 1161"/>
                <a:gd name="T75" fmla="*/ 191 h 1163"/>
                <a:gd name="T76" fmla="*/ 1062 w 1161"/>
                <a:gd name="T77" fmla="*/ 257 h 1163"/>
                <a:gd name="T78" fmla="*/ 1104 w 1161"/>
                <a:gd name="T79" fmla="*/ 329 h 1163"/>
                <a:gd name="T80" fmla="*/ 1135 w 1161"/>
                <a:gd name="T81" fmla="*/ 409 h 1163"/>
                <a:gd name="T82" fmla="*/ 1154 w 1161"/>
                <a:gd name="T83" fmla="*/ 493 h 1163"/>
                <a:gd name="T84" fmla="*/ 1161 w 1161"/>
                <a:gd name="T85" fmla="*/ 582 h 1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61" h="1163">
                  <a:moveTo>
                    <a:pt x="1161" y="582"/>
                  </a:moveTo>
                  <a:lnTo>
                    <a:pt x="1160" y="611"/>
                  </a:lnTo>
                  <a:lnTo>
                    <a:pt x="1158" y="641"/>
                  </a:lnTo>
                  <a:lnTo>
                    <a:pt x="1154" y="670"/>
                  </a:lnTo>
                  <a:lnTo>
                    <a:pt x="1150" y="698"/>
                  </a:lnTo>
                  <a:lnTo>
                    <a:pt x="1142" y="727"/>
                  </a:lnTo>
                  <a:lnTo>
                    <a:pt x="1135" y="754"/>
                  </a:lnTo>
                  <a:lnTo>
                    <a:pt x="1126" y="781"/>
                  </a:lnTo>
                  <a:lnTo>
                    <a:pt x="1115" y="807"/>
                  </a:lnTo>
                  <a:lnTo>
                    <a:pt x="1104" y="834"/>
                  </a:lnTo>
                  <a:lnTo>
                    <a:pt x="1091" y="859"/>
                  </a:lnTo>
                  <a:lnTo>
                    <a:pt x="1077" y="883"/>
                  </a:lnTo>
                  <a:lnTo>
                    <a:pt x="1062" y="906"/>
                  </a:lnTo>
                  <a:lnTo>
                    <a:pt x="1046" y="929"/>
                  </a:lnTo>
                  <a:lnTo>
                    <a:pt x="1028" y="951"/>
                  </a:lnTo>
                  <a:lnTo>
                    <a:pt x="1010" y="972"/>
                  </a:lnTo>
                  <a:lnTo>
                    <a:pt x="992" y="993"/>
                  </a:lnTo>
                  <a:lnTo>
                    <a:pt x="971" y="1012"/>
                  </a:lnTo>
                  <a:lnTo>
                    <a:pt x="950" y="1030"/>
                  </a:lnTo>
                  <a:lnTo>
                    <a:pt x="928" y="1047"/>
                  </a:lnTo>
                  <a:lnTo>
                    <a:pt x="906" y="1063"/>
                  </a:lnTo>
                  <a:lnTo>
                    <a:pt x="882" y="1079"/>
                  </a:lnTo>
                  <a:lnTo>
                    <a:pt x="858" y="1092"/>
                  </a:lnTo>
                  <a:lnTo>
                    <a:pt x="832" y="1105"/>
                  </a:lnTo>
                  <a:lnTo>
                    <a:pt x="806" y="1117"/>
                  </a:lnTo>
                  <a:lnTo>
                    <a:pt x="780" y="1127"/>
                  </a:lnTo>
                  <a:lnTo>
                    <a:pt x="753" y="1137"/>
                  </a:lnTo>
                  <a:lnTo>
                    <a:pt x="726" y="1144"/>
                  </a:lnTo>
                  <a:lnTo>
                    <a:pt x="697" y="1151"/>
                  </a:lnTo>
                  <a:lnTo>
                    <a:pt x="669" y="1156"/>
                  </a:lnTo>
                  <a:lnTo>
                    <a:pt x="640" y="1160"/>
                  </a:lnTo>
                  <a:lnTo>
                    <a:pt x="611" y="1162"/>
                  </a:lnTo>
                  <a:lnTo>
                    <a:pt x="581" y="1163"/>
                  </a:lnTo>
                  <a:lnTo>
                    <a:pt x="551" y="1162"/>
                  </a:lnTo>
                  <a:lnTo>
                    <a:pt x="522" y="1160"/>
                  </a:lnTo>
                  <a:lnTo>
                    <a:pt x="492" y="1156"/>
                  </a:lnTo>
                  <a:lnTo>
                    <a:pt x="464" y="1151"/>
                  </a:lnTo>
                  <a:lnTo>
                    <a:pt x="436" y="1144"/>
                  </a:lnTo>
                  <a:lnTo>
                    <a:pt x="409" y="1137"/>
                  </a:lnTo>
                  <a:lnTo>
                    <a:pt x="381" y="1127"/>
                  </a:lnTo>
                  <a:lnTo>
                    <a:pt x="355" y="1117"/>
                  </a:lnTo>
                  <a:lnTo>
                    <a:pt x="329" y="1105"/>
                  </a:lnTo>
                  <a:lnTo>
                    <a:pt x="304" y="1092"/>
                  </a:lnTo>
                  <a:lnTo>
                    <a:pt x="280" y="1079"/>
                  </a:lnTo>
                  <a:lnTo>
                    <a:pt x="257" y="1063"/>
                  </a:lnTo>
                  <a:lnTo>
                    <a:pt x="234" y="1047"/>
                  </a:lnTo>
                  <a:lnTo>
                    <a:pt x="212" y="1030"/>
                  </a:lnTo>
                  <a:lnTo>
                    <a:pt x="191" y="1012"/>
                  </a:lnTo>
                  <a:lnTo>
                    <a:pt x="171" y="993"/>
                  </a:lnTo>
                  <a:lnTo>
                    <a:pt x="151" y="972"/>
                  </a:lnTo>
                  <a:lnTo>
                    <a:pt x="133" y="951"/>
                  </a:lnTo>
                  <a:lnTo>
                    <a:pt x="116" y="929"/>
                  </a:lnTo>
                  <a:lnTo>
                    <a:pt x="100" y="906"/>
                  </a:lnTo>
                  <a:lnTo>
                    <a:pt x="84" y="883"/>
                  </a:lnTo>
                  <a:lnTo>
                    <a:pt x="71" y="859"/>
                  </a:lnTo>
                  <a:lnTo>
                    <a:pt x="58" y="834"/>
                  </a:lnTo>
                  <a:lnTo>
                    <a:pt x="46" y="807"/>
                  </a:lnTo>
                  <a:lnTo>
                    <a:pt x="36" y="781"/>
                  </a:lnTo>
                  <a:lnTo>
                    <a:pt x="27" y="754"/>
                  </a:lnTo>
                  <a:lnTo>
                    <a:pt x="19" y="727"/>
                  </a:lnTo>
                  <a:lnTo>
                    <a:pt x="12" y="698"/>
                  </a:lnTo>
                  <a:lnTo>
                    <a:pt x="8" y="670"/>
                  </a:lnTo>
                  <a:lnTo>
                    <a:pt x="4" y="641"/>
                  </a:lnTo>
                  <a:lnTo>
                    <a:pt x="1" y="611"/>
                  </a:lnTo>
                  <a:lnTo>
                    <a:pt x="0" y="582"/>
                  </a:lnTo>
                  <a:lnTo>
                    <a:pt x="1" y="552"/>
                  </a:lnTo>
                  <a:lnTo>
                    <a:pt x="4" y="522"/>
                  </a:lnTo>
                  <a:lnTo>
                    <a:pt x="8" y="493"/>
                  </a:lnTo>
                  <a:lnTo>
                    <a:pt x="12" y="465"/>
                  </a:lnTo>
                  <a:lnTo>
                    <a:pt x="19" y="436"/>
                  </a:lnTo>
                  <a:lnTo>
                    <a:pt x="27" y="409"/>
                  </a:lnTo>
                  <a:lnTo>
                    <a:pt x="36" y="382"/>
                  </a:lnTo>
                  <a:lnTo>
                    <a:pt x="46" y="356"/>
                  </a:lnTo>
                  <a:lnTo>
                    <a:pt x="58" y="329"/>
                  </a:lnTo>
                  <a:lnTo>
                    <a:pt x="71" y="304"/>
                  </a:lnTo>
                  <a:lnTo>
                    <a:pt x="84" y="280"/>
                  </a:lnTo>
                  <a:lnTo>
                    <a:pt x="100" y="257"/>
                  </a:lnTo>
                  <a:lnTo>
                    <a:pt x="116" y="234"/>
                  </a:lnTo>
                  <a:lnTo>
                    <a:pt x="133" y="212"/>
                  </a:lnTo>
                  <a:lnTo>
                    <a:pt x="151" y="191"/>
                  </a:lnTo>
                  <a:lnTo>
                    <a:pt x="171" y="171"/>
                  </a:lnTo>
                  <a:lnTo>
                    <a:pt x="191" y="151"/>
                  </a:lnTo>
                  <a:lnTo>
                    <a:pt x="212" y="133"/>
                  </a:lnTo>
                  <a:lnTo>
                    <a:pt x="234" y="116"/>
                  </a:lnTo>
                  <a:lnTo>
                    <a:pt x="257" y="100"/>
                  </a:lnTo>
                  <a:lnTo>
                    <a:pt x="280" y="84"/>
                  </a:lnTo>
                  <a:lnTo>
                    <a:pt x="304" y="71"/>
                  </a:lnTo>
                  <a:lnTo>
                    <a:pt x="329" y="58"/>
                  </a:lnTo>
                  <a:lnTo>
                    <a:pt x="355" y="46"/>
                  </a:lnTo>
                  <a:lnTo>
                    <a:pt x="381" y="36"/>
                  </a:lnTo>
                  <a:lnTo>
                    <a:pt x="409" y="27"/>
                  </a:lnTo>
                  <a:lnTo>
                    <a:pt x="436" y="19"/>
                  </a:lnTo>
                  <a:lnTo>
                    <a:pt x="464" y="12"/>
                  </a:lnTo>
                  <a:lnTo>
                    <a:pt x="492" y="8"/>
                  </a:lnTo>
                  <a:lnTo>
                    <a:pt x="522" y="3"/>
                  </a:lnTo>
                  <a:lnTo>
                    <a:pt x="551" y="1"/>
                  </a:lnTo>
                  <a:lnTo>
                    <a:pt x="581" y="0"/>
                  </a:lnTo>
                  <a:lnTo>
                    <a:pt x="611" y="1"/>
                  </a:lnTo>
                  <a:lnTo>
                    <a:pt x="640" y="3"/>
                  </a:lnTo>
                  <a:lnTo>
                    <a:pt x="669" y="8"/>
                  </a:lnTo>
                  <a:lnTo>
                    <a:pt x="697" y="12"/>
                  </a:lnTo>
                  <a:lnTo>
                    <a:pt x="726" y="19"/>
                  </a:lnTo>
                  <a:lnTo>
                    <a:pt x="753" y="27"/>
                  </a:lnTo>
                  <a:lnTo>
                    <a:pt x="780" y="36"/>
                  </a:lnTo>
                  <a:lnTo>
                    <a:pt x="806" y="46"/>
                  </a:lnTo>
                  <a:lnTo>
                    <a:pt x="832" y="58"/>
                  </a:lnTo>
                  <a:lnTo>
                    <a:pt x="858" y="71"/>
                  </a:lnTo>
                  <a:lnTo>
                    <a:pt x="882" y="84"/>
                  </a:lnTo>
                  <a:lnTo>
                    <a:pt x="906" y="100"/>
                  </a:lnTo>
                  <a:lnTo>
                    <a:pt x="928" y="116"/>
                  </a:lnTo>
                  <a:lnTo>
                    <a:pt x="950" y="133"/>
                  </a:lnTo>
                  <a:lnTo>
                    <a:pt x="971" y="151"/>
                  </a:lnTo>
                  <a:lnTo>
                    <a:pt x="992" y="171"/>
                  </a:lnTo>
                  <a:lnTo>
                    <a:pt x="1010" y="191"/>
                  </a:lnTo>
                  <a:lnTo>
                    <a:pt x="1028" y="212"/>
                  </a:lnTo>
                  <a:lnTo>
                    <a:pt x="1046" y="234"/>
                  </a:lnTo>
                  <a:lnTo>
                    <a:pt x="1062" y="257"/>
                  </a:lnTo>
                  <a:lnTo>
                    <a:pt x="1077" y="280"/>
                  </a:lnTo>
                  <a:lnTo>
                    <a:pt x="1091" y="304"/>
                  </a:lnTo>
                  <a:lnTo>
                    <a:pt x="1104" y="329"/>
                  </a:lnTo>
                  <a:lnTo>
                    <a:pt x="1115" y="356"/>
                  </a:lnTo>
                  <a:lnTo>
                    <a:pt x="1126" y="382"/>
                  </a:lnTo>
                  <a:lnTo>
                    <a:pt x="1135" y="409"/>
                  </a:lnTo>
                  <a:lnTo>
                    <a:pt x="1142" y="436"/>
                  </a:lnTo>
                  <a:lnTo>
                    <a:pt x="1150" y="465"/>
                  </a:lnTo>
                  <a:lnTo>
                    <a:pt x="1154" y="493"/>
                  </a:lnTo>
                  <a:lnTo>
                    <a:pt x="1158" y="522"/>
                  </a:lnTo>
                  <a:lnTo>
                    <a:pt x="1160" y="552"/>
                  </a:lnTo>
                  <a:lnTo>
                    <a:pt x="1161" y="582"/>
                  </a:lnTo>
                  <a:close/>
                </a:path>
              </a:pathLst>
            </a:custGeom>
            <a:solidFill>
              <a:srgbClr val="FFC000"/>
            </a:solidFill>
            <a:ln>
              <a:noFill/>
            </a:ln>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sp>
        <p:nvSpPr>
          <p:cNvPr id="124" name="TextBox 123"/>
          <p:cNvSpPr txBox="1"/>
          <p:nvPr/>
        </p:nvSpPr>
        <p:spPr>
          <a:xfrm>
            <a:off x="5334000" y="3613478"/>
            <a:ext cx="2266917" cy="954107"/>
          </a:xfrm>
          <a:prstGeom prst="rect">
            <a:avLst/>
          </a:prstGeom>
          <a:noFill/>
        </p:spPr>
        <p:txBody>
          <a:bodyPr wrap="square" rtlCol="0">
            <a:spAutoFit/>
          </a:bodyPr>
          <a:lstStyle/>
          <a:p>
            <a:pPr algn="ctr"/>
            <a:r>
              <a:rPr lang="en-US" sz="1400" b="1" dirty="0" smtClean="0">
                <a:latin typeface="Arial" pitchFamily="34" charset="0"/>
                <a:cs typeface="Arial" pitchFamily="34" charset="0"/>
              </a:rPr>
              <a:t>IEEE 802.22.1 Advanced Beaconing will make 3550-3650 MHz band available nationwide</a:t>
            </a:r>
            <a:endParaRPr lang="en-US" sz="1400" b="1" dirty="0">
              <a:latin typeface="Arial" pitchFamily="34" charset="0"/>
              <a:cs typeface="Arial" pitchFamily="34" charset="0"/>
            </a:endParaRPr>
          </a:p>
        </p:txBody>
      </p:sp>
      <p:sp>
        <p:nvSpPr>
          <p:cNvPr id="125" name="TextBox 124"/>
          <p:cNvSpPr txBox="1"/>
          <p:nvPr/>
        </p:nvSpPr>
        <p:spPr>
          <a:xfrm>
            <a:off x="6705600" y="6243935"/>
            <a:ext cx="2362200" cy="461665"/>
          </a:xfrm>
          <a:prstGeom prst="rect">
            <a:avLst/>
          </a:prstGeom>
          <a:noFill/>
        </p:spPr>
        <p:txBody>
          <a:bodyPr wrap="square" rtlCol="0">
            <a:spAutoFit/>
          </a:bodyPr>
          <a:lstStyle/>
          <a:p>
            <a:pPr algn="ctr"/>
            <a:r>
              <a:rPr lang="en-US" sz="1200" b="1" dirty="0" smtClean="0">
                <a:solidFill>
                  <a:schemeClr val="tx1"/>
                </a:solidFill>
                <a:latin typeface="Arial" pitchFamily="34" charset="0"/>
                <a:cs typeface="Arial" pitchFamily="34" charset="0"/>
              </a:rPr>
              <a:t>Approved for Public Release</a:t>
            </a:r>
          </a:p>
          <a:p>
            <a:pPr algn="ctr"/>
            <a:r>
              <a:rPr lang="en-US" sz="1200" b="1" dirty="0" smtClean="0">
                <a:solidFill>
                  <a:schemeClr val="tx1"/>
                </a:solidFill>
                <a:latin typeface="Arial" pitchFamily="34" charset="0"/>
                <a:cs typeface="Arial" pitchFamily="34" charset="0"/>
              </a:rPr>
              <a:t>Distribution Unlimited</a:t>
            </a:r>
            <a:endParaRPr lang="en-US" sz="1200" b="1" dirty="0">
              <a:solidFill>
                <a:schemeClr val="tx1"/>
              </a:solidFill>
              <a:latin typeface="Arial" pitchFamily="34" charset="0"/>
              <a:cs typeface="Arial" pitchFamily="34" charset="0"/>
            </a:endParaRPr>
          </a:p>
        </p:txBody>
      </p:sp>
      <p:pic>
        <p:nvPicPr>
          <p:cNvPr id="127" name="Picture 126" descr="navy_ship_cartoon.jpg"/>
          <p:cNvPicPr>
            <a:picLocks noChangeAspect="1"/>
          </p:cNvPicPr>
          <p:nvPr/>
        </p:nvPicPr>
        <p:blipFill>
          <a:blip r:embed="rId4" cstate="print"/>
          <a:stretch>
            <a:fillRect/>
          </a:stretch>
        </p:blipFill>
        <p:spPr>
          <a:xfrm>
            <a:off x="4495800" y="946478"/>
            <a:ext cx="2133600" cy="1066800"/>
          </a:xfrm>
          <a:prstGeom prst="rect">
            <a:avLst/>
          </a:prstGeom>
        </p:spPr>
      </p:pic>
      <p:sp>
        <p:nvSpPr>
          <p:cNvPr id="126" name="TextBox 125"/>
          <p:cNvSpPr txBox="1"/>
          <p:nvPr/>
        </p:nvSpPr>
        <p:spPr>
          <a:xfrm>
            <a:off x="4343400" y="1783565"/>
            <a:ext cx="1447800" cy="338554"/>
          </a:xfrm>
          <a:prstGeom prst="rect">
            <a:avLst/>
          </a:prstGeom>
          <a:noFill/>
        </p:spPr>
        <p:txBody>
          <a:bodyPr wrap="square" rtlCol="0">
            <a:spAutoFit/>
          </a:bodyPr>
          <a:lstStyle/>
          <a:p>
            <a:r>
              <a:rPr lang="en-US" sz="1600" b="1" kern="1200" dirty="0" smtClean="0">
                <a:solidFill>
                  <a:schemeClr val="tx1"/>
                </a:solidFill>
                <a:latin typeface="Arial" pitchFamily="34" charset="0"/>
                <a:ea typeface="+mn-ea"/>
                <a:cs typeface="Arial" pitchFamily="34" charset="0"/>
              </a:rPr>
              <a:t>Approach</a:t>
            </a:r>
            <a:endParaRPr lang="en-US" sz="2000" dirty="0">
              <a:solidFill>
                <a:schemeClr val="tx1"/>
              </a:solidFill>
              <a:latin typeface="Arial" pitchFamily="34" charset="0"/>
              <a:cs typeface="Arial" pitchFamily="34" charset="0"/>
            </a:endParaRPr>
          </a:p>
        </p:txBody>
      </p:sp>
      <p:grpSp>
        <p:nvGrpSpPr>
          <p:cNvPr id="9" name="Group 127"/>
          <p:cNvGrpSpPr/>
          <p:nvPr/>
        </p:nvGrpSpPr>
        <p:grpSpPr>
          <a:xfrm rot="160311">
            <a:off x="5571585" y="923523"/>
            <a:ext cx="400619" cy="394832"/>
            <a:chOff x="8227480" y="3886199"/>
            <a:chExt cx="230720" cy="468415"/>
          </a:xfrm>
        </p:grpSpPr>
        <p:sp>
          <p:nvSpPr>
            <p:cNvPr id="129"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30"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31"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32"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sp>
        <p:nvSpPr>
          <p:cNvPr id="134" name="TextBox 133"/>
          <p:cNvSpPr txBox="1"/>
          <p:nvPr/>
        </p:nvSpPr>
        <p:spPr>
          <a:xfrm>
            <a:off x="5943600" y="762000"/>
            <a:ext cx="1524000" cy="307777"/>
          </a:xfrm>
          <a:prstGeom prst="rect">
            <a:avLst/>
          </a:prstGeom>
          <a:noFill/>
        </p:spPr>
        <p:txBody>
          <a:bodyPr wrap="square" rtlCol="0">
            <a:spAutoFit/>
          </a:bodyPr>
          <a:lstStyle/>
          <a:p>
            <a:r>
              <a:rPr lang="en-US" sz="1400" b="1" dirty="0" smtClean="0">
                <a:solidFill>
                  <a:schemeClr val="tx1"/>
                </a:solidFill>
                <a:latin typeface="Arial" pitchFamily="34" charset="0"/>
                <a:cs typeface="Arial" pitchFamily="34" charset="0"/>
              </a:rPr>
              <a:t>Beacon signal</a:t>
            </a:r>
            <a:endParaRPr lang="en-US" sz="1400" b="1" dirty="0">
              <a:solidFill>
                <a:schemeClr val="tx1"/>
              </a:solidFill>
              <a:latin typeface="Arial" pitchFamily="34" charset="0"/>
              <a:cs typeface="Arial" pitchFamily="34" charset="0"/>
            </a:endParaRPr>
          </a:p>
        </p:txBody>
      </p:sp>
      <p:grpSp>
        <p:nvGrpSpPr>
          <p:cNvPr id="10" name="Group 7"/>
          <p:cNvGrpSpPr>
            <a:grpSpLocks/>
          </p:cNvGrpSpPr>
          <p:nvPr/>
        </p:nvGrpSpPr>
        <p:grpSpPr bwMode="auto">
          <a:xfrm>
            <a:off x="8153400" y="946478"/>
            <a:ext cx="292100" cy="936625"/>
            <a:chOff x="2826" y="1863"/>
            <a:chExt cx="255" cy="1166"/>
          </a:xfrm>
        </p:grpSpPr>
        <p:sp>
          <p:nvSpPr>
            <p:cNvPr id="136" name="Freeform 8"/>
            <p:cNvSpPr>
              <a:spLocks noEditPoints="1"/>
            </p:cNvSpPr>
            <p:nvPr/>
          </p:nvSpPr>
          <p:spPr bwMode="auto">
            <a:xfrm>
              <a:off x="2857" y="1979"/>
              <a:ext cx="201" cy="1050"/>
            </a:xfrm>
            <a:custGeom>
              <a:avLst/>
              <a:gdLst/>
              <a:ahLst/>
              <a:cxnLst>
                <a:cxn ang="0">
                  <a:pos x="0" y="249"/>
                </a:cxn>
                <a:cxn ang="0">
                  <a:pos x="26" y="227"/>
                </a:cxn>
                <a:cxn ang="0">
                  <a:pos x="52" y="249"/>
                </a:cxn>
                <a:cxn ang="0">
                  <a:pos x="26" y="0"/>
                </a:cxn>
                <a:cxn ang="0">
                  <a:pos x="26" y="272"/>
                </a:cxn>
                <a:cxn ang="0">
                  <a:pos x="0" y="249"/>
                </a:cxn>
                <a:cxn ang="0">
                  <a:pos x="26" y="0"/>
                </a:cxn>
                <a:cxn ang="0">
                  <a:pos x="52" y="249"/>
                </a:cxn>
                <a:cxn ang="0">
                  <a:pos x="26" y="272"/>
                </a:cxn>
                <a:cxn ang="0">
                  <a:pos x="19" y="62"/>
                </a:cxn>
                <a:cxn ang="0">
                  <a:pos x="26" y="67"/>
                </a:cxn>
                <a:cxn ang="0">
                  <a:pos x="32" y="62"/>
                </a:cxn>
                <a:cxn ang="0">
                  <a:pos x="17" y="83"/>
                </a:cxn>
                <a:cxn ang="0">
                  <a:pos x="26" y="90"/>
                </a:cxn>
                <a:cxn ang="0">
                  <a:pos x="34" y="83"/>
                </a:cxn>
                <a:cxn ang="0">
                  <a:pos x="15" y="103"/>
                </a:cxn>
                <a:cxn ang="0">
                  <a:pos x="26" y="113"/>
                </a:cxn>
                <a:cxn ang="0">
                  <a:pos x="36" y="103"/>
                </a:cxn>
                <a:cxn ang="0">
                  <a:pos x="13" y="125"/>
                </a:cxn>
                <a:cxn ang="0">
                  <a:pos x="26" y="135"/>
                </a:cxn>
                <a:cxn ang="0">
                  <a:pos x="39" y="125"/>
                </a:cxn>
                <a:cxn ang="0">
                  <a:pos x="10" y="145"/>
                </a:cxn>
                <a:cxn ang="0">
                  <a:pos x="26" y="158"/>
                </a:cxn>
                <a:cxn ang="0">
                  <a:pos x="41" y="145"/>
                </a:cxn>
                <a:cxn ang="0">
                  <a:pos x="8" y="166"/>
                </a:cxn>
                <a:cxn ang="0">
                  <a:pos x="26" y="181"/>
                </a:cxn>
                <a:cxn ang="0">
                  <a:pos x="43" y="166"/>
                </a:cxn>
                <a:cxn ang="0">
                  <a:pos x="6" y="186"/>
                </a:cxn>
                <a:cxn ang="0">
                  <a:pos x="26" y="204"/>
                </a:cxn>
                <a:cxn ang="0">
                  <a:pos x="46" y="186"/>
                </a:cxn>
                <a:cxn ang="0">
                  <a:pos x="3" y="208"/>
                </a:cxn>
                <a:cxn ang="0">
                  <a:pos x="26" y="227"/>
                </a:cxn>
                <a:cxn ang="0">
                  <a:pos x="48" y="208"/>
                </a:cxn>
                <a:cxn ang="0">
                  <a:pos x="1" y="229"/>
                </a:cxn>
                <a:cxn ang="0">
                  <a:pos x="26" y="249"/>
                </a:cxn>
                <a:cxn ang="0">
                  <a:pos x="49" y="228"/>
                </a:cxn>
              </a:cxnLst>
              <a:rect l="0" t="0" r="r" b="b"/>
              <a:pathLst>
                <a:path w="52" h="272">
                  <a:moveTo>
                    <a:pt x="0" y="249"/>
                  </a:moveTo>
                  <a:lnTo>
                    <a:pt x="26" y="227"/>
                  </a:lnTo>
                  <a:lnTo>
                    <a:pt x="52" y="249"/>
                  </a:lnTo>
                  <a:moveTo>
                    <a:pt x="26" y="0"/>
                  </a:moveTo>
                  <a:lnTo>
                    <a:pt x="26" y="272"/>
                  </a:lnTo>
                  <a:lnTo>
                    <a:pt x="0" y="249"/>
                  </a:lnTo>
                  <a:lnTo>
                    <a:pt x="26" y="0"/>
                  </a:lnTo>
                  <a:lnTo>
                    <a:pt x="52" y="249"/>
                  </a:lnTo>
                  <a:lnTo>
                    <a:pt x="26" y="272"/>
                  </a:lnTo>
                  <a:moveTo>
                    <a:pt x="19" y="62"/>
                  </a:moveTo>
                  <a:lnTo>
                    <a:pt x="26" y="67"/>
                  </a:lnTo>
                  <a:lnTo>
                    <a:pt x="32" y="62"/>
                  </a:lnTo>
                  <a:moveTo>
                    <a:pt x="17" y="83"/>
                  </a:moveTo>
                  <a:lnTo>
                    <a:pt x="26" y="90"/>
                  </a:lnTo>
                  <a:lnTo>
                    <a:pt x="34" y="83"/>
                  </a:lnTo>
                  <a:moveTo>
                    <a:pt x="15" y="103"/>
                  </a:moveTo>
                  <a:lnTo>
                    <a:pt x="26" y="113"/>
                  </a:lnTo>
                  <a:lnTo>
                    <a:pt x="36" y="103"/>
                  </a:lnTo>
                  <a:moveTo>
                    <a:pt x="13" y="125"/>
                  </a:moveTo>
                  <a:lnTo>
                    <a:pt x="26" y="135"/>
                  </a:lnTo>
                  <a:lnTo>
                    <a:pt x="39" y="125"/>
                  </a:lnTo>
                  <a:moveTo>
                    <a:pt x="10" y="145"/>
                  </a:moveTo>
                  <a:lnTo>
                    <a:pt x="26" y="158"/>
                  </a:lnTo>
                  <a:lnTo>
                    <a:pt x="41" y="145"/>
                  </a:lnTo>
                  <a:moveTo>
                    <a:pt x="8" y="166"/>
                  </a:moveTo>
                  <a:lnTo>
                    <a:pt x="26" y="181"/>
                  </a:lnTo>
                  <a:lnTo>
                    <a:pt x="43" y="166"/>
                  </a:lnTo>
                  <a:moveTo>
                    <a:pt x="6" y="186"/>
                  </a:moveTo>
                  <a:lnTo>
                    <a:pt x="26" y="204"/>
                  </a:lnTo>
                  <a:lnTo>
                    <a:pt x="46" y="186"/>
                  </a:lnTo>
                  <a:moveTo>
                    <a:pt x="3" y="208"/>
                  </a:moveTo>
                  <a:lnTo>
                    <a:pt x="26" y="227"/>
                  </a:lnTo>
                  <a:lnTo>
                    <a:pt x="48" y="208"/>
                  </a:lnTo>
                  <a:moveTo>
                    <a:pt x="1" y="229"/>
                  </a:moveTo>
                  <a:lnTo>
                    <a:pt x="26" y="249"/>
                  </a:lnTo>
                  <a:lnTo>
                    <a:pt x="49" y="228"/>
                  </a:lnTo>
                </a:path>
              </a:pathLst>
            </a:custGeom>
            <a:noFill/>
            <a:ln w="25400">
              <a:solidFill>
                <a:schemeClr val="tx1"/>
              </a:solidFill>
              <a:prstDash val="solid"/>
              <a:round/>
              <a:headEnd/>
              <a:tailEnd/>
            </a:ln>
          </p:spPr>
          <p:txBody>
            <a:bodyPr/>
            <a:lstStyle/>
            <a:p>
              <a:endParaRPr lang="en-US">
                <a:solidFill>
                  <a:schemeClr val="tx1"/>
                </a:solidFill>
                <a:latin typeface="Arial" pitchFamily="34" charset="0"/>
                <a:cs typeface="Arial" pitchFamily="34" charset="0"/>
              </a:endParaRPr>
            </a:p>
          </p:txBody>
        </p:sp>
        <p:sp>
          <p:nvSpPr>
            <p:cNvPr id="137" name="Line 9"/>
            <p:cNvSpPr>
              <a:spLocks noChangeShapeType="1"/>
            </p:cNvSpPr>
            <p:nvPr/>
          </p:nvSpPr>
          <p:spPr bwMode="auto">
            <a:xfrm>
              <a:off x="2957" y="2002"/>
              <a:ext cx="124" cy="4"/>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grpSp>
          <p:nvGrpSpPr>
            <p:cNvPr id="14" name="Group 10"/>
            <p:cNvGrpSpPr>
              <a:grpSpLocks/>
            </p:cNvGrpSpPr>
            <p:nvPr/>
          </p:nvGrpSpPr>
          <p:grpSpPr bwMode="auto">
            <a:xfrm>
              <a:off x="2826" y="1863"/>
              <a:ext cx="201" cy="344"/>
              <a:chOff x="3004" y="1393"/>
              <a:chExt cx="52" cy="89"/>
            </a:xfrm>
          </p:grpSpPr>
          <p:sp>
            <p:nvSpPr>
              <p:cNvPr id="139" name="Freeform 11"/>
              <p:cNvSpPr>
                <a:spLocks/>
              </p:cNvSpPr>
              <p:nvPr/>
            </p:nvSpPr>
            <p:spPr bwMode="auto">
              <a:xfrm>
                <a:off x="3025" y="1450"/>
                <a:ext cx="10" cy="28"/>
              </a:xfrm>
              <a:custGeom>
                <a:avLst/>
                <a:gdLst/>
                <a:ahLst/>
                <a:cxnLst>
                  <a:cxn ang="0">
                    <a:pos x="1" y="5"/>
                  </a:cxn>
                  <a:cxn ang="0">
                    <a:pos x="5" y="0"/>
                  </a:cxn>
                  <a:cxn ang="0">
                    <a:pos x="8" y="5"/>
                  </a:cxn>
                  <a:cxn ang="0">
                    <a:pos x="10" y="22"/>
                  </a:cxn>
                  <a:cxn ang="0">
                    <a:pos x="5" y="28"/>
                  </a:cxn>
                  <a:cxn ang="0">
                    <a:pos x="0" y="22"/>
                  </a:cxn>
                  <a:cxn ang="0">
                    <a:pos x="1" y="5"/>
                  </a:cxn>
                </a:cxnLst>
                <a:rect l="0" t="0" r="r" b="b"/>
                <a:pathLst>
                  <a:path w="10" h="28">
                    <a:moveTo>
                      <a:pt x="1" y="5"/>
                    </a:moveTo>
                    <a:lnTo>
                      <a:pt x="5" y="0"/>
                    </a:lnTo>
                    <a:lnTo>
                      <a:pt x="8" y="5"/>
                    </a:lnTo>
                    <a:lnTo>
                      <a:pt x="10" y="22"/>
                    </a:lnTo>
                    <a:lnTo>
                      <a:pt x="5" y="28"/>
                    </a:lnTo>
                    <a:lnTo>
                      <a:pt x="0" y="22"/>
                    </a:lnTo>
                    <a:lnTo>
                      <a:pt x="1" y="5"/>
                    </a:lnTo>
                    <a:close/>
                  </a:path>
                </a:pathLst>
              </a:custGeom>
              <a:solidFill>
                <a:srgbClr val="FFFFFF"/>
              </a:solidFill>
              <a:ln w="25400">
                <a:solidFill>
                  <a:schemeClr val="tx1"/>
                </a:solidFill>
                <a:prstDash val="solid"/>
                <a:round/>
                <a:headEnd/>
                <a:tailEnd/>
              </a:ln>
            </p:spPr>
            <p:txBody>
              <a:bodyPr/>
              <a:lstStyle/>
              <a:p>
                <a:endParaRPr lang="en-US">
                  <a:solidFill>
                    <a:schemeClr val="tx1"/>
                  </a:solidFill>
                  <a:latin typeface="Arial" pitchFamily="34" charset="0"/>
                  <a:cs typeface="Arial" pitchFamily="34" charset="0"/>
                </a:endParaRPr>
              </a:p>
            </p:txBody>
          </p:sp>
          <p:sp>
            <p:nvSpPr>
              <p:cNvPr id="140" name="Freeform 12"/>
              <p:cNvSpPr>
                <a:spLocks noEditPoints="1"/>
              </p:cNvSpPr>
              <p:nvPr/>
            </p:nvSpPr>
            <p:spPr bwMode="auto">
              <a:xfrm>
                <a:off x="3004" y="1401"/>
                <a:ext cx="52" cy="38"/>
              </a:xfrm>
              <a:custGeom>
                <a:avLst/>
                <a:gdLst/>
                <a:ahLst/>
                <a:cxnLst>
                  <a:cxn ang="0">
                    <a:pos x="19" y="38"/>
                  </a:cxn>
                  <a:cxn ang="0">
                    <a:pos x="6" y="37"/>
                  </a:cxn>
                  <a:cxn ang="0">
                    <a:pos x="13" y="30"/>
                  </a:cxn>
                  <a:cxn ang="0">
                    <a:pos x="0" y="30"/>
                  </a:cxn>
                  <a:cxn ang="0">
                    <a:pos x="52" y="30"/>
                  </a:cxn>
                  <a:cxn ang="0">
                    <a:pos x="39" y="38"/>
                  </a:cxn>
                  <a:cxn ang="0">
                    <a:pos x="43" y="28"/>
                  </a:cxn>
                  <a:cxn ang="0">
                    <a:pos x="29" y="38"/>
                  </a:cxn>
                  <a:cxn ang="0">
                    <a:pos x="26" y="34"/>
                  </a:cxn>
                  <a:cxn ang="0">
                    <a:pos x="22" y="12"/>
                  </a:cxn>
                  <a:cxn ang="0">
                    <a:pos x="29" y="22"/>
                  </a:cxn>
                  <a:cxn ang="0">
                    <a:pos x="26" y="0"/>
                  </a:cxn>
                </a:cxnLst>
                <a:rect l="0" t="0" r="r" b="b"/>
                <a:pathLst>
                  <a:path w="52" h="38">
                    <a:moveTo>
                      <a:pt x="19" y="38"/>
                    </a:moveTo>
                    <a:lnTo>
                      <a:pt x="6" y="37"/>
                    </a:lnTo>
                    <a:lnTo>
                      <a:pt x="13" y="30"/>
                    </a:lnTo>
                    <a:lnTo>
                      <a:pt x="0" y="30"/>
                    </a:lnTo>
                    <a:moveTo>
                      <a:pt x="52" y="30"/>
                    </a:moveTo>
                    <a:lnTo>
                      <a:pt x="39" y="38"/>
                    </a:lnTo>
                    <a:lnTo>
                      <a:pt x="43" y="28"/>
                    </a:lnTo>
                    <a:lnTo>
                      <a:pt x="29" y="38"/>
                    </a:lnTo>
                    <a:moveTo>
                      <a:pt x="26" y="34"/>
                    </a:moveTo>
                    <a:lnTo>
                      <a:pt x="22" y="12"/>
                    </a:lnTo>
                    <a:lnTo>
                      <a:pt x="29" y="22"/>
                    </a:lnTo>
                    <a:lnTo>
                      <a:pt x="26" y="0"/>
                    </a:lnTo>
                  </a:path>
                </a:pathLst>
              </a:custGeom>
              <a:noFill/>
              <a:ln w="25400">
                <a:solidFill>
                  <a:schemeClr val="tx1"/>
                </a:solidFill>
                <a:prstDash val="solid"/>
                <a:round/>
                <a:headEnd/>
                <a:tailEnd/>
              </a:ln>
            </p:spPr>
            <p:txBody>
              <a:bodyPr/>
              <a:lstStyle/>
              <a:p>
                <a:endParaRPr lang="en-US">
                  <a:solidFill>
                    <a:schemeClr val="tx1"/>
                  </a:solidFill>
                  <a:latin typeface="Arial" pitchFamily="34" charset="0"/>
                  <a:cs typeface="Arial" pitchFamily="34" charset="0"/>
                </a:endParaRPr>
              </a:p>
            </p:txBody>
          </p:sp>
          <p:sp>
            <p:nvSpPr>
              <p:cNvPr id="141" name="Line 13"/>
              <p:cNvSpPr>
                <a:spLocks noChangeShapeType="1"/>
              </p:cNvSpPr>
              <p:nvPr/>
            </p:nvSpPr>
            <p:spPr bwMode="auto">
              <a:xfrm>
                <a:off x="3010" y="1393"/>
                <a:ext cx="1" cy="46"/>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sp>
            <p:nvSpPr>
              <p:cNvPr id="142" name="Line 14"/>
              <p:cNvSpPr>
                <a:spLocks noChangeShapeType="1"/>
              </p:cNvSpPr>
              <p:nvPr/>
            </p:nvSpPr>
            <p:spPr bwMode="auto">
              <a:xfrm>
                <a:off x="3050" y="1393"/>
                <a:ext cx="1" cy="46"/>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sp>
            <p:nvSpPr>
              <p:cNvPr id="143" name="Line 15"/>
              <p:cNvSpPr>
                <a:spLocks noChangeShapeType="1"/>
              </p:cNvSpPr>
              <p:nvPr/>
            </p:nvSpPr>
            <p:spPr bwMode="auto">
              <a:xfrm>
                <a:off x="3014" y="1413"/>
                <a:ext cx="32" cy="1"/>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sp>
            <p:nvSpPr>
              <p:cNvPr id="144" name="Line 16"/>
              <p:cNvSpPr>
                <a:spLocks noChangeShapeType="1"/>
              </p:cNvSpPr>
              <p:nvPr/>
            </p:nvSpPr>
            <p:spPr bwMode="auto">
              <a:xfrm>
                <a:off x="3030" y="1413"/>
                <a:ext cx="1" cy="69"/>
              </a:xfrm>
              <a:prstGeom prst="line">
                <a:avLst/>
              </a:prstGeom>
              <a:noFill/>
              <a:ln w="25400">
                <a:solidFill>
                  <a:schemeClr val="tx1"/>
                </a:solidFill>
                <a:round/>
                <a:headEnd/>
                <a:tailEnd/>
              </a:ln>
            </p:spPr>
            <p:txBody>
              <a:bodyPr/>
              <a:lstStyle/>
              <a:p>
                <a:endParaRPr lang="en-US">
                  <a:solidFill>
                    <a:schemeClr val="tx1"/>
                  </a:solidFill>
                  <a:latin typeface="Arial" pitchFamily="34" charset="0"/>
                  <a:cs typeface="Arial" pitchFamily="34" charset="0"/>
                </a:endParaRPr>
              </a:p>
            </p:txBody>
          </p:sp>
        </p:grpSp>
      </p:grpSp>
      <p:grpSp>
        <p:nvGrpSpPr>
          <p:cNvPr id="15" name="Group 144"/>
          <p:cNvGrpSpPr/>
          <p:nvPr/>
        </p:nvGrpSpPr>
        <p:grpSpPr>
          <a:xfrm rot="160311">
            <a:off x="7705186" y="955601"/>
            <a:ext cx="400619" cy="394832"/>
            <a:chOff x="8227480" y="3886199"/>
            <a:chExt cx="230720" cy="468415"/>
          </a:xfrm>
        </p:grpSpPr>
        <p:sp>
          <p:nvSpPr>
            <p:cNvPr id="146" name="Freeform 9"/>
            <p:cNvSpPr>
              <a:spLocks/>
            </p:cNvSpPr>
            <p:nvPr/>
          </p:nvSpPr>
          <p:spPr bwMode="auto">
            <a:xfrm>
              <a:off x="8227480" y="3953554"/>
              <a:ext cx="118943" cy="338300"/>
            </a:xfrm>
            <a:custGeom>
              <a:avLst/>
              <a:gdLst>
                <a:gd name="T0" fmla="*/ 157 w 1236"/>
                <a:gd name="T1" fmla="*/ 88 h 3313"/>
                <a:gd name="T2" fmla="*/ 111 w 1236"/>
                <a:gd name="T3" fmla="*/ 129 h 3313"/>
                <a:gd name="T4" fmla="*/ 73 w 1236"/>
                <a:gd name="T5" fmla="*/ 177 h 3313"/>
                <a:gd name="T6" fmla="*/ 43 w 1236"/>
                <a:gd name="T7" fmla="*/ 228 h 3313"/>
                <a:gd name="T8" fmla="*/ 20 w 1236"/>
                <a:gd name="T9" fmla="*/ 284 h 3313"/>
                <a:gd name="T10" fmla="*/ 6 w 1236"/>
                <a:gd name="T11" fmla="*/ 341 h 3313"/>
                <a:gd name="T12" fmla="*/ 0 w 1236"/>
                <a:gd name="T13" fmla="*/ 400 h 3313"/>
                <a:gd name="T14" fmla="*/ 2 w 1236"/>
                <a:gd name="T15" fmla="*/ 460 h 3313"/>
                <a:gd name="T16" fmla="*/ 13 w 1236"/>
                <a:gd name="T17" fmla="*/ 518 h 3313"/>
                <a:gd name="T18" fmla="*/ 33 w 1236"/>
                <a:gd name="T19" fmla="*/ 575 h 3313"/>
                <a:gd name="T20" fmla="*/ 63 w 1236"/>
                <a:gd name="T21" fmla="*/ 630 h 3313"/>
                <a:gd name="T22" fmla="*/ 114 w 1236"/>
                <a:gd name="T23" fmla="*/ 709 h 3313"/>
                <a:gd name="T24" fmla="*/ 171 w 1236"/>
                <a:gd name="T25" fmla="*/ 809 h 3313"/>
                <a:gd name="T26" fmla="*/ 239 w 1236"/>
                <a:gd name="T27" fmla="*/ 947 h 3313"/>
                <a:gd name="T28" fmla="*/ 309 w 1236"/>
                <a:gd name="T29" fmla="*/ 1120 h 3313"/>
                <a:gd name="T30" fmla="*/ 369 w 1236"/>
                <a:gd name="T31" fmla="*/ 1321 h 3313"/>
                <a:gd name="T32" fmla="*/ 409 w 1236"/>
                <a:gd name="T33" fmla="*/ 1545 h 3313"/>
                <a:gd name="T34" fmla="*/ 417 w 1236"/>
                <a:gd name="T35" fmla="*/ 1787 h 3313"/>
                <a:gd name="T36" fmla="*/ 386 w 1236"/>
                <a:gd name="T37" fmla="*/ 2039 h 3313"/>
                <a:gd name="T38" fmla="*/ 301 w 1236"/>
                <a:gd name="T39" fmla="*/ 2298 h 3313"/>
                <a:gd name="T40" fmla="*/ 156 w 1236"/>
                <a:gd name="T41" fmla="*/ 2557 h 3313"/>
                <a:gd name="T42" fmla="*/ 66 w 1236"/>
                <a:gd name="T43" fmla="*/ 2676 h 3313"/>
                <a:gd name="T44" fmla="*/ 36 w 1236"/>
                <a:gd name="T45" fmla="*/ 2730 h 3313"/>
                <a:gd name="T46" fmla="*/ 15 w 1236"/>
                <a:gd name="T47" fmla="*/ 2786 h 3313"/>
                <a:gd name="T48" fmla="*/ 3 w 1236"/>
                <a:gd name="T49" fmla="*/ 2845 h 3313"/>
                <a:gd name="T50" fmla="*/ 0 w 1236"/>
                <a:gd name="T51" fmla="*/ 2905 h 3313"/>
                <a:gd name="T52" fmla="*/ 4 w 1236"/>
                <a:gd name="T53" fmla="*/ 2964 h 3313"/>
                <a:gd name="T54" fmla="*/ 18 w 1236"/>
                <a:gd name="T55" fmla="*/ 3021 h 3313"/>
                <a:gd name="T56" fmla="*/ 39 w 1236"/>
                <a:gd name="T57" fmla="*/ 3078 h 3313"/>
                <a:gd name="T58" fmla="*/ 69 w 1236"/>
                <a:gd name="T59" fmla="*/ 3130 h 3313"/>
                <a:gd name="T60" fmla="*/ 107 w 1236"/>
                <a:gd name="T61" fmla="*/ 3178 h 3313"/>
                <a:gd name="T62" fmla="*/ 152 w 1236"/>
                <a:gd name="T63" fmla="*/ 3221 h 3313"/>
                <a:gd name="T64" fmla="*/ 204 w 1236"/>
                <a:gd name="T65" fmla="*/ 3257 h 3313"/>
                <a:gd name="T66" fmla="*/ 258 w 1236"/>
                <a:gd name="T67" fmla="*/ 3284 h 3313"/>
                <a:gd name="T68" fmla="*/ 316 w 1236"/>
                <a:gd name="T69" fmla="*/ 3302 h 3313"/>
                <a:gd name="T70" fmla="*/ 374 w 1236"/>
                <a:gd name="T71" fmla="*/ 3312 h 3313"/>
                <a:gd name="T72" fmla="*/ 434 w 1236"/>
                <a:gd name="T73" fmla="*/ 3313 h 3313"/>
                <a:gd name="T74" fmla="*/ 493 w 1236"/>
                <a:gd name="T75" fmla="*/ 3304 h 3313"/>
                <a:gd name="T76" fmla="*/ 550 w 1236"/>
                <a:gd name="T77" fmla="*/ 3289 h 3313"/>
                <a:gd name="T78" fmla="*/ 605 w 1236"/>
                <a:gd name="T79" fmla="*/ 3264 h 3313"/>
                <a:gd name="T80" fmla="*/ 656 w 1236"/>
                <a:gd name="T81" fmla="*/ 3232 h 3313"/>
                <a:gd name="T82" fmla="*/ 702 w 1236"/>
                <a:gd name="T83" fmla="*/ 3191 h 3313"/>
                <a:gd name="T84" fmla="*/ 829 w 1236"/>
                <a:gd name="T85" fmla="*/ 3030 h 3313"/>
                <a:gd name="T86" fmla="*/ 1054 w 1236"/>
                <a:gd name="T87" fmla="*/ 2633 h 3313"/>
                <a:gd name="T88" fmla="*/ 1183 w 1236"/>
                <a:gd name="T89" fmla="*/ 2239 h 3313"/>
                <a:gd name="T90" fmla="*/ 1234 w 1236"/>
                <a:gd name="T91" fmla="*/ 1856 h 3313"/>
                <a:gd name="T92" fmla="*/ 1221 w 1236"/>
                <a:gd name="T93" fmla="*/ 1490 h 3313"/>
                <a:gd name="T94" fmla="*/ 1164 w 1236"/>
                <a:gd name="T95" fmla="*/ 1151 h 3313"/>
                <a:gd name="T96" fmla="*/ 1076 w 1236"/>
                <a:gd name="T97" fmla="*/ 850 h 3313"/>
                <a:gd name="T98" fmla="*/ 974 w 1236"/>
                <a:gd name="T99" fmla="*/ 593 h 3313"/>
                <a:gd name="T100" fmla="*/ 875 w 1236"/>
                <a:gd name="T101" fmla="*/ 389 h 3313"/>
                <a:gd name="T102" fmla="*/ 795 w 1236"/>
                <a:gd name="T103" fmla="*/ 249 h 3313"/>
                <a:gd name="T104" fmla="*/ 733 w 1236"/>
                <a:gd name="T105" fmla="*/ 156 h 3313"/>
                <a:gd name="T106" fmla="*/ 692 w 1236"/>
                <a:gd name="T107" fmla="*/ 110 h 3313"/>
                <a:gd name="T108" fmla="*/ 644 w 1236"/>
                <a:gd name="T109" fmla="*/ 72 h 3313"/>
                <a:gd name="T110" fmla="*/ 593 w 1236"/>
                <a:gd name="T111" fmla="*/ 41 h 3313"/>
                <a:gd name="T112" fmla="*/ 538 w 1236"/>
                <a:gd name="T113" fmla="*/ 19 h 3313"/>
                <a:gd name="T114" fmla="*/ 480 w 1236"/>
                <a:gd name="T115" fmla="*/ 5 h 3313"/>
                <a:gd name="T116" fmla="*/ 422 w 1236"/>
                <a:gd name="T117" fmla="*/ 0 h 3313"/>
                <a:gd name="T118" fmla="*/ 362 w 1236"/>
                <a:gd name="T119" fmla="*/ 2 h 3313"/>
                <a:gd name="T120" fmla="*/ 303 w 1236"/>
                <a:gd name="T121" fmla="*/ 13 h 3313"/>
                <a:gd name="T122" fmla="*/ 246 w 1236"/>
                <a:gd name="T123" fmla="*/ 33 h 3313"/>
                <a:gd name="T124" fmla="*/ 191 w 1236"/>
                <a:gd name="T125" fmla="*/ 62 h 3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36" h="3313">
                  <a:moveTo>
                    <a:pt x="174" y="74"/>
                  </a:moveTo>
                  <a:lnTo>
                    <a:pt x="174" y="75"/>
                  </a:lnTo>
                  <a:lnTo>
                    <a:pt x="157" y="88"/>
                  </a:lnTo>
                  <a:lnTo>
                    <a:pt x="140" y="100"/>
                  </a:lnTo>
                  <a:lnTo>
                    <a:pt x="125" y="115"/>
                  </a:lnTo>
                  <a:lnTo>
                    <a:pt x="111" y="129"/>
                  </a:lnTo>
                  <a:lnTo>
                    <a:pt x="97" y="144"/>
                  </a:lnTo>
                  <a:lnTo>
                    <a:pt x="85" y="160"/>
                  </a:lnTo>
                  <a:lnTo>
                    <a:pt x="73" y="177"/>
                  </a:lnTo>
                  <a:lnTo>
                    <a:pt x="62" y="193"/>
                  </a:lnTo>
                  <a:lnTo>
                    <a:pt x="51" y="210"/>
                  </a:lnTo>
                  <a:lnTo>
                    <a:pt x="43" y="228"/>
                  </a:lnTo>
                  <a:lnTo>
                    <a:pt x="34" y="246"/>
                  </a:lnTo>
                  <a:lnTo>
                    <a:pt x="27" y="265"/>
                  </a:lnTo>
                  <a:lnTo>
                    <a:pt x="20" y="284"/>
                  </a:lnTo>
                  <a:lnTo>
                    <a:pt x="14" y="302"/>
                  </a:lnTo>
                  <a:lnTo>
                    <a:pt x="9" y="321"/>
                  </a:lnTo>
                  <a:lnTo>
                    <a:pt x="6" y="341"/>
                  </a:lnTo>
                  <a:lnTo>
                    <a:pt x="3" y="360"/>
                  </a:lnTo>
                  <a:lnTo>
                    <a:pt x="1" y="380"/>
                  </a:lnTo>
                  <a:lnTo>
                    <a:pt x="0" y="400"/>
                  </a:lnTo>
                  <a:lnTo>
                    <a:pt x="0" y="420"/>
                  </a:lnTo>
                  <a:lnTo>
                    <a:pt x="1" y="440"/>
                  </a:lnTo>
                  <a:lnTo>
                    <a:pt x="2" y="460"/>
                  </a:lnTo>
                  <a:lnTo>
                    <a:pt x="5" y="479"/>
                  </a:lnTo>
                  <a:lnTo>
                    <a:pt x="9" y="498"/>
                  </a:lnTo>
                  <a:lnTo>
                    <a:pt x="13" y="518"/>
                  </a:lnTo>
                  <a:lnTo>
                    <a:pt x="20" y="537"/>
                  </a:lnTo>
                  <a:lnTo>
                    <a:pt x="26" y="556"/>
                  </a:lnTo>
                  <a:lnTo>
                    <a:pt x="33" y="575"/>
                  </a:lnTo>
                  <a:lnTo>
                    <a:pt x="43" y="594"/>
                  </a:lnTo>
                  <a:lnTo>
                    <a:pt x="52" y="613"/>
                  </a:lnTo>
                  <a:lnTo>
                    <a:pt x="63" y="630"/>
                  </a:lnTo>
                  <a:lnTo>
                    <a:pt x="74" y="648"/>
                  </a:lnTo>
                  <a:lnTo>
                    <a:pt x="88" y="667"/>
                  </a:lnTo>
                  <a:lnTo>
                    <a:pt x="114" y="709"/>
                  </a:lnTo>
                  <a:lnTo>
                    <a:pt x="131" y="737"/>
                  </a:lnTo>
                  <a:lnTo>
                    <a:pt x="151" y="771"/>
                  </a:lnTo>
                  <a:lnTo>
                    <a:pt x="171" y="809"/>
                  </a:lnTo>
                  <a:lnTo>
                    <a:pt x="193" y="851"/>
                  </a:lnTo>
                  <a:lnTo>
                    <a:pt x="216" y="897"/>
                  </a:lnTo>
                  <a:lnTo>
                    <a:pt x="239" y="947"/>
                  </a:lnTo>
                  <a:lnTo>
                    <a:pt x="262" y="1002"/>
                  </a:lnTo>
                  <a:lnTo>
                    <a:pt x="287" y="1059"/>
                  </a:lnTo>
                  <a:lnTo>
                    <a:pt x="309" y="1120"/>
                  </a:lnTo>
                  <a:lnTo>
                    <a:pt x="331" y="1185"/>
                  </a:lnTo>
                  <a:lnTo>
                    <a:pt x="350" y="1252"/>
                  </a:lnTo>
                  <a:lnTo>
                    <a:pt x="369" y="1321"/>
                  </a:lnTo>
                  <a:lnTo>
                    <a:pt x="385" y="1395"/>
                  </a:lnTo>
                  <a:lnTo>
                    <a:pt x="399" y="1469"/>
                  </a:lnTo>
                  <a:lnTo>
                    <a:pt x="409" y="1545"/>
                  </a:lnTo>
                  <a:lnTo>
                    <a:pt x="415" y="1624"/>
                  </a:lnTo>
                  <a:lnTo>
                    <a:pt x="418" y="1705"/>
                  </a:lnTo>
                  <a:lnTo>
                    <a:pt x="417" y="1787"/>
                  </a:lnTo>
                  <a:lnTo>
                    <a:pt x="412" y="1870"/>
                  </a:lnTo>
                  <a:lnTo>
                    <a:pt x="402" y="1954"/>
                  </a:lnTo>
                  <a:lnTo>
                    <a:pt x="386" y="2039"/>
                  </a:lnTo>
                  <a:lnTo>
                    <a:pt x="364" y="2125"/>
                  </a:lnTo>
                  <a:lnTo>
                    <a:pt x="336" y="2211"/>
                  </a:lnTo>
                  <a:lnTo>
                    <a:pt x="301" y="2298"/>
                  </a:lnTo>
                  <a:lnTo>
                    <a:pt x="260" y="2384"/>
                  </a:lnTo>
                  <a:lnTo>
                    <a:pt x="211" y="2471"/>
                  </a:lnTo>
                  <a:lnTo>
                    <a:pt x="156" y="2557"/>
                  </a:lnTo>
                  <a:lnTo>
                    <a:pt x="91" y="2642"/>
                  </a:lnTo>
                  <a:lnTo>
                    <a:pt x="78" y="2659"/>
                  </a:lnTo>
                  <a:lnTo>
                    <a:pt x="66" y="2676"/>
                  </a:lnTo>
                  <a:lnTo>
                    <a:pt x="55" y="2693"/>
                  </a:lnTo>
                  <a:lnTo>
                    <a:pt x="45" y="2712"/>
                  </a:lnTo>
                  <a:lnTo>
                    <a:pt x="36" y="2730"/>
                  </a:lnTo>
                  <a:lnTo>
                    <a:pt x="28" y="2749"/>
                  </a:lnTo>
                  <a:lnTo>
                    <a:pt x="22" y="2768"/>
                  </a:lnTo>
                  <a:lnTo>
                    <a:pt x="15" y="2786"/>
                  </a:lnTo>
                  <a:lnTo>
                    <a:pt x="10" y="2806"/>
                  </a:lnTo>
                  <a:lnTo>
                    <a:pt x="6" y="2826"/>
                  </a:lnTo>
                  <a:lnTo>
                    <a:pt x="3" y="2845"/>
                  </a:lnTo>
                  <a:lnTo>
                    <a:pt x="1" y="2865"/>
                  </a:lnTo>
                  <a:lnTo>
                    <a:pt x="0" y="2885"/>
                  </a:lnTo>
                  <a:lnTo>
                    <a:pt x="0" y="2905"/>
                  </a:lnTo>
                  <a:lnTo>
                    <a:pt x="0" y="2925"/>
                  </a:lnTo>
                  <a:lnTo>
                    <a:pt x="2" y="2944"/>
                  </a:lnTo>
                  <a:lnTo>
                    <a:pt x="4" y="2964"/>
                  </a:lnTo>
                  <a:lnTo>
                    <a:pt x="8" y="2984"/>
                  </a:lnTo>
                  <a:lnTo>
                    <a:pt x="12" y="3002"/>
                  </a:lnTo>
                  <a:lnTo>
                    <a:pt x="18" y="3021"/>
                  </a:lnTo>
                  <a:lnTo>
                    <a:pt x="24" y="3040"/>
                  </a:lnTo>
                  <a:lnTo>
                    <a:pt x="31" y="3059"/>
                  </a:lnTo>
                  <a:lnTo>
                    <a:pt x="39" y="3078"/>
                  </a:lnTo>
                  <a:lnTo>
                    <a:pt x="48" y="3096"/>
                  </a:lnTo>
                  <a:lnTo>
                    <a:pt x="57" y="3112"/>
                  </a:lnTo>
                  <a:lnTo>
                    <a:pt x="69" y="3130"/>
                  </a:lnTo>
                  <a:lnTo>
                    <a:pt x="80" y="3147"/>
                  </a:lnTo>
                  <a:lnTo>
                    <a:pt x="93" y="3163"/>
                  </a:lnTo>
                  <a:lnTo>
                    <a:pt x="107" y="3178"/>
                  </a:lnTo>
                  <a:lnTo>
                    <a:pt x="120" y="3193"/>
                  </a:lnTo>
                  <a:lnTo>
                    <a:pt x="136" y="3208"/>
                  </a:lnTo>
                  <a:lnTo>
                    <a:pt x="152" y="3221"/>
                  </a:lnTo>
                  <a:lnTo>
                    <a:pt x="168" y="3234"/>
                  </a:lnTo>
                  <a:lnTo>
                    <a:pt x="186" y="3246"/>
                  </a:lnTo>
                  <a:lnTo>
                    <a:pt x="204" y="3257"/>
                  </a:lnTo>
                  <a:lnTo>
                    <a:pt x="222" y="3267"/>
                  </a:lnTo>
                  <a:lnTo>
                    <a:pt x="239" y="3276"/>
                  </a:lnTo>
                  <a:lnTo>
                    <a:pt x="258" y="3284"/>
                  </a:lnTo>
                  <a:lnTo>
                    <a:pt x="277" y="3291"/>
                  </a:lnTo>
                  <a:lnTo>
                    <a:pt x="297" y="3297"/>
                  </a:lnTo>
                  <a:lnTo>
                    <a:pt x="316" y="3302"/>
                  </a:lnTo>
                  <a:lnTo>
                    <a:pt x="336" y="3306"/>
                  </a:lnTo>
                  <a:lnTo>
                    <a:pt x="355" y="3309"/>
                  </a:lnTo>
                  <a:lnTo>
                    <a:pt x="374" y="3312"/>
                  </a:lnTo>
                  <a:lnTo>
                    <a:pt x="394" y="3313"/>
                  </a:lnTo>
                  <a:lnTo>
                    <a:pt x="414" y="3313"/>
                  </a:lnTo>
                  <a:lnTo>
                    <a:pt x="434" y="3313"/>
                  </a:lnTo>
                  <a:lnTo>
                    <a:pt x="454" y="3311"/>
                  </a:lnTo>
                  <a:lnTo>
                    <a:pt x="473" y="3308"/>
                  </a:lnTo>
                  <a:lnTo>
                    <a:pt x="493" y="3304"/>
                  </a:lnTo>
                  <a:lnTo>
                    <a:pt x="512" y="3300"/>
                  </a:lnTo>
                  <a:lnTo>
                    <a:pt x="531" y="3295"/>
                  </a:lnTo>
                  <a:lnTo>
                    <a:pt x="550" y="3289"/>
                  </a:lnTo>
                  <a:lnTo>
                    <a:pt x="568" y="3281"/>
                  </a:lnTo>
                  <a:lnTo>
                    <a:pt x="587" y="3274"/>
                  </a:lnTo>
                  <a:lnTo>
                    <a:pt x="605" y="3264"/>
                  </a:lnTo>
                  <a:lnTo>
                    <a:pt x="623" y="3255"/>
                  </a:lnTo>
                  <a:lnTo>
                    <a:pt x="639" y="3243"/>
                  </a:lnTo>
                  <a:lnTo>
                    <a:pt x="656" y="3232"/>
                  </a:lnTo>
                  <a:lnTo>
                    <a:pt x="672" y="3219"/>
                  </a:lnTo>
                  <a:lnTo>
                    <a:pt x="687" y="3206"/>
                  </a:lnTo>
                  <a:lnTo>
                    <a:pt x="702" y="3191"/>
                  </a:lnTo>
                  <a:lnTo>
                    <a:pt x="717" y="3176"/>
                  </a:lnTo>
                  <a:lnTo>
                    <a:pt x="730" y="3161"/>
                  </a:lnTo>
                  <a:lnTo>
                    <a:pt x="829" y="3030"/>
                  </a:lnTo>
                  <a:lnTo>
                    <a:pt x="916" y="2898"/>
                  </a:lnTo>
                  <a:lnTo>
                    <a:pt x="990" y="2767"/>
                  </a:lnTo>
                  <a:lnTo>
                    <a:pt x="1054" y="2633"/>
                  </a:lnTo>
                  <a:lnTo>
                    <a:pt x="1107" y="2502"/>
                  </a:lnTo>
                  <a:lnTo>
                    <a:pt x="1150" y="2370"/>
                  </a:lnTo>
                  <a:lnTo>
                    <a:pt x="1183" y="2239"/>
                  </a:lnTo>
                  <a:lnTo>
                    <a:pt x="1208" y="2110"/>
                  </a:lnTo>
                  <a:lnTo>
                    <a:pt x="1224" y="1982"/>
                  </a:lnTo>
                  <a:lnTo>
                    <a:pt x="1234" y="1856"/>
                  </a:lnTo>
                  <a:lnTo>
                    <a:pt x="1236" y="1731"/>
                  </a:lnTo>
                  <a:lnTo>
                    <a:pt x="1232" y="1609"/>
                  </a:lnTo>
                  <a:lnTo>
                    <a:pt x="1221" y="1490"/>
                  </a:lnTo>
                  <a:lnTo>
                    <a:pt x="1206" y="1374"/>
                  </a:lnTo>
                  <a:lnTo>
                    <a:pt x="1187" y="1261"/>
                  </a:lnTo>
                  <a:lnTo>
                    <a:pt x="1164" y="1151"/>
                  </a:lnTo>
                  <a:lnTo>
                    <a:pt x="1136" y="1047"/>
                  </a:lnTo>
                  <a:lnTo>
                    <a:pt x="1107" y="946"/>
                  </a:lnTo>
                  <a:lnTo>
                    <a:pt x="1076" y="850"/>
                  </a:lnTo>
                  <a:lnTo>
                    <a:pt x="1042" y="759"/>
                  </a:lnTo>
                  <a:lnTo>
                    <a:pt x="1008" y="673"/>
                  </a:lnTo>
                  <a:lnTo>
                    <a:pt x="974" y="593"/>
                  </a:lnTo>
                  <a:lnTo>
                    <a:pt x="940" y="519"/>
                  </a:lnTo>
                  <a:lnTo>
                    <a:pt x="906" y="451"/>
                  </a:lnTo>
                  <a:lnTo>
                    <a:pt x="875" y="389"/>
                  </a:lnTo>
                  <a:lnTo>
                    <a:pt x="845" y="335"/>
                  </a:lnTo>
                  <a:lnTo>
                    <a:pt x="818" y="288"/>
                  </a:lnTo>
                  <a:lnTo>
                    <a:pt x="795" y="249"/>
                  </a:lnTo>
                  <a:lnTo>
                    <a:pt x="761" y="193"/>
                  </a:lnTo>
                  <a:lnTo>
                    <a:pt x="746" y="172"/>
                  </a:lnTo>
                  <a:lnTo>
                    <a:pt x="733" y="156"/>
                  </a:lnTo>
                  <a:lnTo>
                    <a:pt x="721" y="140"/>
                  </a:lnTo>
                  <a:lnTo>
                    <a:pt x="706" y="124"/>
                  </a:lnTo>
                  <a:lnTo>
                    <a:pt x="692" y="110"/>
                  </a:lnTo>
                  <a:lnTo>
                    <a:pt x="677" y="97"/>
                  </a:lnTo>
                  <a:lnTo>
                    <a:pt x="661" y="83"/>
                  </a:lnTo>
                  <a:lnTo>
                    <a:pt x="644" y="72"/>
                  </a:lnTo>
                  <a:lnTo>
                    <a:pt x="628" y="61"/>
                  </a:lnTo>
                  <a:lnTo>
                    <a:pt x="611" y="51"/>
                  </a:lnTo>
                  <a:lnTo>
                    <a:pt x="593" y="41"/>
                  </a:lnTo>
                  <a:lnTo>
                    <a:pt x="574" y="33"/>
                  </a:lnTo>
                  <a:lnTo>
                    <a:pt x="557" y="26"/>
                  </a:lnTo>
                  <a:lnTo>
                    <a:pt x="538" y="19"/>
                  </a:lnTo>
                  <a:lnTo>
                    <a:pt x="519" y="14"/>
                  </a:lnTo>
                  <a:lnTo>
                    <a:pt x="500" y="9"/>
                  </a:lnTo>
                  <a:lnTo>
                    <a:pt x="480" y="5"/>
                  </a:lnTo>
                  <a:lnTo>
                    <a:pt x="461" y="3"/>
                  </a:lnTo>
                  <a:lnTo>
                    <a:pt x="441" y="1"/>
                  </a:lnTo>
                  <a:lnTo>
                    <a:pt x="422" y="0"/>
                  </a:lnTo>
                  <a:lnTo>
                    <a:pt x="402" y="0"/>
                  </a:lnTo>
                  <a:lnTo>
                    <a:pt x="382" y="1"/>
                  </a:lnTo>
                  <a:lnTo>
                    <a:pt x="362" y="2"/>
                  </a:lnTo>
                  <a:lnTo>
                    <a:pt x="342" y="5"/>
                  </a:lnTo>
                  <a:lnTo>
                    <a:pt x="323" y="9"/>
                  </a:lnTo>
                  <a:lnTo>
                    <a:pt x="303" y="13"/>
                  </a:lnTo>
                  <a:lnTo>
                    <a:pt x="284" y="19"/>
                  </a:lnTo>
                  <a:lnTo>
                    <a:pt x="265" y="26"/>
                  </a:lnTo>
                  <a:lnTo>
                    <a:pt x="246" y="33"/>
                  </a:lnTo>
                  <a:lnTo>
                    <a:pt x="228" y="42"/>
                  </a:lnTo>
                  <a:lnTo>
                    <a:pt x="209" y="52"/>
                  </a:lnTo>
                  <a:lnTo>
                    <a:pt x="191" y="62"/>
                  </a:lnTo>
                  <a:lnTo>
                    <a:pt x="174" y="74"/>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47" name="Freeform 10"/>
            <p:cNvSpPr>
              <a:spLocks/>
            </p:cNvSpPr>
            <p:nvPr/>
          </p:nvSpPr>
          <p:spPr bwMode="auto">
            <a:xfrm>
              <a:off x="8304865" y="3886199"/>
              <a:ext cx="153335" cy="468415"/>
            </a:xfrm>
            <a:custGeom>
              <a:avLst/>
              <a:gdLst>
                <a:gd name="T0" fmla="*/ 261 w 1611"/>
                <a:gd name="T1" fmla="*/ 94 h 4587"/>
                <a:gd name="T2" fmla="*/ 216 w 1611"/>
                <a:gd name="T3" fmla="*/ 137 h 4587"/>
                <a:gd name="T4" fmla="*/ 178 w 1611"/>
                <a:gd name="T5" fmla="*/ 186 h 4587"/>
                <a:gd name="T6" fmla="*/ 150 w 1611"/>
                <a:gd name="T7" fmla="*/ 238 h 4587"/>
                <a:gd name="T8" fmla="*/ 129 w 1611"/>
                <a:gd name="T9" fmla="*/ 293 h 4587"/>
                <a:gd name="T10" fmla="*/ 115 w 1611"/>
                <a:gd name="T11" fmla="*/ 351 h 4587"/>
                <a:gd name="T12" fmla="*/ 111 w 1611"/>
                <a:gd name="T13" fmla="*/ 411 h 4587"/>
                <a:gd name="T14" fmla="*/ 115 w 1611"/>
                <a:gd name="T15" fmla="*/ 470 h 4587"/>
                <a:gd name="T16" fmla="*/ 128 w 1611"/>
                <a:gd name="T17" fmla="*/ 528 h 4587"/>
                <a:gd name="T18" fmla="*/ 149 w 1611"/>
                <a:gd name="T19" fmla="*/ 586 h 4587"/>
                <a:gd name="T20" fmla="*/ 179 w 1611"/>
                <a:gd name="T21" fmla="*/ 639 h 4587"/>
                <a:gd name="T22" fmla="*/ 264 w 1611"/>
                <a:gd name="T23" fmla="*/ 762 h 4587"/>
                <a:gd name="T24" fmla="*/ 367 w 1611"/>
                <a:gd name="T25" fmla="*/ 933 h 4587"/>
                <a:gd name="T26" fmla="*/ 490 w 1611"/>
                <a:gd name="T27" fmla="*/ 1168 h 4587"/>
                <a:gd name="T28" fmla="*/ 613 w 1611"/>
                <a:gd name="T29" fmla="*/ 1459 h 4587"/>
                <a:gd name="T30" fmla="*/ 717 w 1611"/>
                <a:gd name="T31" fmla="*/ 1793 h 4587"/>
                <a:gd name="T32" fmla="*/ 782 w 1611"/>
                <a:gd name="T33" fmla="*/ 2161 h 4587"/>
                <a:gd name="T34" fmla="*/ 787 w 1611"/>
                <a:gd name="T35" fmla="*/ 2552 h 4587"/>
                <a:gd name="T36" fmla="*/ 715 w 1611"/>
                <a:gd name="T37" fmla="*/ 2954 h 4587"/>
                <a:gd name="T38" fmla="*/ 545 w 1611"/>
                <a:gd name="T39" fmla="*/ 3355 h 4587"/>
                <a:gd name="T40" fmla="*/ 257 w 1611"/>
                <a:gd name="T41" fmla="*/ 3747 h 4587"/>
                <a:gd name="T42" fmla="*/ 102 w 1611"/>
                <a:gd name="T43" fmla="*/ 3904 h 4587"/>
                <a:gd name="T44" fmla="*/ 64 w 1611"/>
                <a:gd name="T45" fmla="*/ 3954 h 4587"/>
                <a:gd name="T46" fmla="*/ 36 w 1611"/>
                <a:gd name="T47" fmla="*/ 4007 h 4587"/>
                <a:gd name="T48" fmla="*/ 16 w 1611"/>
                <a:gd name="T49" fmla="*/ 4064 h 4587"/>
                <a:gd name="T50" fmla="*/ 5 w 1611"/>
                <a:gd name="T51" fmla="*/ 4121 h 4587"/>
                <a:gd name="T52" fmla="*/ 0 w 1611"/>
                <a:gd name="T53" fmla="*/ 4181 h 4587"/>
                <a:gd name="T54" fmla="*/ 6 w 1611"/>
                <a:gd name="T55" fmla="*/ 4240 h 4587"/>
                <a:gd name="T56" fmla="*/ 19 w 1611"/>
                <a:gd name="T57" fmla="*/ 4298 h 4587"/>
                <a:gd name="T58" fmla="*/ 41 w 1611"/>
                <a:gd name="T59" fmla="*/ 4354 h 4587"/>
                <a:gd name="T60" fmla="*/ 71 w 1611"/>
                <a:gd name="T61" fmla="*/ 4407 h 4587"/>
                <a:gd name="T62" fmla="*/ 111 w 1611"/>
                <a:gd name="T63" fmla="*/ 4456 h 4587"/>
                <a:gd name="T64" fmla="*/ 157 w 1611"/>
                <a:gd name="T65" fmla="*/ 4499 h 4587"/>
                <a:gd name="T66" fmla="*/ 209 w 1611"/>
                <a:gd name="T67" fmla="*/ 4533 h 4587"/>
                <a:gd name="T68" fmla="*/ 263 w 1611"/>
                <a:gd name="T69" fmla="*/ 4558 h 4587"/>
                <a:gd name="T70" fmla="*/ 320 w 1611"/>
                <a:gd name="T71" fmla="*/ 4576 h 4587"/>
                <a:gd name="T72" fmla="*/ 378 w 1611"/>
                <a:gd name="T73" fmla="*/ 4584 h 4587"/>
                <a:gd name="T74" fmla="*/ 438 w 1611"/>
                <a:gd name="T75" fmla="*/ 4586 h 4587"/>
                <a:gd name="T76" fmla="*/ 496 w 1611"/>
                <a:gd name="T77" fmla="*/ 4578 h 4587"/>
                <a:gd name="T78" fmla="*/ 554 w 1611"/>
                <a:gd name="T79" fmla="*/ 4561 h 4587"/>
                <a:gd name="T80" fmla="*/ 609 w 1611"/>
                <a:gd name="T81" fmla="*/ 4536 h 4587"/>
                <a:gd name="T82" fmla="*/ 661 w 1611"/>
                <a:gd name="T83" fmla="*/ 4503 h 4587"/>
                <a:gd name="T84" fmla="*/ 866 w 1611"/>
                <a:gd name="T85" fmla="*/ 4302 h 4587"/>
                <a:gd name="T86" fmla="*/ 1264 w 1611"/>
                <a:gd name="T87" fmla="*/ 3764 h 4587"/>
                <a:gd name="T88" fmla="*/ 1499 w 1611"/>
                <a:gd name="T89" fmla="*/ 3215 h 4587"/>
                <a:gd name="T90" fmla="*/ 1602 w 1611"/>
                <a:gd name="T91" fmla="*/ 2667 h 4587"/>
                <a:gd name="T92" fmla="*/ 1597 w 1611"/>
                <a:gd name="T93" fmla="*/ 2138 h 4587"/>
                <a:gd name="T94" fmla="*/ 1515 w 1611"/>
                <a:gd name="T95" fmla="*/ 1641 h 4587"/>
                <a:gd name="T96" fmla="*/ 1379 w 1611"/>
                <a:gd name="T97" fmla="*/ 1193 h 4587"/>
                <a:gd name="T98" fmla="*/ 1217 w 1611"/>
                <a:gd name="T99" fmla="*/ 806 h 4587"/>
                <a:gd name="T100" fmla="*/ 1059 w 1611"/>
                <a:gd name="T101" fmla="*/ 498 h 4587"/>
                <a:gd name="T102" fmla="*/ 931 w 1611"/>
                <a:gd name="T103" fmla="*/ 283 h 4587"/>
                <a:gd name="T104" fmla="*/ 839 w 1611"/>
                <a:gd name="T105" fmla="*/ 149 h 4587"/>
                <a:gd name="T106" fmla="*/ 796 w 1611"/>
                <a:gd name="T107" fmla="*/ 105 h 4587"/>
                <a:gd name="T108" fmla="*/ 748 w 1611"/>
                <a:gd name="T109" fmla="*/ 67 h 4587"/>
                <a:gd name="T110" fmla="*/ 695 w 1611"/>
                <a:gd name="T111" fmla="*/ 39 h 4587"/>
                <a:gd name="T112" fmla="*/ 640 w 1611"/>
                <a:gd name="T113" fmla="*/ 18 h 4587"/>
                <a:gd name="T114" fmla="*/ 582 w 1611"/>
                <a:gd name="T115" fmla="*/ 4 h 4587"/>
                <a:gd name="T116" fmla="*/ 523 w 1611"/>
                <a:gd name="T117" fmla="*/ 0 h 4587"/>
                <a:gd name="T118" fmla="*/ 464 w 1611"/>
                <a:gd name="T119" fmla="*/ 4 h 4587"/>
                <a:gd name="T120" fmla="*/ 405 w 1611"/>
                <a:gd name="T121" fmla="*/ 17 h 4587"/>
                <a:gd name="T122" fmla="*/ 349 w 1611"/>
                <a:gd name="T123" fmla="*/ 39 h 4587"/>
                <a:gd name="T124" fmla="*/ 294 w 1611"/>
                <a:gd name="T125" fmla="*/ 68 h 45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11" h="4587">
                  <a:moveTo>
                    <a:pt x="278" y="81"/>
                  </a:moveTo>
                  <a:lnTo>
                    <a:pt x="278" y="81"/>
                  </a:lnTo>
                  <a:lnTo>
                    <a:pt x="261" y="94"/>
                  </a:lnTo>
                  <a:lnTo>
                    <a:pt x="245" y="108"/>
                  </a:lnTo>
                  <a:lnTo>
                    <a:pt x="230" y="123"/>
                  </a:lnTo>
                  <a:lnTo>
                    <a:pt x="216" y="137"/>
                  </a:lnTo>
                  <a:lnTo>
                    <a:pt x="202" y="153"/>
                  </a:lnTo>
                  <a:lnTo>
                    <a:pt x="190" y="169"/>
                  </a:lnTo>
                  <a:lnTo>
                    <a:pt x="178" y="186"/>
                  </a:lnTo>
                  <a:lnTo>
                    <a:pt x="168" y="202"/>
                  </a:lnTo>
                  <a:lnTo>
                    <a:pt x="158" y="220"/>
                  </a:lnTo>
                  <a:lnTo>
                    <a:pt x="150" y="238"/>
                  </a:lnTo>
                  <a:lnTo>
                    <a:pt x="142" y="256"/>
                  </a:lnTo>
                  <a:lnTo>
                    <a:pt x="134" y="275"/>
                  </a:lnTo>
                  <a:lnTo>
                    <a:pt x="129" y="293"/>
                  </a:lnTo>
                  <a:lnTo>
                    <a:pt x="124" y="312"/>
                  </a:lnTo>
                  <a:lnTo>
                    <a:pt x="119" y="332"/>
                  </a:lnTo>
                  <a:lnTo>
                    <a:pt x="115" y="351"/>
                  </a:lnTo>
                  <a:lnTo>
                    <a:pt x="113" y="371"/>
                  </a:lnTo>
                  <a:lnTo>
                    <a:pt x="112" y="391"/>
                  </a:lnTo>
                  <a:lnTo>
                    <a:pt x="111" y="411"/>
                  </a:lnTo>
                  <a:lnTo>
                    <a:pt x="111" y="431"/>
                  </a:lnTo>
                  <a:lnTo>
                    <a:pt x="113" y="451"/>
                  </a:lnTo>
                  <a:lnTo>
                    <a:pt x="115" y="470"/>
                  </a:lnTo>
                  <a:lnTo>
                    <a:pt x="119" y="489"/>
                  </a:lnTo>
                  <a:lnTo>
                    <a:pt x="123" y="509"/>
                  </a:lnTo>
                  <a:lnTo>
                    <a:pt x="128" y="528"/>
                  </a:lnTo>
                  <a:lnTo>
                    <a:pt x="134" y="548"/>
                  </a:lnTo>
                  <a:lnTo>
                    <a:pt x="142" y="567"/>
                  </a:lnTo>
                  <a:lnTo>
                    <a:pt x="149" y="586"/>
                  </a:lnTo>
                  <a:lnTo>
                    <a:pt x="158" y="604"/>
                  </a:lnTo>
                  <a:lnTo>
                    <a:pt x="169" y="623"/>
                  </a:lnTo>
                  <a:lnTo>
                    <a:pt x="179" y="639"/>
                  </a:lnTo>
                  <a:lnTo>
                    <a:pt x="192" y="657"/>
                  </a:lnTo>
                  <a:lnTo>
                    <a:pt x="216" y="691"/>
                  </a:lnTo>
                  <a:lnTo>
                    <a:pt x="264" y="762"/>
                  </a:lnTo>
                  <a:lnTo>
                    <a:pt x="294" y="811"/>
                  </a:lnTo>
                  <a:lnTo>
                    <a:pt x="329" y="868"/>
                  </a:lnTo>
                  <a:lnTo>
                    <a:pt x="367" y="933"/>
                  </a:lnTo>
                  <a:lnTo>
                    <a:pt x="406" y="1004"/>
                  </a:lnTo>
                  <a:lnTo>
                    <a:pt x="447" y="1083"/>
                  </a:lnTo>
                  <a:lnTo>
                    <a:pt x="490" y="1168"/>
                  </a:lnTo>
                  <a:lnTo>
                    <a:pt x="532" y="1260"/>
                  </a:lnTo>
                  <a:lnTo>
                    <a:pt x="573" y="1356"/>
                  </a:lnTo>
                  <a:lnTo>
                    <a:pt x="613" y="1459"/>
                  </a:lnTo>
                  <a:lnTo>
                    <a:pt x="650" y="1566"/>
                  </a:lnTo>
                  <a:lnTo>
                    <a:pt x="686" y="1678"/>
                  </a:lnTo>
                  <a:lnTo>
                    <a:pt x="717" y="1793"/>
                  </a:lnTo>
                  <a:lnTo>
                    <a:pt x="743" y="1913"/>
                  </a:lnTo>
                  <a:lnTo>
                    <a:pt x="765" y="2035"/>
                  </a:lnTo>
                  <a:lnTo>
                    <a:pt x="782" y="2161"/>
                  </a:lnTo>
                  <a:lnTo>
                    <a:pt x="792" y="2289"/>
                  </a:lnTo>
                  <a:lnTo>
                    <a:pt x="794" y="2420"/>
                  </a:lnTo>
                  <a:lnTo>
                    <a:pt x="787" y="2552"/>
                  </a:lnTo>
                  <a:lnTo>
                    <a:pt x="774" y="2685"/>
                  </a:lnTo>
                  <a:lnTo>
                    <a:pt x="750" y="2818"/>
                  </a:lnTo>
                  <a:lnTo>
                    <a:pt x="715" y="2954"/>
                  </a:lnTo>
                  <a:lnTo>
                    <a:pt x="670" y="3088"/>
                  </a:lnTo>
                  <a:lnTo>
                    <a:pt x="614" y="3222"/>
                  </a:lnTo>
                  <a:lnTo>
                    <a:pt x="545" y="3355"/>
                  </a:lnTo>
                  <a:lnTo>
                    <a:pt x="463" y="3488"/>
                  </a:lnTo>
                  <a:lnTo>
                    <a:pt x="367" y="3619"/>
                  </a:lnTo>
                  <a:lnTo>
                    <a:pt x="257" y="3747"/>
                  </a:lnTo>
                  <a:lnTo>
                    <a:pt x="131" y="3874"/>
                  </a:lnTo>
                  <a:lnTo>
                    <a:pt x="115" y="3889"/>
                  </a:lnTo>
                  <a:lnTo>
                    <a:pt x="102" y="3904"/>
                  </a:lnTo>
                  <a:lnTo>
                    <a:pt x="88" y="3920"/>
                  </a:lnTo>
                  <a:lnTo>
                    <a:pt x="76" y="3937"/>
                  </a:lnTo>
                  <a:lnTo>
                    <a:pt x="64" y="3954"/>
                  </a:lnTo>
                  <a:lnTo>
                    <a:pt x="54" y="3971"/>
                  </a:lnTo>
                  <a:lnTo>
                    <a:pt x="44" y="3989"/>
                  </a:lnTo>
                  <a:lnTo>
                    <a:pt x="36" y="4007"/>
                  </a:lnTo>
                  <a:lnTo>
                    <a:pt x="29" y="4026"/>
                  </a:lnTo>
                  <a:lnTo>
                    <a:pt x="21" y="4045"/>
                  </a:lnTo>
                  <a:lnTo>
                    <a:pt x="16" y="4064"/>
                  </a:lnTo>
                  <a:lnTo>
                    <a:pt x="11" y="4082"/>
                  </a:lnTo>
                  <a:lnTo>
                    <a:pt x="7" y="4102"/>
                  </a:lnTo>
                  <a:lnTo>
                    <a:pt x="5" y="4121"/>
                  </a:lnTo>
                  <a:lnTo>
                    <a:pt x="2" y="4141"/>
                  </a:lnTo>
                  <a:lnTo>
                    <a:pt x="0" y="4161"/>
                  </a:lnTo>
                  <a:lnTo>
                    <a:pt x="0" y="4181"/>
                  </a:lnTo>
                  <a:lnTo>
                    <a:pt x="1" y="4201"/>
                  </a:lnTo>
                  <a:lnTo>
                    <a:pt x="3" y="4221"/>
                  </a:lnTo>
                  <a:lnTo>
                    <a:pt x="6" y="4240"/>
                  </a:lnTo>
                  <a:lnTo>
                    <a:pt x="9" y="4260"/>
                  </a:lnTo>
                  <a:lnTo>
                    <a:pt x="14" y="4278"/>
                  </a:lnTo>
                  <a:lnTo>
                    <a:pt x="19" y="4298"/>
                  </a:lnTo>
                  <a:lnTo>
                    <a:pt x="25" y="4317"/>
                  </a:lnTo>
                  <a:lnTo>
                    <a:pt x="33" y="4336"/>
                  </a:lnTo>
                  <a:lnTo>
                    <a:pt x="41" y="4354"/>
                  </a:lnTo>
                  <a:lnTo>
                    <a:pt x="51" y="4372"/>
                  </a:lnTo>
                  <a:lnTo>
                    <a:pt x="61" y="4390"/>
                  </a:lnTo>
                  <a:lnTo>
                    <a:pt x="71" y="4407"/>
                  </a:lnTo>
                  <a:lnTo>
                    <a:pt x="84" y="4424"/>
                  </a:lnTo>
                  <a:lnTo>
                    <a:pt x="98" y="4440"/>
                  </a:lnTo>
                  <a:lnTo>
                    <a:pt x="111" y="4456"/>
                  </a:lnTo>
                  <a:lnTo>
                    <a:pt x="126" y="4471"/>
                  </a:lnTo>
                  <a:lnTo>
                    <a:pt x="142" y="4485"/>
                  </a:lnTo>
                  <a:lnTo>
                    <a:pt x="157" y="4499"/>
                  </a:lnTo>
                  <a:lnTo>
                    <a:pt x="174" y="4511"/>
                  </a:lnTo>
                  <a:lnTo>
                    <a:pt x="191" y="4523"/>
                  </a:lnTo>
                  <a:lnTo>
                    <a:pt x="209" y="4533"/>
                  </a:lnTo>
                  <a:lnTo>
                    <a:pt x="226" y="4543"/>
                  </a:lnTo>
                  <a:lnTo>
                    <a:pt x="244" y="4551"/>
                  </a:lnTo>
                  <a:lnTo>
                    <a:pt x="263" y="4558"/>
                  </a:lnTo>
                  <a:lnTo>
                    <a:pt x="282" y="4566"/>
                  </a:lnTo>
                  <a:lnTo>
                    <a:pt x="301" y="4571"/>
                  </a:lnTo>
                  <a:lnTo>
                    <a:pt x="320" y="4576"/>
                  </a:lnTo>
                  <a:lnTo>
                    <a:pt x="339" y="4580"/>
                  </a:lnTo>
                  <a:lnTo>
                    <a:pt x="359" y="4583"/>
                  </a:lnTo>
                  <a:lnTo>
                    <a:pt x="378" y="4584"/>
                  </a:lnTo>
                  <a:lnTo>
                    <a:pt x="398" y="4587"/>
                  </a:lnTo>
                  <a:lnTo>
                    <a:pt x="418" y="4587"/>
                  </a:lnTo>
                  <a:lnTo>
                    <a:pt x="438" y="4586"/>
                  </a:lnTo>
                  <a:lnTo>
                    <a:pt x="458" y="4583"/>
                  </a:lnTo>
                  <a:lnTo>
                    <a:pt x="478" y="4581"/>
                  </a:lnTo>
                  <a:lnTo>
                    <a:pt x="496" y="4578"/>
                  </a:lnTo>
                  <a:lnTo>
                    <a:pt x="516" y="4573"/>
                  </a:lnTo>
                  <a:lnTo>
                    <a:pt x="535" y="4568"/>
                  </a:lnTo>
                  <a:lnTo>
                    <a:pt x="554" y="4561"/>
                  </a:lnTo>
                  <a:lnTo>
                    <a:pt x="573" y="4554"/>
                  </a:lnTo>
                  <a:lnTo>
                    <a:pt x="591" y="4546"/>
                  </a:lnTo>
                  <a:lnTo>
                    <a:pt x="609" y="4536"/>
                  </a:lnTo>
                  <a:lnTo>
                    <a:pt x="626" y="4526"/>
                  </a:lnTo>
                  <a:lnTo>
                    <a:pt x="644" y="4515"/>
                  </a:lnTo>
                  <a:lnTo>
                    <a:pt x="661" y="4503"/>
                  </a:lnTo>
                  <a:lnTo>
                    <a:pt x="676" y="4489"/>
                  </a:lnTo>
                  <a:lnTo>
                    <a:pt x="693" y="4475"/>
                  </a:lnTo>
                  <a:lnTo>
                    <a:pt x="866" y="4302"/>
                  </a:lnTo>
                  <a:lnTo>
                    <a:pt x="1018" y="4124"/>
                  </a:lnTo>
                  <a:lnTo>
                    <a:pt x="1149" y="3945"/>
                  </a:lnTo>
                  <a:lnTo>
                    <a:pt x="1264" y="3764"/>
                  </a:lnTo>
                  <a:lnTo>
                    <a:pt x="1359" y="3581"/>
                  </a:lnTo>
                  <a:lnTo>
                    <a:pt x="1437" y="3398"/>
                  </a:lnTo>
                  <a:lnTo>
                    <a:pt x="1499" y="3215"/>
                  </a:lnTo>
                  <a:lnTo>
                    <a:pt x="1547" y="3031"/>
                  </a:lnTo>
                  <a:lnTo>
                    <a:pt x="1581" y="2849"/>
                  </a:lnTo>
                  <a:lnTo>
                    <a:pt x="1602" y="2667"/>
                  </a:lnTo>
                  <a:lnTo>
                    <a:pt x="1611" y="2488"/>
                  </a:lnTo>
                  <a:lnTo>
                    <a:pt x="1609" y="2311"/>
                  </a:lnTo>
                  <a:lnTo>
                    <a:pt x="1597" y="2138"/>
                  </a:lnTo>
                  <a:lnTo>
                    <a:pt x="1578" y="1967"/>
                  </a:lnTo>
                  <a:lnTo>
                    <a:pt x="1549" y="1802"/>
                  </a:lnTo>
                  <a:lnTo>
                    <a:pt x="1515" y="1641"/>
                  </a:lnTo>
                  <a:lnTo>
                    <a:pt x="1474" y="1485"/>
                  </a:lnTo>
                  <a:lnTo>
                    <a:pt x="1428" y="1335"/>
                  </a:lnTo>
                  <a:lnTo>
                    <a:pt x="1379" y="1193"/>
                  </a:lnTo>
                  <a:lnTo>
                    <a:pt x="1326" y="1055"/>
                  </a:lnTo>
                  <a:lnTo>
                    <a:pt x="1273" y="928"/>
                  </a:lnTo>
                  <a:lnTo>
                    <a:pt x="1217" y="806"/>
                  </a:lnTo>
                  <a:lnTo>
                    <a:pt x="1164" y="694"/>
                  </a:lnTo>
                  <a:lnTo>
                    <a:pt x="1111" y="591"/>
                  </a:lnTo>
                  <a:lnTo>
                    <a:pt x="1059" y="498"/>
                  </a:lnTo>
                  <a:lnTo>
                    <a:pt x="1012" y="415"/>
                  </a:lnTo>
                  <a:lnTo>
                    <a:pt x="968" y="343"/>
                  </a:lnTo>
                  <a:lnTo>
                    <a:pt x="931" y="283"/>
                  </a:lnTo>
                  <a:lnTo>
                    <a:pt x="875" y="198"/>
                  </a:lnTo>
                  <a:lnTo>
                    <a:pt x="852" y="166"/>
                  </a:lnTo>
                  <a:lnTo>
                    <a:pt x="839" y="149"/>
                  </a:lnTo>
                  <a:lnTo>
                    <a:pt x="825" y="133"/>
                  </a:lnTo>
                  <a:lnTo>
                    <a:pt x="811" y="118"/>
                  </a:lnTo>
                  <a:lnTo>
                    <a:pt x="796" y="105"/>
                  </a:lnTo>
                  <a:lnTo>
                    <a:pt x="780" y="91"/>
                  </a:lnTo>
                  <a:lnTo>
                    <a:pt x="764" y="79"/>
                  </a:lnTo>
                  <a:lnTo>
                    <a:pt x="748" y="67"/>
                  </a:lnTo>
                  <a:lnTo>
                    <a:pt x="731" y="57"/>
                  </a:lnTo>
                  <a:lnTo>
                    <a:pt x="713" y="47"/>
                  </a:lnTo>
                  <a:lnTo>
                    <a:pt x="695" y="39"/>
                  </a:lnTo>
                  <a:lnTo>
                    <a:pt x="677" y="30"/>
                  </a:lnTo>
                  <a:lnTo>
                    <a:pt x="659" y="23"/>
                  </a:lnTo>
                  <a:lnTo>
                    <a:pt x="640" y="18"/>
                  </a:lnTo>
                  <a:lnTo>
                    <a:pt x="621" y="13"/>
                  </a:lnTo>
                  <a:lnTo>
                    <a:pt x="601" y="8"/>
                  </a:lnTo>
                  <a:lnTo>
                    <a:pt x="582" y="4"/>
                  </a:lnTo>
                  <a:lnTo>
                    <a:pt x="562" y="2"/>
                  </a:lnTo>
                  <a:lnTo>
                    <a:pt x="542" y="1"/>
                  </a:lnTo>
                  <a:lnTo>
                    <a:pt x="523" y="0"/>
                  </a:lnTo>
                  <a:lnTo>
                    <a:pt x="504" y="0"/>
                  </a:lnTo>
                  <a:lnTo>
                    <a:pt x="484" y="2"/>
                  </a:lnTo>
                  <a:lnTo>
                    <a:pt x="464" y="4"/>
                  </a:lnTo>
                  <a:lnTo>
                    <a:pt x="444" y="7"/>
                  </a:lnTo>
                  <a:lnTo>
                    <a:pt x="425" y="12"/>
                  </a:lnTo>
                  <a:lnTo>
                    <a:pt x="405" y="17"/>
                  </a:lnTo>
                  <a:lnTo>
                    <a:pt x="387" y="23"/>
                  </a:lnTo>
                  <a:lnTo>
                    <a:pt x="368" y="30"/>
                  </a:lnTo>
                  <a:lnTo>
                    <a:pt x="349" y="39"/>
                  </a:lnTo>
                  <a:lnTo>
                    <a:pt x="330" y="47"/>
                  </a:lnTo>
                  <a:lnTo>
                    <a:pt x="312" y="58"/>
                  </a:lnTo>
                  <a:lnTo>
                    <a:pt x="294" y="68"/>
                  </a:lnTo>
                  <a:lnTo>
                    <a:pt x="278" y="81"/>
                  </a:lnTo>
                  <a:close/>
                </a:path>
              </a:pathLst>
            </a:custGeom>
            <a:solidFill>
              <a:srgbClr val="8E8D8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48" name="Freeform 19"/>
            <p:cNvSpPr>
              <a:spLocks/>
            </p:cNvSpPr>
            <p:nvPr/>
          </p:nvSpPr>
          <p:spPr bwMode="auto">
            <a:xfrm>
              <a:off x="8251842" y="3979577"/>
              <a:ext cx="70219" cy="287784"/>
            </a:xfrm>
            <a:custGeom>
              <a:avLst/>
              <a:gdLst>
                <a:gd name="T0" fmla="*/ 56 w 744"/>
                <a:gd name="T1" fmla="*/ 41 h 2820"/>
                <a:gd name="T2" fmla="*/ 34 w 744"/>
                <a:gd name="T3" fmla="*/ 65 h 2820"/>
                <a:gd name="T4" fmla="*/ 18 w 744"/>
                <a:gd name="T5" fmla="*/ 92 h 2820"/>
                <a:gd name="T6" fmla="*/ 6 w 744"/>
                <a:gd name="T7" fmla="*/ 121 h 2820"/>
                <a:gd name="T8" fmla="*/ 1 w 744"/>
                <a:gd name="T9" fmla="*/ 153 h 2820"/>
                <a:gd name="T10" fmla="*/ 2 w 744"/>
                <a:gd name="T11" fmla="*/ 184 h 2820"/>
                <a:gd name="T12" fmla="*/ 8 w 744"/>
                <a:gd name="T13" fmla="*/ 216 h 2820"/>
                <a:gd name="T14" fmla="*/ 22 w 744"/>
                <a:gd name="T15" fmla="*/ 245 h 2820"/>
                <a:gd name="T16" fmla="*/ 46 w 744"/>
                <a:gd name="T17" fmla="*/ 282 h 2820"/>
                <a:gd name="T18" fmla="*/ 95 w 744"/>
                <a:gd name="T19" fmla="*/ 362 h 2820"/>
                <a:gd name="T20" fmla="*/ 140 w 744"/>
                <a:gd name="T21" fmla="*/ 443 h 2820"/>
                <a:gd name="T22" fmla="*/ 191 w 744"/>
                <a:gd name="T23" fmla="*/ 545 h 2820"/>
                <a:gd name="T24" fmla="*/ 245 w 744"/>
                <a:gd name="T25" fmla="*/ 664 h 2820"/>
                <a:gd name="T26" fmla="*/ 297 w 744"/>
                <a:gd name="T27" fmla="*/ 801 h 2820"/>
                <a:gd name="T28" fmla="*/ 344 w 744"/>
                <a:gd name="T29" fmla="*/ 950 h 2820"/>
                <a:gd name="T30" fmla="*/ 383 w 744"/>
                <a:gd name="T31" fmla="*/ 1114 h 2820"/>
                <a:gd name="T32" fmla="*/ 409 w 744"/>
                <a:gd name="T33" fmla="*/ 1288 h 2820"/>
                <a:gd name="T34" fmla="*/ 419 w 744"/>
                <a:gd name="T35" fmla="*/ 1471 h 2820"/>
                <a:gd name="T36" fmla="*/ 411 w 744"/>
                <a:gd name="T37" fmla="*/ 1661 h 2820"/>
                <a:gd name="T38" fmla="*/ 380 w 744"/>
                <a:gd name="T39" fmla="*/ 1856 h 2820"/>
                <a:gd name="T40" fmla="*/ 321 w 744"/>
                <a:gd name="T41" fmla="*/ 2054 h 2820"/>
                <a:gd name="T42" fmla="*/ 233 w 744"/>
                <a:gd name="T43" fmla="*/ 2253 h 2820"/>
                <a:gd name="T44" fmla="*/ 112 w 744"/>
                <a:gd name="T45" fmla="*/ 2452 h 2820"/>
                <a:gd name="T46" fmla="*/ 27 w 744"/>
                <a:gd name="T47" fmla="*/ 2565 h 2820"/>
                <a:gd name="T48" fmla="*/ 11 w 744"/>
                <a:gd name="T49" fmla="*/ 2594 h 2820"/>
                <a:gd name="T50" fmla="*/ 3 w 744"/>
                <a:gd name="T51" fmla="*/ 2625 h 2820"/>
                <a:gd name="T52" fmla="*/ 0 w 744"/>
                <a:gd name="T53" fmla="*/ 2657 h 2820"/>
                <a:gd name="T54" fmla="*/ 4 w 744"/>
                <a:gd name="T55" fmla="*/ 2688 h 2820"/>
                <a:gd name="T56" fmla="*/ 12 w 744"/>
                <a:gd name="T57" fmla="*/ 2719 h 2820"/>
                <a:gd name="T58" fmla="*/ 28 w 744"/>
                <a:gd name="T59" fmla="*/ 2747 h 2820"/>
                <a:gd name="T60" fmla="*/ 49 w 744"/>
                <a:gd name="T61" fmla="*/ 2772 h 2820"/>
                <a:gd name="T62" fmla="*/ 75 w 744"/>
                <a:gd name="T63" fmla="*/ 2793 h 2820"/>
                <a:gd name="T64" fmla="*/ 103 w 744"/>
                <a:gd name="T65" fmla="*/ 2808 h 2820"/>
                <a:gd name="T66" fmla="*/ 135 w 744"/>
                <a:gd name="T67" fmla="*/ 2817 h 2820"/>
                <a:gd name="T68" fmla="*/ 166 w 744"/>
                <a:gd name="T69" fmla="*/ 2820 h 2820"/>
                <a:gd name="T70" fmla="*/ 198 w 744"/>
                <a:gd name="T71" fmla="*/ 2816 h 2820"/>
                <a:gd name="T72" fmla="*/ 228 w 744"/>
                <a:gd name="T73" fmla="*/ 2808 h 2820"/>
                <a:gd name="T74" fmla="*/ 256 w 744"/>
                <a:gd name="T75" fmla="*/ 2792 h 2820"/>
                <a:gd name="T76" fmla="*/ 281 w 744"/>
                <a:gd name="T77" fmla="*/ 2771 h 2820"/>
                <a:gd name="T78" fmla="*/ 381 w 744"/>
                <a:gd name="T79" fmla="*/ 2641 h 2820"/>
                <a:gd name="T80" fmla="*/ 525 w 744"/>
                <a:gd name="T81" fmla="*/ 2405 h 2820"/>
                <a:gd name="T82" fmla="*/ 630 w 744"/>
                <a:gd name="T83" fmla="*/ 2167 h 2820"/>
                <a:gd name="T84" fmla="*/ 698 w 744"/>
                <a:gd name="T85" fmla="*/ 1933 h 2820"/>
                <a:gd name="T86" fmla="*/ 734 w 744"/>
                <a:gd name="T87" fmla="*/ 1700 h 2820"/>
                <a:gd name="T88" fmla="*/ 744 w 744"/>
                <a:gd name="T89" fmla="*/ 1475 h 2820"/>
                <a:gd name="T90" fmla="*/ 730 w 744"/>
                <a:gd name="T91" fmla="*/ 1258 h 2820"/>
                <a:gd name="T92" fmla="*/ 699 w 744"/>
                <a:gd name="T93" fmla="*/ 1051 h 2820"/>
                <a:gd name="T94" fmla="*/ 653 w 744"/>
                <a:gd name="T95" fmla="*/ 858 h 2820"/>
                <a:gd name="T96" fmla="*/ 597 w 744"/>
                <a:gd name="T97" fmla="*/ 681 h 2820"/>
                <a:gd name="T98" fmla="*/ 536 w 744"/>
                <a:gd name="T99" fmla="*/ 521 h 2820"/>
                <a:gd name="T100" fmla="*/ 474 w 744"/>
                <a:gd name="T101" fmla="*/ 382 h 2820"/>
                <a:gd name="T102" fmla="*/ 415 w 744"/>
                <a:gd name="T103" fmla="*/ 265 h 2820"/>
                <a:gd name="T104" fmla="*/ 364 w 744"/>
                <a:gd name="T105" fmla="*/ 174 h 2820"/>
                <a:gd name="T106" fmla="*/ 312 w 744"/>
                <a:gd name="T107" fmla="*/ 88 h 2820"/>
                <a:gd name="T108" fmla="*/ 289 w 744"/>
                <a:gd name="T109" fmla="*/ 56 h 2820"/>
                <a:gd name="T110" fmla="*/ 265 w 744"/>
                <a:gd name="T111" fmla="*/ 33 h 2820"/>
                <a:gd name="T112" fmla="*/ 237 w 744"/>
                <a:gd name="T113" fmla="*/ 17 h 2820"/>
                <a:gd name="T114" fmla="*/ 208 w 744"/>
                <a:gd name="T115" fmla="*/ 6 h 2820"/>
                <a:gd name="T116" fmla="*/ 177 w 744"/>
                <a:gd name="T117" fmla="*/ 1 h 2820"/>
                <a:gd name="T118" fmla="*/ 145 w 744"/>
                <a:gd name="T119" fmla="*/ 1 h 2820"/>
                <a:gd name="T120" fmla="*/ 114 w 744"/>
                <a:gd name="T121" fmla="*/ 8 h 2820"/>
                <a:gd name="T122" fmla="*/ 83 w 744"/>
                <a:gd name="T123" fmla="*/ 21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44" h="2820">
                  <a:moveTo>
                    <a:pt x="70" y="30"/>
                  </a:moveTo>
                  <a:lnTo>
                    <a:pt x="56" y="41"/>
                  </a:lnTo>
                  <a:lnTo>
                    <a:pt x="45" y="52"/>
                  </a:lnTo>
                  <a:lnTo>
                    <a:pt x="34" y="65"/>
                  </a:lnTo>
                  <a:lnTo>
                    <a:pt x="25" y="77"/>
                  </a:lnTo>
                  <a:lnTo>
                    <a:pt x="18" y="92"/>
                  </a:lnTo>
                  <a:lnTo>
                    <a:pt x="11" y="107"/>
                  </a:lnTo>
                  <a:lnTo>
                    <a:pt x="6" y="121"/>
                  </a:lnTo>
                  <a:lnTo>
                    <a:pt x="3" y="137"/>
                  </a:lnTo>
                  <a:lnTo>
                    <a:pt x="1" y="153"/>
                  </a:lnTo>
                  <a:lnTo>
                    <a:pt x="1" y="169"/>
                  </a:lnTo>
                  <a:lnTo>
                    <a:pt x="2" y="184"/>
                  </a:lnTo>
                  <a:lnTo>
                    <a:pt x="4" y="200"/>
                  </a:lnTo>
                  <a:lnTo>
                    <a:pt x="8" y="216"/>
                  </a:lnTo>
                  <a:lnTo>
                    <a:pt x="14" y="230"/>
                  </a:lnTo>
                  <a:lnTo>
                    <a:pt x="22" y="245"/>
                  </a:lnTo>
                  <a:lnTo>
                    <a:pt x="30" y="260"/>
                  </a:lnTo>
                  <a:lnTo>
                    <a:pt x="46" y="282"/>
                  </a:lnTo>
                  <a:lnTo>
                    <a:pt x="75" y="330"/>
                  </a:lnTo>
                  <a:lnTo>
                    <a:pt x="95" y="362"/>
                  </a:lnTo>
                  <a:lnTo>
                    <a:pt x="117" y="400"/>
                  </a:lnTo>
                  <a:lnTo>
                    <a:pt x="140" y="443"/>
                  </a:lnTo>
                  <a:lnTo>
                    <a:pt x="165" y="491"/>
                  </a:lnTo>
                  <a:lnTo>
                    <a:pt x="191" y="545"/>
                  </a:lnTo>
                  <a:lnTo>
                    <a:pt x="218" y="602"/>
                  </a:lnTo>
                  <a:lnTo>
                    <a:pt x="245" y="664"/>
                  </a:lnTo>
                  <a:lnTo>
                    <a:pt x="272" y="730"/>
                  </a:lnTo>
                  <a:lnTo>
                    <a:pt x="297" y="801"/>
                  </a:lnTo>
                  <a:lnTo>
                    <a:pt x="321" y="874"/>
                  </a:lnTo>
                  <a:lnTo>
                    <a:pt x="344" y="950"/>
                  </a:lnTo>
                  <a:lnTo>
                    <a:pt x="365" y="1031"/>
                  </a:lnTo>
                  <a:lnTo>
                    <a:pt x="383" y="1114"/>
                  </a:lnTo>
                  <a:lnTo>
                    <a:pt x="397" y="1200"/>
                  </a:lnTo>
                  <a:lnTo>
                    <a:pt x="409" y="1288"/>
                  </a:lnTo>
                  <a:lnTo>
                    <a:pt x="416" y="1378"/>
                  </a:lnTo>
                  <a:lnTo>
                    <a:pt x="419" y="1471"/>
                  </a:lnTo>
                  <a:lnTo>
                    <a:pt x="418" y="1566"/>
                  </a:lnTo>
                  <a:lnTo>
                    <a:pt x="411" y="1661"/>
                  </a:lnTo>
                  <a:lnTo>
                    <a:pt x="398" y="1758"/>
                  </a:lnTo>
                  <a:lnTo>
                    <a:pt x="380" y="1856"/>
                  </a:lnTo>
                  <a:lnTo>
                    <a:pt x="355" y="1955"/>
                  </a:lnTo>
                  <a:lnTo>
                    <a:pt x="321" y="2054"/>
                  </a:lnTo>
                  <a:lnTo>
                    <a:pt x="281" y="2154"/>
                  </a:lnTo>
                  <a:lnTo>
                    <a:pt x="233" y="2253"/>
                  </a:lnTo>
                  <a:lnTo>
                    <a:pt x="177" y="2353"/>
                  </a:lnTo>
                  <a:lnTo>
                    <a:pt x="112" y="2452"/>
                  </a:lnTo>
                  <a:lnTo>
                    <a:pt x="36" y="2551"/>
                  </a:lnTo>
                  <a:lnTo>
                    <a:pt x="27" y="2565"/>
                  </a:lnTo>
                  <a:lnTo>
                    <a:pt x="19" y="2579"/>
                  </a:lnTo>
                  <a:lnTo>
                    <a:pt x="11" y="2594"/>
                  </a:lnTo>
                  <a:lnTo>
                    <a:pt x="6" y="2610"/>
                  </a:lnTo>
                  <a:lnTo>
                    <a:pt x="3" y="2625"/>
                  </a:lnTo>
                  <a:lnTo>
                    <a:pt x="1" y="2641"/>
                  </a:lnTo>
                  <a:lnTo>
                    <a:pt x="0" y="2657"/>
                  </a:lnTo>
                  <a:lnTo>
                    <a:pt x="1" y="2673"/>
                  </a:lnTo>
                  <a:lnTo>
                    <a:pt x="4" y="2688"/>
                  </a:lnTo>
                  <a:lnTo>
                    <a:pt x="7" y="2703"/>
                  </a:lnTo>
                  <a:lnTo>
                    <a:pt x="12" y="2719"/>
                  </a:lnTo>
                  <a:lnTo>
                    <a:pt x="20" y="2732"/>
                  </a:lnTo>
                  <a:lnTo>
                    <a:pt x="28" y="2747"/>
                  </a:lnTo>
                  <a:lnTo>
                    <a:pt x="37" y="2760"/>
                  </a:lnTo>
                  <a:lnTo>
                    <a:pt x="49" y="2772"/>
                  </a:lnTo>
                  <a:lnTo>
                    <a:pt x="61" y="2783"/>
                  </a:lnTo>
                  <a:lnTo>
                    <a:pt x="75" y="2793"/>
                  </a:lnTo>
                  <a:lnTo>
                    <a:pt x="89" y="2801"/>
                  </a:lnTo>
                  <a:lnTo>
                    <a:pt x="103" y="2808"/>
                  </a:lnTo>
                  <a:lnTo>
                    <a:pt x="119" y="2813"/>
                  </a:lnTo>
                  <a:lnTo>
                    <a:pt x="135" y="2817"/>
                  </a:lnTo>
                  <a:lnTo>
                    <a:pt x="150" y="2819"/>
                  </a:lnTo>
                  <a:lnTo>
                    <a:pt x="166" y="2820"/>
                  </a:lnTo>
                  <a:lnTo>
                    <a:pt x="182" y="2819"/>
                  </a:lnTo>
                  <a:lnTo>
                    <a:pt x="198" y="2816"/>
                  </a:lnTo>
                  <a:lnTo>
                    <a:pt x="213" y="2813"/>
                  </a:lnTo>
                  <a:lnTo>
                    <a:pt x="228" y="2808"/>
                  </a:lnTo>
                  <a:lnTo>
                    <a:pt x="243" y="2800"/>
                  </a:lnTo>
                  <a:lnTo>
                    <a:pt x="256" y="2792"/>
                  </a:lnTo>
                  <a:lnTo>
                    <a:pt x="269" y="2783"/>
                  </a:lnTo>
                  <a:lnTo>
                    <a:pt x="281" y="2771"/>
                  </a:lnTo>
                  <a:lnTo>
                    <a:pt x="293" y="2758"/>
                  </a:lnTo>
                  <a:lnTo>
                    <a:pt x="381" y="2641"/>
                  </a:lnTo>
                  <a:lnTo>
                    <a:pt x="458" y="2524"/>
                  </a:lnTo>
                  <a:lnTo>
                    <a:pt x="525" y="2405"/>
                  </a:lnTo>
                  <a:lnTo>
                    <a:pt x="582" y="2287"/>
                  </a:lnTo>
                  <a:lnTo>
                    <a:pt x="630" y="2167"/>
                  </a:lnTo>
                  <a:lnTo>
                    <a:pt x="667" y="2050"/>
                  </a:lnTo>
                  <a:lnTo>
                    <a:pt x="698" y="1933"/>
                  </a:lnTo>
                  <a:lnTo>
                    <a:pt x="720" y="1815"/>
                  </a:lnTo>
                  <a:lnTo>
                    <a:pt x="734" y="1700"/>
                  </a:lnTo>
                  <a:lnTo>
                    <a:pt x="742" y="1587"/>
                  </a:lnTo>
                  <a:lnTo>
                    <a:pt x="744" y="1475"/>
                  </a:lnTo>
                  <a:lnTo>
                    <a:pt x="740" y="1364"/>
                  </a:lnTo>
                  <a:lnTo>
                    <a:pt x="730" y="1258"/>
                  </a:lnTo>
                  <a:lnTo>
                    <a:pt x="717" y="1153"/>
                  </a:lnTo>
                  <a:lnTo>
                    <a:pt x="699" y="1051"/>
                  </a:lnTo>
                  <a:lnTo>
                    <a:pt x="677" y="953"/>
                  </a:lnTo>
                  <a:lnTo>
                    <a:pt x="653" y="858"/>
                  </a:lnTo>
                  <a:lnTo>
                    <a:pt x="626" y="767"/>
                  </a:lnTo>
                  <a:lnTo>
                    <a:pt x="597" y="681"/>
                  </a:lnTo>
                  <a:lnTo>
                    <a:pt x="567" y="598"/>
                  </a:lnTo>
                  <a:lnTo>
                    <a:pt x="536" y="521"/>
                  </a:lnTo>
                  <a:lnTo>
                    <a:pt x="504" y="448"/>
                  </a:lnTo>
                  <a:lnTo>
                    <a:pt x="474" y="382"/>
                  </a:lnTo>
                  <a:lnTo>
                    <a:pt x="443" y="321"/>
                  </a:lnTo>
                  <a:lnTo>
                    <a:pt x="415" y="265"/>
                  </a:lnTo>
                  <a:lnTo>
                    <a:pt x="388" y="217"/>
                  </a:lnTo>
                  <a:lnTo>
                    <a:pt x="364" y="174"/>
                  </a:lnTo>
                  <a:lnTo>
                    <a:pt x="343" y="138"/>
                  </a:lnTo>
                  <a:lnTo>
                    <a:pt x="312" y="88"/>
                  </a:lnTo>
                  <a:lnTo>
                    <a:pt x="299" y="69"/>
                  </a:lnTo>
                  <a:lnTo>
                    <a:pt x="289" y="56"/>
                  </a:lnTo>
                  <a:lnTo>
                    <a:pt x="277" y="44"/>
                  </a:lnTo>
                  <a:lnTo>
                    <a:pt x="265" y="33"/>
                  </a:lnTo>
                  <a:lnTo>
                    <a:pt x="252" y="25"/>
                  </a:lnTo>
                  <a:lnTo>
                    <a:pt x="237" y="17"/>
                  </a:lnTo>
                  <a:lnTo>
                    <a:pt x="223" y="10"/>
                  </a:lnTo>
                  <a:lnTo>
                    <a:pt x="208" y="6"/>
                  </a:lnTo>
                  <a:lnTo>
                    <a:pt x="192" y="2"/>
                  </a:lnTo>
                  <a:lnTo>
                    <a:pt x="177" y="1"/>
                  </a:lnTo>
                  <a:lnTo>
                    <a:pt x="161" y="0"/>
                  </a:lnTo>
                  <a:lnTo>
                    <a:pt x="145" y="1"/>
                  </a:lnTo>
                  <a:lnTo>
                    <a:pt x="130" y="4"/>
                  </a:lnTo>
                  <a:lnTo>
                    <a:pt x="114" y="8"/>
                  </a:lnTo>
                  <a:lnTo>
                    <a:pt x="99" y="13"/>
                  </a:lnTo>
                  <a:lnTo>
                    <a:pt x="83" y="21"/>
                  </a:lnTo>
                  <a:lnTo>
                    <a:pt x="70" y="3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sp>
          <p:nvSpPr>
            <p:cNvPr id="149" name="Freeform 20"/>
            <p:cNvSpPr>
              <a:spLocks/>
            </p:cNvSpPr>
            <p:nvPr/>
          </p:nvSpPr>
          <p:spPr bwMode="auto">
            <a:xfrm>
              <a:off x="8327792" y="3910692"/>
              <a:ext cx="106045" cy="417900"/>
            </a:xfrm>
            <a:custGeom>
              <a:avLst/>
              <a:gdLst>
                <a:gd name="T0" fmla="*/ 165 w 1116"/>
                <a:gd name="T1" fmla="*/ 43 h 4092"/>
                <a:gd name="T2" fmla="*/ 143 w 1116"/>
                <a:gd name="T3" fmla="*/ 67 h 4092"/>
                <a:gd name="T4" fmla="*/ 126 w 1116"/>
                <a:gd name="T5" fmla="*/ 95 h 4092"/>
                <a:gd name="T6" fmla="*/ 115 w 1116"/>
                <a:gd name="T7" fmla="*/ 125 h 4092"/>
                <a:gd name="T8" fmla="*/ 111 w 1116"/>
                <a:gd name="T9" fmla="*/ 157 h 4092"/>
                <a:gd name="T10" fmla="*/ 112 w 1116"/>
                <a:gd name="T11" fmla="*/ 188 h 4092"/>
                <a:gd name="T12" fmla="*/ 120 w 1116"/>
                <a:gd name="T13" fmla="*/ 219 h 4092"/>
                <a:gd name="T14" fmla="*/ 133 w 1116"/>
                <a:gd name="T15" fmla="*/ 249 h 4092"/>
                <a:gd name="T16" fmla="*/ 170 w 1116"/>
                <a:gd name="T17" fmla="*/ 300 h 4092"/>
                <a:gd name="T18" fmla="*/ 256 w 1116"/>
                <a:gd name="T19" fmla="*/ 432 h 4092"/>
                <a:gd name="T20" fmla="*/ 334 w 1116"/>
                <a:gd name="T21" fmla="*/ 564 h 4092"/>
                <a:gd name="T22" fmla="*/ 423 w 1116"/>
                <a:gd name="T23" fmla="*/ 730 h 4092"/>
                <a:gd name="T24" fmla="*/ 514 w 1116"/>
                <a:gd name="T25" fmla="*/ 924 h 4092"/>
                <a:gd name="T26" fmla="*/ 602 w 1116"/>
                <a:gd name="T27" fmla="*/ 1142 h 4092"/>
                <a:gd name="T28" fmla="*/ 681 w 1116"/>
                <a:gd name="T29" fmla="*/ 1383 h 4092"/>
                <a:gd name="T30" fmla="*/ 743 w 1116"/>
                <a:gd name="T31" fmla="*/ 1642 h 4092"/>
                <a:gd name="T32" fmla="*/ 784 w 1116"/>
                <a:gd name="T33" fmla="*/ 1915 h 4092"/>
                <a:gd name="T34" fmla="*/ 795 w 1116"/>
                <a:gd name="T35" fmla="*/ 2199 h 4092"/>
                <a:gd name="T36" fmla="*/ 771 w 1116"/>
                <a:gd name="T37" fmla="*/ 2492 h 4092"/>
                <a:gd name="T38" fmla="*/ 705 w 1116"/>
                <a:gd name="T39" fmla="*/ 2787 h 4092"/>
                <a:gd name="T40" fmla="*/ 591 w 1116"/>
                <a:gd name="T41" fmla="*/ 3085 h 4092"/>
                <a:gd name="T42" fmla="*/ 422 w 1116"/>
                <a:gd name="T43" fmla="*/ 3380 h 4092"/>
                <a:gd name="T44" fmla="*/ 192 w 1116"/>
                <a:gd name="T45" fmla="*/ 3667 h 4092"/>
                <a:gd name="T46" fmla="*/ 40 w 1116"/>
                <a:gd name="T47" fmla="*/ 3820 h 4092"/>
                <a:gd name="T48" fmla="*/ 21 w 1116"/>
                <a:gd name="T49" fmla="*/ 3846 h 4092"/>
                <a:gd name="T50" fmla="*/ 9 w 1116"/>
                <a:gd name="T51" fmla="*/ 3875 h 4092"/>
                <a:gd name="T52" fmla="*/ 1 w 1116"/>
                <a:gd name="T53" fmla="*/ 3907 h 4092"/>
                <a:gd name="T54" fmla="*/ 0 w 1116"/>
                <a:gd name="T55" fmla="*/ 3938 h 4092"/>
                <a:gd name="T56" fmla="*/ 6 w 1116"/>
                <a:gd name="T57" fmla="*/ 3970 h 4092"/>
                <a:gd name="T58" fmla="*/ 16 w 1116"/>
                <a:gd name="T59" fmla="*/ 4000 h 4092"/>
                <a:gd name="T60" fmla="*/ 34 w 1116"/>
                <a:gd name="T61" fmla="*/ 4027 h 4092"/>
                <a:gd name="T62" fmla="*/ 57 w 1116"/>
                <a:gd name="T63" fmla="*/ 4052 h 4092"/>
                <a:gd name="T64" fmla="*/ 84 w 1116"/>
                <a:gd name="T65" fmla="*/ 4071 h 4092"/>
                <a:gd name="T66" fmla="*/ 113 w 1116"/>
                <a:gd name="T67" fmla="*/ 4084 h 4092"/>
                <a:gd name="T68" fmla="*/ 144 w 1116"/>
                <a:gd name="T69" fmla="*/ 4091 h 4092"/>
                <a:gd name="T70" fmla="*/ 175 w 1116"/>
                <a:gd name="T71" fmla="*/ 4092 h 4092"/>
                <a:gd name="T72" fmla="*/ 206 w 1116"/>
                <a:gd name="T73" fmla="*/ 4087 h 4092"/>
                <a:gd name="T74" fmla="*/ 237 w 1116"/>
                <a:gd name="T75" fmla="*/ 4077 h 4092"/>
                <a:gd name="T76" fmla="*/ 264 w 1116"/>
                <a:gd name="T77" fmla="*/ 4059 h 4092"/>
                <a:gd name="T78" fmla="*/ 436 w 1116"/>
                <a:gd name="T79" fmla="*/ 3889 h 4092"/>
                <a:gd name="T80" fmla="*/ 696 w 1116"/>
                <a:gd name="T81" fmla="*/ 3561 h 4092"/>
                <a:gd name="T82" fmla="*/ 887 w 1116"/>
                <a:gd name="T83" fmla="*/ 3225 h 4092"/>
                <a:gd name="T84" fmla="*/ 1015 w 1116"/>
                <a:gd name="T85" fmla="*/ 2887 h 4092"/>
                <a:gd name="T86" fmla="*/ 1090 w 1116"/>
                <a:gd name="T87" fmla="*/ 2549 h 4092"/>
                <a:gd name="T88" fmla="*/ 1116 w 1116"/>
                <a:gd name="T89" fmla="*/ 2216 h 4092"/>
                <a:gd name="T90" fmla="*/ 1102 w 1116"/>
                <a:gd name="T91" fmla="*/ 1893 h 4092"/>
                <a:gd name="T92" fmla="*/ 1056 w 1116"/>
                <a:gd name="T93" fmla="*/ 1582 h 4092"/>
                <a:gd name="T94" fmla="*/ 985 w 1116"/>
                <a:gd name="T95" fmla="*/ 1290 h 4092"/>
                <a:gd name="T96" fmla="*/ 896 w 1116"/>
                <a:gd name="T97" fmla="*/ 1018 h 4092"/>
                <a:gd name="T98" fmla="*/ 798 w 1116"/>
                <a:gd name="T99" fmla="*/ 772 h 4092"/>
                <a:gd name="T100" fmla="*/ 696 w 1116"/>
                <a:gd name="T101" fmla="*/ 556 h 4092"/>
                <a:gd name="T102" fmla="*/ 600 w 1116"/>
                <a:gd name="T103" fmla="*/ 375 h 4092"/>
                <a:gd name="T104" fmla="*/ 515 w 1116"/>
                <a:gd name="T105" fmla="*/ 231 h 4092"/>
                <a:gd name="T106" fmla="*/ 428 w 1116"/>
                <a:gd name="T107" fmla="*/ 96 h 4092"/>
                <a:gd name="T108" fmla="*/ 397 w 1116"/>
                <a:gd name="T109" fmla="*/ 54 h 4092"/>
                <a:gd name="T110" fmla="*/ 372 w 1116"/>
                <a:gd name="T111" fmla="*/ 32 h 4092"/>
                <a:gd name="T112" fmla="*/ 345 w 1116"/>
                <a:gd name="T113" fmla="*/ 15 h 4092"/>
                <a:gd name="T114" fmla="*/ 314 w 1116"/>
                <a:gd name="T115" fmla="*/ 5 h 4092"/>
                <a:gd name="T116" fmla="*/ 284 w 1116"/>
                <a:gd name="T117" fmla="*/ 0 h 4092"/>
                <a:gd name="T118" fmla="*/ 251 w 1116"/>
                <a:gd name="T119" fmla="*/ 1 h 4092"/>
                <a:gd name="T120" fmla="*/ 221 w 1116"/>
                <a:gd name="T121" fmla="*/ 9 h 4092"/>
                <a:gd name="T122" fmla="*/ 192 w 1116"/>
                <a:gd name="T123" fmla="*/ 23 h 40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16" h="4092">
                  <a:moveTo>
                    <a:pt x="177" y="32"/>
                  </a:moveTo>
                  <a:lnTo>
                    <a:pt x="165" y="43"/>
                  </a:lnTo>
                  <a:lnTo>
                    <a:pt x="153" y="55"/>
                  </a:lnTo>
                  <a:lnTo>
                    <a:pt x="143" y="67"/>
                  </a:lnTo>
                  <a:lnTo>
                    <a:pt x="133" y="81"/>
                  </a:lnTo>
                  <a:lnTo>
                    <a:pt x="126" y="95"/>
                  </a:lnTo>
                  <a:lnTo>
                    <a:pt x="120" y="109"/>
                  </a:lnTo>
                  <a:lnTo>
                    <a:pt x="115" y="125"/>
                  </a:lnTo>
                  <a:lnTo>
                    <a:pt x="112" y="141"/>
                  </a:lnTo>
                  <a:lnTo>
                    <a:pt x="111" y="157"/>
                  </a:lnTo>
                  <a:lnTo>
                    <a:pt x="111" y="172"/>
                  </a:lnTo>
                  <a:lnTo>
                    <a:pt x="112" y="188"/>
                  </a:lnTo>
                  <a:lnTo>
                    <a:pt x="115" y="204"/>
                  </a:lnTo>
                  <a:lnTo>
                    <a:pt x="120" y="219"/>
                  </a:lnTo>
                  <a:lnTo>
                    <a:pt x="126" y="234"/>
                  </a:lnTo>
                  <a:lnTo>
                    <a:pt x="133" y="249"/>
                  </a:lnTo>
                  <a:lnTo>
                    <a:pt x="143" y="263"/>
                  </a:lnTo>
                  <a:lnTo>
                    <a:pt x="170" y="300"/>
                  </a:lnTo>
                  <a:lnTo>
                    <a:pt x="222" y="379"/>
                  </a:lnTo>
                  <a:lnTo>
                    <a:pt x="256" y="432"/>
                  </a:lnTo>
                  <a:lnTo>
                    <a:pt x="293" y="494"/>
                  </a:lnTo>
                  <a:lnTo>
                    <a:pt x="334" y="564"/>
                  </a:lnTo>
                  <a:lnTo>
                    <a:pt x="378" y="643"/>
                  </a:lnTo>
                  <a:lnTo>
                    <a:pt x="423" y="730"/>
                  </a:lnTo>
                  <a:lnTo>
                    <a:pt x="468" y="823"/>
                  </a:lnTo>
                  <a:lnTo>
                    <a:pt x="514" y="924"/>
                  </a:lnTo>
                  <a:lnTo>
                    <a:pt x="559" y="1030"/>
                  </a:lnTo>
                  <a:lnTo>
                    <a:pt x="602" y="1142"/>
                  </a:lnTo>
                  <a:lnTo>
                    <a:pt x="643" y="1260"/>
                  </a:lnTo>
                  <a:lnTo>
                    <a:pt x="681" y="1383"/>
                  </a:lnTo>
                  <a:lnTo>
                    <a:pt x="715" y="1510"/>
                  </a:lnTo>
                  <a:lnTo>
                    <a:pt x="743" y="1642"/>
                  </a:lnTo>
                  <a:lnTo>
                    <a:pt x="766" y="1777"/>
                  </a:lnTo>
                  <a:lnTo>
                    <a:pt x="784" y="1915"/>
                  </a:lnTo>
                  <a:lnTo>
                    <a:pt x="794" y="2056"/>
                  </a:lnTo>
                  <a:lnTo>
                    <a:pt x="795" y="2199"/>
                  </a:lnTo>
                  <a:lnTo>
                    <a:pt x="787" y="2345"/>
                  </a:lnTo>
                  <a:lnTo>
                    <a:pt x="771" y="2492"/>
                  </a:lnTo>
                  <a:lnTo>
                    <a:pt x="743" y="2640"/>
                  </a:lnTo>
                  <a:lnTo>
                    <a:pt x="705" y="2787"/>
                  </a:lnTo>
                  <a:lnTo>
                    <a:pt x="654" y="2936"/>
                  </a:lnTo>
                  <a:lnTo>
                    <a:pt x="591" y="3085"/>
                  </a:lnTo>
                  <a:lnTo>
                    <a:pt x="513" y="3233"/>
                  </a:lnTo>
                  <a:lnTo>
                    <a:pt x="422" y="3380"/>
                  </a:lnTo>
                  <a:lnTo>
                    <a:pt x="315" y="3524"/>
                  </a:lnTo>
                  <a:lnTo>
                    <a:pt x="192" y="3667"/>
                  </a:lnTo>
                  <a:lnTo>
                    <a:pt x="53" y="3807"/>
                  </a:lnTo>
                  <a:lnTo>
                    <a:pt x="40" y="3820"/>
                  </a:lnTo>
                  <a:lnTo>
                    <a:pt x="31" y="3832"/>
                  </a:lnTo>
                  <a:lnTo>
                    <a:pt x="21" y="3846"/>
                  </a:lnTo>
                  <a:lnTo>
                    <a:pt x="14" y="3861"/>
                  </a:lnTo>
                  <a:lnTo>
                    <a:pt x="9" y="3875"/>
                  </a:lnTo>
                  <a:lnTo>
                    <a:pt x="5" y="3891"/>
                  </a:lnTo>
                  <a:lnTo>
                    <a:pt x="1" y="3907"/>
                  </a:lnTo>
                  <a:lnTo>
                    <a:pt x="0" y="3922"/>
                  </a:lnTo>
                  <a:lnTo>
                    <a:pt x="0" y="3938"/>
                  </a:lnTo>
                  <a:lnTo>
                    <a:pt x="2" y="3954"/>
                  </a:lnTo>
                  <a:lnTo>
                    <a:pt x="6" y="3970"/>
                  </a:lnTo>
                  <a:lnTo>
                    <a:pt x="11" y="3984"/>
                  </a:lnTo>
                  <a:lnTo>
                    <a:pt x="16" y="4000"/>
                  </a:lnTo>
                  <a:lnTo>
                    <a:pt x="24" y="4014"/>
                  </a:lnTo>
                  <a:lnTo>
                    <a:pt x="34" y="4027"/>
                  </a:lnTo>
                  <a:lnTo>
                    <a:pt x="44" y="4040"/>
                  </a:lnTo>
                  <a:lnTo>
                    <a:pt x="57" y="4052"/>
                  </a:lnTo>
                  <a:lnTo>
                    <a:pt x="69" y="4062"/>
                  </a:lnTo>
                  <a:lnTo>
                    <a:pt x="84" y="4071"/>
                  </a:lnTo>
                  <a:lnTo>
                    <a:pt x="98" y="4079"/>
                  </a:lnTo>
                  <a:lnTo>
                    <a:pt x="113" y="4084"/>
                  </a:lnTo>
                  <a:lnTo>
                    <a:pt x="128" y="4088"/>
                  </a:lnTo>
                  <a:lnTo>
                    <a:pt x="144" y="4091"/>
                  </a:lnTo>
                  <a:lnTo>
                    <a:pt x="159" y="4092"/>
                  </a:lnTo>
                  <a:lnTo>
                    <a:pt x="175" y="4092"/>
                  </a:lnTo>
                  <a:lnTo>
                    <a:pt x="191" y="4090"/>
                  </a:lnTo>
                  <a:lnTo>
                    <a:pt x="206" y="4087"/>
                  </a:lnTo>
                  <a:lnTo>
                    <a:pt x="221" y="4083"/>
                  </a:lnTo>
                  <a:lnTo>
                    <a:pt x="237" y="4077"/>
                  </a:lnTo>
                  <a:lnTo>
                    <a:pt x="250" y="4068"/>
                  </a:lnTo>
                  <a:lnTo>
                    <a:pt x="264" y="4059"/>
                  </a:lnTo>
                  <a:lnTo>
                    <a:pt x="277" y="4048"/>
                  </a:lnTo>
                  <a:lnTo>
                    <a:pt x="436" y="3889"/>
                  </a:lnTo>
                  <a:lnTo>
                    <a:pt x="575" y="3725"/>
                  </a:lnTo>
                  <a:lnTo>
                    <a:pt x="696" y="3561"/>
                  </a:lnTo>
                  <a:lnTo>
                    <a:pt x="800" y="3394"/>
                  </a:lnTo>
                  <a:lnTo>
                    <a:pt x="887" y="3225"/>
                  </a:lnTo>
                  <a:lnTo>
                    <a:pt x="959" y="3057"/>
                  </a:lnTo>
                  <a:lnTo>
                    <a:pt x="1015" y="2887"/>
                  </a:lnTo>
                  <a:lnTo>
                    <a:pt x="1059" y="2718"/>
                  </a:lnTo>
                  <a:lnTo>
                    <a:pt x="1090" y="2549"/>
                  </a:lnTo>
                  <a:lnTo>
                    <a:pt x="1108" y="2382"/>
                  </a:lnTo>
                  <a:lnTo>
                    <a:pt x="1116" y="2216"/>
                  </a:lnTo>
                  <a:lnTo>
                    <a:pt x="1114" y="2054"/>
                  </a:lnTo>
                  <a:lnTo>
                    <a:pt x="1102" y="1893"/>
                  </a:lnTo>
                  <a:lnTo>
                    <a:pt x="1082" y="1736"/>
                  </a:lnTo>
                  <a:lnTo>
                    <a:pt x="1056" y="1582"/>
                  </a:lnTo>
                  <a:lnTo>
                    <a:pt x="1024" y="1433"/>
                  </a:lnTo>
                  <a:lnTo>
                    <a:pt x="985" y="1290"/>
                  </a:lnTo>
                  <a:lnTo>
                    <a:pt x="942" y="1151"/>
                  </a:lnTo>
                  <a:lnTo>
                    <a:pt x="896" y="1018"/>
                  </a:lnTo>
                  <a:lnTo>
                    <a:pt x="848" y="891"/>
                  </a:lnTo>
                  <a:lnTo>
                    <a:pt x="798" y="772"/>
                  </a:lnTo>
                  <a:lnTo>
                    <a:pt x="747" y="661"/>
                  </a:lnTo>
                  <a:lnTo>
                    <a:pt x="696" y="556"/>
                  </a:lnTo>
                  <a:lnTo>
                    <a:pt x="647" y="460"/>
                  </a:lnTo>
                  <a:lnTo>
                    <a:pt x="600" y="375"/>
                  </a:lnTo>
                  <a:lnTo>
                    <a:pt x="556" y="298"/>
                  </a:lnTo>
                  <a:lnTo>
                    <a:pt x="515" y="231"/>
                  </a:lnTo>
                  <a:lnTo>
                    <a:pt x="481" y="174"/>
                  </a:lnTo>
                  <a:lnTo>
                    <a:pt x="428" y="96"/>
                  </a:lnTo>
                  <a:lnTo>
                    <a:pt x="407" y="66"/>
                  </a:lnTo>
                  <a:lnTo>
                    <a:pt x="397" y="54"/>
                  </a:lnTo>
                  <a:lnTo>
                    <a:pt x="384" y="41"/>
                  </a:lnTo>
                  <a:lnTo>
                    <a:pt x="372" y="32"/>
                  </a:lnTo>
                  <a:lnTo>
                    <a:pt x="358" y="22"/>
                  </a:lnTo>
                  <a:lnTo>
                    <a:pt x="345" y="15"/>
                  </a:lnTo>
                  <a:lnTo>
                    <a:pt x="330" y="10"/>
                  </a:lnTo>
                  <a:lnTo>
                    <a:pt x="314" y="5"/>
                  </a:lnTo>
                  <a:lnTo>
                    <a:pt x="300" y="1"/>
                  </a:lnTo>
                  <a:lnTo>
                    <a:pt x="284" y="0"/>
                  </a:lnTo>
                  <a:lnTo>
                    <a:pt x="268" y="0"/>
                  </a:lnTo>
                  <a:lnTo>
                    <a:pt x="251" y="1"/>
                  </a:lnTo>
                  <a:lnTo>
                    <a:pt x="237" y="5"/>
                  </a:lnTo>
                  <a:lnTo>
                    <a:pt x="221" y="9"/>
                  </a:lnTo>
                  <a:lnTo>
                    <a:pt x="205" y="15"/>
                  </a:lnTo>
                  <a:lnTo>
                    <a:pt x="192" y="23"/>
                  </a:lnTo>
                  <a:lnTo>
                    <a:pt x="177" y="32"/>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ko-KR" altLang="en-US">
                <a:solidFill>
                  <a:schemeClr val="tx1"/>
                </a:solidFill>
                <a:latin typeface="Arial" pitchFamily="34" charset="0"/>
                <a:cs typeface="Arial" pitchFamily="34" charset="0"/>
              </a:endParaRPr>
            </a:p>
          </p:txBody>
        </p:sp>
      </p:grpSp>
      <p:sp>
        <p:nvSpPr>
          <p:cNvPr id="153" name="Rounded Rectangular Callout 152"/>
          <p:cNvSpPr/>
          <p:nvPr/>
        </p:nvSpPr>
        <p:spPr>
          <a:xfrm>
            <a:off x="6096000" y="1143000"/>
            <a:ext cx="1600200" cy="914400"/>
          </a:xfrm>
          <a:prstGeom prst="wedgeRoundRectCallout">
            <a:avLst>
              <a:gd name="adj1" fmla="val 46967"/>
              <a:gd name="adj2" fmla="val -68000"/>
              <a:gd name="adj3" fmla="val 1666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smtClean="0">
                <a:solidFill>
                  <a:schemeClr val="bg1"/>
                </a:solidFill>
                <a:latin typeface="Arial" pitchFamily="34" charset="0"/>
                <a:cs typeface="Arial" pitchFamily="34" charset="0"/>
              </a:rPr>
              <a:t>On-shore commercial systems decode the beacon and adjust their transmissions</a:t>
            </a:r>
            <a:endParaRPr lang="en-US" sz="105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52400" y="708154"/>
            <a:ext cx="8839200" cy="2416046"/>
          </a:xfrm>
          <a:prstGeom prst="rect">
            <a:avLst/>
          </a:prstGeom>
          <a:noFill/>
        </p:spPr>
        <p:txBody>
          <a:bodyPr wrap="square" rtlCol="0">
            <a:spAutoFit/>
          </a:bodyPr>
          <a:lstStyle/>
          <a:p>
            <a:pPr algn="just"/>
            <a:r>
              <a:rPr lang="en-US" sz="1800" b="1" dirty="0" smtClean="0">
                <a:solidFill>
                  <a:schemeClr val="tx1"/>
                </a:solidFill>
                <a:latin typeface="Arial" pitchFamily="34" charset="0"/>
                <a:cs typeface="Arial" pitchFamily="34" charset="0"/>
              </a:rPr>
              <a:t>How will it Work: </a:t>
            </a:r>
            <a:r>
              <a:rPr lang="en-US" sz="1800" dirty="0" smtClean="0">
                <a:solidFill>
                  <a:schemeClr val="tx1"/>
                </a:solidFill>
                <a:latin typeface="Arial" pitchFamily="34" charset="0"/>
                <a:cs typeface="Arial" pitchFamily="34" charset="0"/>
              </a:rPr>
              <a:t>The designed beacon will contain </a:t>
            </a:r>
            <a:r>
              <a:rPr lang="en-US" sz="1800" b="1" i="1" dirty="0" smtClean="0">
                <a:solidFill>
                  <a:schemeClr val="tx1"/>
                </a:solidFill>
                <a:latin typeface="Arial" pitchFamily="34" charset="0"/>
                <a:cs typeface="Arial" pitchFamily="34" charset="0"/>
              </a:rPr>
              <a:t>Peace Time</a:t>
            </a:r>
            <a:r>
              <a:rPr lang="en-US" sz="1800" b="1" dirty="0" smtClean="0">
                <a:solidFill>
                  <a:schemeClr val="tx1"/>
                </a:solidFill>
                <a:latin typeface="Arial" pitchFamily="34" charset="0"/>
                <a:cs typeface="Arial" pitchFamily="34" charset="0"/>
              </a:rPr>
              <a:t> </a:t>
            </a:r>
            <a:r>
              <a:rPr lang="en-US" sz="1800" dirty="0" smtClean="0">
                <a:solidFill>
                  <a:schemeClr val="tx1"/>
                </a:solidFill>
                <a:latin typeface="Arial" pitchFamily="34" charset="0"/>
                <a:cs typeface="Arial" pitchFamily="34" charset="0"/>
              </a:rPr>
              <a:t>temporal patterns of the radars (e. g. PW, PRI), which when combined with some universal time clock such as GPS can help commercial communications systems to use the empty time slots for their operation. </a:t>
            </a:r>
          </a:p>
          <a:p>
            <a:pPr algn="just"/>
            <a:endParaRPr lang="en-US" sz="700" dirty="0" smtClean="0">
              <a:solidFill>
                <a:schemeClr val="tx1"/>
              </a:solidFill>
              <a:latin typeface="Arial" pitchFamily="34" charset="0"/>
              <a:cs typeface="Arial" pitchFamily="34" charset="0"/>
            </a:endParaRPr>
          </a:p>
          <a:p>
            <a:pPr algn="just"/>
            <a:r>
              <a:rPr lang="en-US" sz="1800" dirty="0" smtClean="0">
                <a:solidFill>
                  <a:schemeClr val="tx1"/>
                </a:solidFill>
                <a:latin typeface="Arial" pitchFamily="34" charset="0"/>
                <a:cs typeface="Arial" pitchFamily="34" charset="0"/>
              </a:rPr>
              <a:t>During </a:t>
            </a:r>
            <a:r>
              <a:rPr lang="en-US" sz="1800" b="1" i="1" dirty="0" smtClean="0">
                <a:solidFill>
                  <a:schemeClr val="tx1"/>
                </a:solidFill>
                <a:latin typeface="Arial" pitchFamily="34" charset="0"/>
                <a:cs typeface="Arial" pitchFamily="34" charset="0"/>
              </a:rPr>
              <a:t>Emergency Scenarios</a:t>
            </a:r>
            <a:r>
              <a:rPr lang="en-US" sz="1800" dirty="0" smtClean="0">
                <a:solidFill>
                  <a:schemeClr val="tx1"/>
                </a:solidFill>
                <a:latin typeface="Arial" pitchFamily="34" charset="0"/>
                <a:cs typeface="Arial" pitchFamily="34" charset="0"/>
              </a:rPr>
              <a:t>, the beacon will send Urgent Co-existence request, to ask all the commercial systems to shut down immediately. Security features for such beacons are very important. IEEE Std, 802.22.1-2010™ has incorporated many such security mechanisms that may be applied to the 3550-3650 band relatively readily. </a:t>
            </a:r>
            <a:endParaRPr lang="en-US" sz="1800" dirty="0">
              <a:solidFill>
                <a:schemeClr val="tx1"/>
              </a:solidFill>
              <a:latin typeface="Arial" pitchFamily="34" charset="0"/>
              <a:cs typeface="Arial" pitchFamily="34" charset="0"/>
            </a:endParaRPr>
          </a:p>
        </p:txBody>
      </p:sp>
      <p:pic>
        <p:nvPicPr>
          <p:cNvPr id="5" name="Picture 4" descr="radar_3D.jpg"/>
          <p:cNvPicPr>
            <a:picLocks noChangeAspect="1"/>
          </p:cNvPicPr>
          <p:nvPr/>
        </p:nvPicPr>
        <p:blipFill>
          <a:blip r:embed="rId3" cstate="print"/>
          <a:stretch>
            <a:fillRect/>
          </a:stretch>
        </p:blipFill>
        <p:spPr>
          <a:xfrm>
            <a:off x="2971800" y="3581400"/>
            <a:ext cx="3581400" cy="2667000"/>
          </a:xfrm>
          <a:prstGeom prst="rect">
            <a:avLst/>
          </a:prstGeom>
        </p:spPr>
      </p:pic>
      <p:pic>
        <p:nvPicPr>
          <p:cNvPr id="4" name="Picture 3" descr="radar_3D.jpg"/>
          <p:cNvPicPr>
            <a:picLocks noChangeAspect="1"/>
          </p:cNvPicPr>
          <p:nvPr/>
        </p:nvPicPr>
        <p:blipFill>
          <a:blip r:embed="rId4" cstate="print"/>
          <a:stretch>
            <a:fillRect/>
          </a:stretch>
        </p:blipFill>
        <p:spPr>
          <a:xfrm>
            <a:off x="-166437" y="3581400"/>
            <a:ext cx="3595437" cy="2727318"/>
          </a:xfrm>
          <a:prstGeom prst="rect">
            <a:avLst/>
          </a:prstGeom>
        </p:spPr>
      </p:pic>
      <p:sp>
        <p:nvSpPr>
          <p:cNvPr id="6" name="Parallelogram 5"/>
          <p:cNvSpPr/>
          <p:nvPr/>
        </p:nvSpPr>
        <p:spPr bwMode="auto">
          <a:xfrm rot="2937069" flipH="1">
            <a:off x="5459456" y="4888150"/>
            <a:ext cx="82009" cy="1445825"/>
          </a:xfrm>
          <a:prstGeom prst="parallelogram">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charset="-128"/>
            </a:endParaRPr>
          </a:p>
        </p:txBody>
      </p:sp>
      <p:sp>
        <p:nvSpPr>
          <p:cNvPr id="7" name="Rounded Rectangular Callout 6"/>
          <p:cNvSpPr/>
          <p:nvPr/>
        </p:nvSpPr>
        <p:spPr bwMode="auto">
          <a:xfrm>
            <a:off x="2438400" y="5562600"/>
            <a:ext cx="1981200" cy="685800"/>
          </a:xfrm>
          <a:prstGeom prst="wedgeRoundRectCallout">
            <a:avLst>
              <a:gd name="adj1" fmla="val 84639"/>
              <a:gd name="adj2" fmla="val 7093"/>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smtClean="0">
                <a:solidFill>
                  <a:schemeClr val="bg1"/>
                </a:solidFill>
              </a:rPr>
              <a:t>IEEE 802.22.1 Like Beacon</a:t>
            </a:r>
            <a:endParaRPr kumimoji="0" lang="en-US" sz="1800" b="1" i="0" u="none" strike="noStrike" cap="none" normalizeH="0" baseline="0" dirty="0" smtClean="0">
              <a:ln>
                <a:noFill/>
              </a:ln>
              <a:solidFill>
                <a:schemeClr val="bg1"/>
              </a:solidFill>
              <a:effectLst/>
              <a:latin typeface="Arial" charset="0"/>
              <a:ea typeface="ＭＳ Ｐゴシック" charset="-128"/>
            </a:endParaRPr>
          </a:p>
        </p:txBody>
      </p:sp>
      <p:pic>
        <p:nvPicPr>
          <p:cNvPr id="8" name="Picture 7" descr="IEEE_802_22_1_beacon.JPG"/>
          <p:cNvPicPr>
            <a:picLocks noChangeAspect="1"/>
          </p:cNvPicPr>
          <p:nvPr/>
        </p:nvPicPr>
        <p:blipFill>
          <a:blip r:embed="rId5" cstate="print"/>
          <a:stretch>
            <a:fillRect/>
          </a:stretch>
        </p:blipFill>
        <p:spPr>
          <a:xfrm>
            <a:off x="6224588" y="5029200"/>
            <a:ext cx="2919412" cy="1131555"/>
          </a:xfrm>
          <a:prstGeom prst="rect">
            <a:avLst/>
          </a:prstGeom>
        </p:spPr>
      </p:pic>
      <p:sp>
        <p:nvSpPr>
          <p:cNvPr id="9" name="Rounded Rectangular Callout 8"/>
          <p:cNvSpPr/>
          <p:nvPr/>
        </p:nvSpPr>
        <p:spPr bwMode="auto">
          <a:xfrm>
            <a:off x="6400800" y="3505200"/>
            <a:ext cx="2743200" cy="1295400"/>
          </a:xfrm>
          <a:prstGeom prst="wedgeRoundRectCallout">
            <a:avLst>
              <a:gd name="adj1" fmla="val 2757"/>
              <a:gd name="adj2" fmla="val 70575"/>
              <a:gd name="adj3" fmla="val 16667"/>
            </a:avLst>
          </a:prstGeom>
          <a:solidFill>
            <a:srgbClr val="0033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b="1" dirty="0" smtClean="0">
                <a:latin typeface="Arial" pitchFamily="34" charset="0"/>
                <a:cs typeface="Arial" pitchFamily="34" charset="0"/>
              </a:rPr>
              <a:t>Current IEEE 802.22.1 beacon protocol contains many  security Features already</a:t>
            </a:r>
            <a:endParaRPr kumimoji="0" lang="en-US" sz="1600" b="1" i="0" u="none" strike="noStrike" cap="none" normalizeH="0" baseline="0" dirty="0" smtClean="0">
              <a:ln>
                <a:noFill/>
              </a:ln>
              <a:effectLst/>
              <a:latin typeface="Arial" pitchFamily="34" charset="0"/>
              <a:ea typeface="ＭＳ Ｐゴシック" charset="-128"/>
              <a:cs typeface="Arial" pitchFamily="34" charset="0"/>
            </a:endParaRPr>
          </a:p>
        </p:txBody>
      </p:sp>
      <p:sp>
        <p:nvSpPr>
          <p:cNvPr id="10" name="Text Box 2"/>
          <p:cNvSpPr txBox="1">
            <a:spLocks noChangeArrowheads="1"/>
          </p:cNvSpPr>
          <p:nvPr/>
        </p:nvSpPr>
        <p:spPr bwMode="auto">
          <a:xfrm>
            <a:off x="228600" y="-22086"/>
            <a:ext cx="8382000" cy="707886"/>
          </a:xfrm>
          <a:prstGeom prst="rect">
            <a:avLst/>
          </a:prstGeom>
          <a:solidFill>
            <a:schemeClr val="bg1"/>
          </a:solidFill>
          <a:ln w="9525">
            <a:noFill/>
            <a:miter lim="800000"/>
            <a:headEnd/>
            <a:tailEnd/>
          </a:ln>
        </p:spPr>
        <p:txBody>
          <a:bodyPr wrap="square">
            <a:spAutoFit/>
          </a:bodyPr>
          <a:lstStyle/>
          <a:p>
            <a:pPr>
              <a:spcBef>
                <a:spcPct val="50000"/>
              </a:spcBef>
            </a:pPr>
            <a:r>
              <a:rPr lang="en-US" sz="2000" b="1" dirty="0" smtClean="0">
                <a:solidFill>
                  <a:schemeClr val="tx1"/>
                </a:solidFill>
                <a:latin typeface="Arial" pitchFamily="34" charset="0"/>
                <a:cs typeface="Arial" pitchFamily="34" charset="0"/>
              </a:rPr>
              <a:t>Spectrum sharing with radar using IEEE 802.22.1 Beaconing Standard</a:t>
            </a:r>
            <a:endParaRPr lang="en-US" sz="2000" b="1" dirty="0">
              <a:solidFill>
                <a:schemeClr val="tx1"/>
              </a:solidFill>
              <a:latin typeface="Arial" pitchFamily="34" charset="0"/>
              <a:cs typeface="Arial" pitchFamily="34" charset="0"/>
            </a:endParaRPr>
          </a:p>
        </p:txBody>
      </p:sp>
      <p:sp>
        <p:nvSpPr>
          <p:cNvPr id="11" name="Footer Placeholder 3"/>
          <p:cNvSpPr txBox="1">
            <a:spLocks/>
          </p:cNvSpPr>
          <p:nvPr/>
        </p:nvSpPr>
        <p:spPr>
          <a:xfrm>
            <a:off x="5486400" y="6096000"/>
            <a:ext cx="3429000" cy="457200"/>
          </a:xfrm>
          <a:prstGeom prst="rect">
            <a:avLst/>
          </a:prstGeom>
        </p:spPr>
        <p:txBody>
          <a:bodyPr vert="horz" lIns="91440" tIns="45720" rIns="91440" bIns="45720" rtlCol="0" anchor="ctr"/>
          <a:lstStyle>
            <a:lvl1pPr algn="l">
              <a:defRPr>
                <a:solidFill>
                  <a:schemeClr val="tx1"/>
                </a:solidFill>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Presenter: </a:t>
            </a:r>
            <a:r>
              <a:rPr kumimoji="0" lang="en-US" sz="14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t>
            </a:r>
            <a:r>
              <a:rPr kumimoji="0" lang="en-US" sz="1400" b="1" i="0" u="none" strike="noStrike" kern="1200" cap="none" spc="0" normalizeH="0" baseline="0" noProof="0" dirty="0" smtClean="0">
                <a:ln>
                  <a:noFill/>
                </a:ln>
                <a:solidFill>
                  <a:schemeClr val="tx1"/>
                </a:solidFill>
                <a:effectLst/>
                <a:uLnTx/>
                <a:uFillTx/>
                <a:latin typeface="Arial" pitchFamily="34" charset="0"/>
                <a:ea typeface="MS PGothic"/>
                <a:cs typeface="Arial" pitchFamily="34" charset="0"/>
              </a:rPr>
              <a:t>r. Ken Carrigan, </a:t>
            </a:r>
            <a:endParaRPr lang="en-US" sz="1400" dirty="0" smtClean="0">
              <a:latin typeface="Arial" pitchFamily="34" charset="0"/>
              <a:ea typeface="MS PGothic"/>
              <a:cs typeface="Arial" pitchFamily="34"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lang="en-US" sz="1400" dirty="0" smtClean="0">
                <a:latin typeface="Arial" pitchFamily="34" charset="0"/>
                <a:ea typeface="MS PGothic"/>
                <a:cs typeface="Arial" pitchFamily="34" charset="0"/>
                <a:hlinkClick r:id="rId6"/>
              </a:rPr>
              <a:t>Kenneth.carrigan@navy.mil</a:t>
            </a:r>
            <a:r>
              <a:rPr lang="en-US" sz="1400" dirty="0" smtClean="0">
                <a:latin typeface="Arial" pitchFamily="34" charset="0"/>
                <a:ea typeface="MS PGothic"/>
                <a:cs typeface="Arial" pitchFamily="34" charset="0"/>
              </a:rPr>
              <a:t> </a:t>
            </a:r>
          </a:p>
        </p:txBody>
      </p:sp>
      <p:sp>
        <p:nvSpPr>
          <p:cNvPr id="12" name="Footer Placeholder 3"/>
          <p:cNvSpPr txBox="1">
            <a:spLocks/>
          </p:cNvSpPr>
          <p:nvPr/>
        </p:nvSpPr>
        <p:spPr>
          <a:xfrm>
            <a:off x="685800" y="6248400"/>
            <a:ext cx="4267200" cy="457200"/>
          </a:xfrm>
          <a:prstGeom prst="rect">
            <a:avLst/>
          </a:prstGeom>
        </p:spPr>
        <p:txBody>
          <a:bodyPr vert="horz" lIns="91440" tIns="45720" rIns="91440" bIns="45720" rtlCol="0" anchor="ctr"/>
          <a:lstStyle>
            <a:lvl1pPr algn="l">
              <a:defRPr>
                <a:solidFill>
                  <a:schemeClr val="tx1"/>
                </a:solidFill>
              </a:defRPr>
            </a:lvl1pPr>
          </a:lstStyle>
          <a:p>
            <a:r>
              <a:rPr kumimoji="0" lang="en-US" sz="14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Presenter: </a:t>
            </a:r>
            <a:r>
              <a:rPr lang="en-US" sz="1400" b="1" dirty="0" smtClean="0">
                <a:latin typeface="Arial" pitchFamily="34" charset="0"/>
                <a:ea typeface="MS PGothic"/>
                <a:cs typeface="Arial" pitchFamily="34" charset="0"/>
              </a:rPr>
              <a:t>Dr. Apurva N. Mody, </a:t>
            </a:r>
            <a:endParaRPr lang="en-US" sz="1400" dirty="0" smtClean="0">
              <a:latin typeface="Arial" pitchFamily="34" charset="0"/>
              <a:ea typeface="MS PGothic"/>
              <a:cs typeface="Arial" pitchFamily="34" charset="0"/>
            </a:endParaRPr>
          </a:p>
          <a:p>
            <a:r>
              <a:rPr lang="en-US" sz="1400" dirty="0" smtClean="0">
                <a:latin typeface="Arial" pitchFamily="34" charset="0"/>
                <a:ea typeface="MS PGothic"/>
                <a:cs typeface="Arial" pitchFamily="34" charset="0"/>
                <a:hlinkClick r:id="rId7"/>
              </a:rPr>
              <a:t>apurva.mody@ieee.org</a:t>
            </a:r>
            <a:r>
              <a:rPr lang="en-US" sz="1400" dirty="0" smtClean="0">
                <a:latin typeface="Arial" pitchFamily="34" charset="0"/>
                <a:ea typeface="MS PGothic"/>
                <a:cs typeface="Arial" pitchFamily="34" charset="0"/>
              </a:rPr>
              <a:t>,+1-404-819-0314 </a:t>
            </a:r>
            <a:r>
              <a:rPr lang="en-US" sz="1400" dirty="0" smtClean="0">
                <a:latin typeface="Arial" pitchFamily="34" charset="0"/>
                <a:cs typeface="Arial" pitchFamily="34" charset="0"/>
              </a:rPr>
              <a:t> </a:t>
            </a:r>
          </a:p>
        </p:txBody>
      </p:sp>
      <p:sp>
        <p:nvSpPr>
          <p:cNvPr id="14" name="TextBox 13"/>
          <p:cNvSpPr txBox="1"/>
          <p:nvPr/>
        </p:nvSpPr>
        <p:spPr>
          <a:xfrm>
            <a:off x="6705600" y="6248400"/>
            <a:ext cx="2362200" cy="461665"/>
          </a:xfrm>
          <a:prstGeom prst="rect">
            <a:avLst/>
          </a:prstGeom>
          <a:noFill/>
        </p:spPr>
        <p:txBody>
          <a:bodyPr wrap="square" rtlCol="0">
            <a:spAutoFit/>
          </a:bodyPr>
          <a:lstStyle/>
          <a:p>
            <a:pPr algn="ctr"/>
            <a:r>
              <a:rPr lang="en-US" sz="1200" b="1" dirty="0" smtClean="0"/>
              <a:t>Approved for Public Release</a:t>
            </a:r>
          </a:p>
          <a:p>
            <a:pPr algn="ctr"/>
            <a:r>
              <a:rPr lang="en-US" sz="1200" b="1" dirty="0" smtClean="0"/>
              <a:t>Distribution Unlimited</a:t>
            </a:r>
            <a:endParaRPr lang="en-US" sz="1200" b="1"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685800"/>
          </a:xfrm>
        </p:spPr>
        <p:txBody>
          <a:bodyPr/>
          <a:lstStyle/>
          <a:p>
            <a:r>
              <a:rPr lang="en-US" sz="2800" dirty="0" smtClean="0"/>
              <a:t>Comments from the 802.11 WG</a:t>
            </a:r>
            <a:endParaRPr lang="en-US" sz="2800" dirty="0"/>
          </a:p>
        </p:txBody>
      </p:sp>
      <p:sp>
        <p:nvSpPr>
          <p:cNvPr id="3" name="Content Placeholder 2"/>
          <p:cNvSpPr>
            <a:spLocks noGrp="1"/>
          </p:cNvSpPr>
          <p:nvPr>
            <p:ph idx="1"/>
          </p:nvPr>
        </p:nvSpPr>
        <p:spPr>
          <a:xfrm>
            <a:off x="152400" y="1143000"/>
            <a:ext cx="8991600" cy="5562600"/>
          </a:xfrm>
        </p:spPr>
        <p:txBody>
          <a:bodyPr/>
          <a:lstStyle/>
          <a:p>
            <a:r>
              <a:rPr lang="en-US" sz="1800" dirty="0" smtClean="0"/>
              <a:t>In the current form, we cannot support the approval of the proposed PAR.</a:t>
            </a:r>
          </a:p>
          <a:p>
            <a:r>
              <a:rPr lang="en-US" sz="1800" dirty="0" smtClean="0"/>
              <a:t>The </a:t>
            </a:r>
            <a:r>
              <a:rPr lang="en-US" sz="1800" dirty="0" smtClean="0"/>
              <a:t>Title 2.1 and Scope 5.2b does not communicate clearly the substance of the project.</a:t>
            </a:r>
          </a:p>
          <a:p>
            <a:r>
              <a:rPr lang="en-US" sz="1800" dirty="0" smtClean="0">
                <a:solidFill>
                  <a:schemeClr val="accent2"/>
                </a:solidFill>
              </a:rPr>
              <a:t>802.22 Response: </a:t>
            </a:r>
          </a:p>
          <a:p>
            <a:r>
              <a:rPr lang="en-US" sz="1800" dirty="0" smtClean="0">
                <a:solidFill>
                  <a:schemeClr val="accent2"/>
                </a:solidFill>
              </a:rPr>
              <a:t>We agree with this </a:t>
            </a:r>
            <a:r>
              <a:rPr lang="en-US" sz="1800" dirty="0" smtClean="0">
                <a:solidFill>
                  <a:schemeClr val="accent2"/>
                </a:solidFill>
              </a:rPr>
              <a:t>comment. 802.19 provided similar comment.  </a:t>
            </a:r>
            <a:endParaRPr lang="en-US" sz="1800" dirty="0" smtClean="0">
              <a:solidFill>
                <a:schemeClr val="accent2"/>
              </a:solidFill>
            </a:endParaRPr>
          </a:p>
          <a:p>
            <a:pPr marL="0" indent="0"/>
            <a:r>
              <a:rPr lang="en-US" sz="1800" dirty="0" smtClean="0">
                <a:solidFill>
                  <a:schemeClr val="accent2"/>
                </a:solidFill>
              </a:rPr>
              <a:t>The 802.22 WG Chair talked to 802.11 (Jon Rosdahl and Bruce Kraemer). Since an amendment to an existing Standard does not allow changes to the title, we have taken the following action – Our proposed PAR will no longer be an Amendment, but it will be a Revision to the IEEE 802.22.1-2010 Standard. This will allow us to make changes to the Title, Scope and Purpose. </a:t>
            </a:r>
          </a:p>
          <a:p>
            <a:pPr marL="0" indent="0"/>
            <a:r>
              <a:rPr lang="en-US" sz="1800" dirty="0" smtClean="0">
                <a:solidFill>
                  <a:schemeClr val="accent2"/>
                </a:solidFill>
              </a:rPr>
              <a:t>Accordingly we have made changes to the Title, Scope and Purpose. We have also </a:t>
            </a:r>
            <a:r>
              <a:rPr lang="en-US" sz="1800" dirty="0" smtClean="0">
                <a:solidFill>
                  <a:schemeClr val="accent2"/>
                </a:solidFill>
              </a:rPr>
              <a:t>provided </a:t>
            </a:r>
            <a:r>
              <a:rPr lang="en-US" sz="1800" dirty="0" smtClean="0">
                <a:solidFill>
                  <a:schemeClr val="accent2"/>
                </a:solidFill>
              </a:rPr>
              <a:t>the </a:t>
            </a:r>
            <a:r>
              <a:rPr lang="en-US" sz="1800" dirty="0" smtClean="0">
                <a:solidFill>
                  <a:schemeClr val="accent2"/>
                </a:solidFill>
              </a:rPr>
              <a:t>Need </a:t>
            </a:r>
            <a:r>
              <a:rPr lang="en-US" sz="1800" dirty="0" smtClean="0">
                <a:solidFill>
                  <a:schemeClr val="accent2"/>
                </a:solidFill>
              </a:rPr>
              <a:t>for this revision to the standard. The updated PAR and 5C with modifications can be found </a:t>
            </a:r>
            <a:r>
              <a:rPr lang="en-US" sz="1800" dirty="0" smtClean="0">
                <a:solidFill>
                  <a:schemeClr val="accent2"/>
                </a:solidFill>
              </a:rPr>
              <a:t>here: </a:t>
            </a:r>
            <a:endParaRPr lang="en-US" sz="1800" dirty="0" smtClean="0">
              <a:solidFill>
                <a:schemeClr val="accent2"/>
              </a:solidFill>
            </a:endParaRPr>
          </a:p>
          <a:p>
            <a:pPr marL="0" indent="0"/>
            <a:r>
              <a:rPr lang="en-US" sz="1800" dirty="0" smtClean="0">
                <a:solidFill>
                  <a:schemeClr val="accent2"/>
                </a:solidFill>
              </a:rPr>
              <a:t>The new Title is as follows: </a:t>
            </a:r>
            <a:r>
              <a:rPr lang="en-GB" sz="1800" b="0" dirty="0" smtClean="0"/>
              <a:t>Standard for Information Technology--Telecommunications and information exchange between systems--Local and metropolitan area networks--Specific requirements</a:t>
            </a:r>
            <a:r>
              <a:rPr lang="en-GB" sz="1800" dirty="0" smtClean="0"/>
              <a:t> Part 22.1: Standard to Enable Spectrum Sharing using Advanced Beaconing </a:t>
            </a:r>
            <a:endParaRPr lang="en-US" sz="1800" dirty="0" smtClean="0"/>
          </a:p>
          <a:p>
            <a:pPr marL="0" indent="0"/>
            <a:endParaRPr lang="en-US" sz="1800" dirty="0" smtClean="0">
              <a:solidFill>
                <a:schemeClr val="accent2"/>
              </a:solidFill>
            </a:endParaRPr>
          </a:p>
          <a:p>
            <a:r>
              <a:rPr lang="en-US" sz="1800" dirty="0" smtClean="0"/>
              <a:t>(continued)</a:t>
            </a:r>
          </a:p>
          <a:p>
            <a:endParaRPr lang="en-US" sz="1800" dirty="0" smtClean="0"/>
          </a:p>
          <a:p>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685800"/>
          </a:xfrm>
        </p:spPr>
        <p:txBody>
          <a:bodyPr/>
          <a:lstStyle/>
          <a:p>
            <a:r>
              <a:rPr lang="en-US" sz="2800" dirty="0" smtClean="0"/>
              <a:t>Comments from the 802.11 WG</a:t>
            </a:r>
            <a:endParaRPr lang="en-US" sz="2800" dirty="0"/>
          </a:p>
        </p:txBody>
      </p:sp>
      <p:sp>
        <p:nvSpPr>
          <p:cNvPr id="3" name="Content Placeholder 2"/>
          <p:cNvSpPr>
            <a:spLocks noGrp="1"/>
          </p:cNvSpPr>
          <p:nvPr>
            <p:ph idx="1"/>
          </p:nvPr>
        </p:nvSpPr>
        <p:spPr>
          <a:xfrm>
            <a:off x="76200" y="914400"/>
            <a:ext cx="8991600" cy="5562600"/>
          </a:xfrm>
        </p:spPr>
        <p:txBody>
          <a:bodyPr/>
          <a:lstStyle/>
          <a:p>
            <a:r>
              <a:rPr lang="en-US" sz="1800" dirty="0" smtClean="0"/>
              <a:t>(continued)</a:t>
            </a:r>
            <a:endParaRPr lang="en-US" sz="1800" dirty="0" smtClean="0"/>
          </a:p>
          <a:p>
            <a:r>
              <a:rPr lang="en-US" sz="1800" dirty="0" smtClean="0">
                <a:solidFill>
                  <a:schemeClr val="accent2"/>
                </a:solidFill>
              </a:rPr>
              <a:t>The new Scope is as follows: </a:t>
            </a:r>
          </a:p>
          <a:p>
            <a:pPr marL="0" indent="0"/>
            <a:r>
              <a:rPr lang="en-GB" sz="1800" dirty="0" smtClean="0"/>
              <a:t>This standard specifies methods for spectrum sharing using advanced beaconing. The beacon specifies a format that facilitates its detection at low Signal to Noise Ratios. It contains information about a system that requires interference protection and is willing to share the spectrum with other systems. </a:t>
            </a:r>
            <a:endParaRPr lang="en-US" sz="1800" dirty="0" smtClean="0"/>
          </a:p>
          <a:p>
            <a:pPr marL="0" indent="0"/>
            <a:r>
              <a:rPr lang="en-GB" sz="1800" dirty="0" smtClean="0"/>
              <a:t>The Standard defines Physical Layer (PHY) and Medium Access Control Layer (MAC) for advanced beacon operation in High Frequency (HF), Very High Frequency (VHF), Ultra High Frequency (UHF) (3MHz to 862 MHz) and the S-Band (2 GHz - 4 GHz). Enhanced security features, spectrum management, self organizing network and relay capabilities are included in the beacon specification.  </a:t>
            </a:r>
            <a:endParaRPr lang="en-US" sz="1800" dirty="0" smtClean="0"/>
          </a:p>
          <a:p>
            <a:pPr marL="0" indent="0"/>
            <a:r>
              <a:rPr lang="en-GB" sz="1800" dirty="0" smtClean="0"/>
              <a:t>The beacon supports spectrum sharing with licensed wireless microphones, radars, fixed and transportable space to earth receiver stations and other services. The beacon may also be used for applications such as search and rescue amongst others.  </a:t>
            </a:r>
            <a:endParaRPr lang="en-US" sz="1800" dirty="0" smtClean="0"/>
          </a:p>
          <a:p>
            <a:pPr marL="0" indent="0"/>
            <a:r>
              <a:rPr lang="en-GB" sz="1800" dirty="0" smtClean="0"/>
              <a:t>This standard supports mechanisms to enable coexistence with other 802 systems in the same band.</a:t>
            </a:r>
            <a:endParaRPr lang="en-US" sz="1800" dirty="0" smtClean="0"/>
          </a:p>
          <a:p>
            <a:endParaRPr lang="en-US" sz="1800" dirty="0" smtClean="0"/>
          </a:p>
          <a:p>
            <a:endParaRPr lang="en-US" sz="1800" dirty="0" smtClean="0"/>
          </a:p>
          <a:p>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685800"/>
          </a:xfrm>
        </p:spPr>
        <p:txBody>
          <a:bodyPr/>
          <a:lstStyle/>
          <a:p>
            <a:r>
              <a:rPr lang="en-US" sz="2800" dirty="0" smtClean="0"/>
              <a:t>Comments from the 802.11 WG</a:t>
            </a:r>
            <a:endParaRPr lang="en-US" sz="2800" dirty="0"/>
          </a:p>
        </p:txBody>
      </p:sp>
      <p:sp>
        <p:nvSpPr>
          <p:cNvPr id="3" name="Content Placeholder 2"/>
          <p:cNvSpPr>
            <a:spLocks noGrp="1"/>
          </p:cNvSpPr>
          <p:nvPr>
            <p:ph idx="1"/>
          </p:nvPr>
        </p:nvSpPr>
        <p:spPr>
          <a:xfrm>
            <a:off x="76200" y="914400"/>
            <a:ext cx="8991600" cy="5562600"/>
          </a:xfrm>
        </p:spPr>
        <p:txBody>
          <a:bodyPr/>
          <a:lstStyle/>
          <a:p>
            <a:r>
              <a:rPr lang="en-US" sz="1800" dirty="0" smtClean="0"/>
              <a:t>(continued)</a:t>
            </a:r>
            <a:endParaRPr lang="en-US" sz="1800" dirty="0" smtClean="0"/>
          </a:p>
          <a:p>
            <a:pPr marL="0" indent="0"/>
            <a:r>
              <a:rPr lang="en-GB" sz="1800" dirty="0" smtClean="0">
                <a:solidFill>
                  <a:schemeClr val="accent2"/>
                </a:solidFill>
              </a:rPr>
              <a:t>The New Purpose is as follows: </a:t>
            </a:r>
          </a:p>
          <a:p>
            <a:pPr marL="0" indent="0"/>
            <a:r>
              <a:rPr lang="en-GB" sz="1800" dirty="0" smtClean="0"/>
              <a:t>This </a:t>
            </a:r>
            <a:r>
              <a:rPr lang="en-GB" sz="1800" dirty="0" smtClean="0"/>
              <a:t>standard proposes an advanced beaconing  specification to facilitate spectrum sharing. The beacon contains information about the system that is willing to share the spectrum but needs interference protection. Any new system that wants to operate in the same bands will decode this information from the beacon and adjust its parameters accordingly to not cause the interference.  with that system. </a:t>
            </a:r>
            <a:endParaRPr lang="en-US" sz="1800" dirty="0" smtClean="0">
              <a:solidFill>
                <a:schemeClr val="accent2"/>
              </a:solidFill>
            </a:endParaRPr>
          </a:p>
          <a:p>
            <a:endParaRPr lang="en-US" sz="1800" dirty="0" smtClean="0"/>
          </a:p>
          <a:p>
            <a:endParaRPr lang="en-US" sz="1800" dirty="0" smtClean="0"/>
          </a:p>
          <a:p>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pPr marL="0" indent="0"/>
            <a:endParaRPr lang="en-US" sz="2000" dirty="0" smtClean="0"/>
          </a:p>
          <a:p>
            <a:pPr marL="0" indent="0"/>
            <a:r>
              <a:rPr lang="en-US" sz="2000" dirty="0" smtClean="0"/>
              <a:t>Unable </a:t>
            </a:r>
            <a:r>
              <a:rPr lang="en-US" sz="2000" dirty="0" smtClean="0"/>
              <a:t>to differentiate what alternate systems you will be actually communicating with.</a:t>
            </a:r>
          </a:p>
          <a:p>
            <a:pPr marL="0" indent="0"/>
            <a:endParaRPr lang="en-US" sz="2000" dirty="0" smtClean="0">
              <a:solidFill>
                <a:schemeClr val="accent2"/>
              </a:solidFill>
            </a:endParaRPr>
          </a:p>
          <a:p>
            <a:pPr marL="0" indent="0"/>
            <a:r>
              <a:rPr lang="en-US" sz="2000" dirty="0" smtClean="0">
                <a:solidFill>
                  <a:schemeClr val="accent2"/>
                </a:solidFill>
              </a:rPr>
              <a:t>802.22 Response: We have tried to clarify this in the PAR scope and purpose. Beacon contains information about the system  that is willing to share the spectrum but needs interference protection. Any system that wants to operate in the designated bands will have to decode this information and adjust its parameters accordingly to not cause th</a:t>
            </a:r>
            <a:r>
              <a:rPr lang="en-US" sz="2000" dirty="0" smtClean="0">
                <a:solidFill>
                  <a:schemeClr val="accent2"/>
                </a:solidFill>
              </a:rPr>
              <a:t>e interference. (E. g. system that is willing to share the spectrum could be radar, or satellite to earth station receiver etc.) </a:t>
            </a:r>
            <a:endParaRPr lang="en-US" sz="200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the 802.11 WG</a:t>
            </a:r>
            <a:endParaRPr lang="en-US" dirty="0"/>
          </a:p>
        </p:txBody>
      </p:sp>
      <p:sp>
        <p:nvSpPr>
          <p:cNvPr id="3" name="Content Placeholder 2"/>
          <p:cNvSpPr>
            <a:spLocks noGrp="1"/>
          </p:cNvSpPr>
          <p:nvPr>
            <p:ph idx="1"/>
          </p:nvPr>
        </p:nvSpPr>
        <p:spPr>
          <a:xfrm>
            <a:off x="228600" y="1295400"/>
            <a:ext cx="8763000" cy="5181600"/>
          </a:xfrm>
        </p:spPr>
        <p:txBody>
          <a:bodyPr/>
          <a:lstStyle/>
          <a:p>
            <a:pPr marL="0" indent="0"/>
            <a:r>
              <a:rPr lang="en-US" sz="1800" dirty="0" smtClean="0"/>
              <a:t>Which </a:t>
            </a:r>
            <a:r>
              <a:rPr lang="en-US" sz="1800" dirty="0" smtClean="0"/>
              <a:t>of the communication devices are 802.22, and which are some other 3</a:t>
            </a:r>
            <a:r>
              <a:rPr lang="en-US" sz="1800" baseline="30000" dirty="0" smtClean="0"/>
              <a:t>rd</a:t>
            </a:r>
            <a:r>
              <a:rPr lang="en-US" sz="1800" dirty="0" smtClean="0"/>
              <a:t> party device operating in the frequency band mentioned.</a:t>
            </a:r>
          </a:p>
          <a:p>
            <a:pPr marL="0" indent="0"/>
            <a:r>
              <a:rPr lang="en-US" sz="1800" dirty="0" smtClean="0">
                <a:solidFill>
                  <a:schemeClr val="accent2"/>
                </a:solidFill>
              </a:rPr>
              <a:t>802.22 Response: The beacon is an </a:t>
            </a:r>
            <a:r>
              <a:rPr lang="en-US" sz="1800" i="1" dirty="0" smtClean="0">
                <a:solidFill>
                  <a:schemeClr val="accent2"/>
                </a:solidFill>
              </a:rPr>
              <a:t>802.22.1 </a:t>
            </a:r>
            <a:r>
              <a:rPr lang="en-US" sz="1800" dirty="0" smtClean="0">
                <a:solidFill>
                  <a:schemeClr val="accent2"/>
                </a:solidFill>
              </a:rPr>
              <a:t>device and uses a different modulation from 802.22 [See the note below]. </a:t>
            </a:r>
            <a:r>
              <a:rPr lang="en-US" sz="1800" dirty="0" smtClean="0">
                <a:solidFill>
                  <a:schemeClr val="accent2"/>
                </a:solidFill>
              </a:rPr>
              <a:t>Any new system that wants to share the spectrum with an existing holder of the spectrum is the 3</a:t>
            </a:r>
            <a:r>
              <a:rPr lang="en-US" sz="1800" baseline="30000" dirty="0" smtClean="0">
                <a:solidFill>
                  <a:schemeClr val="accent2"/>
                </a:solidFill>
              </a:rPr>
              <a:t>rd</a:t>
            </a:r>
            <a:r>
              <a:rPr lang="en-US" sz="1800" dirty="0" smtClean="0">
                <a:solidFill>
                  <a:schemeClr val="accent2"/>
                </a:solidFill>
              </a:rPr>
              <a:t> party system. </a:t>
            </a:r>
          </a:p>
          <a:p>
            <a:pPr marL="0" indent="0"/>
            <a:r>
              <a:rPr lang="en-US" sz="1800" dirty="0" smtClean="0">
                <a:solidFill>
                  <a:schemeClr val="accent2"/>
                </a:solidFill>
              </a:rPr>
              <a:t>E. g. a licensed exempt device operating in the TV Band </a:t>
            </a:r>
            <a:r>
              <a:rPr lang="en-US" sz="1800" dirty="0" err="1" smtClean="0">
                <a:solidFill>
                  <a:schemeClr val="accent2"/>
                </a:solidFill>
              </a:rPr>
              <a:t>WhiteSpaces</a:t>
            </a:r>
            <a:r>
              <a:rPr lang="en-US" sz="1800" dirty="0" smtClean="0">
                <a:solidFill>
                  <a:schemeClr val="accent2"/>
                </a:solidFill>
              </a:rPr>
              <a:t> wanting to share the spectrum with a Licensed Part 74 wireless microphone is a third party system. </a:t>
            </a:r>
          </a:p>
          <a:p>
            <a:pPr marL="0" indent="0"/>
            <a:r>
              <a:rPr lang="en-US" sz="1800" dirty="0" smtClean="0">
                <a:solidFill>
                  <a:schemeClr val="accent2"/>
                </a:solidFill>
              </a:rPr>
              <a:t>Or a communications system operating in the 3550 – 3650 Band trying to share the spectrum with radar is a 3</a:t>
            </a:r>
            <a:r>
              <a:rPr lang="en-US" sz="1800" baseline="30000" dirty="0" smtClean="0">
                <a:solidFill>
                  <a:schemeClr val="accent2"/>
                </a:solidFill>
              </a:rPr>
              <a:t>rd</a:t>
            </a:r>
            <a:r>
              <a:rPr lang="en-US" sz="1800" dirty="0" smtClean="0">
                <a:solidFill>
                  <a:schemeClr val="accent2"/>
                </a:solidFill>
              </a:rPr>
              <a:t> party system</a:t>
            </a:r>
            <a:endParaRPr lang="en-US" sz="1800" dirty="0" smtClean="0">
              <a:solidFill>
                <a:schemeClr val="accent2"/>
              </a:solidFill>
            </a:endParaRPr>
          </a:p>
          <a:p>
            <a:pPr marL="0" indent="0"/>
            <a:endParaRPr lang="en-US" sz="1800" dirty="0" smtClean="0">
              <a:solidFill>
                <a:schemeClr val="accent2"/>
              </a:solidFill>
            </a:endParaRPr>
          </a:p>
          <a:p>
            <a:pPr marL="0" indent="0"/>
            <a:r>
              <a:rPr lang="en-US" sz="1800" dirty="0" smtClean="0">
                <a:solidFill>
                  <a:schemeClr val="accent2"/>
                </a:solidFill>
              </a:rPr>
              <a:t>[Note: </a:t>
            </a:r>
            <a:r>
              <a:rPr lang="en-US" sz="1800" dirty="0" smtClean="0">
                <a:solidFill>
                  <a:schemeClr val="accent2"/>
                </a:solidFill>
              </a:rPr>
              <a:t>802.22 base standard defines an OFDMA based PHY that is used primarily for broadband (6 MHz) communications in VHF/ UHF Bands. On the other hand 802.22.1 defines a separate waveform (PHY and MAC) that consists of a signal that occupies 76 kHz </a:t>
            </a:r>
            <a:r>
              <a:rPr lang="en-US" sz="1800" dirty="0" smtClean="0">
                <a:solidFill>
                  <a:schemeClr val="accent2"/>
                </a:solidFill>
              </a:rPr>
              <a:t>bandwidth that </a:t>
            </a:r>
            <a:r>
              <a:rPr lang="en-US" sz="1800" dirty="0" smtClean="0">
                <a:solidFill>
                  <a:schemeClr val="accent2"/>
                </a:solidFill>
              </a:rPr>
              <a:t>is used to protect primary and secondary users such as licensed Part 74 microphones</a:t>
            </a:r>
            <a:r>
              <a:rPr lang="en-US" sz="1800" dirty="0" smtClean="0">
                <a:solidFill>
                  <a:schemeClr val="accent2"/>
                </a:solidFill>
              </a:rPr>
              <a:t>.]</a:t>
            </a:r>
            <a:endParaRPr lang="en-US" sz="1800" dirty="0" smtClean="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 2012</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2884</TotalTime>
  <Words>1889</Words>
  <Application>Microsoft Office PowerPoint</Application>
  <PresentationFormat>On-screen Show (4:3)</PresentationFormat>
  <Paragraphs>153</Paragraphs>
  <Slides>14</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Microsoft Office Word 97 - 2003 Document</vt:lpstr>
      <vt:lpstr>802.22 Response to the Comments on the 802.22.1 PAR</vt:lpstr>
      <vt:lpstr>Slide 2</vt:lpstr>
      <vt:lpstr>Slide 3</vt:lpstr>
      <vt:lpstr>Slide 4</vt:lpstr>
      <vt:lpstr>Comments from the 802.11 WG</vt:lpstr>
      <vt:lpstr>Comments from the 802.11 WG</vt:lpstr>
      <vt:lpstr>Comments from the 802.11 WG</vt:lpstr>
      <vt:lpstr>Comments from the 802.11 WG</vt:lpstr>
      <vt:lpstr>Comments from the 802.11 WG</vt:lpstr>
      <vt:lpstr>Comments from the 802.11 WG</vt:lpstr>
      <vt:lpstr>Comments from the 802.11 WG</vt:lpstr>
      <vt:lpstr>Comments from the 802.19 WG</vt:lpstr>
      <vt:lpstr>Comments from the 802.19 WG</vt:lpstr>
      <vt:lpstr>Slide 14</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WG11 Review of Nov 2012 Proposed PARs</dc:title>
  <dc:subject>Nov 2012</dc:subject>
  <dc:creator>Jon Rosdahl</dc:creator>
  <cp:lastModifiedBy>apurva.mody</cp:lastModifiedBy>
  <cp:revision>32</cp:revision>
  <cp:lastPrinted>1601-01-01T00:00:00Z</cp:lastPrinted>
  <dcterms:created xsi:type="dcterms:W3CDTF">2012-11-12T21:47:03Z</dcterms:created>
  <dcterms:modified xsi:type="dcterms:W3CDTF">2012-11-14T22:13:41Z</dcterms:modified>
</cp:coreProperties>
</file>