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547" r:id="rId3"/>
    <p:sldId id="548" r:id="rId4"/>
    <p:sldId id="575" r:id="rId5"/>
    <p:sldId id="579" r:id="rId6"/>
    <p:sldId id="549" r:id="rId7"/>
    <p:sldId id="550" r:id="rId8"/>
    <p:sldId id="551" r:id="rId9"/>
    <p:sldId id="552" r:id="rId10"/>
    <p:sldId id="553" r:id="rId11"/>
    <p:sldId id="554" r:id="rId12"/>
    <p:sldId id="577" r:id="rId13"/>
    <p:sldId id="556" r:id="rId14"/>
    <p:sldId id="557" r:id="rId15"/>
    <p:sldId id="558" r:id="rId16"/>
    <p:sldId id="561" r:id="rId17"/>
    <p:sldId id="578" r:id="rId18"/>
    <p:sldId id="595" r:id="rId19"/>
    <p:sldId id="596" r:id="rId20"/>
    <p:sldId id="588" r:id="rId21"/>
    <p:sldId id="573" r:id="rId22"/>
    <p:sldId id="574" r:id="rId23"/>
    <p:sldId id="583" r:id="rId24"/>
    <p:sldId id="544" r:id="rId25"/>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1" autoAdjust="0"/>
    <p:restoredTop sz="94660"/>
  </p:normalViewPr>
  <p:slideViewPr>
    <p:cSldViewPr>
      <p:cViewPr varScale="1">
        <p:scale>
          <a:sx n="96" d="100"/>
          <a:sy n="96" d="100"/>
        </p:scale>
        <p:origin x="-1066"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a:t>doc.: IEEE 802.22-08-0080-02-0000</a:t>
            </a:r>
          </a:p>
        </p:txBody>
      </p:sp>
      <p:sp>
        <p:nvSpPr>
          <p:cNvPr id="17410" name="Rectangle 3"/>
          <p:cNvSpPr>
            <a:spLocks noGrp="1" noChangeArrowheads="1"/>
          </p:cNvSpPr>
          <p:nvPr>
            <p:ph type="dt" sz="quarter" idx="1"/>
          </p:nvPr>
        </p:nvSpPr>
        <p:spPr>
          <a:xfrm>
            <a:off x="669925" y="112068"/>
            <a:ext cx="806311" cy="23083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dirty="0" smtClean="0"/>
              <a:t>May</a:t>
            </a:r>
            <a:r>
              <a:rPr lang="ko-KR" altLang="en-US" sz="1500" dirty="0" smtClean="0"/>
              <a:t> </a:t>
            </a:r>
            <a:r>
              <a:rPr lang="ko-KR" altLang="en-US" sz="1500" dirty="0"/>
              <a:t>2007</a:t>
            </a:r>
            <a:endParaRPr lang="en-US" altLang="ko-KR" sz="1500" dirty="0"/>
          </a:p>
        </p:txBody>
      </p:sp>
      <p:sp>
        <p:nvSpPr>
          <p:cNvPr id="17411"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466725" defTabSz="955675" eaLnBrk="0" hangingPunct="0">
              <a:defRPr sz="1400" b="1">
                <a:solidFill>
                  <a:schemeClr val="tx1"/>
                </a:solidFill>
                <a:latin typeface="Times New Roman" charset="0"/>
                <a:ea typeface="굴림" charset="0"/>
                <a:cs typeface="굴림" charset="0"/>
              </a:defRPr>
            </a:lvl5pPr>
            <a:lvl6pPr marL="9239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13811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18383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22955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vl="4"/>
            <a:r>
              <a:rPr lang="ko-KR" altLang="en-US" sz="1300" b="0"/>
              <a:t>Chang-Joo Kim, ETRI</a:t>
            </a:r>
            <a:endParaRPr lang="en-US" altLang="ko-KR" sz="1300" b="0"/>
          </a:p>
        </p:txBody>
      </p:sp>
      <p:sp>
        <p:nvSpPr>
          <p:cNvPr id="1741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300" b="0"/>
              <a:t>Page </a:t>
            </a:r>
            <a:fld id="{EA99CCE2-F505-DF4D-8630-98713B8A45C8}" type="slidenum">
              <a:rPr lang="en-US" altLang="ko-KR" sz="1300" b="0"/>
              <a:pPr/>
              <a:t>1</a:t>
            </a:fld>
            <a:endParaRPr lang="en-US" altLang="ko-KR" sz="1300" b="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ko-KR" altLang="en-US" dirty="0">
              <a:latin typeface="Times New Roman" charset="0"/>
              <a:ea typeface="굴림" charset="0"/>
              <a:cs typeface="굴림"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4899658" y="334189"/>
            <a:ext cx="3545842"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IEEE </a:t>
            </a:r>
            <a:r>
              <a:rPr lang="en-US" altLang="ja-JP" sz="1800" b="1" dirty="0" smtClean="0"/>
              <a:t>22-12-0096-02-000b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Microsoft_Office_Word_97-2003___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바닥글 개체 틀 4"/>
          <p:cNvSpPr>
            <a:spLocks noGrp="1"/>
          </p:cNvSpPr>
          <p:nvPr>
            <p:ph type="ftr" sz="quarter" idx="11"/>
          </p:nvPr>
        </p:nvSpPr>
        <p:spPr>
          <a:xfrm>
            <a:off x="7048324" y="6475413"/>
            <a:ext cx="149560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16387" name="슬라이드 번호 개체 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Slide </a:t>
            </a:r>
            <a:fld id="{84B7AE5C-D1AF-9F40-B271-6D38DC4F155A}" type="slidenum">
              <a:rPr lang="en-US" altLang="ko-KR" sz="1200" b="0"/>
              <a:pPr/>
              <a:t>1</a:t>
            </a:fld>
            <a:endParaRPr lang="en-US" altLang="ko-KR" sz="1200" b="0"/>
          </a:p>
        </p:txBody>
      </p:sp>
      <p:sp>
        <p:nvSpPr>
          <p:cNvPr id="16388"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Nov. 2012 Plan &amp; Report</a:t>
            </a:r>
            <a:endParaRPr lang="en-US" altLang="ko-KR" sz="2800" dirty="0">
              <a:latin typeface="Times New Roman" charset="0"/>
              <a:ea typeface="굴림" charset="0"/>
              <a:cs typeface="굴림" charset="0"/>
            </a:endParaRPr>
          </a:p>
        </p:txBody>
      </p:sp>
      <p:sp>
        <p:nvSpPr>
          <p:cNvPr id="16389"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latin typeface="Times New Roman" charset="0"/>
                <a:ea typeface="굴림" charset="0"/>
                <a:cs typeface="굴림" charset="0"/>
              </a:rPr>
              <a:t>IEEE P802.22 Wireless RANs          Date:</a:t>
            </a:r>
            <a:r>
              <a:rPr lang="en-US" altLang="ko-KR" sz="2000" b="0" dirty="0">
                <a:latin typeface="Times New Roman" charset="0"/>
                <a:ea typeface="굴림" charset="0"/>
                <a:cs typeface="굴림" charset="0"/>
              </a:rPr>
              <a:t> </a:t>
            </a:r>
            <a:r>
              <a:rPr lang="en-US" altLang="ko-KR" sz="2000" b="0" dirty="0" smtClean="0">
                <a:latin typeface="Times New Roman" charset="0"/>
                <a:ea typeface="굴림" charset="0"/>
                <a:cs typeface="굴림" charset="0"/>
              </a:rPr>
              <a:t>2012-11-14</a:t>
            </a:r>
            <a:endParaRPr lang="en-US" altLang="ko-KR" sz="2000" b="0" dirty="0">
              <a:latin typeface="Times New Roman" charset="0"/>
              <a:ea typeface="굴림" charset="0"/>
              <a:cs typeface="굴림" charset="0"/>
            </a:endParaRPr>
          </a:p>
        </p:txBody>
      </p:sp>
      <p:sp>
        <p:nvSpPr>
          <p:cNvPr id="16390"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6391"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sp>
        <p:nvSpPr>
          <p:cNvPr id="16393" name="TextBox 2"/>
          <p:cNvSpPr txBox="1">
            <a:spLocks noChangeArrowheads="1"/>
          </p:cNvSpPr>
          <p:nvPr/>
        </p:nvSpPr>
        <p:spPr bwMode="auto">
          <a:xfrm>
            <a:off x="7916863" y="501650"/>
            <a:ext cx="185737"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eaLnBrk="1" hangingPunct="1"/>
            <a:endParaRPr lang="en-US"/>
          </a:p>
        </p:txBody>
      </p:sp>
      <p:sp>
        <p:nvSpPr>
          <p:cNvPr id="2" name="Date Placeholder 1"/>
          <p:cNvSpPr>
            <a:spLocks noGrp="1"/>
          </p:cNvSpPr>
          <p:nvPr>
            <p:ph type="dt" sz="half" idx="10"/>
          </p:nvPr>
        </p:nvSpPr>
        <p:spPr>
          <a:xfrm>
            <a:off x="696913" y="334189"/>
            <a:ext cx="961866" cy="276999"/>
          </a:xfrm>
        </p:spPr>
        <p:txBody>
          <a:bodyPr/>
          <a:lstStyle/>
          <a:p>
            <a:pPr>
              <a:defRPr/>
            </a:pPr>
            <a:r>
              <a:rPr lang="en-US" altLang="ko-KR" dirty="0" smtClean="0"/>
              <a:t>Nov. 2012</a:t>
            </a:r>
            <a:endParaRPr lang="en-US" altLang="ko-KR" dirty="0"/>
          </a:p>
        </p:txBody>
      </p:sp>
      <p:graphicFrame>
        <p:nvGraphicFramePr>
          <p:cNvPr id="16409" name="Object 25"/>
          <p:cNvGraphicFramePr>
            <a:graphicFrameLocks noChangeAspect="1"/>
          </p:cNvGraphicFramePr>
          <p:nvPr/>
        </p:nvGraphicFramePr>
        <p:xfrm>
          <a:off x="612775" y="2713038"/>
          <a:ext cx="7847657" cy="703262"/>
        </p:xfrm>
        <a:graphic>
          <a:graphicData uri="http://schemas.openxmlformats.org/presentationml/2006/ole">
            <p:oleObj spid="_x0000_s16409" name="Document" r:id="rId7"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a:xfrm>
            <a:off x="251520" y="1772816"/>
            <a:ext cx="8712968" cy="4114800"/>
          </a:xfrm>
        </p:spPr>
        <p:txBody>
          <a:bodyPr/>
          <a:lstStyle/>
          <a:p>
            <a:pPr marL="230188" indent="-230188">
              <a:lnSpc>
                <a:spcPct val="80000"/>
              </a:lnSpc>
            </a:pPr>
            <a:endParaRPr lang="en-US" altLang="ja-JP" sz="500" u="sng" dirty="0" smtClean="0">
              <a:solidFill>
                <a:srgbClr val="FF0000"/>
              </a:solidFill>
            </a:endParaRPr>
          </a:p>
          <a:p>
            <a:pPr marL="230188" indent="-230188">
              <a:lnSpc>
                <a:spcPct val="80000"/>
              </a:lnSpc>
              <a:spcAft>
                <a:spcPct val="40000"/>
              </a:spcAft>
            </a:pPr>
            <a:r>
              <a:rPr lang="en-US" altLang="ja-JP" sz="20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interpretation, validity, or essentiality of patents/patent claims.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specific license rates, terms, or conditions.</a:t>
            </a:r>
          </a:p>
          <a:p>
            <a:pPr marL="1143000" lvl="2">
              <a:lnSpc>
                <a:spcPct val="80000"/>
              </a:lnSpc>
              <a:spcAft>
                <a:spcPct val="40000"/>
              </a:spcAft>
            </a:pPr>
            <a:r>
              <a:rPr lang="en-US" altLang="ja-JP" sz="16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dirty="0" smtClean="0"/>
              <a:t>Technical considerations remain primary focus</a:t>
            </a:r>
            <a:endParaRPr lang="en-US" altLang="ja-JP" dirty="0" smtClean="0"/>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or engage in the fixing of product prices, allocation of customers, or division of sales markets.</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status or substance of ongoing or threatened litigation.</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be silent if inappropriate topics are discussed </a:t>
            </a:r>
            <a:r>
              <a:rPr lang="en-US" altLang="ja-JP" sz="1800" b="1" dirty="0" smtClean="0">
                <a:latin typeface="Arial" charset="0"/>
              </a:rPr>
              <a:t>…</a:t>
            </a:r>
            <a:r>
              <a:rPr lang="en-US" altLang="ja-JP" sz="1800" b="1" dirty="0" smtClean="0"/>
              <a:t> do formally object.</a:t>
            </a:r>
          </a:p>
          <a:p>
            <a:pPr marL="230188" indent="-230188" algn="ctr">
              <a:lnSpc>
                <a:spcPct val="80000"/>
              </a:lnSpc>
            </a:pPr>
            <a:r>
              <a:rPr lang="en-US" altLang="ja-JP" dirty="0" smtClean="0"/>
              <a:t>---------------------------------------------------------------   </a:t>
            </a:r>
            <a:endParaRPr lang="en-US" altLang="ja-JP" sz="1400" dirty="0" smtClean="0"/>
          </a:p>
          <a:p>
            <a:pPr marL="230188" indent="-230188" algn="ctr">
              <a:lnSpc>
                <a:spcPct val="80000"/>
              </a:lnSpc>
            </a:pPr>
            <a:r>
              <a:rPr lang="en-US" altLang="ja-JP" sz="1400" dirty="0" smtClean="0"/>
              <a:t>See </a:t>
            </a:r>
            <a:r>
              <a:rPr lang="en-US" altLang="ja-JP" sz="1400" i="1" dirty="0" smtClean="0"/>
              <a:t>IEEE-SA Standards Board Operations Manual</a:t>
            </a:r>
            <a:r>
              <a:rPr lang="en-US" altLang="ja-JP" sz="1400" dirty="0" smtClean="0"/>
              <a:t>, clause 5.3.10 and </a:t>
            </a:r>
            <a:r>
              <a:rPr lang="en-GB" altLang="ja-JP" sz="1400" dirty="0" smtClean="0"/>
              <a:t>“Promoting Competition and Innovation: What You Need to Know about the IEEE Standards Association's Antitrust and Competition Policy”</a:t>
            </a:r>
            <a:r>
              <a:rPr lang="en-US" altLang="ja-JP" sz="1400" dirty="0" smtClean="0"/>
              <a:t> for more details.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Nov. 802.22b agenda as contained in 22-12-0095-00-000b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Gwangzeen</a:t>
            </a:r>
            <a:r>
              <a:rPr lang="en-US" altLang="ja-JP" dirty="0" smtClean="0"/>
              <a:t> </a:t>
            </a:r>
            <a:r>
              <a:rPr lang="en-US" altLang="ja-JP" dirty="0" err="1" smtClean="0"/>
              <a:t>Ko</a:t>
            </a:r>
            <a:endParaRPr lang="en-US" altLang="ja-JP" dirty="0" smtClean="0"/>
          </a:p>
          <a:p>
            <a:endParaRPr lang="en-US" altLang="ja-JP" dirty="0" smtClean="0"/>
          </a:p>
          <a:p>
            <a:r>
              <a:rPr kumimoji="1"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Tuesday Nov. 14</a:t>
            </a:r>
            <a:r>
              <a:rPr kumimoji="1" lang="en-US" altLang="ja-JP" baseline="30000" dirty="0" smtClean="0"/>
              <a:t>th</a:t>
            </a:r>
            <a:r>
              <a:rPr kumimoji="1" lang="en-US" altLang="ja-JP" dirty="0" smtClean="0"/>
              <a:t> PM1</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Review from September</a:t>
            </a:r>
          </a:p>
          <a:p>
            <a:r>
              <a:rPr lang="en-US" altLang="ja-JP" dirty="0" smtClean="0"/>
              <a:t>Approve minutes from July</a:t>
            </a:r>
          </a:p>
          <a:p>
            <a:r>
              <a:rPr lang="en-US" altLang="ja-JP" dirty="0" smtClean="0"/>
              <a:t>Call for Intents and Call for Proposals</a:t>
            </a:r>
          </a:p>
          <a:p>
            <a:r>
              <a:rPr lang="en-US" altLang="ja-JP" dirty="0" smtClean="0"/>
              <a:t>Time slot for Proposal Presentation</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from September</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lang="en-US" altLang="ja-JP" dirty="0" smtClean="0">
                <a:latin typeface="Times New Roman" charset="0"/>
              </a:rPr>
              <a:t>September meeting review</a:t>
            </a:r>
          </a:p>
          <a:p>
            <a:pPr marL="800100" lvl="5" indent="-342900">
              <a:buFont typeface="Arial" pitchFamily="34" charset="0"/>
              <a:buChar char="•"/>
            </a:pPr>
            <a:r>
              <a:rPr lang="en-US" altLang="ja-JP" sz="2400" dirty="0" smtClean="0"/>
              <a:t>Technical contributions</a:t>
            </a:r>
          </a:p>
          <a:p>
            <a:pPr marL="1257300" lvl="6" indent="-342900">
              <a:buFont typeface="Arial" pitchFamily="34" charset="0"/>
              <a:buChar char="•"/>
            </a:pPr>
            <a:r>
              <a:rPr lang="en-US" altLang="ja-JP" sz="2400" dirty="0" smtClean="0"/>
              <a:t>Document 80/r0 – PAPR Evaluation on SCH in IEEE802.22 (Wed. AM2)</a:t>
            </a:r>
          </a:p>
          <a:p>
            <a:pPr marL="1257300" lvl="6" indent="-342900">
              <a:buFont typeface="Arial" pitchFamily="34" charset="0"/>
              <a:buChar char="•"/>
            </a:pPr>
            <a:r>
              <a:rPr lang="en-US" altLang="ja-JP" sz="2400" dirty="0" smtClean="0"/>
              <a:t>Document (82/r0) – Data mapping for Broadband Service Extension in The IEEE 802.22b (Wed. AM2)</a:t>
            </a:r>
          </a:p>
          <a:p>
            <a:pPr marL="800100" lvl="5" indent="-342900">
              <a:buFont typeface="Arial" pitchFamily="34" charset="0"/>
              <a:buChar char="•"/>
            </a:pPr>
            <a:r>
              <a:rPr lang="en-US" altLang="ja-JP" sz="2400" dirty="0" smtClean="0"/>
              <a:t>Remind Call for Intent and Call for Proposal</a:t>
            </a:r>
          </a:p>
          <a:p>
            <a:pPr marL="800100" lvl="5" indent="-342900">
              <a:buFont typeface="Arial" pitchFamily="34" charset="0"/>
              <a:buChar char="•"/>
            </a:pPr>
            <a:r>
              <a:rPr kumimoji="1" lang="en-US" altLang="ja-JP" sz="2400" dirty="0" smtClean="0"/>
              <a:t>Present Time Allocation for Proposal</a:t>
            </a:r>
            <a:r>
              <a:rPr lang="en-US" altLang="ja-JP" sz="2400" dirty="0" smtClean="0"/>
              <a:t> </a:t>
            </a:r>
          </a:p>
          <a:p>
            <a:endParaRPr lang="en-US" altLang="ja-JP" dirty="0" smtClean="0">
              <a:latin typeface="Times New Roman" charset="0"/>
            </a:endParaRPr>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September 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Sep. 802.22b minutes as contained in 22-12-0097-00-000b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err="1" smtClean="0"/>
              <a:t>Second:Gwangzeen</a:t>
            </a:r>
            <a:r>
              <a:rPr lang="en-US" altLang="ja-JP" dirty="0" smtClean="0"/>
              <a:t> </a:t>
            </a:r>
            <a:r>
              <a:rPr lang="en-US" altLang="ja-JP" dirty="0" err="1" smtClean="0"/>
              <a:t>Ko</a:t>
            </a:r>
            <a:endParaRPr lang="en-US" altLang="ja-JP" dirty="0" smtClean="0"/>
          </a:p>
          <a:p>
            <a:endParaRPr lang="en-US" altLang="ja-JP" dirty="0" smtClean="0"/>
          </a:p>
          <a:p>
            <a:r>
              <a:rPr lang="en-US" altLang="ja-JP" dirty="0" smtClean="0"/>
              <a:t>No objection, Motion passes.</a:t>
            </a:r>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Intents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Call for Intent </a:t>
            </a:r>
            <a:r>
              <a:rPr kumimoji="1" lang="en-US" altLang="ja-JP" dirty="0" smtClean="0">
                <a:solidFill>
                  <a:srgbClr val="FF0000"/>
                </a:solidFill>
              </a:rPr>
              <a:t>: </a:t>
            </a:r>
            <a:r>
              <a:rPr kumimoji="1" lang="en-US" altLang="ja-JP" i="1" dirty="0" smtClean="0">
                <a:solidFill>
                  <a:srgbClr val="FF0000"/>
                </a:solidFill>
              </a:rPr>
              <a:t>September 28</a:t>
            </a:r>
          </a:p>
          <a:p>
            <a:r>
              <a:rPr lang="en-US" altLang="ja-JP" dirty="0" smtClean="0"/>
              <a:t>5 Intents are received</a:t>
            </a:r>
          </a:p>
          <a:p>
            <a:pPr lvl="1"/>
            <a:r>
              <a:rPr lang="en-US" altLang="ja-JP" dirty="0" smtClean="0"/>
              <a:t>1.Hiroshi Harada (NICT) </a:t>
            </a:r>
          </a:p>
          <a:p>
            <a:pPr lvl="1"/>
            <a:r>
              <a:rPr lang="en-US" altLang="ja-JP" dirty="0" smtClean="0"/>
              <a:t>2.Mody </a:t>
            </a:r>
            <a:r>
              <a:rPr lang="en-US" altLang="ja-JP" dirty="0" err="1" smtClean="0"/>
              <a:t>Apurva</a:t>
            </a:r>
            <a:r>
              <a:rPr lang="en-US" altLang="ja-JP" dirty="0" smtClean="0"/>
              <a:t> (BAE systems) </a:t>
            </a:r>
          </a:p>
          <a:p>
            <a:pPr lvl="1"/>
            <a:r>
              <a:rPr lang="en-US" altLang="ja-JP" dirty="0" smtClean="0"/>
              <a:t>3.Toh </a:t>
            </a:r>
            <a:r>
              <a:rPr lang="en-US" altLang="ja-JP" dirty="0" err="1" smtClean="0"/>
              <a:t>Keat</a:t>
            </a:r>
            <a:r>
              <a:rPr lang="en-US" altLang="ja-JP" dirty="0" smtClean="0"/>
              <a:t> </a:t>
            </a:r>
            <a:r>
              <a:rPr lang="en-US" altLang="ja-JP" dirty="0" err="1" smtClean="0"/>
              <a:t>Beng</a:t>
            </a:r>
            <a:r>
              <a:rPr lang="en-US" altLang="ja-JP" dirty="0" smtClean="0"/>
              <a:t> (Hitachi Kokusai Electric Inc.) </a:t>
            </a:r>
          </a:p>
          <a:p>
            <a:pPr lvl="1"/>
            <a:r>
              <a:rPr lang="en-US" altLang="ja-JP" dirty="0" smtClean="0"/>
              <a:t>4.Shigenobu Sasaki (Niigata University) </a:t>
            </a:r>
          </a:p>
          <a:p>
            <a:pPr lvl="1"/>
            <a:r>
              <a:rPr lang="en-US" altLang="ja-JP" dirty="0" smtClean="0"/>
              <a:t>5.Sunghyun Hwang (ETRI)</a:t>
            </a:r>
            <a:endParaRPr lang="en-US" altLang="ja-JP" dirty="0" smtClean="0">
              <a:ea typeface="ＭＳ Ｐゴシック" pitchFamily="34" charset="-128"/>
            </a:endParaRPr>
          </a:p>
          <a:p>
            <a:pPr lvl="1"/>
            <a:endParaRPr lang="en-US" altLang="ja-JP" dirty="0" smtClean="0">
              <a:ea typeface="ＭＳ Ｐゴシック" pitchFamily="34" charset="-128"/>
            </a:endParaRPr>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Proposals</a:t>
            </a:r>
            <a:endParaRPr kumimoji="1" lang="ja-JP" altLang="en-US" dirty="0"/>
          </a:p>
        </p:txBody>
      </p:sp>
      <p:sp>
        <p:nvSpPr>
          <p:cNvPr id="3" name="コンテンツ プレースホルダ 2"/>
          <p:cNvSpPr>
            <a:spLocks noGrp="1"/>
          </p:cNvSpPr>
          <p:nvPr>
            <p:ph idx="1"/>
          </p:nvPr>
        </p:nvSpPr>
        <p:spPr/>
        <p:txBody>
          <a:bodyPr/>
          <a:lstStyle/>
          <a:p>
            <a:r>
              <a:rPr kumimoji="1" lang="en-GB" altLang="ja-JP" dirty="0" smtClean="0"/>
              <a:t>Call for Proposal</a:t>
            </a:r>
            <a:r>
              <a:rPr kumimoji="1" lang="en-GB" altLang="ja-JP" i="1" dirty="0" smtClean="0">
                <a:solidFill>
                  <a:srgbClr val="FF0000"/>
                </a:solidFill>
              </a:rPr>
              <a:t>: </a:t>
            </a:r>
            <a:r>
              <a:rPr lang="en-GB" altLang="ja-JP" i="1" dirty="0" smtClean="0">
                <a:solidFill>
                  <a:srgbClr val="FF0000"/>
                </a:solidFill>
              </a:rPr>
              <a:t>October 28</a:t>
            </a:r>
          </a:p>
          <a:p>
            <a:r>
              <a:rPr kumimoji="1" lang="en-US" altLang="ja-JP" dirty="0" smtClean="0"/>
              <a:t>5 Proposals are received</a:t>
            </a:r>
          </a:p>
          <a:p>
            <a:pPr lvl="1"/>
            <a:r>
              <a:rPr lang="en-US" altLang="ja-JP" dirty="0" smtClean="0"/>
              <a:t>1.Hiroshi Harada (NICT) – 90/r3</a:t>
            </a:r>
          </a:p>
          <a:p>
            <a:pPr lvl="1"/>
            <a:r>
              <a:rPr lang="en-US" altLang="ja-JP" dirty="0" smtClean="0"/>
              <a:t>2.Mody </a:t>
            </a:r>
            <a:r>
              <a:rPr lang="en-US" altLang="ja-JP" dirty="0" err="1" smtClean="0"/>
              <a:t>Apurva</a:t>
            </a:r>
            <a:r>
              <a:rPr lang="en-US" altLang="ja-JP" dirty="0" smtClean="0"/>
              <a:t> (BAE systems)  - 89/r0</a:t>
            </a:r>
          </a:p>
          <a:p>
            <a:pPr lvl="1"/>
            <a:r>
              <a:rPr lang="en-US" altLang="ja-JP" dirty="0" smtClean="0"/>
              <a:t>3.Toh </a:t>
            </a:r>
            <a:r>
              <a:rPr lang="en-US" altLang="ja-JP" dirty="0" err="1" smtClean="0"/>
              <a:t>Keat</a:t>
            </a:r>
            <a:r>
              <a:rPr lang="en-US" altLang="ja-JP" dirty="0" smtClean="0"/>
              <a:t> </a:t>
            </a:r>
            <a:r>
              <a:rPr lang="en-US" altLang="ja-JP" dirty="0" err="1" smtClean="0"/>
              <a:t>Beng</a:t>
            </a:r>
            <a:r>
              <a:rPr lang="en-US" altLang="ja-JP" dirty="0" smtClean="0"/>
              <a:t> (Hitachi Kokusai Electric Inc.)  - 87/r0</a:t>
            </a:r>
          </a:p>
          <a:p>
            <a:pPr lvl="1"/>
            <a:r>
              <a:rPr lang="en-US" altLang="ja-JP" dirty="0" smtClean="0"/>
              <a:t>4.Shigenobu Sasaki (Niigata University) – 91/r1</a:t>
            </a:r>
          </a:p>
          <a:p>
            <a:pPr lvl="1"/>
            <a:r>
              <a:rPr lang="en-US" altLang="ja-JP" dirty="0" smtClean="0"/>
              <a:t>5.Sunghyun Hwang (ETRI) – 88/r0, 86/r0</a:t>
            </a:r>
          </a:p>
          <a:p>
            <a:r>
              <a:rPr lang="en-US" altLang="ja-JP" dirty="0" smtClean="0">
                <a:ea typeface="ＭＳ Ｐゴシック" pitchFamily="34" charset="-128"/>
              </a:rPr>
              <a:t>1 Technical Contribution related to Proposal 1</a:t>
            </a:r>
          </a:p>
          <a:p>
            <a:pPr lvl="1"/>
            <a:r>
              <a:rPr lang="en-US" altLang="ja-JP" dirty="0" smtClean="0">
                <a:ea typeface="ＭＳ Ｐゴシック" pitchFamily="34" charset="-128"/>
              </a:rPr>
              <a:t>Zhang </a:t>
            </a:r>
            <a:r>
              <a:rPr lang="en-US" altLang="ja-JP" dirty="0" err="1" smtClean="0">
                <a:ea typeface="ＭＳ Ｐゴシック" pitchFamily="34" charset="-128"/>
              </a:rPr>
              <a:t>Xin</a:t>
            </a:r>
            <a:r>
              <a:rPr lang="en-US" altLang="ja-JP" dirty="0" smtClean="0">
                <a:ea typeface="ＭＳ Ｐゴシック" pitchFamily="34" charset="-128"/>
              </a:rPr>
              <a:t>  - 101/r0</a:t>
            </a:r>
          </a:p>
          <a:p>
            <a:pPr lvl="1"/>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 Slots for Presentation</a:t>
            </a:r>
            <a:endParaRPr kumimoji="1" lang="ja-JP" altLang="en-US" dirty="0"/>
          </a:p>
        </p:txBody>
      </p:sp>
      <p:sp>
        <p:nvSpPr>
          <p:cNvPr id="3" name="コンテンツ プレースホルダ 2"/>
          <p:cNvSpPr>
            <a:spLocks noGrp="1"/>
          </p:cNvSpPr>
          <p:nvPr>
            <p:ph idx="1"/>
          </p:nvPr>
        </p:nvSpPr>
        <p:spPr>
          <a:xfrm>
            <a:off x="685800" y="1772816"/>
            <a:ext cx="7772400" cy="4536504"/>
          </a:xfrm>
        </p:spPr>
        <p:txBody>
          <a:bodyPr/>
          <a:lstStyle/>
          <a:p>
            <a:r>
              <a:rPr kumimoji="1" lang="en-US" altLang="ja-JP" sz="1800" u="sng" dirty="0" smtClean="0">
                <a:solidFill>
                  <a:srgbClr val="FF0000"/>
                </a:solidFill>
              </a:rPr>
              <a:t>Total 40 minutes including </a:t>
            </a:r>
            <a:r>
              <a:rPr kumimoji="1" lang="en-US" altLang="ja-JP" sz="1800" u="sng" dirty="0" err="1" smtClean="0">
                <a:solidFill>
                  <a:srgbClr val="FF0000"/>
                </a:solidFill>
              </a:rPr>
              <a:t>QnA</a:t>
            </a:r>
            <a:endParaRPr kumimoji="1" lang="en-US" altLang="ja-JP" sz="1800" u="sng" dirty="0" smtClean="0">
              <a:solidFill>
                <a:srgbClr val="FF0000"/>
              </a:solidFill>
            </a:endParaRPr>
          </a:p>
          <a:p>
            <a:pPr lvl="1"/>
            <a:endParaRPr kumimoji="1" lang="en-US" altLang="ja-JP" sz="1600" u="sng" dirty="0" smtClean="0">
              <a:solidFill>
                <a:srgbClr val="FF0000"/>
              </a:solidFill>
            </a:endParaRPr>
          </a:p>
          <a:p>
            <a:r>
              <a:rPr kumimoji="1" lang="en-US" altLang="ja-JP" sz="1800" dirty="0" smtClean="0"/>
              <a:t>If a proposal needs more time to present, he/she requests to TG or WG chair more than one present time allocation. TG/WG chair provides a time slot for presentation if available</a:t>
            </a:r>
            <a:endParaRPr kumimoji="1" lang="ja-JP" altLang="en-US" sz="1800" dirty="0" smtClean="0"/>
          </a:p>
        </p:txBody>
      </p:sp>
      <p:sp>
        <p:nvSpPr>
          <p:cNvPr id="4" name="日付プレースホルダ 3"/>
          <p:cNvSpPr>
            <a:spLocks noGrp="1"/>
          </p:cNvSpPr>
          <p:nvPr>
            <p:ph type="dt" sz="half" idx="10"/>
          </p:nvPr>
        </p:nvSpPr>
        <p:spPr/>
        <p:txBody>
          <a:bodyPr/>
          <a:lstStyle/>
          <a:p>
            <a:pPr>
              <a:defRPr/>
            </a:pPr>
            <a:r>
              <a:rPr lang="en-US" altLang="ko-KR"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graphicFrame>
        <p:nvGraphicFramePr>
          <p:cNvPr id="8" name="表 7"/>
          <p:cNvGraphicFramePr>
            <a:graphicFrameLocks noGrp="1"/>
          </p:cNvGraphicFramePr>
          <p:nvPr/>
        </p:nvGraphicFramePr>
        <p:xfrm>
          <a:off x="1115616" y="3356992"/>
          <a:ext cx="7128792" cy="2926080"/>
        </p:xfrm>
        <a:graphic>
          <a:graphicData uri="http://schemas.openxmlformats.org/drawingml/2006/table">
            <a:tbl>
              <a:tblPr firstRow="1" bandRow="1">
                <a:tableStyleId>{073A0DAA-6AF3-43AB-8588-CEC1D06C72B9}</a:tableStyleId>
              </a:tblPr>
              <a:tblGrid>
                <a:gridCol w="1296144"/>
                <a:gridCol w="4176464"/>
                <a:gridCol w="1656184"/>
              </a:tblGrid>
              <a:tr h="234026">
                <a:tc>
                  <a:txBody>
                    <a:bodyPr/>
                    <a:lstStyle/>
                    <a:p>
                      <a:pPr algn="ctr"/>
                      <a:endParaRPr kumimoji="1" lang="ja-JP" altLang="en-US" sz="1600" dirty="0"/>
                    </a:p>
                  </a:txBody>
                  <a:tcPr/>
                </a:tc>
                <a:tc>
                  <a:txBody>
                    <a:bodyPr/>
                    <a:lstStyle/>
                    <a:p>
                      <a:pPr algn="ctr"/>
                      <a:r>
                        <a:rPr kumimoji="1" lang="en-US" altLang="ja-JP" sz="1600" dirty="0" smtClean="0"/>
                        <a:t>Thursday</a:t>
                      </a:r>
                      <a:endParaRPr kumimoji="1" lang="ja-JP" altLang="en-US" sz="1600" dirty="0"/>
                    </a:p>
                  </a:txBody>
                  <a:tcPr/>
                </a:tc>
                <a:tc>
                  <a:txBody>
                    <a:bodyPr/>
                    <a:lstStyle/>
                    <a:p>
                      <a:pPr algn="ctr"/>
                      <a:r>
                        <a:rPr kumimoji="1" lang="en-US" altLang="ja-JP" sz="1600" dirty="0" smtClean="0"/>
                        <a:t>Time</a:t>
                      </a:r>
                      <a:endParaRPr kumimoji="1" lang="ja-JP" altLang="en-US" sz="1600" dirty="0"/>
                    </a:p>
                  </a:txBody>
                  <a:tcPr/>
                </a:tc>
              </a:tr>
              <a:tr h="234026">
                <a:tc rowSpan="2">
                  <a:txBody>
                    <a:bodyPr/>
                    <a:lstStyle/>
                    <a:p>
                      <a:pPr algn="ctr"/>
                      <a:r>
                        <a:rPr kumimoji="1" lang="en-US" altLang="ja-JP" sz="1600" dirty="0" smtClean="0"/>
                        <a:t>AM1</a:t>
                      </a:r>
                      <a:endParaRPr kumimoji="1" lang="ja-JP" altLang="en-US" sz="1600" dirty="0"/>
                    </a:p>
                  </a:txBody>
                  <a:tcPr/>
                </a:tc>
                <a:tc>
                  <a:txBody>
                    <a:bodyPr/>
                    <a:lstStyle/>
                    <a:p>
                      <a:r>
                        <a:rPr kumimoji="1" lang="en-US" altLang="ja-JP" sz="1600" dirty="0" smtClean="0"/>
                        <a:t>Start</a:t>
                      </a:r>
                      <a:endParaRPr kumimoji="1" lang="ja-JP" altLang="en-US" sz="1600" dirty="0"/>
                    </a:p>
                  </a:txBody>
                  <a:tcPr/>
                </a:tc>
                <a:tc>
                  <a:txBody>
                    <a:bodyPr/>
                    <a:lstStyle/>
                    <a:p>
                      <a:r>
                        <a:rPr kumimoji="1" lang="en-US" altLang="ja-JP" sz="1600" dirty="0" smtClean="0"/>
                        <a:t>8:30 – 9:00</a:t>
                      </a:r>
                      <a:endParaRPr kumimoji="1" lang="ja-JP" altLang="en-US" sz="1600" dirty="0"/>
                    </a:p>
                  </a:txBody>
                  <a:tcPr/>
                </a:tc>
              </a:tr>
              <a:tr h="234026">
                <a:tc vMerge="1">
                  <a:txBody>
                    <a:bodyPr/>
                    <a:lstStyle/>
                    <a:p>
                      <a:endParaRPr kumimoji="1" lang="ja-JP"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ja-JP" sz="1600" dirty="0" err="1" smtClean="0"/>
                        <a:t>Sunghyun</a:t>
                      </a:r>
                      <a:r>
                        <a:rPr lang="en-US" altLang="ja-JP" sz="1600" dirty="0" smtClean="0"/>
                        <a:t> Hwang (ETRI) </a:t>
                      </a:r>
                      <a:endParaRPr kumimoji="1" lang="ja-JP" altLang="en-US" sz="1600" dirty="0" smtClean="0"/>
                    </a:p>
                  </a:txBody>
                  <a:tcPr/>
                </a:tc>
                <a:tc>
                  <a:txBody>
                    <a:bodyPr/>
                    <a:lstStyle/>
                    <a:p>
                      <a:r>
                        <a:rPr kumimoji="1" lang="en-US" altLang="ja-JP" sz="1600" dirty="0" smtClean="0"/>
                        <a:t>9:00 – 10:00</a:t>
                      </a:r>
                      <a:endParaRPr kumimoji="1" lang="ja-JP" altLang="en-US" sz="1600" dirty="0"/>
                    </a:p>
                  </a:txBody>
                  <a:tcPr/>
                </a:tc>
              </a:tr>
              <a:tr h="234026">
                <a:tc rowSpan="2">
                  <a:txBody>
                    <a:bodyPr/>
                    <a:lstStyle/>
                    <a:p>
                      <a:pPr algn="ctr"/>
                      <a:r>
                        <a:rPr kumimoji="1" lang="en-US" altLang="ja-JP" sz="1600" dirty="0" smtClean="0"/>
                        <a:t>AM2</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ja-JP" sz="1600" dirty="0" smtClean="0"/>
                        <a:t>Hiroshi Harada (NICT)</a:t>
                      </a:r>
                      <a:endParaRPr kumimoji="1" lang="ja-JP" altLang="en-US" sz="1600" dirty="0" smtClean="0"/>
                    </a:p>
                  </a:txBody>
                  <a:tcPr/>
                </a:tc>
                <a:tc>
                  <a:txBody>
                    <a:bodyPr/>
                    <a:lstStyle/>
                    <a:p>
                      <a:r>
                        <a:rPr kumimoji="1" lang="en-US" altLang="ja-JP" sz="1600" dirty="0" smtClean="0"/>
                        <a:t>10:30 – 11:30</a:t>
                      </a:r>
                      <a:endParaRPr kumimoji="1" lang="ja-JP" altLang="en-US" sz="1600" dirty="0"/>
                    </a:p>
                  </a:txBody>
                  <a:tcPr/>
                </a:tc>
              </a:tr>
              <a:tr h="234026">
                <a:tc vMerge="1">
                  <a:txBody>
                    <a:bodyPr/>
                    <a:lstStyle/>
                    <a:p>
                      <a:endParaRPr kumimoji="1" lang="ja-JP" altLang="en-US" dirty="0"/>
                    </a:p>
                  </a:txBody>
                  <a:tcPr/>
                </a:tc>
                <a:tc>
                  <a:txBody>
                    <a:bodyPr/>
                    <a:lstStyle/>
                    <a:p>
                      <a:r>
                        <a:rPr kumimoji="1" lang="en-US" altLang="ja-JP" sz="1600" dirty="0" smtClean="0"/>
                        <a:t>Technical Contribution</a:t>
                      </a:r>
                    </a:p>
                    <a:p>
                      <a:r>
                        <a:rPr kumimoji="1" lang="en-US" altLang="ja-JP" sz="1600" dirty="0" smtClean="0"/>
                        <a:t> (Zhang </a:t>
                      </a:r>
                      <a:r>
                        <a:rPr kumimoji="1" lang="en-US" altLang="ja-JP" sz="1600" dirty="0" err="1" smtClean="0"/>
                        <a:t>Xin</a:t>
                      </a:r>
                      <a:r>
                        <a:rPr kumimoji="1" lang="en-US" altLang="ja-JP" sz="1600" dirty="0" smtClean="0"/>
                        <a:t>)</a:t>
                      </a:r>
                      <a:endParaRPr kumimoji="1" lang="ja-JP" altLang="en-US" sz="1600" dirty="0" smtClean="0"/>
                    </a:p>
                  </a:txBody>
                  <a:tcPr/>
                </a:tc>
                <a:tc>
                  <a:txBody>
                    <a:bodyPr/>
                    <a:lstStyle/>
                    <a:p>
                      <a:r>
                        <a:rPr kumimoji="1" lang="en-US" altLang="ja-JP" sz="1600" dirty="0" smtClean="0"/>
                        <a:t>11:30 – 12:30</a:t>
                      </a:r>
                      <a:endParaRPr kumimoji="1" lang="ja-JP" altLang="en-US" sz="1600" dirty="0"/>
                    </a:p>
                  </a:txBody>
                  <a:tcPr/>
                </a:tc>
              </a:tr>
              <a:tr h="234026">
                <a:tc rowSpan="2">
                  <a:txBody>
                    <a:bodyPr/>
                    <a:lstStyle/>
                    <a:p>
                      <a:pPr algn="ctr"/>
                      <a:r>
                        <a:rPr kumimoji="1" lang="en-US" altLang="ja-JP" sz="1600" dirty="0" smtClean="0"/>
                        <a:t>PM1</a:t>
                      </a:r>
                      <a:endParaRPr kumimoji="1" lang="ja-JP" altLang="en-US" sz="1600" dirty="0"/>
                    </a:p>
                  </a:txBody>
                  <a:tcPr/>
                </a:tc>
                <a:tc>
                  <a:txBody>
                    <a:bodyPr/>
                    <a:lstStyle/>
                    <a:p>
                      <a:r>
                        <a:rPr lang="en-US" altLang="ja-JP" sz="1600" dirty="0" err="1" smtClean="0"/>
                        <a:t>Toh</a:t>
                      </a:r>
                      <a:r>
                        <a:rPr lang="en-US" altLang="ja-JP" sz="1600" dirty="0" smtClean="0"/>
                        <a:t> </a:t>
                      </a:r>
                      <a:r>
                        <a:rPr lang="en-US" altLang="ja-JP" sz="1600" dirty="0" err="1" smtClean="0"/>
                        <a:t>Keat</a:t>
                      </a:r>
                      <a:r>
                        <a:rPr lang="en-US" altLang="ja-JP" sz="1600" dirty="0" smtClean="0"/>
                        <a:t> </a:t>
                      </a:r>
                      <a:r>
                        <a:rPr lang="en-US" altLang="ja-JP" sz="1600" dirty="0" err="1" smtClean="0"/>
                        <a:t>Beng</a:t>
                      </a:r>
                      <a:r>
                        <a:rPr lang="en-US" altLang="ja-JP" sz="1600" dirty="0" smtClean="0"/>
                        <a:t> (Hitachi Kokusai Electric Inc.)</a:t>
                      </a:r>
                      <a:endParaRPr kumimoji="1" lang="ja-JP" altLang="en-US" sz="1600" dirty="0"/>
                    </a:p>
                  </a:txBody>
                  <a:tcPr/>
                </a:tc>
                <a:tc>
                  <a:txBody>
                    <a:bodyPr/>
                    <a:lstStyle/>
                    <a:p>
                      <a:r>
                        <a:rPr kumimoji="1" lang="en-US" altLang="ja-JP" sz="1600" dirty="0" smtClean="0"/>
                        <a:t>13:30 – 14:30</a:t>
                      </a:r>
                      <a:endParaRPr kumimoji="1" lang="ja-JP" altLang="en-US" sz="1600" dirty="0"/>
                    </a:p>
                  </a:txBody>
                  <a:tcPr/>
                </a:tc>
              </a:tr>
              <a:tr h="234026">
                <a:tc vMerge="1">
                  <a:txBody>
                    <a:bodyPr/>
                    <a:lstStyle/>
                    <a:p>
                      <a:endParaRPr kumimoji="1" lang="ja-JP" altLang="en-US" dirty="0"/>
                    </a:p>
                  </a:txBody>
                  <a:tcPr/>
                </a:tc>
                <a:tc>
                  <a:txBody>
                    <a:bodyPr/>
                    <a:lstStyle/>
                    <a:p>
                      <a:r>
                        <a:rPr lang="en-US" altLang="ja-JP" sz="1600" dirty="0" err="1" smtClean="0"/>
                        <a:t>Shigenobu</a:t>
                      </a:r>
                      <a:r>
                        <a:rPr lang="en-US" altLang="ja-JP" sz="1600" dirty="0" smtClean="0"/>
                        <a:t> Sasaki (Niigata University)</a:t>
                      </a:r>
                      <a:endParaRPr kumimoji="1" lang="ja-JP" altLang="en-US" sz="1600" dirty="0"/>
                    </a:p>
                  </a:txBody>
                  <a:tcPr/>
                </a:tc>
                <a:tc>
                  <a:txBody>
                    <a:bodyPr/>
                    <a:lstStyle/>
                    <a:p>
                      <a:pPr algn="l"/>
                      <a:r>
                        <a:rPr kumimoji="1" lang="en-US" altLang="ja-JP" sz="1600" dirty="0" smtClean="0"/>
                        <a:t>14:30 – 15:30</a:t>
                      </a:r>
                      <a:endParaRPr kumimoji="1" lang="ja-JP" altLang="en-US" sz="1600" dirty="0"/>
                    </a:p>
                  </a:txBody>
                  <a:tcPr/>
                </a:tc>
              </a:tr>
              <a:tr h="234026">
                <a:tc>
                  <a:txBody>
                    <a:bodyPr/>
                    <a:lstStyle/>
                    <a:p>
                      <a:pPr algn="ctr"/>
                      <a:r>
                        <a:rPr kumimoji="1" lang="en-US" altLang="ja-JP" sz="1600" dirty="0" smtClean="0"/>
                        <a:t>PM2</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ja-JP" sz="1600" dirty="0" err="1" smtClean="0"/>
                        <a:t>Mody</a:t>
                      </a:r>
                      <a:r>
                        <a:rPr lang="en-US" altLang="ja-JP" sz="1600" dirty="0" smtClean="0"/>
                        <a:t> </a:t>
                      </a:r>
                      <a:r>
                        <a:rPr lang="en-US" altLang="ja-JP" sz="1600" dirty="0" err="1" smtClean="0"/>
                        <a:t>Apurva</a:t>
                      </a:r>
                      <a:r>
                        <a:rPr lang="en-US" altLang="ja-JP" sz="1600" dirty="0" smtClean="0"/>
                        <a:t> (BAE systems) </a:t>
                      </a:r>
                      <a:endParaRPr kumimoji="1" lang="ja-JP" altLang="en-US" sz="1600" dirty="0" smtClean="0"/>
                    </a:p>
                  </a:txBody>
                  <a:tcPr/>
                </a:tc>
                <a:tc>
                  <a:txBody>
                    <a:bodyPr/>
                    <a:lstStyle/>
                    <a:p>
                      <a:pPr algn="l"/>
                      <a:r>
                        <a:rPr kumimoji="1" lang="en-US" altLang="ja-JP" sz="1600" dirty="0" smtClean="0"/>
                        <a:t>16:00 – 17:00</a:t>
                      </a:r>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Thursday Nov. 16 AM2</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dirty="0" smtClean="0">
                <a:solidFill>
                  <a:srgbClr val="FF0000"/>
                </a:solidFill>
              </a:rPr>
              <a:t>Present Proposals</a:t>
            </a:r>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Goals for January</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3" name="コンテンツ プレースホルダ 2"/>
          <p:cNvSpPr>
            <a:spLocks noGrp="1"/>
          </p:cNvSpPr>
          <p:nvPr>
            <p:ph idx="1"/>
          </p:nvPr>
        </p:nvSpPr>
        <p:spPr/>
        <p:txBody>
          <a:bodyPr/>
          <a:lstStyle/>
          <a:p>
            <a:pPr lvl="1"/>
            <a:endParaRPr kumimoji="1" lang="en-US" altLang="ja-JP" dirty="0" smtClean="0"/>
          </a:p>
          <a:p>
            <a:pPr lvl="1"/>
            <a:endParaRPr kumimoji="1"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
        <p:nvSpPr>
          <p:cNvPr id="7" name="コンテンツ プレースホルダ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endParaRPr lang="en-US" altLang="ja-JP" dirty="0" smtClean="0">
              <a:ea typeface="ＭＳ Ｐゴシック" pitchFamily="34" charset="-128"/>
            </a:endParaRPr>
          </a:p>
        </p:txBody>
      </p:sp>
      <p:sp>
        <p:nvSpPr>
          <p:cNvPr id="8" name="コンテンツ プレースホルダ 2"/>
          <p:cNvSpPr txBox="1">
            <a:spLocks/>
          </p:cNvSpPr>
          <p:nvPr/>
        </p:nvSpPr>
        <p:spPr bwMode="auto">
          <a:xfrm>
            <a:off x="685800" y="1700808"/>
            <a:ext cx="7772400" cy="4395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a:buFont typeface="Arial" pitchFamily="34" charset="0"/>
              <a:buChar char="•"/>
            </a:pPr>
            <a:r>
              <a:rPr kumimoji="1" lang="en-US" altLang="ja-JP" sz="2400" dirty="0" smtClean="0"/>
              <a:t> 5 Proposals are received</a:t>
            </a:r>
          </a:p>
          <a:p>
            <a:pPr lvl="1"/>
            <a:r>
              <a:rPr lang="en-US" altLang="ja-JP" sz="2000" dirty="0" smtClean="0"/>
              <a:t>1.Hiroshi Harada (NICT) – 90/r3</a:t>
            </a:r>
          </a:p>
          <a:p>
            <a:pPr lvl="1"/>
            <a:r>
              <a:rPr lang="en-US" altLang="ja-JP" sz="2000" dirty="0" smtClean="0"/>
              <a:t>2.Mody </a:t>
            </a:r>
            <a:r>
              <a:rPr lang="en-US" altLang="ja-JP" sz="2000" dirty="0" err="1" smtClean="0"/>
              <a:t>Apurva</a:t>
            </a:r>
            <a:r>
              <a:rPr lang="en-US" altLang="ja-JP" sz="2000" dirty="0" smtClean="0"/>
              <a:t> (BAE systems)  - 89/r0</a:t>
            </a:r>
          </a:p>
          <a:p>
            <a:pPr lvl="1"/>
            <a:r>
              <a:rPr lang="en-US" altLang="ja-JP" sz="2000" dirty="0" smtClean="0"/>
              <a:t>3.Toh </a:t>
            </a:r>
            <a:r>
              <a:rPr lang="en-US" altLang="ja-JP" sz="2000" dirty="0" err="1" smtClean="0"/>
              <a:t>Keat</a:t>
            </a:r>
            <a:r>
              <a:rPr lang="en-US" altLang="ja-JP" sz="2000" dirty="0" smtClean="0"/>
              <a:t> </a:t>
            </a:r>
            <a:r>
              <a:rPr lang="en-US" altLang="ja-JP" sz="2000" dirty="0" err="1" smtClean="0"/>
              <a:t>Beng</a:t>
            </a:r>
            <a:r>
              <a:rPr lang="en-US" altLang="ja-JP" sz="2000" dirty="0" smtClean="0"/>
              <a:t> (Hitachi Kokusai Electric Inc.)  - 87/r0</a:t>
            </a:r>
          </a:p>
          <a:p>
            <a:pPr lvl="1"/>
            <a:r>
              <a:rPr lang="en-US" altLang="ja-JP" sz="2000" dirty="0" smtClean="0"/>
              <a:t>4.Shigenobu Sasaki (Niigata University) – 91/r1</a:t>
            </a:r>
          </a:p>
          <a:p>
            <a:pPr lvl="1"/>
            <a:r>
              <a:rPr lang="en-US" altLang="ja-JP" sz="2000" dirty="0" smtClean="0"/>
              <a:t>5.Sunghyun Hwang (ETRI) – 88/r0, 86/r0</a:t>
            </a:r>
          </a:p>
          <a:p>
            <a:pPr lvl="1"/>
            <a:endParaRPr lang="en-US" altLang="ja-JP" sz="2400" dirty="0" smtClean="0"/>
          </a:p>
          <a:p>
            <a:pPr>
              <a:buFont typeface="Arial" pitchFamily="34" charset="0"/>
              <a:buChar char="•"/>
            </a:pPr>
            <a:r>
              <a:rPr lang="en-US" altLang="ja-JP" sz="2400" dirty="0" smtClean="0">
                <a:ea typeface="ＭＳ Ｐゴシック" pitchFamily="34" charset="-128"/>
              </a:rPr>
              <a:t> 1 Technical Contribution related to Proposal 1</a:t>
            </a:r>
          </a:p>
          <a:p>
            <a:pPr lvl="1">
              <a:buFont typeface="Arial" pitchFamily="34" charset="0"/>
              <a:buChar char="•"/>
            </a:pPr>
            <a:r>
              <a:rPr lang="en-US" altLang="ja-JP" sz="2400" dirty="0" smtClean="0">
                <a:ea typeface="ＭＳ Ｐゴシック" pitchFamily="34" charset="-128"/>
              </a:rPr>
              <a:t>Zhang </a:t>
            </a:r>
            <a:r>
              <a:rPr lang="en-US" altLang="ja-JP" sz="2400" dirty="0" err="1" smtClean="0">
                <a:ea typeface="ＭＳ Ｐゴシック" pitchFamily="34" charset="-128"/>
              </a:rPr>
              <a:t>Xin</a:t>
            </a:r>
            <a:r>
              <a:rPr lang="en-US" altLang="ja-JP" sz="2400" dirty="0" smtClean="0">
                <a:ea typeface="ＭＳ Ｐゴシック" pitchFamily="34" charset="-128"/>
              </a:rPr>
              <a:t>  - 101/r0</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Nov. 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sz="3600" dirty="0" smtClean="0">
                <a:hlinkClick r:id="rId2"/>
              </a:rPr>
              <a:t>https://imat.ieee.org/attendance</a:t>
            </a:r>
            <a:endParaRPr lang="en-US" altLang="ja-JP" sz="3600" dirty="0" smtClean="0"/>
          </a:p>
          <a:p>
            <a:pPr marL="457200" lvl="0" indent="-457200">
              <a:buFontTx/>
              <a:buAutoNum type="arabicPeriod"/>
              <a:defRPr/>
            </a:pPr>
            <a:r>
              <a:rPr lang="en-US" altLang="ja-JP" sz="3600" dirty="0" smtClean="0"/>
              <a:t>Register</a:t>
            </a:r>
          </a:p>
          <a:p>
            <a:pPr marL="457200" lvl="0" indent="-457200">
              <a:buFontTx/>
              <a:buAutoNum type="arabicPeriod"/>
              <a:defRPr/>
            </a:pPr>
            <a:r>
              <a:rPr lang="en-US" altLang="ja-JP" sz="3600"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Nov., Plenary Meeting in San Antonio</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b="1" dirty="0" smtClean="0">
                <a:ea typeface="ＭＳ Ｐゴシック" pitchFamily="50" charset="-128"/>
              </a:rPr>
              <a:t>open position </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107504" y="1556792"/>
            <a:ext cx="8964488" cy="4114800"/>
          </a:xfrm>
        </p:spPr>
        <p:txBody>
          <a:bodyPr/>
          <a:lstStyle/>
          <a:p>
            <a:pPr lvl="0">
              <a:lnSpc>
                <a:spcPct val="80000"/>
              </a:lnSpc>
              <a:spcAft>
                <a:spcPct val="30000"/>
              </a:spcAft>
              <a:buNone/>
              <a:defRPr/>
            </a:pPr>
            <a:r>
              <a:rPr lang="en-US" altLang="ja-JP" sz="800" b="0" dirty="0" smtClean="0"/>
              <a:t>	</a:t>
            </a:r>
            <a:r>
              <a:rPr lang="en-US" altLang="ja-JP" sz="1400" b="0" dirty="0" smtClean="0"/>
              <a:t>The IEEE-SA strongly recommends that at each WG meeting the chair or a designee:</a:t>
            </a:r>
            <a:endParaRPr lang="en-US" altLang="ja-JP" sz="1400" dirty="0" smtClean="0"/>
          </a:p>
          <a:p>
            <a:pPr lvl="1">
              <a:lnSpc>
                <a:spcPct val="80000"/>
              </a:lnSpc>
              <a:defRPr/>
            </a:pPr>
            <a:r>
              <a:rPr lang="en-US" altLang="ja-JP" sz="1400" b="1" dirty="0" smtClean="0"/>
              <a:t>Show slides #1 through #4 of this presentation</a:t>
            </a:r>
          </a:p>
          <a:p>
            <a:pPr lvl="1">
              <a:lnSpc>
                <a:spcPct val="80000"/>
              </a:lnSpc>
              <a:defRPr/>
            </a:pPr>
            <a:r>
              <a:rPr lang="en-US" altLang="ja-JP" sz="1400" b="1" dirty="0" smtClean="0"/>
              <a:t>Advise the WG attendees that:</a:t>
            </a:r>
            <a:r>
              <a:rPr lang="en-US" altLang="ja-JP" sz="1400" dirty="0" smtClean="0"/>
              <a:t> </a:t>
            </a:r>
          </a:p>
          <a:p>
            <a:pPr lvl="2">
              <a:lnSpc>
                <a:spcPct val="80000"/>
              </a:lnSpc>
              <a:defRPr/>
            </a:pPr>
            <a:r>
              <a:rPr lang="en-US" altLang="ja-JP" sz="1400" dirty="0" smtClean="0"/>
              <a:t>The IEEE’s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defRPr/>
            </a:pPr>
            <a:r>
              <a:rPr lang="en-US" altLang="ja-JP" sz="1400" dirty="0" smtClean="0"/>
              <a:t>Early identification of patent claims which may be essential for the use of standards under development is strongly encouraged; </a:t>
            </a:r>
          </a:p>
          <a:p>
            <a:pPr lvl="2">
              <a:lnSpc>
                <a:spcPct val="80000"/>
              </a:lnSpc>
              <a:defRPr/>
            </a:pPr>
            <a:r>
              <a:rPr lang="en-US" altLang="ja-JP"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br>
            <a:endParaRPr lang="en-US" altLang="ja-JP" sz="1400" dirty="0" smtClean="0"/>
          </a:p>
          <a:p>
            <a:pPr lvl="1">
              <a:lnSpc>
                <a:spcPct val="20000"/>
              </a:lnSpc>
              <a:defRPr/>
            </a:pPr>
            <a:r>
              <a:rPr lang="en-US" altLang="ja-JP" sz="1400" b="1" dirty="0" smtClean="0"/>
              <a:t>Instruct the WG Secretary to record in the minutes of the relevant WG meeting:</a:t>
            </a:r>
            <a:r>
              <a:rPr lang="en-US" altLang="ja-JP" sz="700" dirty="0" smtClean="0"/>
              <a:t> </a:t>
            </a:r>
          </a:p>
          <a:p>
            <a:pPr lvl="2">
              <a:lnSpc>
                <a:spcPct val="80000"/>
              </a:lnSpc>
              <a:defRPr/>
            </a:pPr>
            <a:r>
              <a:rPr lang="en-US" altLang="ja-JP" sz="1400" dirty="0" smtClean="0"/>
              <a:t>That the foregoing information was provided and that slides 1 through 4 (and this slide 0, if applicable) were shown; </a:t>
            </a:r>
          </a:p>
          <a:p>
            <a:pPr lvl="2">
              <a:lnSpc>
                <a:spcPct val="80000"/>
              </a:lnSpc>
              <a:defRPr/>
            </a:pPr>
            <a:r>
              <a:rPr lang="en-US" altLang="ja-JP"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4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700" dirty="0" smtClean="0"/>
          </a:p>
          <a:p>
            <a:pPr lvl="1">
              <a:lnSpc>
                <a:spcPct val="80000"/>
              </a:lnSpc>
              <a:spcBef>
                <a:spcPct val="5000"/>
              </a:spcBef>
              <a:defRPr/>
            </a:pPr>
            <a:r>
              <a:rPr lang="en-US" altLang="ja-JP" sz="14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400" dirty="0" smtClean="0"/>
              <a:t>It is recommended that the WG chair review the guidance in </a:t>
            </a:r>
            <a:r>
              <a:rPr lang="en-US" altLang="ja-JP" sz="1400" i="1" dirty="0" smtClean="0"/>
              <a:t>IEEE-SA Standards Board Operations Manual</a:t>
            </a:r>
            <a:r>
              <a:rPr lang="en-US" altLang="ja-JP" sz="1400" dirty="0" smtClean="0"/>
              <a:t> 6.3.5 and in FAQs 12 and 12a on inclusion of potential Essential Patent Claims by incorporation or by reference.</a:t>
            </a:r>
            <a:r>
              <a:rPr lang="en-US" altLang="ja-JP" sz="1400" dirty="0" smtClean="0">
                <a:solidFill>
                  <a:srgbClr val="FF3300"/>
                </a:solidFill>
              </a:rPr>
              <a:t> </a:t>
            </a:r>
          </a:p>
          <a:p>
            <a:pPr lvl="1">
              <a:lnSpc>
                <a:spcPct val="80000"/>
              </a:lnSpc>
              <a:spcBef>
                <a:spcPct val="5000"/>
              </a:spcBef>
              <a:buNone/>
              <a:defRPr/>
            </a:pPr>
            <a:endParaRPr lang="en-US" altLang="ja-JP" sz="1200" dirty="0" smtClean="0"/>
          </a:p>
          <a:p>
            <a:pPr lvl="1">
              <a:lnSpc>
                <a:spcPct val="80000"/>
              </a:lnSpc>
              <a:spcBef>
                <a:spcPct val="5000"/>
              </a:spcBef>
              <a:buNone/>
              <a:defRPr/>
            </a:pPr>
            <a:r>
              <a:rPr lang="en-US" altLang="ja-JP" sz="1200" dirty="0" smtClean="0"/>
              <a:t>	Note: </a:t>
            </a:r>
            <a:r>
              <a:rPr lang="en-US" altLang="ja-JP" sz="1200" b="1" dirty="0" smtClean="0"/>
              <a:t>WG</a:t>
            </a:r>
            <a:r>
              <a:rPr lang="en-US" altLang="ja-JP" sz="1200" dirty="0" smtClean="0"/>
              <a:t> includes Working Groups, Task Groups, and other standards-developing committees with a PAR approved by the IEEE-SA Standards Board.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a:xfrm>
            <a:off x="179512" y="1484784"/>
            <a:ext cx="8856984" cy="4395192"/>
          </a:xfrm>
        </p:spPr>
        <p:txBody>
          <a:bodyPr/>
          <a:lstStyle/>
          <a:p>
            <a:pPr marL="230188" indent="-230188">
              <a:lnSpc>
                <a:spcPct val="80000"/>
              </a:lnSpc>
            </a:pPr>
            <a:endParaRPr lang="en-US" altLang="ja-JP" sz="400" u="sng" dirty="0" smtClean="0">
              <a:solidFill>
                <a:srgbClr val="FF0000"/>
              </a:solidFill>
            </a:endParaRPr>
          </a:p>
          <a:p>
            <a:pPr marL="230188" indent="-230188"/>
            <a:r>
              <a:rPr lang="en-US" altLang="ja-JP" sz="1600" dirty="0" smtClean="0"/>
              <a:t>All participants in this meeting have certain obligations under the IEEE-SA Patent Policy.  Participants: </a:t>
            </a:r>
          </a:p>
          <a:p>
            <a:pPr marL="630238" lvl="1"/>
            <a:r>
              <a:rPr lang="en-US" altLang="ja-JP" sz="16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400" b="1" dirty="0" smtClean="0"/>
              <a:t>“Personal awareness” means that the participant “is personally aware that the holder may have a potential Essential Patent Claim,” even if the participant is not personally aware of the specific patents or</a:t>
            </a:r>
            <a:r>
              <a:rPr lang="en-US" altLang="ja-JP" sz="1400" b="1" dirty="0" smtClean="0">
                <a:solidFill>
                  <a:srgbClr val="FF3300"/>
                </a:solidFill>
              </a:rPr>
              <a:t> </a:t>
            </a:r>
            <a:r>
              <a:rPr lang="en-US" altLang="ja-JP" sz="1400" b="1" dirty="0" smtClean="0"/>
              <a:t>patent claims</a:t>
            </a:r>
          </a:p>
          <a:p>
            <a:pPr marL="630238" lvl="1"/>
            <a:r>
              <a:rPr lang="en-US" altLang="ja-JP" sz="16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600" b="1" dirty="0" smtClean="0"/>
              <a:t>The above does not apply if the patent</a:t>
            </a:r>
            <a:r>
              <a:rPr lang="en-US" altLang="ja-JP" sz="1600" b="1" dirty="0" smtClean="0">
                <a:solidFill>
                  <a:srgbClr val="FF3300"/>
                </a:solidFill>
              </a:rPr>
              <a:t> </a:t>
            </a:r>
            <a:r>
              <a:rPr lang="en-US" altLang="ja-JP" sz="1600" b="1" dirty="0" smtClean="0"/>
              <a:t>claim is already the subject of an Accepted Letter of Assurance that applies to the proposed standard(s) under consideration by this group</a:t>
            </a:r>
          </a:p>
          <a:p>
            <a:pPr marL="230188" indent="-230188">
              <a:buNone/>
            </a:pPr>
            <a:r>
              <a:rPr lang="en-GB" altLang="ja-JP" sz="1600" dirty="0" smtClean="0"/>
              <a:t>		Quoted text excerpted from IEEE-SA Standards Board Bylaws </a:t>
            </a:r>
            <a:r>
              <a:rPr lang="en-GB" altLang="ja-JP" sz="1600" dirty="0" err="1" smtClean="0"/>
              <a:t>subclause</a:t>
            </a:r>
            <a:r>
              <a:rPr lang="en-GB" altLang="ja-JP" sz="1600" dirty="0" smtClean="0"/>
              <a:t> 6.2</a:t>
            </a:r>
            <a:endParaRPr lang="en-US" altLang="ja-JP" sz="1600" dirty="0" smtClean="0"/>
          </a:p>
          <a:p>
            <a:pPr marL="230188" indent="-230188"/>
            <a:r>
              <a:rPr lang="en-US" altLang="ja-JP" sz="1600" dirty="0" smtClean="0"/>
              <a:t>Early identification of holders of potential Essential Patent Claims is strongly encouraged</a:t>
            </a:r>
          </a:p>
          <a:p>
            <a:pPr marL="230188" indent="-230188"/>
            <a:r>
              <a:rPr lang="en-US" altLang="ja-JP" sz="1600" dirty="0" smtClean="0"/>
              <a:t>No duty to perform a patent search</a:t>
            </a:r>
            <a:endParaRPr lang="en-GB" altLang="ja-JP" sz="16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a:xfrm>
            <a:off x="395536" y="1844824"/>
            <a:ext cx="8352928" cy="4114800"/>
          </a:xfrm>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43601</TotalTime>
  <Words>1632</Words>
  <Application>Microsoft Office PowerPoint</Application>
  <PresentationFormat>画面に合わせる (4:3)</PresentationFormat>
  <Paragraphs>459</Paragraphs>
  <Slides>24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24</vt:i4>
      </vt:variant>
    </vt:vector>
  </HeadingPairs>
  <TitlesOfParts>
    <vt:vector size="26" baseType="lpstr">
      <vt:lpstr>802-22-Submission</vt:lpstr>
      <vt:lpstr>Document</vt:lpstr>
      <vt:lpstr>IEEE P802.22b Nov. 2012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Tuesday Nov. 14th PM1</vt:lpstr>
      <vt:lpstr>Review from September</vt:lpstr>
      <vt:lpstr>September Minutes</vt:lpstr>
      <vt:lpstr>Call for Intents</vt:lpstr>
      <vt:lpstr>Call for Proposals</vt:lpstr>
      <vt:lpstr>Time Slots for Presentation</vt:lpstr>
      <vt:lpstr>Thursday Nov. 16 AM2</vt:lpstr>
      <vt:lpstr>Goals for January</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1748</cp:revision>
  <cp:lastPrinted>1998-02-10T13:28:06Z</cp:lastPrinted>
  <dcterms:created xsi:type="dcterms:W3CDTF">2006-06-26T04:34:43Z</dcterms:created>
  <dcterms:modified xsi:type="dcterms:W3CDTF">2012-12-20T04:43:18Z</dcterms:modified>
</cp:coreProperties>
</file>