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547" r:id="rId3"/>
    <p:sldId id="548" r:id="rId4"/>
    <p:sldId id="575" r:id="rId5"/>
    <p:sldId id="579" r:id="rId6"/>
    <p:sldId id="549" r:id="rId7"/>
    <p:sldId id="550" r:id="rId8"/>
    <p:sldId id="551" r:id="rId9"/>
    <p:sldId id="552" r:id="rId10"/>
    <p:sldId id="553" r:id="rId11"/>
    <p:sldId id="554" r:id="rId12"/>
    <p:sldId id="577" r:id="rId13"/>
    <p:sldId id="556" r:id="rId14"/>
    <p:sldId id="557" r:id="rId15"/>
    <p:sldId id="558" r:id="rId16"/>
    <p:sldId id="561" r:id="rId17"/>
    <p:sldId id="578" r:id="rId18"/>
    <p:sldId id="595" r:id="rId19"/>
    <p:sldId id="596" r:id="rId20"/>
    <p:sldId id="588" r:id="rId21"/>
    <p:sldId id="573" r:id="rId22"/>
    <p:sldId id="574" r:id="rId23"/>
    <p:sldId id="583" r:id="rId24"/>
    <p:sldId id="544" r:id="rId25"/>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1" autoAdjust="0"/>
    <p:restoredTop sz="94660"/>
  </p:normalViewPr>
  <p:slideViewPr>
    <p:cSldViewPr>
      <p:cViewPr varScale="1">
        <p:scale>
          <a:sx n="83" d="100"/>
          <a:sy n="83" d="100"/>
        </p:scale>
        <p:origin x="-1426"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900" y="-102"/>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199381"/>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2068"/>
            <a:ext cx="80631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en-US" altLang="ko-KR" dirty="0" smtClean="0"/>
              <a:t>May</a:t>
            </a:r>
            <a:r>
              <a:rPr lang="ko-KR" altLang="en-US" dirty="0" smtClean="0"/>
              <a:t> </a:t>
            </a:r>
            <a:r>
              <a:rPr lang="ko-KR" altLang="en-US" dirty="0"/>
              <a:t>2007</a:t>
            </a:r>
            <a:endParaRPr lang="en-US" altLang="ko-KR" dirty="0"/>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xmlns=""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a:t>doc.: IEEE 802.22-08-0080-02-0000</a:t>
            </a:r>
          </a:p>
        </p:txBody>
      </p:sp>
      <p:sp>
        <p:nvSpPr>
          <p:cNvPr id="17410" name="Rectangle 3"/>
          <p:cNvSpPr>
            <a:spLocks noGrp="1" noChangeArrowheads="1"/>
          </p:cNvSpPr>
          <p:nvPr>
            <p:ph type="dt" sz="quarter" idx="1"/>
          </p:nvPr>
        </p:nvSpPr>
        <p:spPr>
          <a:xfrm>
            <a:off x="669925" y="112068"/>
            <a:ext cx="806311" cy="23083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500" dirty="0" smtClean="0"/>
              <a:t>May</a:t>
            </a:r>
            <a:r>
              <a:rPr lang="ko-KR" altLang="en-US" sz="1500" dirty="0" smtClean="0"/>
              <a:t> </a:t>
            </a:r>
            <a:r>
              <a:rPr lang="ko-KR" altLang="en-US" sz="1500" dirty="0"/>
              <a:t>2007</a:t>
            </a:r>
            <a:endParaRPr lang="en-US" altLang="ko-KR" sz="1500" dirty="0"/>
          </a:p>
        </p:txBody>
      </p:sp>
      <p:sp>
        <p:nvSpPr>
          <p:cNvPr id="17411" name="Rectangle 6"/>
          <p:cNvSpPr>
            <a:spLocks noGrp="1" noChangeArrowheads="1"/>
          </p:cNvSpPr>
          <p:nvPr>
            <p:ph type="ftr" sz="quarter" idx="4"/>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466725" defTabSz="955675" eaLnBrk="0" hangingPunct="0">
              <a:defRPr sz="1400" b="1">
                <a:solidFill>
                  <a:schemeClr val="tx1"/>
                </a:solidFill>
                <a:latin typeface="Times New Roman" charset="0"/>
                <a:ea typeface="굴림" charset="0"/>
                <a:cs typeface="굴림" charset="0"/>
              </a:defRPr>
            </a:lvl5pPr>
            <a:lvl6pPr marL="9239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13811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18383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2295525"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lvl="4"/>
            <a:r>
              <a:rPr lang="ko-KR" altLang="en-US" sz="1300" b="0"/>
              <a:t>Chang-Joo Kim, ETRI</a:t>
            </a:r>
            <a:endParaRPr lang="en-US" altLang="ko-KR" sz="1300" b="0"/>
          </a:p>
        </p:txBody>
      </p:sp>
      <p:sp>
        <p:nvSpPr>
          <p:cNvPr id="17412"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55675" eaLnBrk="0" hangingPunct="0">
              <a:defRPr sz="1400" b="1">
                <a:solidFill>
                  <a:schemeClr val="tx1"/>
                </a:solidFill>
                <a:latin typeface="Times New Roman" charset="0"/>
                <a:ea typeface="굴림" charset="0"/>
                <a:cs typeface="굴림" charset="0"/>
              </a:defRPr>
            </a:lvl1pPr>
            <a:lvl2pPr marL="742950" indent="-285750" defTabSz="955675" eaLnBrk="0" hangingPunct="0">
              <a:defRPr sz="1400" b="1">
                <a:solidFill>
                  <a:schemeClr val="tx1"/>
                </a:solidFill>
                <a:latin typeface="Times New Roman" charset="0"/>
                <a:ea typeface="굴림" charset="0"/>
                <a:cs typeface="굴림" charset="0"/>
              </a:defRPr>
            </a:lvl2pPr>
            <a:lvl3pPr marL="1143000" indent="-228600" defTabSz="955675" eaLnBrk="0" hangingPunct="0">
              <a:defRPr sz="1400" b="1">
                <a:solidFill>
                  <a:schemeClr val="tx1"/>
                </a:solidFill>
                <a:latin typeface="Times New Roman" charset="0"/>
                <a:ea typeface="굴림" charset="0"/>
                <a:cs typeface="굴림" charset="0"/>
              </a:defRPr>
            </a:lvl3pPr>
            <a:lvl4pPr marL="1600200" indent="-228600" defTabSz="955675" eaLnBrk="0" hangingPunct="0">
              <a:defRPr sz="1400" b="1">
                <a:solidFill>
                  <a:schemeClr val="tx1"/>
                </a:solidFill>
                <a:latin typeface="Times New Roman" charset="0"/>
                <a:ea typeface="굴림" charset="0"/>
                <a:cs typeface="굴림" charset="0"/>
              </a:defRPr>
            </a:lvl4pPr>
            <a:lvl5pPr marL="2057400" indent="-228600" defTabSz="955675" eaLnBrk="0" hangingPunct="0">
              <a:defRPr sz="1400" b="1">
                <a:solidFill>
                  <a:schemeClr val="tx1"/>
                </a:solidFill>
                <a:latin typeface="Times New Roman" charset="0"/>
                <a:ea typeface="굴림" charset="0"/>
                <a:cs typeface="굴림" charset="0"/>
              </a:defRPr>
            </a:lvl5pPr>
            <a:lvl6pPr marL="25146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defTabSz="955675"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300" b="0"/>
              <a:t>Page </a:t>
            </a:r>
            <a:fld id="{EA99CCE2-F505-DF4D-8630-98713B8A45C8}" type="slidenum">
              <a:rPr lang="en-US" altLang="ko-KR" sz="1300" b="0"/>
              <a:pPr/>
              <a:t>1</a:t>
            </a:fld>
            <a:endParaRPr lang="en-US" altLang="ko-KR" sz="1300" b="0"/>
          </a:p>
        </p:txBody>
      </p:sp>
      <p:sp>
        <p:nvSpPr>
          <p:cNvPr id="17413" name="Rectangle 2"/>
          <p:cNvSpPr>
            <a:spLocks noGrp="1" noRot="1" noChangeAspect="1" noChangeArrowheads="1" noTextEdit="1"/>
          </p:cNvSpPr>
          <p:nvPr>
            <p:ph type="sldImg"/>
          </p:nvPr>
        </p:nvSpPr>
        <p:spPr>
          <a:ln/>
        </p:spPr>
      </p:sp>
      <p:sp>
        <p:nvSpPr>
          <p:cNvPr id="1741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ko-KR" altLang="en-US" dirty="0">
              <a:latin typeface="Times New Roman" charset="0"/>
              <a:ea typeface="굴림" charset="0"/>
              <a:cs typeface="굴림"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p14="http://schemas.microsoft.com/office/powerpoint/2010/main" xmlns=""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2012</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p14="http://schemas.microsoft.com/office/powerpoint/2010/main" xmlns=""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618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Nov. 2012</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4899658" y="334189"/>
            <a:ext cx="3545842"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IEEE </a:t>
            </a:r>
            <a:r>
              <a:rPr lang="en-US" altLang="ja-JP" sz="1800" b="1" dirty="0" smtClean="0"/>
              <a:t>22-12-0096-00-000b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oleObject" Target="../embeddings/Microsoft_Office_Word_97-2003___1.doc"/><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hyperlink" Target="mailto:patcom@ieee.org" TargetMode="External"/><Relationship Id="rId5" Type="http://schemas.openxmlformats.org/officeDocument/2006/relationships/hyperlink" Target="mailto:apurva.mody@ieee.org" TargetMode="External"/><Relationship Id="rId4" Type="http://schemas.openxmlformats.org/officeDocument/2006/relationships/hyperlink" Target="http://standards.ieee.org/guides/bylaws/sb-bylaws.pdf"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mat.ieee.org/attendanc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바닥글 개체 틀 4"/>
          <p:cNvSpPr>
            <a:spLocks noGrp="1"/>
          </p:cNvSpPr>
          <p:nvPr>
            <p:ph type="ftr" sz="quarter" idx="11"/>
          </p:nvPr>
        </p:nvSpPr>
        <p:spPr>
          <a:xfrm>
            <a:off x="7048324" y="6475413"/>
            <a:ext cx="1495601"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16387" name="슬라이드 번호 개체 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US" altLang="ko-KR" sz="1200" b="0"/>
              <a:t>Slide </a:t>
            </a:r>
            <a:fld id="{84B7AE5C-D1AF-9F40-B271-6D38DC4F155A}" type="slidenum">
              <a:rPr lang="en-US" altLang="ko-KR" sz="1200" b="0"/>
              <a:pPr/>
              <a:t>1</a:t>
            </a:fld>
            <a:endParaRPr lang="en-US" altLang="ko-KR" sz="1200" b="0"/>
          </a:p>
        </p:txBody>
      </p:sp>
      <p:sp>
        <p:nvSpPr>
          <p:cNvPr id="16388" name="Rectangle 2"/>
          <p:cNvSpPr>
            <a:spLocks noGrp="1" noChangeArrowheads="1"/>
          </p:cNvSpPr>
          <p:nvPr>
            <p:ph type="title"/>
          </p:nvPr>
        </p:nvSpPr>
        <p:spPr>
          <a:xfrm>
            <a:off x="328613" y="914400"/>
            <a:ext cx="8526462" cy="609600"/>
          </a:xfrm>
        </p:spPr>
        <p:txBody>
          <a:bodyPr/>
          <a:lstStyle/>
          <a:p>
            <a:r>
              <a:rPr lang="en-US" altLang="ko-KR" sz="2800" dirty="0">
                <a:latin typeface="Times New Roman" charset="0"/>
                <a:ea typeface="굴림" charset="0"/>
                <a:cs typeface="굴림" charset="0"/>
              </a:rPr>
              <a:t>IEEE </a:t>
            </a:r>
            <a:r>
              <a:rPr lang="en-US" altLang="ko-KR" sz="2800" dirty="0" smtClean="0">
                <a:latin typeface="Times New Roman" charset="0"/>
                <a:ea typeface="굴림" charset="0"/>
                <a:cs typeface="굴림" charset="0"/>
              </a:rPr>
              <a:t>P802.22b </a:t>
            </a:r>
            <a:r>
              <a:rPr lang="en-US" altLang="ko-KR" sz="2800" dirty="0" smtClean="0">
                <a:latin typeface="Times New Roman" charset="0"/>
                <a:ea typeface="굴림" charset="0"/>
                <a:cs typeface="굴림" charset="0"/>
              </a:rPr>
              <a:t>Nov. </a:t>
            </a:r>
            <a:r>
              <a:rPr lang="en-US" altLang="ko-KR" sz="2800" dirty="0" smtClean="0">
                <a:latin typeface="Times New Roman" charset="0"/>
                <a:ea typeface="굴림" charset="0"/>
                <a:cs typeface="굴림" charset="0"/>
              </a:rPr>
              <a:t>2012 Plan &amp; Report</a:t>
            </a:r>
            <a:endParaRPr lang="en-US" altLang="ko-KR" sz="2800" dirty="0">
              <a:latin typeface="Times New Roman" charset="0"/>
              <a:ea typeface="굴림" charset="0"/>
              <a:cs typeface="굴림" charset="0"/>
            </a:endParaRPr>
          </a:p>
        </p:txBody>
      </p:sp>
      <p:sp>
        <p:nvSpPr>
          <p:cNvPr id="16389"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a:latin typeface="Times New Roman" charset="0"/>
                <a:ea typeface="굴림" charset="0"/>
                <a:cs typeface="굴림" charset="0"/>
              </a:rPr>
              <a:t>IEEE P802.22 Wireless RANs          Date:</a:t>
            </a:r>
            <a:r>
              <a:rPr lang="en-US" altLang="ko-KR" sz="2000" b="0" dirty="0">
                <a:latin typeface="Times New Roman" charset="0"/>
                <a:ea typeface="굴림" charset="0"/>
                <a:cs typeface="굴림" charset="0"/>
              </a:rPr>
              <a:t> </a:t>
            </a:r>
            <a:r>
              <a:rPr lang="en-US" altLang="ko-KR" sz="2000" b="0" dirty="0" smtClean="0">
                <a:latin typeface="Times New Roman" charset="0"/>
                <a:ea typeface="굴림" charset="0"/>
                <a:cs typeface="굴림" charset="0"/>
              </a:rPr>
              <a:t>2012-11-14</a:t>
            </a:r>
            <a:endParaRPr lang="en-US" altLang="ko-KR" sz="2000" b="0" dirty="0">
              <a:latin typeface="Times New Roman" charset="0"/>
              <a:ea typeface="굴림" charset="0"/>
              <a:cs typeface="굴림" charset="0"/>
            </a:endParaRPr>
          </a:p>
        </p:txBody>
      </p:sp>
      <p:sp>
        <p:nvSpPr>
          <p:cNvPr id="16390"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a:t>Authors:</a:t>
            </a:r>
            <a:endParaRPr lang="en-US" altLang="ko-KR" sz="2000" b="0"/>
          </a:p>
        </p:txBody>
      </p:sp>
      <p:sp>
        <p:nvSpPr>
          <p:cNvPr id="16391" name="Text Box 13"/>
          <p:cNvSpPr txBox="1">
            <a:spLocks noChangeArrowheads="1"/>
          </p:cNvSpPr>
          <p:nvPr/>
        </p:nvSpPr>
        <p:spPr bwMode="auto">
          <a:xfrm>
            <a:off x="539552" y="4072362"/>
            <a:ext cx="8217024" cy="23089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July include portions of this contribution; and at the IEEE’s sole discretion to permit others to reproduce in whole or in part the resulting IEEE Standards publication.  The contributor also acknowledges and accepts that this contribution July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4"/>
              </a:rPr>
              <a:t>http://standards.ieee.org/guides/bylaws/sb-bylaws.pdf</a:t>
            </a:r>
            <a:r>
              <a:rPr lang="en-GB" altLang="ja-JP" sz="900" b="0" dirty="0" smtClean="0"/>
              <a:t>&gt;, including the statement "IEEE standards July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5"/>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6"/>
              </a:rPr>
              <a:t>patcom@ieee.org</a:t>
            </a:r>
            <a:r>
              <a:rPr lang="en-GB" altLang="ja-JP" sz="900" b="0" dirty="0" smtClean="0"/>
              <a:t>&gt;.</a:t>
            </a:r>
            <a:endParaRPr lang="ja-JP" altLang="ja-JP" sz="900" b="0" dirty="0"/>
          </a:p>
        </p:txBody>
      </p:sp>
      <p:sp>
        <p:nvSpPr>
          <p:cNvPr id="16393" name="TextBox 2"/>
          <p:cNvSpPr txBox="1">
            <a:spLocks noChangeArrowheads="1"/>
          </p:cNvSpPr>
          <p:nvPr/>
        </p:nvSpPr>
        <p:spPr bwMode="auto">
          <a:xfrm>
            <a:off x="7916863" y="501650"/>
            <a:ext cx="185737" cy="307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eaLnBrk="1" hangingPunct="1"/>
            <a:endParaRPr lang="en-US"/>
          </a:p>
        </p:txBody>
      </p:sp>
      <p:sp>
        <p:nvSpPr>
          <p:cNvPr id="2" name="Date Placeholder 1"/>
          <p:cNvSpPr>
            <a:spLocks noGrp="1"/>
          </p:cNvSpPr>
          <p:nvPr>
            <p:ph type="dt" sz="half" idx="10"/>
          </p:nvPr>
        </p:nvSpPr>
        <p:spPr>
          <a:xfrm>
            <a:off x="696913" y="334189"/>
            <a:ext cx="961866" cy="276999"/>
          </a:xfrm>
        </p:spPr>
        <p:txBody>
          <a:bodyPr/>
          <a:lstStyle/>
          <a:p>
            <a:pPr>
              <a:defRPr/>
            </a:pPr>
            <a:r>
              <a:rPr lang="en-US" altLang="ko-KR" dirty="0" smtClean="0"/>
              <a:t>Nov. 2012</a:t>
            </a:r>
            <a:endParaRPr lang="en-US" altLang="ko-KR" dirty="0"/>
          </a:p>
        </p:txBody>
      </p:sp>
      <p:graphicFrame>
        <p:nvGraphicFramePr>
          <p:cNvPr id="16409" name="Object 25"/>
          <p:cNvGraphicFramePr>
            <a:graphicFrameLocks noChangeAspect="1"/>
          </p:cNvGraphicFramePr>
          <p:nvPr/>
        </p:nvGraphicFramePr>
        <p:xfrm>
          <a:off x="612775" y="2713038"/>
          <a:ext cx="7847657" cy="703262"/>
        </p:xfrm>
        <a:graphic>
          <a:graphicData uri="http://schemas.openxmlformats.org/presentationml/2006/ole">
            <p:oleObj spid="_x0000_s16409" name="Document" r:id="rId7"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Call for Potentially Essential Patents</a:t>
            </a:r>
            <a:endParaRPr kumimoji="1" lang="ja-JP" altLang="en-US" dirty="0"/>
          </a:p>
        </p:txBody>
      </p:sp>
      <p:sp>
        <p:nvSpPr>
          <p:cNvPr id="3" name="コンテンツ プレースホルダ 2"/>
          <p:cNvSpPr>
            <a:spLocks noGrp="1"/>
          </p:cNvSpPr>
          <p:nvPr>
            <p:ph idx="1"/>
          </p:nvPr>
        </p:nvSpPr>
        <p:spPr/>
        <p:txBody>
          <a:bodyPr/>
          <a:lstStyle/>
          <a:p>
            <a:pPr lvl="0">
              <a:defRPr/>
            </a:pPr>
            <a:r>
              <a:rPr lang="en-US" altLang="ja-JP"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defRPr/>
            </a:pPr>
            <a:r>
              <a:rPr lang="en-US" altLang="ja-JP" sz="1600" dirty="0" smtClean="0"/>
              <a:t>Either speak up now or</a:t>
            </a:r>
          </a:p>
          <a:p>
            <a:pPr lvl="1">
              <a:defRPr/>
            </a:pPr>
            <a:r>
              <a:rPr lang="en-US" altLang="ja-JP" sz="1600" dirty="0" smtClean="0"/>
              <a:t>Provide the chair of this group with the identity of the holder(s) of any and all such claims as soon as possible or</a:t>
            </a:r>
          </a:p>
          <a:p>
            <a:pPr lvl="1">
              <a:defRPr/>
            </a:pPr>
            <a:r>
              <a:rPr lang="en-US" altLang="ja-JP" sz="1600" dirty="0" smtClean="0"/>
              <a:t>Cause an LOA to be submitted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Other Guidelines for IEEE WG Meetings</a:t>
            </a:r>
            <a:endParaRPr kumimoji="1" lang="ja-JP" altLang="en-US" dirty="0"/>
          </a:p>
        </p:txBody>
      </p:sp>
      <p:sp>
        <p:nvSpPr>
          <p:cNvPr id="3" name="コンテンツ プレースホルダ 2"/>
          <p:cNvSpPr>
            <a:spLocks noGrp="1"/>
          </p:cNvSpPr>
          <p:nvPr>
            <p:ph idx="1"/>
          </p:nvPr>
        </p:nvSpPr>
        <p:spPr>
          <a:xfrm>
            <a:off x="251520" y="1772816"/>
            <a:ext cx="8712968" cy="4114800"/>
          </a:xfrm>
        </p:spPr>
        <p:txBody>
          <a:bodyPr/>
          <a:lstStyle/>
          <a:p>
            <a:pPr marL="230188" indent="-230188">
              <a:lnSpc>
                <a:spcPct val="80000"/>
              </a:lnSpc>
            </a:pPr>
            <a:endParaRPr lang="en-US" altLang="ja-JP" sz="500" u="sng" dirty="0" smtClean="0">
              <a:solidFill>
                <a:srgbClr val="FF0000"/>
              </a:solidFill>
            </a:endParaRPr>
          </a:p>
          <a:p>
            <a:pPr marL="230188" indent="-230188">
              <a:lnSpc>
                <a:spcPct val="80000"/>
              </a:lnSpc>
              <a:spcAft>
                <a:spcPct val="40000"/>
              </a:spcAft>
            </a:pPr>
            <a:r>
              <a:rPr lang="en-US" altLang="ja-JP" sz="2000" dirty="0" smtClean="0"/>
              <a:t>All IEEE-SA standards meetings shall be conducted in compliance with all applicable laws, including antitrust and competition laws.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interpretation, validity, or essentiality of patents/patent claims. </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specific license rates, terms, or conditions.</a:t>
            </a:r>
          </a:p>
          <a:p>
            <a:pPr marL="1143000" lvl="2">
              <a:lnSpc>
                <a:spcPct val="80000"/>
              </a:lnSpc>
              <a:spcAft>
                <a:spcPct val="40000"/>
              </a:spcAft>
            </a:pPr>
            <a:r>
              <a:rPr lang="en-US" altLang="ja-JP" sz="1600" dirty="0" smtClean="0"/>
              <a:t>Relative costs, including licensing costs of essential patent claims, of different technical approaches may be discussed in standards development meetings. </a:t>
            </a:r>
          </a:p>
          <a:p>
            <a:pPr marL="1600200" lvl="3">
              <a:lnSpc>
                <a:spcPct val="80000"/>
              </a:lnSpc>
              <a:spcAft>
                <a:spcPct val="40000"/>
              </a:spcAft>
            </a:pPr>
            <a:r>
              <a:rPr lang="en-GB" altLang="ja-JP" dirty="0" smtClean="0"/>
              <a:t>Technical considerations remain primary focus</a:t>
            </a:r>
            <a:endParaRPr lang="en-US" altLang="ja-JP" dirty="0" smtClean="0"/>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or engage in the fixing of product prices, allocation of customers, or division of sales markets.</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discuss the status or substance of ongoing or threatened litigation.</a:t>
            </a:r>
          </a:p>
          <a:p>
            <a:pPr marL="630238" lvl="1">
              <a:lnSpc>
                <a:spcPct val="80000"/>
              </a:lnSpc>
              <a:spcAft>
                <a:spcPct val="40000"/>
              </a:spcAft>
            </a:pPr>
            <a:r>
              <a:rPr lang="en-US" altLang="ja-JP" sz="1800" b="1" dirty="0" smtClean="0"/>
              <a:t>Don</a:t>
            </a:r>
            <a:r>
              <a:rPr lang="en-US" altLang="ja-JP" sz="1800" b="1" dirty="0" smtClean="0">
                <a:latin typeface="Arial" charset="0"/>
              </a:rPr>
              <a:t>’</a:t>
            </a:r>
            <a:r>
              <a:rPr lang="en-US" altLang="ja-JP" sz="1800" b="1" dirty="0" smtClean="0"/>
              <a:t>t be silent if inappropriate topics are discussed </a:t>
            </a:r>
            <a:r>
              <a:rPr lang="en-US" altLang="ja-JP" sz="1800" b="1" dirty="0" smtClean="0">
                <a:latin typeface="Arial" charset="0"/>
              </a:rPr>
              <a:t>…</a:t>
            </a:r>
            <a:r>
              <a:rPr lang="en-US" altLang="ja-JP" sz="1800" b="1" dirty="0" smtClean="0"/>
              <a:t> do formally object.</a:t>
            </a:r>
          </a:p>
          <a:p>
            <a:pPr marL="230188" indent="-230188" algn="ctr">
              <a:lnSpc>
                <a:spcPct val="80000"/>
              </a:lnSpc>
            </a:pPr>
            <a:r>
              <a:rPr lang="en-US" altLang="ja-JP" dirty="0" smtClean="0"/>
              <a:t>---------------------------------------------------------------   </a:t>
            </a:r>
            <a:endParaRPr lang="en-US" altLang="ja-JP" sz="1400" dirty="0" smtClean="0"/>
          </a:p>
          <a:p>
            <a:pPr marL="230188" indent="-230188" algn="ctr">
              <a:lnSpc>
                <a:spcPct val="80000"/>
              </a:lnSpc>
            </a:pPr>
            <a:r>
              <a:rPr lang="en-US" altLang="ja-JP" sz="1400" dirty="0" smtClean="0"/>
              <a:t>See </a:t>
            </a:r>
            <a:r>
              <a:rPr lang="en-US" altLang="ja-JP" sz="1400" i="1" dirty="0" smtClean="0"/>
              <a:t>IEEE-SA Standards Board Operations Manual</a:t>
            </a:r>
            <a:r>
              <a:rPr lang="en-US" altLang="ja-JP" sz="1400" dirty="0" smtClean="0"/>
              <a:t>, clause 5.3.10 and </a:t>
            </a:r>
            <a:r>
              <a:rPr lang="en-GB" altLang="ja-JP" sz="1400" dirty="0" smtClean="0"/>
              <a:t>“Promoting Competition and Innovation: What You Need to Know about the IEEE Standards Association's Antitrust and Competition Policy”</a:t>
            </a:r>
            <a:r>
              <a:rPr lang="en-US" altLang="ja-JP" sz="1400" dirty="0" smtClean="0"/>
              <a:t> for more details.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11</a:t>
            </a:fld>
            <a:endParaRPr lang="en-US" altLang="ko-K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pitchFamily="50" charset="-128"/>
              </a:rPr>
              <a:t>802.22b Title, PAR Scope and Purpose</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sz="1600" dirty="0" smtClean="0"/>
              <a:t>Title</a:t>
            </a:r>
          </a:p>
          <a:p>
            <a:pPr lvl="1"/>
            <a:r>
              <a:rPr lang="en-US" altLang="ja-JP" sz="1400" dirty="0" smtClean="0"/>
              <a:t>Enhancement for Broadband Services and Monitoring Applications </a:t>
            </a:r>
          </a:p>
          <a:p>
            <a:pPr lvl="1"/>
            <a:endParaRPr kumimoji="1" lang="en-US" altLang="ja-JP" sz="1400" dirty="0" smtClean="0"/>
          </a:p>
          <a:p>
            <a:r>
              <a:rPr kumimoji="1" lang="en-US" altLang="ja-JP" sz="1600" dirty="0" smtClean="0"/>
              <a:t>PAR</a:t>
            </a:r>
          </a:p>
          <a:p>
            <a:pPr lvl="1"/>
            <a:r>
              <a:rPr lang="en-GB" altLang="ja-JP" sz="1400" dirty="0" smtClean="0"/>
              <a:t>This amendment specifies alternate Physical Layer (PHY) and necessary Medium Access Control Layer (MAC) enhancements to IEEE std. 802.22-2011 for operation in Very High Frequency (VHF)/ Ultra High Frequency (UHF) TV broadcast bands between 54 MHz and 862 MHz to support enhanced broadband services and monitoring applications. The standard supports aggregate data rates greater than the maximum data rate supported by the IEEE Std. 802.22-2011. This standard defines new classes of 802.22 devices to address these applications and supports more than 512 devices in a network. This standard also specifies techniques to enhance communications among the devices and makes necessary amendments to the cognitive, security &amp; parameters and connection management clauses. This amendment supports mechanisms to enable coexistence with other 802 systems in the same band.</a:t>
            </a:r>
          </a:p>
          <a:p>
            <a:pPr lvl="1"/>
            <a:endParaRPr kumimoji="1" lang="en-GB" altLang="ja-JP" sz="1400" dirty="0" smtClean="0"/>
          </a:p>
          <a:p>
            <a:r>
              <a:rPr kumimoji="1" lang="en-GB" altLang="ja-JP" sz="1800" dirty="0" smtClean="0"/>
              <a:t>Purpose</a:t>
            </a:r>
          </a:p>
          <a:p>
            <a:pPr lvl="1"/>
            <a:r>
              <a:rPr lang="en-US" altLang="ja-JP" sz="1400" dirty="0" smtClean="0"/>
              <a:t>The purpose of this amendment is to enhance the MAC and define an alternate PHY to accommodate broadband extensions and monitoring use cases for IEEE 802.22 devices operating is VHF/UHF TV broadcast bands between 54 MHz and 862 </a:t>
            </a:r>
            <a:r>
              <a:rPr lang="en-US" altLang="ja-JP" sz="1400" dirty="0" err="1" smtClean="0"/>
              <a:t>MHz.</a:t>
            </a:r>
            <a:r>
              <a:rPr lang="en-US" altLang="ja-JP" sz="1400" dirty="0" smtClean="0"/>
              <a:t> </a:t>
            </a:r>
            <a:endParaRPr kumimoji="1" lang="ja-JP" altLang="en-US" sz="14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12</a:t>
            </a:fld>
            <a:endParaRPr lang="en-US" altLang="ko-K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Tentative TG 802.22b Agenda for the Week</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Agenda</a:t>
            </a:r>
          </a:p>
          <a:p>
            <a:endParaRPr kumimoji="1" lang="en-US" altLang="ja-JP" dirty="0" smtClean="0"/>
          </a:p>
          <a:p>
            <a:r>
              <a:rPr lang="en-US" altLang="ja-JP" dirty="0" smtClean="0"/>
              <a:t>Motion to approve </a:t>
            </a:r>
            <a:r>
              <a:rPr lang="en-US" altLang="ja-JP" dirty="0" smtClean="0"/>
              <a:t>Nov. </a:t>
            </a:r>
            <a:r>
              <a:rPr lang="en-US" altLang="ja-JP" dirty="0" smtClean="0"/>
              <a:t>802.22b agenda as contained in </a:t>
            </a:r>
            <a:r>
              <a:rPr lang="en-US" altLang="ja-JP" dirty="0" smtClean="0"/>
              <a:t>22-12-0095-00-000b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lang="en-US" altLang="ja-JP" dirty="0" smtClean="0"/>
          </a:p>
          <a:p>
            <a:r>
              <a:rPr kumimoji="1" lang="en-US" altLang="ja-JP" dirty="0" smtClean="0"/>
              <a:t>No objection. Motion passes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13</a:t>
            </a:fld>
            <a:endParaRPr lang="en-US" altLang="ko-K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Tuesday </a:t>
            </a:r>
            <a:r>
              <a:rPr kumimoji="1" lang="en-US" altLang="ja-JP" dirty="0" smtClean="0"/>
              <a:t>Nov. 14</a:t>
            </a:r>
            <a:r>
              <a:rPr kumimoji="1" lang="en-US" altLang="ja-JP" baseline="30000" dirty="0" smtClean="0"/>
              <a:t>th</a:t>
            </a:r>
            <a:r>
              <a:rPr kumimoji="1" lang="en-US" altLang="ja-JP" dirty="0" smtClean="0"/>
              <a:t> PM1</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Review from </a:t>
            </a:r>
            <a:r>
              <a:rPr lang="en-US" altLang="ja-JP" dirty="0" smtClean="0"/>
              <a:t>September</a:t>
            </a:r>
            <a:endParaRPr lang="en-US" altLang="ja-JP" dirty="0" smtClean="0"/>
          </a:p>
          <a:p>
            <a:r>
              <a:rPr lang="en-US" altLang="ja-JP" dirty="0" smtClean="0"/>
              <a:t>Approve minutes from July</a:t>
            </a:r>
          </a:p>
          <a:p>
            <a:r>
              <a:rPr lang="en-US" altLang="ja-JP" dirty="0" smtClean="0"/>
              <a:t>Call </a:t>
            </a:r>
            <a:r>
              <a:rPr lang="en-US" altLang="ja-JP" dirty="0" smtClean="0"/>
              <a:t>for </a:t>
            </a:r>
            <a:r>
              <a:rPr lang="en-US" altLang="ja-JP" dirty="0" smtClean="0"/>
              <a:t>Intents </a:t>
            </a:r>
            <a:r>
              <a:rPr lang="en-US" altLang="ja-JP" dirty="0" smtClean="0"/>
              <a:t>and Call for </a:t>
            </a:r>
            <a:r>
              <a:rPr lang="en-US" altLang="ja-JP" dirty="0" smtClean="0"/>
              <a:t>Proposals</a:t>
            </a:r>
          </a:p>
          <a:p>
            <a:r>
              <a:rPr lang="en-US" altLang="ja-JP" dirty="0" smtClean="0"/>
              <a:t>Time slot for Proposal Presentation</a:t>
            </a:r>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14</a:t>
            </a:fld>
            <a:endParaRPr lang="en-US" altLang="ko-K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Review from </a:t>
            </a:r>
            <a:r>
              <a:rPr lang="en-US" altLang="ja-JP" dirty="0" smtClean="0"/>
              <a:t>September</a:t>
            </a:r>
            <a:endParaRPr kumimoji="1" lang="ja-JP" altLang="en-US" dirty="0"/>
          </a:p>
        </p:txBody>
      </p:sp>
      <p:sp>
        <p:nvSpPr>
          <p:cNvPr id="3" name="コンテンツ プレースホルダ 2"/>
          <p:cNvSpPr>
            <a:spLocks noGrp="1"/>
          </p:cNvSpPr>
          <p:nvPr>
            <p:ph idx="1"/>
          </p:nvPr>
        </p:nvSpPr>
        <p:spPr>
          <a:xfrm>
            <a:off x="685800" y="1700808"/>
            <a:ext cx="7772400" cy="4395192"/>
          </a:xfrm>
        </p:spPr>
        <p:txBody>
          <a:bodyPr/>
          <a:lstStyle/>
          <a:p>
            <a:r>
              <a:rPr lang="en-US" altLang="ja-JP" dirty="0" smtClean="0">
                <a:latin typeface="Times New Roman" charset="0"/>
              </a:rPr>
              <a:t>September meeting review</a:t>
            </a:r>
          </a:p>
          <a:p>
            <a:pPr marL="800100" lvl="5" indent="-342900">
              <a:buFont typeface="Arial" pitchFamily="34" charset="0"/>
              <a:buChar char="•"/>
            </a:pPr>
            <a:r>
              <a:rPr lang="en-US" altLang="ja-JP" sz="2400" dirty="0" smtClean="0"/>
              <a:t>Technical contributions</a:t>
            </a:r>
          </a:p>
          <a:p>
            <a:pPr marL="1257300" lvl="6" indent="-342900">
              <a:buFont typeface="Arial" pitchFamily="34" charset="0"/>
              <a:buChar char="•"/>
            </a:pPr>
            <a:r>
              <a:rPr lang="en-US" altLang="ja-JP" sz="2400" dirty="0" smtClean="0"/>
              <a:t>Document 80/r0 – PAPR Evaluation on SCH in IEEE802.22 (Wed. AM2)</a:t>
            </a:r>
          </a:p>
          <a:p>
            <a:pPr marL="1257300" lvl="6" indent="-342900">
              <a:buFont typeface="Arial" pitchFamily="34" charset="0"/>
              <a:buChar char="•"/>
            </a:pPr>
            <a:r>
              <a:rPr lang="en-US" altLang="ja-JP" sz="2400" dirty="0" smtClean="0"/>
              <a:t>Document (82/r0) – Data mapping for Broadband Service Extension in The IEEE 802.22b (Wed. AM2)</a:t>
            </a:r>
          </a:p>
          <a:p>
            <a:pPr marL="800100" lvl="5" indent="-342900">
              <a:buFont typeface="Arial" pitchFamily="34" charset="0"/>
              <a:buChar char="•"/>
            </a:pPr>
            <a:r>
              <a:rPr lang="en-US" altLang="ja-JP" sz="2400" dirty="0" smtClean="0"/>
              <a:t>Remind Call for Intent and Call for Proposal</a:t>
            </a:r>
          </a:p>
          <a:p>
            <a:pPr marL="800100" lvl="5" indent="-342900">
              <a:buFont typeface="Arial" pitchFamily="34" charset="0"/>
              <a:buChar char="•"/>
            </a:pPr>
            <a:r>
              <a:rPr kumimoji="1" lang="en-US" altLang="ja-JP" sz="2400" dirty="0" smtClean="0"/>
              <a:t>Present Time Allocation for Proposal</a:t>
            </a:r>
            <a:r>
              <a:rPr lang="en-US" altLang="ja-JP" sz="2400" dirty="0" smtClean="0"/>
              <a:t> </a:t>
            </a:r>
          </a:p>
          <a:p>
            <a:endParaRPr lang="en-US" altLang="ja-JP" dirty="0" smtClean="0">
              <a:latin typeface="Times New Roman" charset="0"/>
            </a:endParaRPr>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September </a:t>
            </a:r>
            <a:r>
              <a:rPr lang="en-US" altLang="ja-JP" dirty="0" smtClean="0"/>
              <a:t>Minutes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Motion to approve </a:t>
            </a:r>
            <a:r>
              <a:rPr lang="en-US" altLang="ja-JP" dirty="0" smtClean="0"/>
              <a:t>Sep. </a:t>
            </a:r>
            <a:r>
              <a:rPr lang="en-US" altLang="ja-JP" dirty="0" smtClean="0"/>
              <a:t>802.22b minutes as contained in </a:t>
            </a:r>
            <a:r>
              <a:rPr lang="en-US" altLang="ja-JP" dirty="0" smtClean="0"/>
              <a:t>22-12-00xx-00-000b</a:t>
            </a:r>
            <a:endParaRPr lang="en-US" altLang="ja-JP" dirty="0" smtClean="0"/>
          </a:p>
          <a:p>
            <a:endParaRPr lang="en-US" altLang="ja-JP" dirty="0" smtClean="0"/>
          </a:p>
          <a:p>
            <a:r>
              <a:rPr lang="en-US" altLang="ja-JP" dirty="0" smtClean="0"/>
              <a:t>Move: Chang-woo </a:t>
            </a:r>
            <a:r>
              <a:rPr lang="en-US" altLang="ja-JP" dirty="0" err="1" smtClean="0"/>
              <a:t>Pyo</a:t>
            </a:r>
            <a:endParaRPr lang="en-US" altLang="ja-JP" dirty="0" smtClean="0"/>
          </a:p>
          <a:p>
            <a:r>
              <a:rPr lang="en-US" altLang="ja-JP" dirty="0" smtClean="0"/>
              <a:t>Second</a:t>
            </a:r>
            <a:r>
              <a:rPr lang="en-US" altLang="ja-JP" dirty="0" smtClean="0"/>
              <a:t>:</a:t>
            </a:r>
            <a:endParaRPr lang="en-US" altLang="ja-JP" dirty="0" smtClean="0"/>
          </a:p>
          <a:p>
            <a:endParaRPr lang="en-US" altLang="ja-JP" dirty="0" smtClean="0"/>
          </a:p>
          <a:p>
            <a:r>
              <a:rPr lang="en-US" altLang="ja-JP" dirty="0" smtClean="0"/>
              <a:t>No objection, Motion passes.</a:t>
            </a:r>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a:t>
            </a:r>
            <a:r>
              <a:rPr kumimoji="1" lang="en-US" altLang="ja-JP" dirty="0" smtClean="0"/>
              <a:t>Intents</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Call for Intent </a:t>
            </a:r>
            <a:r>
              <a:rPr kumimoji="1" lang="en-US" altLang="ja-JP" dirty="0" smtClean="0">
                <a:solidFill>
                  <a:srgbClr val="FF0000"/>
                </a:solidFill>
              </a:rPr>
              <a:t>: </a:t>
            </a:r>
            <a:r>
              <a:rPr kumimoji="1" lang="en-US" altLang="ja-JP" i="1" dirty="0" smtClean="0">
                <a:solidFill>
                  <a:srgbClr val="FF0000"/>
                </a:solidFill>
              </a:rPr>
              <a:t>September 28</a:t>
            </a:r>
          </a:p>
          <a:p>
            <a:r>
              <a:rPr lang="en-US" altLang="ja-JP" dirty="0" smtClean="0"/>
              <a:t>5 </a:t>
            </a:r>
            <a:r>
              <a:rPr lang="en-US" altLang="ja-JP" dirty="0" smtClean="0"/>
              <a:t>Intents </a:t>
            </a:r>
            <a:r>
              <a:rPr lang="en-US" altLang="ja-JP" dirty="0" smtClean="0"/>
              <a:t>are </a:t>
            </a:r>
            <a:r>
              <a:rPr lang="en-US" altLang="ja-JP" dirty="0" smtClean="0"/>
              <a:t>received</a:t>
            </a:r>
            <a:endParaRPr lang="en-US" altLang="ja-JP" dirty="0" smtClean="0"/>
          </a:p>
          <a:p>
            <a:pPr lvl="1"/>
            <a:r>
              <a:rPr lang="en-US" altLang="ja-JP" dirty="0" smtClean="0"/>
              <a:t>1.Hiroshi </a:t>
            </a:r>
            <a:r>
              <a:rPr lang="en-US" altLang="ja-JP" dirty="0" smtClean="0"/>
              <a:t>Harada (NICT) </a:t>
            </a:r>
            <a:endParaRPr lang="en-US" altLang="ja-JP" dirty="0" smtClean="0"/>
          </a:p>
          <a:p>
            <a:pPr lvl="1"/>
            <a:r>
              <a:rPr lang="en-US" altLang="ja-JP" dirty="0" smtClean="0"/>
              <a:t>2.Mody </a:t>
            </a:r>
            <a:r>
              <a:rPr lang="en-US" altLang="ja-JP" dirty="0" err="1" smtClean="0"/>
              <a:t>Apurva</a:t>
            </a:r>
            <a:r>
              <a:rPr lang="en-US" altLang="ja-JP" dirty="0" smtClean="0"/>
              <a:t> (BAE systems) </a:t>
            </a:r>
            <a:endParaRPr lang="en-US" altLang="ja-JP" dirty="0" smtClean="0"/>
          </a:p>
          <a:p>
            <a:pPr lvl="1"/>
            <a:r>
              <a:rPr lang="en-US" altLang="ja-JP" dirty="0" smtClean="0"/>
              <a:t>3.Toh </a:t>
            </a:r>
            <a:r>
              <a:rPr lang="en-US" altLang="ja-JP" dirty="0" err="1" smtClean="0"/>
              <a:t>Keat</a:t>
            </a:r>
            <a:r>
              <a:rPr lang="en-US" altLang="ja-JP" dirty="0" smtClean="0"/>
              <a:t> </a:t>
            </a:r>
            <a:r>
              <a:rPr lang="en-US" altLang="ja-JP" dirty="0" err="1" smtClean="0"/>
              <a:t>Beng</a:t>
            </a:r>
            <a:r>
              <a:rPr lang="en-US" altLang="ja-JP" dirty="0" smtClean="0"/>
              <a:t> (Hitachi Kokusai Electric Inc.) </a:t>
            </a:r>
            <a:endParaRPr lang="en-US" altLang="ja-JP" dirty="0" smtClean="0"/>
          </a:p>
          <a:p>
            <a:pPr lvl="1"/>
            <a:r>
              <a:rPr lang="en-US" altLang="ja-JP" dirty="0" smtClean="0"/>
              <a:t>4.Shigenobu </a:t>
            </a:r>
            <a:r>
              <a:rPr lang="en-US" altLang="ja-JP" dirty="0" smtClean="0"/>
              <a:t>Sasaki (Niigata University) </a:t>
            </a:r>
            <a:endParaRPr lang="en-US" altLang="ja-JP" dirty="0" smtClean="0"/>
          </a:p>
          <a:p>
            <a:pPr lvl="1"/>
            <a:r>
              <a:rPr lang="en-US" altLang="ja-JP" dirty="0" smtClean="0"/>
              <a:t>5.Sunghyun </a:t>
            </a:r>
            <a:r>
              <a:rPr lang="en-US" altLang="ja-JP" dirty="0" smtClean="0"/>
              <a:t>Hwang (ETRI)</a:t>
            </a:r>
            <a:endParaRPr lang="en-US" altLang="ja-JP" dirty="0" smtClean="0">
              <a:ea typeface="ＭＳ Ｐゴシック" pitchFamily="34" charset="-128"/>
            </a:endParaRPr>
          </a:p>
          <a:p>
            <a:pPr lvl="1"/>
            <a:endParaRPr lang="en-US" altLang="ja-JP" dirty="0" smtClean="0">
              <a:ea typeface="ＭＳ Ｐゴシック" pitchFamily="34" charset="-128"/>
            </a:endParaRPr>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Call for </a:t>
            </a:r>
            <a:r>
              <a:rPr kumimoji="1" lang="en-US" altLang="ja-JP" dirty="0" smtClean="0"/>
              <a:t>Proposals</a:t>
            </a:r>
            <a:endParaRPr kumimoji="1" lang="ja-JP" altLang="en-US" dirty="0"/>
          </a:p>
        </p:txBody>
      </p:sp>
      <p:sp>
        <p:nvSpPr>
          <p:cNvPr id="3" name="コンテンツ プレースホルダ 2"/>
          <p:cNvSpPr>
            <a:spLocks noGrp="1"/>
          </p:cNvSpPr>
          <p:nvPr>
            <p:ph idx="1"/>
          </p:nvPr>
        </p:nvSpPr>
        <p:spPr/>
        <p:txBody>
          <a:bodyPr/>
          <a:lstStyle/>
          <a:p>
            <a:r>
              <a:rPr kumimoji="1" lang="en-GB" altLang="ja-JP" dirty="0" smtClean="0"/>
              <a:t>Call for Proposal</a:t>
            </a:r>
            <a:r>
              <a:rPr kumimoji="1" lang="en-GB" altLang="ja-JP" i="1" dirty="0" smtClean="0">
                <a:solidFill>
                  <a:srgbClr val="FF0000"/>
                </a:solidFill>
              </a:rPr>
              <a:t>: </a:t>
            </a:r>
            <a:r>
              <a:rPr lang="en-GB" altLang="ja-JP" i="1" dirty="0" smtClean="0">
                <a:solidFill>
                  <a:srgbClr val="FF0000"/>
                </a:solidFill>
              </a:rPr>
              <a:t>October </a:t>
            </a:r>
            <a:r>
              <a:rPr lang="en-GB" altLang="ja-JP" i="1" dirty="0" smtClean="0">
                <a:solidFill>
                  <a:srgbClr val="FF0000"/>
                </a:solidFill>
              </a:rPr>
              <a:t>28</a:t>
            </a:r>
          </a:p>
          <a:p>
            <a:r>
              <a:rPr kumimoji="1" lang="en-US" altLang="ja-JP" dirty="0" smtClean="0"/>
              <a:t>5 Proposals are received</a:t>
            </a:r>
          </a:p>
          <a:p>
            <a:pPr lvl="1"/>
            <a:r>
              <a:rPr lang="en-US" altLang="ja-JP" dirty="0" smtClean="0"/>
              <a:t>1.Hiroshi Harada (NICT</a:t>
            </a:r>
            <a:r>
              <a:rPr lang="en-US" altLang="ja-JP" dirty="0" smtClean="0"/>
              <a:t>) – 90/r3</a:t>
            </a:r>
            <a:endParaRPr lang="en-US" altLang="ja-JP" dirty="0" smtClean="0"/>
          </a:p>
          <a:p>
            <a:pPr lvl="1"/>
            <a:r>
              <a:rPr lang="en-US" altLang="ja-JP" dirty="0" smtClean="0"/>
              <a:t>2.Mody </a:t>
            </a:r>
            <a:r>
              <a:rPr lang="en-US" altLang="ja-JP" dirty="0" err="1" smtClean="0"/>
              <a:t>Apurva</a:t>
            </a:r>
            <a:r>
              <a:rPr lang="en-US" altLang="ja-JP" dirty="0" smtClean="0"/>
              <a:t> (BAE systems) </a:t>
            </a:r>
            <a:r>
              <a:rPr lang="en-US" altLang="ja-JP" dirty="0" smtClean="0"/>
              <a:t> - 89/r0</a:t>
            </a:r>
            <a:endParaRPr lang="en-US" altLang="ja-JP" dirty="0" smtClean="0"/>
          </a:p>
          <a:p>
            <a:pPr lvl="1"/>
            <a:r>
              <a:rPr lang="en-US" altLang="ja-JP" dirty="0" smtClean="0"/>
              <a:t>3.Toh </a:t>
            </a:r>
            <a:r>
              <a:rPr lang="en-US" altLang="ja-JP" dirty="0" err="1" smtClean="0"/>
              <a:t>Keat</a:t>
            </a:r>
            <a:r>
              <a:rPr lang="en-US" altLang="ja-JP" dirty="0" smtClean="0"/>
              <a:t> </a:t>
            </a:r>
            <a:r>
              <a:rPr lang="en-US" altLang="ja-JP" dirty="0" err="1" smtClean="0"/>
              <a:t>Beng</a:t>
            </a:r>
            <a:r>
              <a:rPr lang="en-US" altLang="ja-JP" dirty="0" smtClean="0"/>
              <a:t> (Hitachi Kokusai Electric Inc.) </a:t>
            </a:r>
            <a:r>
              <a:rPr lang="en-US" altLang="ja-JP" dirty="0" smtClean="0"/>
              <a:t> - 87/r0</a:t>
            </a:r>
            <a:endParaRPr lang="en-US" altLang="ja-JP" dirty="0" smtClean="0"/>
          </a:p>
          <a:p>
            <a:pPr lvl="1"/>
            <a:r>
              <a:rPr lang="en-US" altLang="ja-JP" dirty="0" smtClean="0"/>
              <a:t>4.Shigenobu Sasaki (Niigata University) </a:t>
            </a:r>
            <a:r>
              <a:rPr lang="en-US" altLang="ja-JP" dirty="0" smtClean="0"/>
              <a:t>– 91/r1</a:t>
            </a:r>
            <a:endParaRPr lang="en-US" altLang="ja-JP" dirty="0" smtClean="0"/>
          </a:p>
          <a:p>
            <a:pPr lvl="1"/>
            <a:r>
              <a:rPr lang="en-US" altLang="ja-JP" dirty="0" smtClean="0"/>
              <a:t>5.Sunghyun Hwang (ETRI</a:t>
            </a:r>
            <a:r>
              <a:rPr lang="en-US" altLang="ja-JP" dirty="0" smtClean="0"/>
              <a:t>) – 88/r0</a:t>
            </a:r>
            <a:endParaRPr lang="en-US" altLang="ja-JP" dirty="0" smtClean="0">
              <a:ea typeface="ＭＳ Ｐゴシック" pitchFamily="34" charset="-128"/>
            </a:endParaRP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18</a:t>
            </a:fld>
            <a:endParaRPr lang="en-US" altLang="ko-K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mtClean="0"/>
              <a:t>Time Slots </a:t>
            </a:r>
            <a:r>
              <a:rPr kumimoji="1" lang="en-US" altLang="ja-JP" dirty="0" smtClean="0"/>
              <a:t>for Presentation</a:t>
            </a:r>
            <a:endParaRPr kumimoji="1" lang="ja-JP" altLang="en-US" dirty="0"/>
          </a:p>
        </p:txBody>
      </p:sp>
      <p:sp>
        <p:nvSpPr>
          <p:cNvPr id="3" name="コンテンツ プレースホルダ 2"/>
          <p:cNvSpPr>
            <a:spLocks noGrp="1"/>
          </p:cNvSpPr>
          <p:nvPr>
            <p:ph idx="1"/>
          </p:nvPr>
        </p:nvSpPr>
        <p:spPr>
          <a:xfrm>
            <a:off x="685800" y="1772816"/>
            <a:ext cx="7772400" cy="4536504"/>
          </a:xfrm>
        </p:spPr>
        <p:txBody>
          <a:bodyPr/>
          <a:lstStyle/>
          <a:p>
            <a:r>
              <a:rPr kumimoji="1" lang="en-US" altLang="ja-JP" sz="1800" u="sng" dirty="0" smtClean="0">
                <a:solidFill>
                  <a:srgbClr val="FF0000"/>
                </a:solidFill>
              </a:rPr>
              <a:t>Total 40 minutes including </a:t>
            </a:r>
            <a:r>
              <a:rPr kumimoji="1" lang="en-US" altLang="ja-JP" sz="1800" u="sng" dirty="0" err="1" smtClean="0">
                <a:solidFill>
                  <a:srgbClr val="FF0000"/>
                </a:solidFill>
              </a:rPr>
              <a:t>QnA</a:t>
            </a:r>
            <a:endParaRPr kumimoji="1" lang="en-US" altLang="ja-JP" sz="1800" u="sng" dirty="0" smtClean="0">
              <a:solidFill>
                <a:srgbClr val="FF0000"/>
              </a:solidFill>
            </a:endParaRPr>
          </a:p>
          <a:p>
            <a:pPr lvl="1"/>
            <a:endParaRPr kumimoji="1" lang="en-US" altLang="ja-JP" sz="1600" u="sng" dirty="0" smtClean="0">
              <a:solidFill>
                <a:srgbClr val="FF0000"/>
              </a:solidFill>
            </a:endParaRPr>
          </a:p>
          <a:p>
            <a:r>
              <a:rPr kumimoji="1" lang="en-US" altLang="ja-JP" sz="1800" dirty="0" smtClean="0"/>
              <a:t>If a proposal needs more time to present, he/she requests to TG or WG chair more than one present time allocation. TG/WG chair provides a time slot for presentation if </a:t>
            </a:r>
            <a:r>
              <a:rPr kumimoji="1" lang="en-US" altLang="ja-JP" sz="1800" dirty="0" smtClean="0"/>
              <a:t>available</a:t>
            </a:r>
            <a:endParaRPr kumimoji="1" lang="ja-JP" altLang="en-US" sz="1800" dirty="0" smtClean="0"/>
          </a:p>
        </p:txBody>
      </p:sp>
      <p:sp>
        <p:nvSpPr>
          <p:cNvPr id="4" name="日付プレースホルダ 3"/>
          <p:cNvSpPr>
            <a:spLocks noGrp="1"/>
          </p:cNvSpPr>
          <p:nvPr>
            <p:ph type="dt" sz="half" idx="10"/>
          </p:nvPr>
        </p:nvSpPr>
        <p:spPr/>
        <p:txBody>
          <a:bodyPr/>
          <a:lstStyle/>
          <a:p>
            <a:pPr>
              <a:defRPr/>
            </a:pPr>
            <a:r>
              <a:rPr lang="en-US" altLang="ko-KR" smtClean="0"/>
              <a:t>Nov. 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19</a:t>
            </a:fld>
            <a:endParaRPr lang="en-US" altLang="ko-KR"/>
          </a:p>
        </p:txBody>
      </p:sp>
      <p:graphicFrame>
        <p:nvGraphicFramePr>
          <p:cNvPr id="8" name="表 7"/>
          <p:cNvGraphicFramePr>
            <a:graphicFrameLocks noGrp="1"/>
          </p:cNvGraphicFramePr>
          <p:nvPr/>
        </p:nvGraphicFramePr>
        <p:xfrm>
          <a:off x="1259632" y="3573016"/>
          <a:ext cx="6096000" cy="2595880"/>
        </p:xfrm>
        <a:graphic>
          <a:graphicData uri="http://schemas.openxmlformats.org/drawingml/2006/table">
            <a:tbl>
              <a:tblPr firstRow="1" bandRow="1">
                <a:tableStyleId>{073A0DAA-6AF3-43AB-8588-CEC1D06C72B9}</a:tableStyleId>
              </a:tblPr>
              <a:tblGrid>
                <a:gridCol w="2032000"/>
                <a:gridCol w="2032000"/>
                <a:gridCol w="2032000"/>
              </a:tblGrid>
              <a:tr h="370840">
                <a:tc>
                  <a:txBody>
                    <a:bodyPr/>
                    <a:lstStyle/>
                    <a:p>
                      <a:endParaRPr kumimoji="1" lang="ja-JP" altLang="en-US" dirty="0"/>
                    </a:p>
                  </a:txBody>
                  <a:tcPr/>
                </a:tc>
                <a:tc>
                  <a:txBody>
                    <a:bodyPr/>
                    <a:lstStyle/>
                    <a:p>
                      <a:r>
                        <a:rPr kumimoji="1" lang="en-US" altLang="ja-JP" dirty="0" err="1" smtClean="0"/>
                        <a:t>Thusday</a:t>
                      </a:r>
                      <a:endParaRPr kumimoji="1" lang="ja-JP" altLang="en-US" dirty="0"/>
                    </a:p>
                  </a:txBody>
                  <a:tcPr/>
                </a:tc>
                <a:tc>
                  <a:txBody>
                    <a:bodyPr/>
                    <a:lstStyle/>
                    <a:p>
                      <a:r>
                        <a:rPr kumimoji="1" lang="en-US" altLang="ja-JP" dirty="0" smtClean="0"/>
                        <a:t>Thursday</a:t>
                      </a:r>
                      <a:endParaRPr kumimoji="1" lang="ja-JP" altLang="en-US" dirty="0"/>
                    </a:p>
                  </a:txBody>
                  <a:tcPr/>
                </a:tc>
              </a:tr>
              <a:tr h="370840">
                <a:tc rowSpan="2">
                  <a:txBody>
                    <a:bodyPr/>
                    <a:lstStyle/>
                    <a:p>
                      <a:r>
                        <a:rPr kumimoji="1" lang="en-US" altLang="ja-JP" dirty="0" smtClean="0"/>
                        <a:t>AM1</a:t>
                      </a:r>
                      <a:endParaRPr kumimoji="1" lang="ja-JP" altLang="en-US" dirty="0"/>
                    </a:p>
                  </a:txBody>
                  <a:tcPr/>
                </a:tc>
                <a:tc>
                  <a:txBody>
                    <a:bodyPr/>
                    <a:lstStyle/>
                    <a:p>
                      <a:r>
                        <a:rPr kumimoji="1" lang="en-US" altLang="ja-JP" dirty="0" smtClean="0"/>
                        <a:t>x</a:t>
                      </a:r>
                      <a:endParaRPr kumimoji="1" lang="ja-JP" altLang="en-US" dirty="0"/>
                    </a:p>
                  </a:txBody>
                  <a:tcPr/>
                </a:tc>
                <a:tc>
                  <a:txBody>
                    <a:bodyPr/>
                    <a:lstStyle/>
                    <a:p>
                      <a:r>
                        <a:rPr kumimoji="1" lang="en-US" altLang="ja-JP" dirty="0" smtClean="0"/>
                        <a:t>Proposal 2</a:t>
                      </a:r>
                      <a:endParaRPr kumimoji="1" lang="ja-JP" altLang="en-US" dirty="0"/>
                    </a:p>
                  </a:txBody>
                  <a:tcPr/>
                </a:tc>
              </a:tr>
              <a:tr h="370840">
                <a:tc vMerge="1">
                  <a:txBody>
                    <a:bodyPr/>
                    <a:lstStyle/>
                    <a:p>
                      <a:endParaRPr kumimoji="1" lang="ja-JP" altLang="en-US" dirty="0"/>
                    </a:p>
                  </a:txBody>
                  <a:tcPr/>
                </a:tc>
                <a:tc>
                  <a:txBody>
                    <a:bodyPr/>
                    <a:lstStyle/>
                    <a:p>
                      <a:r>
                        <a:rPr kumimoji="1" lang="en-US" altLang="ja-JP" dirty="0" smtClean="0"/>
                        <a:t>Proposal 1</a:t>
                      </a:r>
                      <a:endParaRPr kumimoji="1" lang="ja-JP" altLang="en-US" dirty="0"/>
                    </a:p>
                  </a:txBody>
                  <a:tcPr/>
                </a:tc>
                <a:tc>
                  <a:txBody>
                    <a:bodyPr/>
                    <a:lstStyle/>
                    <a:p>
                      <a:r>
                        <a:rPr kumimoji="1" lang="en-US" altLang="ja-JP" dirty="0" smtClean="0"/>
                        <a:t>Proposal 3</a:t>
                      </a:r>
                      <a:endParaRPr kumimoji="1" lang="ja-JP" altLang="en-US" dirty="0"/>
                    </a:p>
                  </a:txBody>
                  <a:tcPr/>
                </a:tc>
              </a:tr>
              <a:tr h="370840">
                <a:tc rowSpan="2">
                  <a:txBody>
                    <a:bodyPr/>
                    <a:lstStyle/>
                    <a:p>
                      <a:r>
                        <a:rPr kumimoji="1" lang="en-US" altLang="ja-JP" dirty="0" smtClean="0"/>
                        <a:t>AM2</a:t>
                      </a:r>
                      <a:endParaRPr kumimoji="1" lang="ja-JP" altLang="en-US" dirty="0"/>
                    </a:p>
                  </a:txBody>
                  <a:tcPr/>
                </a:tc>
                <a:tc>
                  <a:txBody>
                    <a:bodyPr/>
                    <a:lstStyle/>
                    <a:p>
                      <a:r>
                        <a:rPr kumimoji="1" lang="en-US" altLang="ja-JP" dirty="0" smtClean="0"/>
                        <a:t>x</a:t>
                      </a:r>
                      <a:endParaRPr kumimoji="1" lang="ja-JP" altLang="en-US" dirty="0"/>
                    </a:p>
                  </a:txBody>
                  <a:tcPr/>
                </a:tc>
                <a:tc>
                  <a:txBody>
                    <a:bodyPr/>
                    <a:lstStyle/>
                    <a:p>
                      <a:r>
                        <a:rPr kumimoji="1" lang="en-US" altLang="ja-JP" dirty="0" smtClean="0"/>
                        <a:t>Proposal 4</a:t>
                      </a:r>
                      <a:endParaRPr kumimoji="1" lang="ja-JP" altLang="en-US" dirty="0"/>
                    </a:p>
                  </a:txBody>
                  <a:tcPr/>
                </a:tc>
              </a:tr>
              <a:tr h="370840">
                <a:tc vMerge="1">
                  <a:txBody>
                    <a:bodyPr/>
                    <a:lstStyle/>
                    <a:p>
                      <a:endParaRPr kumimoji="1" lang="ja-JP" altLang="en-US" dirty="0"/>
                    </a:p>
                  </a:txBody>
                  <a:tcPr/>
                </a:tc>
                <a:tc>
                  <a:txBody>
                    <a:bodyPr/>
                    <a:lstStyle/>
                    <a:p>
                      <a:r>
                        <a:rPr kumimoji="1" lang="en-US" altLang="ja-JP" dirty="0" smtClean="0"/>
                        <a:t>x</a:t>
                      </a:r>
                      <a:endParaRPr kumimoji="1" lang="ja-JP" altLang="en-US" dirty="0"/>
                    </a:p>
                  </a:txBody>
                  <a:tcPr/>
                </a:tc>
                <a:tc>
                  <a:txBody>
                    <a:bodyPr/>
                    <a:lstStyle/>
                    <a:p>
                      <a:r>
                        <a:rPr kumimoji="1" lang="en-US" altLang="ja-JP" dirty="0" smtClean="0"/>
                        <a:t>Proposal 5</a:t>
                      </a:r>
                      <a:endParaRPr kumimoji="1" lang="ja-JP" altLang="en-US" dirty="0"/>
                    </a:p>
                  </a:txBody>
                  <a:tcPr/>
                </a:tc>
              </a:tr>
              <a:tr h="370840">
                <a:tc rowSpan="2">
                  <a:txBody>
                    <a:bodyPr/>
                    <a:lstStyle/>
                    <a:p>
                      <a:r>
                        <a:rPr kumimoji="1" lang="en-US" altLang="ja-JP" dirty="0" smtClean="0"/>
                        <a:t>PM1</a:t>
                      </a:r>
                      <a:endParaRPr kumimoji="1" lang="ja-JP" altLang="en-US" dirty="0"/>
                    </a:p>
                  </a:txBody>
                  <a:tcPr/>
                </a:tc>
                <a:tc>
                  <a:txBody>
                    <a:bodyPr/>
                    <a:lstStyle/>
                    <a:p>
                      <a:r>
                        <a:rPr kumimoji="1" lang="en-US" altLang="ja-JP" dirty="0" smtClean="0"/>
                        <a:t>x</a:t>
                      </a:r>
                      <a:endParaRPr kumimoji="1" lang="ja-JP" altLang="en-US" dirty="0"/>
                    </a:p>
                  </a:txBody>
                  <a:tcPr/>
                </a:tc>
                <a:tc>
                  <a:txBody>
                    <a:bodyPr/>
                    <a:lstStyle/>
                    <a:p>
                      <a:r>
                        <a:rPr kumimoji="1" lang="en-US" altLang="ja-JP" dirty="0" smtClean="0"/>
                        <a:t>Proposal 6</a:t>
                      </a:r>
                      <a:endParaRPr kumimoji="1" lang="ja-JP" altLang="en-US" dirty="0"/>
                    </a:p>
                  </a:txBody>
                  <a:tcPr/>
                </a:tc>
              </a:tr>
              <a:tr h="370840">
                <a:tc vMerge="1">
                  <a:txBody>
                    <a:bodyPr/>
                    <a:lstStyle/>
                    <a:p>
                      <a:endParaRPr kumimoji="1" lang="ja-JP" altLang="en-US" dirty="0"/>
                    </a:p>
                  </a:txBody>
                  <a:tcPr/>
                </a:tc>
                <a:tc>
                  <a:txBody>
                    <a:bodyPr/>
                    <a:lstStyle/>
                    <a:p>
                      <a:r>
                        <a:rPr kumimoji="1" lang="en-US" altLang="ja-JP" dirty="0" smtClean="0"/>
                        <a:t>x</a:t>
                      </a:r>
                      <a:endParaRPr kumimoji="1" lang="ja-JP" altLang="en-US" dirty="0"/>
                    </a:p>
                  </a:txBody>
                  <a:tcPr/>
                </a:tc>
                <a:tc>
                  <a:txBody>
                    <a:bodyPr/>
                    <a:lstStyle/>
                    <a:p>
                      <a:r>
                        <a:rPr kumimoji="1" lang="en-US" altLang="ja-JP" dirty="0" smtClean="0"/>
                        <a:t>Proposal 7</a:t>
                      </a:r>
                      <a:endParaRPr kumimoji="1" lang="ja-JP" altLang="en-US" dirty="0"/>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Meeting Protocol</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Please announce your affiliation when you first address the group during a meeting slot</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Thursday </a:t>
            </a:r>
            <a:r>
              <a:rPr kumimoji="1" lang="en-US" altLang="ja-JP" dirty="0" smtClean="0"/>
              <a:t>Nov. </a:t>
            </a:r>
            <a:r>
              <a:rPr kumimoji="1" lang="en-US" altLang="ja-JP" dirty="0" smtClean="0"/>
              <a:t>20</a:t>
            </a:r>
            <a:r>
              <a:rPr kumimoji="1" lang="en-US" altLang="ja-JP" baseline="30000" dirty="0" smtClean="0"/>
              <a:t>th</a:t>
            </a:r>
            <a:r>
              <a:rPr kumimoji="1" lang="en-US" altLang="ja-JP" dirty="0" smtClean="0"/>
              <a:t> AM2</a:t>
            </a:r>
            <a:endParaRPr kumimoji="1" lang="ja-JP" altLang="en-US" dirty="0"/>
          </a:p>
        </p:txBody>
      </p:sp>
      <p:sp>
        <p:nvSpPr>
          <p:cNvPr id="3" name="コンテンツ プレースホルダ 2"/>
          <p:cNvSpPr>
            <a:spLocks noGrp="1"/>
          </p:cNvSpPr>
          <p:nvPr>
            <p:ph idx="1"/>
          </p:nvPr>
        </p:nvSpPr>
        <p:spPr>
          <a:xfrm>
            <a:off x="685800" y="1556792"/>
            <a:ext cx="7772400" cy="4539208"/>
          </a:xfrm>
        </p:spPr>
        <p:txBody>
          <a:bodyPr/>
          <a:lstStyle/>
          <a:p>
            <a:r>
              <a:rPr kumimoji="1" lang="en-US" altLang="ja-JP" dirty="0" smtClean="0">
                <a:solidFill>
                  <a:srgbClr val="FF0000"/>
                </a:solidFill>
              </a:rPr>
              <a:t>Present Proposals</a:t>
            </a:r>
            <a:endParaRPr kumimoji="1" lang="en-US" altLang="ja-JP" dirty="0" smtClean="0">
              <a:solidFill>
                <a:srgbClr val="FF0000"/>
              </a:solidFill>
            </a:endParaRPr>
          </a:p>
        </p:txBody>
      </p:sp>
      <p:sp>
        <p:nvSpPr>
          <p:cNvPr id="4" name="日付プレースホルダ 3"/>
          <p:cNvSpPr>
            <a:spLocks noGrp="1"/>
          </p:cNvSpPr>
          <p:nvPr>
            <p:ph type="dt" sz="half" idx="10"/>
          </p:nvPr>
        </p:nvSpPr>
        <p:spPr>
          <a:xfrm>
            <a:off x="696913" y="334189"/>
            <a:ext cx="961866" cy="276999"/>
          </a:xfrm>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Goals for </a:t>
            </a:r>
            <a:r>
              <a:rPr kumimoji="1" lang="en-US" altLang="ja-JP" dirty="0" smtClean="0"/>
              <a:t>January</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Present Proposals</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Plan</a:t>
            </a:r>
            <a:endParaRPr kumimoji="1" lang="ja-JP" altLang="en-US" dirty="0"/>
          </a:p>
        </p:txBody>
      </p:sp>
      <p:sp>
        <p:nvSpPr>
          <p:cNvPr id="3" name="コンテンツ プレースホルダ 2"/>
          <p:cNvSpPr>
            <a:spLocks noGrp="1"/>
          </p:cNvSpPr>
          <p:nvPr>
            <p:ph idx="1"/>
          </p:nvPr>
        </p:nvSpPr>
        <p:spPr/>
        <p:txBody>
          <a:bodyPr/>
          <a:lstStyle/>
          <a:p>
            <a:endParaRPr lang="en-US" altLang="ja-JP" dirty="0" smtClean="0"/>
          </a:p>
          <a:p>
            <a:endParaRPr lang="en-US" altLang="ja-JP" dirty="0" smtClean="0"/>
          </a:p>
          <a:p>
            <a:endParaRPr lang="en-US" altLang="ja-JP" dirty="0" smtClean="0"/>
          </a:p>
          <a:p>
            <a:endParaRPr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Closing Report</a:t>
            </a:r>
            <a:endParaRPr kumimoji="1" lang="ja-JP" altLang="en-US" dirty="0"/>
          </a:p>
        </p:txBody>
      </p:sp>
      <p:sp>
        <p:nvSpPr>
          <p:cNvPr id="3" name="コンテンツ プレースホルダ 2"/>
          <p:cNvSpPr>
            <a:spLocks noGrp="1"/>
          </p:cNvSpPr>
          <p:nvPr>
            <p:ph idx="1"/>
          </p:nvPr>
        </p:nvSpPr>
        <p:spPr/>
        <p:txBody>
          <a:bodyPr/>
          <a:lstStyle/>
          <a:p>
            <a:pPr lvl="1"/>
            <a:endParaRPr kumimoji="1" lang="en-US" altLang="ja-JP" dirty="0" smtClean="0"/>
          </a:p>
          <a:p>
            <a:pPr lvl="1"/>
            <a:endParaRPr kumimoji="1" lang="en-US" altLang="ja-JP"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23</a:t>
            </a:fld>
            <a:endParaRPr lang="en-US" altLang="ko-KR"/>
          </a:p>
        </p:txBody>
      </p:sp>
      <p:sp>
        <p:nvSpPr>
          <p:cNvPr id="7" name="コンテンツ プレースホルダ 2"/>
          <p:cNvSpPr txBox="1">
            <a:spLocks/>
          </p:cNvSpPr>
          <p:nvPr/>
        </p:nvSpPr>
        <p:spPr bwMode="auto">
          <a:xfrm>
            <a:off x="838200" y="21336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2075" tIns="46038" rIns="92075" bIns="46038" numCol="1" anchor="t" anchorCtr="0" compatLnSpc="1">
            <a:prstTxWarp prst="textNoShape">
              <a:avLst/>
            </a:prstTxWarp>
          </a:bodyPr>
          <a:lstStyle/>
          <a:p>
            <a:endParaRPr lang="en-US" altLang="ja-JP" dirty="0" smtClean="0">
              <a:ea typeface="ＭＳ Ｐゴシック" pitchFamily="34"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US" dirty="0">
                <a:latin typeface="Times New Roman" charset="0"/>
              </a:rPr>
              <a:t>802.22b Task Group </a:t>
            </a:r>
            <a:r>
              <a:rPr lang="en-US" dirty="0" smtClean="0">
                <a:latin typeface="Times New Roman" charset="0"/>
              </a:rPr>
              <a:t>Updated Timeline </a:t>
            </a:r>
            <a:endParaRPr lang="en-US" dirty="0">
              <a:latin typeface="Times New Roman" charset="0"/>
            </a:endParaRPr>
          </a:p>
        </p:txBody>
      </p:sp>
      <p:graphicFrame>
        <p:nvGraphicFramePr>
          <p:cNvPr id="4" name="Table 3"/>
          <p:cNvGraphicFramePr>
            <a:graphicFrameLocks noGrp="1"/>
          </p:cNvGraphicFramePr>
          <p:nvPr>
            <p:extLst>
              <p:ext uri="{D42A27DB-BD31-4B8C-83A1-F6EECF244321}">
                <p14:modId xmlns:p14="http://schemas.microsoft.com/office/powerpoint/2010/main" xmlns="" val="3432144068"/>
              </p:ext>
            </p:extLst>
          </p:nvPr>
        </p:nvGraphicFramePr>
        <p:xfrm>
          <a:off x="381000" y="1600200"/>
          <a:ext cx="8381997" cy="4468323"/>
        </p:xfrm>
        <a:graphic>
          <a:graphicData uri="http://schemas.openxmlformats.org/drawingml/2006/table">
            <a:tbl>
              <a:tblPr/>
              <a:tblGrid>
                <a:gridCol w="3179126"/>
                <a:gridCol w="218321"/>
                <a:gridCol w="257567"/>
                <a:gridCol w="255114"/>
                <a:gridCol w="257569"/>
                <a:gridCol w="262474"/>
                <a:gridCol w="370430"/>
                <a:gridCol w="348308"/>
                <a:gridCol w="255114"/>
                <a:gridCol w="257567"/>
                <a:gridCol w="257569"/>
                <a:gridCol w="255114"/>
                <a:gridCol w="461169"/>
                <a:gridCol w="257567"/>
                <a:gridCol w="257569"/>
                <a:gridCol w="255114"/>
                <a:gridCol w="257567"/>
                <a:gridCol w="257569"/>
                <a:gridCol w="461169"/>
              </a:tblGrid>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2012</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2013</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2014</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1</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3</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5</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7</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9</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11</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lnTlToBr>
                      <a:noFill/>
                    </a:lnTlToBr>
                    <a:lnBlToTr>
                      <a:noFill/>
                    </a:lnBlToTr>
                    <a:solidFill>
                      <a:srgbClr val="00B0F0"/>
                    </a:solidFill>
                  </a:tcPr>
                </a:tc>
              </a:tr>
              <a:tr h="32196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Task Group formed</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52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Process document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Functional Requirements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Call for Proposals issued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Selection Criteria</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5904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Technical/Informative Contributions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4380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Proposal presentations</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Baseline proposal selected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2856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Draft for 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1</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st</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ea typeface="ＭＳ 明朝" pitchFamily="17" charset="-128"/>
                          <a:cs typeface="Times New Roman" pitchFamily="18" charset="0"/>
                        </a:rPr>
                        <a:t>x</a:t>
                      </a: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39875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x</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400" b="0" i="0" u="none" strike="noStrike" cap="none" normalizeH="0" baseline="30000" dirty="0" smtClean="0">
                          <a:ln>
                            <a:noFill/>
                          </a:ln>
                          <a:solidFill>
                            <a:srgbClr val="000000"/>
                          </a:solidFill>
                          <a:effectLst/>
                          <a:latin typeface="Times New Roman" pitchFamily="18" charset="0"/>
                          <a:cs typeface="Times New Roman" pitchFamily="18" charset="0"/>
                        </a:rPr>
                        <a:t>nd</a:t>
                      </a: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letter ballot completed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 x</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Calibri" pitchFamily="34" charset="0"/>
                          <a:cs typeface="Times New Roman" pitchFamily="18" charset="0"/>
                        </a:rPr>
                        <a:t> </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cs typeface="Times New Roman" pitchFamily="18" charset="0"/>
                        </a:rPr>
                        <a:t>Comment Resolution and recirculation</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Sponsor ballot</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Comment Resolution and recirculation</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r>
              <a:tr h="21332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RevCom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a:t>
                      </a:r>
                      <a:r>
                        <a:rPr kumimoji="0" lang="en-US" sz="1400" b="0" i="0" u="none" strike="noStrike" cap="none" normalizeH="0" baseline="0" dirty="0" err="1" smtClean="0">
                          <a:ln>
                            <a:noFill/>
                          </a:ln>
                          <a:solidFill>
                            <a:schemeClr val="tx1"/>
                          </a:solidFill>
                          <a:effectLst/>
                          <a:latin typeface="Times New Roman" pitchFamily="18" charset="0"/>
                          <a:cs typeface="Times New Roman" pitchFamily="18" charset="0"/>
                        </a:rPr>
                        <a:t>NesCom</a:t>
                      </a: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 Approval</a:t>
                      </a:r>
                    </a:p>
                  </a:txBody>
                  <a:tcPr marL="47266" marR="47266" marT="0" marB="0" horzOverflow="overflow">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ea typeface="ＭＳ 明朝" pitchFamily="17" charset="-128"/>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Times New Roman" pitchFamily="18" charset="0"/>
                        <a:cs typeface="Times New Roman" pitchFamily="18" charset="0"/>
                      </a:endParaRPr>
                    </a:p>
                  </a:txBody>
                  <a:tcPr marL="47266" marR="47266"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Times New Roman" pitchFamily="18" charset="0"/>
                          <a:cs typeface="Times New Roman" pitchFamily="18" charset="0"/>
                        </a:rPr>
                        <a:t>x</a:t>
                      </a:r>
                    </a:p>
                  </a:txBody>
                  <a:tcPr marL="47266" marR="4726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B0F0"/>
                    </a:solidFill>
                  </a:tcPr>
                </a:tc>
              </a:tr>
            </a:tbl>
          </a:graphicData>
        </a:graphic>
      </p:graphicFrame>
      <p:sp>
        <p:nvSpPr>
          <p:cNvPr id="21874" name="바닥글 개체 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pPr>
              <a:defRPr/>
            </a:pPr>
            <a:r>
              <a:rPr lang="en-US" altLang="ko-KR" sz="1200" b="0" dirty="0" smtClean="0"/>
              <a:t>Chang-woo </a:t>
            </a:r>
            <a:r>
              <a:rPr lang="en-US" altLang="ko-KR" sz="1200" b="0" dirty="0" err="1" smtClean="0"/>
              <a:t>Pyo</a:t>
            </a:r>
            <a:r>
              <a:rPr lang="en-US" altLang="ko-KR" sz="1200" b="0" dirty="0" smtClean="0"/>
              <a:t> (NICT)</a:t>
            </a:r>
            <a:endParaRPr lang="en-US" altLang="ko-KR" sz="1200" b="0" dirty="0"/>
          </a:p>
        </p:txBody>
      </p:sp>
      <p:sp>
        <p:nvSpPr>
          <p:cNvPr id="2" name="Slide Number Placeholder 1"/>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24</a:t>
            </a:fld>
            <a:endParaRPr lang="en-US" altLang="ko-KR"/>
          </a:p>
        </p:txBody>
      </p:sp>
      <p:sp>
        <p:nvSpPr>
          <p:cNvPr id="3" name="Date Placeholder 2"/>
          <p:cNvSpPr>
            <a:spLocks noGrp="1"/>
          </p:cNvSpPr>
          <p:nvPr>
            <p:ph type="dt" sz="half" idx="10"/>
          </p:nvPr>
        </p:nvSpPr>
        <p:spPr>
          <a:xfrm>
            <a:off x="696913" y="334189"/>
            <a:ext cx="968214" cy="276999"/>
          </a:xfrm>
        </p:spPr>
        <p:txBody>
          <a:bodyPr/>
          <a:lstStyle/>
          <a:p>
            <a:pPr>
              <a:defRPr/>
            </a:pPr>
            <a:r>
              <a:rPr lang="en-US" altLang="ko-KR" dirty="0" smtClean="0"/>
              <a:t>Nov. </a:t>
            </a:r>
            <a:r>
              <a:rPr lang="en-US" altLang="ko-KR" dirty="0" smtClean="0"/>
              <a:t>2012</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Attendee</a:t>
            </a:r>
            <a:endParaRPr kumimoji="1" lang="ja-JP" altLang="en-US" dirty="0"/>
          </a:p>
        </p:txBody>
      </p:sp>
      <p:sp>
        <p:nvSpPr>
          <p:cNvPr id="3" name="コンテンツ プレースホルダ 2"/>
          <p:cNvSpPr>
            <a:spLocks noGrp="1"/>
          </p:cNvSpPr>
          <p:nvPr>
            <p:ph idx="1"/>
          </p:nvPr>
        </p:nvSpPr>
        <p:spPr/>
        <p:txBody>
          <a:bodyPr/>
          <a:lstStyle/>
          <a:p>
            <a:pPr marL="457200" lvl="0" indent="-457200">
              <a:defRPr/>
            </a:pPr>
            <a:r>
              <a:rPr lang="en-US" altLang="ja-JP" sz="3600" dirty="0" smtClean="0">
                <a:hlinkClick r:id="rId2"/>
              </a:rPr>
              <a:t>https://imat.ieee.org/attendance</a:t>
            </a:r>
            <a:endParaRPr lang="en-US" altLang="ja-JP" sz="3600" dirty="0" smtClean="0"/>
          </a:p>
          <a:p>
            <a:pPr marL="457200" lvl="0" indent="-457200">
              <a:buFontTx/>
              <a:buAutoNum type="arabicPeriod"/>
              <a:defRPr/>
            </a:pPr>
            <a:r>
              <a:rPr lang="en-US" altLang="ja-JP" sz="3600" dirty="0" smtClean="0"/>
              <a:t>Register</a:t>
            </a:r>
          </a:p>
          <a:p>
            <a:pPr marL="457200" lvl="0" indent="-457200">
              <a:buFontTx/>
              <a:buAutoNum type="arabicPeriod"/>
              <a:defRPr/>
            </a:pPr>
            <a:r>
              <a:rPr lang="en-US" altLang="ja-JP" sz="3600" dirty="0" smtClean="0"/>
              <a:t>Indicate attendance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Nov., Plenary </a:t>
            </a:r>
            <a:r>
              <a:rPr lang="en-US" altLang="ja-JP" sz="2000" dirty="0" smtClean="0">
                <a:ea typeface="ＭＳ Ｐゴシック" pitchFamily="50" charset="-128"/>
              </a:rPr>
              <a:t>Meeting in </a:t>
            </a:r>
            <a:r>
              <a:rPr lang="en-US" altLang="ja-JP" sz="2000" dirty="0" smtClean="0">
                <a:ea typeface="ＭＳ Ｐゴシック" pitchFamily="50" charset="-128"/>
              </a:rPr>
              <a:t>San Antonio</a:t>
            </a:r>
            <a:endParaRPr lang="en-US" altLang="ja-JP" sz="2000" dirty="0" smtClean="0">
              <a:ea typeface="ＭＳ Ｐゴシック" pitchFamily="50" charset="-128"/>
            </a:endParaRPr>
          </a:p>
          <a:p>
            <a:r>
              <a:rPr lang="en-US" altLang="ja-JP" sz="2000" dirty="0" smtClean="0">
                <a:ea typeface="ＭＳ Ｐゴシック" pitchFamily="50" charset="-128"/>
              </a:rPr>
              <a:t>TG 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a:t>
            </a:r>
            <a:r>
              <a:rPr lang="en-US" altLang="ja-JP" b="1" dirty="0" smtClean="0">
                <a:ea typeface="ＭＳ Ｐゴシック" pitchFamily="50" charset="-128"/>
              </a:rPr>
              <a:t>:</a:t>
            </a:r>
            <a:r>
              <a:rPr lang="ja-JP" altLang="en-US" b="1" dirty="0" smtClean="0">
                <a:ea typeface="ＭＳ Ｐゴシック" pitchFamily="50" charset="-128"/>
              </a:rPr>
              <a:t>　</a:t>
            </a:r>
            <a:r>
              <a:rPr lang="en-US" altLang="ja-JP" b="1" dirty="0" smtClean="0">
                <a:ea typeface="ＭＳ Ｐゴシック" pitchFamily="50" charset="-128"/>
              </a:rPr>
              <a:t>open position </a:t>
            </a:r>
            <a:endParaRPr lang="en-US" altLang="ja-JP" dirty="0" smtClean="0">
              <a:ea typeface="ＭＳ Ｐゴシック" pitchFamily="50" charset="-128"/>
            </a:endParaRP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New Member</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Welcome to 802.22b TG</a:t>
            </a:r>
          </a:p>
          <a:p>
            <a:r>
              <a:rPr kumimoji="1" lang="en-US" altLang="ja-JP" dirty="0" smtClean="0"/>
              <a:t>Introduction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dirty="0" smtClean="0"/>
              <a:t>Patent Policy</a:t>
            </a:r>
            <a:endParaRPr kumimoji="1" lang="ja-JP" altLang="en-US" dirty="0"/>
          </a:p>
        </p:txBody>
      </p:sp>
      <p:sp>
        <p:nvSpPr>
          <p:cNvPr id="3" name="コンテンツ プレースホルダ 2"/>
          <p:cNvSpPr>
            <a:spLocks noGrp="1"/>
          </p:cNvSpPr>
          <p:nvPr>
            <p:ph idx="1"/>
          </p:nvPr>
        </p:nvSpPr>
        <p:spPr/>
        <p:txBody>
          <a:bodyPr/>
          <a:lstStyle/>
          <a:p>
            <a:pPr lvl="0"/>
            <a:r>
              <a:rPr lang="en-US" altLang="ja-JP" dirty="0" smtClean="0"/>
              <a:t>Following 5 slides</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Instructions for the WG Chair</a:t>
            </a:r>
            <a:endParaRPr kumimoji="1" lang="ja-JP" altLang="en-US" dirty="0"/>
          </a:p>
        </p:txBody>
      </p:sp>
      <p:sp>
        <p:nvSpPr>
          <p:cNvPr id="3" name="コンテンツ プレースホルダ 2"/>
          <p:cNvSpPr>
            <a:spLocks noGrp="1"/>
          </p:cNvSpPr>
          <p:nvPr>
            <p:ph idx="1"/>
          </p:nvPr>
        </p:nvSpPr>
        <p:spPr>
          <a:xfrm>
            <a:off x="107504" y="1556792"/>
            <a:ext cx="8964488" cy="4114800"/>
          </a:xfrm>
        </p:spPr>
        <p:txBody>
          <a:bodyPr/>
          <a:lstStyle/>
          <a:p>
            <a:pPr lvl="0">
              <a:lnSpc>
                <a:spcPct val="80000"/>
              </a:lnSpc>
              <a:spcAft>
                <a:spcPct val="30000"/>
              </a:spcAft>
              <a:buNone/>
              <a:defRPr/>
            </a:pPr>
            <a:r>
              <a:rPr lang="en-US" altLang="ja-JP" sz="800" b="0" dirty="0" smtClean="0"/>
              <a:t>	</a:t>
            </a:r>
            <a:r>
              <a:rPr lang="en-US" altLang="ja-JP" sz="1400" b="0" dirty="0" smtClean="0"/>
              <a:t>The IEEE-SA strongly recommends that at each WG meeting the chair or a designee:</a:t>
            </a:r>
            <a:endParaRPr lang="en-US" altLang="ja-JP" sz="1400" dirty="0" smtClean="0"/>
          </a:p>
          <a:p>
            <a:pPr lvl="1">
              <a:lnSpc>
                <a:spcPct val="80000"/>
              </a:lnSpc>
              <a:defRPr/>
            </a:pPr>
            <a:r>
              <a:rPr lang="en-US" altLang="ja-JP" sz="1400" b="1" dirty="0" smtClean="0"/>
              <a:t>Show slides #1 through #4 of this presentation</a:t>
            </a:r>
          </a:p>
          <a:p>
            <a:pPr lvl="1">
              <a:lnSpc>
                <a:spcPct val="80000"/>
              </a:lnSpc>
              <a:defRPr/>
            </a:pPr>
            <a:r>
              <a:rPr lang="en-US" altLang="ja-JP" sz="1400" b="1" dirty="0" smtClean="0"/>
              <a:t>Advise the WG attendees that:</a:t>
            </a:r>
            <a:r>
              <a:rPr lang="en-US" altLang="ja-JP" sz="1400" dirty="0" smtClean="0"/>
              <a:t> </a:t>
            </a:r>
          </a:p>
          <a:p>
            <a:pPr lvl="2">
              <a:lnSpc>
                <a:spcPct val="80000"/>
              </a:lnSpc>
              <a:defRPr/>
            </a:pPr>
            <a:r>
              <a:rPr lang="en-US" altLang="ja-JP" sz="1400" dirty="0" smtClean="0"/>
              <a:t>The IEEE’s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defRPr/>
            </a:pPr>
            <a:r>
              <a:rPr lang="en-US" altLang="ja-JP" sz="1400" dirty="0" smtClean="0"/>
              <a:t>Early identification of patent claims which may be essential for the use of standards under development is strongly encouraged; </a:t>
            </a:r>
          </a:p>
          <a:p>
            <a:pPr lvl="2">
              <a:lnSpc>
                <a:spcPct val="80000"/>
              </a:lnSpc>
              <a:defRPr/>
            </a:pPr>
            <a:r>
              <a:rPr lang="en-US" altLang="ja-JP"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ja-JP" sz="1400" dirty="0" smtClean="0"/>
            </a:br>
            <a:endParaRPr lang="en-US" altLang="ja-JP" sz="1400" dirty="0" smtClean="0"/>
          </a:p>
          <a:p>
            <a:pPr lvl="1">
              <a:lnSpc>
                <a:spcPct val="20000"/>
              </a:lnSpc>
              <a:defRPr/>
            </a:pPr>
            <a:r>
              <a:rPr lang="en-US" altLang="ja-JP" sz="1400" b="1" dirty="0" smtClean="0"/>
              <a:t>Instruct the WG Secretary to record in the minutes of the relevant WG meeting:</a:t>
            </a:r>
            <a:r>
              <a:rPr lang="en-US" altLang="ja-JP" sz="700" dirty="0" smtClean="0"/>
              <a:t> </a:t>
            </a:r>
          </a:p>
          <a:p>
            <a:pPr lvl="2">
              <a:lnSpc>
                <a:spcPct val="80000"/>
              </a:lnSpc>
              <a:defRPr/>
            </a:pPr>
            <a:r>
              <a:rPr lang="en-US" altLang="ja-JP" sz="1400" dirty="0" smtClean="0"/>
              <a:t>That the foregoing information was provided and that slides 1 through 4 (and this slide 0, if applicable) were shown; </a:t>
            </a:r>
          </a:p>
          <a:p>
            <a:pPr lvl="2">
              <a:lnSpc>
                <a:spcPct val="80000"/>
              </a:lnSpc>
              <a:defRPr/>
            </a:pPr>
            <a:r>
              <a:rPr lang="en-US" altLang="ja-JP"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defRPr/>
            </a:pPr>
            <a:r>
              <a:rPr lang="en-US" altLang="ja-JP" sz="1400" dirty="0" smtClean="0"/>
              <a:t>Any responses that were given, specifically the patent claim(s)/patent application claim(s) and/or the holder of the patent claim(s)/patent application claim(s) that were identified (if any) and by whom.</a:t>
            </a:r>
          </a:p>
          <a:p>
            <a:pPr lvl="2">
              <a:lnSpc>
                <a:spcPct val="80000"/>
              </a:lnSpc>
              <a:defRPr/>
            </a:pPr>
            <a:endParaRPr lang="en-US" altLang="ja-JP" sz="700" dirty="0" smtClean="0"/>
          </a:p>
          <a:p>
            <a:pPr lvl="1">
              <a:lnSpc>
                <a:spcPct val="80000"/>
              </a:lnSpc>
              <a:spcBef>
                <a:spcPct val="5000"/>
              </a:spcBef>
              <a:defRPr/>
            </a:pPr>
            <a:r>
              <a:rPr lang="en-US" altLang="ja-JP" sz="1400" dirty="0" smtClean="0"/>
              <a:t>The WG Chair shall ensure that a request is made to any identified holders of potential essential patent claim(s) to complete and submit a Letter of Assurance.</a:t>
            </a:r>
          </a:p>
          <a:p>
            <a:pPr lvl="1">
              <a:lnSpc>
                <a:spcPct val="80000"/>
              </a:lnSpc>
              <a:spcBef>
                <a:spcPct val="5000"/>
              </a:spcBef>
              <a:defRPr/>
            </a:pPr>
            <a:r>
              <a:rPr lang="en-US" altLang="ja-JP" sz="1400" dirty="0" smtClean="0"/>
              <a:t>It is recommended that the WG chair review the guidance in </a:t>
            </a:r>
            <a:r>
              <a:rPr lang="en-US" altLang="ja-JP" sz="1400" i="1" dirty="0" smtClean="0"/>
              <a:t>IEEE-SA Standards Board Operations Manual</a:t>
            </a:r>
            <a:r>
              <a:rPr lang="en-US" altLang="ja-JP" sz="1400" dirty="0" smtClean="0"/>
              <a:t> 6.3.5 and in FAQs 12 and 12a on inclusion of potential Essential Patent Claims by incorporation or by reference.</a:t>
            </a:r>
            <a:r>
              <a:rPr lang="en-US" altLang="ja-JP" sz="1400" dirty="0" smtClean="0">
                <a:solidFill>
                  <a:srgbClr val="FF3300"/>
                </a:solidFill>
              </a:rPr>
              <a:t> </a:t>
            </a:r>
          </a:p>
          <a:p>
            <a:pPr lvl="1">
              <a:lnSpc>
                <a:spcPct val="80000"/>
              </a:lnSpc>
              <a:spcBef>
                <a:spcPct val="5000"/>
              </a:spcBef>
              <a:buNone/>
              <a:defRPr/>
            </a:pPr>
            <a:endParaRPr lang="en-US" altLang="ja-JP" sz="1200" dirty="0" smtClean="0"/>
          </a:p>
          <a:p>
            <a:pPr lvl="1">
              <a:lnSpc>
                <a:spcPct val="80000"/>
              </a:lnSpc>
              <a:spcBef>
                <a:spcPct val="5000"/>
              </a:spcBef>
              <a:buNone/>
              <a:defRPr/>
            </a:pPr>
            <a:r>
              <a:rPr lang="en-US" altLang="ja-JP" sz="1200" dirty="0" smtClean="0"/>
              <a:t>	Note: </a:t>
            </a:r>
            <a:r>
              <a:rPr lang="en-US" altLang="ja-JP" sz="1200" b="1" dirty="0" smtClean="0"/>
              <a:t>WG</a:t>
            </a:r>
            <a:r>
              <a:rPr lang="en-US" altLang="ja-JP" sz="1200" dirty="0" smtClean="0"/>
              <a:t> includes Working Groups, Task Groups, and other standards-developing committees with a PAR approved by the IEEE-SA Standards Board.</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US" altLang="ja-JP" u="sng" dirty="0" smtClean="0"/>
              <a:t>Participants, Patents, and Duty to Inform</a:t>
            </a:r>
            <a:endParaRPr kumimoji="1" lang="ja-JP" altLang="en-US" dirty="0"/>
          </a:p>
        </p:txBody>
      </p:sp>
      <p:sp>
        <p:nvSpPr>
          <p:cNvPr id="3" name="コンテンツ プレースホルダ 2"/>
          <p:cNvSpPr>
            <a:spLocks noGrp="1"/>
          </p:cNvSpPr>
          <p:nvPr>
            <p:ph idx="1"/>
          </p:nvPr>
        </p:nvSpPr>
        <p:spPr>
          <a:xfrm>
            <a:off x="179512" y="1484784"/>
            <a:ext cx="8856984" cy="4395192"/>
          </a:xfrm>
        </p:spPr>
        <p:txBody>
          <a:bodyPr/>
          <a:lstStyle/>
          <a:p>
            <a:pPr marL="230188" indent="-230188">
              <a:lnSpc>
                <a:spcPct val="80000"/>
              </a:lnSpc>
            </a:pPr>
            <a:endParaRPr lang="en-US" altLang="ja-JP" sz="400" u="sng" dirty="0" smtClean="0">
              <a:solidFill>
                <a:srgbClr val="FF0000"/>
              </a:solidFill>
            </a:endParaRPr>
          </a:p>
          <a:p>
            <a:pPr marL="230188" indent="-230188"/>
            <a:r>
              <a:rPr lang="en-US" altLang="ja-JP" sz="1600" dirty="0" smtClean="0"/>
              <a:t>All participants in this meeting have certain obligations under the IEEE-SA Patent Policy.  Participants: </a:t>
            </a:r>
          </a:p>
          <a:p>
            <a:pPr marL="630238" lvl="1"/>
            <a:r>
              <a:rPr lang="en-US" altLang="ja-JP" sz="1600" b="1"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a:r>
              <a:rPr lang="en-US" altLang="ja-JP" sz="1400" b="1" dirty="0" smtClean="0"/>
              <a:t>“Personal awareness” means that the participant “is personally aware that the holder may have a potential Essential Patent Claim,” even if the participant is not personally aware of the specific patents or</a:t>
            </a:r>
            <a:r>
              <a:rPr lang="en-US" altLang="ja-JP" sz="1400" b="1" dirty="0" smtClean="0">
                <a:solidFill>
                  <a:srgbClr val="FF3300"/>
                </a:solidFill>
              </a:rPr>
              <a:t> </a:t>
            </a:r>
            <a:r>
              <a:rPr lang="en-US" altLang="ja-JP" sz="1400" b="1" dirty="0" smtClean="0"/>
              <a:t>patent claims</a:t>
            </a:r>
          </a:p>
          <a:p>
            <a:pPr marL="630238" lvl="1"/>
            <a:r>
              <a:rPr lang="en-US" altLang="ja-JP" sz="1600" b="1"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r>
              <a:rPr lang="en-US" altLang="ja-JP" sz="1600" b="1" dirty="0" smtClean="0"/>
              <a:t>The above does not apply if the patent</a:t>
            </a:r>
            <a:r>
              <a:rPr lang="en-US" altLang="ja-JP" sz="1600" b="1" dirty="0" smtClean="0">
                <a:solidFill>
                  <a:srgbClr val="FF3300"/>
                </a:solidFill>
              </a:rPr>
              <a:t> </a:t>
            </a:r>
            <a:r>
              <a:rPr lang="en-US" altLang="ja-JP" sz="1600" b="1" dirty="0" smtClean="0"/>
              <a:t>claim is already the subject of an Accepted Letter of Assurance that applies to the proposed standard(s) under consideration by this group</a:t>
            </a:r>
          </a:p>
          <a:p>
            <a:pPr marL="230188" indent="-230188">
              <a:buNone/>
            </a:pPr>
            <a:r>
              <a:rPr lang="en-GB" altLang="ja-JP" sz="1600" dirty="0" smtClean="0"/>
              <a:t>		Quoted text excerpted from IEEE-SA Standards Board Bylaws </a:t>
            </a:r>
            <a:r>
              <a:rPr lang="en-GB" altLang="ja-JP" sz="1600" dirty="0" err="1" smtClean="0"/>
              <a:t>subclause</a:t>
            </a:r>
            <a:r>
              <a:rPr lang="en-GB" altLang="ja-JP" sz="1600" dirty="0" smtClean="0"/>
              <a:t> 6.2</a:t>
            </a:r>
            <a:endParaRPr lang="en-US" altLang="ja-JP" sz="1600" dirty="0" smtClean="0"/>
          </a:p>
          <a:p>
            <a:pPr marL="230188" indent="-230188"/>
            <a:r>
              <a:rPr lang="en-US" altLang="ja-JP" sz="1600" dirty="0" smtClean="0"/>
              <a:t>Early identification of holders of potential Essential Patent Claims is strongly encouraged</a:t>
            </a:r>
          </a:p>
          <a:p>
            <a:pPr marL="230188" indent="-230188"/>
            <a:r>
              <a:rPr lang="en-US" altLang="ja-JP" sz="1600" dirty="0" smtClean="0"/>
              <a:t>No duty to perform a patent search</a:t>
            </a:r>
            <a:endParaRPr lang="en-GB" altLang="ja-JP" sz="1600" dirty="0" smtClean="0"/>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lvl="0"/>
            <a:r>
              <a:rPr lang="en-GB" altLang="ja-JP" u="sng" dirty="0" smtClean="0"/>
              <a:t>Patent Related Links</a:t>
            </a:r>
            <a:endParaRPr kumimoji="1" lang="ja-JP" altLang="en-US" dirty="0"/>
          </a:p>
        </p:txBody>
      </p:sp>
      <p:sp>
        <p:nvSpPr>
          <p:cNvPr id="3" name="コンテンツ プレースホルダ 2"/>
          <p:cNvSpPr>
            <a:spLocks noGrp="1"/>
          </p:cNvSpPr>
          <p:nvPr>
            <p:ph idx="1"/>
          </p:nvPr>
        </p:nvSpPr>
        <p:spPr>
          <a:xfrm>
            <a:off x="395536" y="1844824"/>
            <a:ext cx="8352928" cy="4114800"/>
          </a:xfrm>
        </p:spPr>
        <p:txBody>
          <a:bodyPr/>
          <a:lstStyle/>
          <a:p>
            <a:pPr lvl="1">
              <a:lnSpc>
                <a:spcPct val="90000"/>
              </a:lnSpc>
              <a:buNone/>
              <a:defRPr/>
            </a:pPr>
            <a:r>
              <a:rPr lang="en-US" altLang="ja-JP" dirty="0" smtClean="0">
                <a:cs typeface="Times New Roman" pitchFamily="18" charset="0"/>
              </a:rPr>
              <a:t>All participants should be familiar with their obligations under the IEEE-SA Policies &amp; Procedures for standards development.</a:t>
            </a:r>
          </a:p>
          <a:p>
            <a:pPr lvl="1">
              <a:lnSpc>
                <a:spcPct val="90000"/>
              </a:lnSpc>
              <a:buNone/>
              <a:defRPr/>
            </a:pPr>
            <a:r>
              <a:rPr lang="en-US" altLang="ja-JP" dirty="0" smtClean="0">
                <a:cs typeface="Times New Roman" pitchFamily="18" charset="0"/>
              </a:rPr>
              <a:t>	Patent Policy is stated in these sources:</a:t>
            </a:r>
          </a:p>
          <a:p>
            <a:pPr lvl="1">
              <a:lnSpc>
                <a:spcPct val="90000"/>
              </a:lnSpc>
              <a:buNone/>
              <a:defRPr/>
            </a:pPr>
            <a:r>
              <a:rPr lang="en-GB" altLang="ja-JP" dirty="0" smtClean="0"/>
              <a:t>		IEEE-SA Standards Boards Bylaws</a:t>
            </a:r>
          </a:p>
          <a:p>
            <a:pPr lvl="1">
              <a:lnSpc>
                <a:spcPct val="90000"/>
              </a:lnSpc>
              <a:buNone/>
              <a:defRPr/>
            </a:pPr>
            <a:r>
              <a:rPr lang="en-US" altLang="ja-JP" sz="1900" dirty="0" smtClean="0"/>
              <a:t>		</a:t>
            </a:r>
            <a:r>
              <a:rPr lang="en-US" altLang="ja-JP" sz="1900" i="1" dirty="0" smtClean="0"/>
              <a:t>http://standards.ieee.org/guides/bylaws/sect6-7.html#6</a:t>
            </a:r>
          </a:p>
          <a:p>
            <a:pPr lvl="1">
              <a:lnSpc>
                <a:spcPct val="90000"/>
              </a:lnSpc>
              <a:buNone/>
              <a:defRPr/>
            </a:pPr>
            <a:r>
              <a:rPr lang="en-GB" altLang="ja-JP" dirty="0" smtClean="0"/>
              <a:t>		IEEE-SA Standards Board Operations Manual</a:t>
            </a:r>
          </a:p>
          <a:p>
            <a:pPr lvl="1">
              <a:lnSpc>
                <a:spcPct val="90000"/>
              </a:lnSpc>
              <a:buNone/>
              <a:defRPr/>
            </a:pPr>
            <a:r>
              <a:rPr lang="en-US" altLang="ja-JP" dirty="0" smtClean="0"/>
              <a:t>		</a:t>
            </a:r>
            <a:r>
              <a:rPr lang="en-US" altLang="ja-JP" sz="1900" i="1" dirty="0" smtClean="0"/>
              <a:t>http://standards.ieee.org/guides/opman/sect6.html#6.3</a:t>
            </a:r>
            <a:endParaRPr lang="en-US" altLang="ja-JP" dirty="0" smtClean="0"/>
          </a:p>
          <a:p>
            <a:pPr lvl="1">
              <a:lnSpc>
                <a:spcPct val="90000"/>
              </a:lnSpc>
              <a:buNone/>
              <a:defRPr/>
            </a:pPr>
            <a:r>
              <a:rPr lang="en-US" altLang="ja-JP" dirty="0" smtClean="0">
                <a:cs typeface="Times New Roman" pitchFamily="18" charset="0"/>
              </a:rPr>
              <a:t>	Material about the patent policy is available at</a:t>
            </a:r>
            <a:r>
              <a:rPr lang="en-US" altLang="ja-JP" dirty="0" smtClean="0"/>
              <a:t> </a:t>
            </a:r>
          </a:p>
          <a:p>
            <a:pPr lvl="1">
              <a:lnSpc>
                <a:spcPct val="90000"/>
              </a:lnSpc>
              <a:buNone/>
              <a:defRPr/>
            </a:pPr>
            <a:r>
              <a:rPr lang="en-US" altLang="ja-JP" dirty="0" smtClean="0"/>
              <a:t>		</a:t>
            </a:r>
            <a:r>
              <a:rPr lang="en-US" altLang="ja-JP" sz="1900" i="1" dirty="0" smtClean="0"/>
              <a:t>http://standards.ieee.org/board/pat/pat-material.html</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Nov. </a:t>
            </a:r>
            <a:r>
              <a:rPr lang="en-US" altLang="ko-KR" dirty="0" smtClean="0"/>
              <a:t>2012</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22-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35571</TotalTime>
  <Words>1517</Words>
  <Application>Microsoft Office PowerPoint</Application>
  <PresentationFormat>画面に合わせる (4:3)</PresentationFormat>
  <Paragraphs>445</Paragraphs>
  <Slides>24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802-22-Submission</vt:lpstr>
      <vt:lpstr>Document</vt:lpstr>
      <vt:lpstr>IEEE P802.22b Nov. 2012 Plan &amp; Report</vt:lpstr>
      <vt:lpstr>Meeting Protocol</vt:lpstr>
      <vt:lpstr>Attendee</vt:lpstr>
      <vt:lpstr>Introduction</vt:lpstr>
      <vt:lpstr>New Member</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802.22b Title, PAR Scope and Purpose</vt:lpstr>
      <vt:lpstr>Tentative TG 802.22b Agenda for the Week</vt:lpstr>
      <vt:lpstr>Tuesday Nov. 14th PM1</vt:lpstr>
      <vt:lpstr>Review from September</vt:lpstr>
      <vt:lpstr>September Minutes</vt:lpstr>
      <vt:lpstr>Call for Intents</vt:lpstr>
      <vt:lpstr>Call for Proposals</vt:lpstr>
      <vt:lpstr>Time Slots for Presentation</vt:lpstr>
      <vt:lpstr>Thursday Nov. 20th AM2</vt:lpstr>
      <vt:lpstr>Goals for January</vt:lpstr>
      <vt:lpstr>Teleconference Plan</vt:lpstr>
      <vt:lpstr>Closing Report</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Sunghyun Hwang</dc:creator>
  <cp:lastModifiedBy>cwpyo</cp:lastModifiedBy>
  <cp:revision>1738</cp:revision>
  <cp:lastPrinted>1998-02-10T13:28:06Z</cp:lastPrinted>
  <dcterms:created xsi:type="dcterms:W3CDTF">2006-06-26T04:34:43Z</dcterms:created>
  <dcterms:modified xsi:type="dcterms:W3CDTF">2012-11-12T15:45:36Z</dcterms:modified>
</cp:coreProperties>
</file>