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Default Extension="doc" ContentType="application/msword"/>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69" r:id="rId2"/>
    <p:sldId id="257"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1" r:id="rId34"/>
    <p:sldId id="322" r:id="rId35"/>
    <p:sldId id="323" r:id="rId36"/>
    <p:sldId id="325" r:id="rId37"/>
    <p:sldId id="326" r:id="rId38"/>
    <p:sldId id="327" r:id="rId39"/>
    <p:sldId id="328" r:id="rId40"/>
    <p:sldId id="329" r:id="rId41"/>
    <p:sldId id="330" r:id="rId42"/>
    <p:sldId id="331" r:id="rId43"/>
    <p:sldId id="332" r:id="rId44"/>
    <p:sldId id="333" r:id="rId45"/>
    <p:sldId id="334" r:id="rId46"/>
    <p:sldId id="335" r:id="rId47"/>
    <p:sldId id="288" r:id="rId48"/>
    <p:sldId id="336" r:id="rId49"/>
  </p:sldIdLst>
  <p:sldSz cx="9144000" cy="6858000" type="screen4x3"/>
  <p:notesSz cx="6858000" cy="9034463"/>
  <p:defaultTextStyle>
    <a:defPPr>
      <a:defRPr lang="en-US"/>
    </a:defPPr>
    <a:lvl1pPr algn="ctr" rtl="0" eaLnBrk="0" fontAlgn="base" hangingPunct="0">
      <a:spcBef>
        <a:spcPct val="0"/>
      </a:spcBef>
      <a:spcAft>
        <a:spcPct val="0"/>
      </a:spcAft>
      <a:defRPr sz="3200" b="1"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2"/>
        </a:solidFill>
        <a:latin typeface="Times New Roman" pitchFamily="18" charset="0"/>
        <a:ea typeface="+mn-ea"/>
        <a:cs typeface="+mn-cs"/>
      </a:defRPr>
    </a:lvl5pPr>
    <a:lvl6pPr marL="2286000" algn="l" defTabSz="914400" rtl="0" eaLnBrk="1" latinLnBrk="0" hangingPunct="1">
      <a:defRPr sz="3200" b="1" kern="1200">
        <a:solidFill>
          <a:schemeClr val="tx2"/>
        </a:solidFill>
        <a:latin typeface="Times New Roman" pitchFamily="18" charset="0"/>
        <a:ea typeface="+mn-ea"/>
        <a:cs typeface="+mn-cs"/>
      </a:defRPr>
    </a:lvl6pPr>
    <a:lvl7pPr marL="2743200" algn="l" defTabSz="914400" rtl="0" eaLnBrk="1" latinLnBrk="0" hangingPunct="1">
      <a:defRPr sz="3200" b="1" kern="1200">
        <a:solidFill>
          <a:schemeClr val="tx2"/>
        </a:solidFill>
        <a:latin typeface="Times New Roman" pitchFamily="18" charset="0"/>
        <a:ea typeface="+mn-ea"/>
        <a:cs typeface="+mn-cs"/>
      </a:defRPr>
    </a:lvl7pPr>
    <a:lvl8pPr marL="3200400" algn="l" defTabSz="914400" rtl="0" eaLnBrk="1" latinLnBrk="0" hangingPunct="1">
      <a:defRPr sz="3200" b="1" kern="1200">
        <a:solidFill>
          <a:schemeClr val="tx2"/>
        </a:solidFill>
        <a:latin typeface="Times New Roman" pitchFamily="18" charset="0"/>
        <a:ea typeface="+mn-ea"/>
        <a:cs typeface="+mn-cs"/>
      </a:defRPr>
    </a:lvl8pPr>
    <a:lvl9pPr marL="3657600" algn="l" defTabSz="914400" rtl="0" eaLnBrk="1" latinLnBrk="0" hangingPunct="1">
      <a:defRPr sz="32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3" autoAdjust="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05" d="100"/>
          <a:sy n="105" d="100"/>
        </p:scale>
        <p:origin x="-2802" y="-84"/>
      </p:cViewPr>
      <p:guideLst>
        <p:guide orient="horz" pos="2845"/>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400">
                <a:solidFill>
                  <a:schemeClr val="tx1"/>
                </a:solidFill>
              </a:defRPr>
            </a:lvl1pPr>
          </a:lstStyle>
          <a:p>
            <a:r>
              <a:rPr lang="en-US" smtClean="0"/>
              <a:t>doc.: IEEE 802.22-12/0086r0</a:t>
            </a:r>
            <a:endParaRPr lang="en-US"/>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400">
                <a:solidFill>
                  <a:schemeClr val="tx1"/>
                </a:solidFill>
              </a:defRPr>
            </a:lvl1pPr>
          </a:lstStyle>
          <a:p>
            <a:r>
              <a:rPr lang="en-US" altLang="ko-KR" smtClean="0"/>
              <a:t>Oct. 2012</a:t>
            </a:r>
            <a:endParaRPr lang="en-US"/>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smtClean="0"/>
              <a:t>Gwangzeen Ko, ETRI</a:t>
            </a:r>
            <a:endParaRPr lang="en-US"/>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200" b="0">
                <a:solidFill>
                  <a:schemeClr val="tx1"/>
                </a:solidFill>
              </a:defRPr>
            </a:lvl1pPr>
          </a:lstStyle>
          <a:p>
            <a:r>
              <a:rPr lang="en-US"/>
              <a:t>Page </a:t>
            </a:r>
            <a:fld id="{2D2D3494-76A5-4CA5-B56D-173DCED24C7B}" type="slidenum">
              <a:rPr lang="en-US"/>
              <a:pPr/>
              <a:t>‹#›</a:t>
            </a:fld>
            <a:endParaRPr lang="en-US"/>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algn="l"/>
            <a:r>
              <a:rPr lang="en-US" sz="1200" b="0">
                <a:solidFill>
                  <a:schemeClr val="tx1"/>
                </a:solidFill>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xmlns="" val="64103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1400">
                <a:solidFill>
                  <a:schemeClr val="tx1"/>
                </a:solidFill>
              </a:defRPr>
            </a:lvl1pPr>
          </a:lstStyle>
          <a:p>
            <a:r>
              <a:rPr lang="en-US" smtClean="0"/>
              <a:t>doc.: IEEE 802.22-12/0086r0</a:t>
            </a:r>
            <a:endParaRPr lang="en-US"/>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400">
                <a:solidFill>
                  <a:schemeClr val="tx1"/>
                </a:solidFill>
              </a:defRPr>
            </a:lvl1pPr>
          </a:lstStyle>
          <a:p>
            <a:r>
              <a:rPr lang="en-US" altLang="ko-KR" smtClean="0"/>
              <a:t>Oct. 2012</a:t>
            </a:r>
            <a:endParaRPr lang="en-US"/>
          </a:p>
        </p:txBody>
      </p:sp>
      <p:sp>
        <p:nvSpPr>
          <p:cNvPr id="2052"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a:defRPr sz="1200" b="0">
                <a:solidFill>
                  <a:schemeClr val="tx1"/>
                </a:solidFill>
              </a:defRPr>
            </a:lvl5pPr>
          </a:lstStyle>
          <a:p>
            <a:pPr lvl="4"/>
            <a:r>
              <a:rPr lang="en-US" smtClean="0"/>
              <a:t>Gwangzeen Ko, ETRI</a:t>
            </a:r>
            <a:endParaRPr lang="en-US"/>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a:t>Page </a:t>
            </a:r>
            <a:fld id="{8C7D87AC-FA4C-40AC-B154-A4B05B5FA19B}" type="slidenum">
              <a:rPr lang="en-US"/>
              <a:pPr/>
              <a:t>‹#›</a:t>
            </a:fld>
            <a:endParaRPr lang="en-US"/>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algn="l" defTabSz="896938"/>
            <a:r>
              <a:rPr lang="en-US" sz="1200" b="0">
                <a:solidFill>
                  <a:schemeClr val="tx1"/>
                </a:solidFill>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xmlns="" val="23481841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B52A597E-8DCA-40BC-B1F4-59E3A19790CB}"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AE71AAFD-8724-4FA1-8AA5-B277EE5E7CBD}" type="slidenum">
              <a:rPr lang="en-US"/>
              <a:pPr/>
              <a:t>2</a:t>
            </a:fld>
            <a:endParaRPr 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lIns="93355" rIns="9335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14946" y="87769"/>
            <a:ext cx="6098529" cy="215444"/>
          </a:xfrm>
          <a:ln/>
        </p:spPr>
        <p:txBody>
          <a:bodyPr/>
          <a:lstStyle/>
          <a:p>
            <a:r>
              <a:rPr lang="en-US"/>
              <a:t>Efficient Wideband Digital Front-End Transceivers for Software Radio Systems</a:t>
            </a:r>
          </a:p>
        </p:txBody>
      </p:sp>
      <p:sp>
        <p:nvSpPr>
          <p:cNvPr id="5" name="Rectangle 3"/>
          <p:cNvSpPr>
            <a:spLocks noGrp="1" noChangeArrowheads="1"/>
          </p:cNvSpPr>
          <p:nvPr>
            <p:ph type="dt" idx="1"/>
          </p:nvPr>
        </p:nvSpPr>
        <p:spPr>
          <a:xfrm>
            <a:off x="646113" y="87769"/>
            <a:ext cx="817531" cy="215444"/>
          </a:xfrm>
          <a:ln/>
        </p:spPr>
        <p:txBody>
          <a:bodyPr/>
          <a:lstStyle/>
          <a:p>
            <a:fld id="{1925680A-C101-45E0-BAD7-2171BE4AD4EF}" type="datetime1">
              <a:rPr lang="en-US"/>
              <a:pPr/>
              <a:t>10/28/2012</a:t>
            </a:fld>
            <a:endParaRPr lang="en-US"/>
          </a:p>
        </p:txBody>
      </p:sp>
      <p:sp>
        <p:nvSpPr>
          <p:cNvPr id="6" name="Rectangle 6"/>
          <p:cNvSpPr>
            <a:spLocks noGrp="1" noChangeArrowheads="1"/>
          </p:cNvSpPr>
          <p:nvPr>
            <p:ph type="ftr" sz="quarter" idx="4"/>
          </p:nvPr>
        </p:nvSpPr>
        <p:spPr>
          <a:xfrm>
            <a:off x="4019614" y="8747125"/>
            <a:ext cx="3473323" cy="492443"/>
          </a:xfrm>
          <a:ln/>
        </p:spPr>
        <p:txBody>
          <a:bodyPr/>
          <a:lstStyle/>
          <a:p>
            <a:r>
              <a:rPr lang="en-US"/>
              <a:t>Wajih Abu-Al-Saud</a:t>
            </a:r>
          </a:p>
        </p:txBody>
      </p:sp>
      <p:sp>
        <p:nvSpPr>
          <p:cNvPr id="7" name="Rectangle 7"/>
          <p:cNvSpPr>
            <a:spLocks noGrp="1" noChangeArrowheads="1"/>
          </p:cNvSpPr>
          <p:nvPr>
            <p:ph type="sldNum" sz="quarter" idx="5"/>
          </p:nvPr>
        </p:nvSpPr>
        <p:spPr>
          <a:xfrm>
            <a:off x="3617169" y="8747125"/>
            <a:ext cx="76944" cy="184666"/>
          </a:xfrm>
          <a:ln/>
        </p:spPr>
        <p:txBody>
          <a:bodyPr/>
          <a:lstStyle/>
          <a:p>
            <a:fld id="{B3CB4854-06A3-469D-98B3-6894AA581C3F}" type="slidenum">
              <a:rPr lang="en-US"/>
              <a:pPr/>
              <a:t>43</a:t>
            </a:fld>
            <a:endParaRPr lang="en-US"/>
          </a:p>
        </p:txBody>
      </p:sp>
      <p:sp>
        <p:nvSpPr>
          <p:cNvPr id="204802" name="Rectangle 2"/>
          <p:cNvSpPr>
            <a:spLocks noChangeArrowheads="1" noTextEdit="1"/>
          </p:cNvSpPr>
          <p:nvPr>
            <p:ph type="sldImg"/>
          </p:nvPr>
        </p:nvSpPr>
        <p:spPr bwMode="auto">
          <a:xfrm>
            <a:off x="1171575" y="677863"/>
            <a:ext cx="4516438" cy="3387725"/>
          </a:xfrm>
          <a:prstGeom prst="rect">
            <a:avLst/>
          </a:prstGeom>
          <a:solidFill>
            <a:srgbClr val="FFFFFF"/>
          </a:solidFill>
          <a:ln>
            <a:solidFill>
              <a:srgbClr val="000000"/>
            </a:solidFill>
            <a:miter lim="800000"/>
            <a:headEnd/>
            <a:tailEnd/>
          </a:ln>
        </p:spPr>
      </p:sp>
      <p:sp>
        <p:nvSpPr>
          <p:cNvPr id="204803" name="Rectangle 3"/>
          <p:cNvSpPr>
            <a:spLocks noChangeArrowheads="1"/>
          </p:cNvSpPr>
          <p:nvPr>
            <p:ph type="body" idx="1"/>
          </p:nvPr>
        </p:nvSpPr>
        <p:spPr bwMode="auto">
          <a:xfrm>
            <a:off x="914193" y="4291023"/>
            <a:ext cx="5029615" cy="406558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14946" y="87769"/>
            <a:ext cx="6098529" cy="215444"/>
          </a:xfrm>
          <a:ln/>
        </p:spPr>
        <p:txBody>
          <a:bodyPr/>
          <a:lstStyle/>
          <a:p>
            <a:r>
              <a:rPr lang="en-US"/>
              <a:t>Efficient Wideband Digital Front-End Transceivers for Software Radio Systems</a:t>
            </a:r>
          </a:p>
        </p:txBody>
      </p:sp>
      <p:sp>
        <p:nvSpPr>
          <p:cNvPr id="5" name="Rectangle 3"/>
          <p:cNvSpPr>
            <a:spLocks noGrp="1" noChangeArrowheads="1"/>
          </p:cNvSpPr>
          <p:nvPr>
            <p:ph type="dt" idx="1"/>
          </p:nvPr>
        </p:nvSpPr>
        <p:spPr>
          <a:xfrm>
            <a:off x="646113" y="87769"/>
            <a:ext cx="817531" cy="215444"/>
          </a:xfrm>
          <a:ln/>
        </p:spPr>
        <p:txBody>
          <a:bodyPr/>
          <a:lstStyle/>
          <a:p>
            <a:fld id="{301041F6-F028-4126-8644-DDA329526CEE}" type="datetime1">
              <a:rPr lang="en-US"/>
              <a:pPr/>
              <a:t>10/28/2012</a:t>
            </a:fld>
            <a:endParaRPr lang="en-US"/>
          </a:p>
        </p:txBody>
      </p:sp>
      <p:sp>
        <p:nvSpPr>
          <p:cNvPr id="6" name="Rectangle 6"/>
          <p:cNvSpPr>
            <a:spLocks noGrp="1" noChangeArrowheads="1"/>
          </p:cNvSpPr>
          <p:nvPr>
            <p:ph type="ftr" sz="quarter" idx="4"/>
          </p:nvPr>
        </p:nvSpPr>
        <p:spPr>
          <a:xfrm>
            <a:off x="4019614" y="8747125"/>
            <a:ext cx="3473323" cy="492443"/>
          </a:xfrm>
          <a:ln/>
        </p:spPr>
        <p:txBody>
          <a:bodyPr/>
          <a:lstStyle/>
          <a:p>
            <a:r>
              <a:rPr lang="en-US"/>
              <a:t>Wajih Abu-Al-Saud</a:t>
            </a:r>
          </a:p>
        </p:txBody>
      </p:sp>
      <p:sp>
        <p:nvSpPr>
          <p:cNvPr id="7" name="Rectangle 7"/>
          <p:cNvSpPr>
            <a:spLocks noGrp="1" noChangeArrowheads="1"/>
          </p:cNvSpPr>
          <p:nvPr>
            <p:ph type="sldNum" sz="quarter" idx="5"/>
          </p:nvPr>
        </p:nvSpPr>
        <p:spPr>
          <a:xfrm>
            <a:off x="3617169" y="8747125"/>
            <a:ext cx="76944" cy="184666"/>
          </a:xfrm>
          <a:ln/>
        </p:spPr>
        <p:txBody>
          <a:bodyPr/>
          <a:lstStyle/>
          <a:p>
            <a:fld id="{41FD36A6-5C20-42B8-9614-EF16A2B824FE}" type="slidenum">
              <a:rPr lang="en-US"/>
              <a:pPr/>
              <a:t>44</a:t>
            </a:fld>
            <a:endParaRPr lang="en-US"/>
          </a:p>
        </p:txBody>
      </p:sp>
      <p:sp>
        <p:nvSpPr>
          <p:cNvPr id="206850" name="Rectangle 2"/>
          <p:cNvSpPr>
            <a:spLocks noChangeArrowheads="1" noTextEdit="1"/>
          </p:cNvSpPr>
          <p:nvPr>
            <p:ph type="sldImg"/>
          </p:nvPr>
        </p:nvSpPr>
        <p:spPr bwMode="auto">
          <a:xfrm>
            <a:off x="1171575" y="677863"/>
            <a:ext cx="4516438" cy="3387725"/>
          </a:xfrm>
          <a:prstGeom prst="rect">
            <a:avLst/>
          </a:prstGeom>
          <a:solidFill>
            <a:srgbClr val="FFFFFF"/>
          </a:solidFill>
          <a:ln>
            <a:solidFill>
              <a:srgbClr val="000000"/>
            </a:solidFill>
            <a:miter lim="800000"/>
            <a:headEnd/>
            <a:tailEnd/>
          </a:ln>
        </p:spPr>
      </p:sp>
      <p:sp>
        <p:nvSpPr>
          <p:cNvPr id="206851" name="Rectangle 3"/>
          <p:cNvSpPr>
            <a:spLocks noChangeArrowheads="1"/>
          </p:cNvSpPr>
          <p:nvPr>
            <p:ph type="body" idx="1"/>
          </p:nvPr>
        </p:nvSpPr>
        <p:spPr bwMode="auto">
          <a:xfrm>
            <a:off x="914193" y="4291023"/>
            <a:ext cx="5029615" cy="406558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802.22-12/0086r0</a:t>
            </a:r>
            <a:endParaRPr lang="en-US"/>
          </a:p>
        </p:txBody>
      </p:sp>
      <p:sp>
        <p:nvSpPr>
          <p:cNvPr id="5" name="Rectangle 3"/>
          <p:cNvSpPr>
            <a:spLocks noGrp="1" noChangeArrowheads="1"/>
          </p:cNvSpPr>
          <p:nvPr>
            <p:ph type="dt" idx="1"/>
          </p:nvPr>
        </p:nvSpPr>
        <p:spPr>
          <a:ln/>
        </p:spPr>
        <p:txBody>
          <a:bodyPr/>
          <a:lstStyle/>
          <a:p>
            <a:r>
              <a:rPr lang="en-US" altLang="ko-KR" smtClean="0"/>
              <a:t>Oct. 2012</a:t>
            </a:r>
            <a:endParaRPr lang="en-US"/>
          </a:p>
        </p:txBody>
      </p:sp>
      <p:sp>
        <p:nvSpPr>
          <p:cNvPr id="6" name="Rectangle 6"/>
          <p:cNvSpPr>
            <a:spLocks noGrp="1" noChangeArrowheads="1"/>
          </p:cNvSpPr>
          <p:nvPr>
            <p:ph type="ftr" sz="quarter" idx="4"/>
          </p:nvPr>
        </p:nvSpPr>
        <p:spPr>
          <a:ln/>
        </p:spPr>
        <p:txBody>
          <a:bodyPr/>
          <a:lstStyle/>
          <a:p>
            <a:pPr lvl="4"/>
            <a:r>
              <a:rPr lang="en-US" smtClean="0"/>
              <a:t>Gwangzeen Ko, ETRI</a:t>
            </a:r>
            <a:endParaRPr lang="en-US"/>
          </a:p>
        </p:txBody>
      </p:sp>
      <p:sp>
        <p:nvSpPr>
          <p:cNvPr id="7" name="Rectangle 7"/>
          <p:cNvSpPr>
            <a:spLocks noGrp="1" noChangeArrowheads="1"/>
          </p:cNvSpPr>
          <p:nvPr>
            <p:ph type="sldNum" sz="quarter" idx="5"/>
          </p:nvPr>
        </p:nvSpPr>
        <p:spPr>
          <a:ln/>
        </p:spPr>
        <p:txBody>
          <a:bodyPr/>
          <a:lstStyle/>
          <a:p>
            <a:r>
              <a:rPr lang="en-US"/>
              <a:t>Page </a:t>
            </a:r>
            <a:fld id="{AE71AAFD-8724-4FA1-8AA5-B277EE5E7CBD}" type="slidenum">
              <a:rPr lang="en-US"/>
              <a:pPr/>
              <a:t>47</a:t>
            </a:fld>
            <a:endParaRPr 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lIns="93355" rIns="9335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0E87EFAD-3A5E-48DC-BEEE-791E84F09C6B}" type="slidenum">
              <a:rPr lang="en-US"/>
              <a:pPr/>
              <a:t>‹#›</a:t>
            </a:fld>
            <a:endParaRPr lang="en-US"/>
          </a:p>
        </p:txBody>
      </p:sp>
      <p:sp>
        <p:nvSpPr>
          <p:cNvPr id="7"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EEE802-22">
    <p:spTree>
      <p:nvGrpSpPr>
        <p:cNvPr id="1" name=""/>
        <p:cNvGrpSpPr/>
        <p:nvPr/>
      </p:nvGrpSpPr>
      <p:grpSpPr>
        <a:xfrm>
          <a:off x="0" y="0"/>
          <a:ext cx="0" cy="0"/>
          <a:chOff x="0" y="0"/>
          <a:chExt cx="0" cy="0"/>
        </a:xfrm>
      </p:grpSpPr>
      <p:sp>
        <p:nvSpPr>
          <p:cNvPr id="3" name="날짜 개체 틀 2"/>
          <p:cNvSpPr>
            <a:spLocks noGrp="1"/>
          </p:cNvSpPr>
          <p:nvPr>
            <p:ph type="dt" sz="half" idx="10"/>
          </p:nvPr>
        </p:nvSpPr>
        <p:spPr>
          <a:xfrm>
            <a:off x="696913" y="332601"/>
            <a:ext cx="961866" cy="276999"/>
          </a:xfrm>
        </p:spPr>
        <p:txBody>
          <a:bodyPr/>
          <a:lstStyle/>
          <a:p>
            <a:r>
              <a:rPr lang="en-US" altLang="ko-KR" smtClean="0"/>
              <a:t>Oct. 2012</a:t>
            </a:r>
            <a:endParaRPr lang="en-US" dirty="0"/>
          </a:p>
        </p:txBody>
      </p:sp>
      <p:sp>
        <p:nvSpPr>
          <p:cNvPr id="5" name="슬라이드 번호 개체 틀 4"/>
          <p:cNvSpPr>
            <a:spLocks noGrp="1"/>
          </p:cNvSpPr>
          <p:nvPr>
            <p:ph type="sldNum" sz="quarter" idx="12"/>
          </p:nvPr>
        </p:nvSpPr>
        <p:spPr/>
        <p:txBody>
          <a:bodyPr/>
          <a:lstStyle/>
          <a:p>
            <a:r>
              <a:rPr lang="en-US" dirty="0" smtClean="0"/>
              <a:t>Slide </a:t>
            </a:r>
            <a:fld id="{A6FCFA42-2FA0-4233-8433-DB3359B36C33}" type="slidenum">
              <a:rPr lang="en-US" smtClean="0"/>
              <a:pPr/>
              <a:t>‹#›</a:t>
            </a:fld>
            <a:endParaRPr lang="en-US" dirty="0"/>
          </a:p>
        </p:txBody>
      </p:sp>
      <p:sp>
        <p:nvSpPr>
          <p:cNvPr id="6" name="Rectangle 5"/>
          <p:cNvSpPr txBox="1">
            <a:spLocks noChangeArrowheads="1"/>
          </p:cNvSpPr>
          <p:nvPr userDrawn="1"/>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t>Apurva N. Mody</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xmlns="" val="36656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r>
              <a:rPr lang="en-US" altLang="ko-KR" smtClean="0"/>
              <a:t>Oct. 2012</a:t>
            </a:r>
            <a:endParaRPr lang="en-US"/>
          </a:p>
        </p:txBody>
      </p:sp>
      <p:sp>
        <p:nvSpPr>
          <p:cNvPr id="5" name="슬라이드 번호 개체 틀 4"/>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
        <p:nvSpPr>
          <p:cNvPr id="6"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extLst>
      <p:ext uri="{BB962C8B-B14F-4D97-AF65-F5344CB8AC3E}">
        <p14:creationId xmlns:p14="http://schemas.microsoft.com/office/powerpoint/2010/main" xmlns="" val="423546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사용자 지정 레이아웃">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r>
              <a:rPr lang="en-US" altLang="ko-KR" smtClean="0"/>
              <a:t>Oct. 2012</a:t>
            </a:r>
            <a:endParaRPr lang="en-US"/>
          </a:p>
        </p:txBody>
      </p:sp>
      <p:sp>
        <p:nvSpPr>
          <p:cNvPr id="5" name="슬라이드 번호 개체 틀 4"/>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
        <p:nvSpPr>
          <p:cNvPr id="6"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extLst>
      <p:ext uri="{BB962C8B-B14F-4D97-AF65-F5344CB8AC3E}">
        <p14:creationId xmlns:p14="http://schemas.microsoft.com/office/powerpoint/2010/main" xmlns="" val="293850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제목 및 세로 텍스트">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altLang="ko-KR" smtClean="0"/>
              <a:t>Oct. 2012</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8426830-A67B-4288-B7F6-8C73581C8746}" type="slidenum">
              <a:rPr lang="en-US"/>
              <a:pPr/>
              <a:t>‹#›</a:t>
            </a:fld>
            <a:endParaRPr lang="en-US"/>
          </a:p>
        </p:txBody>
      </p:sp>
      <p:sp>
        <p:nvSpPr>
          <p:cNvPr id="7"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세로 제목 및 텍스트">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altLang="ko-KR" smtClean="0"/>
              <a:t>Oct. 2012</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A2EB656-2B2E-4DEC-B10E-6066EB6A52A8}" type="slidenum">
              <a:rPr lang="en-US"/>
              <a:pPr/>
              <a:t>‹#›</a:t>
            </a:fld>
            <a:endParaRPr lang="en-US"/>
          </a:p>
        </p:txBody>
      </p:sp>
      <p:sp>
        <p:nvSpPr>
          <p:cNvPr id="7"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Oct. 2012</a:t>
            </a:r>
            <a:endParaRPr lang="en-US"/>
          </a:p>
        </p:txBody>
      </p:sp>
      <p:sp>
        <p:nvSpPr>
          <p:cNvPr id="4" name="슬라이드 번호 개체 틀 3"/>
          <p:cNvSpPr>
            <a:spLocks noGrp="1"/>
          </p:cNvSpPr>
          <p:nvPr>
            <p:ph type="sldNum" sz="quarter" idx="12"/>
          </p:nvPr>
        </p:nvSpPr>
        <p:spPr/>
        <p:txBody>
          <a:bodyPr/>
          <a:lstStyle/>
          <a:p>
            <a:r>
              <a:rPr lang="en-US" smtClean="0"/>
              <a:t>Slide </a:t>
            </a:r>
            <a:fld id="{A6FCFA42-2FA0-4233-8433-DB3359B36C33}" type="slidenum">
              <a:rPr lang="en-US" smtClean="0"/>
              <a:pPr/>
              <a:t>‹#›</a:t>
            </a:fld>
            <a:endParaRPr lang="en-US"/>
          </a:p>
        </p:txBody>
      </p:sp>
      <p:sp>
        <p:nvSpPr>
          <p:cNvPr id="7"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extLst>
      <p:ext uri="{BB962C8B-B14F-4D97-AF65-F5344CB8AC3E}">
        <p14:creationId xmlns:p14="http://schemas.microsoft.com/office/powerpoint/2010/main" xmlns="" val="406236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1722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4582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Apurva N. Mody</a:t>
            </a:r>
          </a:p>
        </p:txBody>
      </p:sp>
      <p:sp>
        <p:nvSpPr>
          <p:cNvPr id="5" name="Date Placeholder 4"/>
          <p:cNvSpPr>
            <a:spLocks noGrp="1"/>
          </p:cNvSpPr>
          <p:nvPr>
            <p:ph type="dt" sz="half" idx="11"/>
          </p:nvPr>
        </p:nvSpPr>
        <p:spPr/>
        <p:txBody>
          <a:bodyPr/>
          <a:lstStyle>
            <a:lvl1pPr>
              <a:defRPr/>
            </a:lvl1pPr>
          </a:lstStyle>
          <a:p>
            <a:fld id="{DA695190-F45B-4038-A190-09ED84D4F1E4}" type="datetime4">
              <a:rPr lang="en-US"/>
              <a:pPr/>
              <a:t>October 28, 2012</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4D4FA1FF-0ED4-4B96-B4F5-2F01A1E3F25F}" type="slidenum">
              <a:rPr lang="en-US"/>
              <a:pPr/>
              <a:t>‹#›</a:t>
            </a:fld>
            <a:endParaRPr lang="en-US"/>
          </a:p>
        </p:txBody>
      </p:sp>
      <p:sp>
        <p:nvSpPr>
          <p:cNvPr id="7"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6" name="Slide Number Placeholder 5"/>
          <p:cNvSpPr>
            <a:spLocks noGrp="1"/>
          </p:cNvSpPr>
          <p:nvPr>
            <p:ph type="sldNum" sz="quarter" idx="12"/>
          </p:nvPr>
        </p:nvSpPr>
        <p:spPr/>
        <p:txBody>
          <a:bodyPr/>
          <a:lstStyle>
            <a:lvl1pPr>
              <a:defRPr/>
            </a:lvl1pPr>
          </a:lstStyle>
          <a:p>
            <a:r>
              <a:rPr lang="en-US"/>
              <a:t>Slide </a:t>
            </a:r>
            <a:fld id="{0A6BE555-49BB-4C0B-9BEC-D79A92F43D2A}" type="slidenum">
              <a:rPr lang="en-US"/>
              <a:pPr/>
              <a:t>‹#›</a:t>
            </a:fld>
            <a:endParaRPr lang="en-US"/>
          </a:p>
        </p:txBody>
      </p:sp>
      <p:sp>
        <p:nvSpPr>
          <p:cNvPr id="7"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r>
              <a:rPr lang="en-US" altLang="ko-KR" smtClean="0"/>
              <a:t>Oct. 2012</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11ECC1B0-9B6B-45C7-91D9-44395C2CD453}" type="slidenum">
              <a:rPr lang="en-US"/>
              <a:pPr/>
              <a:t>‹#›</a:t>
            </a:fld>
            <a:endParaRPr lang="en-US"/>
          </a:p>
        </p:txBody>
      </p:sp>
      <p:sp>
        <p:nvSpPr>
          <p:cNvPr id="8"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vl1pPr>
          </a:lstStyle>
          <a:p>
            <a:r>
              <a:rPr lang="en-US" altLang="ko-KR" smtClean="0"/>
              <a:t>Oct. 2012</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105F6D3B-F96B-4E1C-A7F1-7CE875F3D2C5}" type="slidenum">
              <a:rPr lang="en-US"/>
              <a:pPr/>
              <a:t>‹#›</a:t>
            </a:fld>
            <a:endParaRPr lang="en-US"/>
          </a:p>
        </p:txBody>
      </p:sp>
      <p:sp>
        <p:nvSpPr>
          <p:cNvPr id="10" name="Rectangle 5"/>
          <p:cNvSpPr txBox="1">
            <a:spLocks noChangeArrowheads="1"/>
          </p:cNvSpPr>
          <p:nvPr userDrawn="1"/>
        </p:nvSpPr>
        <p:spPr bwMode="auto">
          <a:xfrm>
            <a:off x="7641549" y="6484694"/>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Apurva N. Mody</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altLang="ko-KR" smtClean="0"/>
              <a:t>Oct. 2012</a:t>
            </a:r>
            <a:endParaRPr lang="en-US"/>
          </a:p>
        </p:txBody>
      </p:sp>
      <p:sp>
        <p:nvSpPr>
          <p:cNvPr id="4" name="Footer Placeholder 3"/>
          <p:cNvSpPr>
            <a:spLocks noGrp="1"/>
          </p:cNvSpPr>
          <p:nvPr>
            <p:ph type="ftr" sz="quarter" idx="11"/>
          </p:nvPr>
        </p:nvSpPr>
        <p:spPr/>
        <p:txBody>
          <a:bodyPr/>
          <a:lstStyle>
            <a:lvl1pPr>
              <a:defRPr/>
            </a:lvl1pPr>
          </a:lstStyle>
          <a:p>
            <a:r>
              <a:rPr lang="en-US" smtClean="0"/>
              <a:t>Gwangzeen Ko, ETRI</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89CFC4D9-DBE3-46E7-85D1-93B39FB1B9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6913" y="332601"/>
            <a:ext cx="961866" cy="276999"/>
          </a:xfrm>
        </p:spPr>
        <p:txBody>
          <a:bodyPr/>
          <a:lstStyle>
            <a:lvl1pPr>
              <a:defRPr/>
            </a:lvl1pPr>
          </a:lstStyle>
          <a:p>
            <a:r>
              <a:rPr lang="en-US" altLang="ko-KR" smtClean="0"/>
              <a:t>Oct. 2012</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0FC81D77-0766-486C-87C4-0D76400C94FF}" type="slidenum">
              <a:rPr lang="en-US"/>
              <a:pPr/>
              <a:t>‹#›</a:t>
            </a:fld>
            <a:endParaRPr lang="en-US"/>
          </a:p>
        </p:txBody>
      </p:sp>
      <p:sp>
        <p:nvSpPr>
          <p:cNvPr id="5"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r>
              <a:rPr lang="en-US" altLang="ko-KR" smtClean="0"/>
              <a:t>Oct. 2012</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B99E5ED8-8BC7-442E-8811-68EF27619A4E}" type="slidenum">
              <a:rPr lang="en-US"/>
              <a:pPr/>
              <a:t>‹#›</a:t>
            </a:fld>
            <a:endParaRPr lang="en-US"/>
          </a:p>
        </p:txBody>
      </p:sp>
      <p:sp>
        <p:nvSpPr>
          <p:cNvPr id="8"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r>
              <a:rPr lang="en-US" altLang="ko-KR" smtClean="0"/>
              <a:t>Oct. 2012</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2DD61111-A35E-4103-A95B-94B53F0F1EF3}" type="slidenum">
              <a:rPr lang="en-US"/>
              <a:pPr/>
              <a:t>‹#›</a:t>
            </a:fld>
            <a:endParaRPr lang="en-US"/>
          </a:p>
        </p:txBody>
      </p:sp>
      <p:sp>
        <p:nvSpPr>
          <p:cNvPr id="8"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96913" y="334963"/>
            <a:ext cx="1066800" cy="2746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1800">
                <a:solidFill>
                  <a:schemeClr val="tx1"/>
                </a:solidFill>
              </a:defRPr>
            </a:lvl1pPr>
          </a:lstStyle>
          <a:p>
            <a:r>
              <a:rPr lang="en-US" altLang="ko-KR" smtClean="0"/>
              <a:t>Oct. 2012</a:t>
            </a:r>
            <a:endParaRPr lang="en-US"/>
          </a:p>
        </p:txBody>
      </p:sp>
      <p:sp>
        <p:nvSpPr>
          <p:cNvPr id="1029" name="Rectangle 5"/>
          <p:cNvSpPr>
            <a:spLocks noGrp="1" noChangeArrowheads="1"/>
          </p:cNvSpPr>
          <p:nvPr>
            <p:ph type="ftr" sz="quarter" idx="3"/>
          </p:nvPr>
        </p:nvSpPr>
        <p:spPr bwMode="auto">
          <a:xfrm>
            <a:off x="7489149" y="6475413"/>
            <a:ext cx="10547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solidFill>
                  <a:schemeClr val="tx1"/>
                </a:solidFill>
              </a:defRPr>
            </a:lvl1pPr>
          </a:lstStyle>
          <a:p>
            <a:r>
              <a:rPr lang="en-US" dirty="0" smtClean="0"/>
              <a:t>Apurva N. Mody</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1200" b="0">
                <a:solidFill>
                  <a:schemeClr val="tx1"/>
                </a:solidFill>
              </a:defRPr>
            </a:lvl1pPr>
          </a:lstStyle>
          <a:p>
            <a:r>
              <a:rPr lang="en-US"/>
              <a:t>Slide </a:t>
            </a:r>
            <a:fld id="{A6FCFA42-2FA0-4233-8433-DB3359B36C33}" type="slidenum">
              <a:rPr lang="en-US"/>
              <a:pPr/>
              <a:t>‹#›</a:t>
            </a:fld>
            <a:endParaRPr lang="en-US"/>
          </a:p>
        </p:txBody>
      </p:sp>
      <p:sp>
        <p:nvSpPr>
          <p:cNvPr id="1031" name="Rectangle 7"/>
          <p:cNvSpPr>
            <a:spLocks noChangeArrowheads="1"/>
          </p:cNvSpPr>
          <p:nvPr/>
        </p:nvSpPr>
        <p:spPr bwMode="auto">
          <a:xfrm>
            <a:off x="5149726" y="332601"/>
            <a:ext cx="3295774" cy="276999"/>
          </a:xfrm>
          <a:prstGeom prst="rect">
            <a:avLst/>
          </a:prstGeom>
          <a:noFill/>
          <a:ln w="9525">
            <a:noFill/>
            <a:miter lim="800000"/>
            <a:headEnd/>
            <a:tailEnd/>
          </a:ln>
          <a:effectLst/>
        </p:spPr>
        <p:txBody>
          <a:bodyPr wrap="none" lIns="0" tIns="0" rIns="0" bIns="0" anchor="b">
            <a:spAutoFit/>
          </a:bodyPr>
          <a:lstStyle/>
          <a:p>
            <a:pPr marL="457200" lvl="4" algn="r"/>
            <a:r>
              <a:rPr lang="en-US" sz="1800" dirty="0">
                <a:solidFill>
                  <a:schemeClr val="tx1"/>
                </a:solidFill>
              </a:rPr>
              <a:t>doc.: IEEE </a:t>
            </a:r>
            <a:r>
              <a:rPr lang="en-US" sz="1800" dirty="0" smtClean="0">
                <a:solidFill>
                  <a:schemeClr val="tx1"/>
                </a:solidFill>
              </a:rPr>
              <a:t>802.22-12/0089r0</a:t>
            </a:r>
            <a:endParaRPr lang="en-US" sz="1800" dirty="0">
              <a:solidFill>
                <a:schemeClr val="tx1"/>
              </a:solidFill>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lgn="l"/>
            <a:r>
              <a:rPr lang="en-US" sz="1200" b="0">
                <a:solidFill>
                  <a:schemeClr val="tx1"/>
                </a:solidFill>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 id="2147483662" r:id="rId11"/>
    <p:sldLayoutId id="2147483663" r:id="rId12"/>
    <p:sldLayoutId id="2147483658" r:id="rId13"/>
    <p:sldLayoutId id="2147483659" r:id="rId14"/>
    <p:sldLayoutId id="2147483660" r:id="rId15"/>
    <p:sldLayoutId id="2147483664" r:id="rId16"/>
  </p:sldLayoutIdLst>
  <p:hf hdr="0"/>
  <p:txStyles>
    <p:titleStyle>
      <a:lvl1pPr algn="ctr" rtl="0" eaLnBrk="1" fontAlgn="base" latinLnBrk="1" hangingPunct="1">
        <a:spcBef>
          <a:spcPct val="0"/>
        </a:spcBef>
        <a:spcAft>
          <a:spcPct val="0"/>
        </a:spcAft>
        <a:defRPr sz="3200" b="1">
          <a:solidFill>
            <a:schemeClr val="tx2"/>
          </a:solidFill>
          <a:latin typeface="+mj-lt"/>
          <a:ea typeface="+mj-ea"/>
          <a:cs typeface="+mj-cs"/>
        </a:defRPr>
      </a:lvl1pPr>
      <a:lvl2pPr algn="ctr" rtl="0" eaLnBrk="1" fontAlgn="base" latinLnBrk="1" hangingPunct="1">
        <a:spcBef>
          <a:spcPct val="0"/>
        </a:spcBef>
        <a:spcAft>
          <a:spcPct val="0"/>
        </a:spcAft>
        <a:defRPr sz="3200" b="1">
          <a:solidFill>
            <a:schemeClr val="tx2"/>
          </a:solidFill>
          <a:latin typeface="Times New Roman" pitchFamily="18" charset="0"/>
        </a:defRPr>
      </a:lvl2pPr>
      <a:lvl3pPr algn="ctr" rtl="0" eaLnBrk="1" fontAlgn="base" latinLnBrk="1" hangingPunct="1">
        <a:spcBef>
          <a:spcPct val="0"/>
        </a:spcBef>
        <a:spcAft>
          <a:spcPct val="0"/>
        </a:spcAft>
        <a:defRPr sz="3200" b="1">
          <a:solidFill>
            <a:schemeClr val="tx2"/>
          </a:solidFill>
          <a:latin typeface="Times New Roman" pitchFamily="18" charset="0"/>
        </a:defRPr>
      </a:lvl3pPr>
      <a:lvl4pPr algn="ctr" rtl="0" eaLnBrk="1" fontAlgn="base" latinLnBrk="1" hangingPunct="1">
        <a:spcBef>
          <a:spcPct val="0"/>
        </a:spcBef>
        <a:spcAft>
          <a:spcPct val="0"/>
        </a:spcAft>
        <a:defRPr sz="3200" b="1">
          <a:solidFill>
            <a:schemeClr val="tx2"/>
          </a:solidFill>
          <a:latin typeface="Times New Roman" pitchFamily="18" charset="0"/>
        </a:defRPr>
      </a:lvl4pPr>
      <a:lvl5pPr algn="ctr" rtl="0" eaLnBrk="1" fontAlgn="base" latinLnBrk="1" hangingPunct="1">
        <a:spcBef>
          <a:spcPct val="0"/>
        </a:spcBef>
        <a:spcAft>
          <a:spcPct val="0"/>
        </a:spcAft>
        <a:defRPr sz="3200" b="1">
          <a:solidFill>
            <a:schemeClr val="tx2"/>
          </a:solidFill>
          <a:latin typeface="Times New Roman" pitchFamily="18" charset="0"/>
        </a:defRPr>
      </a:lvl5pPr>
      <a:lvl6pPr marL="457200" algn="ctr" rtl="0" eaLnBrk="1" fontAlgn="base" latinLnBrk="1" hangingPunct="1">
        <a:spcBef>
          <a:spcPct val="0"/>
        </a:spcBef>
        <a:spcAft>
          <a:spcPct val="0"/>
        </a:spcAft>
        <a:defRPr sz="3200" b="1">
          <a:solidFill>
            <a:schemeClr val="tx2"/>
          </a:solidFill>
          <a:latin typeface="Times New Roman" pitchFamily="18" charset="0"/>
        </a:defRPr>
      </a:lvl6pPr>
      <a:lvl7pPr marL="914400" algn="ctr" rtl="0" eaLnBrk="1" fontAlgn="base" latinLnBrk="1" hangingPunct="1">
        <a:spcBef>
          <a:spcPct val="0"/>
        </a:spcBef>
        <a:spcAft>
          <a:spcPct val="0"/>
        </a:spcAft>
        <a:defRPr sz="3200" b="1">
          <a:solidFill>
            <a:schemeClr val="tx2"/>
          </a:solidFill>
          <a:latin typeface="Times New Roman" pitchFamily="18" charset="0"/>
        </a:defRPr>
      </a:lvl7pPr>
      <a:lvl8pPr marL="1371600" algn="ctr" rtl="0" eaLnBrk="1" fontAlgn="base" latinLnBrk="1" hangingPunct="1">
        <a:spcBef>
          <a:spcPct val="0"/>
        </a:spcBef>
        <a:spcAft>
          <a:spcPct val="0"/>
        </a:spcAft>
        <a:defRPr sz="3200" b="1">
          <a:solidFill>
            <a:schemeClr val="tx2"/>
          </a:solidFill>
          <a:latin typeface="Times New Roman" pitchFamily="18" charset="0"/>
        </a:defRPr>
      </a:lvl8pPr>
      <a:lvl9pPr marL="1828800" algn="ctr" rtl="0" eaLnBrk="1" fontAlgn="base" latinLnBrk="1"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mailto:patcom@iee.org" TargetMode="Externa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hyperlink" Target="mailto:apurva.mody@ieee.org" TargetMode="External"/><Relationship Id="rId5" Type="http://schemas.openxmlformats.org/officeDocument/2006/relationships/hyperlink" Target="http://standards.ieee.org/guides/bylaws/sb-bylaws.pdf" TargetMode="Externa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6.xml"/><Relationship Id="rId1" Type="http://schemas.openxmlformats.org/officeDocument/2006/relationships/tags" Target="../tags/tag5.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2.xml"/><Relationship Id="rId7" Type="http://schemas.openxmlformats.org/officeDocument/2006/relationships/image" Target="../media/image2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6.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5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6.jpeg"/><Relationship Id="rId5" Type="http://schemas.openxmlformats.org/officeDocument/2006/relationships/image" Target="../media/image51.jpe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6.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5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8.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image" Target="../media/image66.png"/><Relationship Id="rId5" Type="http://schemas.openxmlformats.org/officeDocument/2006/relationships/image" Target="../media/image65.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6.vml"/><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38.xml"/><Relationship Id="rId7" Type="http://schemas.openxmlformats.org/officeDocument/2006/relationships/image" Target="../media/image7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slideLayout" Target="../slideLayouts/slideLayout16.xml"/><Relationship Id="rId9" Type="http://schemas.openxmlformats.org/officeDocument/2006/relationships/image" Target="../media/image7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ltLang="ko-KR" dirty="0" smtClean="0"/>
              <a:t>Oct. 2012</a:t>
            </a:r>
            <a:endParaRPr lang="en-US" dirty="0"/>
          </a:p>
        </p:txBody>
      </p:sp>
      <p:sp>
        <p:nvSpPr>
          <p:cNvPr id="9" name="Slide Number Placeholder 5"/>
          <p:cNvSpPr>
            <a:spLocks noGrp="1"/>
          </p:cNvSpPr>
          <p:nvPr>
            <p:ph type="sldNum" sz="quarter" idx="12"/>
          </p:nvPr>
        </p:nvSpPr>
        <p:spPr/>
        <p:txBody>
          <a:bodyPr/>
          <a:lstStyle/>
          <a:p>
            <a:r>
              <a:rPr lang="en-US"/>
              <a:t>Slide </a:t>
            </a:r>
            <a:fld id="{983F33F0-5319-402B-8026-C7EB0482AAF9}" type="slidenum">
              <a:rPr lang="en-US"/>
              <a:pPr/>
              <a:t>1</a:t>
            </a:fld>
            <a:endParaRPr lang="en-US"/>
          </a:p>
        </p:txBody>
      </p:sp>
      <p:sp>
        <p:nvSpPr>
          <p:cNvPr id="30726" name="Rectangle 6"/>
          <p:cNvSpPr>
            <a:spLocks noGrp="1" noChangeArrowheads="1"/>
          </p:cNvSpPr>
          <p:nvPr>
            <p:ph type="body" idx="4294967295"/>
          </p:nvPr>
        </p:nvSpPr>
        <p:spPr>
          <a:xfrm>
            <a:off x="616024" y="1700808"/>
            <a:ext cx="7772400" cy="381000"/>
          </a:xfrm>
          <a:prstGeom prst="rect">
            <a:avLst/>
          </a:prstGeom>
          <a:noFill/>
          <a:ln/>
        </p:spPr>
        <p:txBody>
          <a:bodyPr/>
          <a:lstStyle/>
          <a:p>
            <a:pPr algn="ctr">
              <a:buFontTx/>
              <a:buNone/>
            </a:pPr>
            <a:r>
              <a:rPr lang="en-US" sz="1800" dirty="0"/>
              <a:t>IEEE P802.22 Wireless RANs          Date:</a:t>
            </a:r>
            <a:r>
              <a:rPr lang="en-US" sz="1800" b="0" dirty="0"/>
              <a:t> </a:t>
            </a:r>
            <a:r>
              <a:rPr lang="en-US" sz="1800" b="0" dirty="0" smtClean="0"/>
              <a:t>2012-10-28</a:t>
            </a:r>
            <a:endParaRPr lang="en-US" sz="1800" b="0" dirty="0"/>
          </a:p>
        </p:txBody>
      </p:sp>
      <p:graphicFrame>
        <p:nvGraphicFramePr>
          <p:cNvPr id="30731" name="Object 11"/>
          <p:cNvGraphicFramePr>
            <a:graphicFrameLocks noChangeAspect="1"/>
          </p:cNvGraphicFramePr>
          <p:nvPr>
            <p:extLst>
              <p:ext uri="{D42A27DB-BD31-4B8C-83A1-F6EECF244321}">
                <p14:modId xmlns:p14="http://schemas.microsoft.com/office/powerpoint/2010/main" xmlns="" val="2044066221"/>
              </p:ext>
            </p:extLst>
          </p:nvPr>
        </p:nvGraphicFramePr>
        <p:xfrm>
          <a:off x="1115616" y="2564904"/>
          <a:ext cx="7097712" cy="936104"/>
        </p:xfrm>
        <a:graphic>
          <a:graphicData uri="http://schemas.openxmlformats.org/presentationml/2006/ole">
            <p:oleObj spid="_x0000_s30763" name="Document" r:id="rId4" imgW="8309675" imgH="1000286" progId="Word.Document.8">
              <p:embed/>
            </p:oleObj>
          </a:graphicData>
        </a:graphic>
      </p:graphicFrame>
      <p:sp>
        <p:nvSpPr>
          <p:cNvPr id="30732" name="Rectangle 12"/>
          <p:cNvSpPr>
            <a:spLocks noChangeArrowheads="1"/>
          </p:cNvSpPr>
          <p:nvPr/>
        </p:nvSpPr>
        <p:spPr bwMode="auto">
          <a:xfrm>
            <a:off x="683568" y="2039888"/>
            <a:ext cx="1447800" cy="381000"/>
          </a:xfrm>
          <a:prstGeom prst="rect">
            <a:avLst/>
          </a:prstGeom>
          <a:noFill/>
          <a:ln w="9525">
            <a:noFill/>
            <a:miter lim="800000"/>
            <a:headEnd/>
            <a:tailEnd/>
          </a:ln>
          <a:effectLst/>
        </p:spPr>
        <p:txBody>
          <a:bodyPr lIns="92075" tIns="46038" rIns="92075" bIns="46038"/>
          <a:lstStyle/>
          <a:p>
            <a:pPr marL="342900" indent="-342900" algn="l">
              <a:spcBef>
                <a:spcPct val="20000"/>
              </a:spcBef>
            </a:pPr>
            <a:r>
              <a:rPr lang="en-US" sz="1800" dirty="0">
                <a:solidFill>
                  <a:schemeClr val="tx1"/>
                </a:solidFill>
              </a:rPr>
              <a:t>Authors:</a:t>
            </a:r>
            <a:endParaRPr lang="en-US" sz="1800" b="0" dirty="0">
              <a:solidFill>
                <a:schemeClr val="tx1"/>
              </a:solidFill>
            </a:endParaRPr>
          </a:p>
        </p:txBody>
      </p:sp>
      <p:sp>
        <p:nvSpPr>
          <p:cNvPr id="30733" name="Text Box 13"/>
          <p:cNvSpPr txBox="1">
            <a:spLocks noChangeArrowheads="1"/>
          </p:cNvSpPr>
          <p:nvPr/>
        </p:nvSpPr>
        <p:spPr bwMode="auto">
          <a:xfrm>
            <a:off x="609600" y="4365104"/>
            <a:ext cx="8001000" cy="2001190"/>
          </a:xfrm>
          <a:prstGeom prst="rect">
            <a:avLst/>
          </a:prstGeom>
          <a:noFill/>
          <a:ln w="9525" algn="ctr">
            <a:noFill/>
            <a:miter lim="800000"/>
            <a:headEnd/>
            <a:tailEnd/>
          </a:ln>
          <a:effectLst/>
        </p:spPr>
        <p:txBody>
          <a:bodyPr lIns="92075" tIns="46038" rIns="92075" bIns="46038">
            <a:spAutoFit/>
          </a:bodyPr>
          <a:lstStyle/>
          <a:p>
            <a:pPr algn="l"/>
            <a:r>
              <a:rPr lang="en-US" sz="900" dirty="0">
                <a:solidFill>
                  <a:schemeClr val="tx1"/>
                </a:solidFill>
              </a:rPr>
              <a:t>Notice:</a:t>
            </a:r>
            <a:r>
              <a:rPr lang="en-US" sz="900" b="0" dirty="0">
                <a:solidFill>
                  <a:schemeClr val="tx1"/>
                </a:solidFill>
              </a:rPr>
              <a:t> </a:t>
            </a:r>
            <a:r>
              <a:rPr lang="en-US" sz="800" b="0" dirty="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l"/>
            <a:endParaRPr lang="en-US" sz="900" dirty="0">
              <a:solidFill>
                <a:schemeClr val="tx1"/>
              </a:solidFill>
            </a:endParaRPr>
          </a:p>
          <a:p>
            <a:pPr algn="l"/>
            <a:r>
              <a:rPr lang="en-US" sz="900" dirty="0">
                <a:solidFill>
                  <a:schemeClr val="tx1"/>
                </a:solidFill>
              </a:rPr>
              <a:t>Release:</a:t>
            </a:r>
            <a:r>
              <a:rPr lang="en-US" sz="900" b="0" dirty="0">
                <a:solidFill>
                  <a:schemeClr val="tx1"/>
                </a:solidFill>
              </a:rPr>
              <a:t> </a:t>
            </a:r>
            <a:r>
              <a:rPr lang="en-US" sz="800" b="0" dirty="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algn="l"/>
            <a:endParaRPr lang="en-US" sz="900" dirty="0">
              <a:solidFill>
                <a:schemeClr val="tx1"/>
              </a:solidFill>
            </a:endParaRPr>
          </a:p>
          <a:p>
            <a:pPr algn="l"/>
            <a:r>
              <a:rPr lang="en-US" sz="900" dirty="0">
                <a:solidFill>
                  <a:schemeClr val="tx1"/>
                </a:solidFill>
              </a:rPr>
              <a:t>Patent Policy and Procedures:</a:t>
            </a:r>
            <a:r>
              <a:rPr lang="en-US" sz="900" b="0" dirty="0">
                <a:solidFill>
                  <a:schemeClr val="tx1"/>
                </a:solidFill>
              </a:rPr>
              <a:t> </a:t>
            </a:r>
            <a:r>
              <a:rPr lang="en-US" sz="800" b="0" dirty="0">
                <a:solidFill>
                  <a:schemeClr val="tx1"/>
                </a:solidFill>
              </a:rPr>
              <a:t>The contributor is familiar with the IEEE 802 Patent Policy and Procedures </a:t>
            </a:r>
            <a:r>
              <a:rPr lang="en-US" sz="800" dirty="0">
                <a:solidFill>
                  <a:schemeClr val="tx1"/>
                </a:solidFill>
                <a:hlinkClick r:id="rId5"/>
              </a:rPr>
              <a:t>http://standards.ieee.org/guides/bylaws/sb-bylaws.pdf</a:t>
            </a:r>
            <a:r>
              <a:rPr lang="en-US" sz="800" b="0" dirty="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algn="l"/>
            <a:r>
              <a:rPr lang="en-US" sz="800" dirty="0" smtClean="0">
                <a:solidFill>
                  <a:schemeClr val="tx1"/>
                </a:solidFill>
              </a:rPr>
              <a:t>Apurva </a:t>
            </a:r>
            <a:r>
              <a:rPr lang="en-US" sz="800" dirty="0" err="1" smtClean="0">
                <a:solidFill>
                  <a:schemeClr val="tx1"/>
                </a:solidFill>
              </a:rPr>
              <a:t>Mody</a:t>
            </a:r>
            <a:r>
              <a:rPr lang="en-US" sz="800" dirty="0" smtClean="0">
                <a:solidFill>
                  <a:schemeClr val="tx1"/>
                </a:solidFill>
              </a:rPr>
              <a:t> &lt;</a:t>
            </a:r>
            <a:r>
              <a:rPr lang="en-US" sz="800" dirty="0" smtClean="0">
                <a:solidFill>
                  <a:schemeClr val="tx1"/>
                </a:solidFill>
                <a:hlinkClick r:id="rId6"/>
              </a:rPr>
              <a:t>apurva.mody@ieee.org</a:t>
            </a:r>
            <a:r>
              <a:rPr lang="en-US" sz="800" dirty="0" smtClean="0">
                <a:solidFill>
                  <a:schemeClr val="tx1"/>
                </a:solidFill>
              </a:rPr>
              <a:t>&gt; </a:t>
            </a:r>
            <a:r>
              <a:rPr lang="en-US" sz="800" b="0" dirty="0" smtClean="0">
                <a:solidFill>
                  <a:schemeClr val="tx1"/>
                </a:solidFill>
              </a:rPr>
              <a:t>as </a:t>
            </a:r>
            <a:r>
              <a:rPr lang="en-US" sz="800" b="0" dirty="0">
                <a:solidFill>
                  <a:schemeClr val="tx1"/>
                </a:solidFill>
              </a:rPr>
              <a:t>early as possible, in written or electronic form, if patented technology (or technology under patent application) might be incorporated into a draft standard being developed within the IEEE 802.22 Working Group. </a:t>
            </a:r>
            <a:r>
              <a:rPr lang="en-US" sz="800" dirty="0">
                <a:solidFill>
                  <a:srgbClr val="003399"/>
                </a:solidFill>
              </a:rPr>
              <a:t>If you have questions, contact the IEEE Patent Committee Administrator at </a:t>
            </a:r>
            <a:r>
              <a:rPr lang="en-US" sz="800" dirty="0">
                <a:solidFill>
                  <a:srgbClr val="003399"/>
                </a:solidFill>
                <a:hlinkClick r:id="rId7"/>
              </a:rPr>
              <a:t>patcom@iee.org</a:t>
            </a:r>
            <a:r>
              <a:rPr lang="en-US" sz="800" dirty="0">
                <a:solidFill>
                  <a:srgbClr val="003399"/>
                </a:solidFill>
              </a:rPr>
              <a:t>.</a:t>
            </a:r>
            <a:endParaRPr lang="en-US" sz="800" dirty="0">
              <a:solidFill>
                <a:schemeClr val="tx1"/>
              </a:solidFill>
            </a:endParaRPr>
          </a:p>
          <a:p>
            <a:pPr algn="l">
              <a:spcBef>
                <a:spcPct val="50000"/>
              </a:spcBef>
            </a:pPr>
            <a:endParaRPr lang="en-US" sz="1000" dirty="0"/>
          </a:p>
        </p:txBody>
      </p:sp>
      <p:sp>
        <p:nvSpPr>
          <p:cNvPr id="10" name="TextBox 9"/>
          <p:cNvSpPr txBox="1"/>
          <p:nvPr/>
        </p:nvSpPr>
        <p:spPr>
          <a:xfrm>
            <a:off x="395536" y="764704"/>
            <a:ext cx="8064896" cy="830997"/>
          </a:xfrm>
          <a:prstGeom prst="rect">
            <a:avLst/>
          </a:prstGeom>
          <a:noFill/>
        </p:spPr>
        <p:txBody>
          <a:bodyPr wrap="square" rtlCol="0">
            <a:spAutoFit/>
          </a:bodyPr>
          <a:lstStyle/>
          <a:p>
            <a:r>
              <a:rPr lang="en-US" sz="2400" dirty="0" smtClean="0"/>
              <a:t>Meeting P802.22b Requirements through PHY, MAC and Cognitive Enhancements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A6A22842-4585-4209-8382-E178228AC139}" type="datetime4">
              <a:rPr lang="en-US"/>
              <a:pPr/>
              <a:t>October 28, 2012</a:t>
            </a:fld>
            <a:endParaRPr lang="en-US"/>
          </a:p>
        </p:txBody>
      </p:sp>
      <p:sp>
        <p:nvSpPr>
          <p:cNvPr id="161794" name="Rectangle 2"/>
          <p:cNvSpPr>
            <a:spLocks noGrp="1" noChangeArrowheads="1"/>
          </p:cNvSpPr>
          <p:nvPr>
            <p:ph type="title"/>
          </p:nvPr>
        </p:nvSpPr>
        <p:spPr>
          <a:xfrm>
            <a:off x="611560" y="620688"/>
            <a:ext cx="5867400" cy="914400"/>
          </a:xfrm>
          <a:ln/>
        </p:spPr>
        <p:txBody>
          <a:bodyPr/>
          <a:lstStyle/>
          <a:p>
            <a:pPr algn="l"/>
            <a:r>
              <a:rPr lang="en-US" altLang="ko-KR" sz="2400" dirty="0">
                <a:ea typeface="굴림" charset="-127"/>
              </a:rPr>
              <a:t>Training Sequences for the Preamble</a:t>
            </a:r>
          </a:p>
        </p:txBody>
      </p:sp>
      <p:sp>
        <p:nvSpPr>
          <p:cNvPr id="161795" name="Rectangle 3"/>
          <p:cNvSpPr>
            <a:spLocks noChangeArrowheads="1"/>
          </p:cNvSpPr>
          <p:nvPr/>
        </p:nvSpPr>
        <p:spPr bwMode="auto">
          <a:xfrm>
            <a:off x="685800" y="1143000"/>
            <a:ext cx="8229600" cy="5043488"/>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1800" b="0" dirty="0">
                <a:latin typeface="Arial" charset="0"/>
              </a:rPr>
              <a:t>Examples of good training sequences are </a:t>
            </a:r>
          </a:p>
          <a:p>
            <a:pPr algn="l">
              <a:spcBef>
                <a:spcPct val="50000"/>
              </a:spcBef>
              <a:buClr>
                <a:schemeClr val="folHlink"/>
              </a:buClr>
              <a:buSzPct val="60000"/>
              <a:buFont typeface="Wingdings" pitchFamily="2" charset="2"/>
              <a:buChar char="n"/>
            </a:pPr>
            <a:r>
              <a:rPr lang="en-US" sz="1800" b="0" dirty="0">
                <a:latin typeface="Arial" charset="0"/>
              </a:rPr>
              <a:t>  chirp sequence </a:t>
            </a:r>
          </a:p>
          <a:p>
            <a:pPr algn="l">
              <a:spcBef>
                <a:spcPct val="50000"/>
              </a:spcBef>
              <a:buClr>
                <a:schemeClr val="folHlink"/>
              </a:buClr>
              <a:buSzPct val="60000"/>
              <a:buFont typeface="Wingdings" pitchFamily="2" charset="2"/>
              <a:buNone/>
            </a:pPr>
            <a:endParaRPr lang="en-US" sz="1800" b="0" dirty="0">
              <a:latin typeface="Arial" charset="0"/>
            </a:endParaRPr>
          </a:p>
          <a:p>
            <a:pPr algn="l">
              <a:spcBef>
                <a:spcPct val="50000"/>
              </a:spcBef>
              <a:buClr>
                <a:schemeClr val="folHlink"/>
              </a:buClr>
              <a:buSzPct val="60000"/>
              <a:buFont typeface="Wingdings" pitchFamily="2" charset="2"/>
              <a:buChar char="n"/>
            </a:pPr>
            <a:endParaRPr lang="en-US" sz="1800" b="0" dirty="0">
              <a:latin typeface="Arial" charset="0"/>
            </a:endParaRPr>
          </a:p>
          <a:p>
            <a:pPr algn="l">
              <a:spcBef>
                <a:spcPct val="50000"/>
              </a:spcBef>
              <a:buClr>
                <a:schemeClr val="folHlink"/>
              </a:buClr>
              <a:buSzPct val="60000"/>
              <a:buFont typeface="Wingdings" pitchFamily="2" charset="2"/>
              <a:buChar char="n"/>
            </a:pPr>
            <a:endParaRPr lang="en-US" sz="1800" b="0" dirty="0">
              <a:latin typeface="Arial" charset="0"/>
            </a:endParaRPr>
          </a:p>
          <a:p>
            <a:pPr algn="l">
              <a:spcBef>
                <a:spcPct val="50000"/>
              </a:spcBef>
              <a:buClr>
                <a:schemeClr val="folHlink"/>
              </a:buClr>
              <a:buSzPct val="60000"/>
              <a:buFont typeface="Wingdings" pitchFamily="2" charset="2"/>
              <a:buNone/>
            </a:pPr>
            <a:r>
              <a:rPr lang="en-US" sz="1800" b="0" dirty="0">
                <a:latin typeface="Arial" charset="0"/>
              </a:rPr>
              <a:t>   </a:t>
            </a:r>
          </a:p>
          <a:p>
            <a:pPr algn="l">
              <a:spcBef>
                <a:spcPct val="50000"/>
              </a:spcBef>
              <a:buClr>
                <a:schemeClr val="folHlink"/>
              </a:buClr>
              <a:buSzPct val="60000"/>
              <a:buFont typeface="Wingdings" pitchFamily="2" charset="2"/>
              <a:buNone/>
            </a:pPr>
            <a:endParaRPr lang="en-US" sz="1800" b="0" dirty="0">
              <a:latin typeface="Arial" charset="0"/>
            </a:endParaRPr>
          </a:p>
          <a:p>
            <a:pPr algn="l">
              <a:spcBef>
                <a:spcPct val="50000"/>
              </a:spcBef>
              <a:buClr>
                <a:schemeClr val="folHlink"/>
              </a:buClr>
              <a:buSzPct val="60000"/>
              <a:buFont typeface="Wingdings" pitchFamily="2" charset="2"/>
              <a:buChar char="n"/>
            </a:pPr>
            <a:endParaRPr lang="en-US" sz="1800" b="0" dirty="0">
              <a:latin typeface="Arial" charset="0"/>
            </a:endParaRPr>
          </a:p>
          <a:p>
            <a:pPr algn="l">
              <a:spcBef>
                <a:spcPct val="50000"/>
              </a:spcBef>
              <a:buClr>
                <a:schemeClr val="folHlink"/>
              </a:buClr>
              <a:buSzPct val="60000"/>
              <a:buFont typeface="Wingdings" pitchFamily="2" charset="2"/>
              <a:buNone/>
            </a:pPr>
            <a:endParaRPr lang="en-US" sz="1800" b="0" dirty="0">
              <a:latin typeface="Arial" charset="0"/>
            </a:endParaRPr>
          </a:p>
          <a:p>
            <a:pPr algn="l">
              <a:spcBef>
                <a:spcPct val="50000"/>
              </a:spcBef>
              <a:buClr>
                <a:schemeClr val="folHlink"/>
              </a:buClr>
              <a:buSzPct val="60000"/>
              <a:buFont typeface="Wingdings" pitchFamily="2" charset="2"/>
              <a:buChar char="n"/>
            </a:pPr>
            <a:endParaRPr lang="en-US" sz="1800" b="0" dirty="0">
              <a:latin typeface="Arial" charset="0"/>
            </a:endParaRPr>
          </a:p>
          <a:p>
            <a:pPr algn="l">
              <a:spcBef>
                <a:spcPct val="50000"/>
              </a:spcBef>
              <a:buClr>
                <a:schemeClr val="folHlink"/>
              </a:buClr>
              <a:buSzPct val="60000"/>
              <a:buFont typeface="Wingdings" pitchFamily="2" charset="2"/>
              <a:buChar char="n"/>
            </a:pPr>
            <a:r>
              <a:rPr lang="en-US" sz="1800" b="0" dirty="0">
                <a:latin typeface="Arial" charset="0"/>
              </a:rPr>
              <a:t>   Chirp like sequences – e.g. </a:t>
            </a:r>
            <a:r>
              <a:rPr lang="en-US" sz="1800" b="0" dirty="0" err="1">
                <a:latin typeface="Arial" charset="0"/>
              </a:rPr>
              <a:t>Milewski</a:t>
            </a:r>
            <a:r>
              <a:rPr lang="en-US" sz="1800" b="0" dirty="0">
                <a:latin typeface="Arial" charset="0"/>
              </a:rPr>
              <a:t>' s sequences, </a:t>
            </a:r>
            <a:r>
              <a:rPr lang="en-US" sz="1800" b="0" dirty="0" err="1">
                <a:latin typeface="Arial" charset="0"/>
              </a:rPr>
              <a:t>Suehiro</a:t>
            </a:r>
            <a:r>
              <a:rPr lang="en-US" sz="1800" b="0" dirty="0">
                <a:latin typeface="Arial" charset="0"/>
              </a:rPr>
              <a:t>' s </a:t>
            </a:r>
            <a:r>
              <a:rPr lang="en-US" sz="1800" b="0" dirty="0" err="1">
                <a:latin typeface="Arial" charset="0"/>
              </a:rPr>
              <a:t>polyphase</a:t>
            </a:r>
            <a:r>
              <a:rPr lang="en-US" sz="1800" b="0" dirty="0">
                <a:latin typeface="Arial" charset="0"/>
              </a:rPr>
              <a:t> sequences, Frank and </a:t>
            </a:r>
            <a:r>
              <a:rPr lang="en-US" sz="1800" b="0" dirty="0" err="1">
                <a:latin typeface="Arial" charset="0"/>
              </a:rPr>
              <a:t>Zadoff</a:t>
            </a:r>
            <a:r>
              <a:rPr lang="en-US" sz="1800" b="0" dirty="0">
                <a:latin typeface="Arial" charset="0"/>
              </a:rPr>
              <a:t>' s sequences, sequences proposed by Ng, Chu' s </a:t>
            </a:r>
            <a:r>
              <a:rPr lang="en-US" sz="1800" b="0" dirty="0" err="1">
                <a:latin typeface="Arial" charset="0"/>
              </a:rPr>
              <a:t>polyphase</a:t>
            </a:r>
            <a:r>
              <a:rPr lang="en-US" sz="1800" b="0" dirty="0">
                <a:latin typeface="Arial" charset="0"/>
              </a:rPr>
              <a:t> sequences etc.</a:t>
            </a:r>
            <a:endParaRPr lang="en-US" sz="1400" b="0" dirty="0">
              <a:latin typeface="Arial" charset="0"/>
            </a:endParaRPr>
          </a:p>
        </p:txBody>
      </p:sp>
      <p:pic>
        <p:nvPicPr>
          <p:cNvPr id="161796" name="Picture 4" descr="C:\apurva\research\presentations\phd_proposal\txp_fig.png"/>
          <p:cNvPicPr>
            <a:picLocks noChangeAspect="1" noChangeArrowheads="1"/>
          </p:cNvPicPr>
          <p:nvPr>
            <p:custDataLst>
              <p:tags r:id="rId1"/>
            </p:custDataLst>
          </p:nvPr>
        </p:nvPicPr>
        <p:blipFill>
          <a:blip r:embed="rId3" cstate="print"/>
          <a:srcRect/>
          <a:stretch>
            <a:fillRect/>
          </a:stretch>
        </p:blipFill>
        <p:spPr bwMode="auto">
          <a:xfrm>
            <a:off x="2819400" y="1481138"/>
            <a:ext cx="5402263" cy="500062"/>
          </a:xfrm>
          <a:prstGeom prst="rect">
            <a:avLst/>
          </a:prstGeom>
          <a:noFill/>
          <a:ln w="9525">
            <a:noFill/>
            <a:miter lim="800000"/>
            <a:headEnd/>
            <a:tailEnd/>
          </a:ln>
          <a:effectLst/>
        </p:spPr>
      </p:pic>
      <p:sp>
        <p:nvSpPr>
          <p:cNvPr id="161797" name="Text Box 5"/>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19</a:t>
            </a:r>
          </a:p>
        </p:txBody>
      </p:sp>
      <p:pic>
        <p:nvPicPr>
          <p:cNvPr id="161800" name="Picture 8" descr="C:\apurva\research\pictures\chirpauto.jpg"/>
          <p:cNvPicPr>
            <a:picLocks noChangeAspect="1" noChangeArrowheads="1"/>
          </p:cNvPicPr>
          <p:nvPr/>
        </p:nvPicPr>
        <p:blipFill>
          <a:blip r:embed="rId4" cstate="print"/>
          <a:srcRect/>
          <a:stretch>
            <a:fillRect/>
          </a:stretch>
        </p:blipFill>
        <p:spPr bwMode="auto">
          <a:xfrm>
            <a:off x="762000" y="2057400"/>
            <a:ext cx="3657600" cy="2955925"/>
          </a:xfrm>
          <a:prstGeom prst="rect">
            <a:avLst/>
          </a:prstGeom>
          <a:noFill/>
        </p:spPr>
      </p:pic>
      <p:pic>
        <p:nvPicPr>
          <p:cNvPr id="161801" name="Picture 9" descr="C:\apurva\research\pictures\IEEElongauto.jpg"/>
          <p:cNvPicPr>
            <a:picLocks noChangeAspect="1" noChangeArrowheads="1"/>
          </p:cNvPicPr>
          <p:nvPr/>
        </p:nvPicPr>
        <p:blipFill>
          <a:blip r:embed="rId5" cstate="print"/>
          <a:srcRect/>
          <a:stretch>
            <a:fillRect/>
          </a:stretch>
        </p:blipFill>
        <p:spPr bwMode="auto">
          <a:xfrm>
            <a:off x="4876800" y="2041525"/>
            <a:ext cx="3721100" cy="2973388"/>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Apurva N. Mody</a:t>
            </a:r>
          </a:p>
        </p:txBody>
      </p:sp>
      <p:sp>
        <p:nvSpPr>
          <p:cNvPr id="7" name="Date Placeholder 4"/>
          <p:cNvSpPr>
            <a:spLocks noGrp="1"/>
          </p:cNvSpPr>
          <p:nvPr>
            <p:ph type="dt" sz="half" idx="11"/>
          </p:nvPr>
        </p:nvSpPr>
        <p:spPr/>
        <p:txBody>
          <a:bodyPr/>
          <a:lstStyle/>
          <a:p>
            <a:fld id="{2151A663-1A2B-4CEB-9343-A0A907D7B451}" type="datetime4">
              <a:rPr lang="en-US"/>
              <a:pPr/>
              <a:t>October 28, 2012</a:t>
            </a:fld>
            <a:endParaRPr lang="en-US"/>
          </a:p>
        </p:txBody>
      </p:sp>
      <p:sp>
        <p:nvSpPr>
          <p:cNvPr id="108546" name="Rectangle 2"/>
          <p:cNvSpPr>
            <a:spLocks noGrp="1" noChangeArrowheads="1"/>
          </p:cNvSpPr>
          <p:nvPr>
            <p:ph type="title"/>
          </p:nvPr>
        </p:nvSpPr>
        <p:spPr>
          <a:xfrm>
            <a:off x="539552" y="620688"/>
            <a:ext cx="3886200" cy="504056"/>
          </a:xfrm>
          <a:ln/>
        </p:spPr>
        <p:txBody>
          <a:bodyPr/>
          <a:lstStyle/>
          <a:p>
            <a:pPr algn="l"/>
            <a:r>
              <a:rPr lang="en-US" altLang="ko-KR" sz="2800" dirty="0">
                <a:ea typeface="굴림" charset="-127"/>
              </a:rPr>
              <a:t>Frame Structure</a:t>
            </a:r>
          </a:p>
        </p:txBody>
      </p:sp>
      <p:sp>
        <p:nvSpPr>
          <p:cNvPr id="108549" name="Rectangle 5"/>
          <p:cNvSpPr>
            <a:spLocks noChangeArrowheads="1"/>
          </p:cNvSpPr>
          <p:nvPr/>
        </p:nvSpPr>
        <p:spPr bwMode="auto">
          <a:xfrm>
            <a:off x="197296" y="4440477"/>
            <a:ext cx="8839200" cy="2012859"/>
          </a:xfrm>
          <a:prstGeom prst="rect">
            <a:avLst/>
          </a:prstGeom>
          <a:noFill/>
          <a:ln w="9525">
            <a:noFill/>
            <a:miter lim="800000"/>
            <a:headEnd/>
            <a:tailEnd/>
          </a:ln>
          <a:effectLst/>
        </p:spPr>
        <p:txBody>
          <a:bodyPr>
            <a:spAutoFit/>
          </a:bodyPr>
          <a:lstStyle/>
          <a:p>
            <a:pPr algn="l">
              <a:lnSpc>
                <a:spcPct val="80000"/>
              </a:lnSpc>
              <a:spcBef>
                <a:spcPct val="50000"/>
              </a:spcBef>
              <a:buSzPct val="85000"/>
              <a:buFontTx/>
              <a:buBlip>
                <a:blip r:embed="rId2"/>
              </a:buBlip>
            </a:pPr>
            <a:r>
              <a:rPr lang="en-US" altLang="ko-KR" sz="2000" b="0" dirty="0">
                <a:latin typeface="Arial" charset="0"/>
                <a:ea typeface="굴림" charset="-127"/>
              </a:rPr>
              <a:t>  </a:t>
            </a:r>
            <a:r>
              <a:rPr lang="en-US" altLang="ko-KR" sz="1600" b="0" dirty="0">
                <a:latin typeface="Arial" charset="0"/>
                <a:ea typeface="굴림" charset="-127"/>
              </a:rPr>
              <a:t>Preamble consists of </a:t>
            </a:r>
            <a:r>
              <a:rPr lang="en-US" altLang="ko-KR" sz="1600" b="0" i="1" dirty="0">
                <a:latin typeface="Arial" charset="0"/>
                <a:ea typeface="굴림" charset="-127"/>
              </a:rPr>
              <a:t>Q </a:t>
            </a:r>
            <a:r>
              <a:rPr lang="en-US" altLang="ko-KR" sz="1600" b="0" dirty="0">
                <a:latin typeface="Arial" charset="0"/>
                <a:ea typeface="굴림" charset="-127"/>
              </a:rPr>
              <a:t>OFDM symbols of a generalized length </a:t>
            </a:r>
            <a:r>
              <a:rPr lang="en-US" altLang="ko-KR" sz="1600" b="0" i="1" dirty="0">
                <a:latin typeface="Arial" charset="0"/>
                <a:ea typeface="굴림" charset="-127"/>
              </a:rPr>
              <a:t>N</a:t>
            </a:r>
            <a:r>
              <a:rPr lang="en-US" altLang="ko-KR" sz="1600" b="0" i="1" baseline="-25000" dirty="0">
                <a:latin typeface="Arial" charset="0"/>
                <a:ea typeface="굴림" charset="-127"/>
              </a:rPr>
              <a:t>I</a:t>
            </a:r>
            <a:r>
              <a:rPr lang="en-US" altLang="ko-KR" sz="1600" b="0" dirty="0">
                <a:latin typeface="Arial" charset="0"/>
                <a:ea typeface="굴림" charset="-127"/>
              </a:rPr>
              <a:t> , where </a:t>
            </a:r>
            <a:r>
              <a:rPr lang="en-US" altLang="ko-KR" sz="1600" b="0" i="1" dirty="0">
                <a:latin typeface="Arial" charset="0"/>
                <a:ea typeface="굴림" charset="-127"/>
              </a:rPr>
              <a:t>N</a:t>
            </a:r>
            <a:r>
              <a:rPr lang="en-US" altLang="ko-KR" sz="1600" b="0" i="1" baseline="-25000" dirty="0">
                <a:latin typeface="Arial" charset="0"/>
                <a:ea typeface="굴림" charset="-127"/>
              </a:rPr>
              <a:t>I</a:t>
            </a:r>
            <a:r>
              <a:rPr lang="en-US" altLang="ko-KR" sz="1600" b="0" i="1" dirty="0">
                <a:latin typeface="Arial" charset="0"/>
                <a:ea typeface="굴림" charset="-127"/>
              </a:rPr>
              <a:t>=N/I</a:t>
            </a:r>
            <a:r>
              <a:rPr lang="en-US" altLang="ko-KR" sz="1600" b="0" dirty="0">
                <a:latin typeface="Arial" charset="0"/>
                <a:ea typeface="굴림" charset="-127"/>
              </a:rPr>
              <a:t>, </a:t>
            </a:r>
            <a:r>
              <a:rPr lang="en-US" altLang="ko-KR" sz="1600" b="0" i="1" dirty="0">
                <a:latin typeface="Arial" charset="0"/>
                <a:ea typeface="굴림" charset="-127"/>
              </a:rPr>
              <a:t>I</a:t>
            </a:r>
            <a:r>
              <a:rPr lang="en-US" altLang="ko-KR" sz="1600" b="0" dirty="0">
                <a:latin typeface="Arial" charset="0"/>
                <a:ea typeface="굴림" charset="-127"/>
              </a:rPr>
              <a:t>=1,2,4 etc.</a:t>
            </a:r>
          </a:p>
          <a:p>
            <a:pPr algn="l">
              <a:lnSpc>
                <a:spcPct val="80000"/>
              </a:lnSpc>
              <a:spcBef>
                <a:spcPct val="50000"/>
              </a:spcBef>
              <a:buSzPct val="85000"/>
              <a:buFontTx/>
              <a:buBlip>
                <a:blip r:embed="rId2"/>
              </a:buBlip>
            </a:pPr>
            <a:r>
              <a:rPr lang="en-US" altLang="ko-KR" sz="1600" b="0" dirty="0">
                <a:latin typeface="Arial" charset="0"/>
                <a:ea typeface="굴림" charset="-127"/>
              </a:rPr>
              <a:t>  Data symbols consist of F blocks of </a:t>
            </a:r>
            <a:r>
              <a:rPr lang="en-US" altLang="ko-KR" sz="1600" b="0" i="1" dirty="0">
                <a:latin typeface="Arial" charset="0"/>
                <a:ea typeface="굴림" charset="-127"/>
              </a:rPr>
              <a:t>Q</a:t>
            </a:r>
            <a:r>
              <a:rPr lang="en-US" altLang="ko-KR" sz="1600" b="0" dirty="0">
                <a:latin typeface="Arial" charset="0"/>
                <a:ea typeface="굴림" charset="-127"/>
              </a:rPr>
              <a:t> OFDM symbols having length </a:t>
            </a:r>
            <a:r>
              <a:rPr lang="en-US" altLang="ko-KR" sz="1600" b="0" i="1" dirty="0">
                <a:latin typeface="Arial" charset="0"/>
                <a:ea typeface="굴림" charset="-127"/>
              </a:rPr>
              <a:t>N</a:t>
            </a:r>
            <a:r>
              <a:rPr lang="en-US" altLang="ko-KR" sz="1600" b="0" dirty="0">
                <a:latin typeface="Arial" charset="0"/>
                <a:ea typeface="굴림" charset="-127"/>
              </a:rPr>
              <a:t>  </a:t>
            </a:r>
          </a:p>
          <a:p>
            <a:pPr algn="l">
              <a:lnSpc>
                <a:spcPct val="80000"/>
              </a:lnSpc>
              <a:spcBef>
                <a:spcPct val="50000"/>
              </a:spcBef>
              <a:buSzPct val="85000"/>
              <a:buFontTx/>
              <a:buBlip>
                <a:blip r:embed="rId2"/>
              </a:buBlip>
            </a:pPr>
            <a:r>
              <a:rPr lang="en-US" altLang="ko-KR" sz="1600" b="0" dirty="0">
                <a:latin typeface="Arial" charset="0"/>
                <a:ea typeface="굴림" charset="-127"/>
              </a:rPr>
              <a:t>  Each symbol is preceded by a cyclic prefix of </a:t>
            </a:r>
            <a:r>
              <a:rPr lang="en-US" altLang="ko-KR" sz="1600" b="0" i="1" dirty="0">
                <a:latin typeface="Arial" charset="0"/>
                <a:ea typeface="굴림" charset="-127"/>
              </a:rPr>
              <a:t>G</a:t>
            </a:r>
            <a:r>
              <a:rPr lang="en-US" altLang="ko-KR" sz="1600" b="0" dirty="0">
                <a:latin typeface="Arial" charset="0"/>
                <a:ea typeface="굴림" charset="-127"/>
              </a:rPr>
              <a:t> samples.</a:t>
            </a:r>
          </a:p>
          <a:p>
            <a:pPr algn="l">
              <a:lnSpc>
                <a:spcPct val="80000"/>
              </a:lnSpc>
              <a:spcBef>
                <a:spcPct val="50000"/>
              </a:spcBef>
              <a:buSzPct val="85000"/>
              <a:buFontTx/>
              <a:buBlip>
                <a:blip r:embed="rId2"/>
              </a:buBlip>
            </a:pPr>
            <a:r>
              <a:rPr lang="en-US" altLang="ko-KR" sz="1600" b="0" dirty="0">
                <a:latin typeface="Arial" charset="0"/>
                <a:ea typeface="굴림" charset="-127"/>
              </a:rPr>
              <a:t>  The preamble sequences of length </a:t>
            </a:r>
            <a:r>
              <a:rPr lang="en-US" altLang="ko-KR" sz="1600" b="0" i="1" dirty="0">
                <a:latin typeface="Arial" charset="0"/>
                <a:ea typeface="굴림" charset="-127"/>
              </a:rPr>
              <a:t>N</a:t>
            </a:r>
            <a:r>
              <a:rPr lang="en-US" altLang="ko-KR" sz="1600" b="0" i="1" baseline="-25000" dirty="0">
                <a:latin typeface="Arial" charset="0"/>
                <a:ea typeface="굴림" charset="-127"/>
              </a:rPr>
              <a:t>I</a:t>
            </a:r>
            <a:r>
              <a:rPr lang="en-US" altLang="ko-KR" sz="1600" b="0" dirty="0">
                <a:latin typeface="Arial" charset="0"/>
                <a:ea typeface="굴림" charset="-127"/>
              </a:rPr>
              <a:t> can be constructed by </a:t>
            </a:r>
          </a:p>
          <a:p>
            <a:pPr lvl="1" algn="l">
              <a:lnSpc>
                <a:spcPct val="80000"/>
              </a:lnSpc>
              <a:spcBef>
                <a:spcPct val="50000"/>
              </a:spcBef>
              <a:buClr>
                <a:schemeClr val="bg2"/>
              </a:buClr>
              <a:buSzPct val="70000"/>
              <a:buFont typeface="Wingdings" pitchFamily="2" charset="2"/>
              <a:buChar char="n"/>
            </a:pPr>
            <a:r>
              <a:rPr lang="en-US" altLang="ko-KR" sz="1600" b="0" dirty="0">
                <a:latin typeface="Arial" charset="0"/>
                <a:ea typeface="굴림" charset="-127"/>
              </a:rPr>
              <a:t>  exciting every </a:t>
            </a:r>
            <a:r>
              <a:rPr lang="en-US" altLang="ko-KR" sz="1600" b="0" i="1" dirty="0" err="1">
                <a:latin typeface="Arial" charset="0"/>
                <a:ea typeface="굴림" charset="-127"/>
              </a:rPr>
              <a:t>I</a:t>
            </a:r>
            <a:r>
              <a:rPr lang="en-US" altLang="ko-KR" sz="1600" b="0" baseline="30000" dirty="0" err="1">
                <a:latin typeface="Arial" charset="0"/>
                <a:ea typeface="굴림" charset="-127"/>
              </a:rPr>
              <a:t>th</a:t>
            </a:r>
            <a:r>
              <a:rPr lang="en-US" altLang="ko-KR" sz="1600" b="0" dirty="0">
                <a:latin typeface="Arial" charset="0"/>
                <a:ea typeface="굴림" charset="-127"/>
              </a:rPr>
              <a:t> subcarrier of an </a:t>
            </a:r>
            <a:r>
              <a:rPr lang="en-US" altLang="ko-KR" sz="1600" b="0" i="1" dirty="0">
                <a:latin typeface="Arial" charset="0"/>
                <a:ea typeface="굴림" charset="-127"/>
              </a:rPr>
              <a:t>N</a:t>
            </a:r>
            <a:r>
              <a:rPr lang="en-US" altLang="ko-KR" sz="1600" b="0" dirty="0">
                <a:latin typeface="Arial" charset="0"/>
                <a:ea typeface="굴림" charset="-127"/>
              </a:rPr>
              <a:t> point sequence in the frequency domain using some known alphabet, </a:t>
            </a:r>
          </a:p>
        </p:txBody>
      </p:sp>
      <p:sp>
        <p:nvSpPr>
          <p:cNvPr id="108551" name="Text Box 7"/>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20</a:t>
            </a:r>
          </a:p>
        </p:txBody>
      </p:sp>
      <p:pic>
        <p:nvPicPr>
          <p:cNvPr id="108552" name="Picture 8" descr="C:\apurva\research\file_database\research_figures\jwcom_preamble_coloured.jpg"/>
          <p:cNvPicPr>
            <a:picLocks noChangeAspect="1" noChangeArrowheads="1"/>
          </p:cNvPicPr>
          <p:nvPr/>
        </p:nvPicPr>
        <p:blipFill>
          <a:blip r:embed="rId3" cstate="print"/>
          <a:srcRect/>
          <a:stretch>
            <a:fillRect/>
          </a:stretch>
        </p:blipFill>
        <p:spPr bwMode="auto">
          <a:xfrm>
            <a:off x="914400" y="1295400"/>
            <a:ext cx="7848600" cy="3074988"/>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t>Apurva N. Mody</a:t>
            </a:r>
          </a:p>
        </p:txBody>
      </p:sp>
      <p:sp>
        <p:nvSpPr>
          <p:cNvPr id="14" name="Date Placeholder 4"/>
          <p:cNvSpPr>
            <a:spLocks noGrp="1"/>
          </p:cNvSpPr>
          <p:nvPr>
            <p:ph type="dt" sz="half" idx="11"/>
          </p:nvPr>
        </p:nvSpPr>
        <p:spPr/>
        <p:txBody>
          <a:bodyPr/>
          <a:lstStyle/>
          <a:p>
            <a:fld id="{288813A6-A90E-4606-B3CC-DEF2A1960A9D}" type="datetime4">
              <a:rPr lang="en-US"/>
              <a:pPr/>
              <a:t>October 28, 2012</a:t>
            </a:fld>
            <a:endParaRPr lang="en-US"/>
          </a:p>
        </p:txBody>
      </p:sp>
      <p:sp>
        <p:nvSpPr>
          <p:cNvPr id="162818" name="Rectangle 1026"/>
          <p:cNvSpPr>
            <a:spLocks noGrp="1" noChangeArrowheads="1"/>
          </p:cNvSpPr>
          <p:nvPr>
            <p:ph type="title"/>
          </p:nvPr>
        </p:nvSpPr>
        <p:spPr>
          <a:xfrm>
            <a:off x="467544" y="620688"/>
            <a:ext cx="3886200" cy="504056"/>
          </a:xfrm>
          <a:ln/>
        </p:spPr>
        <p:txBody>
          <a:bodyPr/>
          <a:lstStyle/>
          <a:p>
            <a:pPr algn="l"/>
            <a:r>
              <a:rPr lang="en-US" altLang="ko-KR" dirty="0">
                <a:ea typeface="굴림" charset="-127"/>
              </a:rPr>
              <a:t>Frame Structure</a:t>
            </a:r>
          </a:p>
        </p:txBody>
      </p:sp>
      <p:graphicFrame>
        <p:nvGraphicFramePr>
          <p:cNvPr id="162821" name="Object 1029"/>
          <p:cNvGraphicFramePr>
            <a:graphicFrameLocks noChangeAspect="1"/>
          </p:cNvGraphicFramePr>
          <p:nvPr/>
        </p:nvGraphicFramePr>
        <p:xfrm>
          <a:off x="4535488" y="914400"/>
          <a:ext cx="4581525" cy="5638800"/>
        </p:xfrm>
        <a:graphic>
          <a:graphicData uri="http://schemas.openxmlformats.org/presentationml/2006/ole">
            <p:oleObj spid="_x0000_s77826" name="Visio" r:id="rId3" imgW="2171160" imgH="2347200" progId="Visio.Drawing.6">
              <p:embed/>
            </p:oleObj>
          </a:graphicData>
        </a:graphic>
      </p:graphicFrame>
      <p:sp>
        <p:nvSpPr>
          <p:cNvPr id="162822" name="Text Box 1030"/>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21</a:t>
            </a:r>
          </a:p>
        </p:txBody>
      </p:sp>
      <p:sp>
        <p:nvSpPr>
          <p:cNvPr id="162823" name="Rectangle 1031"/>
          <p:cNvSpPr>
            <a:spLocks noChangeArrowheads="1"/>
          </p:cNvSpPr>
          <p:nvPr/>
        </p:nvSpPr>
        <p:spPr bwMode="auto">
          <a:xfrm>
            <a:off x="381000" y="1219200"/>
            <a:ext cx="4114800" cy="3725863"/>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Char char="n"/>
            </a:pPr>
            <a:r>
              <a:rPr lang="en-US" sz="1800" b="0" dirty="0">
                <a:latin typeface="Arial" charset="0"/>
              </a:rPr>
              <a:t>Freq. dom. rep. of the sequence used for the IEEE 802.16a Standard, I = 2, </a:t>
            </a:r>
          </a:p>
          <a:p>
            <a:pPr>
              <a:spcBef>
                <a:spcPct val="50000"/>
              </a:spcBef>
              <a:buClr>
                <a:schemeClr val="folHlink"/>
              </a:buClr>
              <a:buSzPct val="60000"/>
              <a:buFont typeface="Wingdings" pitchFamily="2" charset="2"/>
              <a:buNone/>
            </a:pPr>
            <a:r>
              <a:rPr lang="en-US" sz="1400" b="0" dirty="0">
                <a:latin typeface="Arial" charset="0"/>
              </a:rPr>
              <a:t>S</a:t>
            </a:r>
            <a:r>
              <a:rPr lang="en-US" sz="1400" b="0" baseline="-25000" dirty="0">
                <a:latin typeface="Arial" charset="0"/>
              </a:rPr>
              <a:t>1</a:t>
            </a:r>
            <a:r>
              <a:rPr lang="en-US" sz="1400" b="0" dirty="0">
                <a:latin typeface="Arial" charset="0"/>
              </a:rPr>
              <a:t>=</a:t>
            </a:r>
            <a:r>
              <a:rPr lang="en-US" sz="1400" b="0" dirty="0" err="1">
                <a:latin typeface="Arial" charset="0"/>
              </a:rPr>
              <a:t>sqrt</a:t>
            </a:r>
            <a:r>
              <a:rPr lang="en-US" sz="1400" b="0" dirty="0">
                <a:latin typeface="Arial" charset="0"/>
              </a:rPr>
              <a:t>(2)*[0   0   -1   0   -1   0   1   0   -1   0   -1   0   1   0   1   0   1   0   -1   0  1   0   1   0   1   0   -1   0   -1   0   -1   0   -1   0   -1   0   -1   0   1   0   -1   0   -1   0   -1   0   -1   0   -1   0 -1   0   1   0   1   0   1   0   -1   0   1   0   -1   0   1   0   1   0   -1   0   1   0   1   0   1   0   -1   0   -1   0 -1   0   -1   0   -1   0   1   0   -1   0   -1   0   1   0   -1   0   -1   0   1   0   -1 {55 0’s} -1   0   1   0   1   0   1   0   1   0   -1   0   -1   0   1   0   -1   0   1   0   -1   0   -1   0   1   0   1   0   -1   0 1   0   -1   0   1   0   -1   0   1   0   -1   0   1   0   1   0   -1   0   1   0   -1   0   -1   0   1   0   -1   0   -1   0  -1   0   1   0   1   0   -1   0   1   0   1   0   1   0   -1   0   1   0   1   0   -1   0   -1   0   -1   0   1   0   1   0 1   0   1   0   1   0   1   0   1   0] – PAPR 4.31 dB</a:t>
            </a:r>
          </a:p>
        </p:txBody>
      </p:sp>
      <p:grpSp>
        <p:nvGrpSpPr>
          <p:cNvPr id="2" name="Group 1039"/>
          <p:cNvGrpSpPr>
            <a:grpSpLocks/>
          </p:cNvGrpSpPr>
          <p:nvPr/>
        </p:nvGrpSpPr>
        <p:grpSpPr bwMode="auto">
          <a:xfrm>
            <a:off x="1447800" y="5334000"/>
            <a:ext cx="1676400" cy="838200"/>
            <a:chOff x="912" y="3360"/>
            <a:chExt cx="1056" cy="528"/>
          </a:xfrm>
        </p:grpSpPr>
        <p:sp>
          <p:nvSpPr>
            <p:cNvPr id="162825" name="Rectangle 1033"/>
            <p:cNvSpPr>
              <a:spLocks noChangeArrowheads="1"/>
            </p:cNvSpPr>
            <p:nvPr/>
          </p:nvSpPr>
          <p:spPr bwMode="auto">
            <a:xfrm>
              <a:off x="912" y="3360"/>
              <a:ext cx="528" cy="528"/>
            </a:xfrm>
            <a:prstGeom prst="rect">
              <a:avLst/>
            </a:prstGeom>
            <a:solidFill>
              <a:srgbClr val="FF0000"/>
            </a:solidFill>
            <a:ln w="25400">
              <a:solidFill>
                <a:schemeClr val="tx1"/>
              </a:solidFill>
              <a:miter lim="800000"/>
              <a:headEnd/>
              <a:tailEnd/>
            </a:ln>
            <a:effectLst/>
          </p:spPr>
          <p:txBody>
            <a:bodyPr wrap="none" anchor="ctr"/>
            <a:lstStyle/>
            <a:p>
              <a:pPr algn="ctr"/>
              <a:r>
                <a:rPr lang="en-US" sz="2800">
                  <a:latin typeface="Arial" charset="0"/>
                </a:rPr>
                <a:t>N</a:t>
              </a:r>
              <a:r>
                <a:rPr lang="en-US" sz="2800" baseline="-25000">
                  <a:latin typeface="Arial" charset="0"/>
                </a:rPr>
                <a:t>I</a:t>
              </a:r>
            </a:p>
          </p:txBody>
        </p:sp>
        <p:sp>
          <p:nvSpPr>
            <p:cNvPr id="162827" name="Rectangle 1035"/>
            <p:cNvSpPr>
              <a:spLocks noChangeArrowheads="1"/>
            </p:cNvSpPr>
            <p:nvPr/>
          </p:nvSpPr>
          <p:spPr bwMode="auto">
            <a:xfrm>
              <a:off x="1440" y="3360"/>
              <a:ext cx="528" cy="528"/>
            </a:xfrm>
            <a:prstGeom prst="rect">
              <a:avLst/>
            </a:prstGeom>
            <a:solidFill>
              <a:srgbClr val="FF0000"/>
            </a:solidFill>
            <a:ln w="25400">
              <a:solidFill>
                <a:schemeClr val="tx1"/>
              </a:solidFill>
              <a:miter lim="800000"/>
              <a:headEnd/>
              <a:tailEnd/>
            </a:ln>
            <a:effectLst/>
          </p:spPr>
          <p:txBody>
            <a:bodyPr wrap="none" anchor="ctr"/>
            <a:lstStyle/>
            <a:p>
              <a:pPr algn="ctr"/>
              <a:r>
                <a:rPr lang="en-US" sz="2800">
                  <a:latin typeface="Arial" charset="0"/>
                </a:rPr>
                <a:t>N</a:t>
              </a:r>
              <a:r>
                <a:rPr lang="en-US" sz="2800" baseline="-25000">
                  <a:latin typeface="Arial" charset="0"/>
                </a:rPr>
                <a:t>I</a:t>
              </a:r>
            </a:p>
          </p:txBody>
        </p:sp>
      </p:grpSp>
      <p:sp>
        <p:nvSpPr>
          <p:cNvPr id="162828" name="Rectangle 1036"/>
          <p:cNvSpPr>
            <a:spLocks noChangeArrowheads="1"/>
          </p:cNvSpPr>
          <p:nvPr/>
        </p:nvSpPr>
        <p:spPr bwMode="auto">
          <a:xfrm>
            <a:off x="1143000" y="5334000"/>
            <a:ext cx="304800" cy="838200"/>
          </a:xfrm>
          <a:prstGeom prst="rect">
            <a:avLst/>
          </a:prstGeom>
          <a:solidFill>
            <a:srgbClr val="993300"/>
          </a:solidFill>
          <a:ln w="25400">
            <a:solidFill>
              <a:schemeClr val="tx1"/>
            </a:solidFill>
            <a:miter lim="800000"/>
            <a:headEnd/>
            <a:tailEnd/>
          </a:ln>
          <a:effectLst/>
        </p:spPr>
        <p:txBody>
          <a:bodyPr wrap="none" anchor="ctr"/>
          <a:lstStyle/>
          <a:p>
            <a:pPr algn="ctr"/>
            <a:r>
              <a:rPr lang="en-US" sz="2800">
                <a:latin typeface="Arial" charset="0"/>
              </a:rPr>
              <a:t>G</a:t>
            </a:r>
            <a:endParaRPr lang="en-US" sz="2800" baseline="-25000">
              <a:latin typeface="Arial" charset="0"/>
            </a:endParaRPr>
          </a:p>
        </p:txBody>
      </p:sp>
      <p:grpSp>
        <p:nvGrpSpPr>
          <p:cNvPr id="3" name="Group 1040"/>
          <p:cNvGrpSpPr>
            <a:grpSpLocks/>
          </p:cNvGrpSpPr>
          <p:nvPr/>
        </p:nvGrpSpPr>
        <p:grpSpPr bwMode="auto">
          <a:xfrm>
            <a:off x="2209800" y="5105400"/>
            <a:ext cx="990600" cy="1219200"/>
            <a:chOff x="1392" y="3216"/>
            <a:chExt cx="624" cy="768"/>
          </a:xfrm>
        </p:grpSpPr>
        <p:sp>
          <p:nvSpPr>
            <p:cNvPr id="162829" name="Line 1037"/>
            <p:cNvSpPr>
              <a:spLocks noChangeShapeType="1"/>
            </p:cNvSpPr>
            <p:nvPr/>
          </p:nvSpPr>
          <p:spPr bwMode="auto">
            <a:xfrm>
              <a:off x="1440" y="3216"/>
              <a:ext cx="576" cy="768"/>
            </a:xfrm>
            <a:prstGeom prst="line">
              <a:avLst/>
            </a:prstGeom>
            <a:noFill/>
            <a:ln w="38100">
              <a:solidFill>
                <a:schemeClr val="tx1"/>
              </a:solidFill>
              <a:round/>
              <a:headEnd/>
              <a:tailEnd/>
            </a:ln>
            <a:effectLst/>
          </p:spPr>
          <p:txBody>
            <a:bodyPr/>
            <a:lstStyle/>
            <a:p>
              <a:endParaRPr lang="en-US"/>
            </a:p>
          </p:txBody>
        </p:sp>
        <p:sp>
          <p:nvSpPr>
            <p:cNvPr id="162830" name="Line 1038"/>
            <p:cNvSpPr>
              <a:spLocks noChangeShapeType="1"/>
            </p:cNvSpPr>
            <p:nvPr/>
          </p:nvSpPr>
          <p:spPr bwMode="auto">
            <a:xfrm flipV="1">
              <a:off x="1392" y="3216"/>
              <a:ext cx="528" cy="768"/>
            </a:xfrm>
            <a:prstGeom prst="line">
              <a:avLst/>
            </a:prstGeom>
            <a:noFill/>
            <a:ln w="38100">
              <a:solidFill>
                <a:schemeClr val="tx1"/>
              </a:solidFill>
              <a:round/>
              <a:headEnd/>
              <a:tailEn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2828"/>
                                        </p:tgtEl>
                                        <p:attrNameLst>
                                          <p:attrName>style.visibility</p:attrName>
                                        </p:attrNameLst>
                                      </p:cBhvr>
                                      <p:to>
                                        <p:strVal val="visible"/>
                                      </p:to>
                                    </p:set>
                                    <p:animEffect transition="in" filter="slide(fromBottom)">
                                      <p:cBhvr>
                                        <p:cTn id="17" dur="500"/>
                                        <p:tgtEl>
                                          <p:spTgt spid="162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39B19293-7EE9-4EE2-86E8-1DEA4B004903}" type="datetime4">
              <a:rPr lang="en-US"/>
              <a:pPr/>
              <a:t>October 28, 2012</a:t>
            </a:fld>
            <a:endParaRPr lang="en-US"/>
          </a:p>
        </p:txBody>
      </p:sp>
      <p:sp>
        <p:nvSpPr>
          <p:cNvPr id="113666" name="Rectangle 2"/>
          <p:cNvSpPr>
            <a:spLocks noGrp="1" noChangeArrowheads="1"/>
          </p:cNvSpPr>
          <p:nvPr>
            <p:ph type="title"/>
          </p:nvPr>
        </p:nvSpPr>
        <p:spPr>
          <a:xfrm>
            <a:off x="539552" y="692696"/>
            <a:ext cx="6912768" cy="914400"/>
          </a:xfrm>
          <a:ln/>
        </p:spPr>
        <p:txBody>
          <a:bodyPr/>
          <a:lstStyle/>
          <a:p>
            <a:pPr algn="l"/>
            <a:r>
              <a:rPr lang="en-US" altLang="ko-KR" sz="2400" dirty="0">
                <a:ea typeface="굴림" charset="-127"/>
              </a:rPr>
              <a:t>Efficient Signal Transmission Matrix Structures for MIMO Channel Estimation</a:t>
            </a:r>
          </a:p>
        </p:txBody>
      </p:sp>
      <p:sp>
        <p:nvSpPr>
          <p:cNvPr id="113667" name="Rectangle 3"/>
          <p:cNvSpPr>
            <a:spLocks noChangeArrowheads="1"/>
          </p:cNvSpPr>
          <p:nvPr/>
        </p:nvSpPr>
        <p:spPr bwMode="auto">
          <a:xfrm>
            <a:off x="533400" y="1670744"/>
            <a:ext cx="8229600" cy="2046288"/>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2000" b="0" dirty="0">
                <a:latin typeface="Arial" charset="0"/>
              </a:rPr>
              <a:t>  </a:t>
            </a:r>
            <a:r>
              <a:rPr lang="en-US" sz="1800" b="0" dirty="0">
                <a:latin typeface="Arial" charset="0"/>
              </a:rPr>
              <a:t>If the channel is sufficiently static, then the MIMO channel can be estimated over a number of OFDM symbols, e.g. IEEE 802.11a, IEEE 802.16a.</a:t>
            </a:r>
          </a:p>
          <a:p>
            <a:pPr algn="l">
              <a:spcBef>
                <a:spcPct val="50000"/>
              </a:spcBef>
              <a:buClr>
                <a:schemeClr val="folHlink"/>
              </a:buClr>
              <a:buSzPct val="60000"/>
              <a:buFont typeface="Wingdings" pitchFamily="2" charset="2"/>
              <a:buChar char="n"/>
            </a:pPr>
            <a:r>
              <a:rPr lang="en-US" sz="1800" b="0" dirty="0">
                <a:latin typeface="Arial" charset="0"/>
              </a:rPr>
              <a:t>  The signal transmission matrix must have at least a rank of Q for least squares (LS) channel estimation to be possible,   </a:t>
            </a:r>
          </a:p>
          <a:p>
            <a:pPr algn="l">
              <a:spcBef>
                <a:spcPct val="50000"/>
              </a:spcBef>
              <a:buClr>
                <a:schemeClr val="folHlink"/>
              </a:buClr>
              <a:buSzPct val="60000"/>
              <a:buFont typeface="Wingdings" pitchFamily="2" charset="2"/>
              <a:buChar char="n"/>
            </a:pPr>
            <a:r>
              <a:rPr lang="en-US" sz="1800" b="0" dirty="0">
                <a:latin typeface="Arial" charset="0"/>
              </a:rPr>
              <a:t>   When the number of transmit antennas Q is 2, 4, 8 etc., then orthogonal signal structures may be used to form </a:t>
            </a:r>
            <a:r>
              <a:rPr lang="en-US" sz="1800" dirty="0" err="1">
                <a:latin typeface="Arial" charset="0"/>
              </a:rPr>
              <a:t>S</a:t>
            </a:r>
            <a:r>
              <a:rPr lang="en-US" sz="1800" b="0" dirty="0" err="1">
                <a:latin typeface="Arial" charset="0"/>
              </a:rPr>
              <a:t>k</a:t>
            </a:r>
            <a:r>
              <a:rPr lang="en-US" sz="1800" b="0" dirty="0">
                <a:latin typeface="Arial" charset="0"/>
              </a:rPr>
              <a:t>, e.g. for Q = 4,</a:t>
            </a:r>
          </a:p>
        </p:txBody>
      </p:sp>
      <p:pic>
        <p:nvPicPr>
          <p:cNvPr id="113672" name="Picture 8" descr="C:\apurva\research\presentations\phd_proposal\txp_fig.png"/>
          <p:cNvPicPr>
            <a:picLocks noChangeAspect="1" noChangeArrowheads="1"/>
          </p:cNvPicPr>
          <p:nvPr>
            <p:custDataLst>
              <p:tags r:id="rId1"/>
            </p:custDataLst>
          </p:nvPr>
        </p:nvPicPr>
        <p:blipFill>
          <a:blip r:embed="rId3" cstate="print"/>
          <a:srcRect/>
          <a:stretch>
            <a:fillRect/>
          </a:stretch>
        </p:blipFill>
        <p:spPr bwMode="auto">
          <a:xfrm>
            <a:off x="2627784" y="4235995"/>
            <a:ext cx="3821112" cy="1065213"/>
          </a:xfrm>
          <a:prstGeom prst="rect">
            <a:avLst/>
          </a:prstGeom>
          <a:noFill/>
          <a:ln w="9525">
            <a:noFill/>
            <a:miter lim="800000"/>
            <a:headEnd/>
            <a:tailEnd/>
          </a:ln>
          <a:effectLst/>
        </p:spPr>
      </p:pic>
      <p:sp>
        <p:nvSpPr>
          <p:cNvPr id="113674" name="Text Box 10"/>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22</a:t>
            </a:r>
          </a:p>
        </p:txBody>
      </p:sp>
      <p:sp>
        <p:nvSpPr>
          <p:cNvPr id="113675" name="Rectangle 11"/>
          <p:cNvSpPr>
            <a:spLocks noChangeArrowheads="1"/>
          </p:cNvSpPr>
          <p:nvPr/>
        </p:nvSpPr>
        <p:spPr bwMode="auto">
          <a:xfrm>
            <a:off x="381000" y="5867400"/>
            <a:ext cx="8229600" cy="609600"/>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Char char="n"/>
            </a:pPr>
            <a:r>
              <a:rPr lang="en-US" sz="2000" b="0">
                <a:latin typeface="Arial" charset="0"/>
              </a:rPr>
              <a:t>  </a:t>
            </a:r>
            <a:r>
              <a:rPr lang="en-US" sz="1400" b="0">
                <a:latin typeface="Arial" charset="0"/>
              </a:rPr>
              <a:t>A. N. Mody, G. L. Stuber, "Efficient Training and Synchronization Sequence Structures for MIMO OFDM," </a:t>
            </a:r>
            <a:r>
              <a:rPr lang="en-US" sz="1400" b="0" i="1">
                <a:latin typeface="Arial" charset="0"/>
              </a:rPr>
              <a:t>6th International OFDM Workshop</a:t>
            </a:r>
            <a:r>
              <a:rPr lang="en-US" sz="1400" b="0">
                <a:latin typeface="Arial" charset="0"/>
              </a:rPr>
              <a:t>, Hamburg, Germany, Sept. 2001.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Apurva N. Mody</a:t>
            </a:r>
          </a:p>
        </p:txBody>
      </p:sp>
      <p:sp>
        <p:nvSpPr>
          <p:cNvPr id="12" name="Date Placeholder 4"/>
          <p:cNvSpPr>
            <a:spLocks noGrp="1"/>
          </p:cNvSpPr>
          <p:nvPr>
            <p:ph type="dt" sz="half" idx="11"/>
          </p:nvPr>
        </p:nvSpPr>
        <p:spPr/>
        <p:txBody>
          <a:bodyPr/>
          <a:lstStyle/>
          <a:p>
            <a:fld id="{664F52AF-1BB9-4A6C-A9D6-B876A7C02E0B}" type="datetime4">
              <a:rPr lang="en-US"/>
              <a:pPr/>
              <a:t>October 28, 2012</a:t>
            </a:fld>
            <a:endParaRPr lang="en-US"/>
          </a:p>
        </p:txBody>
      </p:sp>
      <p:sp>
        <p:nvSpPr>
          <p:cNvPr id="115714" name="Rectangle 2"/>
          <p:cNvSpPr>
            <a:spLocks noGrp="1" noChangeArrowheads="1"/>
          </p:cNvSpPr>
          <p:nvPr>
            <p:ph type="title"/>
          </p:nvPr>
        </p:nvSpPr>
        <p:spPr>
          <a:xfrm>
            <a:off x="539552" y="498376"/>
            <a:ext cx="6624736" cy="914400"/>
          </a:xfrm>
          <a:ln/>
        </p:spPr>
        <p:txBody>
          <a:bodyPr/>
          <a:lstStyle/>
          <a:p>
            <a:pPr algn="l"/>
            <a:r>
              <a:rPr lang="en-US" altLang="ko-KR" sz="2400" dirty="0">
                <a:ea typeface="굴림" charset="-127"/>
              </a:rPr>
              <a:t>Efficient Signal Transmission Matrix Structures for MIMO Channel Estimation</a:t>
            </a:r>
          </a:p>
        </p:txBody>
      </p:sp>
      <p:sp>
        <p:nvSpPr>
          <p:cNvPr id="115715" name="Rectangle 3"/>
          <p:cNvSpPr>
            <a:spLocks noChangeArrowheads="1"/>
          </p:cNvSpPr>
          <p:nvPr/>
        </p:nvSpPr>
        <p:spPr bwMode="auto">
          <a:xfrm>
            <a:off x="533400" y="1219200"/>
            <a:ext cx="8229600" cy="671513"/>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2000" b="0" dirty="0">
                <a:latin typeface="Arial" charset="0"/>
              </a:rPr>
              <a:t>  </a:t>
            </a:r>
            <a:r>
              <a:rPr lang="en-US" sz="1800" b="0" dirty="0">
                <a:latin typeface="Arial" charset="0"/>
              </a:rPr>
              <a:t>For Q </a:t>
            </a:r>
            <a:r>
              <a:rPr lang="en-US" sz="1800" b="0" dirty="0">
                <a:latin typeface="Arial" charset="0"/>
                <a:sym typeface="Symbol" pitchFamily="18" charset="2"/>
              </a:rPr>
              <a:t> 2, 4, 8 etc. some other forms of signal transmission matrices are needed. For example for Q = 3, </a:t>
            </a:r>
            <a:endParaRPr lang="en-US" sz="1800" b="0" dirty="0">
              <a:latin typeface="Arial" charset="0"/>
            </a:endParaRPr>
          </a:p>
        </p:txBody>
      </p:sp>
      <p:sp>
        <p:nvSpPr>
          <p:cNvPr id="115717" name="Text Box 5"/>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23</a:t>
            </a:r>
          </a:p>
        </p:txBody>
      </p:sp>
      <p:sp>
        <p:nvSpPr>
          <p:cNvPr id="115718" name="Rectangle 6"/>
          <p:cNvSpPr>
            <a:spLocks noChangeArrowheads="1"/>
          </p:cNvSpPr>
          <p:nvPr/>
        </p:nvSpPr>
        <p:spPr bwMode="auto">
          <a:xfrm>
            <a:off x="381000" y="5771728"/>
            <a:ext cx="8229600" cy="609600"/>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Char char="n"/>
            </a:pPr>
            <a:r>
              <a:rPr lang="en-US" sz="2000" b="0" dirty="0">
                <a:latin typeface="Arial" charset="0"/>
              </a:rPr>
              <a:t>  </a:t>
            </a:r>
            <a:r>
              <a:rPr lang="en-US" sz="1400" b="0" dirty="0">
                <a:latin typeface="Arial" charset="0"/>
              </a:rPr>
              <a:t>A. N. Mody, G. L. Stuber, "Efficient Training and Synchronization Sequence Structures for MIMO OFDM," </a:t>
            </a:r>
            <a:r>
              <a:rPr lang="en-US" sz="1400" b="0" i="1" dirty="0">
                <a:latin typeface="Arial" charset="0"/>
              </a:rPr>
              <a:t>6th International OFDM Workshop</a:t>
            </a:r>
            <a:r>
              <a:rPr lang="en-US" sz="1400" b="0" dirty="0">
                <a:latin typeface="Arial" charset="0"/>
              </a:rPr>
              <a:t>, Hamburg, Germany, Sept. 2001. </a:t>
            </a:r>
          </a:p>
        </p:txBody>
      </p:sp>
      <p:pic>
        <p:nvPicPr>
          <p:cNvPr id="115730" name="Picture 18" descr="C:\apurva\research\presentations\phd_proposal\txp_fig.png"/>
          <p:cNvPicPr>
            <a:picLocks noChangeAspect="1" noChangeArrowheads="1"/>
          </p:cNvPicPr>
          <p:nvPr>
            <p:custDataLst>
              <p:tags r:id="rId1"/>
            </p:custDataLst>
          </p:nvPr>
        </p:nvPicPr>
        <p:blipFill>
          <a:blip r:embed="rId4" cstate="print"/>
          <a:srcRect/>
          <a:stretch>
            <a:fillRect/>
          </a:stretch>
        </p:blipFill>
        <p:spPr bwMode="auto">
          <a:xfrm>
            <a:off x="4191000" y="1676400"/>
            <a:ext cx="3546475" cy="1392238"/>
          </a:xfrm>
          <a:prstGeom prst="rect">
            <a:avLst/>
          </a:prstGeom>
          <a:noFill/>
          <a:ln w="9525">
            <a:noFill/>
            <a:miter lim="800000"/>
            <a:headEnd/>
            <a:tailEnd/>
          </a:ln>
          <a:effectLst/>
        </p:spPr>
      </p:pic>
      <p:sp>
        <p:nvSpPr>
          <p:cNvPr id="115731" name="Rectangle 19"/>
          <p:cNvSpPr>
            <a:spLocks noChangeArrowheads="1"/>
          </p:cNvSpPr>
          <p:nvPr/>
        </p:nvSpPr>
        <p:spPr bwMode="auto">
          <a:xfrm>
            <a:off x="609600" y="1781175"/>
            <a:ext cx="3200400" cy="149542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2000" b="0" dirty="0">
                <a:latin typeface="Arial" charset="0"/>
              </a:rPr>
              <a:t>  </a:t>
            </a:r>
            <a:r>
              <a:rPr lang="en-US" sz="1800" b="0" dirty="0">
                <a:latin typeface="Arial" charset="0"/>
              </a:rPr>
              <a:t>Or Gram-Schmidt </a:t>
            </a:r>
            <a:r>
              <a:rPr lang="en-US" sz="1800" b="0" dirty="0" err="1">
                <a:latin typeface="Arial" charset="0"/>
              </a:rPr>
              <a:t>orthogonalization</a:t>
            </a:r>
            <a:r>
              <a:rPr lang="en-US" sz="1800" b="0" dirty="0">
                <a:latin typeface="Arial" charset="0"/>
              </a:rPr>
              <a:t> procedure may be used to create a unitary matrix of dimensions Q X Q. For example </a:t>
            </a:r>
          </a:p>
        </p:txBody>
      </p:sp>
      <p:pic>
        <p:nvPicPr>
          <p:cNvPr id="115733" name="Picture 21" descr="C:\apurva\research\presentations\phd_proposal\txp_fig.png"/>
          <p:cNvPicPr>
            <a:picLocks noChangeAspect="1" noChangeArrowheads="1"/>
          </p:cNvPicPr>
          <p:nvPr>
            <p:custDataLst>
              <p:tags r:id="rId2"/>
            </p:custDataLst>
          </p:nvPr>
        </p:nvPicPr>
        <p:blipFill>
          <a:blip r:embed="rId5" cstate="print"/>
          <a:srcRect/>
          <a:stretch>
            <a:fillRect/>
          </a:stretch>
        </p:blipFill>
        <p:spPr bwMode="auto">
          <a:xfrm>
            <a:off x="609600" y="3346450"/>
            <a:ext cx="4433888" cy="1708150"/>
          </a:xfrm>
          <a:prstGeom prst="rect">
            <a:avLst/>
          </a:prstGeom>
          <a:noFill/>
          <a:ln w="9525">
            <a:noFill/>
            <a:miter lim="800000"/>
            <a:headEnd/>
            <a:tailEnd/>
          </a:ln>
          <a:effectLst/>
        </p:spPr>
      </p:pic>
      <p:pic>
        <p:nvPicPr>
          <p:cNvPr id="115734" name="Picture 22" descr="graphical_illus"/>
          <p:cNvPicPr>
            <a:picLocks noChangeAspect="1" noChangeArrowheads="1"/>
          </p:cNvPicPr>
          <p:nvPr/>
        </p:nvPicPr>
        <p:blipFill>
          <a:blip r:embed="rId6" cstate="print"/>
          <a:srcRect/>
          <a:stretch>
            <a:fillRect/>
          </a:stretch>
        </p:blipFill>
        <p:spPr bwMode="auto">
          <a:xfrm>
            <a:off x="5181600" y="3103563"/>
            <a:ext cx="3124200" cy="2900362"/>
          </a:xfrm>
          <a:prstGeom prst="rect">
            <a:avLst/>
          </a:prstGeom>
          <a:noFill/>
        </p:spPr>
      </p:pic>
      <p:sp>
        <p:nvSpPr>
          <p:cNvPr id="115735" name="Rectangle 23"/>
          <p:cNvSpPr>
            <a:spLocks noChangeArrowheads="1"/>
          </p:cNvSpPr>
          <p:nvPr/>
        </p:nvSpPr>
        <p:spPr bwMode="auto">
          <a:xfrm>
            <a:off x="609600" y="5181600"/>
            <a:ext cx="4343400" cy="671513"/>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2000" b="0" dirty="0">
                <a:latin typeface="Arial" charset="0"/>
              </a:rPr>
              <a:t>  </a:t>
            </a:r>
            <a:r>
              <a:rPr lang="en-US" sz="1800" b="0" dirty="0">
                <a:latin typeface="Arial" charset="0"/>
              </a:rPr>
              <a:t>This method provided a </a:t>
            </a:r>
            <a:r>
              <a:rPr lang="en-US" sz="1800" b="0" dirty="0">
                <a:solidFill>
                  <a:srgbClr val="CC0000"/>
                </a:solidFill>
                <a:latin typeface="Arial" charset="0"/>
              </a:rPr>
              <a:t>3X3</a:t>
            </a:r>
            <a:r>
              <a:rPr lang="en-US" sz="1800" b="0" dirty="0">
                <a:latin typeface="Arial" charset="0"/>
              </a:rPr>
              <a:t> signal structure with a </a:t>
            </a:r>
            <a:r>
              <a:rPr lang="en-US" sz="1800" b="0" dirty="0">
                <a:solidFill>
                  <a:srgbClr val="CC0000"/>
                </a:solidFill>
                <a:latin typeface="Arial" charset="0"/>
              </a:rPr>
              <a:t>PAPR of 5 dB</a:t>
            </a:r>
            <a:r>
              <a:rPr lang="en-US" sz="1800" b="0" dirty="0">
                <a:latin typeface="Arial"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56E660BD-8F31-4D05-AC2C-7F4570AF5335}" type="datetime4">
              <a:rPr lang="en-US"/>
              <a:pPr/>
              <a:t>October 28, 2012</a:t>
            </a:fld>
            <a:endParaRPr lang="en-US"/>
          </a:p>
        </p:txBody>
      </p:sp>
      <p:sp>
        <p:nvSpPr>
          <p:cNvPr id="125954" name="Rectangle 2"/>
          <p:cNvSpPr>
            <a:spLocks noGrp="1" noChangeArrowheads="1"/>
          </p:cNvSpPr>
          <p:nvPr>
            <p:ph type="title"/>
          </p:nvPr>
        </p:nvSpPr>
        <p:spPr>
          <a:xfrm>
            <a:off x="467544" y="692696"/>
            <a:ext cx="6912768" cy="914400"/>
          </a:xfrm>
          <a:ln/>
        </p:spPr>
        <p:txBody>
          <a:bodyPr/>
          <a:lstStyle/>
          <a:p>
            <a:pPr algn="l"/>
            <a:r>
              <a:rPr lang="en-US" altLang="ko-KR" sz="2400" dirty="0">
                <a:ea typeface="굴림" charset="-127"/>
              </a:rPr>
              <a:t>Pilot Symbol Matrices and their Generation for Parameter Tracking </a:t>
            </a:r>
          </a:p>
        </p:txBody>
      </p:sp>
      <p:sp>
        <p:nvSpPr>
          <p:cNvPr id="125955" name="Rectangle 3"/>
          <p:cNvSpPr>
            <a:spLocks noChangeArrowheads="1"/>
          </p:cNvSpPr>
          <p:nvPr/>
        </p:nvSpPr>
        <p:spPr bwMode="auto">
          <a:xfrm>
            <a:off x="228600" y="1963960"/>
            <a:ext cx="3733800" cy="3697288"/>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2000" b="0" dirty="0">
                <a:latin typeface="Arial" charset="0"/>
              </a:rPr>
              <a:t>  </a:t>
            </a:r>
            <a:r>
              <a:rPr lang="en-US" sz="1600" b="0" dirty="0">
                <a:latin typeface="Arial" charset="0"/>
              </a:rPr>
              <a:t>For MIMO OFDM systems, pilot symbols are inserted in form of pilot tone matrices.</a:t>
            </a:r>
          </a:p>
          <a:p>
            <a:pPr algn="l">
              <a:spcBef>
                <a:spcPct val="50000"/>
              </a:spcBef>
              <a:buClr>
                <a:schemeClr val="folHlink"/>
              </a:buClr>
              <a:buSzPct val="60000"/>
              <a:buFont typeface="Wingdings" pitchFamily="2" charset="2"/>
              <a:buChar char="n"/>
            </a:pPr>
            <a:r>
              <a:rPr lang="en-US" sz="1600" b="0" dirty="0">
                <a:latin typeface="Arial" charset="0"/>
              </a:rPr>
              <a:t>  For Q = </a:t>
            </a:r>
            <a:r>
              <a:rPr lang="en-US" sz="1600" b="0" dirty="0">
                <a:latin typeface="Arial" charset="0"/>
                <a:sym typeface="Symbol" pitchFamily="18" charset="2"/>
              </a:rPr>
              <a:t>2, 4, and 8, P</a:t>
            </a:r>
            <a:r>
              <a:rPr lang="en-US" sz="1600" b="0" baseline="-25000" dirty="0">
                <a:latin typeface="Arial" charset="0"/>
                <a:sym typeface="Symbol" pitchFamily="18" charset="2"/>
              </a:rPr>
              <a:t>d</a:t>
            </a:r>
            <a:r>
              <a:rPr lang="en-US" sz="1600" b="0" dirty="0">
                <a:latin typeface="Arial" charset="0"/>
                <a:sym typeface="Symbol" pitchFamily="18" charset="2"/>
              </a:rPr>
              <a:t> determines the entire pilot tone matrix which is chosen to have an orthogonal structure.</a:t>
            </a:r>
          </a:p>
          <a:p>
            <a:pPr algn="l">
              <a:spcBef>
                <a:spcPct val="50000"/>
              </a:spcBef>
              <a:buClr>
                <a:schemeClr val="folHlink"/>
              </a:buClr>
              <a:buSzPct val="60000"/>
              <a:buFont typeface="Wingdings" pitchFamily="2" charset="2"/>
              <a:buChar char="n"/>
            </a:pPr>
            <a:r>
              <a:rPr lang="en-US" sz="1600" b="0" dirty="0">
                <a:latin typeface="Arial" charset="0"/>
              </a:rPr>
              <a:t>  For Q </a:t>
            </a:r>
            <a:r>
              <a:rPr lang="en-US" sz="1600" b="0" dirty="0">
                <a:latin typeface="Arial" charset="0"/>
                <a:sym typeface="Symbol" pitchFamily="18" charset="2"/>
              </a:rPr>
              <a:t> 2, 4, 8 etc. a diagonal pilot tone matrix is used. </a:t>
            </a:r>
          </a:p>
          <a:p>
            <a:pPr algn="l">
              <a:spcBef>
                <a:spcPct val="50000"/>
              </a:spcBef>
              <a:buClr>
                <a:schemeClr val="folHlink"/>
              </a:buClr>
              <a:buSzPct val="60000"/>
              <a:buFont typeface="Wingdings" pitchFamily="2" charset="2"/>
              <a:buChar char="n"/>
            </a:pPr>
            <a:r>
              <a:rPr lang="en-US" sz="1600" b="0" dirty="0">
                <a:latin typeface="Arial" charset="0"/>
                <a:sym typeface="Symbol" pitchFamily="18" charset="2"/>
              </a:rPr>
              <a:t> The IEEE 802.16a Standard for N=256 recommends the insertion of 8 pilot tones at fixed positions of [12 36 60 84 172 196 220 244]</a:t>
            </a:r>
          </a:p>
        </p:txBody>
      </p:sp>
      <p:sp>
        <p:nvSpPr>
          <p:cNvPr id="125956"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24</a:t>
            </a:r>
          </a:p>
        </p:txBody>
      </p:sp>
      <p:pic>
        <p:nvPicPr>
          <p:cNvPr id="125963" name="Picture 11" descr="C:\apurva\research\file_database\research_figures\mimo_pilot_map_shift_register.jpg"/>
          <p:cNvPicPr>
            <a:picLocks noChangeAspect="1" noChangeArrowheads="1"/>
          </p:cNvPicPr>
          <p:nvPr/>
        </p:nvPicPr>
        <p:blipFill>
          <a:blip r:embed="rId3" cstate="print"/>
          <a:srcRect/>
          <a:stretch>
            <a:fillRect/>
          </a:stretch>
        </p:blipFill>
        <p:spPr bwMode="auto">
          <a:xfrm>
            <a:off x="3733800" y="1103313"/>
            <a:ext cx="5257800" cy="4535487"/>
          </a:xfrm>
          <a:prstGeom prst="rect">
            <a:avLst/>
          </a:prstGeom>
          <a:noFill/>
        </p:spPr>
      </p:pic>
      <p:pic>
        <p:nvPicPr>
          <p:cNvPr id="125973" name="Picture 21" descr="C:\apurva\research\presentations\phd_proposal\txp_fig.png"/>
          <p:cNvPicPr>
            <a:picLocks noChangeAspect="1" noChangeArrowheads="1"/>
          </p:cNvPicPr>
          <p:nvPr>
            <p:custDataLst>
              <p:tags r:id="rId1"/>
            </p:custDataLst>
          </p:nvPr>
        </p:nvPicPr>
        <p:blipFill>
          <a:blip r:embed="rId4" cstate="print"/>
          <a:srcRect/>
          <a:stretch>
            <a:fillRect/>
          </a:stretch>
        </p:blipFill>
        <p:spPr bwMode="auto">
          <a:xfrm>
            <a:off x="4800600" y="5661025"/>
            <a:ext cx="3529013" cy="7397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Apurva N. Mody</a:t>
            </a:r>
          </a:p>
        </p:txBody>
      </p:sp>
      <p:sp>
        <p:nvSpPr>
          <p:cNvPr id="11" name="Date Placeholder 4"/>
          <p:cNvSpPr>
            <a:spLocks noGrp="1"/>
          </p:cNvSpPr>
          <p:nvPr>
            <p:ph type="dt" sz="half" idx="11"/>
          </p:nvPr>
        </p:nvSpPr>
        <p:spPr/>
        <p:txBody>
          <a:bodyPr/>
          <a:lstStyle/>
          <a:p>
            <a:fld id="{A25B3C2E-10FE-4366-8B3C-F0DBD8B3691C}" type="datetime4">
              <a:rPr lang="en-US"/>
              <a:pPr/>
              <a:t>October 28, 2012</a:t>
            </a:fld>
            <a:endParaRPr lang="en-US"/>
          </a:p>
        </p:txBody>
      </p:sp>
      <p:sp>
        <p:nvSpPr>
          <p:cNvPr id="99330" name="Rectangle 2"/>
          <p:cNvSpPr>
            <a:spLocks noGrp="1" noChangeArrowheads="1"/>
          </p:cNvSpPr>
          <p:nvPr>
            <p:ph type="title"/>
          </p:nvPr>
        </p:nvSpPr>
        <p:spPr>
          <a:xfrm>
            <a:off x="467544" y="620688"/>
            <a:ext cx="7162800" cy="914400"/>
          </a:xfrm>
          <a:ln/>
        </p:spPr>
        <p:txBody>
          <a:bodyPr/>
          <a:lstStyle/>
          <a:p>
            <a:pPr algn="l"/>
            <a:r>
              <a:rPr lang="en-US" altLang="ko-KR" sz="2400" dirty="0">
                <a:ea typeface="굴림" charset="-127"/>
              </a:rPr>
              <a:t>Signal Acquisition Phase</a:t>
            </a:r>
          </a:p>
        </p:txBody>
      </p:sp>
      <p:sp>
        <p:nvSpPr>
          <p:cNvPr id="99332" name="Rectangle 4"/>
          <p:cNvSpPr>
            <a:spLocks noChangeArrowheads="1"/>
          </p:cNvSpPr>
          <p:nvPr/>
        </p:nvSpPr>
        <p:spPr bwMode="auto">
          <a:xfrm>
            <a:off x="152400" y="1295400"/>
            <a:ext cx="8610600" cy="4999038"/>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1800" b="0" dirty="0">
                <a:latin typeface="Tahoma" pitchFamily="34" charset="0"/>
              </a:rPr>
              <a:t>   </a:t>
            </a:r>
            <a:r>
              <a:rPr lang="en-US" sz="2200" b="0" dirty="0">
                <a:latin typeface="Tahoma" pitchFamily="34" charset="0"/>
              </a:rPr>
              <a:t>Signal Acquisition</a:t>
            </a:r>
          </a:p>
          <a:p>
            <a:pPr lvl="1" algn="l">
              <a:spcBef>
                <a:spcPct val="50000"/>
              </a:spcBef>
              <a:buClr>
                <a:schemeClr val="folHlink"/>
              </a:buClr>
              <a:buSzPct val="60000"/>
              <a:buFont typeface="Wingdings" pitchFamily="2" charset="2"/>
              <a:buChar char="n"/>
            </a:pPr>
            <a:endParaRPr lang="en-US" sz="2000" b="0" dirty="0">
              <a:latin typeface="Arial" charset="0"/>
            </a:endParaRPr>
          </a:p>
          <a:p>
            <a:pPr lvl="1" algn="l">
              <a:spcBef>
                <a:spcPct val="50000"/>
              </a:spcBef>
              <a:buClr>
                <a:schemeClr val="folHlink"/>
              </a:buClr>
              <a:buSzPct val="60000"/>
              <a:buFont typeface="Wingdings" pitchFamily="2" charset="2"/>
              <a:buChar char="n"/>
            </a:pPr>
            <a:endParaRPr lang="en-US" sz="2000" b="0" dirty="0">
              <a:latin typeface="Arial" charset="0"/>
            </a:endParaRPr>
          </a:p>
          <a:p>
            <a:pPr lvl="1" algn="l">
              <a:spcBef>
                <a:spcPct val="50000"/>
              </a:spcBef>
              <a:buClr>
                <a:schemeClr val="folHlink"/>
              </a:buClr>
              <a:buSzPct val="60000"/>
              <a:buFont typeface="Wingdings" pitchFamily="2" charset="2"/>
              <a:buChar char="n"/>
            </a:pPr>
            <a:endParaRPr lang="en-US" sz="2000" b="0" dirty="0">
              <a:latin typeface="Arial" charset="0"/>
            </a:endParaRPr>
          </a:p>
          <a:p>
            <a:pPr lvl="1" algn="l">
              <a:spcBef>
                <a:spcPct val="50000"/>
              </a:spcBef>
              <a:buClr>
                <a:schemeClr val="folHlink"/>
              </a:buClr>
              <a:buSzPct val="60000"/>
              <a:buFont typeface="Wingdings" pitchFamily="2" charset="2"/>
              <a:buChar char="n"/>
            </a:pPr>
            <a:endParaRPr lang="en-US" sz="2000" b="0" dirty="0">
              <a:latin typeface="Arial" charset="0"/>
            </a:endParaRPr>
          </a:p>
          <a:p>
            <a:pPr lvl="1" algn="l">
              <a:spcBef>
                <a:spcPct val="50000"/>
              </a:spcBef>
              <a:buClr>
                <a:schemeClr val="folHlink"/>
              </a:buClr>
              <a:buSzPct val="60000"/>
              <a:buFont typeface="Wingdings" pitchFamily="2" charset="2"/>
              <a:buChar char="n"/>
            </a:pPr>
            <a:endParaRPr lang="en-US" sz="2000" b="0" dirty="0">
              <a:latin typeface="Arial" charset="0"/>
            </a:endParaRPr>
          </a:p>
          <a:p>
            <a:pPr lvl="1" algn="l">
              <a:spcBef>
                <a:spcPct val="50000"/>
              </a:spcBef>
              <a:buClr>
                <a:schemeClr val="folHlink"/>
              </a:buClr>
              <a:buSzPct val="60000"/>
              <a:buFont typeface="Wingdings" pitchFamily="2" charset="2"/>
              <a:buChar char="n"/>
            </a:pPr>
            <a:endParaRPr lang="en-US" sz="2000" b="0" dirty="0">
              <a:latin typeface="Arial" charset="0"/>
            </a:endParaRPr>
          </a:p>
          <a:p>
            <a:pPr lvl="1" algn="l">
              <a:spcBef>
                <a:spcPct val="50000"/>
              </a:spcBef>
              <a:buClr>
                <a:schemeClr val="folHlink"/>
              </a:buClr>
              <a:buSzPct val="60000"/>
              <a:buFont typeface="Wingdings" pitchFamily="2" charset="2"/>
              <a:buChar char="n"/>
            </a:pPr>
            <a:endParaRPr lang="en-US" sz="2000" b="0" dirty="0">
              <a:latin typeface="Arial" charset="0"/>
            </a:endParaRPr>
          </a:p>
          <a:p>
            <a:pPr lvl="1" algn="l">
              <a:spcBef>
                <a:spcPct val="50000"/>
              </a:spcBef>
              <a:buClr>
                <a:schemeClr val="folHlink"/>
              </a:buClr>
              <a:buSzPct val="60000"/>
              <a:buFont typeface="Wingdings" pitchFamily="2" charset="2"/>
              <a:buNone/>
            </a:pPr>
            <a:endParaRPr lang="en-US" sz="2000" b="0" dirty="0">
              <a:latin typeface="Arial" charset="0"/>
            </a:endParaRPr>
          </a:p>
          <a:p>
            <a:pPr lvl="1" algn="l">
              <a:spcBef>
                <a:spcPct val="50000"/>
              </a:spcBef>
              <a:buClr>
                <a:schemeClr val="folHlink"/>
              </a:buClr>
              <a:buSzPct val="60000"/>
              <a:buFont typeface="Wingdings" pitchFamily="2" charset="2"/>
              <a:buChar char="n"/>
            </a:pPr>
            <a:r>
              <a:rPr lang="en-US" sz="2000" b="0" dirty="0">
                <a:latin typeface="Arial" charset="0"/>
              </a:rPr>
              <a:t>  Sampling frequency offset estimation – Step VA</a:t>
            </a:r>
          </a:p>
          <a:p>
            <a:pPr lvl="1" algn="l">
              <a:spcBef>
                <a:spcPct val="50000"/>
              </a:spcBef>
              <a:buClr>
                <a:schemeClr val="folHlink"/>
              </a:buClr>
              <a:buSzPct val="60000"/>
              <a:buFont typeface="Wingdings" pitchFamily="2" charset="2"/>
              <a:buChar char="n"/>
            </a:pPr>
            <a:r>
              <a:rPr lang="en-US" sz="2000" b="0" dirty="0">
                <a:latin typeface="Arial" charset="0"/>
              </a:rPr>
              <a:t>  Channel and noise variance estimation – Step VIA</a:t>
            </a:r>
          </a:p>
        </p:txBody>
      </p:sp>
      <p:sp>
        <p:nvSpPr>
          <p:cNvPr id="99333" name="Text Box 5"/>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26</a:t>
            </a:r>
          </a:p>
        </p:txBody>
      </p:sp>
      <p:pic>
        <p:nvPicPr>
          <p:cNvPr id="99336" name="Picture 8" descr="C:\apurva\research\file_database\research_figures\synchronization_circuit_coloured.jpg"/>
          <p:cNvPicPr>
            <a:picLocks noChangeAspect="1" noChangeArrowheads="1"/>
          </p:cNvPicPr>
          <p:nvPr/>
        </p:nvPicPr>
        <p:blipFill>
          <a:blip r:embed="rId2" cstate="print"/>
          <a:srcRect/>
          <a:stretch>
            <a:fillRect/>
          </a:stretch>
        </p:blipFill>
        <p:spPr bwMode="auto">
          <a:xfrm>
            <a:off x="1676400" y="1885950"/>
            <a:ext cx="5562600" cy="3600450"/>
          </a:xfrm>
          <a:prstGeom prst="rect">
            <a:avLst/>
          </a:prstGeom>
          <a:pattFill prst="ltDnDiag">
            <a:fgClr>
              <a:schemeClr val="accent1"/>
            </a:fgClr>
            <a:bgClr>
              <a:schemeClr val="bg1"/>
            </a:bgClr>
          </a:pattFill>
          <a:ln w="22225">
            <a:noFill/>
            <a:miter lim="800000"/>
            <a:headEnd/>
            <a:tailEnd/>
          </a:ln>
        </p:spPr>
      </p:pic>
      <p:sp>
        <p:nvSpPr>
          <p:cNvPr id="99337" name="Text Box 9"/>
          <p:cNvSpPr txBox="1">
            <a:spLocks noChangeArrowheads="1"/>
          </p:cNvSpPr>
          <p:nvPr/>
        </p:nvSpPr>
        <p:spPr bwMode="auto">
          <a:xfrm>
            <a:off x="2514600" y="4022725"/>
            <a:ext cx="457200" cy="396875"/>
          </a:xfrm>
          <a:prstGeom prst="rect">
            <a:avLst/>
          </a:prstGeom>
          <a:noFill/>
          <a:ln w="9525">
            <a:noFill/>
            <a:miter lim="800000"/>
            <a:headEnd/>
            <a:tailEnd/>
          </a:ln>
          <a:effectLst/>
        </p:spPr>
        <p:txBody>
          <a:bodyPr>
            <a:spAutoFit/>
          </a:bodyPr>
          <a:lstStyle/>
          <a:p>
            <a:pPr>
              <a:spcBef>
                <a:spcPct val="50000"/>
              </a:spcBef>
            </a:pPr>
            <a:r>
              <a:rPr lang="en-US" sz="2000">
                <a:latin typeface="Arial" charset="0"/>
              </a:rPr>
              <a:t>IA</a:t>
            </a:r>
          </a:p>
        </p:txBody>
      </p:sp>
      <p:sp>
        <p:nvSpPr>
          <p:cNvPr id="99338" name="Text Box 10"/>
          <p:cNvSpPr txBox="1">
            <a:spLocks noChangeArrowheads="1"/>
          </p:cNvSpPr>
          <p:nvPr/>
        </p:nvSpPr>
        <p:spPr bwMode="auto">
          <a:xfrm>
            <a:off x="3581400" y="4022725"/>
            <a:ext cx="609600" cy="396875"/>
          </a:xfrm>
          <a:prstGeom prst="rect">
            <a:avLst/>
          </a:prstGeom>
          <a:noFill/>
          <a:ln w="9525">
            <a:noFill/>
            <a:miter lim="800000"/>
            <a:headEnd/>
            <a:tailEnd/>
          </a:ln>
          <a:effectLst/>
        </p:spPr>
        <p:txBody>
          <a:bodyPr>
            <a:spAutoFit/>
          </a:bodyPr>
          <a:lstStyle/>
          <a:p>
            <a:pPr>
              <a:spcBef>
                <a:spcPct val="50000"/>
              </a:spcBef>
            </a:pPr>
            <a:r>
              <a:rPr lang="en-US" sz="2000">
                <a:latin typeface="Arial" charset="0"/>
              </a:rPr>
              <a:t>IIA</a:t>
            </a:r>
          </a:p>
        </p:txBody>
      </p:sp>
      <p:sp>
        <p:nvSpPr>
          <p:cNvPr id="99339" name="Text Box 11"/>
          <p:cNvSpPr txBox="1">
            <a:spLocks noChangeArrowheads="1"/>
          </p:cNvSpPr>
          <p:nvPr/>
        </p:nvSpPr>
        <p:spPr bwMode="auto">
          <a:xfrm>
            <a:off x="4572000" y="4022725"/>
            <a:ext cx="609600" cy="396875"/>
          </a:xfrm>
          <a:prstGeom prst="rect">
            <a:avLst/>
          </a:prstGeom>
          <a:noFill/>
          <a:ln w="9525">
            <a:noFill/>
            <a:miter lim="800000"/>
            <a:headEnd/>
            <a:tailEnd/>
          </a:ln>
          <a:effectLst/>
        </p:spPr>
        <p:txBody>
          <a:bodyPr>
            <a:spAutoFit/>
          </a:bodyPr>
          <a:lstStyle/>
          <a:p>
            <a:pPr>
              <a:spcBef>
                <a:spcPct val="50000"/>
              </a:spcBef>
            </a:pPr>
            <a:r>
              <a:rPr lang="en-US" sz="2000">
                <a:latin typeface="Arial" charset="0"/>
              </a:rPr>
              <a:t>IIIA</a:t>
            </a:r>
          </a:p>
        </p:txBody>
      </p:sp>
      <p:sp>
        <p:nvSpPr>
          <p:cNvPr id="99340" name="Text Box 12"/>
          <p:cNvSpPr txBox="1">
            <a:spLocks noChangeArrowheads="1"/>
          </p:cNvSpPr>
          <p:nvPr/>
        </p:nvSpPr>
        <p:spPr bwMode="auto">
          <a:xfrm>
            <a:off x="5715000" y="4022725"/>
            <a:ext cx="609600" cy="396875"/>
          </a:xfrm>
          <a:prstGeom prst="rect">
            <a:avLst/>
          </a:prstGeom>
          <a:noFill/>
          <a:ln w="9525">
            <a:noFill/>
            <a:miter lim="800000"/>
            <a:headEnd/>
            <a:tailEnd/>
          </a:ln>
          <a:effectLst/>
        </p:spPr>
        <p:txBody>
          <a:bodyPr>
            <a:spAutoFit/>
          </a:bodyPr>
          <a:lstStyle/>
          <a:p>
            <a:pPr>
              <a:spcBef>
                <a:spcPct val="50000"/>
              </a:spcBef>
            </a:pPr>
            <a:r>
              <a:rPr lang="en-US" sz="2000">
                <a:latin typeface="Arial" charset="0"/>
              </a:rPr>
              <a:t>IVA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933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933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933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9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7" grpId="0" autoUpdateAnimBg="0"/>
      <p:bldP spid="99338" grpId="0" autoUpdateAnimBg="0"/>
      <p:bldP spid="99339" grpId="0" autoUpdateAnimBg="0"/>
      <p:bldP spid="993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0"/>
          </p:nvPr>
        </p:nvSpPr>
        <p:spPr/>
        <p:txBody>
          <a:bodyPr/>
          <a:lstStyle/>
          <a:p>
            <a:r>
              <a:rPr lang="en-US"/>
              <a:t>Apurva N. Mody</a:t>
            </a:r>
          </a:p>
        </p:txBody>
      </p:sp>
      <p:sp>
        <p:nvSpPr>
          <p:cNvPr id="19" name="Date Placeholder 4"/>
          <p:cNvSpPr>
            <a:spLocks noGrp="1"/>
          </p:cNvSpPr>
          <p:nvPr>
            <p:ph type="dt" sz="half" idx="11"/>
          </p:nvPr>
        </p:nvSpPr>
        <p:spPr/>
        <p:txBody>
          <a:bodyPr/>
          <a:lstStyle/>
          <a:p>
            <a:fld id="{D247D148-7687-47F8-AA3C-0B4C5D69B205}" type="datetime4">
              <a:rPr lang="en-US"/>
              <a:pPr/>
              <a:t>October 28, 2012</a:t>
            </a:fld>
            <a:endParaRPr lang="en-US"/>
          </a:p>
        </p:txBody>
      </p:sp>
      <p:sp>
        <p:nvSpPr>
          <p:cNvPr id="118786" name="Rectangle 2"/>
          <p:cNvSpPr>
            <a:spLocks noGrp="1" noChangeArrowheads="1"/>
          </p:cNvSpPr>
          <p:nvPr>
            <p:ph type="title"/>
          </p:nvPr>
        </p:nvSpPr>
        <p:spPr>
          <a:xfrm>
            <a:off x="323528" y="620688"/>
            <a:ext cx="6172200" cy="685800"/>
          </a:xfrm>
          <a:ln/>
        </p:spPr>
        <p:txBody>
          <a:bodyPr/>
          <a:lstStyle/>
          <a:p>
            <a:pPr algn="l"/>
            <a:r>
              <a:rPr lang="en-US" altLang="ko-KR" dirty="0">
                <a:ea typeface="굴림" charset="-127"/>
              </a:rPr>
              <a:t>Signal Acquisition Phase</a:t>
            </a:r>
          </a:p>
        </p:txBody>
      </p:sp>
      <p:sp>
        <p:nvSpPr>
          <p:cNvPr id="118787" name="Rectangle 3"/>
          <p:cNvSpPr>
            <a:spLocks noChangeArrowheads="1"/>
          </p:cNvSpPr>
          <p:nvPr/>
        </p:nvSpPr>
        <p:spPr bwMode="auto">
          <a:xfrm>
            <a:off x="228600" y="1125538"/>
            <a:ext cx="8534400" cy="80962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IA – Coarse time synchronization </a:t>
            </a:r>
          </a:p>
          <a:p>
            <a:pPr algn="l">
              <a:spcBef>
                <a:spcPct val="50000"/>
              </a:spcBef>
              <a:buClr>
                <a:schemeClr val="folHlink"/>
              </a:buClr>
              <a:buSzPct val="60000"/>
              <a:buFont typeface="Wingdings" pitchFamily="2" charset="2"/>
              <a:buNone/>
            </a:pPr>
            <a:r>
              <a:rPr lang="en-US" sz="1800" b="0" dirty="0">
                <a:latin typeface="Arial" charset="0"/>
              </a:rPr>
              <a:t>Exploiting repeated samples in the frame due to the presence of the cyclic prefix</a:t>
            </a:r>
          </a:p>
        </p:txBody>
      </p:sp>
      <p:sp>
        <p:nvSpPr>
          <p:cNvPr id="118788"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27</a:t>
            </a:r>
          </a:p>
        </p:txBody>
      </p:sp>
      <p:pic>
        <p:nvPicPr>
          <p:cNvPr id="118793" name="Picture 9" descr="C:\apurva\research\presentations\phd_proposal\txp_fig.png"/>
          <p:cNvPicPr>
            <a:picLocks noChangeAspect="1" noChangeArrowheads="1"/>
          </p:cNvPicPr>
          <p:nvPr>
            <p:custDataLst>
              <p:tags r:id="rId1"/>
            </p:custDataLst>
          </p:nvPr>
        </p:nvPicPr>
        <p:blipFill>
          <a:blip r:embed="rId5" cstate="print"/>
          <a:srcRect/>
          <a:stretch>
            <a:fillRect/>
          </a:stretch>
        </p:blipFill>
        <p:spPr bwMode="auto">
          <a:xfrm>
            <a:off x="838200" y="1846263"/>
            <a:ext cx="7277100" cy="668337"/>
          </a:xfrm>
          <a:prstGeom prst="rect">
            <a:avLst/>
          </a:prstGeom>
          <a:noFill/>
          <a:ln w="9525">
            <a:noFill/>
            <a:miter lim="800000"/>
            <a:headEnd/>
            <a:tailEnd/>
          </a:ln>
          <a:effectLst/>
        </p:spPr>
      </p:pic>
      <p:sp>
        <p:nvSpPr>
          <p:cNvPr id="118794" name="Rectangle 10"/>
          <p:cNvSpPr>
            <a:spLocks noChangeArrowheads="1"/>
          </p:cNvSpPr>
          <p:nvPr/>
        </p:nvSpPr>
        <p:spPr bwMode="auto">
          <a:xfrm>
            <a:off x="1371600" y="2590800"/>
            <a:ext cx="990600" cy="366713"/>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800" b="0">
                <a:latin typeface="Arial" charset="0"/>
              </a:rPr>
              <a:t>where</a:t>
            </a:r>
          </a:p>
        </p:txBody>
      </p:sp>
      <p:pic>
        <p:nvPicPr>
          <p:cNvPr id="118796" name="Picture 12" descr="C:\apurva\research\presentations\phd_proposal\txp_fig.png"/>
          <p:cNvPicPr>
            <a:picLocks noChangeAspect="1" noChangeArrowheads="1"/>
          </p:cNvPicPr>
          <p:nvPr>
            <p:custDataLst>
              <p:tags r:id="rId2"/>
            </p:custDataLst>
          </p:nvPr>
        </p:nvPicPr>
        <p:blipFill>
          <a:blip r:embed="rId6" cstate="print"/>
          <a:srcRect/>
          <a:stretch>
            <a:fillRect/>
          </a:stretch>
        </p:blipFill>
        <p:spPr bwMode="auto">
          <a:xfrm>
            <a:off x="327025" y="3200400"/>
            <a:ext cx="3559175" cy="419100"/>
          </a:xfrm>
          <a:prstGeom prst="rect">
            <a:avLst/>
          </a:prstGeom>
          <a:noFill/>
          <a:ln w="9525">
            <a:noFill/>
            <a:miter lim="800000"/>
            <a:headEnd/>
            <a:tailEnd/>
          </a:ln>
          <a:effectLst/>
        </p:spPr>
      </p:pic>
      <p:pic>
        <p:nvPicPr>
          <p:cNvPr id="118798" name="Picture 14" descr="C:\apurva\research\presentations\phd_proposal\txp_fig.png"/>
          <p:cNvPicPr>
            <a:picLocks noChangeAspect="1" noChangeArrowheads="1"/>
          </p:cNvPicPr>
          <p:nvPr>
            <p:custDataLst>
              <p:tags r:id="rId3"/>
            </p:custDataLst>
          </p:nvPr>
        </p:nvPicPr>
        <p:blipFill>
          <a:blip r:embed="rId7" cstate="print"/>
          <a:srcRect/>
          <a:stretch>
            <a:fillRect/>
          </a:stretch>
        </p:blipFill>
        <p:spPr bwMode="auto">
          <a:xfrm>
            <a:off x="609600" y="3949700"/>
            <a:ext cx="2386013" cy="393700"/>
          </a:xfrm>
          <a:prstGeom prst="rect">
            <a:avLst/>
          </a:prstGeom>
          <a:noFill/>
          <a:ln w="9525">
            <a:noFill/>
            <a:miter lim="800000"/>
            <a:headEnd/>
            <a:tailEnd/>
          </a:ln>
          <a:effectLst/>
        </p:spPr>
      </p:pic>
      <p:sp>
        <p:nvSpPr>
          <p:cNvPr id="118799" name="Rectangle 15"/>
          <p:cNvSpPr>
            <a:spLocks noChangeArrowheads="1"/>
          </p:cNvSpPr>
          <p:nvPr/>
        </p:nvSpPr>
        <p:spPr bwMode="auto">
          <a:xfrm>
            <a:off x="304800" y="6003925"/>
            <a:ext cx="9144000" cy="54927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200" b="0">
                <a:latin typeface="Arial" charset="0"/>
              </a:rPr>
              <a:t>J. J. van de Beek </a:t>
            </a:r>
            <a:r>
              <a:rPr lang="en-US" sz="1200" b="0" i="1">
                <a:latin typeface="Arial" charset="0"/>
              </a:rPr>
              <a:t>et al</a:t>
            </a:r>
            <a:r>
              <a:rPr lang="en-US" sz="1200" b="0">
                <a:latin typeface="Arial" charset="0"/>
              </a:rPr>
              <a:t>. ML Estimation of Time and Frequency Offsets in OFDM – IEEE Trans. On Signal Proc., July 1997</a:t>
            </a:r>
          </a:p>
          <a:p>
            <a:pPr>
              <a:spcBef>
                <a:spcPct val="50000"/>
              </a:spcBef>
              <a:buClr>
                <a:schemeClr val="folHlink"/>
              </a:buClr>
              <a:buSzPct val="60000"/>
              <a:buFont typeface="Wingdings" pitchFamily="2" charset="2"/>
              <a:buNone/>
            </a:pPr>
            <a:r>
              <a:rPr lang="en-US" sz="1200" b="0">
                <a:latin typeface="Arial" charset="0"/>
              </a:rPr>
              <a:t>S. H. Müller-Weinfurtner – Optimality of metrics for coarse frame synchronization in OFDM, </a:t>
            </a:r>
            <a:r>
              <a:rPr lang="en-US" sz="1200" b="0" i="1">
                <a:latin typeface="Arial" charset="0"/>
              </a:rPr>
              <a:t>IEEE PIMRC ‘98.</a:t>
            </a:r>
          </a:p>
        </p:txBody>
      </p:sp>
      <p:pic>
        <p:nvPicPr>
          <p:cNvPr id="118803" name="Picture 19" descr="C:\apurva\research\file_database\simulation_figures\coarse_fine_synch_10dB_4b4_samp1.TIF"/>
          <p:cNvPicPr>
            <a:picLocks noChangeAspect="1" noChangeArrowheads="1"/>
          </p:cNvPicPr>
          <p:nvPr/>
        </p:nvPicPr>
        <p:blipFill>
          <a:blip r:embed="rId8" cstate="print"/>
          <a:srcRect/>
          <a:stretch>
            <a:fillRect/>
          </a:stretch>
        </p:blipFill>
        <p:spPr bwMode="auto">
          <a:xfrm>
            <a:off x="3810000" y="2514600"/>
            <a:ext cx="4876800" cy="3478213"/>
          </a:xfrm>
          <a:prstGeom prst="rect">
            <a:avLst/>
          </a:prstGeom>
          <a:noFill/>
        </p:spPr>
      </p:pic>
      <p:grpSp>
        <p:nvGrpSpPr>
          <p:cNvPr id="2" name="Group 30"/>
          <p:cNvGrpSpPr>
            <a:grpSpLocks/>
          </p:cNvGrpSpPr>
          <p:nvPr/>
        </p:nvGrpSpPr>
        <p:grpSpPr bwMode="auto">
          <a:xfrm>
            <a:off x="1371600" y="4648200"/>
            <a:ext cx="1143000" cy="838200"/>
            <a:chOff x="1584" y="2928"/>
            <a:chExt cx="720" cy="528"/>
          </a:xfrm>
        </p:grpSpPr>
        <p:sp>
          <p:nvSpPr>
            <p:cNvPr id="118815" name="Rectangle 31"/>
            <p:cNvSpPr>
              <a:spLocks noChangeArrowheads="1"/>
            </p:cNvSpPr>
            <p:nvPr/>
          </p:nvSpPr>
          <p:spPr bwMode="auto">
            <a:xfrm>
              <a:off x="1776" y="2928"/>
              <a:ext cx="528" cy="528"/>
            </a:xfrm>
            <a:prstGeom prst="rect">
              <a:avLst/>
            </a:prstGeom>
            <a:solidFill>
              <a:srgbClr val="FF0000"/>
            </a:solidFill>
            <a:ln w="25400">
              <a:solidFill>
                <a:schemeClr val="tx1"/>
              </a:solidFill>
              <a:miter lim="800000"/>
              <a:headEnd/>
              <a:tailEnd/>
            </a:ln>
            <a:effectLst/>
          </p:spPr>
          <p:txBody>
            <a:bodyPr wrap="none" anchor="ctr"/>
            <a:lstStyle/>
            <a:p>
              <a:pPr algn="ctr"/>
              <a:r>
                <a:rPr lang="en-US" sz="2800">
                  <a:latin typeface="Arial" charset="0"/>
                </a:rPr>
                <a:t>N</a:t>
              </a:r>
              <a:r>
                <a:rPr lang="en-US" sz="2800" baseline="-25000">
                  <a:latin typeface="Arial" charset="0"/>
                </a:rPr>
                <a:t>I</a:t>
              </a:r>
            </a:p>
          </p:txBody>
        </p:sp>
        <p:sp>
          <p:nvSpPr>
            <p:cNvPr id="118816" name="Rectangle 32"/>
            <p:cNvSpPr>
              <a:spLocks noChangeArrowheads="1"/>
            </p:cNvSpPr>
            <p:nvPr/>
          </p:nvSpPr>
          <p:spPr bwMode="auto">
            <a:xfrm>
              <a:off x="1584" y="2928"/>
              <a:ext cx="192" cy="528"/>
            </a:xfrm>
            <a:prstGeom prst="rect">
              <a:avLst/>
            </a:prstGeom>
            <a:solidFill>
              <a:srgbClr val="993300"/>
            </a:solidFill>
            <a:ln w="25400">
              <a:solidFill>
                <a:schemeClr val="tx1"/>
              </a:solidFill>
              <a:miter lim="800000"/>
              <a:headEnd/>
              <a:tailEnd/>
            </a:ln>
            <a:effectLst/>
          </p:spPr>
          <p:txBody>
            <a:bodyPr wrap="none" anchor="ctr"/>
            <a:lstStyle/>
            <a:p>
              <a:pPr algn="ctr"/>
              <a:r>
                <a:rPr lang="en-US" sz="2800">
                  <a:latin typeface="Arial" charset="0"/>
                </a:rPr>
                <a:t>G</a:t>
              </a:r>
              <a:endParaRPr lang="en-US" sz="2800" baseline="-25000">
                <a:latin typeface="Arial" charset="0"/>
              </a:endParaRPr>
            </a:p>
          </p:txBody>
        </p:sp>
      </p:grpSp>
      <p:sp>
        <p:nvSpPr>
          <p:cNvPr id="118817" name="Rectangle 33"/>
          <p:cNvSpPr>
            <a:spLocks noChangeArrowheads="1"/>
          </p:cNvSpPr>
          <p:nvPr/>
        </p:nvSpPr>
        <p:spPr bwMode="auto">
          <a:xfrm>
            <a:off x="2209800" y="4648200"/>
            <a:ext cx="304800" cy="838200"/>
          </a:xfrm>
          <a:prstGeom prst="rect">
            <a:avLst/>
          </a:prstGeom>
          <a:solidFill>
            <a:srgbClr val="993300"/>
          </a:solidFill>
          <a:ln w="25400">
            <a:solidFill>
              <a:schemeClr val="tx1"/>
            </a:solidFill>
            <a:miter lim="800000"/>
            <a:headEnd/>
            <a:tailEnd/>
          </a:ln>
          <a:effectLst/>
        </p:spPr>
        <p:txBody>
          <a:bodyPr wrap="none" anchor="ctr"/>
          <a:lstStyle/>
          <a:p>
            <a:pPr algn="ctr"/>
            <a:r>
              <a:rPr lang="en-US" sz="2800">
                <a:latin typeface="Arial" charset="0"/>
              </a:rPr>
              <a:t>G</a:t>
            </a:r>
            <a:endParaRPr lang="en-US" sz="2800" baseline="-25000">
              <a:latin typeface="Arial" charset="0"/>
            </a:endParaRPr>
          </a:p>
        </p:txBody>
      </p:sp>
      <p:grpSp>
        <p:nvGrpSpPr>
          <p:cNvPr id="3" name="Group 34"/>
          <p:cNvGrpSpPr>
            <a:grpSpLocks/>
          </p:cNvGrpSpPr>
          <p:nvPr/>
        </p:nvGrpSpPr>
        <p:grpSpPr bwMode="auto">
          <a:xfrm>
            <a:off x="1524000" y="5486400"/>
            <a:ext cx="838200" cy="304800"/>
            <a:chOff x="4752" y="768"/>
            <a:chExt cx="528" cy="192"/>
          </a:xfrm>
        </p:grpSpPr>
        <p:sp>
          <p:nvSpPr>
            <p:cNvPr id="118819" name="Line 35"/>
            <p:cNvSpPr>
              <a:spLocks noChangeShapeType="1"/>
            </p:cNvSpPr>
            <p:nvPr/>
          </p:nvSpPr>
          <p:spPr bwMode="auto">
            <a:xfrm flipV="1">
              <a:off x="4752" y="768"/>
              <a:ext cx="0" cy="192"/>
            </a:xfrm>
            <a:prstGeom prst="line">
              <a:avLst/>
            </a:prstGeom>
            <a:noFill/>
            <a:ln w="38100">
              <a:solidFill>
                <a:schemeClr val="tx1"/>
              </a:solidFill>
              <a:round/>
              <a:headEnd/>
              <a:tailEnd type="triangle" w="med" len="med"/>
            </a:ln>
            <a:effectLst/>
          </p:spPr>
          <p:txBody>
            <a:bodyPr/>
            <a:lstStyle/>
            <a:p>
              <a:endParaRPr lang="en-US"/>
            </a:p>
          </p:txBody>
        </p:sp>
        <p:sp>
          <p:nvSpPr>
            <p:cNvPr id="118820" name="Line 36"/>
            <p:cNvSpPr>
              <a:spLocks noChangeShapeType="1"/>
            </p:cNvSpPr>
            <p:nvPr/>
          </p:nvSpPr>
          <p:spPr bwMode="auto">
            <a:xfrm flipV="1">
              <a:off x="5280" y="768"/>
              <a:ext cx="0" cy="192"/>
            </a:xfrm>
            <a:prstGeom prst="line">
              <a:avLst/>
            </a:prstGeom>
            <a:noFill/>
            <a:ln w="38100">
              <a:solidFill>
                <a:schemeClr val="tx1"/>
              </a:solidFill>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118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3"/>
          <p:cNvSpPr>
            <a:spLocks noGrp="1"/>
          </p:cNvSpPr>
          <p:nvPr>
            <p:ph type="ftr" sz="quarter" idx="10"/>
          </p:nvPr>
        </p:nvSpPr>
        <p:spPr/>
        <p:txBody>
          <a:bodyPr/>
          <a:lstStyle/>
          <a:p>
            <a:r>
              <a:rPr lang="en-US"/>
              <a:t>Apurva N. Mody</a:t>
            </a:r>
          </a:p>
        </p:txBody>
      </p:sp>
      <p:sp>
        <p:nvSpPr>
          <p:cNvPr id="17" name="Date Placeholder 4"/>
          <p:cNvSpPr>
            <a:spLocks noGrp="1"/>
          </p:cNvSpPr>
          <p:nvPr>
            <p:ph type="dt" sz="half" idx="11"/>
          </p:nvPr>
        </p:nvSpPr>
        <p:spPr/>
        <p:txBody>
          <a:bodyPr/>
          <a:lstStyle/>
          <a:p>
            <a:fld id="{363683A8-56F9-42AF-A45C-E874A0E7D8FE}" type="datetime4">
              <a:rPr lang="en-US"/>
              <a:pPr/>
              <a:t>October 28, 2012</a:t>
            </a:fld>
            <a:endParaRPr lang="en-US"/>
          </a:p>
        </p:txBody>
      </p:sp>
      <p:sp>
        <p:nvSpPr>
          <p:cNvPr id="121858" name="Rectangle 2"/>
          <p:cNvSpPr>
            <a:spLocks noGrp="1" noChangeArrowheads="1"/>
          </p:cNvSpPr>
          <p:nvPr>
            <p:ph type="title"/>
          </p:nvPr>
        </p:nvSpPr>
        <p:spPr>
          <a:xfrm>
            <a:off x="395536" y="620688"/>
            <a:ext cx="7162800" cy="576064"/>
          </a:xfrm>
          <a:ln/>
        </p:spPr>
        <p:txBody>
          <a:bodyPr/>
          <a:lstStyle/>
          <a:p>
            <a:pPr algn="l"/>
            <a:r>
              <a:rPr lang="en-US" altLang="ko-KR" sz="2800" dirty="0">
                <a:ea typeface="굴림" charset="-127"/>
              </a:rPr>
              <a:t>Signal Acquisition Phase</a:t>
            </a:r>
          </a:p>
        </p:txBody>
      </p:sp>
      <p:sp>
        <p:nvSpPr>
          <p:cNvPr id="121859" name="Rectangle 3"/>
          <p:cNvSpPr>
            <a:spLocks noChangeArrowheads="1"/>
          </p:cNvSpPr>
          <p:nvPr/>
        </p:nvSpPr>
        <p:spPr bwMode="auto">
          <a:xfrm>
            <a:off x="381000" y="1268760"/>
            <a:ext cx="8001000" cy="1358900"/>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IIA – Fractional frequency offset estimation</a:t>
            </a:r>
            <a:r>
              <a:rPr lang="en-US" sz="1800" b="0" dirty="0">
                <a:latin typeface="Arial" charset="0"/>
              </a:rPr>
              <a:t> </a:t>
            </a:r>
          </a:p>
          <a:p>
            <a:pPr algn="l">
              <a:spcBef>
                <a:spcPct val="50000"/>
              </a:spcBef>
              <a:buClr>
                <a:schemeClr val="folHlink"/>
              </a:buClr>
              <a:buSzPct val="60000"/>
              <a:buFont typeface="Wingdings" pitchFamily="2" charset="2"/>
              <a:buNone/>
            </a:pPr>
            <a:r>
              <a:rPr lang="en-US" sz="1800" b="0" dirty="0">
                <a:latin typeface="Arial" charset="0"/>
              </a:rPr>
              <a:t>Frequency offset of up to </a:t>
            </a:r>
            <a:r>
              <a:rPr lang="en-US" sz="1800" b="0" dirty="0">
                <a:latin typeface="Arial" charset="0"/>
                <a:sym typeface="Symbol" pitchFamily="18" charset="2"/>
              </a:rPr>
              <a:t></a:t>
            </a:r>
            <a:r>
              <a:rPr lang="en-US" sz="1800" b="0" dirty="0">
                <a:latin typeface="Arial" charset="0"/>
              </a:rPr>
              <a:t>I/2 subcarrier </a:t>
            </a:r>
            <a:r>
              <a:rPr lang="en-US" sz="1800" b="0" dirty="0" err="1">
                <a:latin typeface="Arial" charset="0"/>
              </a:rPr>
              <a:t>spacings</a:t>
            </a:r>
            <a:r>
              <a:rPr lang="en-US" sz="1800" b="0" dirty="0">
                <a:latin typeface="Arial" charset="0"/>
              </a:rPr>
              <a:t> is reflected in the cyclic prefix and the posterior part of the OFDM symbol as a proportional phase shift. </a:t>
            </a:r>
          </a:p>
        </p:txBody>
      </p:sp>
      <p:sp>
        <p:nvSpPr>
          <p:cNvPr id="121860"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28</a:t>
            </a:r>
          </a:p>
        </p:txBody>
      </p:sp>
      <p:sp>
        <p:nvSpPr>
          <p:cNvPr id="121865" name="Rectangle 9"/>
          <p:cNvSpPr>
            <a:spLocks noChangeArrowheads="1"/>
          </p:cNvSpPr>
          <p:nvPr/>
        </p:nvSpPr>
        <p:spPr bwMode="auto">
          <a:xfrm>
            <a:off x="381000" y="6096000"/>
            <a:ext cx="8305800" cy="304800"/>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a:latin typeface="Arial" charset="0"/>
              </a:rPr>
              <a:t>P. H. Moose, A Technique for OFDM Frequency Offset Correction, </a:t>
            </a:r>
            <a:r>
              <a:rPr lang="en-US" sz="1400" b="0" i="1">
                <a:latin typeface="Arial" charset="0"/>
              </a:rPr>
              <a:t>IEEE Trans. on Comm</a:t>
            </a:r>
            <a:r>
              <a:rPr lang="en-US" sz="1400" b="0">
                <a:latin typeface="Arial" charset="0"/>
              </a:rPr>
              <a:t>., Oct. 1994</a:t>
            </a:r>
            <a:endParaRPr lang="en-US" sz="1400" b="0" i="1">
              <a:latin typeface="Arial" charset="0"/>
            </a:endParaRPr>
          </a:p>
        </p:txBody>
      </p:sp>
      <p:pic>
        <p:nvPicPr>
          <p:cNvPr id="121867" name="Picture 11" descr="C:\apurva\research\presentations\phd_proposal\txp_fig.png"/>
          <p:cNvPicPr>
            <a:picLocks noChangeAspect="1" noChangeArrowheads="1"/>
          </p:cNvPicPr>
          <p:nvPr>
            <p:custDataLst>
              <p:tags r:id="rId1"/>
            </p:custDataLst>
          </p:nvPr>
        </p:nvPicPr>
        <p:blipFill>
          <a:blip r:embed="rId4" cstate="print"/>
          <a:srcRect/>
          <a:stretch>
            <a:fillRect/>
          </a:stretch>
        </p:blipFill>
        <p:spPr bwMode="auto">
          <a:xfrm>
            <a:off x="609600" y="2792413"/>
            <a:ext cx="2366963" cy="560387"/>
          </a:xfrm>
          <a:prstGeom prst="rect">
            <a:avLst/>
          </a:prstGeom>
          <a:noFill/>
          <a:ln w="9525">
            <a:noFill/>
            <a:miter lim="800000"/>
            <a:headEnd/>
            <a:tailEnd/>
          </a:ln>
          <a:effectLst/>
        </p:spPr>
      </p:pic>
      <p:pic>
        <p:nvPicPr>
          <p:cNvPr id="121873" name="Picture 17" descr="C:\apurva\research\presentations\phd_proposal\txp_fig.png"/>
          <p:cNvPicPr>
            <a:picLocks noChangeAspect="1" noChangeArrowheads="1"/>
          </p:cNvPicPr>
          <p:nvPr>
            <p:custDataLst>
              <p:tags r:id="rId2"/>
            </p:custDataLst>
          </p:nvPr>
        </p:nvPicPr>
        <p:blipFill>
          <a:blip r:embed="rId5" cstate="print"/>
          <a:srcRect/>
          <a:stretch>
            <a:fillRect/>
          </a:stretch>
        </p:blipFill>
        <p:spPr bwMode="auto">
          <a:xfrm>
            <a:off x="412750" y="3733800"/>
            <a:ext cx="2579688" cy="782638"/>
          </a:xfrm>
          <a:prstGeom prst="rect">
            <a:avLst/>
          </a:prstGeom>
          <a:noFill/>
          <a:ln w="9525">
            <a:noFill/>
            <a:miter lim="800000"/>
            <a:headEnd/>
            <a:tailEnd/>
          </a:ln>
          <a:effectLst/>
        </p:spPr>
      </p:pic>
      <p:grpSp>
        <p:nvGrpSpPr>
          <p:cNvPr id="2" name="Group 18"/>
          <p:cNvGrpSpPr>
            <a:grpSpLocks/>
          </p:cNvGrpSpPr>
          <p:nvPr/>
        </p:nvGrpSpPr>
        <p:grpSpPr bwMode="auto">
          <a:xfrm>
            <a:off x="1066800" y="4876800"/>
            <a:ext cx="1143000" cy="838200"/>
            <a:chOff x="1584" y="2928"/>
            <a:chExt cx="720" cy="528"/>
          </a:xfrm>
        </p:grpSpPr>
        <p:sp>
          <p:nvSpPr>
            <p:cNvPr id="121875" name="Rectangle 19"/>
            <p:cNvSpPr>
              <a:spLocks noChangeArrowheads="1"/>
            </p:cNvSpPr>
            <p:nvPr/>
          </p:nvSpPr>
          <p:spPr bwMode="auto">
            <a:xfrm>
              <a:off x="1776" y="2928"/>
              <a:ext cx="528" cy="528"/>
            </a:xfrm>
            <a:prstGeom prst="rect">
              <a:avLst/>
            </a:prstGeom>
            <a:solidFill>
              <a:srgbClr val="FF0000"/>
            </a:solidFill>
            <a:ln w="25400">
              <a:solidFill>
                <a:schemeClr val="tx1"/>
              </a:solidFill>
              <a:miter lim="800000"/>
              <a:headEnd/>
              <a:tailEnd/>
            </a:ln>
            <a:effectLst/>
          </p:spPr>
          <p:txBody>
            <a:bodyPr wrap="none" anchor="ctr"/>
            <a:lstStyle/>
            <a:p>
              <a:pPr algn="ctr"/>
              <a:r>
                <a:rPr lang="en-US" sz="2800">
                  <a:latin typeface="Arial" charset="0"/>
                </a:rPr>
                <a:t>N</a:t>
              </a:r>
              <a:r>
                <a:rPr lang="en-US" sz="2800" baseline="-25000">
                  <a:latin typeface="Arial" charset="0"/>
                </a:rPr>
                <a:t>I</a:t>
              </a:r>
            </a:p>
          </p:txBody>
        </p:sp>
        <p:sp>
          <p:nvSpPr>
            <p:cNvPr id="121876" name="Rectangle 20"/>
            <p:cNvSpPr>
              <a:spLocks noChangeArrowheads="1"/>
            </p:cNvSpPr>
            <p:nvPr/>
          </p:nvSpPr>
          <p:spPr bwMode="auto">
            <a:xfrm>
              <a:off x="1584" y="2928"/>
              <a:ext cx="192" cy="528"/>
            </a:xfrm>
            <a:prstGeom prst="rect">
              <a:avLst/>
            </a:prstGeom>
            <a:solidFill>
              <a:srgbClr val="993300"/>
            </a:solidFill>
            <a:ln w="25400">
              <a:solidFill>
                <a:schemeClr val="tx1"/>
              </a:solidFill>
              <a:miter lim="800000"/>
              <a:headEnd/>
              <a:tailEnd/>
            </a:ln>
            <a:effectLst/>
          </p:spPr>
          <p:txBody>
            <a:bodyPr wrap="none" anchor="ctr"/>
            <a:lstStyle/>
            <a:p>
              <a:pPr algn="ctr"/>
              <a:r>
                <a:rPr lang="en-US" sz="2800">
                  <a:latin typeface="Arial" charset="0"/>
                </a:rPr>
                <a:t>G</a:t>
              </a:r>
              <a:endParaRPr lang="en-US" sz="2800" baseline="-25000">
                <a:latin typeface="Arial" charset="0"/>
              </a:endParaRPr>
            </a:p>
          </p:txBody>
        </p:sp>
      </p:grpSp>
      <p:sp>
        <p:nvSpPr>
          <p:cNvPr id="121877" name="Rectangle 21"/>
          <p:cNvSpPr>
            <a:spLocks noChangeArrowheads="1"/>
          </p:cNvSpPr>
          <p:nvPr/>
        </p:nvSpPr>
        <p:spPr bwMode="auto">
          <a:xfrm>
            <a:off x="1905000" y="4876800"/>
            <a:ext cx="304800" cy="838200"/>
          </a:xfrm>
          <a:prstGeom prst="rect">
            <a:avLst/>
          </a:prstGeom>
          <a:solidFill>
            <a:srgbClr val="993300"/>
          </a:solidFill>
          <a:ln w="25400">
            <a:solidFill>
              <a:schemeClr val="tx1"/>
            </a:solidFill>
            <a:miter lim="800000"/>
            <a:headEnd/>
            <a:tailEnd/>
          </a:ln>
          <a:effectLst/>
        </p:spPr>
        <p:txBody>
          <a:bodyPr wrap="none" anchor="ctr"/>
          <a:lstStyle/>
          <a:p>
            <a:pPr algn="ctr"/>
            <a:r>
              <a:rPr lang="en-US" sz="2800">
                <a:latin typeface="Arial" charset="0"/>
              </a:rPr>
              <a:t>G</a:t>
            </a:r>
            <a:endParaRPr lang="en-US" sz="2800" baseline="-25000">
              <a:latin typeface="Arial" charset="0"/>
            </a:endParaRPr>
          </a:p>
        </p:txBody>
      </p:sp>
      <p:grpSp>
        <p:nvGrpSpPr>
          <p:cNvPr id="3" name="Group 22"/>
          <p:cNvGrpSpPr>
            <a:grpSpLocks/>
          </p:cNvGrpSpPr>
          <p:nvPr/>
        </p:nvGrpSpPr>
        <p:grpSpPr bwMode="auto">
          <a:xfrm>
            <a:off x="1219200" y="5715000"/>
            <a:ext cx="838200" cy="304800"/>
            <a:chOff x="4752" y="768"/>
            <a:chExt cx="528" cy="192"/>
          </a:xfrm>
        </p:grpSpPr>
        <p:sp>
          <p:nvSpPr>
            <p:cNvPr id="121879" name="Line 23"/>
            <p:cNvSpPr>
              <a:spLocks noChangeShapeType="1"/>
            </p:cNvSpPr>
            <p:nvPr/>
          </p:nvSpPr>
          <p:spPr bwMode="auto">
            <a:xfrm flipV="1">
              <a:off x="4752" y="768"/>
              <a:ext cx="0" cy="192"/>
            </a:xfrm>
            <a:prstGeom prst="line">
              <a:avLst/>
            </a:prstGeom>
            <a:noFill/>
            <a:ln w="38100">
              <a:solidFill>
                <a:schemeClr val="tx1"/>
              </a:solidFill>
              <a:round/>
              <a:headEnd/>
              <a:tailEnd type="triangle" w="med" len="med"/>
            </a:ln>
            <a:effectLst/>
          </p:spPr>
          <p:txBody>
            <a:bodyPr/>
            <a:lstStyle/>
            <a:p>
              <a:endParaRPr lang="en-US"/>
            </a:p>
          </p:txBody>
        </p:sp>
        <p:sp>
          <p:nvSpPr>
            <p:cNvPr id="121880" name="Line 24"/>
            <p:cNvSpPr>
              <a:spLocks noChangeShapeType="1"/>
            </p:cNvSpPr>
            <p:nvPr/>
          </p:nvSpPr>
          <p:spPr bwMode="auto">
            <a:xfrm flipV="1">
              <a:off x="5280" y="768"/>
              <a:ext cx="0" cy="192"/>
            </a:xfrm>
            <a:prstGeom prst="line">
              <a:avLst/>
            </a:prstGeom>
            <a:noFill/>
            <a:ln w="38100">
              <a:solidFill>
                <a:schemeClr val="tx1"/>
              </a:solidFill>
              <a:round/>
              <a:headEnd/>
              <a:tailEnd type="triangle" w="med" len="med"/>
            </a:ln>
            <a:effectLst/>
          </p:spPr>
          <p:txBody>
            <a:bodyPr/>
            <a:lstStyle/>
            <a:p>
              <a:endParaRPr lang="en-US"/>
            </a:p>
          </p:txBody>
        </p:sp>
      </p:grpSp>
      <p:pic>
        <p:nvPicPr>
          <p:cNvPr id="121882" name="Picture 26" descr="C:\apurva\research\file_database\graph_data_scripts\MSE_fest_time_revisionII_I12_ICI_phase_noise.jpg"/>
          <p:cNvPicPr>
            <a:picLocks noChangeAspect="1" noChangeArrowheads="1"/>
          </p:cNvPicPr>
          <p:nvPr/>
        </p:nvPicPr>
        <p:blipFill>
          <a:blip r:embed="rId6" cstate="print"/>
          <a:srcRect/>
          <a:stretch>
            <a:fillRect/>
          </a:stretch>
        </p:blipFill>
        <p:spPr bwMode="auto">
          <a:xfrm>
            <a:off x="3505200" y="2419350"/>
            <a:ext cx="4800600" cy="3600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2000"/>
                                  </p:stCondLst>
                                  <p:childTnLst>
                                    <p:set>
                                      <p:cBhvr>
                                        <p:cTn id="6" dur="1" fill="hold">
                                          <p:stCondLst>
                                            <p:cond delay="0"/>
                                          </p:stCondLst>
                                        </p:cTn>
                                        <p:tgtEl>
                                          <p:spTgt spid="121877"/>
                                        </p:tgtEl>
                                        <p:attrNameLst>
                                          <p:attrName>style.visibility</p:attrName>
                                        </p:attrNameLst>
                                      </p:cBhvr>
                                      <p:to>
                                        <p:strVal val="visible"/>
                                      </p:to>
                                    </p:set>
                                    <p:anim calcmode="lin" valueType="num">
                                      <p:cBhvr>
                                        <p:cTn id="7" dur="1000" fill="hold"/>
                                        <p:tgtEl>
                                          <p:spTgt spid="121877"/>
                                        </p:tgtEl>
                                        <p:attrNameLst>
                                          <p:attrName>ppt_w</p:attrName>
                                        </p:attrNameLst>
                                      </p:cBhvr>
                                      <p:tavLst>
                                        <p:tav tm="0">
                                          <p:val>
                                            <p:fltVal val="0"/>
                                          </p:val>
                                        </p:tav>
                                        <p:tav tm="100000">
                                          <p:val>
                                            <p:strVal val="#ppt_w"/>
                                          </p:val>
                                        </p:tav>
                                      </p:tavLst>
                                    </p:anim>
                                    <p:anim calcmode="lin" valueType="num">
                                      <p:cBhvr>
                                        <p:cTn id="8" dur="1000" fill="hold"/>
                                        <p:tgtEl>
                                          <p:spTgt spid="121877"/>
                                        </p:tgtEl>
                                        <p:attrNameLst>
                                          <p:attrName>ppt_h</p:attrName>
                                        </p:attrNameLst>
                                      </p:cBhvr>
                                      <p:tavLst>
                                        <p:tav tm="0">
                                          <p:val>
                                            <p:fltVal val="0"/>
                                          </p:val>
                                        </p:tav>
                                        <p:tav tm="100000">
                                          <p:val>
                                            <p:strVal val="#ppt_h"/>
                                          </p:val>
                                        </p:tav>
                                      </p:tavLst>
                                    </p:anim>
                                    <p:anim calcmode="lin" valueType="num">
                                      <p:cBhvr>
                                        <p:cTn id="9" dur="1000" fill="hold"/>
                                        <p:tgtEl>
                                          <p:spTgt spid="1218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187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12" presetClass="entr" presetSubtype="4" fill="hold" nodeType="after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5500"/>
                            </p:stCondLst>
                            <p:childTnLst>
                              <p:par>
                                <p:cTn id="16" presetID="1" presetClass="entr" presetSubtype="0" fill="hold" nodeType="after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r>
              <a:rPr lang="en-US"/>
              <a:t>Apurva N. Mody</a:t>
            </a:r>
          </a:p>
        </p:txBody>
      </p:sp>
      <p:sp>
        <p:nvSpPr>
          <p:cNvPr id="30" name="Date Placeholder 4"/>
          <p:cNvSpPr>
            <a:spLocks noGrp="1"/>
          </p:cNvSpPr>
          <p:nvPr>
            <p:ph type="dt" sz="half" idx="11"/>
          </p:nvPr>
        </p:nvSpPr>
        <p:spPr/>
        <p:txBody>
          <a:bodyPr/>
          <a:lstStyle/>
          <a:p>
            <a:fld id="{4A5D43A2-EB39-4562-9CFB-95B6DBB5DB59}" type="datetime4">
              <a:rPr lang="en-US"/>
              <a:pPr/>
              <a:t>October 28, 2012</a:t>
            </a:fld>
            <a:endParaRPr lang="en-US"/>
          </a:p>
        </p:txBody>
      </p:sp>
      <p:sp>
        <p:nvSpPr>
          <p:cNvPr id="122882" name="Rectangle 2"/>
          <p:cNvSpPr>
            <a:spLocks noGrp="1" noChangeArrowheads="1"/>
          </p:cNvSpPr>
          <p:nvPr>
            <p:ph type="title"/>
          </p:nvPr>
        </p:nvSpPr>
        <p:spPr>
          <a:xfrm>
            <a:off x="323528" y="620688"/>
            <a:ext cx="7162800" cy="504056"/>
          </a:xfrm>
          <a:ln/>
        </p:spPr>
        <p:txBody>
          <a:bodyPr/>
          <a:lstStyle/>
          <a:p>
            <a:pPr algn="l"/>
            <a:r>
              <a:rPr lang="en-US" altLang="ko-KR" sz="2800" dirty="0">
                <a:ea typeface="굴림" charset="-127"/>
              </a:rPr>
              <a:t>Signal Acquisition Phase</a:t>
            </a:r>
          </a:p>
        </p:txBody>
      </p:sp>
      <p:sp>
        <p:nvSpPr>
          <p:cNvPr id="122883" name="Rectangle 3"/>
          <p:cNvSpPr>
            <a:spLocks noChangeArrowheads="1"/>
          </p:cNvSpPr>
          <p:nvPr/>
        </p:nvSpPr>
        <p:spPr bwMode="auto">
          <a:xfrm>
            <a:off x="251520" y="1124744"/>
            <a:ext cx="8001000" cy="1358900"/>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IIIA – Integer frequency offset estimation</a:t>
            </a:r>
            <a:r>
              <a:rPr lang="en-US" sz="1800" b="0" dirty="0">
                <a:latin typeface="Arial" charset="0"/>
              </a:rPr>
              <a:t> </a:t>
            </a:r>
          </a:p>
          <a:p>
            <a:pPr algn="l">
              <a:spcBef>
                <a:spcPct val="50000"/>
              </a:spcBef>
              <a:buClr>
                <a:schemeClr val="folHlink"/>
              </a:buClr>
              <a:buSzPct val="60000"/>
              <a:buFont typeface="Wingdings" pitchFamily="2" charset="2"/>
              <a:buNone/>
            </a:pPr>
            <a:r>
              <a:rPr lang="en-US" sz="1800" b="0" dirty="0">
                <a:latin typeface="Arial" charset="0"/>
              </a:rPr>
              <a:t>If same sequences are transmitted from all the antennas for </a:t>
            </a:r>
            <a:r>
              <a:rPr lang="en-US" sz="1800" b="0" i="1" dirty="0">
                <a:latin typeface="Arial" charset="0"/>
              </a:rPr>
              <a:t>d = 1</a:t>
            </a:r>
            <a:r>
              <a:rPr lang="en-US" sz="1800" b="0" dirty="0">
                <a:latin typeface="Arial" charset="0"/>
              </a:rPr>
              <a:t>, then cyclic cross-correlation of the demodulated OFDM symbol with the original sequence can be performed to estimate the residual frequency offset</a:t>
            </a:r>
          </a:p>
        </p:txBody>
      </p:sp>
      <p:sp>
        <p:nvSpPr>
          <p:cNvPr id="122884"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29</a:t>
            </a:r>
          </a:p>
        </p:txBody>
      </p:sp>
      <p:sp>
        <p:nvSpPr>
          <p:cNvPr id="122885" name="Rectangle 5"/>
          <p:cNvSpPr>
            <a:spLocks noChangeArrowheads="1"/>
          </p:cNvSpPr>
          <p:nvPr/>
        </p:nvSpPr>
        <p:spPr bwMode="auto">
          <a:xfrm>
            <a:off x="457200" y="5638800"/>
            <a:ext cx="8458200" cy="836613"/>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a:latin typeface="Tahoma" pitchFamily="34" charset="0"/>
              </a:rPr>
              <a:t>H. Zou </a:t>
            </a:r>
            <a:r>
              <a:rPr lang="en-US" sz="1400" b="0" i="1">
                <a:latin typeface="Tahoma" pitchFamily="34" charset="0"/>
              </a:rPr>
              <a:t>et al.</a:t>
            </a:r>
            <a:r>
              <a:rPr lang="en-US" sz="1400" b="0">
                <a:latin typeface="Tahoma" pitchFamily="34" charset="0"/>
              </a:rPr>
              <a:t>, Receiver implementation for high speed mobile OFDM system, </a:t>
            </a:r>
            <a:r>
              <a:rPr lang="en-US" sz="1400" b="0" i="1">
                <a:latin typeface="Tahoma" pitchFamily="34" charset="0"/>
              </a:rPr>
              <a:t>IEEE GLOBECOM 2001.</a:t>
            </a:r>
          </a:p>
          <a:p>
            <a:pPr>
              <a:spcBef>
                <a:spcPct val="50000"/>
              </a:spcBef>
              <a:buClr>
                <a:schemeClr val="folHlink"/>
              </a:buClr>
              <a:buSzPct val="60000"/>
              <a:buFont typeface="Wingdings" pitchFamily="2" charset="2"/>
              <a:buNone/>
            </a:pPr>
            <a:r>
              <a:rPr lang="en-US" sz="1400" b="0">
                <a:latin typeface="Arial" charset="0"/>
              </a:rPr>
              <a:t>A. N. Mody, G. L. Stüber, "Receiver Implementation for a MIMO OFDM System," </a:t>
            </a:r>
            <a:r>
              <a:rPr lang="en-US" sz="1400" b="0" i="1">
                <a:latin typeface="Arial" charset="0"/>
              </a:rPr>
              <a:t>IEEE Global Communications Conference</a:t>
            </a:r>
            <a:r>
              <a:rPr lang="en-US" sz="1400" b="0">
                <a:latin typeface="Arial" charset="0"/>
              </a:rPr>
              <a:t>, Taipei, Taiwan, Nov. 2002.</a:t>
            </a:r>
            <a:endParaRPr lang="en-US" sz="1400" b="0" i="1">
              <a:latin typeface="Tahoma" pitchFamily="34" charset="0"/>
            </a:endParaRPr>
          </a:p>
        </p:txBody>
      </p:sp>
      <p:pic>
        <p:nvPicPr>
          <p:cNvPr id="122890" name="Picture 10" descr="C:\apurva\research\presentations\phd_proposal\txp_fig.png"/>
          <p:cNvPicPr>
            <a:picLocks noChangeAspect="1" noChangeArrowheads="1"/>
          </p:cNvPicPr>
          <p:nvPr>
            <p:custDataLst>
              <p:tags r:id="rId1"/>
            </p:custDataLst>
          </p:nvPr>
        </p:nvPicPr>
        <p:blipFill>
          <a:blip r:embed="rId3" cstate="print"/>
          <a:srcRect/>
          <a:stretch>
            <a:fillRect/>
          </a:stretch>
        </p:blipFill>
        <p:spPr bwMode="auto">
          <a:xfrm>
            <a:off x="693738" y="2843213"/>
            <a:ext cx="3344862" cy="1347787"/>
          </a:xfrm>
          <a:prstGeom prst="rect">
            <a:avLst/>
          </a:prstGeom>
          <a:noFill/>
          <a:ln w="9525">
            <a:noFill/>
            <a:miter lim="800000"/>
            <a:headEnd/>
            <a:tailEnd/>
          </a:ln>
          <a:effectLst/>
        </p:spPr>
      </p:pic>
      <p:pic>
        <p:nvPicPr>
          <p:cNvPr id="122891" name="Picture 11" descr="C:\apurva\research\file_database\simulation_figures\freq_offset_est_fdomain.TIF"/>
          <p:cNvPicPr>
            <a:picLocks noChangeAspect="1" noChangeArrowheads="1"/>
          </p:cNvPicPr>
          <p:nvPr/>
        </p:nvPicPr>
        <p:blipFill>
          <a:blip r:embed="rId4" cstate="print"/>
          <a:srcRect/>
          <a:stretch>
            <a:fillRect/>
          </a:stretch>
        </p:blipFill>
        <p:spPr bwMode="auto">
          <a:xfrm>
            <a:off x="4419600" y="2514600"/>
            <a:ext cx="3962400" cy="3063875"/>
          </a:xfrm>
          <a:prstGeom prst="rect">
            <a:avLst/>
          </a:prstGeom>
          <a:noFill/>
        </p:spPr>
      </p:pic>
      <p:grpSp>
        <p:nvGrpSpPr>
          <p:cNvPr id="2" name="Group 32"/>
          <p:cNvGrpSpPr>
            <a:grpSpLocks/>
          </p:cNvGrpSpPr>
          <p:nvPr/>
        </p:nvGrpSpPr>
        <p:grpSpPr bwMode="auto">
          <a:xfrm>
            <a:off x="914400" y="4419600"/>
            <a:ext cx="2743200" cy="762000"/>
            <a:chOff x="576" y="2784"/>
            <a:chExt cx="1728" cy="480"/>
          </a:xfrm>
        </p:grpSpPr>
        <p:sp>
          <p:nvSpPr>
            <p:cNvPr id="122892" name="Text Box 12"/>
            <p:cNvSpPr txBox="1">
              <a:spLocks noChangeArrowheads="1"/>
            </p:cNvSpPr>
            <p:nvPr/>
          </p:nvSpPr>
          <p:spPr bwMode="auto">
            <a:xfrm>
              <a:off x="576" y="2921"/>
              <a:ext cx="432" cy="343"/>
            </a:xfrm>
            <a:prstGeom prst="rect">
              <a:avLst/>
            </a:prstGeom>
            <a:solidFill>
              <a:schemeClr val="hlink"/>
            </a:solidFill>
            <a:ln w="25400">
              <a:solidFill>
                <a:schemeClr val="tx1"/>
              </a:solidFill>
              <a:miter lim="800000"/>
              <a:headEnd/>
              <a:tailEnd/>
            </a:ln>
            <a:effectLst/>
          </p:spPr>
          <p:txBody>
            <a:bodyPr>
              <a:spAutoFit/>
            </a:bodyPr>
            <a:lstStyle/>
            <a:p>
              <a:pPr algn="ctr">
                <a:spcBef>
                  <a:spcPct val="50000"/>
                </a:spcBef>
              </a:pPr>
              <a:r>
                <a:rPr lang="en-US" sz="2800" u="sng">
                  <a:latin typeface="Arial" charset="0"/>
                </a:rPr>
                <a:t>S</a:t>
              </a:r>
              <a:r>
                <a:rPr lang="en-US" baseline="-25000">
                  <a:latin typeface="Arial" charset="0"/>
                </a:rPr>
                <a:t>1</a:t>
              </a:r>
            </a:p>
          </p:txBody>
        </p:sp>
        <p:sp>
          <p:nvSpPr>
            <p:cNvPr id="122893" name="Text Box 13"/>
            <p:cNvSpPr txBox="1">
              <a:spLocks noChangeArrowheads="1"/>
            </p:cNvSpPr>
            <p:nvPr/>
          </p:nvSpPr>
          <p:spPr bwMode="auto">
            <a:xfrm>
              <a:off x="1440" y="2921"/>
              <a:ext cx="432" cy="343"/>
            </a:xfrm>
            <a:prstGeom prst="rect">
              <a:avLst/>
            </a:prstGeom>
            <a:solidFill>
              <a:schemeClr val="hlink"/>
            </a:solidFill>
            <a:ln w="25400">
              <a:solidFill>
                <a:schemeClr val="tx1"/>
              </a:solidFill>
              <a:miter lim="800000"/>
              <a:headEnd/>
              <a:tailEnd/>
            </a:ln>
            <a:effectLst/>
          </p:spPr>
          <p:txBody>
            <a:bodyPr>
              <a:spAutoFit/>
            </a:bodyPr>
            <a:lstStyle/>
            <a:p>
              <a:pPr algn="ctr">
                <a:spcBef>
                  <a:spcPct val="50000"/>
                </a:spcBef>
              </a:pPr>
              <a:r>
                <a:rPr lang="en-US" sz="2800" u="sng">
                  <a:latin typeface="Arial" charset="0"/>
                </a:rPr>
                <a:t>S</a:t>
              </a:r>
              <a:r>
                <a:rPr lang="en-US" baseline="-25000">
                  <a:latin typeface="Arial" charset="0"/>
                </a:rPr>
                <a:t>1</a:t>
              </a:r>
            </a:p>
          </p:txBody>
        </p:sp>
        <p:sp>
          <p:nvSpPr>
            <p:cNvPr id="122894" name="Text Box 14"/>
            <p:cNvSpPr txBox="1">
              <a:spLocks noChangeArrowheads="1"/>
            </p:cNvSpPr>
            <p:nvPr/>
          </p:nvSpPr>
          <p:spPr bwMode="auto">
            <a:xfrm>
              <a:off x="1872" y="2921"/>
              <a:ext cx="432" cy="343"/>
            </a:xfrm>
            <a:prstGeom prst="rect">
              <a:avLst/>
            </a:prstGeom>
            <a:solidFill>
              <a:schemeClr val="hlink"/>
            </a:solidFill>
            <a:ln w="25400">
              <a:solidFill>
                <a:schemeClr val="tx1"/>
              </a:solidFill>
              <a:miter lim="800000"/>
              <a:headEnd/>
              <a:tailEnd/>
            </a:ln>
            <a:effectLst/>
          </p:spPr>
          <p:txBody>
            <a:bodyPr>
              <a:spAutoFit/>
            </a:bodyPr>
            <a:lstStyle/>
            <a:p>
              <a:pPr algn="ctr">
                <a:spcBef>
                  <a:spcPct val="50000"/>
                </a:spcBef>
              </a:pPr>
              <a:r>
                <a:rPr lang="en-US" sz="2800" u="sng">
                  <a:latin typeface="Arial" charset="0"/>
                </a:rPr>
                <a:t>S</a:t>
              </a:r>
              <a:r>
                <a:rPr lang="en-US" baseline="-25000">
                  <a:latin typeface="Arial" charset="0"/>
                </a:rPr>
                <a:t>1</a:t>
              </a:r>
            </a:p>
          </p:txBody>
        </p:sp>
        <p:sp>
          <p:nvSpPr>
            <p:cNvPr id="122895" name="Text Box 15"/>
            <p:cNvSpPr txBox="1">
              <a:spLocks noChangeArrowheads="1"/>
            </p:cNvSpPr>
            <p:nvPr/>
          </p:nvSpPr>
          <p:spPr bwMode="auto">
            <a:xfrm>
              <a:off x="1008" y="2921"/>
              <a:ext cx="432" cy="343"/>
            </a:xfrm>
            <a:prstGeom prst="rect">
              <a:avLst/>
            </a:prstGeom>
            <a:solidFill>
              <a:schemeClr val="hlink"/>
            </a:solidFill>
            <a:ln w="25400">
              <a:solidFill>
                <a:schemeClr val="tx1"/>
              </a:solidFill>
              <a:miter lim="800000"/>
              <a:headEnd/>
              <a:tailEnd/>
            </a:ln>
            <a:effectLst/>
          </p:spPr>
          <p:txBody>
            <a:bodyPr>
              <a:spAutoFit/>
            </a:bodyPr>
            <a:lstStyle/>
            <a:p>
              <a:pPr algn="ctr">
                <a:spcBef>
                  <a:spcPct val="50000"/>
                </a:spcBef>
              </a:pPr>
              <a:r>
                <a:rPr lang="en-US" sz="2800" u="sng">
                  <a:latin typeface="Arial" charset="0"/>
                </a:rPr>
                <a:t>S</a:t>
              </a:r>
              <a:r>
                <a:rPr lang="en-US" baseline="-25000">
                  <a:latin typeface="Arial" charset="0"/>
                </a:rPr>
                <a:t>1</a:t>
              </a:r>
            </a:p>
          </p:txBody>
        </p:sp>
        <p:grpSp>
          <p:nvGrpSpPr>
            <p:cNvPr id="3" name="Group 19"/>
            <p:cNvGrpSpPr>
              <a:grpSpLocks/>
            </p:cNvGrpSpPr>
            <p:nvPr/>
          </p:nvGrpSpPr>
          <p:grpSpPr bwMode="auto">
            <a:xfrm>
              <a:off x="720" y="2784"/>
              <a:ext cx="96" cy="144"/>
              <a:chOff x="720" y="2784"/>
              <a:chExt cx="96" cy="144"/>
            </a:xfrm>
          </p:grpSpPr>
          <p:sp>
            <p:nvSpPr>
              <p:cNvPr id="122896" name="Line 16"/>
              <p:cNvSpPr>
                <a:spLocks noChangeShapeType="1"/>
              </p:cNvSpPr>
              <p:nvPr/>
            </p:nvSpPr>
            <p:spPr bwMode="auto">
              <a:xfrm flipV="1">
                <a:off x="768" y="2832"/>
                <a:ext cx="0" cy="96"/>
              </a:xfrm>
              <a:prstGeom prst="line">
                <a:avLst/>
              </a:prstGeom>
              <a:noFill/>
              <a:ln w="28575">
                <a:solidFill>
                  <a:schemeClr val="tx1"/>
                </a:solidFill>
                <a:round/>
                <a:headEnd/>
                <a:tailEnd/>
              </a:ln>
              <a:effectLst/>
            </p:spPr>
            <p:txBody>
              <a:bodyPr/>
              <a:lstStyle/>
              <a:p>
                <a:endParaRPr lang="en-US"/>
              </a:p>
            </p:txBody>
          </p:sp>
          <p:sp>
            <p:nvSpPr>
              <p:cNvPr id="122897" name="Line 17"/>
              <p:cNvSpPr>
                <a:spLocks noChangeShapeType="1"/>
              </p:cNvSpPr>
              <p:nvPr/>
            </p:nvSpPr>
            <p:spPr bwMode="auto">
              <a:xfrm flipH="1" flipV="1">
                <a:off x="720" y="2784"/>
                <a:ext cx="48" cy="48"/>
              </a:xfrm>
              <a:prstGeom prst="line">
                <a:avLst/>
              </a:prstGeom>
              <a:noFill/>
              <a:ln w="28575">
                <a:solidFill>
                  <a:schemeClr val="tx1"/>
                </a:solidFill>
                <a:round/>
                <a:headEnd/>
                <a:tailEnd/>
              </a:ln>
              <a:effectLst/>
            </p:spPr>
            <p:txBody>
              <a:bodyPr/>
              <a:lstStyle/>
              <a:p>
                <a:endParaRPr lang="en-US"/>
              </a:p>
            </p:txBody>
          </p:sp>
          <p:sp>
            <p:nvSpPr>
              <p:cNvPr id="122898" name="Line 18"/>
              <p:cNvSpPr>
                <a:spLocks noChangeShapeType="1"/>
              </p:cNvSpPr>
              <p:nvPr/>
            </p:nvSpPr>
            <p:spPr bwMode="auto">
              <a:xfrm flipV="1">
                <a:off x="768" y="2784"/>
                <a:ext cx="48" cy="48"/>
              </a:xfrm>
              <a:prstGeom prst="line">
                <a:avLst/>
              </a:prstGeom>
              <a:noFill/>
              <a:ln w="28575">
                <a:solidFill>
                  <a:schemeClr val="tx1"/>
                </a:solidFill>
                <a:round/>
                <a:headEnd/>
                <a:tailEnd/>
              </a:ln>
              <a:effectLst/>
            </p:spPr>
            <p:txBody>
              <a:bodyPr/>
              <a:lstStyle/>
              <a:p>
                <a:endParaRPr lang="en-US"/>
              </a:p>
            </p:txBody>
          </p:sp>
        </p:grpSp>
        <p:grpSp>
          <p:nvGrpSpPr>
            <p:cNvPr id="4" name="Group 20"/>
            <p:cNvGrpSpPr>
              <a:grpSpLocks/>
            </p:cNvGrpSpPr>
            <p:nvPr/>
          </p:nvGrpSpPr>
          <p:grpSpPr bwMode="auto">
            <a:xfrm>
              <a:off x="2016" y="2784"/>
              <a:ext cx="96" cy="144"/>
              <a:chOff x="720" y="2784"/>
              <a:chExt cx="96" cy="144"/>
            </a:xfrm>
          </p:grpSpPr>
          <p:sp>
            <p:nvSpPr>
              <p:cNvPr id="122901" name="Line 21"/>
              <p:cNvSpPr>
                <a:spLocks noChangeShapeType="1"/>
              </p:cNvSpPr>
              <p:nvPr/>
            </p:nvSpPr>
            <p:spPr bwMode="auto">
              <a:xfrm flipV="1">
                <a:off x="768" y="2832"/>
                <a:ext cx="0" cy="96"/>
              </a:xfrm>
              <a:prstGeom prst="line">
                <a:avLst/>
              </a:prstGeom>
              <a:noFill/>
              <a:ln w="28575">
                <a:solidFill>
                  <a:schemeClr val="tx1"/>
                </a:solidFill>
                <a:round/>
                <a:headEnd/>
                <a:tailEnd/>
              </a:ln>
              <a:effectLst/>
            </p:spPr>
            <p:txBody>
              <a:bodyPr/>
              <a:lstStyle/>
              <a:p>
                <a:endParaRPr lang="en-US"/>
              </a:p>
            </p:txBody>
          </p:sp>
          <p:sp>
            <p:nvSpPr>
              <p:cNvPr id="122902" name="Line 22"/>
              <p:cNvSpPr>
                <a:spLocks noChangeShapeType="1"/>
              </p:cNvSpPr>
              <p:nvPr/>
            </p:nvSpPr>
            <p:spPr bwMode="auto">
              <a:xfrm flipH="1" flipV="1">
                <a:off x="720" y="2784"/>
                <a:ext cx="48" cy="48"/>
              </a:xfrm>
              <a:prstGeom prst="line">
                <a:avLst/>
              </a:prstGeom>
              <a:noFill/>
              <a:ln w="28575">
                <a:solidFill>
                  <a:schemeClr val="tx1"/>
                </a:solidFill>
                <a:round/>
                <a:headEnd/>
                <a:tailEnd/>
              </a:ln>
              <a:effectLst/>
            </p:spPr>
            <p:txBody>
              <a:bodyPr/>
              <a:lstStyle/>
              <a:p>
                <a:endParaRPr lang="en-US"/>
              </a:p>
            </p:txBody>
          </p:sp>
          <p:sp>
            <p:nvSpPr>
              <p:cNvPr id="122903" name="Line 23"/>
              <p:cNvSpPr>
                <a:spLocks noChangeShapeType="1"/>
              </p:cNvSpPr>
              <p:nvPr/>
            </p:nvSpPr>
            <p:spPr bwMode="auto">
              <a:xfrm flipV="1">
                <a:off x="768" y="2784"/>
                <a:ext cx="48" cy="48"/>
              </a:xfrm>
              <a:prstGeom prst="line">
                <a:avLst/>
              </a:prstGeom>
              <a:noFill/>
              <a:ln w="28575">
                <a:solidFill>
                  <a:schemeClr val="tx1"/>
                </a:solidFill>
                <a:round/>
                <a:headEnd/>
                <a:tailEnd/>
              </a:ln>
              <a:effectLst/>
            </p:spPr>
            <p:txBody>
              <a:bodyPr/>
              <a:lstStyle/>
              <a:p>
                <a:endParaRPr lang="en-US"/>
              </a:p>
            </p:txBody>
          </p:sp>
        </p:grpSp>
        <p:grpSp>
          <p:nvGrpSpPr>
            <p:cNvPr id="5" name="Group 24"/>
            <p:cNvGrpSpPr>
              <a:grpSpLocks/>
            </p:cNvGrpSpPr>
            <p:nvPr/>
          </p:nvGrpSpPr>
          <p:grpSpPr bwMode="auto">
            <a:xfrm>
              <a:off x="1584" y="2784"/>
              <a:ext cx="96" cy="144"/>
              <a:chOff x="720" y="2784"/>
              <a:chExt cx="96" cy="144"/>
            </a:xfrm>
          </p:grpSpPr>
          <p:sp>
            <p:nvSpPr>
              <p:cNvPr id="122905" name="Line 25"/>
              <p:cNvSpPr>
                <a:spLocks noChangeShapeType="1"/>
              </p:cNvSpPr>
              <p:nvPr/>
            </p:nvSpPr>
            <p:spPr bwMode="auto">
              <a:xfrm flipV="1">
                <a:off x="768" y="2832"/>
                <a:ext cx="0" cy="96"/>
              </a:xfrm>
              <a:prstGeom prst="line">
                <a:avLst/>
              </a:prstGeom>
              <a:noFill/>
              <a:ln w="28575">
                <a:solidFill>
                  <a:schemeClr val="tx1"/>
                </a:solidFill>
                <a:round/>
                <a:headEnd/>
                <a:tailEnd/>
              </a:ln>
              <a:effectLst/>
            </p:spPr>
            <p:txBody>
              <a:bodyPr/>
              <a:lstStyle/>
              <a:p>
                <a:endParaRPr lang="en-US"/>
              </a:p>
            </p:txBody>
          </p:sp>
          <p:sp>
            <p:nvSpPr>
              <p:cNvPr id="122906" name="Line 26"/>
              <p:cNvSpPr>
                <a:spLocks noChangeShapeType="1"/>
              </p:cNvSpPr>
              <p:nvPr/>
            </p:nvSpPr>
            <p:spPr bwMode="auto">
              <a:xfrm flipH="1" flipV="1">
                <a:off x="720" y="2784"/>
                <a:ext cx="48" cy="48"/>
              </a:xfrm>
              <a:prstGeom prst="line">
                <a:avLst/>
              </a:prstGeom>
              <a:noFill/>
              <a:ln w="28575">
                <a:solidFill>
                  <a:schemeClr val="tx1"/>
                </a:solidFill>
                <a:round/>
                <a:headEnd/>
                <a:tailEnd/>
              </a:ln>
              <a:effectLst/>
            </p:spPr>
            <p:txBody>
              <a:bodyPr/>
              <a:lstStyle/>
              <a:p>
                <a:endParaRPr lang="en-US"/>
              </a:p>
            </p:txBody>
          </p:sp>
          <p:sp>
            <p:nvSpPr>
              <p:cNvPr id="122907" name="Line 27"/>
              <p:cNvSpPr>
                <a:spLocks noChangeShapeType="1"/>
              </p:cNvSpPr>
              <p:nvPr/>
            </p:nvSpPr>
            <p:spPr bwMode="auto">
              <a:xfrm flipV="1">
                <a:off x="768" y="2784"/>
                <a:ext cx="48" cy="48"/>
              </a:xfrm>
              <a:prstGeom prst="line">
                <a:avLst/>
              </a:prstGeom>
              <a:noFill/>
              <a:ln w="28575">
                <a:solidFill>
                  <a:schemeClr val="tx1"/>
                </a:solidFill>
                <a:round/>
                <a:headEnd/>
                <a:tailEnd/>
              </a:ln>
              <a:effectLst/>
            </p:spPr>
            <p:txBody>
              <a:bodyPr/>
              <a:lstStyle/>
              <a:p>
                <a:endParaRPr lang="en-US"/>
              </a:p>
            </p:txBody>
          </p:sp>
        </p:grpSp>
        <p:grpSp>
          <p:nvGrpSpPr>
            <p:cNvPr id="6" name="Group 28"/>
            <p:cNvGrpSpPr>
              <a:grpSpLocks/>
            </p:cNvGrpSpPr>
            <p:nvPr/>
          </p:nvGrpSpPr>
          <p:grpSpPr bwMode="auto">
            <a:xfrm>
              <a:off x="1152" y="2784"/>
              <a:ext cx="96" cy="144"/>
              <a:chOff x="720" y="2784"/>
              <a:chExt cx="96" cy="144"/>
            </a:xfrm>
          </p:grpSpPr>
          <p:sp>
            <p:nvSpPr>
              <p:cNvPr id="122909" name="Line 29"/>
              <p:cNvSpPr>
                <a:spLocks noChangeShapeType="1"/>
              </p:cNvSpPr>
              <p:nvPr/>
            </p:nvSpPr>
            <p:spPr bwMode="auto">
              <a:xfrm flipV="1">
                <a:off x="768" y="2832"/>
                <a:ext cx="0" cy="96"/>
              </a:xfrm>
              <a:prstGeom prst="line">
                <a:avLst/>
              </a:prstGeom>
              <a:noFill/>
              <a:ln w="28575">
                <a:solidFill>
                  <a:schemeClr val="tx1"/>
                </a:solidFill>
                <a:round/>
                <a:headEnd/>
                <a:tailEnd/>
              </a:ln>
              <a:effectLst/>
            </p:spPr>
            <p:txBody>
              <a:bodyPr/>
              <a:lstStyle/>
              <a:p>
                <a:endParaRPr lang="en-US"/>
              </a:p>
            </p:txBody>
          </p:sp>
          <p:sp>
            <p:nvSpPr>
              <p:cNvPr id="122910" name="Line 30"/>
              <p:cNvSpPr>
                <a:spLocks noChangeShapeType="1"/>
              </p:cNvSpPr>
              <p:nvPr/>
            </p:nvSpPr>
            <p:spPr bwMode="auto">
              <a:xfrm flipH="1" flipV="1">
                <a:off x="720" y="2784"/>
                <a:ext cx="48" cy="48"/>
              </a:xfrm>
              <a:prstGeom prst="line">
                <a:avLst/>
              </a:prstGeom>
              <a:noFill/>
              <a:ln w="28575">
                <a:solidFill>
                  <a:schemeClr val="tx1"/>
                </a:solidFill>
                <a:round/>
                <a:headEnd/>
                <a:tailEnd/>
              </a:ln>
              <a:effectLst/>
            </p:spPr>
            <p:txBody>
              <a:bodyPr/>
              <a:lstStyle/>
              <a:p>
                <a:endParaRPr lang="en-US"/>
              </a:p>
            </p:txBody>
          </p:sp>
          <p:sp>
            <p:nvSpPr>
              <p:cNvPr id="122911" name="Line 31"/>
              <p:cNvSpPr>
                <a:spLocks noChangeShapeType="1"/>
              </p:cNvSpPr>
              <p:nvPr/>
            </p:nvSpPr>
            <p:spPr bwMode="auto">
              <a:xfrm flipV="1">
                <a:off x="768" y="2784"/>
                <a:ext cx="48" cy="48"/>
              </a:xfrm>
              <a:prstGeom prst="line">
                <a:avLst/>
              </a:prstGeom>
              <a:noFill/>
              <a:ln w="28575">
                <a:solidFill>
                  <a:schemeClr val="tx1"/>
                </a:solidFill>
                <a:round/>
                <a:headEnd/>
                <a:tailEnd/>
              </a:ln>
              <a:effectLst/>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6" name="Slide Number Placeholder 5"/>
          <p:cNvSpPr>
            <a:spLocks noGrp="1"/>
          </p:cNvSpPr>
          <p:nvPr>
            <p:ph type="sldNum" sz="quarter" idx="12"/>
          </p:nvPr>
        </p:nvSpPr>
        <p:spPr/>
        <p:txBody>
          <a:bodyPr/>
          <a:lstStyle/>
          <a:p>
            <a:r>
              <a:rPr lang="en-US"/>
              <a:t>Slide </a:t>
            </a:r>
            <a:fld id="{5372F170-D2F3-4A26-A627-43A3F5C5FED3}" type="slidenum">
              <a:rPr lang="en-US"/>
              <a:pPr/>
              <a:t>2</a:t>
            </a:fld>
            <a:endParaRPr lang="en-US"/>
          </a:p>
        </p:txBody>
      </p:sp>
      <p:sp>
        <p:nvSpPr>
          <p:cNvPr id="5122" name="Rectangle 2"/>
          <p:cNvSpPr>
            <a:spLocks noGrp="1" noChangeArrowheads="1"/>
          </p:cNvSpPr>
          <p:nvPr>
            <p:ph type="title" idx="4294967295"/>
          </p:nvPr>
        </p:nvSpPr>
        <p:spPr>
          <a:xfrm>
            <a:off x="685800" y="685800"/>
            <a:ext cx="7772400" cy="1066800"/>
          </a:xfrm>
          <a:prstGeom prst="rect">
            <a:avLst/>
          </a:prstGeom>
          <a:noFill/>
          <a:ln/>
        </p:spPr>
        <p:txBody>
          <a:bodyPr/>
          <a:lstStyle/>
          <a:p>
            <a:r>
              <a:rPr lang="en-US" dirty="0"/>
              <a:t>Abstract</a:t>
            </a:r>
          </a:p>
        </p:txBody>
      </p:sp>
      <p:sp>
        <p:nvSpPr>
          <p:cNvPr id="7" name="Rectangle 3"/>
          <p:cNvSpPr txBox="1">
            <a:spLocks noChangeArrowheads="1"/>
          </p:cNvSpPr>
          <p:nvPr/>
        </p:nvSpPr>
        <p:spPr bwMode="auto">
          <a:xfrm>
            <a:off x="251520" y="1484784"/>
            <a:ext cx="8568952"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b="0" dirty="0" smtClean="0"/>
              <a:t>P802.22b requires enhancements to PHY, MAC and Cognitive functions.</a:t>
            </a:r>
          </a:p>
          <a:p>
            <a:r>
              <a:rPr lang="en-US" b="0" dirty="0" smtClean="0"/>
              <a:t>Here we describe some concepts that will help to meet those requirements.</a:t>
            </a:r>
            <a:endParaRPr lang="en-US" b="0"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A393A1B2-14A2-4B0C-BFFE-6624E90DB92D}" type="datetime4">
              <a:rPr lang="en-US"/>
              <a:pPr/>
              <a:t>October 28, 2012</a:t>
            </a:fld>
            <a:endParaRPr lang="en-US"/>
          </a:p>
        </p:txBody>
      </p:sp>
      <p:sp>
        <p:nvSpPr>
          <p:cNvPr id="123906" name="Rectangle 2"/>
          <p:cNvSpPr>
            <a:spLocks noGrp="1" noChangeArrowheads="1"/>
          </p:cNvSpPr>
          <p:nvPr>
            <p:ph type="title"/>
          </p:nvPr>
        </p:nvSpPr>
        <p:spPr>
          <a:xfrm>
            <a:off x="323528" y="620688"/>
            <a:ext cx="7162800" cy="504056"/>
          </a:xfrm>
          <a:ln/>
        </p:spPr>
        <p:txBody>
          <a:bodyPr/>
          <a:lstStyle/>
          <a:p>
            <a:pPr algn="l"/>
            <a:r>
              <a:rPr lang="en-US" altLang="ko-KR" sz="2800" dirty="0">
                <a:ea typeface="굴림" charset="-127"/>
              </a:rPr>
              <a:t>Signal Acquisition Phase</a:t>
            </a:r>
          </a:p>
        </p:txBody>
      </p:sp>
      <p:sp>
        <p:nvSpPr>
          <p:cNvPr id="123907" name="Rectangle 3"/>
          <p:cNvSpPr>
            <a:spLocks noChangeArrowheads="1"/>
          </p:cNvSpPr>
          <p:nvPr/>
        </p:nvSpPr>
        <p:spPr bwMode="auto">
          <a:xfrm>
            <a:off x="228600" y="1219200"/>
            <a:ext cx="8001000" cy="1358900"/>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IVA – Fine time synchronization</a:t>
            </a:r>
            <a:r>
              <a:rPr lang="en-US" sz="1800" b="0" dirty="0">
                <a:latin typeface="Arial" charset="0"/>
              </a:rPr>
              <a:t> </a:t>
            </a:r>
          </a:p>
          <a:p>
            <a:pPr algn="l">
              <a:spcBef>
                <a:spcPct val="50000"/>
              </a:spcBef>
              <a:buClr>
                <a:schemeClr val="folHlink"/>
              </a:buClr>
              <a:buSzPct val="60000"/>
              <a:buFont typeface="Wingdings" pitchFamily="2" charset="2"/>
              <a:buNone/>
            </a:pPr>
            <a:r>
              <a:rPr lang="en-US" sz="1800" b="0" dirty="0">
                <a:latin typeface="Arial" charset="0"/>
              </a:rPr>
              <a:t>Fine time synchronization can be performed by cross-correlating the frequency compensated received samples of the complex envelope with the transmitted time domain preamble sequences.</a:t>
            </a:r>
          </a:p>
        </p:txBody>
      </p:sp>
      <p:sp>
        <p:nvSpPr>
          <p:cNvPr id="123908"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30</a:t>
            </a:r>
          </a:p>
        </p:txBody>
      </p:sp>
      <p:sp>
        <p:nvSpPr>
          <p:cNvPr id="123909" name="Rectangle 5"/>
          <p:cNvSpPr>
            <a:spLocks noChangeArrowheads="1"/>
          </p:cNvSpPr>
          <p:nvPr/>
        </p:nvSpPr>
        <p:spPr bwMode="auto">
          <a:xfrm>
            <a:off x="457200" y="6004520"/>
            <a:ext cx="8458200" cy="304800"/>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dirty="0">
                <a:latin typeface="Tahoma" pitchFamily="34" charset="0"/>
              </a:rPr>
              <a:t>A. N. Mody and G. L. </a:t>
            </a:r>
            <a:r>
              <a:rPr lang="en-US" sz="1400" b="0" dirty="0" err="1">
                <a:latin typeface="Tahoma" pitchFamily="34" charset="0"/>
              </a:rPr>
              <a:t>St</a:t>
            </a:r>
            <a:r>
              <a:rPr lang="en-US" sz="1400" b="0" dirty="0" err="1">
                <a:latin typeface="Arial" charset="0"/>
              </a:rPr>
              <a:t>ü</a:t>
            </a:r>
            <a:r>
              <a:rPr lang="en-US" sz="1400" b="0" dirty="0" err="1">
                <a:latin typeface="Tahoma" pitchFamily="34" charset="0"/>
              </a:rPr>
              <a:t>ber</a:t>
            </a:r>
            <a:r>
              <a:rPr lang="en-US" sz="1400" b="0" dirty="0">
                <a:latin typeface="Tahoma" pitchFamily="34" charset="0"/>
              </a:rPr>
              <a:t>, Synchronization for MIMO OFDM Systems, </a:t>
            </a:r>
            <a:r>
              <a:rPr lang="en-US" sz="1400" b="0" i="1" dirty="0">
                <a:latin typeface="Tahoma" pitchFamily="34" charset="0"/>
              </a:rPr>
              <a:t>IEEE GLOBECOM 2001.</a:t>
            </a:r>
          </a:p>
        </p:txBody>
      </p:sp>
      <p:pic>
        <p:nvPicPr>
          <p:cNvPr id="123914" name="Picture 10" descr="C:\apurva\research\presentations\phd_proposal\txp_fig.png"/>
          <p:cNvPicPr>
            <a:picLocks noChangeAspect="1" noChangeArrowheads="1"/>
          </p:cNvPicPr>
          <p:nvPr>
            <p:custDataLst>
              <p:tags r:id="rId1"/>
            </p:custDataLst>
          </p:nvPr>
        </p:nvPicPr>
        <p:blipFill>
          <a:blip r:embed="rId3" cstate="print"/>
          <a:srcRect/>
          <a:stretch>
            <a:fillRect/>
          </a:stretch>
        </p:blipFill>
        <p:spPr bwMode="auto">
          <a:xfrm>
            <a:off x="1524000" y="2670175"/>
            <a:ext cx="5338763" cy="31210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Apurva N. Mody</a:t>
            </a:r>
          </a:p>
        </p:txBody>
      </p:sp>
      <p:sp>
        <p:nvSpPr>
          <p:cNvPr id="11" name="Date Placeholder 4"/>
          <p:cNvSpPr>
            <a:spLocks noGrp="1"/>
          </p:cNvSpPr>
          <p:nvPr>
            <p:ph type="dt" sz="half" idx="11"/>
          </p:nvPr>
        </p:nvSpPr>
        <p:spPr/>
        <p:txBody>
          <a:bodyPr/>
          <a:lstStyle/>
          <a:p>
            <a:fld id="{32963D12-4997-4949-863D-66A8D480419C}" type="datetime4">
              <a:rPr lang="en-US"/>
              <a:pPr/>
              <a:t>October 28, 2012</a:t>
            </a:fld>
            <a:endParaRPr lang="en-US"/>
          </a:p>
        </p:txBody>
      </p:sp>
      <p:pic>
        <p:nvPicPr>
          <p:cNvPr id="172034" name="Picture 1026" descr="C:\apurva\research\file_database\research_figures\synchronization_circuit_coloured.jpg"/>
          <p:cNvPicPr>
            <a:picLocks noChangeAspect="1" noChangeArrowheads="1"/>
          </p:cNvPicPr>
          <p:nvPr/>
        </p:nvPicPr>
        <p:blipFill>
          <a:blip r:embed="rId2" cstate="print"/>
          <a:srcRect/>
          <a:stretch>
            <a:fillRect/>
          </a:stretch>
        </p:blipFill>
        <p:spPr bwMode="auto">
          <a:xfrm>
            <a:off x="633413" y="1484313"/>
            <a:ext cx="7596187" cy="4916487"/>
          </a:xfrm>
          <a:prstGeom prst="rect">
            <a:avLst/>
          </a:prstGeom>
          <a:pattFill prst="ltDnDiag">
            <a:fgClr>
              <a:schemeClr val="accent1"/>
            </a:fgClr>
            <a:bgClr>
              <a:schemeClr val="bg1"/>
            </a:bgClr>
          </a:pattFill>
          <a:ln w="22225">
            <a:noFill/>
            <a:miter lim="800000"/>
            <a:headEnd/>
            <a:tailEnd/>
          </a:ln>
        </p:spPr>
      </p:pic>
      <p:sp>
        <p:nvSpPr>
          <p:cNvPr id="172035" name="Rectangle 1027"/>
          <p:cNvSpPr>
            <a:spLocks noGrp="1" noChangeArrowheads="1"/>
          </p:cNvSpPr>
          <p:nvPr>
            <p:ph type="title"/>
          </p:nvPr>
        </p:nvSpPr>
        <p:spPr>
          <a:xfrm>
            <a:off x="467544" y="620688"/>
            <a:ext cx="6324600" cy="914400"/>
          </a:xfrm>
          <a:ln/>
        </p:spPr>
        <p:txBody>
          <a:bodyPr/>
          <a:lstStyle/>
          <a:p>
            <a:pPr algn="l"/>
            <a:r>
              <a:rPr lang="en-US" altLang="ko-KR" sz="2400" dirty="0">
                <a:ea typeface="굴림" charset="-127"/>
              </a:rPr>
              <a:t>Receiver Architecture – Time and Frequency Synchronization</a:t>
            </a:r>
          </a:p>
        </p:txBody>
      </p:sp>
      <p:sp>
        <p:nvSpPr>
          <p:cNvPr id="172036" name="Text Box 1028"/>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31</a:t>
            </a:r>
          </a:p>
        </p:txBody>
      </p:sp>
      <p:sp>
        <p:nvSpPr>
          <p:cNvPr id="172037" name="Rectangle 1029"/>
          <p:cNvSpPr>
            <a:spLocks noChangeArrowheads="1"/>
          </p:cNvSpPr>
          <p:nvPr/>
        </p:nvSpPr>
        <p:spPr bwMode="auto">
          <a:xfrm>
            <a:off x="1600200" y="3200400"/>
            <a:ext cx="1066800" cy="1066800"/>
          </a:xfrm>
          <a:prstGeom prst="rect">
            <a:avLst/>
          </a:prstGeom>
          <a:solidFill>
            <a:srgbClr val="CCFF99">
              <a:alpha val="50000"/>
            </a:srgbClr>
          </a:solidFill>
          <a:ln w="22225">
            <a:solidFill>
              <a:srgbClr val="008000"/>
            </a:solidFill>
            <a:miter lim="800000"/>
            <a:headEnd/>
            <a:tailEnd/>
          </a:ln>
          <a:effectLst/>
        </p:spPr>
        <p:txBody>
          <a:bodyPr wrap="none" anchor="ctr"/>
          <a:lstStyle/>
          <a:p>
            <a:endParaRPr lang="en-US"/>
          </a:p>
        </p:txBody>
      </p:sp>
      <p:sp>
        <p:nvSpPr>
          <p:cNvPr id="172038" name="Rectangle 1030"/>
          <p:cNvSpPr>
            <a:spLocks noChangeArrowheads="1"/>
          </p:cNvSpPr>
          <p:nvPr/>
        </p:nvSpPr>
        <p:spPr bwMode="auto">
          <a:xfrm>
            <a:off x="6019800" y="3200400"/>
            <a:ext cx="1066800" cy="1066800"/>
          </a:xfrm>
          <a:prstGeom prst="rect">
            <a:avLst/>
          </a:prstGeom>
          <a:solidFill>
            <a:srgbClr val="CCFF99">
              <a:alpha val="50000"/>
            </a:srgbClr>
          </a:solidFill>
          <a:ln w="22225">
            <a:solidFill>
              <a:srgbClr val="008000"/>
            </a:solidFill>
            <a:miter lim="800000"/>
            <a:headEnd/>
            <a:tailEnd/>
          </a:ln>
          <a:effectLst/>
        </p:spPr>
        <p:txBody>
          <a:bodyPr wrap="none" anchor="ctr"/>
          <a:lstStyle/>
          <a:p>
            <a:endParaRPr lang="en-US"/>
          </a:p>
        </p:txBody>
      </p:sp>
      <p:sp>
        <p:nvSpPr>
          <p:cNvPr id="172039" name="Rectangle 1031"/>
          <p:cNvSpPr>
            <a:spLocks noChangeArrowheads="1"/>
          </p:cNvSpPr>
          <p:nvPr/>
        </p:nvSpPr>
        <p:spPr bwMode="auto">
          <a:xfrm>
            <a:off x="4495800" y="3200400"/>
            <a:ext cx="1066800" cy="1066800"/>
          </a:xfrm>
          <a:prstGeom prst="rect">
            <a:avLst/>
          </a:prstGeom>
          <a:solidFill>
            <a:srgbClr val="CCFF99">
              <a:alpha val="50000"/>
            </a:srgbClr>
          </a:solidFill>
          <a:ln w="22225">
            <a:solidFill>
              <a:srgbClr val="008000"/>
            </a:solidFill>
            <a:miter lim="800000"/>
            <a:headEnd/>
            <a:tailEnd/>
          </a:ln>
          <a:effectLst/>
        </p:spPr>
        <p:txBody>
          <a:bodyPr wrap="none" anchor="ctr"/>
          <a:lstStyle/>
          <a:p>
            <a:endParaRPr lang="en-US"/>
          </a:p>
        </p:txBody>
      </p:sp>
      <p:sp>
        <p:nvSpPr>
          <p:cNvPr id="172040" name="Rectangle 1032"/>
          <p:cNvSpPr>
            <a:spLocks noChangeArrowheads="1"/>
          </p:cNvSpPr>
          <p:nvPr/>
        </p:nvSpPr>
        <p:spPr bwMode="auto">
          <a:xfrm>
            <a:off x="3048000" y="2057400"/>
            <a:ext cx="2514600" cy="609600"/>
          </a:xfrm>
          <a:prstGeom prst="rect">
            <a:avLst/>
          </a:prstGeom>
          <a:solidFill>
            <a:srgbClr val="CCFF99">
              <a:alpha val="50000"/>
            </a:srgbClr>
          </a:solidFill>
          <a:ln w="22225">
            <a:solidFill>
              <a:srgbClr val="008000"/>
            </a:solidFill>
            <a:miter lim="800000"/>
            <a:headEnd/>
            <a:tailEnd/>
          </a:ln>
          <a:effectLst/>
        </p:spPr>
        <p:txBody>
          <a:bodyPr wrap="none" anchor="ctr"/>
          <a:lstStyle/>
          <a:p>
            <a:endParaRPr lang="en-US"/>
          </a:p>
        </p:txBody>
      </p:sp>
      <p:sp>
        <p:nvSpPr>
          <p:cNvPr id="172041" name="Rectangle 1033"/>
          <p:cNvSpPr>
            <a:spLocks noChangeArrowheads="1"/>
          </p:cNvSpPr>
          <p:nvPr/>
        </p:nvSpPr>
        <p:spPr bwMode="auto">
          <a:xfrm>
            <a:off x="3048000" y="3200400"/>
            <a:ext cx="1066800" cy="1066800"/>
          </a:xfrm>
          <a:prstGeom prst="rect">
            <a:avLst/>
          </a:prstGeom>
          <a:solidFill>
            <a:srgbClr val="CCFF99">
              <a:alpha val="50000"/>
            </a:srgbClr>
          </a:solidFill>
          <a:ln w="22225">
            <a:solidFill>
              <a:srgbClr val="008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dissolve">
                                      <p:cBhvr>
                                        <p:cTn id="7" dur="500"/>
                                        <p:tgtEl>
                                          <p:spTgt spid="1720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2041"/>
                                        </p:tgtEl>
                                        <p:attrNameLst>
                                          <p:attrName>style.visibility</p:attrName>
                                        </p:attrNameLst>
                                      </p:cBhvr>
                                      <p:to>
                                        <p:strVal val="visible"/>
                                      </p:to>
                                    </p:set>
                                    <p:animEffect transition="in" filter="dissolve">
                                      <p:cBhvr>
                                        <p:cTn id="12" dur="500"/>
                                        <p:tgtEl>
                                          <p:spTgt spid="1720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2040"/>
                                        </p:tgtEl>
                                        <p:attrNameLst>
                                          <p:attrName>style.visibility</p:attrName>
                                        </p:attrNameLst>
                                      </p:cBhvr>
                                      <p:to>
                                        <p:strVal val="visible"/>
                                      </p:to>
                                    </p:set>
                                    <p:animEffect transition="in" filter="dissolve">
                                      <p:cBhvr>
                                        <p:cTn id="17" dur="500"/>
                                        <p:tgtEl>
                                          <p:spTgt spid="1720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2039"/>
                                        </p:tgtEl>
                                        <p:attrNameLst>
                                          <p:attrName>style.visibility</p:attrName>
                                        </p:attrNameLst>
                                      </p:cBhvr>
                                      <p:to>
                                        <p:strVal val="visible"/>
                                      </p:to>
                                    </p:set>
                                    <p:animEffect transition="in" filter="dissolve">
                                      <p:cBhvr>
                                        <p:cTn id="22" dur="500"/>
                                        <p:tgtEl>
                                          <p:spTgt spid="1720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2038"/>
                                        </p:tgtEl>
                                        <p:attrNameLst>
                                          <p:attrName>style.visibility</p:attrName>
                                        </p:attrNameLst>
                                      </p:cBhvr>
                                      <p:to>
                                        <p:strVal val="visible"/>
                                      </p:to>
                                    </p:set>
                                    <p:animEffect transition="in" filter="dissolve">
                                      <p:cBhvr>
                                        <p:cTn id="27" dur="500"/>
                                        <p:tgtEl>
                                          <p:spTgt spid="17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p:bldP spid="172038" grpId="0" animBg="1"/>
      <p:bldP spid="172039" grpId="0" animBg="1"/>
      <p:bldP spid="172040" grpId="0" animBg="1"/>
      <p:bldP spid="1720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A81F088A-F97E-4B52-B4E7-B8A90CC3E714}" type="datetime4">
              <a:rPr lang="en-US"/>
              <a:pPr/>
              <a:t>October 28, 2012</a:t>
            </a:fld>
            <a:endParaRPr lang="en-US"/>
          </a:p>
        </p:txBody>
      </p:sp>
      <p:sp>
        <p:nvSpPr>
          <p:cNvPr id="124930" name="Rectangle 2"/>
          <p:cNvSpPr>
            <a:spLocks noGrp="1" noChangeArrowheads="1"/>
          </p:cNvSpPr>
          <p:nvPr>
            <p:ph type="title"/>
          </p:nvPr>
        </p:nvSpPr>
        <p:spPr>
          <a:xfrm>
            <a:off x="251520" y="620688"/>
            <a:ext cx="7162800" cy="504056"/>
          </a:xfrm>
          <a:ln/>
        </p:spPr>
        <p:txBody>
          <a:bodyPr/>
          <a:lstStyle/>
          <a:p>
            <a:pPr algn="l"/>
            <a:r>
              <a:rPr lang="en-US" altLang="ko-KR" sz="2800" dirty="0">
                <a:ea typeface="굴림" charset="-127"/>
              </a:rPr>
              <a:t>Signal Acquisition Phase</a:t>
            </a:r>
          </a:p>
        </p:txBody>
      </p:sp>
      <p:sp>
        <p:nvSpPr>
          <p:cNvPr id="124931" name="Rectangle 3"/>
          <p:cNvSpPr>
            <a:spLocks noChangeArrowheads="1"/>
          </p:cNvSpPr>
          <p:nvPr/>
        </p:nvSpPr>
        <p:spPr bwMode="auto">
          <a:xfrm>
            <a:off x="228600" y="1066800"/>
            <a:ext cx="7162800" cy="180022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VA – Sampling, residual frequency offset,  phase noise  estimation</a:t>
            </a:r>
            <a:r>
              <a:rPr lang="en-US" sz="1800" b="0" dirty="0">
                <a:latin typeface="Arial" charset="0"/>
              </a:rPr>
              <a:t> If the channel remains sufficiently static for 2Q OFDM symbols then the sampling and the residual RF frequency offset/ phase noise difference may  be determined by correlating the received demodulated sample matrices </a:t>
            </a:r>
            <a:r>
              <a:rPr lang="en-US" sz="1800" dirty="0" err="1">
                <a:latin typeface="Arial" charset="0"/>
              </a:rPr>
              <a:t>R</a:t>
            </a:r>
            <a:r>
              <a:rPr lang="en-US" sz="1800" b="0" dirty="0" err="1">
                <a:latin typeface="Arial" charset="0"/>
              </a:rPr>
              <a:t>k</a:t>
            </a:r>
            <a:r>
              <a:rPr lang="en-US" sz="1800" b="0" dirty="0">
                <a:latin typeface="Arial" charset="0"/>
              </a:rPr>
              <a:t> for every new mod(d, Q) OFDM symbol as</a:t>
            </a:r>
          </a:p>
        </p:txBody>
      </p:sp>
      <p:sp>
        <p:nvSpPr>
          <p:cNvPr id="124932"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32</a:t>
            </a:r>
          </a:p>
        </p:txBody>
      </p:sp>
      <p:sp>
        <p:nvSpPr>
          <p:cNvPr id="124933" name="Rectangle 5"/>
          <p:cNvSpPr>
            <a:spLocks noChangeArrowheads="1"/>
          </p:cNvSpPr>
          <p:nvPr/>
        </p:nvSpPr>
        <p:spPr bwMode="auto">
          <a:xfrm>
            <a:off x="457200" y="6007819"/>
            <a:ext cx="8458200" cy="5175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dirty="0">
                <a:latin typeface="Tahoma" pitchFamily="34" charset="0"/>
              </a:rPr>
              <a:t>A. N. Mody and G. L. </a:t>
            </a:r>
            <a:r>
              <a:rPr lang="en-US" sz="1400" b="0" dirty="0" err="1">
                <a:latin typeface="Tahoma" pitchFamily="34" charset="0"/>
              </a:rPr>
              <a:t>St</a:t>
            </a:r>
            <a:r>
              <a:rPr lang="en-US" sz="1400" b="0" dirty="0" err="1">
                <a:latin typeface="Arial" charset="0"/>
              </a:rPr>
              <a:t>ü</a:t>
            </a:r>
            <a:r>
              <a:rPr lang="en-US" sz="1400" b="0" dirty="0" err="1">
                <a:latin typeface="Tahoma" pitchFamily="34" charset="0"/>
              </a:rPr>
              <a:t>ber</a:t>
            </a:r>
            <a:r>
              <a:rPr lang="en-US" sz="1400" b="0" dirty="0">
                <a:latin typeface="Tahoma" pitchFamily="34" charset="0"/>
              </a:rPr>
              <a:t>, </a:t>
            </a:r>
            <a:r>
              <a:rPr lang="en-US" sz="1400" b="0" dirty="0">
                <a:latin typeface="Arial" charset="0"/>
              </a:rPr>
              <a:t>"Open Loop Timing Recovery and Channel Estimation for MIMO OFDM Systems," </a:t>
            </a:r>
            <a:r>
              <a:rPr lang="en-US" sz="1400" b="0" i="1" dirty="0">
                <a:latin typeface="Arial" charset="0"/>
              </a:rPr>
              <a:t>8</a:t>
            </a:r>
            <a:r>
              <a:rPr lang="en-US" sz="1400" b="0" i="1" baseline="30000" dirty="0">
                <a:latin typeface="Arial" charset="0"/>
              </a:rPr>
              <a:t>th</a:t>
            </a:r>
            <a:r>
              <a:rPr lang="en-US" sz="1400" b="0" i="1" dirty="0">
                <a:latin typeface="Arial" charset="0"/>
              </a:rPr>
              <a:t> International OFDM Workshop</a:t>
            </a:r>
            <a:r>
              <a:rPr lang="en-US" sz="1400" b="0" dirty="0">
                <a:latin typeface="Arial" charset="0"/>
              </a:rPr>
              <a:t>, </a:t>
            </a:r>
            <a:r>
              <a:rPr lang="en-US" sz="1400" b="0" dirty="0" err="1">
                <a:latin typeface="Arial" charset="0"/>
              </a:rPr>
              <a:t>Harburg</a:t>
            </a:r>
            <a:r>
              <a:rPr lang="en-US" sz="1400" b="0" dirty="0">
                <a:latin typeface="Arial" charset="0"/>
              </a:rPr>
              <a:t>, Germany, Sept. 2003. </a:t>
            </a:r>
            <a:endParaRPr lang="en-US" sz="1400" b="0" i="1" dirty="0">
              <a:latin typeface="Tahoma" pitchFamily="34" charset="0"/>
            </a:endParaRPr>
          </a:p>
        </p:txBody>
      </p:sp>
      <p:pic>
        <p:nvPicPr>
          <p:cNvPr id="124942" name="Picture 14" descr="C:\apurva\research\presentations\phd_defense\txp_fig.png"/>
          <p:cNvPicPr>
            <a:picLocks noChangeAspect="1" noChangeArrowheads="1"/>
          </p:cNvPicPr>
          <p:nvPr>
            <p:custDataLst>
              <p:tags r:id="rId1"/>
            </p:custDataLst>
          </p:nvPr>
        </p:nvPicPr>
        <p:blipFill>
          <a:blip r:embed="rId3" cstate="print"/>
          <a:srcRect/>
          <a:stretch>
            <a:fillRect/>
          </a:stretch>
        </p:blipFill>
        <p:spPr bwMode="auto">
          <a:xfrm>
            <a:off x="304800" y="3040063"/>
            <a:ext cx="7596188" cy="2903537"/>
          </a:xfrm>
          <a:prstGeom prst="rect">
            <a:avLst/>
          </a:prstGeom>
          <a:noFill/>
          <a:ln w="9525">
            <a:noFill/>
            <a:miter lim="800000"/>
            <a:headEnd/>
            <a:tailEnd/>
          </a:ln>
          <a:effectLst/>
        </p:spPr>
      </p:pic>
      <p:pic>
        <p:nvPicPr>
          <p:cNvPr id="124943" name="Picture 15" descr="C:\apurva\research\file_database\research_figures\SF_offset_pictorial_rep.jpg"/>
          <p:cNvPicPr>
            <a:picLocks noChangeAspect="1" noChangeArrowheads="1"/>
          </p:cNvPicPr>
          <p:nvPr/>
        </p:nvPicPr>
        <p:blipFill>
          <a:blip r:embed="rId4" cstate="print"/>
          <a:srcRect/>
          <a:stretch>
            <a:fillRect/>
          </a:stretch>
        </p:blipFill>
        <p:spPr bwMode="auto">
          <a:xfrm>
            <a:off x="7315200" y="990600"/>
            <a:ext cx="1522413" cy="20621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4943"/>
                                        </p:tgtEl>
                                        <p:attrNameLst>
                                          <p:attrName>style.visibility</p:attrName>
                                        </p:attrNameLst>
                                      </p:cBhvr>
                                      <p:to>
                                        <p:strVal val="visible"/>
                                      </p:to>
                                    </p:set>
                                    <p:animEffect transition="in" filter="slide(fromBottom)">
                                      <p:cBhvr>
                                        <p:cTn id="7" dur="500"/>
                                        <p:tgtEl>
                                          <p:spTgt spid="124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E91D60C3-4258-4D16-B67B-43CEBA91434E}" type="datetime4">
              <a:rPr lang="en-US"/>
              <a:pPr/>
              <a:t>October 28, 2012</a:t>
            </a:fld>
            <a:endParaRPr lang="en-US"/>
          </a:p>
        </p:txBody>
      </p:sp>
      <p:sp>
        <p:nvSpPr>
          <p:cNvPr id="174082" name="Rectangle 1026"/>
          <p:cNvSpPr>
            <a:spLocks noGrp="1" noChangeArrowheads="1"/>
          </p:cNvSpPr>
          <p:nvPr>
            <p:ph type="title"/>
          </p:nvPr>
        </p:nvSpPr>
        <p:spPr>
          <a:xfrm>
            <a:off x="467544" y="620688"/>
            <a:ext cx="7162800" cy="576064"/>
          </a:xfrm>
          <a:ln/>
        </p:spPr>
        <p:txBody>
          <a:bodyPr/>
          <a:lstStyle/>
          <a:p>
            <a:pPr algn="l"/>
            <a:r>
              <a:rPr lang="en-US" altLang="ko-KR" sz="2800" dirty="0">
                <a:ea typeface="굴림" charset="-127"/>
              </a:rPr>
              <a:t>Signal Acquisition Phase</a:t>
            </a:r>
          </a:p>
        </p:txBody>
      </p:sp>
      <p:sp>
        <p:nvSpPr>
          <p:cNvPr id="174083" name="Rectangle 1027"/>
          <p:cNvSpPr>
            <a:spLocks noChangeArrowheads="1"/>
          </p:cNvSpPr>
          <p:nvPr/>
        </p:nvSpPr>
        <p:spPr bwMode="auto">
          <a:xfrm>
            <a:off x="228600" y="1239639"/>
            <a:ext cx="8001000" cy="27654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2000" b="0" dirty="0">
                <a:latin typeface="Arial" charset="0"/>
              </a:rPr>
              <a:t>Step VA – Sampling, residual frequency offset,  phase noise  estimation</a:t>
            </a:r>
            <a:r>
              <a:rPr lang="en-US" sz="1800" b="0" dirty="0">
                <a:latin typeface="Arial" charset="0"/>
              </a:rPr>
              <a:t> </a:t>
            </a:r>
          </a:p>
          <a:p>
            <a:pPr>
              <a:spcBef>
                <a:spcPct val="50000"/>
              </a:spcBef>
              <a:buClr>
                <a:schemeClr val="folHlink"/>
              </a:buClr>
              <a:buSzPct val="60000"/>
              <a:buFont typeface="Wingdings" pitchFamily="2" charset="2"/>
              <a:buNone/>
            </a:pPr>
            <a:endParaRPr lang="en-US" sz="1800" b="0" dirty="0">
              <a:latin typeface="Arial" charset="0"/>
            </a:endParaRPr>
          </a:p>
          <a:p>
            <a:pPr>
              <a:spcBef>
                <a:spcPct val="50000"/>
              </a:spcBef>
              <a:buClr>
                <a:schemeClr val="folHlink"/>
              </a:buClr>
              <a:buSzPct val="60000"/>
              <a:buFont typeface="Wingdings" pitchFamily="2" charset="2"/>
              <a:buNone/>
            </a:pPr>
            <a:endParaRPr lang="en-US" sz="1800" b="0" dirty="0">
              <a:latin typeface="Arial" charset="0"/>
            </a:endParaRPr>
          </a:p>
          <a:p>
            <a:pPr>
              <a:spcBef>
                <a:spcPct val="50000"/>
              </a:spcBef>
              <a:buClr>
                <a:schemeClr val="folHlink"/>
              </a:buClr>
              <a:buSzPct val="60000"/>
              <a:buFont typeface="Wingdings" pitchFamily="2" charset="2"/>
              <a:buNone/>
            </a:pPr>
            <a:endParaRPr lang="en-US" sz="1800" b="0" dirty="0">
              <a:latin typeface="Arial" charset="0"/>
            </a:endParaRPr>
          </a:p>
          <a:p>
            <a:pPr>
              <a:spcBef>
                <a:spcPct val="50000"/>
              </a:spcBef>
              <a:buClr>
                <a:schemeClr val="folHlink"/>
              </a:buClr>
              <a:buSzPct val="60000"/>
              <a:buFont typeface="Wingdings" pitchFamily="2" charset="2"/>
              <a:buNone/>
            </a:pPr>
            <a:endParaRPr lang="en-US" sz="1800" b="0" dirty="0">
              <a:latin typeface="Arial" charset="0"/>
            </a:endParaRPr>
          </a:p>
          <a:p>
            <a:pPr>
              <a:spcBef>
                <a:spcPct val="50000"/>
              </a:spcBef>
              <a:buClr>
                <a:schemeClr val="folHlink"/>
              </a:buClr>
              <a:buSzPct val="60000"/>
              <a:buFont typeface="Wingdings" pitchFamily="2" charset="2"/>
              <a:buNone/>
            </a:pPr>
            <a:r>
              <a:rPr lang="en-US" sz="1800" b="0" dirty="0">
                <a:latin typeface="Arial" charset="0"/>
              </a:rPr>
              <a:t>The estimate of </a:t>
            </a:r>
            <a:r>
              <a:rPr lang="en-US" sz="1800" b="0" dirty="0">
                <a:latin typeface="Symbol" pitchFamily="18" charset="2"/>
              </a:rPr>
              <a:t>b</a:t>
            </a:r>
            <a:r>
              <a:rPr lang="en-US" sz="1800" b="0" dirty="0">
                <a:latin typeface="Arial" charset="0"/>
              </a:rPr>
              <a:t> and </a:t>
            </a:r>
            <a:r>
              <a:rPr lang="en-US" sz="1800" b="0" dirty="0">
                <a:latin typeface="Symbol" pitchFamily="18" charset="2"/>
              </a:rPr>
              <a:t>g</a:t>
            </a:r>
            <a:r>
              <a:rPr lang="en-US" sz="1800" b="0" dirty="0">
                <a:latin typeface="Arial" charset="0"/>
              </a:rPr>
              <a:t> are obtained using least squares estimation as </a:t>
            </a:r>
          </a:p>
        </p:txBody>
      </p:sp>
      <p:sp>
        <p:nvSpPr>
          <p:cNvPr id="174084" name="Text Box 1028"/>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33</a:t>
            </a:r>
          </a:p>
        </p:txBody>
      </p:sp>
      <p:sp>
        <p:nvSpPr>
          <p:cNvPr id="174085" name="Rectangle 1029"/>
          <p:cNvSpPr>
            <a:spLocks noChangeArrowheads="1"/>
          </p:cNvSpPr>
          <p:nvPr/>
        </p:nvSpPr>
        <p:spPr bwMode="auto">
          <a:xfrm>
            <a:off x="457200" y="5959475"/>
            <a:ext cx="8458200" cy="5175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a:latin typeface="Tahoma" pitchFamily="34" charset="0"/>
              </a:rPr>
              <a:t>A. N. Mody and G. L. St</a:t>
            </a:r>
            <a:r>
              <a:rPr lang="en-US" sz="1400" b="0">
                <a:latin typeface="Arial" charset="0"/>
              </a:rPr>
              <a:t>ü</a:t>
            </a:r>
            <a:r>
              <a:rPr lang="en-US" sz="1400" b="0">
                <a:latin typeface="Tahoma" pitchFamily="34" charset="0"/>
              </a:rPr>
              <a:t>ber, </a:t>
            </a:r>
            <a:r>
              <a:rPr lang="en-US" sz="1400" b="0">
                <a:latin typeface="Arial" charset="0"/>
              </a:rPr>
              <a:t>"Open Loop Timing Recovery and Channel Estimation for MIMO OFDM Systems," </a:t>
            </a:r>
            <a:r>
              <a:rPr lang="en-US" sz="1400" b="0" i="1">
                <a:latin typeface="Arial" charset="0"/>
              </a:rPr>
              <a:t>8</a:t>
            </a:r>
            <a:r>
              <a:rPr lang="en-US" sz="1400" b="0" i="1" baseline="30000">
                <a:latin typeface="Arial" charset="0"/>
              </a:rPr>
              <a:t>th</a:t>
            </a:r>
            <a:r>
              <a:rPr lang="en-US" sz="1400" b="0" i="1">
                <a:latin typeface="Arial" charset="0"/>
              </a:rPr>
              <a:t> International OFDM Workshop</a:t>
            </a:r>
            <a:r>
              <a:rPr lang="en-US" sz="1400" b="0">
                <a:latin typeface="Arial" charset="0"/>
              </a:rPr>
              <a:t>, Harburg, Germany, Sept. 2003. </a:t>
            </a:r>
            <a:endParaRPr lang="en-US" sz="1400" b="0" i="1">
              <a:latin typeface="Tahoma" pitchFamily="34" charset="0"/>
            </a:endParaRPr>
          </a:p>
        </p:txBody>
      </p:sp>
      <p:pic>
        <p:nvPicPr>
          <p:cNvPr id="174087" name="Picture 1031" descr="C:\apurva\research\presentations\phd_defense\txp_fig.png"/>
          <p:cNvPicPr>
            <a:picLocks noChangeAspect="1" noChangeArrowheads="1"/>
          </p:cNvPicPr>
          <p:nvPr>
            <p:custDataLst>
              <p:tags r:id="rId1"/>
            </p:custDataLst>
          </p:nvPr>
        </p:nvPicPr>
        <p:blipFill>
          <a:blip r:embed="rId4" cstate="print"/>
          <a:srcRect/>
          <a:stretch>
            <a:fillRect/>
          </a:stretch>
        </p:blipFill>
        <p:spPr bwMode="auto">
          <a:xfrm>
            <a:off x="1295400" y="2305050"/>
            <a:ext cx="6356350" cy="1123950"/>
          </a:xfrm>
          <a:prstGeom prst="rect">
            <a:avLst/>
          </a:prstGeom>
          <a:noFill/>
          <a:ln w="9525">
            <a:noFill/>
            <a:miter lim="800000"/>
            <a:headEnd/>
            <a:tailEnd/>
          </a:ln>
          <a:effectLst/>
        </p:spPr>
      </p:pic>
      <p:pic>
        <p:nvPicPr>
          <p:cNvPr id="174090" name="Picture 1034" descr="C:\apurva\research\presentations\phd_defense\txp_fig.png"/>
          <p:cNvPicPr>
            <a:picLocks noChangeAspect="1" noChangeArrowheads="1"/>
          </p:cNvPicPr>
          <p:nvPr>
            <p:custDataLst>
              <p:tags r:id="rId2"/>
            </p:custDataLst>
          </p:nvPr>
        </p:nvPicPr>
        <p:blipFill>
          <a:blip r:embed="rId5" cstate="print"/>
          <a:srcRect/>
          <a:stretch>
            <a:fillRect/>
          </a:stretch>
        </p:blipFill>
        <p:spPr bwMode="auto">
          <a:xfrm>
            <a:off x="2227263" y="4000500"/>
            <a:ext cx="4475162" cy="9525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BEED5F05-9CC1-46C1-8758-E483BE39596B}" type="datetime4">
              <a:rPr lang="en-US"/>
              <a:pPr/>
              <a:t>October 28, 2012</a:t>
            </a:fld>
            <a:endParaRPr lang="en-US"/>
          </a:p>
        </p:txBody>
      </p:sp>
      <p:sp>
        <p:nvSpPr>
          <p:cNvPr id="175106" name="Rectangle 1026"/>
          <p:cNvSpPr>
            <a:spLocks noGrp="1" noChangeArrowheads="1"/>
          </p:cNvSpPr>
          <p:nvPr>
            <p:ph type="title"/>
          </p:nvPr>
        </p:nvSpPr>
        <p:spPr>
          <a:xfrm>
            <a:off x="395536" y="620688"/>
            <a:ext cx="7162800" cy="504056"/>
          </a:xfrm>
          <a:ln/>
        </p:spPr>
        <p:txBody>
          <a:bodyPr/>
          <a:lstStyle/>
          <a:p>
            <a:pPr algn="l"/>
            <a:r>
              <a:rPr lang="en-US" altLang="ko-KR" sz="2800" dirty="0">
                <a:ea typeface="굴림" charset="-127"/>
              </a:rPr>
              <a:t>Signal Acquisition Phase</a:t>
            </a:r>
          </a:p>
        </p:txBody>
      </p:sp>
      <p:sp>
        <p:nvSpPr>
          <p:cNvPr id="175107" name="Rectangle 1027"/>
          <p:cNvSpPr>
            <a:spLocks noChangeArrowheads="1"/>
          </p:cNvSpPr>
          <p:nvPr/>
        </p:nvSpPr>
        <p:spPr bwMode="auto">
          <a:xfrm>
            <a:off x="228600" y="1066800"/>
            <a:ext cx="8001000" cy="4138613"/>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VA – Sampling, residual frequency offset,  phase noise  estimation</a:t>
            </a:r>
            <a:r>
              <a:rPr lang="en-US" sz="1800" b="0" dirty="0">
                <a:latin typeface="Arial" charset="0"/>
              </a:rPr>
              <a:t> </a:t>
            </a:r>
          </a:p>
          <a:p>
            <a:pPr algn="l">
              <a:spcBef>
                <a:spcPct val="50000"/>
              </a:spcBef>
              <a:buClr>
                <a:schemeClr val="folHlink"/>
              </a:buClr>
              <a:buSzPct val="60000"/>
              <a:buFont typeface="Wingdings" pitchFamily="2" charset="2"/>
              <a:buNone/>
            </a:pPr>
            <a:r>
              <a:rPr lang="en-US" sz="1800" b="0" dirty="0">
                <a:latin typeface="Arial" charset="0"/>
              </a:rPr>
              <a:t>One can estimate the residual RF oscillator frequency offset or the phase noise difference but </a:t>
            </a:r>
            <a:r>
              <a:rPr lang="en-US" sz="1800" dirty="0">
                <a:solidFill>
                  <a:srgbClr val="CC0000"/>
                </a:solidFill>
                <a:latin typeface="Arial" charset="0"/>
              </a:rPr>
              <a:t>NOT</a:t>
            </a:r>
            <a:r>
              <a:rPr lang="en-US" sz="1800" b="0" dirty="0">
                <a:latin typeface="Arial" charset="0"/>
              </a:rPr>
              <a:t> both. </a:t>
            </a:r>
          </a:p>
          <a:p>
            <a:pPr algn="l">
              <a:spcBef>
                <a:spcPct val="50000"/>
              </a:spcBef>
              <a:buClr>
                <a:schemeClr val="folHlink"/>
              </a:buClr>
              <a:buSzPct val="60000"/>
              <a:buFont typeface="Wingdings" pitchFamily="2" charset="2"/>
              <a:buChar char="n"/>
            </a:pPr>
            <a:r>
              <a:rPr lang="en-US" sz="1800" b="0" dirty="0">
                <a:latin typeface="Arial" charset="0"/>
              </a:rPr>
              <a:t>   If the frame size is large, then any residual frequency offset causes a linear increase in the phase of the received symbols with time, which results in a BER floor. </a:t>
            </a:r>
          </a:p>
          <a:p>
            <a:pPr algn="l">
              <a:spcBef>
                <a:spcPct val="50000"/>
              </a:spcBef>
              <a:buClr>
                <a:schemeClr val="folHlink"/>
              </a:buClr>
              <a:buSzPct val="60000"/>
              <a:buFont typeface="Wingdings" pitchFamily="2" charset="2"/>
              <a:buChar char="n"/>
            </a:pPr>
            <a:r>
              <a:rPr lang="en-US" sz="1800" b="0" dirty="0">
                <a:latin typeface="Arial" charset="0"/>
              </a:rPr>
              <a:t>   On the other hand, for short frame sizes, large fluctuations in the phase noise can not be ignored. </a:t>
            </a:r>
          </a:p>
          <a:p>
            <a:pPr algn="l">
              <a:spcBef>
                <a:spcPct val="50000"/>
              </a:spcBef>
              <a:buClr>
                <a:schemeClr val="folHlink"/>
              </a:buClr>
              <a:buSzPct val="60000"/>
              <a:buFont typeface="Wingdings" pitchFamily="2" charset="2"/>
              <a:buChar char="n"/>
            </a:pPr>
            <a:r>
              <a:rPr lang="en-US" sz="1800" b="0" dirty="0">
                <a:latin typeface="Arial" charset="0"/>
              </a:rPr>
              <a:t>   Hence, for long frame sizes, ignore the phase noise; </a:t>
            </a:r>
          </a:p>
          <a:p>
            <a:pPr algn="l">
              <a:spcBef>
                <a:spcPct val="50000"/>
              </a:spcBef>
              <a:buClr>
                <a:schemeClr val="folHlink"/>
              </a:buClr>
              <a:buSzPct val="60000"/>
              <a:buFont typeface="Wingdings" pitchFamily="2" charset="2"/>
              <a:buChar char="n"/>
            </a:pPr>
            <a:r>
              <a:rPr lang="en-US" sz="1800" b="0" dirty="0">
                <a:latin typeface="Arial" charset="0"/>
              </a:rPr>
              <a:t>   For short frame sizes, ignore the residual frequency offset. The estimate of the phase noise difference is given by   </a:t>
            </a:r>
          </a:p>
        </p:txBody>
      </p:sp>
      <p:sp>
        <p:nvSpPr>
          <p:cNvPr id="175108" name="Text Box 1028"/>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34</a:t>
            </a:r>
          </a:p>
        </p:txBody>
      </p:sp>
      <p:sp>
        <p:nvSpPr>
          <p:cNvPr id="175109" name="Rectangle 1029"/>
          <p:cNvSpPr>
            <a:spLocks noChangeArrowheads="1"/>
          </p:cNvSpPr>
          <p:nvPr/>
        </p:nvSpPr>
        <p:spPr bwMode="auto">
          <a:xfrm>
            <a:off x="457200" y="5959475"/>
            <a:ext cx="8458200" cy="5175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a:latin typeface="Tahoma" pitchFamily="34" charset="0"/>
              </a:rPr>
              <a:t>A. N. Mody and G. L. St</a:t>
            </a:r>
            <a:r>
              <a:rPr lang="en-US" sz="1400" b="0">
                <a:latin typeface="Arial" charset="0"/>
              </a:rPr>
              <a:t>ü</a:t>
            </a:r>
            <a:r>
              <a:rPr lang="en-US" sz="1400" b="0">
                <a:latin typeface="Tahoma" pitchFamily="34" charset="0"/>
              </a:rPr>
              <a:t>ber, </a:t>
            </a:r>
            <a:r>
              <a:rPr lang="en-US" sz="1400" b="0">
                <a:latin typeface="Arial" charset="0"/>
              </a:rPr>
              <a:t>"Open Loop Timing Recovery and Channel Estimation for MIMO OFDM Systems," </a:t>
            </a:r>
            <a:r>
              <a:rPr lang="en-US" sz="1400" b="0" i="1">
                <a:latin typeface="Arial" charset="0"/>
              </a:rPr>
              <a:t>8</a:t>
            </a:r>
            <a:r>
              <a:rPr lang="en-US" sz="1400" b="0" i="1" baseline="30000">
                <a:latin typeface="Arial" charset="0"/>
              </a:rPr>
              <a:t>th</a:t>
            </a:r>
            <a:r>
              <a:rPr lang="en-US" sz="1400" b="0" i="1">
                <a:latin typeface="Arial" charset="0"/>
              </a:rPr>
              <a:t> International OFDM Workshop</a:t>
            </a:r>
            <a:r>
              <a:rPr lang="en-US" sz="1400" b="0">
                <a:latin typeface="Arial" charset="0"/>
              </a:rPr>
              <a:t>, Harburg, Germany, Sept. 2003. </a:t>
            </a:r>
            <a:endParaRPr lang="en-US" sz="1400" b="0" i="1">
              <a:latin typeface="Tahoma" pitchFamily="34" charset="0"/>
            </a:endParaRPr>
          </a:p>
        </p:txBody>
      </p:sp>
      <p:pic>
        <p:nvPicPr>
          <p:cNvPr id="175112" name="Picture 1032" descr="C:\apurva\research\presentations\phd_defense\txp_fig.png"/>
          <p:cNvPicPr>
            <a:picLocks noChangeAspect="1" noChangeArrowheads="1"/>
          </p:cNvPicPr>
          <p:nvPr>
            <p:custDataLst>
              <p:tags r:id="rId1"/>
            </p:custDataLst>
          </p:nvPr>
        </p:nvPicPr>
        <p:blipFill>
          <a:blip r:embed="rId4" cstate="print"/>
          <a:srcRect/>
          <a:stretch>
            <a:fillRect/>
          </a:stretch>
        </p:blipFill>
        <p:spPr bwMode="auto">
          <a:xfrm>
            <a:off x="6019800" y="4114800"/>
            <a:ext cx="998538" cy="379413"/>
          </a:xfrm>
          <a:prstGeom prst="rect">
            <a:avLst/>
          </a:prstGeom>
          <a:noFill/>
          <a:ln w="9525">
            <a:noFill/>
            <a:miter lim="800000"/>
            <a:headEnd/>
            <a:tailEnd/>
          </a:ln>
          <a:effectLst/>
        </p:spPr>
      </p:pic>
      <p:pic>
        <p:nvPicPr>
          <p:cNvPr id="175114" name="Picture 1034" descr="C:\apurva\research\presentations\phd_defense\txp_fig.png"/>
          <p:cNvPicPr>
            <a:picLocks noChangeAspect="1" noChangeArrowheads="1"/>
          </p:cNvPicPr>
          <p:nvPr>
            <p:custDataLst>
              <p:tags r:id="rId2"/>
            </p:custDataLst>
          </p:nvPr>
        </p:nvPicPr>
        <p:blipFill>
          <a:blip r:embed="rId5" cstate="print"/>
          <a:srcRect/>
          <a:stretch>
            <a:fillRect/>
          </a:stretch>
        </p:blipFill>
        <p:spPr bwMode="auto">
          <a:xfrm>
            <a:off x="2486025" y="5280025"/>
            <a:ext cx="3776663" cy="4937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Apurva N. Mody</a:t>
            </a:r>
          </a:p>
        </p:txBody>
      </p:sp>
      <p:sp>
        <p:nvSpPr>
          <p:cNvPr id="7" name="Date Placeholder 4"/>
          <p:cNvSpPr>
            <a:spLocks noGrp="1"/>
          </p:cNvSpPr>
          <p:nvPr>
            <p:ph type="dt" sz="half" idx="11"/>
          </p:nvPr>
        </p:nvSpPr>
        <p:spPr/>
        <p:txBody>
          <a:bodyPr/>
          <a:lstStyle/>
          <a:p>
            <a:fld id="{F85DAD3E-2F51-47C9-B74A-5CE79553603B}" type="datetime4">
              <a:rPr lang="en-US"/>
              <a:pPr/>
              <a:t>October 28, 2012</a:t>
            </a:fld>
            <a:endParaRPr lang="en-US"/>
          </a:p>
        </p:txBody>
      </p:sp>
      <p:sp>
        <p:nvSpPr>
          <p:cNvPr id="133122" name="Rectangle 2"/>
          <p:cNvSpPr>
            <a:spLocks noGrp="1" noChangeArrowheads="1"/>
          </p:cNvSpPr>
          <p:nvPr>
            <p:ph type="title"/>
          </p:nvPr>
        </p:nvSpPr>
        <p:spPr>
          <a:xfrm>
            <a:off x="1752600" y="228600"/>
            <a:ext cx="7162800" cy="914400"/>
          </a:xfrm>
          <a:ln/>
        </p:spPr>
        <p:txBody>
          <a:bodyPr/>
          <a:lstStyle/>
          <a:p>
            <a:pPr algn="ctr"/>
            <a:r>
              <a:rPr lang="en-US" altLang="ko-KR">
                <a:ea typeface="굴림" charset="-127"/>
              </a:rPr>
              <a:t>Signal Acquisition Phase</a:t>
            </a:r>
          </a:p>
        </p:txBody>
      </p:sp>
      <p:sp>
        <p:nvSpPr>
          <p:cNvPr id="133123" name="Rectangle 3"/>
          <p:cNvSpPr>
            <a:spLocks noChangeArrowheads="1"/>
          </p:cNvSpPr>
          <p:nvPr/>
        </p:nvSpPr>
        <p:spPr bwMode="auto">
          <a:xfrm>
            <a:off x="228600" y="1155700"/>
            <a:ext cx="8001000" cy="70167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2000" b="0">
                <a:latin typeface="Arial" charset="0"/>
              </a:rPr>
              <a:t>MSE in the estimates of SF offset, residual RF oscillator frequency offset and the phase noise are given by </a:t>
            </a:r>
            <a:endParaRPr lang="en-US" sz="2000" b="0" baseline="-25000">
              <a:latin typeface="Arial" charset="0"/>
            </a:endParaRPr>
          </a:p>
        </p:txBody>
      </p:sp>
      <p:sp>
        <p:nvSpPr>
          <p:cNvPr id="133124"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35</a:t>
            </a:r>
          </a:p>
        </p:txBody>
      </p:sp>
      <p:pic>
        <p:nvPicPr>
          <p:cNvPr id="133144" name="Picture 24" descr="C:\apurva\research\presentations\phd_defense\txp_fig.png"/>
          <p:cNvPicPr>
            <a:picLocks noChangeAspect="1" noChangeArrowheads="1"/>
          </p:cNvPicPr>
          <p:nvPr>
            <p:custDataLst>
              <p:tags r:id="rId1"/>
            </p:custDataLst>
          </p:nvPr>
        </p:nvPicPr>
        <p:blipFill>
          <a:blip r:embed="rId3" cstate="print"/>
          <a:srcRect/>
          <a:stretch>
            <a:fillRect/>
          </a:stretch>
        </p:blipFill>
        <p:spPr bwMode="auto">
          <a:xfrm>
            <a:off x="1905000" y="2290763"/>
            <a:ext cx="4908550" cy="27384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985905BF-B01E-47AC-AD03-DF9CC27F590F}" type="datetime4">
              <a:rPr lang="en-US"/>
              <a:pPr/>
              <a:t>October 28, 2012</a:t>
            </a:fld>
            <a:endParaRPr lang="en-US"/>
          </a:p>
        </p:txBody>
      </p:sp>
      <p:sp>
        <p:nvSpPr>
          <p:cNvPr id="182274" name="Rectangle 1026"/>
          <p:cNvSpPr>
            <a:spLocks noGrp="1" noChangeArrowheads="1"/>
          </p:cNvSpPr>
          <p:nvPr>
            <p:ph type="title"/>
          </p:nvPr>
        </p:nvSpPr>
        <p:spPr>
          <a:xfrm>
            <a:off x="395536" y="620688"/>
            <a:ext cx="7162800" cy="576064"/>
          </a:xfrm>
          <a:ln/>
        </p:spPr>
        <p:txBody>
          <a:bodyPr/>
          <a:lstStyle/>
          <a:p>
            <a:pPr algn="l"/>
            <a:r>
              <a:rPr lang="en-US" altLang="ko-KR" sz="2800" dirty="0">
                <a:ea typeface="굴림" charset="-127"/>
              </a:rPr>
              <a:t>Signal Acquisition Phase</a:t>
            </a:r>
          </a:p>
        </p:txBody>
      </p:sp>
      <p:sp>
        <p:nvSpPr>
          <p:cNvPr id="182275" name="Rectangle 1027"/>
          <p:cNvSpPr>
            <a:spLocks noChangeArrowheads="1"/>
          </p:cNvSpPr>
          <p:nvPr/>
        </p:nvSpPr>
        <p:spPr bwMode="auto">
          <a:xfrm>
            <a:off x="228600" y="1219200"/>
            <a:ext cx="8001000" cy="976313"/>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IIA, VA – Factional and Residual RF Oscillator Frequency Offset Estimation</a:t>
            </a:r>
            <a:r>
              <a:rPr lang="en-US" sz="1800" b="0" dirty="0">
                <a:latin typeface="Arial" charset="0"/>
              </a:rPr>
              <a:t> Mean squared error (MSE) as a function of signal energy to noise ratio E</a:t>
            </a:r>
            <a:r>
              <a:rPr lang="en-US" sz="1800" b="0" baseline="-25000" dirty="0">
                <a:latin typeface="Arial" charset="0"/>
              </a:rPr>
              <a:t>s</a:t>
            </a:r>
            <a:r>
              <a:rPr lang="en-US" sz="1800" b="0" dirty="0">
                <a:latin typeface="Arial" charset="0"/>
              </a:rPr>
              <a:t>/N</a:t>
            </a:r>
            <a:r>
              <a:rPr lang="en-US" sz="1800" b="0" baseline="-25000" dirty="0">
                <a:latin typeface="Arial" charset="0"/>
              </a:rPr>
              <a:t>0</a:t>
            </a:r>
          </a:p>
        </p:txBody>
      </p:sp>
      <p:sp>
        <p:nvSpPr>
          <p:cNvPr id="182276" name="Text Box 1028"/>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36</a:t>
            </a:r>
          </a:p>
        </p:txBody>
      </p:sp>
      <p:sp>
        <p:nvSpPr>
          <p:cNvPr id="182277" name="Text Box 1029"/>
          <p:cNvSpPr txBox="1">
            <a:spLocks noChangeArrowheads="1"/>
          </p:cNvSpPr>
          <p:nvPr/>
        </p:nvSpPr>
        <p:spPr bwMode="auto">
          <a:xfrm>
            <a:off x="609600" y="5877272"/>
            <a:ext cx="8305800" cy="517525"/>
          </a:xfrm>
          <a:prstGeom prst="rect">
            <a:avLst/>
          </a:prstGeom>
          <a:noFill/>
          <a:ln w="9525">
            <a:noFill/>
            <a:miter lim="800000"/>
            <a:headEnd/>
            <a:tailEnd/>
          </a:ln>
          <a:effectLst/>
        </p:spPr>
        <p:txBody>
          <a:bodyPr>
            <a:spAutoFit/>
          </a:bodyPr>
          <a:lstStyle/>
          <a:p>
            <a:pPr>
              <a:spcBef>
                <a:spcPct val="50000"/>
              </a:spcBef>
            </a:pPr>
            <a:r>
              <a:rPr lang="en-US" sz="1400" b="0" dirty="0">
                <a:latin typeface="Arial" charset="0"/>
              </a:rPr>
              <a:t>A. N. Mody, G. L. </a:t>
            </a:r>
            <a:r>
              <a:rPr lang="en-US" sz="1400" b="0" dirty="0" err="1">
                <a:latin typeface="Arial" charset="0"/>
              </a:rPr>
              <a:t>Stüber</a:t>
            </a:r>
            <a:r>
              <a:rPr lang="en-US" sz="1400" b="0" dirty="0">
                <a:latin typeface="Arial" charset="0"/>
              </a:rPr>
              <a:t>, "Signal Acquisition and Tracking for Fixed Wireless Access MIMO OFDM," Submitted to </a:t>
            </a:r>
            <a:r>
              <a:rPr lang="en-US" sz="1400" b="0" i="1" dirty="0">
                <a:latin typeface="Arial" charset="0"/>
              </a:rPr>
              <a:t>the IEEE Transactions on Wireless Communications.</a:t>
            </a:r>
            <a:r>
              <a:rPr lang="en-US" sz="1400" b="0" dirty="0">
                <a:latin typeface="Arial" charset="0"/>
              </a:rPr>
              <a:t> </a:t>
            </a:r>
          </a:p>
        </p:txBody>
      </p:sp>
      <p:pic>
        <p:nvPicPr>
          <p:cNvPr id="182279" name="Picture 1031" descr="C:\apurva\research\file_database\graph_data_scripts\MSE_fest_time_revisionII_I12_ICI_phase_noise.jpg"/>
          <p:cNvPicPr>
            <a:picLocks noChangeAspect="1" noChangeArrowheads="1"/>
          </p:cNvPicPr>
          <p:nvPr/>
        </p:nvPicPr>
        <p:blipFill>
          <a:blip r:embed="rId2" cstate="print"/>
          <a:srcRect/>
          <a:stretch>
            <a:fillRect/>
          </a:stretch>
        </p:blipFill>
        <p:spPr bwMode="auto">
          <a:xfrm>
            <a:off x="1981200" y="2057400"/>
            <a:ext cx="5143500" cy="385762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E6A1B106-70C8-4405-B8B1-92E0529CC31A}" type="datetime4">
              <a:rPr lang="en-US"/>
              <a:pPr/>
              <a:t>October 28, 2012</a:t>
            </a:fld>
            <a:endParaRPr lang="en-US"/>
          </a:p>
        </p:txBody>
      </p:sp>
      <p:sp>
        <p:nvSpPr>
          <p:cNvPr id="128002" name="Rectangle 2"/>
          <p:cNvSpPr>
            <a:spLocks noGrp="1" noChangeArrowheads="1"/>
          </p:cNvSpPr>
          <p:nvPr>
            <p:ph type="title"/>
          </p:nvPr>
        </p:nvSpPr>
        <p:spPr>
          <a:xfrm>
            <a:off x="251520" y="620688"/>
            <a:ext cx="7162800" cy="576064"/>
          </a:xfrm>
          <a:ln/>
        </p:spPr>
        <p:txBody>
          <a:bodyPr/>
          <a:lstStyle/>
          <a:p>
            <a:pPr algn="l"/>
            <a:r>
              <a:rPr lang="en-US" altLang="ko-KR" sz="2800" dirty="0">
                <a:ea typeface="굴림" charset="-127"/>
              </a:rPr>
              <a:t>Signal Acquisition Phase</a:t>
            </a:r>
          </a:p>
        </p:txBody>
      </p:sp>
      <p:sp>
        <p:nvSpPr>
          <p:cNvPr id="128003" name="Rectangle 3"/>
          <p:cNvSpPr>
            <a:spLocks noChangeArrowheads="1"/>
          </p:cNvSpPr>
          <p:nvPr/>
        </p:nvSpPr>
        <p:spPr bwMode="auto">
          <a:xfrm>
            <a:off x="228600" y="1219200"/>
            <a:ext cx="8001000" cy="80962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VA – Sampling frequency offset estimation</a:t>
            </a:r>
            <a:r>
              <a:rPr lang="en-US" sz="1800" b="0" dirty="0">
                <a:latin typeface="Arial" charset="0"/>
              </a:rPr>
              <a:t> </a:t>
            </a:r>
          </a:p>
          <a:p>
            <a:pPr algn="l">
              <a:spcBef>
                <a:spcPct val="50000"/>
              </a:spcBef>
              <a:buClr>
                <a:schemeClr val="folHlink"/>
              </a:buClr>
              <a:buSzPct val="60000"/>
              <a:buFont typeface="Wingdings" pitchFamily="2" charset="2"/>
              <a:buNone/>
            </a:pPr>
            <a:r>
              <a:rPr lang="en-US" sz="1800" b="0" dirty="0">
                <a:latin typeface="Arial" charset="0"/>
              </a:rPr>
              <a:t>Mean squared error (MSE) as a function of signal energy to noise ratio E</a:t>
            </a:r>
            <a:r>
              <a:rPr lang="en-US" sz="1800" b="0" baseline="-25000" dirty="0">
                <a:latin typeface="Arial" charset="0"/>
              </a:rPr>
              <a:t>s</a:t>
            </a:r>
            <a:r>
              <a:rPr lang="en-US" sz="1800" b="0" dirty="0">
                <a:latin typeface="Arial" charset="0"/>
              </a:rPr>
              <a:t>/N</a:t>
            </a:r>
            <a:r>
              <a:rPr lang="en-US" sz="1800" b="0" baseline="-25000" dirty="0">
                <a:latin typeface="Arial" charset="0"/>
              </a:rPr>
              <a:t>0</a:t>
            </a:r>
          </a:p>
        </p:txBody>
      </p:sp>
      <p:sp>
        <p:nvSpPr>
          <p:cNvPr id="128004"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37</a:t>
            </a:r>
          </a:p>
        </p:txBody>
      </p:sp>
      <p:sp>
        <p:nvSpPr>
          <p:cNvPr id="128008" name="Text Box 8"/>
          <p:cNvSpPr txBox="1">
            <a:spLocks noChangeArrowheads="1"/>
          </p:cNvSpPr>
          <p:nvPr/>
        </p:nvSpPr>
        <p:spPr bwMode="auto">
          <a:xfrm>
            <a:off x="609600" y="5877272"/>
            <a:ext cx="8305800" cy="517525"/>
          </a:xfrm>
          <a:prstGeom prst="rect">
            <a:avLst/>
          </a:prstGeom>
          <a:noFill/>
          <a:ln w="9525">
            <a:noFill/>
            <a:miter lim="800000"/>
            <a:headEnd/>
            <a:tailEnd/>
          </a:ln>
          <a:effectLst/>
        </p:spPr>
        <p:txBody>
          <a:bodyPr>
            <a:spAutoFit/>
          </a:bodyPr>
          <a:lstStyle/>
          <a:p>
            <a:pPr>
              <a:spcBef>
                <a:spcPct val="50000"/>
              </a:spcBef>
            </a:pPr>
            <a:r>
              <a:rPr lang="en-US" sz="1400" b="0" dirty="0">
                <a:latin typeface="Arial" charset="0"/>
              </a:rPr>
              <a:t>A. N. Mody, G. L. </a:t>
            </a:r>
            <a:r>
              <a:rPr lang="en-US" sz="1400" b="0" dirty="0" err="1">
                <a:latin typeface="Arial" charset="0"/>
              </a:rPr>
              <a:t>Stüber</a:t>
            </a:r>
            <a:r>
              <a:rPr lang="en-US" sz="1400" b="0" dirty="0">
                <a:latin typeface="Arial" charset="0"/>
              </a:rPr>
              <a:t>, "Signal Acquisition and Tracking for Fixed Wireless Access MIMO OFDM," Submitted to </a:t>
            </a:r>
            <a:r>
              <a:rPr lang="en-US" sz="1400" b="0" i="1" dirty="0">
                <a:latin typeface="Arial" charset="0"/>
              </a:rPr>
              <a:t>the IEEE Transactions on Wireless Communications.</a:t>
            </a:r>
            <a:r>
              <a:rPr lang="en-US" sz="1400" b="0" dirty="0">
                <a:latin typeface="Arial" charset="0"/>
              </a:rPr>
              <a:t> </a:t>
            </a:r>
          </a:p>
        </p:txBody>
      </p:sp>
      <p:pic>
        <p:nvPicPr>
          <p:cNvPr id="128009" name="Picture 9" descr="C:\apurva\research\presentations\phd_defense\MSE_beta_revisionII.jpg"/>
          <p:cNvPicPr>
            <a:picLocks noChangeAspect="1" noChangeArrowheads="1"/>
          </p:cNvPicPr>
          <p:nvPr/>
        </p:nvPicPr>
        <p:blipFill>
          <a:blip r:embed="rId2" cstate="print"/>
          <a:srcRect/>
          <a:stretch>
            <a:fillRect/>
          </a:stretch>
        </p:blipFill>
        <p:spPr bwMode="auto">
          <a:xfrm>
            <a:off x="2057400" y="2133600"/>
            <a:ext cx="4876800" cy="36576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4B105DB9-18A7-4FE7-8466-16098B267644}" type="datetime4">
              <a:rPr lang="en-US"/>
              <a:pPr/>
              <a:t>October 28, 2012</a:t>
            </a:fld>
            <a:endParaRPr lang="en-US"/>
          </a:p>
        </p:txBody>
      </p:sp>
      <p:sp>
        <p:nvSpPr>
          <p:cNvPr id="183298" name="Rectangle 2"/>
          <p:cNvSpPr>
            <a:spLocks noGrp="1" noChangeArrowheads="1"/>
          </p:cNvSpPr>
          <p:nvPr>
            <p:ph type="title"/>
          </p:nvPr>
        </p:nvSpPr>
        <p:spPr>
          <a:xfrm>
            <a:off x="323528" y="548680"/>
            <a:ext cx="7162800" cy="504056"/>
          </a:xfrm>
          <a:ln/>
        </p:spPr>
        <p:txBody>
          <a:bodyPr/>
          <a:lstStyle/>
          <a:p>
            <a:pPr algn="l"/>
            <a:r>
              <a:rPr lang="en-US" altLang="ko-KR" sz="2800" dirty="0">
                <a:ea typeface="굴림" charset="-127"/>
              </a:rPr>
              <a:t>Signal Acquisition Phase</a:t>
            </a:r>
          </a:p>
        </p:txBody>
      </p:sp>
      <p:sp>
        <p:nvSpPr>
          <p:cNvPr id="183299" name="Rectangle 3"/>
          <p:cNvSpPr>
            <a:spLocks noChangeArrowheads="1"/>
          </p:cNvSpPr>
          <p:nvPr/>
        </p:nvSpPr>
        <p:spPr bwMode="auto">
          <a:xfrm>
            <a:off x="228600" y="1219200"/>
            <a:ext cx="8001000" cy="80962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VA – RF Oscillator Phase Noise Estimation</a:t>
            </a:r>
            <a:r>
              <a:rPr lang="en-US" sz="1800" b="0" dirty="0">
                <a:latin typeface="Arial" charset="0"/>
              </a:rPr>
              <a:t> </a:t>
            </a:r>
          </a:p>
          <a:p>
            <a:pPr algn="l">
              <a:spcBef>
                <a:spcPct val="50000"/>
              </a:spcBef>
              <a:buClr>
                <a:schemeClr val="folHlink"/>
              </a:buClr>
              <a:buSzPct val="60000"/>
              <a:buFont typeface="Wingdings" pitchFamily="2" charset="2"/>
              <a:buNone/>
            </a:pPr>
            <a:r>
              <a:rPr lang="en-US" sz="1800" b="0" dirty="0">
                <a:latin typeface="Arial" charset="0"/>
              </a:rPr>
              <a:t>Mean squared error (MSE) as a function of signal energy to noise ratio E</a:t>
            </a:r>
            <a:r>
              <a:rPr lang="en-US" sz="1800" b="0" baseline="-25000" dirty="0">
                <a:latin typeface="Arial" charset="0"/>
              </a:rPr>
              <a:t>s</a:t>
            </a:r>
            <a:r>
              <a:rPr lang="en-US" sz="1800" b="0" dirty="0">
                <a:latin typeface="Arial" charset="0"/>
              </a:rPr>
              <a:t>/N</a:t>
            </a:r>
            <a:r>
              <a:rPr lang="en-US" sz="1800" b="0" baseline="-25000" dirty="0">
                <a:latin typeface="Arial" charset="0"/>
              </a:rPr>
              <a:t>0</a:t>
            </a:r>
          </a:p>
        </p:txBody>
      </p:sp>
      <p:sp>
        <p:nvSpPr>
          <p:cNvPr id="183300"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38</a:t>
            </a:r>
          </a:p>
        </p:txBody>
      </p:sp>
      <p:sp>
        <p:nvSpPr>
          <p:cNvPr id="183301" name="Text Box 5"/>
          <p:cNvSpPr txBox="1">
            <a:spLocks noChangeArrowheads="1"/>
          </p:cNvSpPr>
          <p:nvPr/>
        </p:nvSpPr>
        <p:spPr bwMode="auto">
          <a:xfrm>
            <a:off x="609600" y="5949280"/>
            <a:ext cx="8305800" cy="517525"/>
          </a:xfrm>
          <a:prstGeom prst="rect">
            <a:avLst/>
          </a:prstGeom>
          <a:noFill/>
          <a:ln w="9525">
            <a:noFill/>
            <a:miter lim="800000"/>
            <a:headEnd/>
            <a:tailEnd/>
          </a:ln>
          <a:effectLst/>
        </p:spPr>
        <p:txBody>
          <a:bodyPr>
            <a:spAutoFit/>
          </a:bodyPr>
          <a:lstStyle/>
          <a:p>
            <a:pPr>
              <a:spcBef>
                <a:spcPct val="50000"/>
              </a:spcBef>
            </a:pPr>
            <a:r>
              <a:rPr lang="en-US" sz="1400" b="0" dirty="0">
                <a:latin typeface="Arial" charset="0"/>
              </a:rPr>
              <a:t>A. N. Mody, G. L. </a:t>
            </a:r>
            <a:r>
              <a:rPr lang="en-US" sz="1400" b="0" dirty="0" err="1">
                <a:latin typeface="Arial" charset="0"/>
              </a:rPr>
              <a:t>Stüber</a:t>
            </a:r>
            <a:r>
              <a:rPr lang="en-US" sz="1400" b="0" dirty="0">
                <a:latin typeface="Arial" charset="0"/>
              </a:rPr>
              <a:t>, "Signal Acquisition and Tracking for Fixed Wireless Access MIMO OFDM," Submitted to </a:t>
            </a:r>
            <a:r>
              <a:rPr lang="en-US" sz="1400" b="0" i="1" dirty="0">
                <a:latin typeface="Arial" charset="0"/>
              </a:rPr>
              <a:t>the IEEE Transactions on Wireless Communications.</a:t>
            </a:r>
            <a:r>
              <a:rPr lang="en-US" sz="1400" b="0" dirty="0">
                <a:latin typeface="Arial" charset="0"/>
              </a:rPr>
              <a:t> </a:t>
            </a:r>
          </a:p>
        </p:txBody>
      </p:sp>
      <p:pic>
        <p:nvPicPr>
          <p:cNvPr id="183303" name="Picture 7" descr="C:\apurva\research\file_database\graph_data_scripts\MSE_phase_noise_revisionII.jpg"/>
          <p:cNvPicPr>
            <a:picLocks noChangeAspect="1" noChangeArrowheads="1"/>
          </p:cNvPicPr>
          <p:nvPr/>
        </p:nvPicPr>
        <p:blipFill>
          <a:blip r:embed="rId2" cstate="print"/>
          <a:srcRect/>
          <a:stretch>
            <a:fillRect/>
          </a:stretch>
        </p:blipFill>
        <p:spPr bwMode="auto">
          <a:xfrm>
            <a:off x="1981200" y="2028825"/>
            <a:ext cx="5181600" cy="38862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B2165DF1-0923-4EA7-A32E-0FBD98C085F8}" type="datetime4">
              <a:rPr lang="en-US"/>
              <a:pPr/>
              <a:t>October 28, 2012</a:t>
            </a:fld>
            <a:endParaRPr lang="en-US"/>
          </a:p>
        </p:txBody>
      </p:sp>
      <p:sp>
        <p:nvSpPr>
          <p:cNvPr id="126978" name="Rectangle 2"/>
          <p:cNvSpPr>
            <a:spLocks noGrp="1" noChangeArrowheads="1"/>
          </p:cNvSpPr>
          <p:nvPr>
            <p:ph type="title"/>
          </p:nvPr>
        </p:nvSpPr>
        <p:spPr>
          <a:xfrm>
            <a:off x="1752600" y="228600"/>
            <a:ext cx="7162800" cy="914400"/>
          </a:xfrm>
          <a:ln/>
        </p:spPr>
        <p:txBody>
          <a:bodyPr/>
          <a:lstStyle/>
          <a:p>
            <a:pPr algn="ctr"/>
            <a:r>
              <a:rPr lang="en-US" altLang="ko-KR">
                <a:ea typeface="굴림" charset="-127"/>
              </a:rPr>
              <a:t>Signal Acquisition Phase</a:t>
            </a:r>
          </a:p>
        </p:txBody>
      </p:sp>
      <p:sp>
        <p:nvSpPr>
          <p:cNvPr id="126979" name="Rectangle 3"/>
          <p:cNvSpPr>
            <a:spLocks noChangeArrowheads="1"/>
          </p:cNvSpPr>
          <p:nvPr/>
        </p:nvSpPr>
        <p:spPr bwMode="auto">
          <a:xfrm>
            <a:off x="228600" y="1066800"/>
            <a:ext cx="8001000" cy="1084263"/>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2000" b="0">
                <a:latin typeface="Arial" charset="0"/>
              </a:rPr>
              <a:t>Step VIA – Channel estimation</a:t>
            </a:r>
            <a:r>
              <a:rPr lang="en-US" sz="1800" b="0">
                <a:latin typeface="Arial" charset="0"/>
              </a:rPr>
              <a:t> </a:t>
            </a:r>
          </a:p>
          <a:p>
            <a:pPr>
              <a:spcBef>
                <a:spcPct val="50000"/>
              </a:spcBef>
              <a:buClr>
                <a:schemeClr val="folHlink"/>
              </a:buClr>
              <a:buSzPct val="60000"/>
              <a:buFont typeface="Wingdings" pitchFamily="2" charset="2"/>
              <a:buNone/>
            </a:pPr>
            <a:r>
              <a:rPr lang="en-US" sz="1800" b="0">
                <a:latin typeface="Arial" charset="0"/>
              </a:rPr>
              <a:t>In case the statistics of the channel and noise are not available then the least squares (LS) channel estimate at each subcarrier  is given by </a:t>
            </a:r>
          </a:p>
        </p:txBody>
      </p:sp>
      <p:sp>
        <p:nvSpPr>
          <p:cNvPr id="126980"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39</a:t>
            </a:r>
          </a:p>
        </p:txBody>
      </p:sp>
      <p:sp>
        <p:nvSpPr>
          <p:cNvPr id="126981" name="Rectangle 5"/>
          <p:cNvSpPr>
            <a:spLocks noChangeArrowheads="1"/>
          </p:cNvSpPr>
          <p:nvPr/>
        </p:nvSpPr>
        <p:spPr bwMode="auto">
          <a:xfrm>
            <a:off x="457200" y="4953000"/>
            <a:ext cx="8458200" cy="1281113"/>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200" b="0">
                <a:latin typeface="Arial" charset="0"/>
              </a:rPr>
              <a:t>Ye Li et al. – Channel Estimation for OFDM with Transmit Receive Diversity – IEEE JSAC March 1999.</a:t>
            </a:r>
          </a:p>
          <a:p>
            <a:pPr>
              <a:spcBef>
                <a:spcPct val="50000"/>
              </a:spcBef>
              <a:buClr>
                <a:schemeClr val="folHlink"/>
              </a:buClr>
              <a:buSzPct val="60000"/>
              <a:buFont typeface="Wingdings" pitchFamily="2" charset="2"/>
              <a:buNone/>
            </a:pPr>
            <a:r>
              <a:rPr lang="en-US" sz="1200" b="0">
                <a:latin typeface="Arial" charset="0"/>
              </a:rPr>
              <a:t>A. N. Mody, G. L. Stüber, "Parameter Estimation for MIMO OFDM Systems," </a:t>
            </a:r>
            <a:r>
              <a:rPr lang="en-US" sz="1200" b="0" i="1">
                <a:latin typeface="Arial" charset="0"/>
              </a:rPr>
              <a:t>IEEE Vehicular Technology Conference</a:t>
            </a:r>
            <a:r>
              <a:rPr lang="en-US" sz="1200" b="0">
                <a:latin typeface="Arial" charset="0"/>
              </a:rPr>
              <a:t>, Rhodes, Greece, May 2001. </a:t>
            </a:r>
          </a:p>
          <a:p>
            <a:pPr>
              <a:spcBef>
                <a:spcPct val="50000"/>
              </a:spcBef>
              <a:buClr>
                <a:schemeClr val="folHlink"/>
              </a:buClr>
              <a:buSzPct val="60000"/>
              <a:buFont typeface="Wingdings" pitchFamily="2" charset="2"/>
              <a:buNone/>
            </a:pPr>
            <a:r>
              <a:rPr lang="en-US" sz="1200" b="0">
                <a:latin typeface="Arial" charset="0"/>
              </a:rPr>
              <a:t>Ye Li </a:t>
            </a:r>
            <a:r>
              <a:rPr lang="en-US" sz="1200" b="0" i="1">
                <a:latin typeface="Arial" charset="0"/>
              </a:rPr>
              <a:t>et al.</a:t>
            </a:r>
            <a:r>
              <a:rPr lang="en-US" sz="1200" b="0">
                <a:latin typeface="Arial" charset="0"/>
              </a:rPr>
              <a:t> – MIMO OFDM Wireless: Signal Det. with Enhanced Ch. Est. – IEEE Trans. On Comm. Sept. 2002</a:t>
            </a:r>
          </a:p>
          <a:p>
            <a:pPr>
              <a:spcBef>
                <a:spcPct val="50000"/>
              </a:spcBef>
              <a:buClr>
                <a:schemeClr val="folHlink"/>
              </a:buClr>
              <a:buSzPct val="60000"/>
              <a:buFont typeface="Wingdings" pitchFamily="2" charset="2"/>
              <a:buNone/>
            </a:pPr>
            <a:r>
              <a:rPr lang="en-US" sz="1200" b="0">
                <a:latin typeface="Arial" charset="0"/>
              </a:rPr>
              <a:t>J. H. Kotecha, A. M. Sayeed, Optimal Signal Design for Estimation of Correlated MIMO Channels, IEEE ICC 2003.</a:t>
            </a:r>
          </a:p>
        </p:txBody>
      </p:sp>
      <p:sp>
        <p:nvSpPr>
          <p:cNvPr id="126992" name="Rectangle 16"/>
          <p:cNvSpPr>
            <a:spLocks noChangeArrowheads="1"/>
          </p:cNvSpPr>
          <p:nvPr/>
        </p:nvSpPr>
        <p:spPr bwMode="auto">
          <a:xfrm>
            <a:off x="457200" y="3884613"/>
            <a:ext cx="8001000" cy="915987"/>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800" b="0">
                <a:latin typeface="Arial" charset="0"/>
              </a:rPr>
              <a:t>If the statistics of noise and the channel over space, time and frequency are available at the receiver then that information may be exploited to reduce the MSE in channel estimates.</a:t>
            </a:r>
          </a:p>
        </p:txBody>
      </p:sp>
      <p:pic>
        <p:nvPicPr>
          <p:cNvPr id="127004" name="Picture 28" descr="C:\apurva\research\presentations\phd_defense\txp_fig.png"/>
          <p:cNvPicPr>
            <a:picLocks noChangeAspect="1" noChangeArrowheads="1"/>
          </p:cNvPicPr>
          <p:nvPr>
            <p:custDataLst>
              <p:tags r:id="rId1"/>
            </p:custDataLst>
          </p:nvPr>
        </p:nvPicPr>
        <p:blipFill>
          <a:blip r:embed="rId3" cstate="print"/>
          <a:srcRect/>
          <a:stretch>
            <a:fillRect/>
          </a:stretch>
        </p:blipFill>
        <p:spPr bwMode="auto">
          <a:xfrm>
            <a:off x="3063875" y="2286000"/>
            <a:ext cx="2727325" cy="1508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4294967295"/>
          </p:nvPr>
        </p:nvSpPr>
        <p:spPr>
          <a:xfrm>
            <a:off x="251520" y="332656"/>
            <a:ext cx="1609415" cy="276999"/>
          </a:xfrm>
        </p:spPr>
        <p:txBody>
          <a:bodyPr/>
          <a:lstStyle/>
          <a:p>
            <a:pPr algn="l"/>
            <a:fld id="{5FEF2BAA-C6C4-4F8E-A257-AD85B70A49C6}" type="datetime4">
              <a:rPr lang="en-US" sz="1800"/>
              <a:pPr algn="l"/>
              <a:t>October 28, 2012</a:t>
            </a:fld>
            <a:endParaRPr lang="en-US" sz="1800" dirty="0"/>
          </a:p>
        </p:txBody>
      </p:sp>
      <p:sp>
        <p:nvSpPr>
          <p:cNvPr id="92162" name="Rectangle 2"/>
          <p:cNvSpPr>
            <a:spLocks noGrp="1" noChangeArrowheads="1"/>
          </p:cNvSpPr>
          <p:nvPr>
            <p:ph type="title" idx="4294967295"/>
          </p:nvPr>
        </p:nvSpPr>
        <p:spPr>
          <a:xfrm>
            <a:off x="467544" y="620688"/>
            <a:ext cx="8280920" cy="720080"/>
          </a:xfrm>
          <a:prstGeom prst="rect">
            <a:avLst/>
          </a:prstGeom>
          <a:ln/>
        </p:spPr>
        <p:txBody>
          <a:bodyPr/>
          <a:lstStyle/>
          <a:p>
            <a:pPr algn="l"/>
            <a:r>
              <a:rPr lang="en-US" sz="2400" dirty="0" smtClean="0"/>
              <a:t>A </a:t>
            </a:r>
            <a:r>
              <a:rPr lang="en-US" sz="2400" dirty="0"/>
              <a:t>Multi Input Multi Output (MIMO) OFDM System</a:t>
            </a:r>
          </a:p>
        </p:txBody>
      </p:sp>
      <p:sp>
        <p:nvSpPr>
          <p:cNvPr id="92164" name="Rectangle 4"/>
          <p:cNvSpPr>
            <a:spLocks noChangeArrowheads="1"/>
          </p:cNvSpPr>
          <p:nvPr/>
        </p:nvSpPr>
        <p:spPr bwMode="auto">
          <a:xfrm>
            <a:off x="533400" y="4175125"/>
            <a:ext cx="8077200" cy="222567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1800" b="0" dirty="0">
                <a:latin typeface="Tahoma" pitchFamily="34" charset="0"/>
              </a:rPr>
              <a:t> </a:t>
            </a:r>
            <a:r>
              <a:rPr lang="en-US" sz="2000" b="0" dirty="0">
                <a:latin typeface="Arial" charset="0"/>
              </a:rPr>
              <a:t>A MIMO system uses </a:t>
            </a:r>
            <a:r>
              <a:rPr lang="en-US" sz="2000" b="0" i="1" dirty="0">
                <a:latin typeface="Arial" charset="0"/>
              </a:rPr>
              <a:t>Q</a:t>
            </a:r>
            <a:r>
              <a:rPr lang="en-US" sz="2000" b="0" dirty="0">
                <a:latin typeface="Arial" charset="0"/>
              </a:rPr>
              <a:t> Transmit antennas and </a:t>
            </a:r>
            <a:r>
              <a:rPr lang="en-US" sz="2000" b="0" i="1" dirty="0">
                <a:latin typeface="Arial" charset="0"/>
              </a:rPr>
              <a:t>L</a:t>
            </a:r>
            <a:r>
              <a:rPr lang="en-US" sz="2000" b="0" dirty="0">
                <a:latin typeface="Arial" charset="0"/>
              </a:rPr>
              <a:t> Receive Antennas to provide multiple copies of the transmitted signal at the receiver. The </a:t>
            </a:r>
            <a:r>
              <a:rPr lang="en-US" sz="2000" b="0" i="1" dirty="0">
                <a:latin typeface="Arial" charset="0"/>
              </a:rPr>
              <a:t>Q</a:t>
            </a:r>
            <a:r>
              <a:rPr lang="en-US" sz="2000" b="0" dirty="0">
                <a:latin typeface="Arial" charset="0"/>
              </a:rPr>
              <a:t> X </a:t>
            </a:r>
            <a:r>
              <a:rPr lang="en-US" sz="2000" b="0" i="1" dirty="0">
                <a:latin typeface="Arial" charset="0"/>
              </a:rPr>
              <a:t>L</a:t>
            </a:r>
            <a:r>
              <a:rPr lang="en-US" sz="2000" b="0" dirty="0">
                <a:latin typeface="Arial" charset="0"/>
              </a:rPr>
              <a:t> channels should be ideally uncorrelated in time and frequency. </a:t>
            </a:r>
          </a:p>
          <a:p>
            <a:pPr algn="l">
              <a:spcBef>
                <a:spcPct val="50000"/>
              </a:spcBef>
              <a:buClr>
                <a:schemeClr val="folHlink"/>
              </a:buClr>
              <a:buSzPct val="60000"/>
              <a:buFont typeface="Wingdings" pitchFamily="2" charset="2"/>
              <a:buChar char="n"/>
            </a:pPr>
            <a:r>
              <a:rPr lang="en-US" sz="2000" b="0" dirty="0">
                <a:latin typeface="Arial" charset="0"/>
              </a:rPr>
              <a:t> A MIMO channel can provide a </a:t>
            </a:r>
            <a:r>
              <a:rPr lang="en-US" sz="2000" b="0" dirty="0">
                <a:solidFill>
                  <a:srgbClr val="008000"/>
                </a:solidFill>
                <a:latin typeface="Arial" charset="0"/>
              </a:rPr>
              <a:t>diversity gain of order </a:t>
            </a:r>
            <a:r>
              <a:rPr lang="en-US" sz="2000" b="0" i="1" dirty="0">
                <a:solidFill>
                  <a:srgbClr val="008000"/>
                </a:solidFill>
                <a:latin typeface="Arial" charset="0"/>
              </a:rPr>
              <a:t>L</a:t>
            </a:r>
            <a:r>
              <a:rPr lang="en-US" sz="2000" b="0" dirty="0">
                <a:latin typeface="Arial" charset="0"/>
              </a:rPr>
              <a:t>. </a:t>
            </a:r>
          </a:p>
          <a:p>
            <a:pPr algn="l">
              <a:spcBef>
                <a:spcPct val="50000"/>
              </a:spcBef>
              <a:buClr>
                <a:schemeClr val="folHlink"/>
              </a:buClr>
              <a:buSzPct val="60000"/>
              <a:buFont typeface="Wingdings" pitchFamily="2" charset="2"/>
              <a:buChar char="n"/>
            </a:pPr>
            <a:r>
              <a:rPr lang="en-US" sz="2000" b="0" dirty="0">
                <a:latin typeface="Arial" charset="0"/>
              </a:rPr>
              <a:t> Or the net </a:t>
            </a:r>
            <a:r>
              <a:rPr lang="en-US" sz="2000" b="0" dirty="0">
                <a:solidFill>
                  <a:srgbClr val="008000"/>
                </a:solidFill>
                <a:latin typeface="Arial" charset="0"/>
              </a:rPr>
              <a:t>capacity</a:t>
            </a:r>
            <a:r>
              <a:rPr lang="en-US" sz="2000" b="0" dirty="0">
                <a:latin typeface="Arial" charset="0"/>
              </a:rPr>
              <a:t> of the system in terms of bits/sec/Hz can </a:t>
            </a:r>
            <a:r>
              <a:rPr lang="en-US" sz="2000" b="0" dirty="0" err="1">
                <a:latin typeface="Arial" charset="0"/>
              </a:rPr>
              <a:t>can</a:t>
            </a:r>
            <a:r>
              <a:rPr lang="en-US" sz="2000" b="0" dirty="0">
                <a:latin typeface="Arial" charset="0"/>
              </a:rPr>
              <a:t> be </a:t>
            </a:r>
            <a:r>
              <a:rPr lang="en-US" sz="2000" b="0" dirty="0">
                <a:solidFill>
                  <a:srgbClr val="008000"/>
                </a:solidFill>
                <a:latin typeface="Arial" charset="0"/>
              </a:rPr>
              <a:t>increased by a factor of </a:t>
            </a:r>
            <a:r>
              <a:rPr lang="en-US" sz="2000" b="0" i="1" dirty="0">
                <a:solidFill>
                  <a:srgbClr val="008000"/>
                </a:solidFill>
                <a:latin typeface="Arial" charset="0"/>
              </a:rPr>
              <a:t>Q</a:t>
            </a:r>
            <a:r>
              <a:rPr lang="en-US" sz="2000" b="0" dirty="0">
                <a:latin typeface="Arial" charset="0"/>
              </a:rPr>
              <a:t>.</a:t>
            </a:r>
          </a:p>
        </p:txBody>
      </p:sp>
      <p:sp>
        <p:nvSpPr>
          <p:cNvPr id="92165" name="Text Box 5"/>
          <p:cNvSpPr txBox="1">
            <a:spLocks noChangeArrowheads="1"/>
          </p:cNvSpPr>
          <p:nvPr/>
        </p:nvSpPr>
        <p:spPr bwMode="auto">
          <a:xfrm>
            <a:off x="4495800" y="6553200"/>
            <a:ext cx="2984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7</a:t>
            </a:r>
          </a:p>
        </p:txBody>
      </p:sp>
      <p:pic>
        <p:nvPicPr>
          <p:cNvPr id="92167" name="Picture 7" descr="C:\apurva\research\presentations\phd_defense\mimo2.jpg"/>
          <p:cNvPicPr>
            <a:picLocks noChangeAspect="1" noChangeArrowheads="1"/>
          </p:cNvPicPr>
          <p:nvPr/>
        </p:nvPicPr>
        <p:blipFill>
          <a:blip r:embed="rId2" cstate="print"/>
          <a:srcRect/>
          <a:stretch>
            <a:fillRect/>
          </a:stretch>
        </p:blipFill>
        <p:spPr bwMode="auto">
          <a:xfrm>
            <a:off x="1371600" y="1419225"/>
            <a:ext cx="6437313" cy="2725738"/>
          </a:xfrm>
          <a:prstGeom prst="rect">
            <a:avLst/>
          </a:prstGeom>
          <a:noFill/>
        </p:spPr>
      </p:pic>
      <p:sp>
        <p:nvSpPr>
          <p:cNvPr id="92168" name="Text Box 8"/>
          <p:cNvSpPr txBox="1">
            <a:spLocks noChangeArrowheads="1"/>
          </p:cNvSpPr>
          <p:nvPr/>
        </p:nvSpPr>
        <p:spPr bwMode="auto">
          <a:xfrm>
            <a:off x="2743200" y="2895600"/>
            <a:ext cx="457200" cy="457200"/>
          </a:xfrm>
          <a:prstGeom prst="rect">
            <a:avLst/>
          </a:prstGeom>
          <a:noFill/>
          <a:ln w="9525">
            <a:noFill/>
            <a:miter lim="800000"/>
            <a:headEnd/>
            <a:tailEnd/>
          </a:ln>
          <a:effectLst/>
        </p:spPr>
        <p:txBody>
          <a:bodyPr>
            <a:spAutoFit/>
          </a:bodyPr>
          <a:lstStyle/>
          <a:p>
            <a:pPr>
              <a:spcBef>
                <a:spcPct val="50000"/>
              </a:spcBef>
            </a:pPr>
            <a:r>
              <a:rPr lang="en-US" sz="2400" b="0" i="1">
                <a:latin typeface="Arial" charset="0"/>
              </a:rPr>
              <a:t>Q</a:t>
            </a:r>
          </a:p>
        </p:txBody>
      </p:sp>
      <p:sp>
        <p:nvSpPr>
          <p:cNvPr id="92170" name="Text Box 10"/>
          <p:cNvSpPr txBox="1">
            <a:spLocks noChangeArrowheads="1"/>
          </p:cNvSpPr>
          <p:nvPr/>
        </p:nvSpPr>
        <p:spPr bwMode="auto">
          <a:xfrm>
            <a:off x="5943600" y="2895600"/>
            <a:ext cx="457200" cy="457200"/>
          </a:xfrm>
          <a:prstGeom prst="rect">
            <a:avLst/>
          </a:prstGeom>
          <a:noFill/>
          <a:ln w="9525">
            <a:noFill/>
            <a:miter lim="800000"/>
            <a:headEnd/>
            <a:tailEnd/>
          </a:ln>
          <a:effectLst/>
        </p:spPr>
        <p:txBody>
          <a:bodyPr>
            <a:spAutoFit/>
          </a:bodyPr>
          <a:lstStyle/>
          <a:p>
            <a:pPr>
              <a:spcBef>
                <a:spcPct val="50000"/>
              </a:spcBef>
            </a:pPr>
            <a:r>
              <a:rPr lang="en-US" sz="2400" b="0" i="1">
                <a:latin typeface="Arial" charset="0"/>
              </a:rPr>
              <a:t>L</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Apurva N. Mody</a:t>
            </a:r>
          </a:p>
        </p:txBody>
      </p:sp>
      <p:sp>
        <p:nvSpPr>
          <p:cNvPr id="10" name="Date Placeholder 4"/>
          <p:cNvSpPr>
            <a:spLocks noGrp="1"/>
          </p:cNvSpPr>
          <p:nvPr>
            <p:ph type="dt" sz="half" idx="11"/>
          </p:nvPr>
        </p:nvSpPr>
        <p:spPr/>
        <p:txBody>
          <a:bodyPr/>
          <a:lstStyle/>
          <a:p>
            <a:fld id="{A25F9E52-3DFB-48D3-8CA5-59C2EE668AA3}" type="datetime4">
              <a:rPr lang="en-US"/>
              <a:pPr/>
              <a:t>October 28, 2012</a:t>
            </a:fld>
            <a:endParaRPr lang="en-US"/>
          </a:p>
        </p:txBody>
      </p:sp>
      <p:sp>
        <p:nvSpPr>
          <p:cNvPr id="131074" name="Rectangle 2"/>
          <p:cNvSpPr>
            <a:spLocks noGrp="1" noChangeArrowheads="1"/>
          </p:cNvSpPr>
          <p:nvPr>
            <p:ph type="title"/>
          </p:nvPr>
        </p:nvSpPr>
        <p:spPr>
          <a:xfrm>
            <a:off x="1752600" y="228600"/>
            <a:ext cx="7162800" cy="914400"/>
          </a:xfrm>
          <a:ln/>
        </p:spPr>
        <p:txBody>
          <a:bodyPr/>
          <a:lstStyle/>
          <a:p>
            <a:pPr algn="ctr"/>
            <a:r>
              <a:rPr lang="en-US" altLang="ko-KR">
                <a:ea typeface="굴림" charset="-127"/>
              </a:rPr>
              <a:t>Signal Acquisition Phase</a:t>
            </a:r>
          </a:p>
        </p:txBody>
      </p:sp>
      <p:sp>
        <p:nvSpPr>
          <p:cNvPr id="131075" name="Rectangle 3"/>
          <p:cNvSpPr>
            <a:spLocks noChangeArrowheads="1"/>
          </p:cNvSpPr>
          <p:nvPr/>
        </p:nvSpPr>
        <p:spPr bwMode="auto">
          <a:xfrm>
            <a:off x="228600" y="1143000"/>
            <a:ext cx="8001000" cy="39687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2000" b="0">
                <a:latin typeface="Arial" charset="0"/>
              </a:rPr>
              <a:t>Step VIA – Reducing the MSE of the channel estimates </a:t>
            </a:r>
            <a:endParaRPr lang="en-US" sz="1800" b="0">
              <a:latin typeface="Arial" charset="0"/>
            </a:endParaRPr>
          </a:p>
        </p:txBody>
      </p:sp>
      <p:sp>
        <p:nvSpPr>
          <p:cNvPr id="131076"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40</a:t>
            </a:r>
          </a:p>
        </p:txBody>
      </p:sp>
      <p:sp>
        <p:nvSpPr>
          <p:cNvPr id="131077" name="Rectangle 5"/>
          <p:cNvSpPr>
            <a:spLocks noChangeArrowheads="1"/>
          </p:cNvSpPr>
          <p:nvPr/>
        </p:nvSpPr>
        <p:spPr bwMode="auto">
          <a:xfrm>
            <a:off x="457200" y="6035675"/>
            <a:ext cx="8458200" cy="5175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a:latin typeface="Arial" charset="0"/>
              </a:rPr>
              <a:t>A. N. Mody, G. L. Stüber, "Parameter Estimation for MIMO OFDM Systems," </a:t>
            </a:r>
            <a:r>
              <a:rPr lang="en-US" sz="1400" b="0" i="1">
                <a:latin typeface="Arial" charset="0"/>
              </a:rPr>
              <a:t>IEEE Vehicular Technology Conference</a:t>
            </a:r>
            <a:r>
              <a:rPr lang="en-US" sz="1400" b="0">
                <a:latin typeface="Arial" charset="0"/>
              </a:rPr>
              <a:t>, Rhodes, Greece, May 2001. </a:t>
            </a:r>
          </a:p>
        </p:txBody>
      </p:sp>
      <p:pic>
        <p:nvPicPr>
          <p:cNvPr id="131092" name="Picture 20" descr="C:\apurva\research\file_database\research_figures\MSE_reduction_channel_est.jpg"/>
          <p:cNvPicPr>
            <a:picLocks noChangeAspect="1" noChangeArrowheads="1"/>
          </p:cNvPicPr>
          <p:nvPr/>
        </p:nvPicPr>
        <p:blipFill>
          <a:blip r:embed="rId4" cstate="print"/>
          <a:srcRect/>
          <a:stretch>
            <a:fillRect/>
          </a:stretch>
        </p:blipFill>
        <p:spPr bwMode="auto">
          <a:xfrm>
            <a:off x="604838" y="1743075"/>
            <a:ext cx="8005762" cy="1609725"/>
          </a:xfrm>
          <a:prstGeom prst="rect">
            <a:avLst/>
          </a:prstGeom>
          <a:noFill/>
        </p:spPr>
      </p:pic>
      <p:pic>
        <p:nvPicPr>
          <p:cNvPr id="131093" name="Picture 21" descr="C:\apurva\research\presentations\phd_defense\txp_fig.png"/>
          <p:cNvPicPr>
            <a:picLocks noChangeAspect="1" noChangeArrowheads="1"/>
          </p:cNvPicPr>
          <p:nvPr>
            <p:custDataLst>
              <p:tags r:id="rId1"/>
            </p:custDataLst>
          </p:nvPr>
        </p:nvPicPr>
        <p:blipFill>
          <a:blip r:embed="rId5" cstate="print"/>
          <a:srcRect/>
          <a:stretch>
            <a:fillRect/>
          </a:stretch>
        </p:blipFill>
        <p:spPr bwMode="auto">
          <a:xfrm>
            <a:off x="3651250" y="4751388"/>
            <a:ext cx="1514475" cy="431800"/>
          </a:xfrm>
          <a:prstGeom prst="rect">
            <a:avLst/>
          </a:prstGeom>
          <a:noFill/>
          <a:ln w="9525">
            <a:noFill/>
            <a:miter lim="800000"/>
            <a:headEnd/>
            <a:tailEnd/>
          </a:ln>
          <a:effectLst/>
        </p:spPr>
      </p:pic>
      <p:pic>
        <p:nvPicPr>
          <p:cNvPr id="131094" name="Picture 22" descr="C:\apurva\research\presentations\phd_defense\txp_fig.png"/>
          <p:cNvPicPr>
            <a:picLocks noChangeAspect="1" noChangeArrowheads="1"/>
          </p:cNvPicPr>
          <p:nvPr>
            <p:custDataLst>
              <p:tags r:id="rId2"/>
            </p:custDataLst>
          </p:nvPr>
        </p:nvPicPr>
        <p:blipFill>
          <a:blip r:embed="rId6" cstate="print"/>
          <a:srcRect/>
          <a:stretch>
            <a:fillRect/>
          </a:stretch>
        </p:blipFill>
        <p:spPr bwMode="auto">
          <a:xfrm>
            <a:off x="842963" y="3743325"/>
            <a:ext cx="7813675" cy="6032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AC01D850-D9B1-471F-A138-98FAFEC52A26}" type="datetime4">
              <a:rPr lang="en-US"/>
              <a:pPr/>
              <a:t>October 28, 2012</a:t>
            </a:fld>
            <a:endParaRPr lang="en-US"/>
          </a:p>
        </p:txBody>
      </p:sp>
      <p:sp>
        <p:nvSpPr>
          <p:cNvPr id="129026" name="Rectangle 2"/>
          <p:cNvSpPr>
            <a:spLocks noGrp="1" noChangeArrowheads="1"/>
          </p:cNvSpPr>
          <p:nvPr>
            <p:ph type="title"/>
          </p:nvPr>
        </p:nvSpPr>
        <p:spPr>
          <a:xfrm>
            <a:off x="1752600" y="228600"/>
            <a:ext cx="7162800" cy="914400"/>
          </a:xfrm>
          <a:ln/>
        </p:spPr>
        <p:txBody>
          <a:bodyPr/>
          <a:lstStyle/>
          <a:p>
            <a:pPr algn="ctr"/>
            <a:r>
              <a:rPr lang="en-US" altLang="ko-KR">
                <a:ea typeface="굴림" charset="-127"/>
              </a:rPr>
              <a:t>Signal Acquisition Phase</a:t>
            </a:r>
          </a:p>
        </p:txBody>
      </p:sp>
      <p:sp>
        <p:nvSpPr>
          <p:cNvPr id="129027" name="Rectangle 3"/>
          <p:cNvSpPr>
            <a:spLocks noChangeArrowheads="1"/>
          </p:cNvSpPr>
          <p:nvPr/>
        </p:nvSpPr>
        <p:spPr bwMode="auto">
          <a:xfrm>
            <a:off x="228600" y="1219200"/>
            <a:ext cx="8001000" cy="8096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2000" b="0">
                <a:latin typeface="Arial" charset="0"/>
              </a:rPr>
              <a:t>Step VIA – Channel estimation</a:t>
            </a:r>
            <a:r>
              <a:rPr lang="en-US" sz="1800" b="0">
                <a:latin typeface="Arial" charset="0"/>
              </a:rPr>
              <a:t> </a:t>
            </a:r>
          </a:p>
          <a:p>
            <a:pPr>
              <a:spcBef>
                <a:spcPct val="50000"/>
              </a:spcBef>
              <a:buClr>
                <a:schemeClr val="folHlink"/>
              </a:buClr>
              <a:buSzPct val="60000"/>
              <a:buFont typeface="Wingdings" pitchFamily="2" charset="2"/>
              <a:buNone/>
            </a:pPr>
            <a:r>
              <a:rPr lang="en-US" sz="1800" b="0">
                <a:latin typeface="Arial" charset="0"/>
              </a:rPr>
              <a:t>Mean squared error (MSE) as a function of signal energy to noise ratio E</a:t>
            </a:r>
            <a:r>
              <a:rPr lang="en-US" sz="1800" b="0" baseline="-25000">
                <a:latin typeface="Arial" charset="0"/>
              </a:rPr>
              <a:t>s</a:t>
            </a:r>
            <a:r>
              <a:rPr lang="en-US" sz="1800" b="0">
                <a:latin typeface="Arial" charset="0"/>
              </a:rPr>
              <a:t>/N</a:t>
            </a:r>
            <a:r>
              <a:rPr lang="en-US" sz="1800" b="0" baseline="-25000">
                <a:latin typeface="Arial" charset="0"/>
              </a:rPr>
              <a:t>0</a:t>
            </a:r>
          </a:p>
        </p:txBody>
      </p:sp>
      <p:sp>
        <p:nvSpPr>
          <p:cNvPr id="129028"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41</a:t>
            </a:r>
          </a:p>
        </p:txBody>
      </p:sp>
      <p:sp>
        <p:nvSpPr>
          <p:cNvPr id="129032" name="Rectangle 8"/>
          <p:cNvSpPr>
            <a:spLocks noChangeArrowheads="1"/>
          </p:cNvSpPr>
          <p:nvPr/>
        </p:nvSpPr>
        <p:spPr bwMode="auto">
          <a:xfrm>
            <a:off x="457200" y="6035675"/>
            <a:ext cx="8458200" cy="5175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a:latin typeface="Arial" charset="0"/>
              </a:rPr>
              <a:t>A. N. Mody, G. L. Stüber, "Parameter Estimation for MIMO OFDM Systems," </a:t>
            </a:r>
            <a:r>
              <a:rPr lang="en-US" sz="1400" b="0" i="1">
                <a:latin typeface="Arial" charset="0"/>
              </a:rPr>
              <a:t>IEEE Vehicular Technology Conference</a:t>
            </a:r>
            <a:r>
              <a:rPr lang="en-US" sz="1400" b="0">
                <a:latin typeface="Arial" charset="0"/>
              </a:rPr>
              <a:t>, Rhodes, Greece, May 2001. </a:t>
            </a:r>
          </a:p>
        </p:txBody>
      </p:sp>
      <p:pic>
        <p:nvPicPr>
          <p:cNvPr id="129033" name="Picture 9" descr="C:\apurva\research\file_database\graph_data_scripts\MSE_chest_revisionII.jpg"/>
          <p:cNvPicPr>
            <a:picLocks noChangeAspect="1" noChangeArrowheads="1"/>
          </p:cNvPicPr>
          <p:nvPr/>
        </p:nvPicPr>
        <p:blipFill>
          <a:blip r:embed="rId2" cstate="print"/>
          <a:srcRect/>
          <a:stretch>
            <a:fillRect/>
          </a:stretch>
        </p:blipFill>
        <p:spPr bwMode="auto">
          <a:xfrm>
            <a:off x="1981200" y="2057400"/>
            <a:ext cx="5257800" cy="394335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Apurva N. Mody</a:t>
            </a:r>
          </a:p>
        </p:txBody>
      </p:sp>
      <p:sp>
        <p:nvSpPr>
          <p:cNvPr id="12" name="Date Placeholder 4"/>
          <p:cNvSpPr>
            <a:spLocks noGrp="1"/>
          </p:cNvSpPr>
          <p:nvPr>
            <p:ph type="dt" sz="half" idx="11"/>
          </p:nvPr>
        </p:nvSpPr>
        <p:spPr/>
        <p:txBody>
          <a:bodyPr/>
          <a:lstStyle/>
          <a:p>
            <a:fld id="{45054D1D-EA81-409A-B110-2FCF29C94AB9}" type="datetime4">
              <a:rPr lang="en-US"/>
              <a:pPr/>
              <a:t>October 28, 2012</a:t>
            </a:fld>
            <a:endParaRPr lang="en-US"/>
          </a:p>
        </p:txBody>
      </p:sp>
      <p:sp>
        <p:nvSpPr>
          <p:cNvPr id="134146" name="Rectangle 2"/>
          <p:cNvSpPr>
            <a:spLocks noGrp="1" noChangeArrowheads="1"/>
          </p:cNvSpPr>
          <p:nvPr>
            <p:ph type="title"/>
          </p:nvPr>
        </p:nvSpPr>
        <p:spPr>
          <a:xfrm>
            <a:off x="395536" y="620688"/>
            <a:ext cx="7162800" cy="504056"/>
          </a:xfrm>
          <a:ln/>
        </p:spPr>
        <p:txBody>
          <a:bodyPr/>
          <a:lstStyle/>
          <a:p>
            <a:pPr algn="l"/>
            <a:r>
              <a:rPr lang="en-US" altLang="ko-KR" sz="2800" dirty="0">
                <a:ea typeface="굴림" charset="-127"/>
              </a:rPr>
              <a:t>Signal Acquisition Phase</a:t>
            </a:r>
          </a:p>
        </p:txBody>
      </p:sp>
      <p:sp>
        <p:nvSpPr>
          <p:cNvPr id="134147" name="Rectangle 3"/>
          <p:cNvSpPr>
            <a:spLocks noChangeArrowheads="1"/>
          </p:cNvSpPr>
          <p:nvPr/>
        </p:nvSpPr>
        <p:spPr bwMode="auto">
          <a:xfrm>
            <a:off x="457200" y="1143000"/>
            <a:ext cx="8001000" cy="39687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VIA – Noise variance estimation - Time Domain</a:t>
            </a:r>
            <a:endParaRPr lang="en-US" sz="1800" b="0" dirty="0">
              <a:latin typeface="Arial" charset="0"/>
            </a:endParaRPr>
          </a:p>
        </p:txBody>
      </p:sp>
      <p:sp>
        <p:nvSpPr>
          <p:cNvPr id="134148"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42</a:t>
            </a:r>
          </a:p>
        </p:txBody>
      </p:sp>
      <p:sp>
        <p:nvSpPr>
          <p:cNvPr id="134149" name="Rectangle 5"/>
          <p:cNvSpPr>
            <a:spLocks noChangeArrowheads="1"/>
          </p:cNvSpPr>
          <p:nvPr/>
        </p:nvSpPr>
        <p:spPr bwMode="auto">
          <a:xfrm>
            <a:off x="457200" y="6035675"/>
            <a:ext cx="8458200" cy="51752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1400" b="0">
                <a:latin typeface="Arial" charset="0"/>
              </a:rPr>
              <a:t>A. N. Mody, G. L. Stüber, "Parameter Estimation for MIMO OFDM Systems," </a:t>
            </a:r>
            <a:r>
              <a:rPr lang="en-US" sz="1400" b="0" i="1">
                <a:latin typeface="Arial" charset="0"/>
              </a:rPr>
              <a:t>IEEE Vehicular Technology Conference</a:t>
            </a:r>
            <a:r>
              <a:rPr lang="en-US" sz="1400" b="0">
                <a:latin typeface="Arial" charset="0"/>
              </a:rPr>
              <a:t>, Rhodes, Greece, May 2001. </a:t>
            </a:r>
          </a:p>
        </p:txBody>
      </p:sp>
      <p:pic>
        <p:nvPicPr>
          <p:cNvPr id="134163" name="Picture 19" descr="C:\apurva\research\presentations\phd_defense\txp_fig.png"/>
          <p:cNvPicPr>
            <a:picLocks noChangeAspect="1" noChangeArrowheads="1"/>
          </p:cNvPicPr>
          <p:nvPr>
            <p:custDataLst>
              <p:tags r:id="rId1"/>
            </p:custDataLst>
          </p:nvPr>
        </p:nvPicPr>
        <p:blipFill>
          <a:blip r:embed="rId4" cstate="print"/>
          <a:srcRect/>
          <a:stretch>
            <a:fillRect/>
          </a:stretch>
        </p:blipFill>
        <p:spPr bwMode="auto">
          <a:xfrm>
            <a:off x="811213" y="3768725"/>
            <a:ext cx="2770187" cy="498475"/>
          </a:xfrm>
          <a:prstGeom prst="rect">
            <a:avLst/>
          </a:prstGeom>
          <a:noFill/>
          <a:ln w="9525">
            <a:noFill/>
            <a:miter lim="800000"/>
            <a:headEnd/>
            <a:tailEnd/>
          </a:ln>
          <a:effectLst/>
        </p:spPr>
      </p:pic>
      <p:pic>
        <p:nvPicPr>
          <p:cNvPr id="134164" name="Picture 20" descr="C:\apurva\research\file_database\graph_data_scripts\MSE_noise_revisionII_with_R_ICI.jpg"/>
          <p:cNvPicPr>
            <a:picLocks noChangeAspect="1" noChangeArrowheads="1"/>
          </p:cNvPicPr>
          <p:nvPr/>
        </p:nvPicPr>
        <p:blipFill>
          <a:blip r:embed="rId5" cstate="print"/>
          <a:srcRect/>
          <a:stretch>
            <a:fillRect/>
          </a:stretch>
        </p:blipFill>
        <p:spPr bwMode="auto">
          <a:xfrm>
            <a:off x="3886200" y="2971800"/>
            <a:ext cx="4648200" cy="3071813"/>
          </a:xfrm>
          <a:prstGeom prst="rect">
            <a:avLst/>
          </a:prstGeom>
          <a:noFill/>
        </p:spPr>
      </p:pic>
      <p:pic>
        <p:nvPicPr>
          <p:cNvPr id="134165" name="Picture 21" descr="C:\apurva\research\file_database\research_figures\MSE_reduction_channel_est.jpg"/>
          <p:cNvPicPr>
            <a:picLocks noChangeAspect="1" noChangeArrowheads="1"/>
          </p:cNvPicPr>
          <p:nvPr/>
        </p:nvPicPr>
        <p:blipFill>
          <a:blip r:embed="rId6" cstate="print"/>
          <a:srcRect/>
          <a:stretch>
            <a:fillRect/>
          </a:stretch>
        </p:blipFill>
        <p:spPr bwMode="auto">
          <a:xfrm>
            <a:off x="1066800" y="1600200"/>
            <a:ext cx="6629400" cy="1273175"/>
          </a:xfrm>
          <a:prstGeom prst="rect">
            <a:avLst/>
          </a:prstGeom>
          <a:noFill/>
        </p:spPr>
      </p:pic>
      <p:sp>
        <p:nvSpPr>
          <p:cNvPr id="134166" name="Rectangle 22"/>
          <p:cNvSpPr>
            <a:spLocks noChangeArrowheads="1"/>
          </p:cNvSpPr>
          <p:nvPr/>
        </p:nvSpPr>
        <p:spPr bwMode="auto">
          <a:xfrm>
            <a:off x="990600" y="2971800"/>
            <a:ext cx="2362200" cy="396875"/>
          </a:xfrm>
          <a:prstGeom prst="rect">
            <a:avLst/>
          </a:prstGeom>
          <a:noFill/>
          <a:ln w="9525">
            <a:noFill/>
            <a:miter lim="800000"/>
            <a:headEnd/>
            <a:tailEnd/>
          </a:ln>
          <a:effectLst/>
        </p:spPr>
        <p:txBody>
          <a:bodyPr>
            <a:spAutoFit/>
          </a:bodyPr>
          <a:lstStyle/>
          <a:p>
            <a:pPr>
              <a:spcBef>
                <a:spcPct val="50000"/>
              </a:spcBef>
              <a:buClr>
                <a:schemeClr val="folHlink"/>
              </a:buClr>
              <a:buSzPct val="60000"/>
              <a:buFont typeface="Wingdings" pitchFamily="2" charset="2"/>
              <a:buNone/>
            </a:pPr>
            <a:r>
              <a:rPr lang="en-US" sz="2000" b="0">
                <a:latin typeface="Arial" charset="0"/>
              </a:rPr>
              <a:t>Frequency Domain</a:t>
            </a:r>
            <a:endParaRPr lang="en-US" sz="1800" b="0">
              <a:latin typeface="Arial" charset="0"/>
            </a:endParaRPr>
          </a:p>
        </p:txBody>
      </p:sp>
      <p:pic>
        <p:nvPicPr>
          <p:cNvPr id="134170" name="Picture 26" descr="C:\apurva\research\presentations\phd_defense\txp_fig.png"/>
          <p:cNvPicPr>
            <a:picLocks noChangeAspect="1" noChangeArrowheads="1"/>
          </p:cNvPicPr>
          <p:nvPr>
            <p:custDataLst>
              <p:tags r:id="rId2"/>
            </p:custDataLst>
          </p:nvPr>
        </p:nvPicPr>
        <p:blipFill>
          <a:blip r:embed="rId7" cstate="print"/>
          <a:srcRect/>
          <a:stretch>
            <a:fillRect/>
          </a:stretch>
        </p:blipFill>
        <p:spPr bwMode="auto">
          <a:xfrm>
            <a:off x="939800" y="4800600"/>
            <a:ext cx="2100263" cy="50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BF1AE830-3DD0-4E22-8360-007BA6C99A89}" type="datetime4">
              <a:rPr lang="en-US"/>
              <a:pPr/>
              <a:t>October 28, 2012</a:t>
            </a:fld>
            <a:endParaRPr lang="en-US"/>
          </a:p>
        </p:txBody>
      </p:sp>
      <p:sp>
        <p:nvSpPr>
          <p:cNvPr id="138242" name="Rectangle 2"/>
          <p:cNvSpPr>
            <a:spLocks noGrp="1" noChangeArrowheads="1"/>
          </p:cNvSpPr>
          <p:nvPr>
            <p:ph type="title"/>
          </p:nvPr>
        </p:nvSpPr>
        <p:spPr>
          <a:xfrm>
            <a:off x="251520" y="620688"/>
            <a:ext cx="7162800" cy="504056"/>
          </a:xfrm>
          <a:ln/>
        </p:spPr>
        <p:txBody>
          <a:bodyPr/>
          <a:lstStyle/>
          <a:p>
            <a:pPr algn="l"/>
            <a:r>
              <a:rPr lang="en-US" altLang="ko-KR" sz="2400" dirty="0">
                <a:ea typeface="굴림" charset="-127"/>
              </a:rPr>
              <a:t>Signal Tracking Phase</a:t>
            </a:r>
          </a:p>
        </p:txBody>
      </p:sp>
      <p:sp>
        <p:nvSpPr>
          <p:cNvPr id="138243" name="Rectangle 3"/>
          <p:cNvSpPr>
            <a:spLocks noChangeArrowheads="1"/>
          </p:cNvSpPr>
          <p:nvPr/>
        </p:nvSpPr>
        <p:spPr bwMode="auto">
          <a:xfrm>
            <a:off x="381000" y="1295400"/>
            <a:ext cx="8610600" cy="1341438"/>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1800" b="0" dirty="0">
                <a:latin typeface="Tahoma" pitchFamily="34" charset="0"/>
              </a:rPr>
              <a:t>   </a:t>
            </a:r>
            <a:r>
              <a:rPr lang="en-US" sz="2200" b="0" dirty="0">
                <a:latin typeface="Tahoma" pitchFamily="34" charset="0"/>
              </a:rPr>
              <a:t>Signal Tracking</a:t>
            </a:r>
          </a:p>
          <a:p>
            <a:pPr lvl="1" algn="l">
              <a:spcBef>
                <a:spcPct val="50000"/>
              </a:spcBef>
              <a:buClr>
                <a:schemeClr val="folHlink"/>
              </a:buClr>
              <a:buSzPct val="60000"/>
              <a:buFont typeface="Wingdings" pitchFamily="2" charset="2"/>
              <a:buChar char="n"/>
            </a:pPr>
            <a:r>
              <a:rPr lang="en-US" sz="1800" b="0" dirty="0"/>
              <a:t>  </a:t>
            </a:r>
            <a:r>
              <a:rPr lang="en-US" sz="2000" b="0" dirty="0">
                <a:latin typeface="Arial" charset="0"/>
              </a:rPr>
              <a:t>Sampling frequency offset tracking / timing recovery </a:t>
            </a:r>
          </a:p>
          <a:p>
            <a:pPr lvl="1" algn="l">
              <a:spcBef>
                <a:spcPct val="50000"/>
              </a:spcBef>
              <a:buClr>
                <a:schemeClr val="folHlink"/>
              </a:buClr>
              <a:buSzPct val="60000"/>
              <a:buFont typeface="Wingdings" pitchFamily="2" charset="2"/>
              <a:buChar char="n"/>
            </a:pPr>
            <a:r>
              <a:rPr lang="en-US" sz="2000" b="0" dirty="0">
                <a:latin typeface="Arial" charset="0"/>
              </a:rPr>
              <a:t>  Channel parameter tracking</a:t>
            </a:r>
          </a:p>
        </p:txBody>
      </p:sp>
      <p:sp>
        <p:nvSpPr>
          <p:cNvPr id="138244"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44</a:t>
            </a:r>
          </a:p>
        </p:txBody>
      </p:sp>
      <p:sp>
        <p:nvSpPr>
          <p:cNvPr id="138245" name="Rectangle 5"/>
          <p:cNvSpPr>
            <a:spLocks noChangeArrowheads="1"/>
          </p:cNvSpPr>
          <p:nvPr/>
        </p:nvSpPr>
        <p:spPr bwMode="auto">
          <a:xfrm>
            <a:off x="290264" y="3212976"/>
            <a:ext cx="8458200" cy="1358900"/>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IB – Sampling frequency offset tracking</a:t>
            </a:r>
          </a:p>
          <a:p>
            <a:pPr algn="l">
              <a:spcBef>
                <a:spcPct val="50000"/>
              </a:spcBef>
              <a:buClr>
                <a:schemeClr val="folHlink"/>
              </a:buClr>
              <a:buSzPct val="60000"/>
              <a:buFont typeface="Wingdings" pitchFamily="2" charset="2"/>
              <a:buNone/>
            </a:pPr>
            <a:r>
              <a:rPr lang="en-US" sz="1800" b="0" dirty="0">
                <a:latin typeface="Arial" charset="0"/>
              </a:rPr>
              <a:t>If the system has a low Doppler and the sampling frequency jitters every Q OFDM symbols, then fixed pilot tones may be used to estimate the new sampling frequency offset, </a:t>
            </a:r>
            <a:r>
              <a:rPr lang="en-US" sz="1800" b="0" dirty="0">
                <a:latin typeface="Symbol" pitchFamily="18" charset="2"/>
              </a:rPr>
              <a:t>b</a:t>
            </a:r>
            <a:r>
              <a:rPr lang="en-US" sz="1800" b="0" baseline="30000" dirty="0">
                <a:latin typeface="Arial" charset="0"/>
              </a:rPr>
              <a:t>d</a:t>
            </a:r>
            <a:r>
              <a:rPr lang="en-US" sz="1800" b="0" dirty="0">
                <a:latin typeface="Arial" charset="0"/>
              </a:rPr>
              <a:t>. The net sampling frequency offset estimate is given by </a:t>
            </a:r>
          </a:p>
        </p:txBody>
      </p:sp>
      <p:pic>
        <p:nvPicPr>
          <p:cNvPr id="138248" name="Picture 8" descr="C:\apurva\research\presentations\phd_defense\txp_fig.png"/>
          <p:cNvPicPr>
            <a:picLocks noChangeAspect="1" noChangeArrowheads="1"/>
          </p:cNvPicPr>
          <p:nvPr>
            <p:custDataLst>
              <p:tags r:id="rId1"/>
            </p:custDataLst>
          </p:nvPr>
        </p:nvPicPr>
        <p:blipFill>
          <a:blip r:embed="rId3" cstate="print"/>
          <a:srcRect/>
          <a:stretch>
            <a:fillRect/>
          </a:stretch>
        </p:blipFill>
        <p:spPr bwMode="auto">
          <a:xfrm>
            <a:off x="2913063" y="5318125"/>
            <a:ext cx="3268662" cy="2460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Apurva N. Mody</a:t>
            </a:r>
          </a:p>
        </p:txBody>
      </p:sp>
      <p:sp>
        <p:nvSpPr>
          <p:cNvPr id="11" name="Date Placeholder 4"/>
          <p:cNvSpPr>
            <a:spLocks noGrp="1"/>
          </p:cNvSpPr>
          <p:nvPr>
            <p:ph type="dt" sz="half" idx="11"/>
          </p:nvPr>
        </p:nvSpPr>
        <p:spPr/>
        <p:txBody>
          <a:bodyPr/>
          <a:lstStyle/>
          <a:p>
            <a:fld id="{0EED96B0-4059-4BF1-97F9-EC818E9DF476}" type="datetime4">
              <a:rPr lang="en-US"/>
              <a:pPr/>
              <a:t>October 28, 2012</a:t>
            </a:fld>
            <a:endParaRPr lang="en-US"/>
          </a:p>
        </p:txBody>
      </p:sp>
      <p:sp>
        <p:nvSpPr>
          <p:cNvPr id="140290" name="Rectangle 2"/>
          <p:cNvSpPr>
            <a:spLocks noGrp="1" noChangeArrowheads="1"/>
          </p:cNvSpPr>
          <p:nvPr>
            <p:ph type="title"/>
          </p:nvPr>
        </p:nvSpPr>
        <p:spPr>
          <a:xfrm>
            <a:off x="395536" y="620688"/>
            <a:ext cx="7162800" cy="576064"/>
          </a:xfrm>
          <a:ln/>
        </p:spPr>
        <p:txBody>
          <a:bodyPr/>
          <a:lstStyle/>
          <a:p>
            <a:pPr algn="l"/>
            <a:r>
              <a:rPr lang="en-US" altLang="ko-KR" sz="2400" dirty="0">
                <a:ea typeface="굴림" charset="-127"/>
              </a:rPr>
              <a:t>Signal Tracking Phase</a:t>
            </a:r>
          </a:p>
        </p:txBody>
      </p:sp>
      <p:sp>
        <p:nvSpPr>
          <p:cNvPr id="140291" name="Rectangle 3"/>
          <p:cNvSpPr>
            <a:spLocks noChangeArrowheads="1"/>
          </p:cNvSpPr>
          <p:nvPr/>
        </p:nvSpPr>
        <p:spPr bwMode="auto">
          <a:xfrm>
            <a:off x="228600" y="1219200"/>
            <a:ext cx="8001000" cy="1358900"/>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2000" b="0" dirty="0">
                <a:latin typeface="Arial" charset="0"/>
              </a:rPr>
              <a:t>Step IIB – RF oscillator frequency offset tracking</a:t>
            </a:r>
          </a:p>
          <a:p>
            <a:pPr algn="l">
              <a:spcBef>
                <a:spcPct val="50000"/>
              </a:spcBef>
              <a:buClr>
                <a:schemeClr val="folHlink"/>
              </a:buClr>
              <a:buSzPct val="60000"/>
              <a:buFont typeface="Wingdings" pitchFamily="2" charset="2"/>
              <a:buNone/>
            </a:pPr>
            <a:r>
              <a:rPr lang="en-US" sz="1800" b="0" dirty="0">
                <a:latin typeface="Arial" charset="0"/>
              </a:rPr>
              <a:t>Assuming that the integral frequency offset does not change with time, the new fractional RF oscillator frequency offset is obtained using the fine time synchronization instant for each incoming OFDM symbol as </a:t>
            </a:r>
          </a:p>
        </p:txBody>
      </p:sp>
      <p:sp>
        <p:nvSpPr>
          <p:cNvPr id="140292"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45</a:t>
            </a:r>
          </a:p>
        </p:txBody>
      </p:sp>
      <p:sp>
        <p:nvSpPr>
          <p:cNvPr id="140296" name="Text Box 8"/>
          <p:cNvSpPr txBox="1">
            <a:spLocks noChangeArrowheads="1"/>
          </p:cNvSpPr>
          <p:nvPr/>
        </p:nvSpPr>
        <p:spPr bwMode="auto">
          <a:xfrm>
            <a:off x="609600" y="5877272"/>
            <a:ext cx="8305800" cy="517525"/>
          </a:xfrm>
          <a:prstGeom prst="rect">
            <a:avLst/>
          </a:prstGeom>
          <a:noFill/>
          <a:ln w="9525">
            <a:noFill/>
            <a:miter lim="800000"/>
            <a:headEnd/>
            <a:tailEnd/>
          </a:ln>
          <a:effectLst/>
        </p:spPr>
        <p:txBody>
          <a:bodyPr>
            <a:spAutoFit/>
          </a:bodyPr>
          <a:lstStyle/>
          <a:p>
            <a:pPr>
              <a:spcBef>
                <a:spcPct val="50000"/>
              </a:spcBef>
            </a:pPr>
            <a:r>
              <a:rPr lang="en-US" sz="1400" b="0" dirty="0">
                <a:latin typeface="Arial" charset="0"/>
              </a:rPr>
              <a:t>A. N. Mody, G. L. </a:t>
            </a:r>
            <a:r>
              <a:rPr lang="en-US" sz="1400" b="0" dirty="0" err="1">
                <a:latin typeface="Arial" charset="0"/>
              </a:rPr>
              <a:t>Stüber</a:t>
            </a:r>
            <a:r>
              <a:rPr lang="en-US" sz="1400" b="0" dirty="0">
                <a:latin typeface="Arial" charset="0"/>
              </a:rPr>
              <a:t>, "Signal Acquisition and Tracking for MIMO OFDM," Submitted to </a:t>
            </a:r>
            <a:r>
              <a:rPr lang="en-US" sz="1400" b="0" i="1" dirty="0">
                <a:latin typeface="Arial" charset="0"/>
              </a:rPr>
              <a:t>the IEEE Transactions on Wireless Communications.</a:t>
            </a:r>
            <a:r>
              <a:rPr lang="en-US" sz="1400" b="0" dirty="0">
                <a:latin typeface="Arial" charset="0"/>
              </a:rPr>
              <a:t> </a:t>
            </a:r>
          </a:p>
        </p:txBody>
      </p:sp>
      <p:pic>
        <p:nvPicPr>
          <p:cNvPr id="140300" name="Picture 12" descr="C:\apurva\research\presentations\phd_proposal\txp_fig.png"/>
          <p:cNvPicPr>
            <a:picLocks noChangeAspect="1" noChangeArrowheads="1"/>
          </p:cNvPicPr>
          <p:nvPr>
            <p:custDataLst>
              <p:tags r:id="rId1"/>
            </p:custDataLst>
          </p:nvPr>
        </p:nvPicPr>
        <p:blipFill>
          <a:blip r:embed="rId5" cstate="print"/>
          <a:srcRect/>
          <a:stretch>
            <a:fillRect/>
          </a:stretch>
        </p:blipFill>
        <p:spPr bwMode="auto">
          <a:xfrm>
            <a:off x="3309938" y="2690813"/>
            <a:ext cx="2100262" cy="585787"/>
          </a:xfrm>
          <a:prstGeom prst="rect">
            <a:avLst/>
          </a:prstGeom>
          <a:noFill/>
          <a:ln w="9525">
            <a:noFill/>
            <a:miter lim="800000"/>
            <a:headEnd/>
            <a:tailEnd/>
          </a:ln>
          <a:effectLst/>
        </p:spPr>
      </p:pic>
      <p:sp>
        <p:nvSpPr>
          <p:cNvPr id="140301" name="Rectangle 13"/>
          <p:cNvSpPr>
            <a:spLocks noChangeArrowheads="1"/>
          </p:cNvSpPr>
          <p:nvPr/>
        </p:nvSpPr>
        <p:spPr bwMode="auto">
          <a:xfrm>
            <a:off x="381000" y="3519488"/>
            <a:ext cx="8001000" cy="641350"/>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1800" b="0" dirty="0">
                <a:latin typeface="Arial" charset="0"/>
              </a:rPr>
              <a:t>The new estimate is  </a:t>
            </a:r>
            <a:r>
              <a:rPr lang="en-US" sz="1800" b="0" dirty="0" err="1">
                <a:latin typeface="Arial" charset="0"/>
              </a:rPr>
              <a:t>is</a:t>
            </a:r>
            <a:r>
              <a:rPr lang="en-US" sz="1800" b="0" dirty="0">
                <a:latin typeface="Arial" charset="0"/>
              </a:rPr>
              <a:t> then subjected to a first order frequency lock loop (FLL) to obtain the RF oscillator frequency offset as </a:t>
            </a:r>
          </a:p>
        </p:txBody>
      </p:sp>
      <p:pic>
        <p:nvPicPr>
          <p:cNvPr id="140303" name="Picture 15" descr="C:\apurva\research\presentations\phd_proposal\txp_fig.png"/>
          <p:cNvPicPr>
            <a:picLocks noChangeAspect="1" noChangeArrowheads="1"/>
          </p:cNvPicPr>
          <p:nvPr>
            <p:custDataLst>
              <p:tags r:id="rId2"/>
            </p:custDataLst>
          </p:nvPr>
        </p:nvPicPr>
        <p:blipFill>
          <a:blip r:embed="rId6" cstate="print"/>
          <a:srcRect/>
          <a:stretch>
            <a:fillRect/>
          </a:stretch>
        </p:blipFill>
        <p:spPr bwMode="auto">
          <a:xfrm>
            <a:off x="2854325" y="4343400"/>
            <a:ext cx="2860675" cy="307975"/>
          </a:xfrm>
          <a:prstGeom prst="rect">
            <a:avLst/>
          </a:prstGeom>
          <a:noFill/>
          <a:ln w="9525">
            <a:noFill/>
            <a:miter lim="800000"/>
            <a:headEnd/>
            <a:tailEnd/>
          </a:ln>
          <a:effectLst/>
        </p:spPr>
      </p:pic>
      <p:pic>
        <p:nvPicPr>
          <p:cNvPr id="140306" name="Picture 18" descr="C:\apurva\research\presentations\phd_proposal\txp_fig.png"/>
          <p:cNvPicPr>
            <a:picLocks noChangeAspect="1" noChangeArrowheads="1"/>
          </p:cNvPicPr>
          <p:nvPr>
            <p:custDataLst>
              <p:tags r:id="rId3"/>
            </p:custDataLst>
          </p:nvPr>
        </p:nvPicPr>
        <p:blipFill>
          <a:blip r:embed="rId7" cstate="print"/>
          <a:srcRect/>
          <a:stretch>
            <a:fillRect/>
          </a:stretch>
        </p:blipFill>
        <p:spPr bwMode="auto">
          <a:xfrm>
            <a:off x="2359025" y="5203825"/>
            <a:ext cx="4041775" cy="3587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Apurva N. Mody</a:t>
            </a:r>
          </a:p>
        </p:txBody>
      </p:sp>
      <p:sp>
        <p:nvSpPr>
          <p:cNvPr id="7" name="Date Placeholder 4"/>
          <p:cNvSpPr>
            <a:spLocks noGrp="1"/>
          </p:cNvSpPr>
          <p:nvPr>
            <p:ph type="dt" sz="half" idx="11"/>
          </p:nvPr>
        </p:nvSpPr>
        <p:spPr/>
        <p:txBody>
          <a:bodyPr/>
          <a:lstStyle/>
          <a:p>
            <a:fld id="{7A088DBB-C99F-45AE-B620-E3ED2F326A6F}" type="datetime4">
              <a:rPr lang="en-US"/>
              <a:pPr/>
              <a:t>October 28, 2012</a:t>
            </a:fld>
            <a:endParaRPr lang="en-US"/>
          </a:p>
        </p:txBody>
      </p:sp>
      <p:sp>
        <p:nvSpPr>
          <p:cNvPr id="192514" name="Rectangle 2"/>
          <p:cNvSpPr>
            <a:spLocks noGrp="1" noChangeArrowheads="1"/>
          </p:cNvSpPr>
          <p:nvPr>
            <p:ph type="title"/>
          </p:nvPr>
        </p:nvSpPr>
        <p:spPr>
          <a:xfrm>
            <a:off x="467544" y="692696"/>
            <a:ext cx="7162800" cy="504056"/>
          </a:xfrm>
          <a:ln/>
        </p:spPr>
        <p:txBody>
          <a:bodyPr/>
          <a:lstStyle/>
          <a:p>
            <a:pPr algn="l"/>
            <a:r>
              <a:rPr lang="en-US" altLang="ko-KR" sz="2800" dirty="0">
                <a:ea typeface="굴림" charset="-127"/>
              </a:rPr>
              <a:t>Signal Tracking Phase</a:t>
            </a:r>
          </a:p>
        </p:txBody>
      </p:sp>
      <p:sp>
        <p:nvSpPr>
          <p:cNvPr id="192515" name="Rectangle 3"/>
          <p:cNvSpPr>
            <a:spLocks noChangeArrowheads="1"/>
          </p:cNvSpPr>
          <p:nvPr/>
        </p:nvSpPr>
        <p:spPr bwMode="auto">
          <a:xfrm>
            <a:off x="381000" y="1295400"/>
            <a:ext cx="8610600" cy="2076450"/>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1800" b="0" dirty="0">
                <a:latin typeface="Tahoma" pitchFamily="34" charset="0"/>
              </a:rPr>
              <a:t>   </a:t>
            </a:r>
            <a:r>
              <a:rPr lang="en-US" sz="2200" b="0" dirty="0">
                <a:latin typeface="Tahoma" pitchFamily="34" charset="0"/>
              </a:rPr>
              <a:t>Channel Tracking</a:t>
            </a:r>
          </a:p>
          <a:p>
            <a:pPr lvl="1" algn="l">
              <a:spcBef>
                <a:spcPct val="50000"/>
              </a:spcBef>
              <a:buClr>
                <a:schemeClr val="folHlink"/>
              </a:buClr>
              <a:buSzPct val="60000"/>
              <a:buFont typeface="Wingdings" pitchFamily="2" charset="2"/>
              <a:buChar char="n"/>
            </a:pPr>
            <a:r>
              <a:rPr lang="en-US" sz="1800" b="0" dirty="0">
                <a:latin typeface="Arial" charset="0"/>
              </a:rPr>
              <a:t>   Even though, for WLAN and WMAN applications, the channel changes little from frame to frame, it needs to be updated since the effective channel is constantly changing due to the accumulation in the parameter estimation errors.</a:t>
            </a:r>
          </a:p>
          <a:p>
            <a:pPr lvl="1" algn="l">
              <a:spcBef>
                <a:spcPct val="50000"/>
              </a:spcBef>
              <a:buClr>
                <a:schemeClr val="folHlink"/>
              </a:buClr>
              <a:buSzPct val="60000"/>
              <a:buFont typeface="Wingdings" pitchFamily="2" charset="2"/>
              <a:buChar char="n"/>
            </a:pPr>
            <a:r>
              <a:rPr lang="en-US" sz="1800" b="0" dirty="0">
                <a:latin typeface="Arial" charset="0"/>
              </a:rPr>
              <a:t>   In this research we use decision directed channel tracking (DDC) as follows</a:t>
            </a:r>
          </a:p>
        </p:txBody>
      </p:sp>
      <p:sp>
        <p:nvSpPr>
          <p:cNvPr id="192516"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46</a:t>
            </a:r>
          </a:p>
        </p:txBody>
      </p:sp>
      <p:pic>
        <p:nvPicPr>
          <p:cNvPr id="192522" name="Picture 10" descr="C:\apurva\research\presentations\phd_defense\txp_fig.png"/>
          <p:cNvPicPr>
            <a:picLocks noChangeAspect="1" noChangeArrowheads="1"/>
          </p:cNvPicPr>
          <p:nvPr>
            <p:custDataLst>
              <p:tags r:id="rId1"/>
            </p:custDataLst>
          </p:nvPr>
        </p:nvPicPr>
        <p:blipFill>
          <a:blip r:embed="rId3" cstate="print"/>
          <a:srcRect/>
          <a:stretch>
            <a:fillRect/>
          </a:stretch>
        </p:blipFill>
        <p:spPr bwMode="auto">
          <a:xfrm>
            <a:off x="2136775" y="3733800"/>
            <a:ext cx="4797425" cy="18859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DAC2687C-6613-4224-AAB6-569DD7E785C6}" type="datetime4">
              <a:rPr lang="en-US"/>
              <a:pPr/>
              <a:t>October 28, 2012</a:t>
            </a:fld>
            <a:endParaRPr lang="en-US"/>
          </a:p>
        </p:txBody>
      </p:sp>
      <p:pic>
        <p:nvPicPr>
          <p:cNvPr id="145417" name="Picture 9" descr="C:\apurva\research\file_database\research_figures\Sample_time_tracking_proposal_coloured.jpg"/>
          <p:cNvPicPr>
            <a:picLocks noChangeAspect="1" noChangeArrowheads="1"/>
          </p:cNvPicPr>
          <p:nvPr/>
        </p:nvPicPr>
        <p:blipFill>
          <a:blip r:embed="rId2" cstate="print"/>
          <a:srcRect/>
          <a:stretch>
            <a:fillRect/>
          </a:stretch>
        </p:blipFill>
        <p:spPr bwMode="auto">
          <a:xfrm>
            <a:off x="228600" y="1066800"/>
            <a:ext cx="8686800" cy="2887663"/>
          </a:xfrm>
          <a:prstGeom prst="rect">
            <a:avLst/>
          </a:prstGeom>
          <a:noFill/>
        </p:spPr>
      </p:pic>
      <p:sp>
        <p:nvSpPr>
          <p:cNvPr id="145410" name="Rectangle 2"/>
          <p:cNvSpPr>
            <a:spLocks noGrp="1" noChangeArrowheads="1"/>
          </p:cNvSpPr>
          <p:nvPr>
            <p:ph type="title"/>
          </p:nvPr>
        </p:nvSpPr>
        <p:spPr>
          <a:xfrm>
            <a:off x="251520" y="620688"/>
            <a:ext cx="6324600" cy="504056"/>
          </a:xfrm>
          <a:ln/>
        </p:spPr>
        <p:txBody>
          <a:bodyPr/>
          <a:lstStyle/>
          <a:p>
            <a:pPr algn="l"/>
            <a:r>
              <a:rPr lang="en-US" altLang="ko-KR" sz="2800" dirty="0">
                <a:ea typeface="굴림" charset="-127"/>
              </a:rPr>
              <a:t>Complete Receiver Architecture</a:t>
            </a:r>
          </a:p>
        </p:txBody>
      </p:sp>
      <p:sp>
        <p:nvSpPr>
          <p:cNvPr id="145411" name="Text Box 3"/>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48</a:t>
            </a:r>
          </a:p>
        </p:txBody>
      </p:sp>
      <p:pic>
        <p:nvPicPr>
          <p:cNvPr id="145414" name="Picture 6" descr="C:\apurva\research\file_database\research_figures\synchronization_circuit_coloured.jpg"/>
          <p:cNvPicPr>
            <a:picLocks noChangeAspect="1" noChangeArrowheads="1"/>
          </p:cNvPicPr>
          <p:nvPr/>
        </p:nvPicPr>
        <p:blipFill>
          <a:blip r:embed="rId3" cstate="print"/>
          <a:srcRect/>
          <a:stretch>
            <a:fillRect/>
          </a:stretch>
        </p:blipFill>
        <p:spPr bwMode="auto">
          <a:xfrm>
            <a:off x="4191000" y="3424238"/>
            <a:ext cx="4800600" cy="3108325"/>
          </a:xfrm>
          <a:prstGeom prst="rect">
            <a:avLst/>
          </a:prstGeom>
          <a:noFill/>
        </p:spPr>
      </p:pic>
      <p:sp>
        <p:nvSpPr>
          <p:cNvPr id="145415" name="Line 7"/>
          <p:cNvSpPr>
            <a:spLocks noChangeShapeType="1"/>
          </p:cNvSpPr>
          <p:nvPr/>
        </p:nvSpPr>
        <p:spPr bwMode="auto">
          <a:xfrm>
            <a:off x="4114800" y="2743200"/>
            <a:ext cx="381000" cy="3048000"/>
          </a:xfrm>
          <a:prstGeom prst="line">
            <a:avLst/>
          </a:prstGeom>
          <a:noFill/>
          <a:ln w="12700">
            <a:solidFill>
              <a:schemeClr val="tx1"/>
            </a:solidFill>
            <a:prstDash val="dash"/>
            <a:round/>
            <a:headEnd/>
            <a:tailEnd/>
          </a:ln>
          <a:effectLst/>
        </p:spPr>
        <p:txBody>
          <a:bodyPr/>
          <a:lstStyle/>
          <a:p>
            <a:endParaRPr lang="en-US"/>
          </a:p>
        </p:txBody>
      </p:sp>
      <p:sp>
        <p:nvSpPr>
          <p:cNvPr id="145418" name="Line 10"/>
          <p:cNvSpPr>
            <a:spLocks noChangeShapeType="1"/>
          </p:cNvSpPr>
          <p:nvPr/>
        </p:nvSpPr>
        <p:spPr bwMode="auto">
          <a:xfrm>
            <a:off x="4114800" y="2743200"/>
            <a:ext cx="457200" cy="685800"/>
          </a:xfrm>
          <a:prstGeom prst="line">
            <a:avLst/>
          </a:prstGeom>
          <a:noFill/>
          <a:ln w="12700">
            <a:solidFill>
              <a:schemeClr val="tx1"/>
            </a:solidFill>
            <a:prstDash val="dash"/>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Apurva N. Mody</a:t>
            </a:r>
          </a:p>
        </p:txBody>
      </p:sp>
      <p:sp>
        <p:nvSpPr>
          <p:cNvPr id="10" name="Date Placeholder 4"/>
          <p:cNvSpPr>
            <a:spLocks noGrp="1"/>
          </p:cNvSpPr>
          <p:nvPr>
            <p:ph type="dt" sz="half" idx="11"/>
          </p:nvPr>
        </p:nvSpPr>
        <p:spPr/>
        <p:txBody>
          <a:bodyPr/>
          <a:lstStyle/>
          <a:p>
            <a:fld id="{21A8C46D-CD4A-4701-918C-0D2AB45A0BF2}" type="datetime4">
              <a:rPr lang="en-US"/>
              <a:pPr/>
              <a:t>October 28, 2012</a:t>
            </a:fld>
            <a:endParaRPr lang="en-US"/>
          </a:p>
        </p:txBody>
      </p:sp>
      <p:sp>
        <p:nvSpPr>
          <p:cNvPr id="155650" name="Rectangle 1026"/>
          <p:cNvSpPr>
            <a:spLocks noGrp="1" noChangeArrowheads="1"/>
          </p:cNvSpPr>
          <p:nvPr>
            <p:ph type="title"/>
          </p:nvPr>
        </p:nvSpPr>
        <p:spPr>
          <a:xfrm>
            <a:off x="395536" y="620688"/>
            <a:ext cx="6172200" cy="914400"/>
          </a:xfrm>
          <a:ln/>
        </p:spPr>
        <p:txBody>
          <a:bodyPr/>
          <a:lstStyle/>
          <a:p>
            <a:pPr algn="l"/>
            <a:r>
              <a:rPr lang="en-US" altLang="ko-KR" sz="2400" dirty="0">
                <a:ea typeface="굴림" charset="-127"/>
              </a:rPr>
              <a:t>Simulation Parameters </a:t>
            </a:r>
            <a:endParaRPr lang="en-US" sz="2400" dirty="0">
              <a:ea typeface="굴림" charset="-127"/>
            </a:endParaRPr>
          </a:p>
        </p:txBody>
      </p:sp>
      <p:sp>
        <p:nvSpPr>
          <p:cNvPr id="155652" name="Rectangle 1028"/>
          <p:cNvSpPr>
            <a:spLocks noGrp="1" noChangeArrowheads="1"/>
          </p:cNvSpPr>
          <p:nvPr>
            <p:ph type="body" idx="1"/>
          </p:nvPr>
        </p:nvSpPr>
        <p:spPr>
          <a:xfrm>
            <a:off x="685800" y="1434504"/>
            <a:ext cx="7772400" cy="752872"/>
          </a:xfrm>
          <a:noFill/>
          <a:ln/>
        </p:spPr>
        <p:txBody>
          <a:bodyPr/>
          <a:lstStyle/>
          <a:p>
            <a:pPr>
              <a:spcBef>
                <a:spcPct val="50000"/>
              </a:spcBef>
              <a:buClr>
                <a:schemeClr val="folHlink"/>
              </a:buClr>
              <a:buSzPct val="60000"/>
              <a:buFont typeface="Wingdings" pitchFamily="2" charset="2"/>
              <a:buChar char="n"/>
            </a:pPr>
            <a:r>
              <a:rPr lang="en-US" sz="1800" dirty="0" smtClean="0">
                <a:latin typeface="Arial" charset="0"/>
                <a:sym typeface="Symbol" pitchFamily="18" charset="2"/>
              </a:rPr>
              <a:t>The </a:t>
            </a:r>
            <a:r>
              <a:rPr lang="en-US" sz="1800" dirty="0">
                <a:latin typeface="Arial" charset="0"/>
                <a:sym typeface="Symbol" pitchFamily="18" charset="2"/>
              </a:rPr>
              <a:t>sampling frequency offset is 10 parts per million and varies every Q OFDM symbols in a random walk as</a:t>
            </a:r>
            <a:endParaRPr lang="en-US" sz="1800" dirty="0">
              <a:latin typeface="Arial" charset="0"/>
            </a:endParaRPr>
          </a:p>
        </p:txBody>
      </p:sp>
      <p:sp>
        <p:nvSpPr>
          <p:cNvPr id="155654" name="Rectangle 1030"/>
          <p:cNvSpPr>
            <a:spLocks noChangeArrowheads="1"/>
          </p:cNvSpPr>
          <p:nvPr/>
        </p:nvSpPr>
        <p:spPr bwMode="auto">
          <a:xfrm>
            <a:off x="685800" y="3015754"/>
            <a:ext cx="7772400" cy="609600"/>
          </a:xfrm>
          <a:prstGeom prst="rect">
            <a:avLst/>
          </a:prstGeom>
          <a:noFill/>
          <a:ln w="9525">
            <a:noFill/>
            <a:miter lim="800000"/>
            <a:headEnd/>
            <a:tailEnd/>
          </a:ln>
          <a:effectLst/>
        </p:spPr>
        <p:txBody>
          <a:bodyPr/>
          <a:lstStyle/>
          <a:p>
            <a:pPr marL="342900" indent="-342900" algn="l">
              <a:spcBef>
                <a:spcPct val="50000"/>
              </a:spcBef>
              <a:buClr>
                <a:schemeClr val="folHlink"/>
              </a:buClr>
              <a:buSzPct val="60000"/>
              <a:buFont typeface="Wingdings" pitchFamily="2" charset="2"/>
              <a:buChar char="n"/>
            </a:pPr>
            <a:r>
              <a:rPr lang="en-US" sz="1800" b="0" dirty="0">
                <a:latin typeface="Arial" charset="0"/>
                <a:sym typeface="Symbol" pitchFamily="18" charset="2"/>
              </a:rPr>
              <a:t>The RF oscillator frequency offset </a:t>
            </a:r>
            <a:r>
              <a:rPr lang="en-US" sz="1800" b="0" dirty="0" err="1">
                <a:latin typeface="Symbol" pitchFamily="18" charset="2"/>
                <a:sym typeface="Symbol" pitchFamily="18" charset="2"/>
              </a:rPr>
              <a:t>G</a:t>
            </a:r>
            <a:r>
              <a:rPr lang="en-US" sz="1800" b="0" dirty="0" err="1">
                <a:latin typeface="Arial" charset="0"/>
                <a:sym typeface="Symbol" pitchFamily="18" charset="2"/>
              </a:rPr>
              <a:t>+</a:t>
            </a:r>
            <a:r>
              <a:rPr lang="en-US" sz="1800" b="0" dirty="0" err="1">
                <a:latin typeface="Symbol" pitchFamily="18" charset="2"/>
                <a:sym typeface="Symbol" pitchFamily="18" charset="2"/>
              </a:rPr>
              <a:t>g</a:t>
            </a:r>
            <a:r>
              <a:rPr lang="en-US" sz="1800" b="0" dirty="0">
                <a:latin typeface="Arial" charset="0"/>
                <a:sym typeface="Symbol" pitchFamily="18" charset="2"/>
              </a:rPr>
              <a:t> is 1.2 subcarrier </a:t>
            </a:r>
            <a:r>
              <a:rPr lang="en-US" sz="1800" b="0" dirty="0" err="1">
                <a:latin typeface="Arial" charset="0"/>
                <a:sym typeface="Symbol" pitchFamily="18" charset="2"/>
              </a:rPr>
              <a:t>spacings</a:t>
            </a:r>
            <a:r>
              <a:rPr lang="en-US" sz="1800" b="0" dirty="0">
                <a:latin typeface="Arial" charset="0"/>
                <a:sym typeface="Symbol" pitchFamily="18" charset="2"/>
              </a:rPr>
              <a:t> and </a:t>
            </a:r>
            <a:r>
              <a:rPr lang="en-US" sz="1800" b="0" dirty="0">
                <a:latin typeface="Symbol" pitchFamily="18" charset="2"/>
                <a:sym typeface="Symbol" pitchFamily="18" charset="2"/>
              </a:rPr>
              <a:t>g</a:t>
            </a:r>
            <a:r>
              <a:rPr lang="en-US" sz="1800" b="0" dirty="0">
                <a:latin typeface="Arial" charset="0"/>
                <a:sym typeface="Symbol" pitchFamily="18" charset="2"/>
              </a:rPr>
              <a:t> assumes a new value for every frame </a:t>
            </a:r>
            <a:endParaRPr lang="en-US" sz="1800" b="0" dirty="0">
              <a:latin typeface="Arial" charset="0"/>
            </a:endParaRPr>
          </a:p>
        </p:txBody>
      </p:sp>
      <p:sp>
        <p:nvSpPr>
          <p:cNvPr id="155658" name="Text Box 103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49</a:t>
            </a:r>
          </a:p>
        </p:txBody>
      </p:sp>
      <p:pic>
        <p:nvPicPr>
          <p:cNvPr id="155659" name="Picture 1035" descr="C:\apurva\research\presentations\phd_defense\txp_fig.png"/>
          <p:cNvPicPr>
            <a:picLocks noChangeAspect="1" noChangeArrowheads="1"/>
          </p:cNvPicPr>
          <p:nvPr>
            <p:custDataLst>
              <p:tags r:id="rId1"/>
            </p:custDataLst>
          </p:nvPr>
        </p:nvPicPr>
        <p:blipFill>
          <a:blip r:embed="rId4" cstate="print"/>
          <a:srcRect/>
          <a:stretch>
            <a:fillRect/>
          </a:stretch>
        </p:blipFill>
        <p:spPr bwMode="auto">
          <a:xfrm>
            <a:off x="2662238" y="2564904"/>
            <a:ext cx="3382962" cy="239713"/>
          </a:xfrm>
          <a:prstGeom prst="rect">
            <a:avLst/>
          </a:prstGeom>
          <a:noFill/>
          <a:ln w="9525">
            <a:noFill/>
            <a:miter lim="800000"/>
            <a:headEnd/>
            <a:tailEnd/>
          </a:ln>
          <a:effectLst/>
        </p:spPr>
      </p:pic>
      <p:pic>
        <p:nvPicPr>
          <p:cNvPr id="155660" name="Picture 1036" descr="C:\apurva\research\presentations\phd_defense\txp_fig.png"/>
          <p:cNvPicPr>
            <a:picLocks noChangeAspect="1" noChangeArrowheads="1"/>
          </p:cNvPicPr>
          <p:nvPr>
            <p:custDataLst>
              <p:tags r:id="rId2"/>
            </p:custDataLst>
          </p:nvPr>
        </p:nvPicPr>
        <p:blipFill>
          <a:blip r:embed="rId5" cstate="print"/>
          <a:srcRect/>
          <a:stretch>
            <a:fillRect/>
          </a:stretch>
        </p:blipFill>
        <p:spPr bwMode="auto">
          <a:xfrm>
            <a:off x="2657475" y="3907929"/>
            <a:ext cx="3490913" cy="2397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Apurva N. Mody</a:t>
            </a:r>
          </a:p>
        </p:txBody>
      </p:sp>
      <p:sp>
        <p:nvSpPr>
          <p:cNvPr id="7" name="Date Placeholder 4"/>
          <p:cNvSpPr>
            <a:spLocks noGrp="1"/>
          </p:cNvSpPr>
          <p:nvPr>
            <p:ph type="dt" sz="half" idx="11"/>
          </p:nvPr>
        </p:nvSpPr>
        <p:spPr/>
        <p:txBody>
          <a:bodyPr/>
          <a:lstStyle/>
          <a:p>
            <a:fld id="{160983D6-0171-4C74-8A0D-B0AEB8F982F4}" type="datetime4">
              <a:rPr lang="en-US"/>
              <a:pPr/>
              <a:t>October 28, 2012</a:t>
            </a:fld>
            <a:endParaRPr lang="en-US"/>
          </a:p>
        </p:txBody>
      </p:sp>
      <p:sp>
        <p:nvSpPr>
          <p:cNvPr id="184322" name="Rectangle 2"/>
          <p:cNvSpPr>
            <a:spLocks noGrp="1" noChangeArrowheads="1"/>
          </p:cNvSpPr>
          <p:nvPr>
            <p:ph type="title"/>
          </p:nvPr>
        </p:nvSpPr>
        <p:spPr>
          <a:xfrm>
            <a:off x="467544" y="692696"/>
            <a:ext cx="6172200" cy="504056"/>
          </a:xfrm>
          <a:ln/>
        </p:spPr>
        <p:txBody>
          <a:bodyPr/>
          <a:lstStyle/>
          <a:p>
            <a:pPr algn="l"/>
            <a:r>
              <a:rPr lang="en-US" altLang="ko-KR" sz="2800" dirty="0">
                <a:ea typeface="굴림" charset="-127"/>
              </a:rPr>
              <a:t>Simulation Parameters</a:t>
            </a:r>
            <a:endParaRPr lang="en-US" sz="2800" dirty="0">
              <a:ea typeface="굴림" charset="-127"/>
            </a:endParaRPr>
          </a:p>
        </p:txBody>
      </p:sp>
      <p:graphicFrame>
        <p:nvGraphicFramePr>
          <p:cNvPr id="240640" name="Object 0"/>
          <p:cNvGraphicFramePr>
            <a:graphicFrameLocks noChangeAspect="1"/>
          </p:cNvGraphicFramePr>
          <p:nvPr/>
        </p:nvGraphicFramePr>
        <p:xfrm>
          <a:off x="4514850" y="3321050"/>
          <a:ext cx="114300" cy="215900"/>
        </p:xfrm>
        <a:graphic>
          <a:graphicData uri="http://schemas.openxmlformats.org/presentationml/2006/ole">
            <p:oleObj spid="_x0000_s79874" name="Equation" r:id="rId3" imgW="114120" imgH="215640" progId="Equation.3">
              <p:embed/>
            </p:oleObj>
          </a:graphicData>
        </a:graphic>
      </p:graphicFrame>
      <p:sp>
        <p:nvSpPr>
          <p:cNvPr id="184324" name="Rectangle 4"/>
          <p:cNvSpPr>
            <a:spLocks noGrp="1" noChangeArrowheads="1"/>
          </p:cNvSpPr>
          <p:nvPr>
            <p:ph type="body" idx="1"/>
          </p:nvPr>
        </p:nvSpPr>
        <p:spPr>
          <a:xfrm>
            <a:off x="544016" y="1484784"/>
            <a:ext cx="7772400" cy="4104456"/>
          </a:xfrm>
          <a:noFill/>
          <a:ln/>
        </p:spPr>
        <p:txBody>
          <a:bodyPr/>
          <a:lstStyle/>
          <a:p>
            <a:pPr>
              <a:lnSpc>
                <a:spcPct val="90000"/>
              </a:lnSpc>
            </a:pPr>
            <a:r>
              <a:rPr lang="en-US" sz="2000" b="0" dirty="0">
                <a:latin typeface="Arial" charset="0"/>
              </a:rPr>
              <a:t>Bandwidth = 4 MHz, </a:t>
            </a:r>
          </a:p>
          <a:p>
            <a:pPr>
              <a:lnSpc>
                <a:spcPct val="90000"/>
              </a:lnSpc>
            </a:pPr>
            <a:r>
              <a:rPr lang="en-US" sz="2000" b="0" dirty="0" err="1">
                <a:latin typeface="Arial" charset="0"/>
              </a:rPr>
              <a:t>Blocksize</a:t>
            </a:r>
            <a:r>
              <a:rPr lang="en-US" sz="2000" b="0" dirty="0">
                <a:latin typeface="Arial" charset="0"/>
              </a:rPr>
              <a:t> </a:t>
            </a:r>
            <a:r>
              <a:rPr lang="en-US" sz="2000" b="0" i="1" dirty="0">
                <a:latin typeface="Arial" charset="0"/>
              </a:rPr>
              <a:t>N</a:t>
            </a:r>
            <a:r>
              <a:rPr lang="en-US" sz="2000" b="0" dirty="0">
                <a:latin typeface="Arial" charset="0"/>
              </a:rPr>
              <a:t> = 256, </a:t>
            </a:r>
          </a:p>
          <a:p>
            <a:pPr>
              <a:lnSpc>
                <a:spcPct val="90000"/>
              </a:lnSpc>
            </a:pPr>
            <a:r>
              <a:rPr lang="en-US" sz="2000" b="0" dirty="0">
                <a:latin typeface="Arial" charset="0"/>
              </a:rPr>
              <a:t>Guard </a:t>
            </a:r>
            <a:r>
              <a:rPr lang="en-US" sz="2000" b="0" i="1" dirty="0">
                <a:latin typeface="Arial" charset="0"/>
              </a:rPr>
              <a:t>G</a:t>
            </a:r>
            <a:r>
              <a:rPr lang="en-US" sz="2000" b="0" dirty="0">
                <a:latin typeface="Arial" charset="0"/>
              </a:rPr>
              <a:t> = 64, </a:t>
            </a:r>
          </a:p>
          <a:p>
            <a:pPr>
              <a:lnSpc>
                <a:spcPct val="90000"/>
              </a:lnSpc>
            </a:pPr>
            <a:r>
              <a:rPr lang="en-US" sz="2000" b="0" dirty="0">
                <a:latin typeface="Arial" charset="0"/>
              </a:rPr>
              <a:t>Modulation type </a:t>
            </a:r>
            <a:r>
              <a:rPr lang="en-US" sz="2000" b="0" dirty="0">
                <a:latin typeface="Times New Roman"/>
              </a:rPr>
              <a:t>–</a:t>
            </a:r>
            <a:r>
              <a:rPr lang="en-US" sz="2000" b="0" dirty="0">
                <a:latin typeface="Arial" charset="0"/>
              </a:rPr>
              <a:t> 16-QAM, </a:t>
            </a:r>
          </a:p>
          <a:p>
            <a:pPr>
              <a:lnSpc>
                <a:spcPct val="90000"/>
              </a:lnSpc>
            </a:pPr>
            <a:r>
              <a:rPr lang="en-US" sz="2000" b="0" i="1" dirty="0">
                <a:latin typeface="Arial" charset="0"/>
              </a:rPr>
              <a:t>F </a:t>
            </a:r>
            <a:r>
              <a:rPr lang="en-US" sz="2000" b="0" dirty="0">
                <a:latin typeface="Arial" charset="0"/>
              </a:rPr>
              <a:t>= Number of space-time blocks per frame = 20, </a:t>
            </a:r>
          </a:p>
          <a:p>
            <a:pPr>
              <a:lnSpc>
                <a:spcPct val="90000"/>
              </a:lnSpc>
            </a:pPr>
            <a:r>
              <a:rPr lang="en-US" sz="2000" b="0" dirty="0">
                <a:latin typeface="Arial" charset="0"/>
              </a:rPr>
              <a:t>No channel coding employed,</a:t>
            </a:r>
          </a:p>
          <a:p>
            <a:pPr>
              <a:lnSpc>
                <a:spcPct val="90000"/>
              </a:lnSpc>
            </a:pPr>
            <a:r>
              <a:rPr lang="en-US" sz="2000" b="0" dirty="0">
                <a:latin typeface="Arial" charset="0"/>
              </a:rPr>
              <a:t>Rate 1 space-time block code (STBC) used for a 2X2 system and rate </a:t>
            </a:r>
            <a:r>
              <a:rPr lang="en-US" sz="2000" b="0" dirty="0">
                <a:latin typeface="Times New Roman"/>
              </a:rPr>
              <a:t>¾</a:t>
            </a:r>
            <a:r>
              <a:rPr lang="en-US" sz="2000" b="0" dirty="0">
                <a:latin typeface="Arial" charset="0"/>
              </a:rPr>
              <a:t> STBC used for a 4X4 system.</a:t>
            </a:r>
          </a:p>
          <a:p>
            <a:pPr>
              <a:lnSpc>
                <a:spcPct val="90000"/>
              </a:lnSpc>
            </a:pPr>
            <a:r>
              <a:rPr lang="en-US" sz="2000" b="0" dirty="0">
                <a:latin typeface="Arial" charset="0"/>
              </a:rPr>
              <a:t>Total frequency offset </a:t>
            </a:r>
            <a:r>
              <a:rPr lang="en-US" sz="2000" b="0" i="1" dirty="0" err="1">
                <a:latin typeface="Symbol" pitchFamily="18" charset="2"/>
              </a:rPr>
              <a:t>G+g</a:t>
            </a:r>
            <a:r>
              <a:rPr lang="en-US" sz="2000" b="0" i="1" dirty="0">
                <a:latin typeface="Arial" charset="0"/>
              </a:rPr>
              <a:t> </a:t>
            </a:r>
            <a:r>
              <a:rPr lang="en-US" sz="2000" b="0" dirty="0">
                <a:latin typeface="Arial" charset="0"/>
              </a:rPr>
              <a:t>= 1+0.2 subcarrier </a:t>
            </a:r>
            <a:r>
              <a:rPr lang="en-US" sz="2000" b="0" dirty="0" err="1">
                <a:latin typeface="Arial" charset="0"/>
              </a:rPr>
              <a:t>spacings</a:t>
            </a:r>
            <a:r>
              <a:rPr lang="en-US" sz="2000" b="0" dirty="0">
                <a:latin typeface="Arial" charset="0"/>
              </a:rPr>
              <a:t>,</a:t>
            </a:r>
          </a:p>
          <a:p>
            <a:pPr>
              <a:lnSpc>
                <a:spcPct val="90000"/>
              </a:lnSpc>
            </a:pPr>
            <a:r>
              <a:rPr lang="en-US" sz="2000" b="0" dirty="0">
                <a:latin typeface="Arial" charset="0"/>
              </a:rPr>
              <a:t>Number of tones used, </a:t>
            </a:r>
            <a:r>
              <a:rPr lang="en-US" sz="2000" b="0" i="1" dirty="0">
                <a:latin typeface="Arial" charset="0"/>
              </a:rPr>
              <a:t>N</a:t>
            </a:r>
            <a:r>
              <a:rPr lang="en-US" sz="2000" b="0" i="1" baseline="-25000" dirty="0">
                <a:latin typeface="Arial" charset="0"/>
              </a:rPr>
              <a:t>u</a:t>
            </a:r>
            <a:r>
              <a:rPr lang="en-US" sz="2000" b="0" dirty="0">
                <a:latin typeface="Arial" charset="0"/>
              </a:rPr>
              <a:t>=200,</a:t>
            </a:r>
          </a:p>
        </p:txBody>
      </p:sp>
      <p:sp>
        <p:nvSpPr>
          <p:cNvPr id="184325" name="Text Box 5"/>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50</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9BD92008-ED1B-4B18-B723-3749099342ED}" type="datetime4">
              <a:rPr lang="en-US"/>
              <a:pPr/>
              <a:t>October 28, 2012</a:t>
            </a:fld>
            <a:endParaRPr lang="en-US"/>
          </a:p>
        </p:txBody>
      </p:sp>
      <p:sp>
        <p:nvSpPr>
          <p:cNvPr id="185346" name="Rectangle 2"/>
          <p:cNvSpPr>
            <a:spLocks noGrp="1" noChangeArrowheads="1"/>
          </p:cNvSpPr>
          <p:nvPr>
            <p:ph type="title"/>
          </p:nvPr>
        </p:nvSpPr>
        <p:spPr>
          <a:xfrm>
            <a:off x="539552" y="692696"/>
            <a:ext cx="6172200" cy="504056"/>
          </a:xfrm>
          <a:ln/>
        </p:spPr>
        <p:txBody>
          <a:bodyPr/>
          <a:lstStyle/>
          <a:p>
            <a:pPr algn="l"/>
            <a:r>
              <a:rPr lang="en-US" altLang="ko-KR" sz="2400" dirty="0">
                <a:ea typeface="굴림" charset="-127"/>
              </a:rPr>
              <a:t>Simulation Results for Signal Acquisition</a:t>
            </a:r>
            <a:endParaRPr lang="en-US" sz="2400" dirty="0">
              <a:ea typeface="굴림" charset="-127"/>
            </a:endParaRPr>
          </a:p>
        </p:txBody>
      </p:sp>
      <p:graphicFrame>
        <p:nvGraphicFramePr>
          <p:cNvPr id="241664" name="Object 0"/>
          <p:cNvGraphicFramePr>
            <a:graphicFrameLocks noChangeAspect="1"/>
          </p:cNvGraphicFramePr>
          <p:nvPr/>
        </p:nvGraphicFramePr>
        <p:xfrm>
          <a:off x="4514850" y="3321050"/>
          <a:ext cx="114300" cy="215900"/>
        </p:xfrm>
        <a:graphic>
          <a:graphicData uri="http://schemas.openxmlformats.org/presentationml/2006/ole">
            <p:oleObj spid="_x0000_s80898" name="Equation" r:id="rId3" imgW="114120" imgH="215640" progId="Equation.3">
              <p:embed/>
            </p:oleObj>
          </a:graphicData>
        </a:graphic>
      </p:graphicFrame>
      <p:pic>
        <p:nvPicPr>
          <p:cNvPr id="185348" name="Picture 4" descr="C:\apurva\research\file_database\simulation_figures\BER4b4_EbNo_sychestchirp_liLS.TIF"/>
          <p:cNvPicPr>
            <a:picLocks noChangeAspect="1" noChangeArrowheads="1"/>
          </p:cNvPicPr>
          <p:nvPr/>
        </p:nvPicPr>
        <p:blipFill>
          <a:blip r:embed="rId4" cstate="print"/>
          <a:srcRect/>
          <a:stretch>
            <a:fillRect/>
          </a:stretch>
        </p:blipFill>
        <p:spPr bwMode="auto">
          <a:xfrm>
            <a:off x="1904454" y="1268760"/>
            <a:ext cx="5403850" cy="4071938"/>
          </a:xfrm>
          <a:prstGeom prst="rect">
            <a:avLst/>
          </a:prstGeom>
          <a:noFill/>
        </p:spPr>
      </p:pic>
      <p:sp>
        <p:nvSpPr>
          <p:cNvPr id="185349" name="Rectangle 5"/>
          <p:cNvSpPr>
            <a:spLocks noGrp="1" noChangeArrowheads="1"/>
          </p:cNvSpPr>
          <p:nvPr>
            <p:ph type="body" idx="1"/>
          </p:nvPr>
        </p:nvSpPr>
        <p:spPr>
          <a:xfrm>
            <a:off x="760040" y="5486400"/>
            <a:ext cx="7772400" cy="685800"/>
          </a:xfrm>
          <a:noFill/>
          <a:ln/>
        </p:spPr>
        <p:txBody>
          <a:bodyPr/>
          <a:lstStyle/>
          <a:p>
            <a:pPr marL="0" indent="0">
              <a:lnSpc>
                <a:spcPct val="90000"/>
              </a:lnSpc>
              <a:buFontTx/>
              <a:buNone/>
            </a:pPr>
            <a:r>
              <a:rPr lang="en-US" sz="1600" b="0" dirty="0" err="1">
                <a:latin typeface="Arial" charset="0"/>
              </a:rPr>
              <a:t>Uncoded</a:t>
            </a:r>
            <a:r>
              <a:rPr lang="en-US" sz="1600" b="0" dirty="0">
                <a:latin typeface="Arial" charset="0"/>
              </a:rPr>
              <a:t> BER as a function of bit energy to noise ratio </a:t>
            </a:r>
            <a:r>
              <a:rPr lang="en-US" sz="1600" b="0" dirty="0" err="1">
                <a:latin typeface="Arial" charset="0"/>
              </a:rPr>
              <a:t>E</a:t>
            </a:r>
            <a:r>
              <a:rPr lang="en-US" sz="1600" b="0" baseline="-25000" dirty="0" err="1">
                <a:latin typeface="Arial" charset="0"/>
              </a:rPr>
              <a:t>b</a:t>
            </a:r>
            <a:r>
              <a:rPr lang="en-US" sz="1600" b="0" dirty="0">
                <a:latin typeface="Arial" charset="0"/>
              </a:rPr>
              <a:t>/N</a:t>
            </a:r>
            <a:r>
              <a:rPr lang="en-US" sz="1600" b="0" baseline="-25000" dirty="0">
                <a:latin typeface="Arial" charset="0"/>
              </a:rPr>
              <a:t>0</a:t>
            </a:r>
            <a:r>
              <a:rPr lang="en-US" sz="1600" b="0" dirty="0">
                <a:latin typeface="Arial" charset="0"/>
              </a:rPr>
              <a:t> for a 4X4 system using 16-QAM modulation and after synchronization and channel estimation. </a:t>
            </a:r>
            <a:r>
              <a:rPr lang="en-US" sz="1600" b="0" dirty="0">
                <a:latin typeface="Symbol" pitchFamily="18" charset="2"/>
              </a:rPr>
              <a:t>b</a:t>
            </a:r>
            <a:r>
              <a:rPr lang="en-US" sz="1600" b="0" dirty="0">
                <a:latin typeface="Arial" charset="0"/>
              </a:rPr>
              <a:t> = 0. Sampling frequency offset estimation and correction not performed.</a:t>
            </a:r>
          </a:p>
        </p:txBody>
      </p:sp>
      <p:sp>
        <p:nvSpPr>
          <p:cNvPr id="185350" name="Text Box 6"/>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51</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7452320" y="6514891"/>
            <a:ext cx="1232710" cy="215444"/>
          </a:xfrm>
        </p:spPr>
        <p:txBody>
          <a:bodyPr/>
          <a:lstStyle/>
          <a:p>
            <a:r>
              <a:rPr lang="en-US" sz="1400" b="0" dirty="0"/>
              <a:t>Apurva N. Mody</a:t>
            </a:r>
          </a:p>
        </p:txBody>
      </p:sp>
      <p:sp>
        <p:nvSpPr>
          <p:cNvPr id="6" name="Date Placeholder 4"/>
          <p:cNvSpPr>
            <a:spLocks noGrp="1"/>
          </p:cNvSpPr>
          <p:nvPr>
            <p:ph type="dt" sz="half" idx="4294967295"/>
          </p:nvPr>
        </p:nvSpPr>
        <p:spPr>
          <a:xfrm>
            <a:off x="179512" y="188640"/>
            <a:ext cx="1431482" cy="246221"/>
          </a:xfrm>
        </p:spPr>
        <p:txBody>
          <a:bodyPr/>
          <a:lstStyle/>
          <a:p>
            <a:pPr algn="l"/>
            <a:fld id="{3F8F1F30-5F01-40C0-BBC9-A809AF38969D}" type="datetime4">
              <a:rPr lang="en-US" sz="1600"/>
              <a:pPr algn="l"/>
              <a:t>October 28, 2012</a:t>
            </a:fld>
            <a:endParaRPr lang="en-US" sz="1600" dirty="0"/>
          </a:p>
        </p:txBody>
      </p:sp>
      <p:sp>
        <p:nvSpPr>
          <p:cNvPr id="93186" name="Rectangle 2"/>
          <p:cNvSpPr>
            <a:spLocks noGrp="1" noChangeArrowheads="1"/>
          </p:cNvSpPr>
          <p:nvPr>
            <p:ph type="title" idx="4294967295"/>
          </p:nvPr>
        </p:nvSpPr>
        <p:spPr>
          <a:xfrm>
            <a:off x="323528" y="620688"/>
            <a:ext cx="7632848" cy="432048"/>
          </a:xfrm>
          <a:prstGeom prst="rect">
            <a:avLst/>
          </a:prstGeom>
          <a:ln/>
        </p:spPr>
        <p:txBody>
          <a:bodyPr/>
          <a:lstStyle/>
          <a:p>
            <a:pPr algn="l"/>
            <a:r>
              <a:rPr lang="en-US" altLang="ko-KR" sz="2400" dirty="0">
                <a:ea typeface="굴림" charset="-127"/>
              </a:rPr>
              <a:t>Q-Transmit L-Receive MIMO OFDM System</a:t>
            </a:r>
          </a:p>
        </p:txBody>
      </p:sp>
      <p:sp>
        <p:nvSpPr>
          <p:cNvPr id="93205" name="Text Box 21"/>
          <p:cNvSpPr txBox="1">
            <a:spLocks noChangeArrowheads="1"/>
          </p:cNvSpPr>
          <p:nvPr/>
        </p:nvSpPr>
        <p:spPr bwMode="auto">
          <a:xfrm>
            <a:off x="4495800" y="6553200"/>
            <a:ext cx="2984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8</a:t>
            </a:r>
          </a:p>
        </p:txBody>
      </p:sp>
      <p:pic>
        <p:nvPicPr>
          <p:cNvPr id="93209" name="Picture 25" descr="C:\apurva\research\magazine_articles\magazine_wireless_comm\mimo_ofdm_system_magazine.jpg"/>
          <p:cNvPicPr>
            <a:picLocks noChangeAspect="1" noChangeArrowheads="1"/>
          </p:cNvPicPr>
          <p:nvPr/>
        </p:nvPicPr>
        <p:blipFill>
          <a:blip r:embed="rId2" cstate="print"/>
          <a:srcRect/>
          <a:stretch>
            <a:fillRect/>
          </a:stretch>
        </p:blipFill>
        <p:spPr bwMode="auto">
          <a:xfrm>
            <a:off x="838200" y="1143000"/>
            <a:ext cx="7543800" cy="5338763"/>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9898FC75-400E-40E4-AF81-58859D480151}" type="datetime4">
              <a:rPr lang="en-US"/>
              <a:pPr/>
              <a:t>October 28, 2012</a:t>
            </a:fld>
            <a:endParaRPr lang="en-US"/>
          </a:p>
        </p:txBody>
      </p:sp>
      <p:sp>
        <p:nvSpPr>
          <p:cNvPr id="146434" name="Rectangle 2"/>
          <p:cNvSpPr>
            <a:spLocks noGrp="1" noChangeArrowheads="1"/>
          </p:cNvSpPr>
          <p:nvPr>
            <p:ph type="title"/>
          </p:nvPr>
        </p:nvSpPr>
        <p:spPr>
          <a:xfrm>
            <a:off x="539552" y="620688"/>
            <a:ext cx="5867400" cy="576064"/>
          </a:xfrm>
          <a:ln/>
        </p:spPr>
        <p:txBody>
          <a:bodyPr/>
          <a:lstStyle/>
          <a:p>
            <a:pPr algn="l"/>
            <a:r>
              <a:rPr lang="en-US" altLang="ko-KR" sz="2800" dirty="0">
                <a:ea typeface="굴림" charset="-127"/>
              </a:rPr>
              <a:t>Simulation Results</a:t>
            </a:r>
          </a:p>
        </p:txBody>
      </p:sp>
      <p:sp>
        <p:nvSpPr>
          <p:cNvPr id="146436"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52</a:t>
            </a:r>
          </a:p>
        </p:txBody>
      </p:sp>
      <p:sp>
        <p:nvSpPr>
          <p:cNvPr id="146440" name="Rectangle 8"/>
          <p:cNvSpPr>
            <a:spLocks noGrp="1" noChangeArrowheads="1"/>
          </p:cNvSpPr>
          <p:nvPr>
            <p:ph type="body" idx="1"/>
          </p:nvPr>
        </p:nvSpPr>
        <p:spPr>
          <a:xfrm>
            <a:off x="685800" y="4488904"/>
            <a:ext cx="3733800" cy="1676400"/>
          </a:xfrm>
          <a:noFill/>
          <a:ln/>
        </p:spPr>
        <p:txBody>
          <a:bodyPr/>
          <a:lstStyle/>
          <a:p>
            <a:pPr marL="0" indent="0">
              <a:lnSpc>
                <a:spcPct val="90000"/>
              </a:lnSpc>
              <a:buFontTx/>
              <a:buNone/>
            </a:pPr>
            <a:r>
              <a:rPr lang="en-US" sz="1600" b="0" dirty="0">
                <a:latin typeface="Arial" charset="0"/>
              </a:rPr>
              <a:t>Overall BER performance for a 4 X 4 system in the presence and absence of the phase noise. </a:t>
            </a:r>
            <a:r>
              <a:rPr lang="en-US" sz="1600" b="0" dirty="0">
                <a:latin typeface="Symbol" pitchFamily="18" charset="2"/>
              </a:rPr>
              <a:t>b</a:t>
            </a:r>
            <a:r>
              <a:rPr lang="en-US" sz="1600" b="0" dirty="0">
                <a:latin typeface="Arial" charset="0"/>
              </a:rPr>
              <a:t> = 10 </a:t>
            </a:r>
            <a:r>
              <a:rPr lang="en-US" sz="1600" b="0" dirty="0" err="1">
                <a:latin typeface="Arial" charset="0"/>
              </a:rPr>
              <a:t>ppm</a:t>
            </a:r>
            <a:r>
              <a:rPr lang="en-US" sz="1600" b="0" dirty="0">
                <a:latin typeface="Arial" charset="0"/>
              </a:rPr>
              <a:t>, frame</a:t>
            </a:r>
          </a:p>
          <a:p>
            <a:pPr marL="0" indent="0">
              <a:lnSpc>
                <a:spcPct val="90000"/>
              </a:lnSpc>
              <a:buFontTx/>
              <a:buNone/>
            </a:pPr>
            <a:r>
              <a:rPr lang="en-US" sz="1600" b="0" dirty="0">
                <a:latin typeface="Arial" charset="0"/>
              </a:rPr>
              <a:t>length F = 80 OFDM symbols, frequency offset </a:t>
            </a:r>
            <a:r>
              <a:rPr lang="en-US" sz="1600" b="0" dirty="0" err="1">
                <a:latin typeface="Symbol" pitchFamily="18" charset="2"/>
              </a:rPr>
              <a:t>G</a:t>
            </a:r>
            <a:r>
              <a:rPr lang="en-US" sz="1600" b="0" dirty="0" err="1">
                <a:latin typeface="Arial" charset="0"/>
              </a:rPr>
              <a:t>+</a:t>
            </a:r>
            <a:r>
              <a:rPr lang="en-US" sz="1600" b="0" dirty="0" err="1">
                <a:latin typeface="Symbol" pitchFamily="18" charset="2"/>
              </a:rPr>
              <a:t>g</a:t>
            </a:r>
            <a:r>
              <a:rPr lang="en-US" sz="1600" b="0" dirty="0">
                <a:latin typeface="Arial" charset="0"/>
              </a:rPr>
              <a:t> = 1.2</a:t>
            </a:r>
          </a:p>
          <a:p>
            <a:pPr marL="0" indent="0">
              <a:lnSpc>
                <a:spcPct val="90000"/>
              </a:lnSpc>
              <a:buFontTx/>
              <a:buNone/>
            </a:pPr>
            <a:r>
              <a:rPr lang="en-US" sz="1600" b="0" dirty="0">
                <a:latin typeface="Arial" charset="0"/>
              </a:rPr>
              <a:t>subcarrier </a:t>
            </a:r>
            <a:r>
              <a:rPr lang="en-US" sz="1600" b="0" dirty="0" err="1">
                <a:latin typeface="Arial" charset="0"/>
              </a:rPr>
              <a:t>spacings</a:t>
            </a:r>
            <a:r>
              <a:rPr lang="en-US" sz="1600" b="0" dirty="0">
                <a:latin typeface="Arial" charset="0"/>
              </a:rPr>
              <a:t>, I=1, N=256 and Nu=200.</a:t>
            </a:r>
          </a:p>
        </p:txBody>
      </p:sp>
      <p:pic>
        <p:nvPicPr>
          <p:cNvPr id="146441" name="Picture 9" descr="C:\apurva\research\file_database\graph_data_scripts\BER4b4_16qam_revisionII_phs_ns_10ppmpi.jpg"/>
          <p:cNvPicPr>
            <a:picLocks noChangeAspect="1" noChangeArrowheads="1"/>
          </p:cNvPicPr>
          <p:nvPr/>
        </p:nvPicPr>
        <p:blipFill>
          <a:blip r:embed="rId2" cstate="print"/>
          <a:srcRect/>
          <a:stretch>
            <a:fillRect/>
          </a:stretch>
        </p:blipFill>
        <p:spPr bwMode="auto">
          <a:xfrm>
            <a:off x="228600" y="1059904"/>
            <a:ext cx="4648200" cy="3486150"/>
          </a:xfrm>
          <a:prstGeom prst="rect">
            <a:avLst/>
          </a:prstGeom>
          <a:noFill/>
        </p:spPr>
      </p:pic>
      <p:pic>
        <p:nvPicPr>
          <p:cNvPr id="146442" name="Picture 10" descr="C:\apurva\research\file_database\graph_data_scripts\BER4b4_16qam_revisionII_phs_ns_50ppmpi.jpg"/>
          <p:cNvPicPr>
            <a:picLocks noChangeAspect="1" noChangeArrowheads="1"/>
          </p:cNvPicPr>
          <p:nvPr/>
        </p:nvPicPr>
        <p:blipFill>
          <a:blip r:embed="rId3" cstate="print"/>
          <a:srcRect/>
          <a:stretch>
            <a:fillRect/>
          </a:stretch>
        </p:blipFill>
        <p:spPr bwMode="auto">
          <a:xfrm>
            <a:off x="4495800" y="1052736"/>
            <a:ext cx="4648200" cy="3486150"/>
          </a:xfrm>
          <a:prstGeom prst="rect">
            <a:avLst/>
          </a:prstGeom>
          <a:noFill/>
        </p:spPr>
      </p:pic>
      <p:sp>
        <p:nvSpPr>
          <p:cNvPr id="146443" name="Rectangle 11"/>
          <p:cNvSpPr>
            <a:spLocks noChangeArrowheads="1"/>
          </p:cNvSpPr>
          <p:nvPr/>
        </p:nvSpPr>
        <p:spPr bwMode="auto">
          <a:xfrm>
            <a:off x="4953000" y="4488904"/>
            <a:ext cx="3733800" cy="1676400"/>
          </a:xfrm>
          <a:prstGeom prst="rect">
            <a:avLst/>
          </a:prstGeom>
          <a:noFill/>
          <a:ln w="9525">
            <a:noFill/>
            <a:miter lim="800000"/>
            <a:headEnd/>
            <a:tailEnd/>
          </a:ln>
          <a:effectLst/>
        </p:spPr>
        <p:txBody>
          <a:bodyPr/>
          <a:lstStyle/>
          <a:p>
            <a:pPr algn="l">
              <a:lnSpc>
                <a:spcPct val="90000"/>
              </a:lnSpc>
            </a:pPr>
            <a:r>
              <a:rPr lang="en-US" sz="1600" b="0" dirty="0">
                <a:latin typeface="Arial" charset="0"/>
              </a:rPr>
              <a:t>Overall BER performance for a 4 X 4 system in the presence of the phase noise. </a:t>
            </a:r>
            <a:r>
              <a:rPr lang="en-US" sz="1600" b="0" dirty="0">
                <a:latin typeface="Symbol" pitchFamily="18" charset="2"/>
              </a:rPr>
              <a:t>b</a:t>
            </a:r>
            <a:r>
              <a:rPr lang="en-US" sz="1600" b="0" dirty="0">
                <a:latin typeface="Arial" charset="0"/>
              </a:rPr>
              <a:t> = 10 </a:t>
            </a:r>
            <a:r>
              <a:rPr lang="en-US" sz="1600" b="0" dirty="0" err="1">
                <a:latin typeface="Arial" charset="0"/>
              </a:rPr>
              <a:t>ppm</a:t>
            </a:r>
            <a:r>
              <a:rPr lang="en-US" sz="1600" b="0" dirty="0">
                <a:latin typeface="Arial" charset="0"/>
              </a:rPr>
              <a:t>, frame</a:t>
            </a:r>
          </a:p>
          <a:p>
            <a:pPr algn="l">
              <a:lnSpc>
                <a:spcPct val="90000"/>
              </a:lnSpc>
            </a:pPr>
            <a:r>
              <a:rPr lang="en-US" sz="1600" b="0" dirty="0">
                <a:latin typeface="Arial" charset="0"/>
              </a:rPr>
              <a:t>length F = 40 OFDM symbols, frequency offset </a:t>
            </a:r>
            <a:r>
              <a:rPr lang="en-US" sz="1600" b="0" dirty="0" err="1">
                <a:latin typeface="Symbol" pitchFamily="18" charset="2"/>
              </a:rPr>
              <a:t>G</a:t>
            </a:r>
            <a:r>
              <a:rPr lang="en-US" sz="1600" b="0" dirty="0" err="1">
                <a:latin typeface="Arial" charset="0"/>
              </a:rPr>
              <a:t>+</a:t>
            </a:r>
            <a:r>
              <a:rPr lang="en-US" sz="1600" b="0" dirty="0" err="1">
                <a:latin typeface="Symbol" pitchFamily="18" charset="2"/>
              </a:rPr>
              <a:t>g</a:t>
            </a:r>
            <a:r>
              <a:rPr lang="en-US" sz="1600" b="0" dirty="0">
                <a:latin typeface="Arial" charset="0"/>
              </a:rPr>
              <a:t> = 1.2</a:t>
            </a:r>
          </a:p>
          <a:p>
            <a:pPr algn="l">
              <a:lnSpc>
                <a:spcPct val="90000"/>
              </a:lnSpc>
            </a:pPr>
            <a:r>
              <a:rPr lang="en-US" sz="1600" b="0" dirty="0">
                <a:latin typeface="Arial" charset="0"/>
              </a:rPr>
              <a:t>subcarrier </a:t>
            </a:r>
            <a:r>
              <a:rPr lang="en-US" sz="1600" b="0" dirty="0" err="1">
                <a:latin typeface="Arial" charset="0"/>
              </a:rPr>
              <a:t>spacings</a:t>
            </a:r>
            <a:r>
              <a:rPr lang="en-US" sz="1600" b="0" dirty="0">
                <a:latin typeface="Arial" charset="0"/>
              </a:rPr>
              <a:t>, </a:t>
            </a:r>
            <a:r>
              <a:rPr lang="en-US" sz="1600" b="0" dirty="0" err="1">
                <a:latin typeface="Arial" charset="0"/>
              </a:rPr>
              <a:t>Var</a:t>
            </a:r>
            <a:r>
              <a:rPr lang="en-US" sz="1600" b="0" dirty="0">
                <a:latin typeface="Symbol" pitchFamily="18" charset="2"/>
              </a:rPr>
              <a:t>{q}= 50 p </a:t>
            </a:r>
            <a:r>
              <a:rPr lang="en-US" sz="1600" b="0" dirty="0" err="1">
                <a:latin typeface="Arial" charset="0"/>
              </a:rPr>
              <a:t>ppm</a:t>
            </a:r>
            <a:r>
              <a:rPr lang="en-US" sz="1600" b="0" dirty="0">
                <a:latin typeface="Arial" charset="0"/>
              </a:rPr>
              <a:t>, </a:t>
            </a:r>
            <a:r>
              <a:rPr lang="en-US" sz="1600" b="0" dirty="0">
                <a:latin typeface="Symbol" pitchFamily="18" charset="2"/>
              </a:rPr>
              <a:t>I</a:t>
            </a:r>
            <a:r>
              <a:rPr lang="en-US" sz="1600" b="0" dirty="0">
                <a:latin typeface="Arial" charset="0"/>
              </a:rPr>
              <a:t>=1, N=256 and Nu=200.</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E9DA4964-A3A4-4163-9837-4C9F4E32F811}" type="datetime4">
              <a:rPr lang="en-US"/>
              <a:pPr/>
              <a:t>October 28, 2012</a:t>
            </a:fld>
            <a:endParaRPr lang="en-US"/>
          </a:p>
        </p:txBody>
      </p:sp>
      <p:sp>
        <p:nvSpPr>
          <p:cNvPr id="211970" name="Rectangle 2"/>
          <p:cNvSpPr>
            <a:spLocks noGrp="1" noChangeArrowheads="1"/>
          </p:cNvSpPr>
          <p:nvPr>
            <p:ph type="title"/>
          </p:nvPr>
        </p:nvSpPr>
        <p:spPr>
          <a:xfrm>
            <a:off x="395536" y="764704"/>
            <a:ext cx="8352928" cy="914400"/>
          </a:xfrm>
          <a:ln/>
        </p:spPr>
        <p:txBody>
          <a:bodyPr/>
          <a:lstStyle/>
          <a:p>
            <a:pPr algn="l"/>
            <a:r>
              <a:rPr lang="en-US" altLang="ko-KR" sz="2000" dirty="0">
                <a:ea typeface="굴림" charset="-127"/>
              </a:rPr>
              <a:t>Joint Work - LDPC Coded OFDM with </a:t>
            </a:r>
            <a:r>
              <a:rPr lang="en-US" altLang="ko-KR" sz="2000" dirty="0" err="1">
                <a:ea typeface="굴림" charset="-127"/>
              </a:rPr>
              <a:t>Alamouti</a:t>
            </a:r>
            <a:r>
              <a:rPr lang="en-US" altLang="ko-KR" sz="2000" dirty="0">
                <a:ea typeface="굴림" charset="-127"/>
              </a:rPr>
              <a:t> / SVD Diversity Technique</a:t>
            </a:r>
            <a:endParaRPr lang="en-US" sz="2000" dirty="0">
              <a:ea typeface="굴림" charset="-127"/>
            </a:endParaRPr>
          </a:p>
        </p:txBody>
      </p:sp>
      <p:graphicFrame>
        <p:nvGraphicFramePr>
          <p:cNvPr id="211971" name="Object 3"/>
          <p:cNvGraphicFramePr>
            <a:graphicFrameLocks noChangeAspect="1"/>
          </p:cNvGraphicFramePr>
          <p:nvPr/>
        </p:nvGraphicFramePr>
        <p:xfrm>
          <a:off x="4514850" y="3289300"/>
          <a:ext cx="114300" cy="215900"/>
        </p:xfrm>
        <a:graphic>
          <a:graphicData uri="http://schemas.openxmlformats.org/presentationml/2006/ole">
            <p:oleObj spid="_x0000_s81922" name="Equation" r:id="rId4" imgW="114120" imgH="215640" progId="Equation.3">
              <p:embed/>
            </p:oleObj>
          </a:graphicData>
        </a:graphic>
      </p:graphicFrame>
      <p:sp>
        <p:nvSpPr>
          <p:cNvPr id="211974" name="Text Box 6"/>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65</a:t>
            </a:r>
          </a:p>
        </p:txBody>
      </p:sp>
      <p:pic>
        <p:nvPicPr>
          <p:cNvPr id="211975" name="Picture 7" descr="C:\apurva\research\phd_thesis\svd.eps"/>
          <p:cNvPicPr>
            <a:picLocks noChangeAspect="1" noChangeArrowheads="1"/>
          </p:cNvPicPr>
          <p:nvPr/>
        </p:nvPicPr>
        <p:blipFill>
          <a:blip r:embed="rId5" cstate="print"/>
          <a:srcRect/>
          <a:stretch>
            <a:fillRect/>
          </a:stretch>
        </p:blipFill>
        <p:spPr bwMode="auto">
          <a:xfrm>
            <a:off x="609600" y="2895600"/>
            <a:ext cx="8001000" cy="2690813"/>
          </a:xfrm>
          <a:prstGeom prst="rect">
            <a:avLst/>
          </a:prstGeom>
          <a:noFill/>
        </p:spPr>
      </p:pic>
      <p:pic>
        <p:nvPicPr>
          <p:cNvPr id="211979" name="Picture 11" descr="C:\apurva\research\presentations\phd_defense\txp_fig.png"/>
          <p:cNvPicPr>
            <a:picLocks noChangeAspect="1" noChangeArrowheads="1"/>
          </p:cNvPicPr>
          <p:nvPr>
            <p:custDataLst>
              <p:tags r:id="rId2"/>
            </p:custDataLst>
          </p:nvPr>
        </p:nvPicPr>
        <p:blipFill>
          <a:blip r:embed="rId6" cstate="print"/>
          <a:srcRect/>
          <a:stretch>
            <a:fillRect/>
          </a:stretch>
        </p:blipFill>
        <p:spPr bwMode="auto">
          <a:xfrm>
            <a:off x="2771800" y="1520825"/>
            <a:ext cx="3433606" cy="97207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7DB15110-7E5A-4DAA-B73D-AC0AAEDFA8E7}" type="datetime4">
              <a:rPr lang="en-US"/>
              <a:pPr/>
              <a:t>October 28, 2012</a:t>
            </a:fld>
            <a:endParaRPr lang="en-US"/>
          </a:p>
        </p:txBody>
      </p:sp>
      <p:sp>
        <p:nvSpPr>
          <p:cNvPr id="159746" name="Rectangle 2"/>
          <p:cNvSpPr>
            <a:spLocks noGrp="1" noChangeArrowheads="1"/>
          </p:cNvSpPr>
          <p:nvPr>
            <p:ph type="title"/>
          </p:nvPr>
        </p:nvSpPr>
        <p:spPr>
          <a:xfrm>
            <a:off x="539552" y="692696"/>
            <a:ext cx="8352928" cy="914400"/>
          </a:xfrm>
          <a:ln/>
        </p:spPr>
        <p:txBody>
          <a:bodyPr/>
          <a:lstStyle/>
          <a:p>
            <a:pPr algn="l"/>
            <a:r>
              <a:rPr lang="en-US" altLang="ko-KR" sz="2000" dirty="0">
                <a:ea typeface="굴림" charset="-127"/>
              </a:rPr>
              <a:t>Joint Work - LDPC Coded OFDM with </a:t>
            </a:r>
            <a:r>
              <a:rPr lang="en-US" altLang="ko-KR" sz="2000" dirty="0" err="1">
                <a:ea typeface="굴림" charset="-127"/>
              </a:rPr>
              <a:t>Alamouti</a:t>
            </a:r>
            <a:r>
              <a:rPr lang="en-US" altLang="ko-KR" sz="2000" dirty="0">
                <a:ea typeface="굴림" charset="-127"/>
              </a:rPr>
              <a:t> / SVD Diversity Technique</a:t>
            </a:r>
            <a:endParaRPr lang="en-US" sz="2000" dirty="0">
              <a:ea typeface="굴림" charset="-127"/>
            </a:endParaRPr>
          </a:p>
        </p:txBody>
      </p:sp>
      <p:graphicFrame>
        <p:nvGraphicFramePr>
          <p:cNvPr id="242688" name="Object 0"/>
          <p:cNvGraphicFramePr>
            <a:graphicFrameLocks noChangeAspect="1"/>
          </p:cNvGraphicFramePr>
          <p:nvPr/>
        </p:nvGraphicFramePr>
        <p:xfrm>
          <a:off x="4514850" y="3321050"/>
          <a:ext cx="114300" cy="215900"/>
        </p:xfrm>
        <a:graphic>
          <a:graphicData uri="http://schemas.openxmlformats.org/presentationml/2006/ole">
            <p:oleObj spid="_x0000_s82946" name="Equation" r:id="rId3" imgW="114120" imgH="215640" progId="Equation.3">
              <p:embed/>
            </p:oleObj>
          </a:graphicData>
        </a:graphic>
      </p:graphicFrame>
      <p:pic>
        <p:nvPicPr>
          <p:cNvPr id="159752" name="Picture 8" descr="C:\apurva\research\presentations\wpmc2001\wpmc01_main2.jpg"/>
          <p:cNvPicPr>
            <a:picLocks noChangeAspect="1" noChangeArrowheads="1"/>
          </p:cNvPicPr>
          <p:nvPr/>
        </p:nvPicPr>
        <p:blipFill>
          <a:blip r:embed="rId4" cstate="print"/>
          <a:srcRect/>
          <a:stretch>
            <a:fillRect/>
          </a:stretch>
        </p:blipFill>
        <p:spPr bwMode="auto">
          <a:xfrm>
            <a:off x="1524000" y="1412776"/>
            <a:ext cx="6248400" cy="4359374"/>
          </a:xfrm>
          <a:prstGeom prst="rect">
            <a:avLst/>
          </a:prstGeom>
          <a:noFill/>
        </p:spPr>
      </p:pic>
      <p:sp>
        <p:nvSpPr>
          <p:cNvPr id="159754" name="Rectangle 10"/>
          <p:cNvSpPr>
            <a:spLocks noChangeArrowheads="1"/>
          </p:cNvSpPr>
          <p:nvPr/>
        </p:nvSpPr>
        <p:spPr bwMode="auto">
          <a:xfrm>
            <a:off x="665163" y="5791200"/>
            <a:ext cx="8174037" cy="730250"/>
          </a:xfrm>
          <a:prstGeom prst="rect">
            <a:avLst/>
          </a:prstGeom>
          <a:noFill/>
          <a:ln w="9525">
            <a:noFill/>
            <a:miter lim="800000"/>
            <a:headEnd/>
            <a:tailEnd/>
          </a:ln>
          <a:effectLst/>
        </p:spPr>
        <p:txBody>
          <a:bodyPr>
            <a:spAutoFit/>
          </a:bodyPr>
          <a:lstStyle/>
          <a:p>
            <a:r>
              <a:rPr lang="en-US" sz="1400" b="0">
                <a:latin typeface="Arial" charset="0"/>
              </a:rPr>
              <a:t>J. Ha, A. N. Mody, J. H. Sung, J. Barry, S. Mclaughlin and G. L. Stüber, "LDPC Coded OFDM with Alamouti/SVD Diversity Technique," </a:t>
            </a:r>
            <a:r>
              <a:rPr lang="en-US" sz="1400" b="0" i="1">
                <a:latin typeface="Arial" charset="0"/>
              </a:rPr>
              <a:t>Kluwer Journal on Wireless Personal Communications,</a:t>
            </a:r>
            <a:r>
              <a:rPr lang="en-US" sz="1400" b="0">
                <a:latin typeface="Arial" charset="0"/>
              </a:rPr>
              <a:t> 23(1):183-194, October 2002.</a:t>
            </a:r>
          </a:p>
        </p:txBody>
      </p:sp>
      <p:sp>
        <p:nvSpPr>
          <p:cNvPr id="159755" name="Text Box 11"/>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66</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73BEBBBC-3312-4B13-9C93-B9A10BE7F39E}" type="datetime4">
              <a:rPr lang="en-US"/>
              <a:pPr/>
              <a:t>October 28, 2012</a:t>
            </a:fld>
            <a:endParaRPr lang="en-US"/>
          </a:p>
        </p:txBody>
      </p:sp>
      <p:sp>
        <p:nvSpPr>
          <p:cNvPr id="203778" name="Rectangle 2"/>
          <p:cNvSpPr>
            <a:spLocks noGrp="1" noChangeArrowheads="1"/>
          </p:cNvSpPr>
          <p:nvPr>
            <p:ph type="title"/>
          </p:nvPr>
        </p:nvSpPr>
        <p:spPr>
          <a:xfrm>
            <a:off x="539552" y="620688"/>
            <a:ext cx="6172200" cy="648072"/>
          </a:xfrm>
        </p:spPr>
        <p:txBody>
          <a:bodyPr/>
          <a:lstStyle/>
          <a:p>
            <a:pPr algn="l"/>
            <a:r>
              <a:rPr lang="en-US" sz="2800" dirty="0"/>
              <a:t>Alternate Space-Time Strategies</a:t>
            </a:r>
          </a:p>
        </p:txBody>
      </p:sp>
      <p:sp>
        <p:nvSpPr>
          <p:cNvPr id="203779" name="Text Box 3"/>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70</a:t>
            </a:r>
          </a:p>
        </p:txBody>
      </p:sp>
      <p:sp>
        <p:nvSpPr>
          <p:cNvPr id="203781" name="Rectangle 5"/>
          <p:cNvSpPr>
            <a:spLocks noGrp="1" noChangeArrowheads="1"/>
          </p:cNvSpPr>
          <p:nvPr>
            <p:ph type="body" idx="1"/>
          </p:nvPr>
        </p:nvSpPr>
        <p:spPr>
          <a:xfrm>
            <a:off x="838200" y="1600200"/>
            <a:ext cx="7848600" cy="609600"/>
          </a:xfrm>
          <a:noFill/>
          <a:ln/>
        </p:spPr>
        <p:txBody>
          <a:bodyPr/>
          <a:lstStyle/>
          <a:p>
            <a:pPr>
              <a:lnSpc>
                <a:spcPct val="90000"/>
              </a:lnSpc>
              <a:buFontTx/>
              <a:buNone/>
            </a:pPr>
            <a:r>
              <a:rPr lang="en-US" sz="1800">
                <a:latin typeface="Arial" charset="0"/>
              </a:rPr>
              <a:t>Use of alternate space-time strategies such as Bell labs layered space time (BLAST),</a:t>
            </a:r>
          </a:p>
        </p:txBody>
      </p:sp>
      <p:sp>
        <p:nvSpPr>
          <p:cNvPr id="203783" name="Rectangle 7"/>
          <p:cNvSpPr>
            <a:spLocks noChangeArrowheads="1"/>
          </p:cNvSpPr>
          <p:nvPr/>
        </p:nvSpPr>
        <p:spPr bwMode="auto">
          <a:xfrm>
            <a:off x="1670050" y="6140450"/>
            <a:ext cx="5797550" cy="336550"/>
          </a:xfrm>
          <a:prstGeom prst="rect">
            <a:avLst/>
          </a:prstGeom>
          <a:noFill/>
          <a:ln w="9525">
            <a:noFill/>
            <a:miter lim="800000"/>
            <a:headEnd/>
            <a:tailEnd/>
          </a:ln>
          <a:effectLst/>
        </p:spPr>
        <p:txBody>
          <a:bodyPr wrap="none">
            <a:spAutoFit/>
          </a:bodyPr>
          <a:lstStyle/>
          <a:p>
            <a:r>
              <a:rPr lang="en-US" sz="1600" b="0"/>
              <a:t>http://www-out.bell-labs.com/project/blast/high-level-overview.html</a:t>
            </a:r>
          </a:p>
        </p:txBody>
      </p:sp>
      <p:pic>
        <p:nvPicPr>
          <p:cNvPr id="203784" name="Picture 8" descr="C:\apurva\research\file_database\research_figures\vblast3.bmp"/>
          <p:cNvPicPr>
            <a:picLocks noChangeAspect="1" noChangeArrowheads="1"/>
          </p:cNvPicPr>
          <p:nvPr/>
        </p:nvPicPr>
        <p:blipFill>
          <a:blip r:embed="rId3" cstate="print"/>
          <a:srcRect/>
          <a:stretch>
            <a:fillRect/>
          </a:stretch>
        </p:blipFill>
        <p:spPr bwMode="auto">
          <a:xfrm>
            <a:off x="1490663" y="2247900"/>
            <a:ext cx="6161087" cy="3543300"/>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Apurva N. Mody</a:t>
            </a:r>
          </a:p>
        </p:txBody>
      </p:sp>
      <p:sp>
        <p:nvSpPr>
          <p:cNvPr id="7" name="Date Placeholder 4"/>
          <p:cNvSpPr>
            <a:spLocks noGrp="1"/>
          </p:cNvSpPr>
          <p:nvPr>
            <p:ph type="dt" sz="half" idx="11"/>
          </p:nvPr>
        </p:nvSpPr>
        <p:spPr/>
        <p:txBody>
          <a:bodyPr/>
          <a:lstStyle/>
          <a:p>
            <a:fld id="{FEFD4B33-B573-464B-8D63-7D5EF187CC2D}" type="datetime4">
              <a:rPr lang="en-US"/>
              <a:pPr/>
              <a:t>October 28, 2012</a:t>
            </a:fld>
            <a:endParaRPr lang="en-US"/>
          </a:p>
        </p:txBody>
      </p:sp>
      <p:sp>
        <p:nvSpPr>
          <p:cNvPr id="205826" name="Rectangle 2"/>
          <p:cNvSpPr>
            <a:spLocks noGrp="1" noChangeArrowheads="1"/>
          </p:cNvSpPr>
          <p:nvPr>
            <p:ph type="title"/>
          </p:nvPr>
        </p:nvSpPr>
        <p:spPr>
          <a:xfrm>
            <a:off x="539552" y="692696"/>
            <a:ext cx="6172200" cy="504056"/>
          </a:xfrm>
        </p:spPr>
        <p:txBody>
          <a:bodyPr/>
          <a:lstStyle/>
          <a:p>
            <a:pPr algn="l"/>
            <a:r>
              <a:rPr lang="en-US" sz="2800" dirty="0"/>
              <a:t>Incorporating Channel Coding</a:t>
            </a:r>
          </a:p>
        </p:txBody>
      </p:sp>
      <p:sp>
        <p:nvSpPr>
          <p:cNvPr id="205827" name="Text Box 3"/>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71</a:t>
            </a:r>
          </a:p>
        </p:txBody>
      </p:sp>
      <p:sp>
        <p:nvSpPr>
          <p:cNvPr id="205828" name="Rectangle 4"/>
          <p:cNvSpPr>
            <a:spLocks noGrp="1" noChangeArrowheads="1"/>
          </p:cNvSpPr>
          <p:nvPr>
            <p:ph type="body" idx="1"/>
          </p:nvPr>
        </p:nvSpPr>
        <p:spPr>
          <a:xfrm>
            <a:off x="539552" y="1340768"/>
            <a:ext cx="7848600" cy="914400"/>
          </a:xfrm>
          <a:noFill/>
          <a:ln/>
        </p:spPr>
        <p:txBody>
          <a:bodyPr/>
          <a:lstStyle/>
          <a:p>
            <a:pPr marL="0" indent="0">
              <a:lnSpc>
                <a:spcPct val="90000"/>
              </a:lnSpc>
              <a:buFontTx/>
              <a:buNone/>
            </a:pPr>
            <a:r>
              <a:rPr lang="en-US" sz="1800" b="0" dirty="0">
                <a:latin typeface="Arial" charset="0"/>
              </a:rPr>
              <a:t>Use of alternate coding schemes such as low density parity check codes (LDPC), turbo codes into the MIMO-OFDM system to enhance the system performance and improve the parameter estimation</a:t>
            </a:r>
          </a:p>
        </p:txBody>
      </p:sp>
      <p:pic>
        <p:nvPicPr>
          <p:cNvPr id="205831" name="Picture 7" descr="C:\apurva\research\file_database\research_figures\Sample_time_tracking_twcom_coding.jpg"/>
          <p:cNvPicPr>
            <a:picLocks noChangeAspect="1" noChangeArrowheads="1"/>
          </p:cNvPicPr>
          <p:nvPr/>
        </p:nvPicPr>
        <p:blipFill>
          <a:blip r:embed="rId3" cstate="print"/>
          <a:srcRect/>
          <a:stretch>
            <a:fillRect/>
          </a:stretch>
        </p:blipFill>
        <p:spPr bwMode="auto">
          <a:xfrm>
            <a:off x="504825" y="2819400"/>
            <a:ext cx="8105775" cy="2941638"/>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Apurva N. Mody</a:t>
            </a:r>
          </a:p>
        </p:txBody>
      </p:sp>
      <p:sp>
        <p:nvSpPr>
          <p:cNvPr id="6" name="Date Placeholder 4"/>
          <p:cNvSpPr>
            <a:spLocks noGrp="1"/>
          </p:cNvSpPr>
          <p:nvPr>
            <p:ph type="dt" sz="half" idx="11"/>
          </p:nvPr>
        </p:nvSpPr>
        <p:spPr/>
        <p:txBody>
          <a:bodyPr/>
          <a:lstStyle/>
          <a:p>
            <a:fld id="{D4016CDF-B3CD-4D2E-84A0-57910F708629}" type="datetime4">
              <a:rPr lang="en-US"/>
              <a:pPr/>
              <a:t>October 28, 2012</a:t>
            </a:fld>
            <a:endParaRPr lang="en-US"/>
          </a:p>
        </p:txBody>
      </p:sp>
      <p:sp>
        <p:nvSpPr>
          <p:cNvPr id="191491" name="Rectangle 3"/>
          <p:cNvSpPr>
            <a:spLocks noChangeArrowheads="1"/>
          </p:cNvSpPr>
          <p:nvPr/>
        </p:nvSpPr>
        <p:spPr bwMode="auto">
          <a:xfrm>
            <a:off x="381000" y="1362075"/>
            <a:ext cx="8001000" cy="435292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None/>
            </a:pPr>
            <a:r>
              <a:rPr lang="en-US" sz="1800" b="0" dirty="0">
                <a:latin typeface="Arial" charset="0"/>
              </a:rPr>
              <a:t>The channel can be tracked by either using the </a:t>
            </a:r>
            <a:r>
              <a:rPr lang="en-US" sz="1800" b="0" dirty="0">
                <a:solidFill>
                  <a:srgbClr val="CC0000"/>
                </a:solidFill>
                <a:latin typeface="Arial" charset="0"/>
              </a:rPr>
              <a:t>embedded pilot tones</a:t>
            </a:r>
            <a:r>
              <a:rPr lang="en-US" sz="1800" b="0" dirty="0">
                <a:latin typeface="Arial" charset="0"/>
              </a:rPr>
              <a:t> or re-using the </a:t>
            </a:r>
            <a:r>
              <a:rPr lang="en-US" sz="1800" b="0" dirty="0">
                <a:solidFill>
                  <a:srgbClr val="CC0000"/>
                </a:solidFill>
                <a:latin typeface="Arial" charset="0"/>
              </a:rPr>
              <a:t>data in the decision-directed mode</a:t>
            </a:r>
            <a:r>
              <a:rPr lang="en-US" sz="1800" b="0" dirty="0">
                <a:latin typeface="Arial" charset="0"/>
              </a:rPr>
              <a:t>. </a:t>
            </a:r>
          </a:p>
          <a:p>
            <a:pPr algn="l">
              <a:spcBef>
                <a:spcPct val="50000"/>
              </a:spcBef>
              <a:buClr>
                <a:schemeClr val="folHlink"/>
              </a:buClr>
              <a:buSzPct val="60000"/>
              <a:buFont typeface="Wingdings" pitchFamily="2" charset="2"/>
              <a:buChar char="n"/>
            </a:pPr>
            <a:r>
              <a:rPr lang="en-US" sz="1800" b="0" dirty="0">
                <a:latin typeface="Arial" charset="0"/>
              </a:rPr>
              <a:t>  Use of pilot tones produces more accurate channel estimates but reduces the overall throughput of the system. </a:t>
            </a:r>
          </a:p>
          <a:p>
            <a:pPr algn="l">
              <a:spcBef>
                <a:spcPct val="50000"/>
              </a:spcBef>
              <a:buClr>
                <a:schemeClr val="folHlink"/>
              </a:buClr>
              <a:buSzPct val="60000"/>
              <a:buFont typeface="Wingdings" pitchFamily="2" charset="2"/>
              <a:buChar char="n"/>
            </a:pPr>
            <a:r>
              <a:rPr lang="en-US" sz="1800" b="0" dirty="0">
                <a:latin typeface="Arial" charset="0"/>
              </a:rPr>
              <a:t>  Pilot tones </a:t>
            </a:r>
            <a:r>
              <a:rPr lang="en-US" sz="1800" b="0" dirty="0">
                <a:solidFill>
                  <a:srgbClr val="CC0000"/>
                </a:solidFill>
                <a:latin typeface="Arial" charset="0"/>
              </a:rPr>
              <a:t>must obey the </a:t>
            </a:r>
            <a:r>
              <a:rPr lang="en-US" sz="1800" b="0" dirty="0" err="1">
                <a:solidFill>
                  <a:srgbClr val="CC0000"/>
                </a:solidFill>
                <a:latin typeface="Arial" charset="0"/>
              </a:rPr>
              <a:t>Nyquist</a:t>
            </a:r>
            <a:r>
              <a:rPr lang="en-US" sz="1800" b="0" dirty="0">
                <a:solidFill>
                  <a:srgbClr val="CC0000"/>
                </a:solidFill>
                <a:latin typeface="Arial" charset="0"/>
              </a:rPr>
              <a:t> sampling theorem</a:t>
            </a:r>
            <a:r>
              <a:rPr lang="en-US" sz="1800" b="0" dirty="0">
                <a:latin typeface="Arial" charset="0"/>
              </a:rPr>
              <a:t> in both the time and the frequency domains. </a:t>
            </a:r>
          </a:p>
          <a:p>
            <a:pPr algn="l">
              <a:spcBef>
                <a:spcPct val="50000"/>
              </a:spcBef>
              <a:buClr>
                <a:schemeClr val="folHlink"/>
              </a:buClr>
              <a:buSzPct val="60000"/>
              <a:buFont typeface="Wingdings" pitchFamily="2" charset="2"/>
              <a:buChar char="n"/>
            </a:pPr>
            <a:r>
              <a:rPr lang="en-US" sz="1800" b="0" dirty="0">
                <a:latin typeface="Arial" charset="0"/>
              </a:rPr>
              <a:t>  Estimation of new channel estimates must be followed by an appropriate </a:t>
            </a:r>
            <a:r>
              <a:rPr lang="en-US" sz="1800" b="0" dirty="0">
                <a:solidFill>
                  <a:srgbClr val="CC0000"/>
                </a:solidFill>
                <a:latin typeface="Arial" charset="0"/>
              </a:rPr>
              <a:t>channel interpolation</a:t>
            </a:r>
            <a:r>
              <a:rPr lang="en-US" sz="1800" b="0" dirty="0">
                <a:latin typeface="Arial" charset="0"/>
              </a:rPr>
              <a:t> scheme both in the time and the frequency domains.  </a:t>
            </a:r>
          </a:p>
          <a:p>
            <a:pPr algn="l">
              <a:spcBef>
                <a:spcPct val="50000"/>
              </a:spcBef>
              <a:buClr>
                <a:schemeClr val="folHlink"/>
              </a:buClr>
              <a:buSzPct val="60000"/>
              <a:buFont typeface="Wingdings" pitchFamily="2" charset="2"/>
              <a:buChar char="n"/>
            </a:pPr>
            <a:r>
              <a:rPr lang="en-US" sz="1800" b="0" dirty="0">
                <a:latin typeface="Arial" charset="0"/>
              </a:rPr>
              <a:t>  For a fast varying channel it is necessary to overlay </a:t>
            </a:r>
            <a:r>
              <a:rPr lang="en-US" sz="1800" b="0" dirty="0">
                <a:solidFill>
                  <a:srgbClr val="CC0000"/>
                </a:solidFill>
                <a:latin typeface="Arial" charset="0"/>
              </a:rPr>
              <a:t>variable pilot tones</a:t>
            </a:r>
            <a:r>
              <a:rPr lang="en-US" sz="1800" b="0" dirty="0">
                <a:latin typeface="Arial" charset="0"/>
              </a:rPr>
              <a:t> on top of the fixed pilot tones. </a:t>
            </a:r>
          </a:p>
          <a:p>
            <a:pPr algn="l">
              <a:spcBef>
                <a:spcPct val="50000"/>
              </a:spcBef>
              <a:buClr>
                <a:schemeClr val="folHlink"/>
              </a:buClr>
              <a:buSzPct val="60000"/>
              <a:buFont typeface="Wingdings" pitchFamily="2" charset="2"/>
              <a:buChar char="n"/>
            </a:pPr>
            <a:r>
              <a:rPr lang="en-US" sz="1800" b="0" dirty="0">
                <a:latin typeface="Arial" charset="0"/>
              </a:rPr>
              <a:t>  Since a </a:t>
            </a:r>
            <a:r>
              <a:rPr lang="en-US" sz="1800" b="0" dirty="0">
                <a:solidFill>
                  <a:srgbClr val="CC0000"/>
                </a:solidFill>
                <a:latin typeface="Arial" charset="0"/>
              </a:rPr>
              <a:t>BFWA</a:t>
            </a:r>
            <a:r>
              <a:rPr lang="en-US" sz="1800" b="0" dirty="0">
                <a:latin typeface="Arial" charset="0"/>
              </a:rPr>
              <a:t> system deals with </a:t>
            </a:r>
            <a:r>
              <a:rPr lang="en-US" sz="1800" b="0" dirty="0">
                <a:solidFill>
                  <a:srgbClr val="CC0000"/>
                </a:solidFill>
                <a:latin typeface="Arial" charset="0"/>
              </a:rPr>
              <a:t>very low values of Doppler (0.5 Hz)</a:t>
            </a:r>
            <a:r>
              <a:rPr lang="en-US" sz="1800" b="0" dirty="0">
                <a:latin typeface="Arial" charset="0"/>
              </a:rPr>
              <a:t> channel variations are essentially due to due to the frequency offsets, so channel re-estimation is not necessary  </a:t>
            </a:r>
          </a:p>
        </p:txBody>
      </p:sp>
      <p:sp>
        <p:nvSpPr>
          <p:cNvPr id="191492"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72</a:t>
            </a:r>
          </a:p>
        </p:txBody>
      </p:sp>
      <p:sp>
        <p:nvSpPr>
          <p:cNvPr id="191494" name="Rectangle 6"/>
          <p:cNvSpPr>
            <a:spLocks noChangeArrowheads="1"/>
          </p:cNvSpPr>
          <p:nvPr/>
        </p:nvSpPr>
        <p:spPr bwMode="auto">
          <a:xfrm>
            <a:off x="251520" y="548680"/>
            <a:ext cx="8280920" cy="792088"/>
          </a:xfrm>
          <a:prstGeom prst="rect">
            <a:avLst/>
          </a:prstGeom>
          <a:noFill/>
          <a:ln w="15875">
            <a:noFill/>
            <a:miter lim="800000"/>
            <a:headEnd/>
            <a:tailEnd/>
          </a:ln>
          <a:effectLst/>
        </p:spPr>
        <p:txBody>
          <a:bodyPr anchor="ctr"/>
          <a:lstStyle/>
          <a:p>
            <a:pPr algn="l">
              <a:spcBef>
                <a:spcPct val="0"/>
              </a:spcBef>
            </a:pPr>
            <a:r>
              <a:rPr lang="en-US" altLang="ko-KR" sz="2400" dirty="0">
                <a:solidFill>
                  <a:schemeClr val="tx1"/>
                </a:solidFill>
                <a:ea typeface="굴림" charset="-127"/>
              </a:rPr>
              <a:t>MIMO-OFDM For Mobile Broadband Wireless Access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1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14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1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Apurva N. Mody</a:t>
            </a:r>
          </a:p>
        </p:txBody>
      </p:sp>
      <p:sp>
        <p:nvSpPr>
          <p:cNvPr id="11" name="Date Placeholder 4"/>
          <p:cNvSpPr>
            <a:spLocks noGrp="1"/>
          </p:cNvSpPr>
          <p:nvPr>
            <p:ph type="dt" sz="half" idx="11"/>
          </p:nvPr>
        </p:nvSpPr>
        <p:spPr/>
        <p:txBody>
          <a:bodyPr/>
          <a:lstStyle/>
          <a:p>
            <a:fld id="{9EAB119D-8A85-470B-802D-0EF316844786}" type="datetime4">
              <a:rPr lang="en-US"/>
              <a:pPr/>
              <a:t>October 28, 2012</a:t>
            </a:fld>
            <a:endParaRPr lang="en-US"/>
          </a:p>
        </p:txBody>
      </p:sp>
      <p:sp>
        <p:nvSpPr>
          <p:cNvPr id="190466" name="Rectangle 1026"/>
          <p:cNvSpPr>
            <a:spLocks noGrp="1" noChangeArrowheads="1"/>
          </p:cNvSpPr>
          <p:nvPr>
            <p:ph type="title"/>
          </p:nvPr>
        </p:nvSpPr>
        <p:spPr>
          <a:xfrm>
            <a:off x="323528" y="620688"/>
            <a:ext cx="8280920" cy="648072"/>
          </a:xfrm>
          <a:ln/>
        </p:spPr>
        <p:txBody>
          <a:bodyPr/>
          <a:lstStyle/>
          <a:p>
            <a:pPr algn="l"/>
            <a:r>
              <a:rPr lang="en-US" altLang="ko-KR" sz="2400" dirty="0">
                <a:ea typeface="굴림" charset="-127"/>
              </a:rPr>
              <a:t>MIMO-OFDM For Mobile Broadband Wireless Access</a:t>
            </a:r>
          </a:p>
        </p:txBody>
      </p:sp>
      <p:sp>
        <p:nvSpPr>
          <p:cNvPr id="190468" name="Text Box 1028"/>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73</a:t>
            </a:r>
          </a:p>
        </p:txBody>
      </p:sp>
      <p:pic>
        <p:nvPicPr>
          <p:cNvPr id="190469" name="Picture 1029" descr="C:\apurva\research\file_database\research_figures\mimo_mbwa_frame.jpg"/>
          <p:cNvPicPr>
            <a:picLocks noChangeAspect="1" noChangeArrowheads="1"/>
          </p:cNvPicPr>
          <p:nvPr/>
        </p:nvPicPr>
        <p:blipFill>
          <a:blip r:embed="rId5" cstate="print"/>
          <a:srcRect/>
          <a:stretch>
            <a:fillRect/>
          </a:stretch>
        </p:blipFill>
        <p:spPr bwMode="auto">
          <a:xfrm>
            <a:off x="3505200" y="1217613"/>
            <a:ext cx="5105400" cy="2211387"/>
          </a:xfrm>
          <a:prstGeom prst="rect">
            <a:avLst/>
          </a:prstGeom>
          <a:noFill/>
        </p:spPr>
      </p:pic>
      <p:pic>
        <p:nvPicPr>
          <p:cNvPr id="190470" name="Picture 1030" descr="C:\apurva\research\presentations\phd_proposal\txp_fig.png"/>
          <p:cNvPicPr>
            <a:picLocks noChangeAspect="1" noChangeArrowheads="1"/>
          </p:cNvPicPr>
          <p:nvPr>
            <p:custDataLst>
              <p:tags r:id="rId1"/>
            </p:custDataLst>
          </p:nvPr>
        </p:nvPicPr>
        <p:blipFill>
          <a:blip r:embed="rId6" cstate="print"/>
          <a:srcRect/>
          <a:stretch>
            <a:fillRect/>
          </a:stretch>
        </p:blipFill>
        <p:spPr bwMode="auto">
          <a:xfrm>
            <a:off x="762000" y="2438400"/>
            <a:ext cx="2486025" cy="311150"/>
          </a:xfrm>
          <a:prstGeom prst="rect">
            <a:avLst/>
          </a:prstGeom>
          <a:noFill/>
          <a:ln w="9525">
            <a:noFill/>
            <a:miter lim="800000"/>
            <a:headEnd/>
            <a:tailEnd/>
          </a:ln>
          <a:effectLst/>
        </p:spPr>
      </p:pic>
      <p:pic>
        <p:nvPicPr>
          <p:cNvPr id="190471" name="Picture 1031" descr="C:\apurva\research\presentations\phd_proposal\txp_fig.png"/>
          <p:cNvPicPr>
            <a:picLocks noChangeAspect="1" noChangeArrowheads="1"/>
          </p:cNvPicPr>
          <p:nvPr>
            <p:custDataLst>
              <p:tags r:id="rId2"/>
            </p:custDataLst>
          </p:nvPr>
        </p:nvPicPr>
        <p:blipFill>
          <a:blip r:embed="rId7" cstate="print"/>
          <a:srcRect/>
          <a:stretch>
            <a:fillRect/>
          </a:stretch>
        </p:blipFill>
        <p:spPr bwMode="auto">
          <a:xfrm>
            <a:off x="1162050" y="2984500"/>
            <a:ext cx="1352550" cy="268288"/>
          </a:xfrm>
          <a:prstGeom prst="rect">
            <a:avLst/>
          </a:prstGeom>
          <a:noFill/>
          <a:ln w="9525">
            <a:noFill/>
            <a:miter lim="800000"/>
            <a:headEnd/>
            <a:tailEnd/>
          </a:ln>
          <a:effectLst/>
        </p:spPr>
      </p:pic>
      <p:sp>
        <p:nvSpPr>
          <p:cNvPr id="190472" name="Text Box 1032"/>
          <p:cNvSpPr txBox="1">
            <a:spLocks noChangeArrowheads="1"/>
          </p:cNvSpPr>
          <p:nvPr/>
        </p:nvSpPr>
        <p:spPr bwMode="auto">
          <a:xfrm>
            <a:off x="457200" y="5976069"/>
            <a:ext cx="8610600" cy="549275"/>
          </a:xfrm>
          <a:prstGeom prst="rect">
            <a:avLst/>
          </a:prstGeom>
          <a:noFill/>
          <a:ln w="9525">
            <a:noFill/>
            <a:miter lim="800000"/>
            <a:headEnd/>
            <a:tailEnd/>
          </a:ln>
          <a:effectLst/>
        </p:spPr>
        <p:txBody>
          <a:bodyPr>
            <a:spAutoFit/>
          </a:bodyPr>
          <a:lstStyle/>
          <a:p>
            <a:pPr>
              <a:spcBef>
                <a:spcPct val="50000"/>
              </a:spcBef>
            </a:pPr>
            <a:r>
              <a:rPr lang="en-US" sz="1200" b="0" dirty="0">
                <a:latin typeface="Arial" charset="0"/>
              </a:rPr>
              <a:t>Ye Li</a:t>
            </a:r>
            <a:r>
              <a:rPr lang="en-US" sz="1200" b="0" i="1" dirty="0">
                <a:latin typeface="Arial" charset="0"/>
              </a:rPr>
              <a:t>, et al. – </a:t>
            </a:r>
            <a:r>
              <a:rPr lang="en-US" sz="1200" b="0" dirty="0">
                <a:latin typeface="Arial" charset="0"/>
              </a:rPr>
              <a:t>Channel Est. for OFDM Syst. with Diversity in Mobile Wireless – IEEE JSAC March 1999</a:t>
            </a:r>
          </a:p>
          <a:p>
            <a:pPr>
              <a:spcBef>
                <a:spcPct val="50000"/>
              </a:spcBef>
            </a:pPr>
            <a:r>
              <a:rPr lang="en-US" sz="1200" b="0" dirty="0">
                <a:latin typeface="Arial" charset="0"/>
              </a:rPr>
              <a:t>Ye Li – Pilot Aided Channel Estimation for OFDM – IEEE Trans. on </a:t>
            </a:r>
            <a:r>
              <a:rPr lang="en-US" sz="1200" b="0" dirty="0" err="1">
                <a:latin typeface="Arial" charset="0"/>
              </a:rPr>
              <a:t>Vehic</a:t>
            </a:r>
            <a:r>
              <a:rPr lang="en-US" sz="1200" b="0" dirty="0">
                <a:latin typeface="Arial" charset="0"/>
              </a:rPr>
              <a:t>. Tech. July 2000</a:t>
            </a:r>
          </a:p>
        </p:txBody>
      </p:sp>
      <p:pic>
        <p:nvPicPr>
          <p:cNvPr id="190473" name="Picture 1033" descr="C:\apurva\research\presentations\phd_proposal\txp_fig.png"/>
          <p:cNvPicPr>
            <a:picLocks noChangeAspect="1" noChangeArrowheads="1"/>
          </p:cNvPicPr>
          <p:nvPr>
            <p:custDataLst>
              <p:tags r:id="rId3"/>
            </p:custDataLst>
          </p:nvPr>
        </p:nvPicPr>
        <p:blipFill>
          <a:blip r:embed="rId8" cstate="print"/>
          <a:srcRect/>
          <a:stretch>
            <a:fillRect/>
          </a:stretch>
        </p:blipFill>
        <p:spPr bwMode="auto">
          <a:xfrm>
            <a:off x="838200" y="3670300"/>
            <a:ext cx="2138363" cy="801688"/>
          </a:xfrm>
          <a:prstGeom prst="rect">
            <a:avLst/>
          </a:prstGeom>
          <a:noFill/>
          <a:ln w="9525">
            <a:noFill/>
            <a:miter lim="800000"/>
            <a:headEnd/>
            <a:tailEnd/>
          </a:ln>
          <a:effectLst/>
        </p:spPr>
      </p:pic>
      <p:pic>
        <p:nvPicPr>
          <p:cNvPr id="190475" name="Picture 1035" descr="C:\apurva\research\conferences\wpmc2004\m_files\perf_eval_mimo_mbwa_ver4\BER_curves\BER4b4_16qam_MIMO_MBWA_beta_zero.jpg"/>
          <p:cNvPicPr>
            <a:picLocks noChangeAspect="1" noChangeArrowheads="1"/>
          </p:cNvPicPr>
          <p:nvPr/>
        </p:nvPicPr>
        <p:blipFill>
          <a:blip r:embed="rId9" cstate="print"/>
          <a:srcRect/>
          <a:stretch>
            <a:fillRect/>
          </a:stretch>
        </p:blipFill>
        <p:spPr bwMode="auto">
          <a:xfrm>
            <a:off x="4191000" y="3429000"/>
            <a:ext cx="3352800" cy="2514600"/>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ko-KR" smtClean="0"/>
              <a:t>Oct. 2012</a:t>
            </a:r>
            <a:endParaRPr lang="en-US"/>
          </a:p>
        </p:txBody>
      </p:sp>
      <p:sp>
        <p:nvSpPr>
          <p:cNvPr id="6" name="Slide Number Placeholder 5"/>
          <p:cNvSpPr>
            <a:spLocks noGrp="1"/>
          </p:cNvSpPr>
          <p:nvPr>
            <p:ph type="sldNum" sz="quarter" idx="12"/>
          </p:nvPr>
        </p:nvSpPr>
        <p:spPr/>
        <p:txBody>
          <a:bodyPr/>
          <a:lstStyle/>
          <a:p>
            <a:r>
              <a:rPr lang="en-US"/>
              <a:t>Slide </a:t>
            </a:r>
            <a:fld id="{5372F170-D2F3-4A26-A627-43A3F5C5FED3}" type="slidenum">
              <a:rPr lang="en-US"/>
              <a:pPr/>
              <a:t>47</a:t>
            </a:fld>
            <a:endParaRPr lang="en-US"/>
          </a:p>
        </p:txBody>
      </p:sp>
      <p:sp>
        <p:nvSpPr>
          <p:cNvPr id="5122" name="Rectangle 2"/>
          <p:cNvSpPr>
            <a:spLocks noGrp="1" noChangeArrowheads="1"/>
          </p:cNvSpPr>
          <p:nvPr>
            <p:ph type="title" idx="4294967295"/>
          </p:nvPr>
        </p:nvSpPr>
        <p:spPr>
          <a:xfrm>
            <a:off x="685800" y="685800"/>
            <a:ext cx="7772400" cy="1066800"/>
          </a:xfrm>
          <a:prstGeom prst="rect">
            <a:avLst/>
          </a:prstGeom>
          <a:noFill/>
          <a:ln/>
        </p:spPr>
        <p:txBody>
          <a:bodyPr/>
          <a:lstStyle/>
          <a:p>
            <a:r>
              <a:rPr lang="en-US" dirty="0" smtClean="0"/>
              <a:t>Conclusions</a:t>
            </a:r>
            <a:endParaRPr lang="en-US" dirty="0"/>
          </a:p>
        </p:txBody>
      </p:sp>
      <p:sp>
        <p:nvSpPr>
          <p:cNvPr id="7" name="Rectangle 3"/>
          <p:cNvSpPr txBox="1">
            <a:spLocks noChangeArrowheads="1"/>
          </p:cNvSpPr>
          <p:nvPr/>
        </p:nvSpPr>
        <p:spPr bwMode="auto">
          <a:xfrm>
            <a:off x="395536" y="1556792"/>
            <a:ext cx="828092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latinLnBrk="1"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000">
                <a:solidFill>
                  <a:schemeClr val="tx1"/>
                </a:solidFill>
                <a:latin typeface="+mn-lt"/>
              </a:defRPr>
            </a:lvl2pPr>
            <a:lvl3pPr marL="1085850" indent="-228600" algn="l" rtl="0" eaLnBrk="1" fontAlgn="base" latinLnBrk="1" hangingPunct="1">
              <a:spcBef>
                <a:spcPct val="20000"/>
              </a:spcBef>
              <a:spcAft>
                <a:spcPct val="0"/>
              </a:spcAft>
              <a:buChar char="•"/>
              <a:defRPr>
                <a:solidFill>
                  <a:schemeClr val="tx1"/>
                </a:solidFill>
                <a:latin typeface="+mn-lt"/>
              </a:defRPr>
            </a:lvl3pPr>
            <a:lvl4pPr marL="1428750" indent="-228600" algn="l" rtl="0" eaLnBrk="1" fontAlgn="base" latinLnBrk="1" hangingPunct="1">
              <a:spcBef>
                <a:spcPct val="20000"/>
              </a:spcBef>
              <a:spcAft>
                <a:spcPct val="0"/>
              </a:spcAft>
              <a:buChar char="–"/>
              <a:defRPr sz="1600">
                <a:solidFill>
                  <a:schemeClr val="tx1"/>
                </a:solidFill>
                <a:latin typeface="+mn-lt"/>
              </a:defRPr>
            </a:lvl4pPr>
            <a:lvl5pPr marL="1771650" indent="-228600" algn="l" rtl="0" eaLnBrk="1" fontAlgn="base" latinLnBrk="1" hangingPunct="1">
              <a:spcBef>
                <a:spcPct val="20000"/>
              </a:spcBef>
              <a:spcAft>
                <a:spcPct val="0"/>
              </a:spcAft>
              <a:buChar char="•"/>
              <a:defRPr sz="1600">
                <a:solidFill>
                  <a:schemeClr val="tx1"/>
                </a:solidFill>
                <a:latin typeface="+mn-lt"/>
              </a:defRPr>
            </a:lvl5pPr>
            <a:lvl6pPr marL="2228850" indent="-228600" algn="l" rtl="0" eaLnBrk="1" fontAlgn="base" latinLnBrk="1" hangingPunct="1">
              <a:spcBef>
                <a:spcPct val="20000"/>
              </a:spcBef>
              <a:spcAft>
                <a:spcPct val="0"/>
              </a:spcAft>
              <a:buChar char="•"/>
              <a:defRPr sz="1600">
                <a:solidFill>
                  <a:schemeClr val="tx1"/>
                </a:solidFill>
                <a:latin typeface="+mn-lt"/>
              </a:defRPr>
            </a:lvl6pPr>
            <a:lvl7pPr marL="2686050" indent="-228600" algn="l" rtl="0" eaLnBrk="1" fontAlgn="base" latinLnBrk="1" hangingPunct="1">
              <a:spcBef>
                <a:spcPct val="20000"/>
              </a:spcBef>
              <a:spcAft>
                <a:spcPct val="0"/>
              </a:spcAft>
              <a:buChar char="•"/>
              <a:defRPr sz="1600">
                <a:solidFill>
                  <a:schemeClr val="tx1"/>
                </a:solidFill>
                <a:latin typeface="+mn-lt"/>
              </a:defRPr>
            </a:lvl7pPr>
            <a:lvl8pPr marL="3143250" indent="-228600" algn="l" rtl="0" eaLnBrk="1" fontAlgn="base" latinLnBrk="1" hangingPunct="1">
              <a:spcBef>
                <a:spcPct val="20000"/>
              </a:spcBef>
              <a:spcAft>
                <a:spcPct val="0"/>
              </a:spcAft>
              <a:buChar char="•"/>
              <a:defRPr sz="1600">
                <a:solidFill>
                  <a:schemeClr val="tx1"/>
                </a:solidFill>
                <a:latin typeface="+mn-lt"/>
              </a:defRPr>
            </a:lvl8pPr>
            <a:lvl9pPr marL="3600450" indent="-228600" algn="l" rtl="0" eaLnBrk="1" fontAlgn="base" latinLnBrk="1" hangingPunct="1">
              <a:spcBef>
                <a:spcPct val="20000"/>
              </a:spcBef>
              <a:spcAft>
                <a:spcPct val="0"/>
              </a:spcAft>
              <a:buChar char="•"/>
              <a:defRPr sz="1600">
                <a:solidFill>
                  <a:schemeClr val="tx1"/>
                </a:solidFill>
                <a:latin typeface="+mn-lt"/>
              </a:defRPr>
            </a:lvl9pPr>
          </a:lstStyle>
          <a:p>
            <a:r>
              <a:rPr lang="en-US" altLang="ko-KR" b="0" dirty="0" smtClean="0"/>
              <a:t>We presented some ideas on how to </a:t>
            </a:r>
            <a:r>
              <a:rPr lang="en-US" altLang="ko-KR" b="0" dirty="0" smtClean="0"/>
              <a:t>meet the P802.22b requirements through MIMO techniques based on prior research. </a:t>
            </a:r>
          </a:p>
          <a:p>
            <a:r>
              <a:rPr lang="en-US" altLang="ko-KR" b="0" dirty="0" smtClean="0"/>
              <a:t>This presentation is by no means complete, and other ideas will be presented in the future.   </a:t>
            </a:r>
            <a:endParaRPr lang="en-US" altLang="ko-KR" b="0" dirty="0"/>
          </a:p>
          <a:p>
            <a:endParaRPr lang="en-US" b="0" dirty="0"/>
          </a:p>
        </p:txBody>
      </p:sp>
    </p:spTree>
    <p:extLst>
      <p:ext uri="{BB962C8B-B14F-4D97-AF65-F5344CB8AC3E}">
        <p14:creationId xmlns:p14="http://schemas.microsoft.com/office/powerpoint/2010/main" xmlns="" val="2896436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Apurva N. Mody</a:t>
            </a:r>
          </a:p>
        </p:txBody>
      </p:sp>
      <p:sp>
        <p:nvSpPr>
          <p:cNvPr id="6" name="Date Placeholder 4"/>
          <p:cNvSpPr>
            <a:spLocks noGrp="1"/>
          </p:cNvSpPr>
          <p:nvPr>
            <p:ph type="dt" sz="half" idx="11"/>
          </p:nvPr>
        </p:nvSpPr>
        <p:spPr/>
        <p:txBody>
          <a:bodyPr/>
          <a:lstStyle/>
          <a:p>
            <a:fld id="{5AA36E51-B8CE-4EAB-92D0-5A3B3A25CEFC}" type="datetime4">
              <a:rPr lang="en-US"/>
              <a:pPr/>
              <a:t>October 28, 2012</a:t>
            </a:fld>
            <a:endParaRPr lang="en-US"/>
          </a:p>
        </p:txBody>
      </p:sp>
      <p:sp>
        <p:nvSpPr>
          <p:cNvPr id="102402" name="Rectangle 2"/>
          <p:cNvSpPr>
            <a:spLocks noGrp="1" noChangeArrowheads="1"/>
          </p:cNvSpPr>
          <p:nvPr>
            <p:ph type="title"/>
          </p:nvPr>
        </p:nvSpPr>
        <p:spPr>
          <a:xfrm>
            <a:off x="323528" y="620688"/>
            <a:ext cx="5334000" cy="504056"/>
          </a:xfrm>
          <a:ln/>
        </p:spPr>
        <p:txBody>
          <a:bodyPr/>
          <a:lstStyle/>
          <a:p>
            <a:pPr algn="l"/>
            <a:r>
              <a:rPr lang="en-US" altLang="ko-KR" sz="2800" dirty="0" smtClean="0">
                <a:ea typeface="굴림" charset="-127"/>
              </a:rPr>
              <a:t>References</a:t>
            </a:r>
            <a:endParaRPr lang="en-US" altLang="ko-KR" sz="2800" dirty="0">
              <a:ea typeface="굴림" charset="-127"/>
            </a:endParaRPr>
          </a:p>
        </p:txBody>
      </p:sp>
      <p:sp>
        <p:nvSpPr>
          <p:cNvPr id="102403" name="Rectangle 3"/>
          <p:cNvSpPr>
            <a:spLocks noChangeArrowheads="1"/>
          </p:cNvSpPr>
          <p:nvPr/>
        </p:nvSpPr>
        <p:spPr bwMode="auto">
          <a:xfrm>
            <a:off x="533400" y="1157288"/>
            <a:ext cx="8229600" cy="4185761"/>
          </a:xfrm>
          <a:prstGeom prst="rect">
            <a:avLst/>
          </a:prstGeom>
          <a:noFill/>
          <a:ln w="9525">
            <a:noFill/>
            <a:miter lim="800000"/>
            <a:headEnd/>
            <a:tailEnd/>
          </a:ln>
          <a:effectLst/>
        </p:spPr>
        <p:txBody>
          <a:bodyPr>
            <a:spAutoFit/>
          </a:bodyPr>
          <a:lstStyle/>
          <a:p>
            <a:pPr marL="457200" indent="-457200" algn="just">
              <a:spcBef>
                <a:spcPct val="50000"/>
              </a:spcBef>
              <a:buClr>
                <a:schemeClr val="folHlink"/>
              </a:buClr>
              <a:buSzPct val="60000"/>
              <a:buFont typeface="Wingdings" pitchFamily="2" charset="2"/>
              <a:buNone/>
            </a:pPr>
            <a:r>
              <a:rPr lang="en-US" sz="1400" b="0" dirty="0" smtClean="0">
                <a:latin typeface="Arial" charset="0"/>
              </a:rPr>
              <a:t>A</a:t>
            </a:r>
            <a:r>
              <a:rPr lang="en-US" sz="1400" b="0" dirty="0">
                <a:latin typeface="Arial" charset="0"/>
              </a:rPr>
              <a:t>. N. Mody, G. L. Stuber, "Signal Acquisition and Tracking for Fixed Wireless Access MIMO OFDM," Submitted to </a:t>
            </a:r>
            <a:r>
              <a:rPr lang="en-US" sz="1400" b="0" i="1" dirty="0">
                <a:latin typeface="Arial" charset="0"/>
              </a:rPr>
              <a:t>the IEEE Transactions on Wireless Communications.</a:t>
            </a:r>
            <a:r>
              <a:rPr lang="en-US" sz="1400" b="0" dirty="0">
                <a:latin typeface="Arial" charset="0"/>
              </a:rPr>
              <a:t> </a:t>
            </a:r>
          </a:p>
          <a:p>
            <a:pPr marL="457200" indent="-457200" algn="just">
              <a:spcBef>
                <a:spcPct val="50000"/>
              </a:spcBef>
              <a:buClr>
                <a:schemeClr val="folHlink"/>
              </a:buClr>
              <a:buSzPct val="60000"/>
              <a:buFont typeface="Wingdings" pitchFamily="2" charset="2"/>
              <a:buNone/>
            </a:pPr>
            <a:r>
              <a:rPr lang="en-US" sz="1400" b="0" dirty="0">
                <a:latin typeface="Arial" charset="0"/>
              </a:rPr>
              <a:t>A. N . Mody, R. </a:t>
            </a:r>
            <a:r>
              <a:rPr lang="en-US" sz="1400" b="0" dirty="0" err="1">
                <a:latin typeface="Arial" charset="0"/>
              </a:rPr>
              <a:t>Raich</a:t>
            </a:r>
            <a:r>
              <a:rPr lang="en-US" sz="1400" b="0" dirty="0">
                <a:latin typeface="Arial" charset="0"/>
              </a:rPr>
              <a:t> and G. L. Stuber “Cramer-</a:t>
            </a:r>
            <a:r>
              <a:rPr lang="en-US" sz="1400" b="0" dirty="0" err="1">
                <a:latin typeface="Arial" charset="0"/>
              </a:rPr>
              <a:t>Rao</a:t>
            </a:r>
            <a:r>
              <a:rPr lang="en-US" sz="1400" b="0" dirty="0">
                <a:latin typeface="Arial" charset="0"/>
              </a:rPr>
              <a:t> Bounds and Maximum Likelihood Estimation of the Parameters Associated with SISO-OFDM Systems” under preparation to be submitted to </a:t>
            </a:r>
            <a:r>
              <a:rPr lang="en-US" sz="1400" b="0" i="1" dirty="0">
                <a:latin typeface="Arial" charset="0"/>
              </a:rPr>
              <a:t>IEEE Trans. on Signal Processing</a:t>
            </a:r>
            <a:r>
              <a:rPr lang="en-US" sz="1400" b="0" dirty="0">
                <a:latin typeface="Arial" charset="0"/>
              </a:rPr>
              <a:t>. </a:t>
            </a:r>
          </a:p>
          <a:p>
            <a:pPr marL="457200" indent="-457200" algn="just">
              <a:spcBef>
                <a:spcPct val="50000"/>
              </a:spcBef>
              <a:buClr>
                <a:schemeClr val="folHlink"/>
              </a:buClr>
              <a:buSzPct val="60000"/>
              <a:buFont typeface="Wingdings" pitchFamily="2" charset="2"/>
              <a:buNone/>
            </a:pPr>
            <a:r>
              <a:rPr lang="en-US" sz="1400" b="0" dirty="0">
                <a:latin typeface="Arial" charset="0"/>
              </a:rPr>
              <a:t>J. Ha, A. N. Mody, J. H. Sung, J. Barry, S. </a:t>
            </a:r>
            <a:r>
              <a:rPr lang="en-US" sz="1400" b="0" dirty="0" err="1">
                <a:latin typeface="Arial" charset="0"/>
              </a:rPr>
              <a:t>Mclaughlin</a:t>
            </a:r>
            <a:r>
              <a:rPr lang="en-US" sz="1400" b="0" dirty="0">
                <a:latin typeface="Arial" charset="0"/>
              </a:rPr>
              <a:t> and G. L. Stuber, "LDPC Coded OFDM with </a:t>
            </a:r>
            <a:r>
              <a:rPr lang="en-US" sz="1400" b="0" dirty="0" err="1">
                <a:latin typeface="Arial" charset="0"/>
              </a:rPr>
              <a:t>Alamouti</a:t>
            </a:r>
            <a:r>
              <a:rPr lang="en-US" sz="1400" b="0" dirty="0">
                <a:latin typeface="Arial" charset="0"/>
              </a:rPr>
              <a:t>/SVD Diversity Technique," </a:t>
            </a:r>
            <a:r>
              <a:rPr lang="en-US" sz="1400" b="0" i="1" dirty="0" err="1">
                <a:latin typeface="Arial" charset="0"/>
              </a:rPr>
              <a:t>Kluwer</a:t>
            </a:r>
            <a:r>
              <a:rPr lang="en-US" sz="1400" b="0" i="1" dirty="0">
                <a:latin typeface="Arial" charset="0"/>
              </a:rPr>
              <a:t> Journal on Wireless Personal </a:t>
            </a:r>
            <a:r>
              <a:rPr lang="en-US" sz="1400" b="0" i="1" dirty="0" err="1">
                <a:latin typeface="Arial" charset="0"/>
              </a:rPr>
              <a:t>Communicatins</a:t>
            </a:r>
            <a:r>
              <a:rPr lang="en-US" sz="1400" b="0" i="1" dirty="0">
                <a:latin typeface="Arial" charset="0"/>
              </a:rPr>
              <a:t>,</a:t>
            </a:r>
            <a:r>
              <a:rPr lang="en-US" sz="1400" b="0" dirty="0">
                <a:latin typeface="Arial" charset="0"/>
              </a:rPr>
              <a:t> 23(1):183-194, October 2002. </a:t>
            </a:r>
          </a:p>
          <a:p>
            <a:pPr marL="457200" indent="-457200" algn="just">
              <a:spcBef>
                <a:spcPct val="50000"/>
              </a:spcBef>
              <a:buClr>
                <a:schemeClr val="folHlink"/>
              </a:buClr>
              <a:buSzPct val="60000"/>
              <a:buFont typeface="Wingdings" pitchFamily="2" charset="2"/>
              <a:buNone/>
            </a:pPr>
            <a:r>
              <a:rPr lang="en-US" sz="1400" b="0" dirty="0" smtClean="0">
                <a:latin typeface="Arial" charset="0"/>
              </a:rPr>
              <a:t>A</a:t>
            </a:r>
            <a:r>
              <a:rPr lang="en-US" sz="1400" b="0" dirty="0">
                <a:latin typeface="Arial" charset="0"/>
              </a:rPr>
              <a:t>. N. Mody, G. L. Stuber, "Open Loop Timing Recovery and Channel Estimation for MIMO OFDM Systems," </a:t>
            </a:r>
            <a:r>
              <a:rPr lang="en-US" sz="1400" b="0" i="1" dirty="0">
                <a:latin typeface="Arial" charset="0"/>
              </a:rPr>
              <a:t>8</a:t>
            </a:r>
            <a:r>
              <a:rPr lang="en-US" sz="1400" b="0" i="1" baseline="30000" dirty="0">
                <a:latin typeface="Arial" charset="0"/>
              </a:rPr>
              <a:t>th</a:t>
            </a:r>
            <a:r>
              <a:rPr lang="en-US" sz="1400" b="0" i="1" dirty="0">
                <a:latin typeface="Arial" charset="0"/>
              </a:rPr>
              <a:t> International OFDM Workshop</a:t>
            </a:r>
            <a:r>
              <a:rPr lang="en-US" sz="1400" b="0" dirty="0">
                <a:latin typeface="Arial" charset="0"/>
              </a:rPr>
              <a:t>, </a:t>
            </a:r>
            <a:r>
              <a:rPr lang="en-US" sz="1400" b="0" dirty="0" err="1">
                <a:latin typeface="Arial" charset="0"/>
              </a:rPr>
              <a:t>Harburg</a:t>
            </a:r>
            <a:r>
              <a:rPr lang="en-US" sz="1400" b="0" dirty="0">
                <a:latin typeface="Arial" charset="0"/>
              </a:rPr>
              <a:t>, Germany, Sept. 2003. </a:t>
            </a:r>
          </a:p>
          <a:p>
            <a:pPr marL="457200" indent="-457200" algn="just">
              <a:spcBef>
                <a:spcPct val="50000"/>
              </a:spcBef>
              <a:buClr>
                <a:schemeClr val="folHlink"/>
              </a:buClr>
              <a:buSzPct val="60000"/>
              <a:buFont typeface="Wingdings" pitchFamily="2" charset="2"/>
              <a:buNone/>
            </a:pPr>
            <a:r>
              <a:rPr lang="en-US" sz="1400" b="0" dirty="0">
                <a:latin typeface="Arial" charset="0"/>
              </a:rPr>
              <a:t>A. N. Mody, G. L. Stuber, "Receiver Implementation for a MIMO OFDM System," </a:t>
            </a:r>
            <a:r>
              <a:rPr lang="en-US" sz="1400" b="0" i="1" dirty="0">
                <a:latin typeface="Arial" charset="0"/>
              </a:rPr>
              <a:t>IEEE Global Communications Conference</a:t>
            </a:r>
            <a:r>
              <a:rPr lang="en-US" sz="1400" b="0" dirty="0">
                <a:latin typeface="Arial" charset="0"/>
              </a:rPr>
              <a:t>, Taipei, Taiwan, Nov. 2002.</a:t>
            </a:r>
          </a:p>
          <a:p>
            <a:pPr marL="457200" indent="-457200" algn="just">
              <a:spcBef>
                <a:spcPct val="50000"/>
              </a:spcBef>
              <a:buClr>
                <a:schemeClr val="folHlink"/>
              </a:buClr>
              <a:buSzPct val="60000"/>
              <a:buFont typeface="Wingdings" pitchFamily="2" charset="2"/>
              <a:buNone/>
            </a:pPr>
            <a:r>
              <a:rPr lang="en-US" sz="1400" b="0" dirty="0">
                <a:latin typeface="Arial" charset="0"/>
              </a:rPr>
              <a:t>A. N. Mody, G. L. Stuber, "Synchronization for MIMO OFDM Systems," </a:t>
            </a:r>
            <a:r>
              <a:rPr lang="en-US" sz="1400" b="0" i="1" dirty="0">
                <a:latin typeface="Arial" charset="0"/>
              </a:rPr>
              <a:t>IEEE Global Communications Conference</a:t>
            </a:r>
            <a:r>
              <a:rPr lang="en-US" sz="1400" b="0" dirty="0">
                <a:latin typeface="Arial" charset="0"/>
              </a:rPr>
              <a:t>, San Antonio, Texas, Nov. 2001.</a:t>
            </a:r>
          </a:p>
          <a:p>
            <a:pPr marL="457200" indent="-457200" algn="just">
              <a:spcBef>
                <a:spcPct val="50000"/>
              </a:spcBef>
              <a:buClr>
                <a:schemeClr val="folHlink"/>
              </a:buClr>
              <a:buSzPct val="60000"/>
              <a:buFont typeface="Wingdings" pitchFamily="2" charset="2"/>
              <a:buNone/>
            </a:pPr>
            <a:r>
              <a:rPr lang="en-US" sz="1400" b="0" dirty="0">
                <a:latin typeface="Arial" charset="0"/>
              </a:rPr>
              <a:t>A. N. Mody, G. L. Stuber, "Parameter Estimation for MIMO OFDM Systems," </a:t>
            </a:r>
            <a:r>
              <a:rPr lang="en-US" sz="1400" b="0" i="1" dirty="0">
                <a:latin typeface="Arial" charset="0"/>
              </a:rPr>
              <a:t>IEEE Vehicular Technology Conference</a:t>
            </a:r>
            <a:r>
              <a:rPr lang="en-US" sz="1400" b="0" dirty="0">
                <a:latin typeface="Arial" charset="0"/>
              </a:rPr>
              <a:t>, Rhodes, Greece, May 2001.   </a:t>
            </a:r>
          </a:p>
        </p:txBody>
      </p:sp>
      <p:sp>
        <p:nvSpPr>
          <p:cNvPr id="102404"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77</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10"/>
          </p:nvPr>
        </p:nvSpPr>
        <p:spPr/>
        <p:txBody>
          <a:bodyPr/>
          <a:lstStyle/>
          <a:p>
            <a:r>
              <a:rPr lang="en-US"/>
              <a:t>Apurva N. Mody</a:t>
            </a:r>
          </a:p>
        </p:txBody>
      </p:sp>
      <p:sp>
        <p:nvSpPr>
          <p:cNvPr id="41" name="Date Placeholder 4"/>
          <p:cNvSpPr>
            <a:spLocks noGrp="1"/>
          </p:cNvSpPr>
          <p:nvPr>
            <p:ph type="dt" sz="half" idx="11"/>
          </p:nvPr>
        </p:nvSpPr>
        <p:spPr/>
        <p:txBody>
          <a:bodyPr/>
          <a:lstStyle/>
          <a:p>
            <a:fld id="{20E54118-94C1-4167-B7B7-DE3260047FB0}" type="datetime4">
              <a:rPr lang="en-US"/>
              <a:pPr/>
              <a:t>October 28, 2012</a:t>
            </a:fld>
            <a:endParaRPr lang="en-US"/>
          </a:p>
        </p:txBody>
      </p:sp>
      <p:sp>
        <p:nvSpPr>
          <p:cNvPr id="209922" name="Rectangle 1026"/>
          <p:cNvSpPr>
            <a:spLocks noGrp="1" noChangeArrowheads="1"/>
          </p:cNvSpPr>
          <p:nvPr>
            <p:ph type="title"/>
          </p:nvPr>
        </p:nvSpPr>
        <p:spPr>
          <a:xfrm>
            <a:off x="539552" y="620688"/>
            <a:ext cx="7920880" cy="685800"/>
          </a:xfrm>
          <a:ln/>
        </p:spPr>
        <p:txBody>
          <a:bodyPr/>
          <a:lstStyle/>
          <a:p>
            <a:pPr algn="l"/>
            <a:r>
              <a:rPr lang="en-US" sz="2400" dirty="0"/>
              <a:t>Broadband Fixed Wireless Access (BFWA) Channel</a:t>
            </a:r>
          </a:p>
        </p:txBody>
      </p:sp>
      <p:sp>
        <p:nvSpPr>
          <p:cNvPr id="209923" name="Rectangle 1027"/>
          <p:cNvSpPr>
            <a:spLocks noGrp="1" noChangeArrowheads="1"/>
          </p:cNvSpPr>
          <p:nvPr>
            <p:ph type="body" idx="1"/>
          </p:nvPr>
        </p:nvSpPr>
        <p:spPr>
          <a:xfrm>
            <a:off x="323528" y="1210072"/>
            <a:ext cx="8640960" cy="1066800"/>
          </a:xfrm>
        </p:spPr>
        <p:txBody>
          <a:bodyPr/>
          <a:lstStyle/>
          <a:p>
            <a:r>
              <a:rPr lang="en-US" sz="1800" b="0" dirty="0">
                <a:latin typeface="Arial" charset="0"/>
              </a:rPr>
              <a:t>The fixed wireless access channel is characterized by the Stanford University Interim (SUI) models.</a:t>
            </a:r>
          </a:p>
          <a:p>
            <a:r>
              <a:rPr lang="en-US" sz="1800" b="0" u="sng" dirty="0">
                <a:latin typeface="Arial" charset="0"/>
              </a:rPr>
              <a:t>SUI-4 Channel Model for moderate to heavy tree densities is given by:</a:t>
            </a:r>
            <a:r>
              <a:rPr lang="en-US" sz="1800" b="0" dirty="0">
                <a:latin typeface="Arial" charset="0"/>
              </a:rPr>
              <a:t> </a:t>
            </a:r>
            <a:endParaRPr lang="en-US" sz="1800" b="0" dirty="0"/>
          </a:p>
        </p:txBody>
      </p:sp>
      <p:graphicFrame>
        <p:nvGraphicFramePr>
          <p:cNvPr id="209924" name="Group 1028"/>
          <p:cNvGraphicFramePr>
            <a:graphicFrameLocks noGrp="1"/>
          </p:cNvGraphicFramePr>
          <p:nvPr/>
        </p:nvGraphicFramePr>
        <p:xfrm>
          <a:off x="2057400" y="2514600"/>
          <a:ext cx="5105400" cy="1341120"/>
        </p:xfrm>
        <a:graphic>
          <a:graphicData uri="http://schemas.openxmlformats.org/drawingml/2006/table">
            <a:tbl>
              <a:tblPr/>
              <a:tblGrid>
                <a:gridCol w="1022350"/>
                <a:gridCol w="1019175"/>
                <a:gridCol w="1022350"/>
                <a:gridCol w="1019175"/>
                <a:gridCol w="1022350"/>
              </a:tblGrid>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Tap1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Tap2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Tap3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Units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Delay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Symbol" pitchFamily="18" charset="2"/>
                          <a:cs typeface="Times New Roman" pitchFamily="18" charset="0"/>
                        </a:rPr>
                        <a:t>m</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Power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f</a:t>
                      </a:r>
                      <a:r>
                        <a:rPr kumimoji="0" lang="en-US" sz="1600" b="0" i="1" u="none" strike="noStrike" cap="none" normalizeH="0" baseline="-25000" smtClean="0">
                          <a:ln>
                            <a:noFill/>
                          </a:ln>
                          <a:solidFill>
                            <a:schemeClr val="tx1"/>
                          </a:solidFill>
                          <a:effectLst/>
                          <a:latin typeface="Times New Roman" pitchFamily="18" charset="0"/>
                          <a:cs typeface="Times New Roman" pitchFamily="18" charset="0"/>
                        </a:rPr>
                        <a:t>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Hz</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09956" name="Rectangle 1060"/>
          <p:cNvSpPr>
            <a:spLocks noChangeArrowheads="1"/>
          </p:cNvSpPr>
          <p:nvPr/>
        </p:nvSpPr>
        <p:spPr bwMode="auto">
          <a:xfrm>
            <a:off x="838200" y="4038600"/>
            <a:ext cx="8001000" cy="609600"/>
          </a:xfrm>
          <a:prstGeom prst="rect">
            <a:avLst/>
          </a:prstGeom>
          <a:noFill/>
          <a:ln w="9525">
            <a:noFill/>
            <a:miter lim="800000"/>
            <a:headEnd/>
            <a:tailEnd/>
          </a:ln>
          <a:effectLst/>
        </p:spPr>
        <p:txBody>
          <a:bodyPr/>
          <a:lstStyle/>
          <a:p>
            <a:pPr marL="342900" indent="-342900">
              <a:buFontTx/>
              <a:buChar char="•"/>
            </a:pPr>
            <a:r>
              <a:rPr lang="en-US" sz="1800" b="0">
                <a:latin typeface="Arial" charset="0"/>
              </a:rPr>
              <a:t>The Doppler power spectrum and autocorrelation functions for the SUI channel are</a:t>
            </a:r>
            <a:endParaRPr lang="en-US" sz="1800" b="0"/>
          </a:p>
        </p:txBody>
      </p:sp>
      <p:pic>
        <p:nvPicPr>
          <p:cNvPr id="209957" name="Picture 1061" descr="C:\apurva\research\presentations\phd_proposal\txp_fig.png"/>
          <p:cNvPicPr>
            <a:picLocks noChangeAspect="1" noChangeArrowheads="1"/>
          </p:cNvPicPr>
          <p:nvPr>
            <p:custDataLst>
              <p:tags r:id="rId1"/>
            </p:custDataLst>
          </p:nvPr>
        </p:nvPicPr>
        <p:blipFill>
          <a:blip r:embed="rId3" cstate="print"/>
          <a:srcRect/>
          <a:stretch>
            <a:fillRect/>
          </a:stretch>
        </p:blipFill>
        <p:spPr bwMode="auto">
          <a:xfrm>
            <a:off x="571500" y="4953000"/>
            <a:ext cx="4222750" cy="739775"/>
          </a:xfrm>
          <a:prstGeom prst="rect">
            <a:avLst/>
          </a:prstGeom>
          <a:noFill/>
          <a:ln w="9525">
            <a:noFill/>
            <a:miter lim="800000"/>
            <a:headEnd/>
            <a:tailEnd/>
          </a:ln>
          <a:effectLst/>
        </p:spPr>
      </p:pic>
      <p:pic>
        <p:nvPicPr>
          <p:cNvPr id="209958" name="Picture 1062" descr="E:\apurva\jwcom\m_files\analytical_expn_psd\graphs\autocorrelation_SUI.jpg"/>
          <p:cNvPicPr>
            <a:picLocks noChangeAspect="1" noChangeArrowheads="1"/>
          </p:cNvPicPr>
          <p:nvPr/>
        </p:nvPicPr>
        <p:blipFill>
          <a:blip r:embed="rId4" cstate="print"/>
          <a:srcRect/>
          <a:stretch>
            <a:fillRect/>
          </a:stretch>
        </p:blipFill>
        <p:spPr bwMode="auto">
          <a:xfrm>
            <a:off x="4800600" y="4419600"/>
            <a:ext cx="4343400" cy="2057400"/>
          </a:xfrm>
          <a:prstGeom prst="rect">
            <a:avLst/>
          </a:prstGeom>
          <a:noFill/>
        </p:spPr>
      </p:pic>
      <p:sp>
        <p:nvSpPr>
          <p:cNvPr id="209959" name="Text Box 1063"/>
          <p:cNvSpPr txBox="1">
            <a:spLocks noChangeArrowheads="1"/>
          </p:cNvSpPr>
          <p:nvPr/>
        </p:nvSpPr>
        <p:spPr bwMode="auto">
          <a:xfrm>
            <a:off x="4495800" y="6553200"/>
            <a:ext cx="2984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9</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a:t>Apurva N. Mody</a:t>
            </a:r>
          </a:p>
        </p:txBody>
      </p:sp>
      <p:sp>
        <p:nvSpPr>
          <p:cNvPr id="14" name="Date Placeholder 4"/>
          <p:cNvSpPr>
            <a:spLocks noGrp="1"/>
          </p:cNvSpPr>
          <p:nvPr>
            <p:ph type="dt" sz="half" idx="11"/>
          </p:nvPr>
        </p:nvSpPr>
        <p:spPr/>
        <p:txBody>
          <a:bodyPr/>
          <a:lstStyle/>
          <a:p>
            <a:fld id="{FBC635C7-F74E-4EE8-B23B-BABE4685CE4D}" type="datetime4">
              <a:rPr lang="en-US"/>
              <a:pPr/>
              <a:t>October 28, 2012</a:t>
            </a:fld>
            <a:endParaRPr lang="en-US"/>
          </a:p>
        </p:txBody>
      </p:sp>
      <p:sp>
        <p:nvSpPr>
          <p:cNvPr id="104450" name="Rectangle 2"/>
          <p:cNvSpPr>
            <a:spLocks noGrp="1" noChangeArrowheads="1"/>
          </p:cNvSpPr>
          <p:nvPr>
            <p:ph type="title"/>
          </p:nvPr>
        </p:nvSpPr>
        <p:spPr>
          <a:xfrm>
            <a:off x="611560" y="620688"/>
            <a:ext cx="7162800" cy="504056"/>
          </a:xfrm>
          <a:ln/>
        </p:spPr>
        <p:txBody>
          <a:bodyPr/>
          <a:lstStyle/>
          <a:p>
            <a:pPr algn="l"/>
            <a:r>
              <a:rPr lang="en-US" altLang="ko-KR" sz="2800" dirty="0">
                <a:ea typeface="굴림" charset="-127"/>
              </a:rPr>
              <a:t>MIMO-OFDM System Impairments</a:t>
            </a:r>
          </a:p>
        </p:txBody>
      </p:sp>
      <p:sp>
        <p:nvSpPr>
          <p:cNvPr id="104451" name="Rectangle 3"/>
          <p:cNvSpPr>
            <a:spLocks noChangeArrowheads="1"/>
          </p:cNvSpPr>
          <p:nvPr/>
        </p:nvSpPr>
        <p:spPr bwMode="auto">
          <a:xfrm>
            <a:off x="533400" y="1371600"/>
            <a:ext cx="8229600" cy="3749675"/>
          </a:xfrm>
          <a:prstGeom prst="rect">
            <a:avLst/>
          </a:prstGeom>
          <a:noFill/>
          <a:ln w="9525">
            <a:noFill/>
            <a:miter lim="800000"/>
            <a:headEnd/>
            <a:tailEnd/>
          </a:ln>
          <a:effectLst/>
        </p:spPr>
        <p:txBody>
          <a:bodyPr>
            <a:spAutoFit/>
          </a:bodyPr>
          <a:lstStyle/>
          <a:p>
            <a:pPr algn="l">
              <a:spcBef>
                <a:spcPct val="50000"/>
              </a:spcBef>
              <a:buClr>
                <a:schemeClr val="folHlink"/>
              </a:buClr>
              <a:buSzPct val="60000"/>
              <a:buFont typeface="Wingdings" pitchFamily="2" charset="2"/>
              <a:buChar char="n"/>
            </a:pPr>
            <a:r>
              <a:rPr lang="en-US" sz="1800" b="0" dirty="0">
                <a:latin typeface="Tahoma" pitchFamily="34" charset="0"/>
              </a:rPr>
              <a:t>    </a:t>
            </a:r>
            <a:r>
              <a:rPr lang="en-US" sz="2000" b="0" dirty="0">
                <a:latin typeface="Tahoma" pitchFamily="34" charset="0"/>
              </a:rPr>
              <a:t>Improper </a:t>
            </a:r>
            <a:r>
              <a:rPr lang="en-US" sz="2000" b="0" dirty="0">
                <a:solidFill>
                  <a:srgbClr val="AE7D1A"/>
                </a:solidFill>
                <a:latin typeface="Tahoma" pitchFamily="34" charset="0"/>
              </a:rPr>
              <a:t>time synchronization</a:t>
            </a:r>
            <a:r>
              <a:rPr lang="en-US" sz="2000" b="0" dirty="0">
                <a:latin typeface="Tahoma" pitchFamily="34" charset="0"/>
              </a:rPr>
              <a:t> – causes ISI and ICI,</a:t>
            </a:r>
          </a:p>
          <a:p>
            <a:pPr algn="l">
              <a:spcBef>
                <a:spcPct val="50000"/>
              </a:spcBef>
              <a:buClr>
                <a:schemeClr val="folHlink"/>
              </a:buClr>
              <a:buSzPct val="60000"/>
              <a:buFont typeface="Wingdings" pitchFamily="2" charset="2"/>
              <a:buChar char="n"/>
            </a:pPr>
            <a:r>
              <a:rPr lang="en-US" sz="2000" b="0" dirty="0">
                <a:latin typeface="Tahoma" pitchFamily="34" charset="0"/>
              </a:rPr>
              <a:t>   Improper </a:t>
            </a:r>
            <a:r>
              <a:rPr lang="en-US" sz="2000" b="0" dirty="0">
                <a:solidFill>
                  <a:srgbClr val="AE7D1A"/>
                </a:solidFill>
                <a:latin typeface="Tahoma" pitchFamily="34" charset="0"/>
              </a:rPr>
              <a:t>channel estimation</a:t>
            </a:r>
            <a:r>
              <a:rPr lang="en-US" sz="2000" b="0" dirty="0">
                <a:latin typeface="Tahoma" pitchFamily="34" charset="0"/>
              </a:rPr>
              <a:t> – results in error-prone decoding of data in coherent MIMO communication systems,</a:t>
            </a:r>
          </a:p>
          <a:p>
            <a:pPr algn="l">
              <a:spcBef>
                <a:spcPct val="50000"/>
              </a:spcBef>
              <a:buClr>
                <a:schemeClr val="folHlink"/>
              </a:buClr>
              <a:buSzPct val="60000"/>
              <a:buFont typeface="Wingdings" pitchFamily="2" charset="2"/>
              <a:buChar char="n"/>
            </a:pPr>
            <a:r>
              <a:rPr lang="en-US" sz="2000" b="0" dirty="0">
                <a:latin typeface="Tahoma" pitchFamily="34" charset="0"/>
              </a:rPr>
              <a:t>   </a:t>
            </a:r>
            <a:r>
              <a:rPr lang="en-US" sz="2000" b="0" dirty="0">
                <a:solidFill>
                  <a:srgbClr val="AE7D1A"/>
                </a:solidFill>
                <a:latin typeface="Tahoma" pitchFamily="34" charset="0"/>
              </a:rPr>
              <a:t>Sampling frequency offsets, RF oscillator frequency offset </a:t>
            </a:r>
            <a:r>
              <a:rPr lang="en-US" sz="2000" b="0" dirty="0">
                <a:latin typeface="Tahoma" pitchFamily="34" charset="0"/>
              </a:rPr>
              <a:t>and</a:t>
            </a:r>
            <a:r>
              <a:rPr lang="en-US" sz="2000" b="0" dirty="0">
                <a:solidFill>
                  <a:srgbClr val="AE7D1A"/>
                </a:solidFill>
                <a:latin typeface="Tahoma" pitchFamily="34" charset="0"/>
              </a:rPr>
              <a:t> RF oscillator phase noise</a:t>
            </a:r>
            <a:r>
              <a:rPr lang="en-US" sz="2000" b="0" dirty="0">
                <a:latin typeface="Tahoma" pitchFamily="34" charset="0"/>
              </a:rPr>
              <a:t> produce </a:t>
            </a:r>
          </a:p>
          <a:p>
            <a:pPr lvl="1" algn="l">
              <a:spcBef>
                <a:spcPct val="50000"/>
              </a:spcBef>
              <a:buClr>
                <a:schemeClr val="folHlink"/>
              </a:buClr>
              <a:buSzPct val="60000"/>
              <a:buFont typeface="Wingdings" pitchFamily="2" charset="2"/>
              <a:buChar char="n"/>
            </a:pPr>
            <a:r>
              <a:rPr lang="en-US" sz="2000" b="0" dirty="0">
                <a:latin typeface="Tahoma" pitchFamily="34" charset="0"/>
              </a:rPr>
              <a:t> BER performance degradation, </a:t>
            </a:r>
          </a:p>
          <a:p>
            <a:pPr lvl="1" algn="l">
              <a:spcBef>
                <a:spcPct val="50000"/>
              </a:spcBef>
              <a:buClr>
                <a:schemeClr val="folHlink"/>
              </a:buClr>
              <a:buSzPct val="60000"/>
              <a:buFont typeface="Wingdings" pitchFamily="2" charset="2"/>
              <a:buChar char="n"/>
            </a:pPr>
            <a:r>
              <a:rPr lang="en-US" sz="2000" b="0" dirty="0">
                <a:latin typeface="Tahoma" pitchFamily="34" charset="0"/>
              </a:rPr>
              <a:t> Loss of effective signal energy </a:t>
            </a:r>
          </a:p>
          <a:p>
            <a:pPr lvl="1" algn="l">
              <a:spcBef>
                <a:spcPct val="50000"/>
              </a:spcBef>
              <a:buClr>
                <a:schemeClr val="folHlink"/>
              </a:buClr>
              <a:buSzPct val="60000"/>
              <a:buFont typeface="Wingdings" pitchFamily="2" charset="2"/>
              <a:buChar char="n"/>
            </a:pPr>
            <a:r>
              <a:rPr lang="en-US" sz="2000" b="0" dirty="0">
                <a:latin typeface="Tahoma" pitchFamily="34" charset="0"/>
              </a:rPr>
              <a:t> ISI and ICI.</a:t>
            </a:r>
          </a:p>
          <a:p>
            <a:pPr algn="l">
              <a:spcBef>
                <a:spcPct val="50000"/>
              </a:spcBef>
              <a:buClr>
                <a:schemeClr val="folHlink"/>
              </a:buClr>
              <a:buSzPct val="60000"/>
              <a:buFont typeface="Wingdings" pitchFamily="2" charset="2"/>
              <a:buChar char="n"/>
            </a:pPr>
            <a:r>
              <a:rPr lang="en-US" sz="2000" b="0" dirty="0">
                <a:latin typeface="Tahoma" pitchFamily="34" charset="0"/>
              </a:rPr>
              <a:t>   </a:t>
            </a:r>
            <a:r>
              <a:rPr lang="en-US" sz="2000" b="0" dirty="0">
                <a:solidFill>
                  <a:srgbClr val="AE7D1A"/>
                </a:solidFill>
                <a:latin typeface="Tahoma" pitchFamily="34" charset="0"/>
              </a:rPr>
              <a:t>Additive white Gaussian noise</a:t>
            </a:r>
          </a:p>
        </p:txBody>
      </p:sp>
      <p:pic>
        <p:nvPicPr>
          <p:cNvPr id="104452" name="Picture 4" descr="D:\apurva\research\presentations\yamacraw\boardApr24_2003\IQplot16qam_b1em5_hisnr_nobetaest_himp.jpg"/>
          <p:cNvPicPr>
            <a:picLocks noChangeAspect="1" noChangeArrowheads="1"/>
          </p:cNvPicPr>
          <p:nvPr/>
        </p:nvPicPr>
        <p:blipFill>
          <a:blip r:embed="rId2" cstate="print"/>
          <a:srcRect/>
          <a:stretch>
            <a:fillRect/>
          </a:stretch>
        </p:blipFill>
        <p:spPr bwMode="auto">
          <a:xfrm>
            <a:off x="4724400" y="3216275"/>
            <a:ext cx="4343400" cy="3260725"/>
          </a:xfrm>
          <a:prstGeom prst="rect">
            <a:avLst/>
          </a:prstGeom>
          <a:noFill/>
        </p:spPr>
      </p:pic>
      <p:sp>
        <p:nvSpPr>
          <p:cNvPr id="104453" name="Rectangle 5"/>
          <p:cNvSpPr>
            <a:spLocks noChangeArrowheads="1"/>
          </p:cNvSpPr>
          <p:nvPr/>
        </p:nvSpPr>
        <p:spPr bwMode="auto">
          <a:xfrm>
            <a:off x="1043608" y="5257800"/>
            <a:ext cx="3756992" cy="1143000"/>
          </a:xfrm>
          <a:prstGeom prst="rect">
            <a:avLst/>
          </a:prstGeom>
          <a:noFill/>
          <a:ln w="9525">
            <a:noFill/>
            <a:miter lim="800000"/>
            <a:headEnd/>
            <a:tailEnd/>
          </a:ln>
          <a:effectLst/>
        </p:spPr>
        <p:txBody>
          <a:bodyPr/>
          <a:lstStyle/>
          <a:p>
            <a:pPr marL="342900" indent="-342900" algn="r" eaLnBrk="0" hangingPunct="0"/>
            <a:r>
              <a:rPr lang="en-US" sz="2000" b="0" dirty="0">
                <a:latin typeface="Times" pitchFamily="18" charset="0"/>
              </a:rPr>
              <a:t>     </a:t>
            </a:r>
            <a:r>
              <a:rPr lang="en-US" sz="1600" b="0" dirty="0">
                <a:latin typeface="Arial" charset="0"/>
              </a:rPr>
              <a:t>16-QAM constellation with a sampling frequency offset of 10 parts per million (</a:t>
            </a:r>
            <a:r>
              <a:rPr lang="en-US" sz="1600" b="0" dirty="0" err="1">
                <a:latin typeface="Arial" charset="0"/>
              </a:rPr>
              <a:t>ppm</a:t>
            </a:r>
            <a:r>
              <a:rPr lang="en-US" sz="1600" b="0" dirty="0">
                <a:latin typeface="Arial" charset="0"/>
              </a:rPr>
              <a:t>) and a free running clock. channel = </a:t>
            </a:r>
            <a:r>
              <a:rPr lang="en-US" sz="1600" b="0" dirty="0">
                <a:latin typeface="Symbol" pitchFamily="18" charset="2"/>
              </a:rPr>
              <a:t>d</a:t>
            </a:r>
            <a:r>
              <a:rPr lang="en-US" sz="1600" b="0" dirty="0">
                <a:latin typeface="Arial" charset="0"/>
              </a:rPr>
              <a:t>(n) </a:t>
            </a:r>
          </a:p>
        </p:txBody>
      </p:sp>
      <p:sp>
        <p:nvSpPr>
          <p:cNvPr id="104454" name="Text Box 6"/>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11</a:t>
            </a:r>
          </a:p>
        </p:txBody>
      </p:sp>
      <p:sp>
        <p:nvSpPr>
          <p:cNvPr id="104455" name="Text Box 7"/>
          <p:cNvSpPr txBox="1">
            <a:spLocks noChangeArrowheads="1"/>
          </p:cNvSpPr>
          <p:nvPr/>
        </p:nvSpPr>
        <p:spPr bwMode="auto">
          <a:xfrm>
            <a:off x="3124200" y="990600"/>
            <a:ext cx="304800" cy="396875"/>
          </a:xfrm>
          <a:prstGeom prst="rect">
            <a:avLst/>
          </a:prstGeom>
          <a:noFill/>
          <a:ln w="9525">
            <a:noFill/>
            <a:miter lim="800000"/>
            <a:headEnd/>
            <a:tailEnd/>
          </a:ln>
          <a:effectLst/>
        </p:spPr>
        <p:txBody>
          <a:bodyPr>
            <a:spAutoFit/>
          </a:bodyPr>
          <a:lstStyle/>
          <a:p>
            <a:pPr>
              <a:spcBef>
                <a:spcPct val="50000"/>
              </a:spcBef>
            </a:pPr>
            <a:r>
              <a:rPr lang="en-US" sz="2000">
                <a:solidFill>
                  <a:srgbClr val="660066"/>
                </a:solidFill>
              </a:rPr>
              <a:t>1</a:t>
            </a:r>
          </a:p>
        </p:txBody>
      </p:sp>
      <p:sp>
        <p:nvSpPr>
          <p:cNvPr id="104457" name="Text Box 9"/>
          <p:cNvSpPr txBox="1">
            <a:spLocks noChangeArrowheads="1"/>
          </p:cNvSpPr>
          <p:nvPr/>
        </p:nvSpPr>
        <p:spPr bwMode="auto">
          <a:xfrm>
            <a:off x="3124200" y="1600200"/>
            <a:ext cx="304800" cy="396875"/>
          </a:xfrm>
          <a:prstGeom prst="rect">
            <a:avLst/>
          </a:prstGeom>
          <a:noFill/>
          <a:ln w="9525">
            <a:noFill/>
            <a:miter lim="800000"/>
            <a:headEnd/>
            <a:tailEnd/>
          </a:ln>
          <a:effectLst/>
        </p:spPr>
        <p:txBody>
          <a:bodyPr>
            <a:spAutoFit/>
          </a:bodyPr>
          <a:lstStyle/>
          <a:p>
            <a:pPr>
              <a:spcBef>
                <a:spcPct val="50000"/>
              </a:spcBef>
            </a:pPr>
            <a:r>
              <a:rPr lang="en-US" sz="2000">
                <a:solidFill>
                  <a:srgbClr val="660066"/>
                </a:solidFill>
              </a:rPr>
              <a:t>2</a:t>
            </a:r>
          </a:p>
        </p:txBody>
      </p:sp>
      <p:sp>
        <p:nvSpPr>
          <p:cNvPr id="104458" name="Text Box 10"/>
          <p:cNvSpPr txBox="1">
            <a:spLocks noChangeArrowheads="1"/>
          </p:cNvSpPr>
          <p:nvPr/>
        </p:nvSpPr>
        <p:spPr bwMode="auto">
          <a:xfrm>
            <a:off x="2286000" y="2346325"/>
            <a:ext cx="304800" cy="396875"/>
          </a:xfrm>
          <a:prstGeom prst="rect">
            <a:avLst/>
          </a:prstGeom>
          <a:noFill/>
          <a:ln w="9525">
            <a:noFill/>
            <a:miter lim="800000"/>
            <a:headEnd/>
            <a:tailEnd/>
          </a:ln>
          <a:effectLst/>
        </p:spPr>
        <p:txBody>
          <a:bodyPr>
            <a:spAutoFit/>
          </a:bodyPr>
          <a:lstStyle/>
          <a:p>
            <a:pPr>
              <a:spcBef>
                <a:spcPct val="50000"/>
              </a:spcBef>
            </a:pPr>
            <a:r>
              <a:rPr lang="en-US" sz="2000">
                <a:solidFill>
                  <a:srgbClr val="660066"/>
                </a:solidFill>
              </a:rPr>
              <a:t>3</a:t>
            </a:r>
          </a:p>
        </p:txBody>
      </p:sp>
      <p:sp>
        <p:nvSpPr>
          <p:cNvPr id="104459" name="Text Box 11"/>
          <p:cNvSpPr txBox="1">
            <a:spLocks noChangeArrowheads="1"/>
          </p:cNvSpPr>
          <p:nvPr/>
        </p:nvSpPr>
        <p:spPr bwMode="auto">
          <a:xfrm>
            <a:off x="5715000" y="2362200"/>
            <a:ext cx="304800" cy="396875"/>
          </a:xfrm>
          <a:prstGeom prst="rect">
            <a:avLst/>
          </a:prstGeom>
          <a:noFill/>
          <a:ln w="9525">
            <a:noFill/>
            <a:miter lim="800000"/>
            <a:headEnd/>
            <a:tailEnd/>
          </a:ln>
          <a:effectLst/>
        </p:spPr>
        <p:txBody>
          <a:bodyPr>
            <a:spAutoFit/>
          </a:bodyPr>
          <a:lstStyle/>
          <a:p>
            <a:pPr>
              <a:spcBef>
                <a:spcPct val="50000"/>
              </a:spcBef>
            </a:pPr>
            <a:r>
              <a:rPr lang="en-US" sz="2000">
                <a:solidFill>
                  <a:srgbClr val="660066"/>
                </a:solidFill>
              </a:rPr>
              <a:t>4</a:t>
            </a:r>
          </a:p>
        </p:txBody>
      </p:sp>
      <p:sp>
        <p:nvSpPr>
          <p:cNvPr id="104460" name="Text Box 12"/>
          <p:cNvSpPr txBox="1">
            <a:spLocks noChangeArrowheads="1"/>
          </p:cNvSpPr>
          <p:nvPr/>
        </p:nvSpPr>
        <p:spPr bwMode="auto">
          <a:xfrm>
            <a:off x="8001000" y="2346325"/>
            <a:ext cx="304800" cy="396875"/>
          </a:xfrm>
          <a:prstGeom prst="rect">
            <a:avLst/>
          </a:prstGeom>
          <a:noFill/>
          <a:ln w="9525">
            <a:noFill/>
            <a:miter lim="800000"/>
            <a:headEnd/>
            <a:tailEnd/>
          </a:ln>
          <a:effectLst/>
        </p:spPr>
        <p:txBody>
          <a:bodyPr>
            <a:spAutoFit/>
          </a:bodyPr>
          <a:lstStyle/>
          <a:p>
            <a:pPr>
              <a:spcBef>
                <a:spcPct val="50000"/>
              </a:spcBef>
            </a:pPr>
            <a:r>
              <a:rPr lang="en-US" sz="2000">
                <a:solidFill>
                  <a:srgbClr val="660066"/>
                </a:solidFill>
              </a:rPr>
              <a:t>5</a:t>
            </a:r>
          </a:p>
        </p:txBody>
      </p:sp>
      <p:sp>
        <p:nvSpPr>
          <p:cNvPr id="104461" name="Text Box 13"/>
          <p:cNvSpPr txBox="1">
            <a:spLocks noChangeArrowheads="1"/>
          </p:cNvSpPr>
          <p:nvPr/>
        </p:nvSpPr>
        <p:spPr bwMode="auto">
          <a:xfrm>
            <a:off x="3276600" y="4495800"/>
            <a:ext cx="304800" cy="396875"/>
          </a:xfrm>
          <a:prstGeom prst="rect">
            <a:avLst/>
          </a:prstGeom>
          <a:noFill/>
          <a:ln w="9525">
            <a:noFill/>
            <a:miter lim="800000"/>
            <a:headEnd/>
            <a:tailEnd/>
          </a:ln>
          <a:effectLst/>
        </p:spPr>
        <p:txBody>
          <a:bodyPr>
            <a:spAutoFit/>
          </a:bodyPr>
          <a:lstStyle/>
          <a:p>
            <a:pPr>
              <a:spcBef>
                <a:spcPct val="50000"/>
              </a:spcBef>
            </a:pPr>
            <a:r>
              <a:rPr lang="en-US" sz="2000">
                <a:solidFill>
                  <a:srgbClr val="660066"/>
                </a:solidFill>
              </a:rPr>
              <a:t>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445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445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445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445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0446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04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autoUpdateAnimBg="0"/>
      <p:bldP spid="104457" grpId="0" autoUpdateAnimBg="0"/>
      <p:bldP spid="104458" grpId="0" autoUpdateAnimBg="0"/>
      <p:bldP spid="104459" grpId="0" autoUpdateAnimBg="0"/>
      <p:bldP spid="104460" grpId="0" autoUpdateAnimBg="0"/>
      <p:bldP spid="10446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Apurva N. Mody</a:t>
            </a:r>
          </a:p>
        </p:txBody>
      </p:sp>
      <p:sp>
        <p:nvSpPr>
          <p:cNvPr id="9" name="Date Placeholder 4"/>
          <p:cNvSpPr>
            <a:spLocks noGrp="1"/>
          </p:cNvSpPr>
          <p:nvPr>
            <p:ph type="dt" sz="half" idx="11"/>
          </p:nvPr>
        </p:nvSpPr>
        <p:spPr/>
        <p:txBody>
          <a:bodyPr/>
          <a:lstStyle/>
          <a:p>
            <a:fld id="{745A4DAB-4A79-47FB-8E09-3942E5A1C72B}" type="datetime4">
              <a:rPr lang="en-US"/>
              <a:pPr/>
              <a:t>October 28, 2012</a:t>
            </a:fld>
            <a:endParaRPr lang="en-US"/>
          </a:p>
        </p:txBody>
      </p:sp>
      <p:sp>
        <p:nvSpPr>
          <p:cNvPr id="207874" name="Rectangle 1026"/>
          <p:cNvSpPr>
            <a:spLocks noGrp="1" noChangeArrowheads="1"/>
          </p:cNvSpPr>
          <p:nvPr>
            <p:ph type="title"/>
          </p:nvPr>
        </p:nvSpPr>
        <p:spPr>
          <a:xfrm>
            <a:off x="395536" y="548680"/>
            <a:ext cx="8424936" cy="504056"/>
          </a:xfrm>
          <a:ln/>
        </p:spPr>
        <p:txBody>
          <a:bodyPr/>
          <a:lstStyle/>
          <a:p>
            <a:pPr algn="l"/>
            <a:r>
              <a:rPr lang="en-US" altLang="ko-KR" dirty="0">
                <a:ea typeface="굴림" charset="-127"/>
              </a:rPr>
              <a:t>System Equation</a:t>
            </a:r>
          </a:p>
        </p:txBody>
      </p:sp>
      <p:sp>
        <p:nvSpPr>
          <p:cNvPr id="207875" name="Text Box 1027"/>
          <p:cNvSpPr txBox="1">
            <a:spLocks noChangeArrowheads="1"/>
          </p:cNvSpPr>
          <p:nvPr/>
        </p:nvSpPr>
        <p:spPr bwMode="auto">
          <a:xfrm>
            <a:off x="609600" y="6019800"/>
            <a:ext cx="8305800" cy="517525"/>
          </a:xfrm>
          <a:prstGeom prst="rect">
            <a:avLst/>
          </a:prstGeom>
          <a:noFill/>
          <a:ln w="9525">
            <a:noFill/>
            <a:miter lim="800000"/>
            <a:headEnd/>
            <a:tailEnd/>
          </a:ln>
          <a:effectLst/>
        </p:spPr>
        <p:txBody>
          <a:bodyPr>
            <a:spAutoFit/>
          </a:bodyPr>
          <a:lstStyle/>
          <a:p>
            <a:pPr>
              <a:spcBef>
                <a:spcPct val="50000"/>
              </a:spcBef>
            </a:pPr>
            <a:r>
              <a:rPr lang="en-US" sz="1400" b="0">
                <a:latin typeface="Arial" charset="0"/>
              </a:rPr>
              <a:t>A. N. Mody, G. L. Stüber, "Signal Acquisition and Tracking for Fixed Wireless Access MIMO OFDM," Submitted to </a:t>
            </a:r>
            <a:r>
              <a:rPr lang="en-US" sz="1400" b="0" i="1">
                <a:latin typeface="Arial" charset="0"/>
              </a:rPr>
              <a:t>the IEEE Transactions on Wireless Communications.</a:t>
            </a:r>
            <a:r>
              <a:rPr lang="en-US" sz="1400" b="0">
                <a:latin typeface="Arial" charset="0"/>
              </a:rPr>
              <a:t> </a:t>
            </a:r>
          </a:p>
        </p:txBody>
      </p:sp>
      <p:sp>
        <p:nvSpPr>
          <p:cNvPr id="207876" name="Text Box 1028"/>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13</a:t>
            </a:r>
          </a:p>
        </p:txBody>
      </p:sp>
      <p:pic>
        <p:nvPicPr>
          <p:cNvPr id="207877" name="Picture 1029" descr="C:\apurva\research\presentations\phd_defense\txp_fig.png"/>
          <p:cNvPicPr>
            <a:picLocks noChangeAspect="1" noChangeArrowheads="1"/>
          </p:cNvPicPr>
          <p:nvPr>
            <p:custDataLst>
              <p:tags r:id="rId1"/>
            </p:custDataLst>
          </p:nvPr>
        </p:nvPicPr>
        <p:blipFill>
          <a:blip r:embed="rId3" cstate="print"/>
          <a:srcRect/>
          <a:stretch>
            <a:fillRect/>
          </a:stretch>
        </p:blipFill>
        <p:spPr bwMode="auto">
          <a:xfrm>
            <a:off x="371475" y="1196751"/>
            <a:ext cx="7400925" cy="4669061"/>
          </a:xfrm>
          <a:prstGeom prst="rect">
            <a:avLst/>
          </a:prstGeom>
          <a:noFill/>
          <a:ln w="9525">
            <a:noFill/>
            <a:miter lim="800000"/>
            <a:headEnd/>
            <a:tailEnd/>
          </a:ln>
          <a:effectLst/>
        </p:spPr>
      </p:pic>
      <p:pic>
        <p:nvPicPr>
          <p:cNvPr id="207878" name="Picture 1030" descr="C:\apurva\research\presentations\phd_defense\phase_noise_spectrum2.gif"/>
          <p:cNvPicPr>
            <a:picLocks noChangeAspect="1" noChangeArrowheads="1"/>
          </p:cNvPicPr>
          <p:nvPr/>
        </p:nvPicPr>
        <p:blipFill>
          <a:blip r:embed="rId4" cstate="print"/>
          <a:srcRect/>
          <a:stretch>
            <a:fillRect/>
          </a:stretch>
        </p:blipFill>
        <p:spPr bwMode="auto">
          <a:xfrm>
            <a:off x="7467600" y="4953000"/>
            <a:ext cx="1295400" cy="979488"/>
          </a:xfrm>
          <a:prstGeom prst="rect">
            <a:avLst/>
          </a:prstGeom>
          <a:noFill/>
        </p:spPr>
      </p:pic>
      <p:pic>
        <p:nvPicPr>
          <p:cNvPr id="207879" name="Picture 1031" descr="C:\apurva\research\presentations\phd_defense\phase_noise_spectrum1.jpg"/>
          <p:cNvPicPr>
            <a:picLocks noChangeAspect="1" noChangeArrowheads="1"/>
          </p:cNvPicPr>
          <p:nvPr/>
        </p:nvPicPr>
        <p:blipFill>
          <a:blip r:embed="rId5" cstate="print"/>
          <a:srcRect/>
          <a:stretch>
            <a:fillRect/>
          </a:stretch>
        </p:blipFill>
        <p:spPr bwMode="auto">
          <a:xfrm>
            <a:off x="5715000" y="2590800"/>
            <a:ext cx="3048000" cy="20955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Apurva N. Mody</a:t>
            </a:r>
          </a:p>
        </p:txBody>
      </p:sp>
      <p:sp>
        <p:nvSpPr>
          <p:cNvPr id="8" name="Date Placeholder 4"/>
          <p:cNvSpPr>
            <a:spLocks noGrp="1"/>
          </p:cNvSpPr>
          <p:nvPr>
            <p:ph type="dt" sz="half" idx="11"/>
          </p:nvPr>
        </p:nvSpPr>
        <p:spPr/>
        <p:txBody>
          <a:bodyPr/>
          <a:lstStyle/>
          <a:p>
            <a:fld id="{D6423634-03B2-404C-9324-A7795302A1C0}" type="datetime4">
              <a:rPr lang="en-US"/>
              <a:pPr/>
              <a:t>October 28, 2012</a:t>
            </a:fld>
            <a:endParaRPr lang="en-US"/>
          </a:p>
        </p:txBody>
      </p:sp>
      <p:sp>
        <p:nvSpPr>
          <p:cNvPr id="208898" name="Rectangle 1026"/>
          <p:cNvSpPr>
            <a:spLocks noGrp="1" noChangeArrowheads="1"/>
          </p:cNvSpPr>
          <p:nvPr>
            <p:ph type="title"/>
          </p:nvPr>
        </p:nvSpPr>
        <p:spPr>
          <a:xfrm>
            <a:off x="467544" y="620688"/>
            <a:ext cx="8424936" cy="576064"/>
          </a:xfrm>
          <a:ln/>
        </p:spPr>
        <p:txBody>
          <a:bodyPr/>
          <a:lstStyle/>
          <a:p>
            <a:pPr algn="l"/>
            <a:r>
              <a:rPr lang="en-US" altLang="ko-KR" sz="2800" dirty="0">
                <a:ea typeface="굴림" charset="-127"/>
              </a:rPr>
              <a:t>System Equation – Matrix Representation</a:t>
            </a:r>
          </a:p>
        </p:txBody>
      </p:sp>
      <p:sp>
        <p:nvSpPr>
          <p:cNvPr id="208900" name="Text Box 1028"/>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14</a:t>
            </a:r>
          </a:p>
        </p:txBody>
      </p:sp>
      <p:pic>
        <p:nvPicPr>
          <p:cNvPr id="208901" name="Picture 1029" descr="C:\apurva\research\presentations\phd_defense\txp_fig.png"/>
          <p:cNvPicPr>
            <a:picLocks noChangeAspect="1" noChangeArrowheads="1"/>
          </p:cNvPicPr>
          <p:nvPr>
            <p:custDataLst>
              <p:tags r:id="rId1"/>
            </p:custDataLst>
          </p:nvPr>
        </p:nvPicPr>
        <p:blipFill>
          <a:blip r:embed="rId3" cstate="print"/>
          <a:srcRect/>
          <a:stretch>
            <a:fillRect/>
          </a:stretch>
        </p:blipFill>
        <p:spPr bwMode="auto">
          <a:xfrm>
            <a:off x="592138" y="1566863"/>
            <a:ext cx="7713662" cy="3767137"/>
          </a:xfrm>
          <a:prstGeom prst="rect">
            <a:avLst/>
          </a:prstGeom>
          <a:noFill/>
          <a:ln w="9525">
            <a:noFill/>
            <a:miter lim="800000"/>
            <a:headEnd/>
            <a:tailEnd/>
          </a:ln>
          <a:effectLst/>
        </p:spPr>
      </p:pic>
      <p:pic>
        <p:nvPicPr>
          <p:cNvPr id="208902" name="Picture 1030" descr="C:\apurva\research\file_database\research_figures\QLrep_3D.jpg"/>
          <p:cNvPicPr>
            <a:picLocks noChangeAspect="1" noChangeArrowheads="1"/>
          </p:cNvPicPr>
          <p:nvPr/>
        </p:nvPicPr>
        <p:blipFill>
          <a:blip r:embed="rId4" cstate="print"/>
          <a:srcRect/>
          <a:stretch>
            <a:fillRect/>
          </a:stretch>
        </p:blipFill>
        <p:spPr bwMode="auto">
          <a:xfrm>
            <a:off x="4953000" y="1446213"/>
            <a:ext cx="3276600" cy="2668587"/>
          </a:xfrm>
          <a:prstGeom prst="rect">
            <a:avLst/>
          </a:prstGeom>
          <a:noFill/>
        </p:spPr>
      </p:pic>
      <p:sp>
        <p:nvSpPr>
          <p:cNvPr id="208903" name="Rectangle 1031"/>
          <p:cNvSpPr>
            <a:spLocks noChangeArrowheads="1"/>
          </p:cNvSpPr>
          <p:nvPr/>
        </p:nvSpPr>
        <p:spPr bwMode="auto">
          <a:xfrm>
            <a:off x="457200" y="1447800"/>
            <a:ext cx="4114800" cy="457200"/>
          </a:xfrm>
          <a:prstGeom prst="rect">
            <a:avLst/>
          </a:prstGeom>
          <a:noFill/>
          <a:ln w="25400">
            <a:solidFill>
              <a:srgbClr val="008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Apurva N. Mody</a:t>
            </a:r>
          </a:p>
        </p:txBody>
      </p:sp>
      <p:sp>
        <p:nvSpPr>
          <p:cNvPr id="7" name="Date Placeholder 4"/>
          <p:cNvSpPr>
            <a:spLocks noGrp="1"/>
          </p:cNvSpPr>
          <p:nvPr>
            <p:ph type="dt" sz="half" idx="11"/>
          </p:nvPr>
        </p:nvSpPr>
        <p:spPr/>
        <p:txBody>
          <a:bodyPr/>
          <a:lstStyle/>
          <a:p>
            <a:fld id="{F65095E0-C877-4F93-9C63-7C4548365A00}" type="datetime4">
              <a:rPr lang="en-US"/>
              <a:pPr/>
              <a:t>October 28, 2012</a:t>
            </a:fld>
            <a:endParaRPr lang="en-US"/>
          </a:p>
        </p:txBody>
      </p:sp>
      <p:sp>
        <p:nvSpPr>
          <p:cNvPr id="111618" name="Rectangle 2"/>
          <p:cNvSpPr>
            <a:spLocks noGrp="1" noChangeArrowheads="1"/>
          </p:cNvSpPr>
          <p:nvPr>
            <p:ph type="title"/>
          </p:nvPr>
        </p:nvSpPr>
        <p:spPr>
          <a:xfrm>
            <a:off x="395536" y="908720"/>
            <a:ext cx="7162800" cy="432048"/>
          </a:xfrm>
          <a:ln/>
        </p:spPr>
        <p:txBody>
          <a:bodyPr/>
          <a:lstStyle/>
          <a:p>
            <a:pPr algn="l"/>
            <a:r>
              <a:rPr lang="en-US" altLang="ko-KR" sz="2800" dirty="0">
                <a:ea typeface="굴림" charset="-127"/>
              </a:rPr>
              <a:t>Generalized Preamble Design</a:t>
            </a:r>
          </a:p>
        </p:txBody>
      </p:sp>
      <p:sp>
        <p:nvSpPr>
          <p:cNvPr id="111619" name="Rectangle 3"/>
          <p:cNvSpPr>
            <a:spLocks noChangeArrowheads="1"/>
          </p:cNvSpPr>
          <p:nvPr/>
        </p:nvSpPr>
        <p:spPr bwMode="auto">
          <a:xfrm>
            <a:off x="533400" y="1712997"/>
            <a:ext cx="8229600" cy="4524315"/>
          </a:xfrm>
          <a:prstGeom prst="rect">
            <a:avLst/>
          </a:prstGeom>
          <a:noFill/>
          <a:ln w="9525">
            <a:noFill/>
            <a:miter lim="800000"/>
            <a:headEnd/>
            <a:tailEnd/>
          </a:ln>
          <a:effectLst/>
        </p:spPr>
        <p:txBody>
          <a:bodyPr>
            <a:spAutoFit/>
          </a:bodyPr>
          <a:lstStyle/>
          <a:p>
            <a:pPr algn="l">
              <a:buSzPct val="85000"/>
            </a:pPr>
            <a:r>
              <a:rPr lang="en-US" altLang="ko-KR" sz="2200" b="0" dirty="0">
                <a:solidFill>
                  <a:schemeClr val="accent2"/>
                </a:solidFill>
                <a:latin typeface="Arial" charset="0"/>
                <a:ea typeface="굴림" charset="-127"/>
              </a:rPr>
              <a:t>Desired characteristics of sequences constituting the preamble</a:t>
            </a:r>
            <a:r>
              <a:rPr lang="en-US" altLang="ko-KR" sz="2800" b="0" dirty="0">
                <a:latin typeface="Arial" charset="0"/>
                <a:ea typeface="굴림" charset="-127"/>
              </a:rPr>
              <a:t>   </a:t>
            </a:r>
          </a:p>
          <a:p>
            <a:pPr algn="l">
              <a:buSzPct val="85000"/>
              <a:buFontTx/>
              <a:buChar char="•"/>
            </a:pPr>
            <a:r>
              <a:rPr lang="en-US" altLang="ko-KR" sz="2400" b="0" dirty="0">
                <a:latin typeface="Arial" charset="0"/>
                <a:ea typeface="굴림" charset="-127"/>
              </a:rPr>
              <a:t>  </a:t>
            </a:r>
            <a:r>
              <a:rPr lang="en-US" altLang="ko-KR" sz="2000" b="0" dirty="0">
                <a:latin typeface="Arial" charset="0"/>
                <a:ea typeface="굴림" charset="-127"/>
              </a:rPr>
              <a:t>Low peak to average power ratio (PAPR) for undistorted signal reception, </a:t>
            </a:r>
          </a:p>
          <a:p>
            <a:pPr algn="l">
              <a:buSzPct val="85000"/>
              <a:buFontTx/>
              <a:buChar char="•"/>
            </a:pPr>
            <a:r>
              <a:rPr lang="en-US" altLang="ko-KR" sz="2000" b="0" dirty="0">
                <a:latin typeface="Arial" charset="0"/>
                <a:ea typeface="굴림" charset="-127"/>
              </a:rPr>
              <a:t>  Good correlation properties for time synchronization,</a:t>
            </a:r>
          </a:p>
          <a:p>
            <a:pPr algn="l">
              <a:buSzPct val="85000"/>
              <a:buFontTx/>
              <a:buChar char="•"/>
            </a:pPr>
            <a:r>
              <a:rPr lang="en-US" altLang="ko-KR" sz="2000" b="0" dirty="0">
                <a:latin typeface="Arial" charset="0"/>
                <a:ea typeface="굴림" charset="-127"/>
              </a:rPr>
              <a:t>  Suitable for RF oscillator frequency offset estimation over a wide range,</a:t>
            </a:r>
          </a:p>
          <a:p>
            <a:pPr algn="l">
              <a:buSzPct val="85000"/>
              <a:buFontTx/>
              <a:buChar char="•"/>
            </a:pPr>
            <a:r>
              <a:rPr lang="en-US" altLang="ko-KR" sz="2000" b="0" dirty="0">
                <a:latin typeface="Arial" charset="0"/>
                <a:ea typeface="굴림" charset="-127"/>
              </a:rPr>
              <a:t>  Suitable for channel parameter estimation, </a:t>
            </a:r>
          </a:p>
          <a:p>
            <a:pPr lvl="1" algn="l">
              <a:buSzPct val="85000"/>
              <a:buFontTx/>
              <a:buChar char="•"/>
            </a:pPr>
            <a:r>
              <a:rPr lang="en-US" altLang="ko-KR" sz="2000" b="0" dirty="0">
                <a:latin typeface="Arial" charset="0"/>
                <a:ea typeface="굴림" charset="-127"/>
              </a:rPr>
              <a:t>   </a:t>
            </a:r>
            <a:r>
              <a:rPr lang="en-US" sz="1800" b="0" dirty="0">
                <a:latin typeface="Arial" charset="0"/>
                <a:ea typeface="굴림" charset="-127"/>
              </a:rPr>
              <a:t>For optimum channel estimation, the training sequences must have a flat spectrum, where the spectral flatness is measured in terms of spectral max to min ratio (SMMR) given by</a:t>
            </a:r>
          </a:p>
          <a:p>
            <a:pPr lvl="1" algn="l">
              <a:buSzPct val="85000"/>
            </a:pPr>
            <a:endParaRPr lang="en-US" altLang="ko-KR" sz="2000" b="0" dirty="0">
              <a:latin typeface="Arial" charset="0"/>
              <a:ea typeface="굴림" charset="-127"/>
            </a:endParaRPr>
          </a:p>
          <a:p>
            <a:pPr algn="l">
              <a:buSzPct val="85000"/>
            </a:pPr>
            <a:r>
              <a:rPr lang="en-US" altLang="ko-KR" sz="2000" b="0" dirty="0">
                <a:latin typeface="Arial" charset="0"/>
                <a:ea typeface="굴림" charset="-127"/>
              </a:rPr>
              <a:t> </a:t>
            </a:r>
          </a:p>
          <a:p>
            <a:pPr algn="l">
              <a:buSzPct val="85000"/>
            </a:pPr>
            <a:r>
              <a:rPr lang="en-US" altLang="ko-KR" sz="2000" b="0" dirty="0">
                <a:latin typeface="Arial" charset="0"/>
                <a:ea typeface="굴림" charset="-127"/>
              </a:rPr>
              <a:t> </a:t>
            </a:r>
          </a:p>
          <a:p>
            <a:pPr algn="l">
              <a:buSzPct val="85000"/>
              <a:buFontTx/>
              <a:buChar char="•"/>
            </a:pPr>
            <a:r>
              <a:rPr lang="en-US" altLang="ko-KR" sz="2000" b="0" dirty="0">
                <a:latin typeface="Arial" charset="0"/>
                <a:ea typeface="굴림" charset="-127"/>
              </a:rPr>
              <a:t>   Low computational complexity, low overhead but high accuracy.</a:t>
            </a:r>
            <a:endParaRPr lang="en-US" sz="2000" b="0" dirty="0">
              <a:latin typeface="Arial" charset="0"/>
              <a:ea typeface="굴림" charset="-127"/>
            </a:endParaRPr>
          </a:p>
        </p:txBody>
      </p:sp>
      <p:sp>
        <p:nvSpPr>
          <p:cNvPr id="111620" name="Text Box 4"/>
          <p:cNvSpPr txBox="1">
            <a:spLocks noChangeArrowheads="1"/>
          </p:cNvSpPr>
          <p:nvPr/>
        </p:nvSpPr>
        <p:spPr bwMode="auto">
          <a:xfrm>
            <a:off x="4438650" y="6553200"/>
            <a:ext cx="412750" cy="274638"/>
          </a:xfrm>
          <a:prstGeom prst="rect">
            <a:avLst/>
          </a:prstGeom>
          <a:noFill/>
          <a:ln w="9525">
            <a:noFill/>
            <a:miter lim="800000"/>
            <a:headEnd/>
            <a:tailEnd/>
          </a:ln>
          <a:effectLst/>
        </p:spPr>
        <p:txBody>
          <a:bodyPr wrap="none" tIns="0" bIns="0">
            <a:spAutoFit/>
          </a:bodyPr>
          <a:lstStyle/>
          <a:p>
            <a:pPr algn="ctr">
              <a:spcBef>
                <a:spcPct val="0"/>
              </a:spcBef>
            </a:pPr>
            <a:r>
              <a:rPr lang="en-US" sz="1800">
                <a:solidFill>
                  <a:srgbClr val="DEB539"/>
                </a:solidFill>
                <a:effectLst>
                  <a:outerShdw blurRad="38100" dist="38100" dir="2700000" algn="tl">
                    <a:srgbClr val="C0C0C0"/>
                  </a:outerShdw>
                </a:effectLst>
              </a:rPr>
              <a:t>18</a:t>
            </a:r>
          </a:p>
        </p:txBody>
      </p:sp>
      <p:pic>
        <p:nvPicPr>
          <p:cNvPr id="111621" name="Picture 5" descr="C:\apurva\research\presentations\phd_proposal\txp_fig.png"/>
          <p:cNvPicPr>
            <a:picLocks noChangeAspect="1" noChangeArrowheads="1"/>
          </p:cNvPicPr>
          <p:nvPr>
            <p:custDataLst>
              <p:tags r:id="rId1"/>
            </p:custDataLst>
          </p:nvPr>
        </p:nvPicPr>
        <p:blipFill>
          <a:blip r:embed="rId3" cstate="print"/>
          <a:srcRect/>
          <a:stretch>
            <a:fillRect/>
          </a:stretch>
        </p:blipFill>
        <p:spPr bwMode="auto">
          <a:xfrm>
            <a:off x="2547938" y="5105400"/>
            <a:ext cx="4386262" cy="673100"/>
          </a:xfrm>
          <a:prstGeom prst="rect">
            <a:avLst/>
          </a:prstGeom>
          <a:noFill/>
          <a:ln w="9525">
            <a:noFill/>
            <a:miter lim="800000"/>
            <a:headEnd/>
            <a:tailEnd/>
          </a:ln>
          <a:effec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label{PSD} \nonumber&#10;S(f)= \left \{ \begin{array}{ll}&#10;               1-bf_{0}^{2}+cf_{0}^{4} &amp; |f_{0}| \leq 1 \\ \nonumber&#10;               0                              &amp; |f_{0}| &gt; 1&#10;               \end{array}&#10;               {\rm where\mbox{ }} f_{0}=\frac{f}{f_{m}} \right .&#10;\end{eqnarray}&#10;%-----------------------------------------------------------------------&#10;where $b=1.72$, $c=0.784$ and $f_{m}$&#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474"/>
  <p:tag name="PICTUREFILESIZE" val="45107"/>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nonumber&#10;n^{\ell}_{\rm coarse} &amp; = &amp; \left \{ {\rm arg} \underbrace{{\rm&#10;max}}_{n} \left \{ {\phi}^{\ell}_{n} \right \} : |&#10;{\phi}^{\ell}_{n} | \geq {\rho_{\rm coarse}} \cdot&#10;(P^{\ell}_{n}+P^{\ell}_{n+N_{I}}) \right \}.&#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577"/>
  <p:tag name="PICTUREFILESIZE" val="38627"/>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hi}^{\ell}_{n}  =  \sum_{k=0}^{G-1} (r^{\ell \mbox{ } *&#10;}_{n+k} \cdot r^{\ell}_{n+k+N_{I}})$,&#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80"/>
  <p:tag name="PICTUREFILESIZE" val="18347"/>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ell}_{n} =  \sum_{k=0}^{G-1}|&#10;r^{\ell}_{n+k}|^{2}$.&#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188"/>
  <p:tag name="PICTUREFILESIZE" val="11581"/>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 \nonumber&#10;\hat{\gamma}^{\ell} = \frac{I}{2 \pi} \angle \{&#10;{\phi^{\ell}_{n^{\ell}_{\rm coarse}}} \},&#10;\end{eqnarray}&#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186"/>
  <p:tag name="PICTUREFILESIZE" val="13448"/>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r^{\ell, {\rm corrected}}_{n} = $ \\&#10;$\mbox{       } r^{\ell}_{n} {\rm exp} \left \{ -j2 \pi \hat{\gamma}^{\ell} n/N \right \}$&#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01"/>
  <p:tag name="PICTUREFILESIZE" val="20863"/>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nonumber&#10;\chi_{k}= \sum_{\ell=1}^{L} \left | \sum_{n=0}^{N-1}   S^{1,1&#10;\mbox{ } *}_{(k+n)_{N}} R^{1, \ell \mbox{ }c}_{n} \right |  \label{resoff}&#10;\end{eqnarray}&#10;%------------------------------------------------------------------------&#10;%------------------------------------------------------------------------&#10;\begin{eqnarray} \nonumber&#10;\hat{\Gamma}= {\rm arg max} \{ \chi_{k} \}.&#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78"/>
  <p:tag name="PICTUREFILESIZE" val="34862"/>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nonumber&#10;n^{\ell}_{\rm fine} = \left \{ {\rm arg} \underbrace{{\rm&#10;max}}_{n} \left \{ {\psi}^{\ell}_{n} \right \}: \psi^{\ell}_{n}&#10;\geq {\rho_{\rm fine}} \cdot P^{\ell}_{n} \right \},&#10;\label{fine_time_synch}&#10;\end{eqnarray}&#10;%----------------------------------------------------------------------------&#10;%----------------------------------------------------------------------------&#10;\begin{eqnarray} \nonumber&#10;\psi^{\ell}_{n} &amp; = &amp; \sum_{q=1}^{Q} \left | \sum_{k=0}^{N_{I}-1}&#10;s^{1,q \mbox{ } *}_{k} \cdot r^{\ell \mbox { }c}_{n+k} \right | \nonumber \\&#10;%----------------------------------------------------------------------------&#10;{P}^{\ell}_{n} &amp; = &amp; \sum_{k=0}^{N_{I}-1}| r^{\ell \mbox{ } c&#10;}_{n+k}|^{2} \nonumber&#10;\end{eqnarray}&#10;where $r^{\ell \mbox{ } c}_{n+k}$ are the received&#10;frequency offset corrected samples.&#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467"/>
  <p:tag name="PICTUREFILESIZE" val="108481"/>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label{beta_est_initial} \nonumber&#10; k_{p} \hat{\beta} + \hat{\Upsilon} &amp; = &amp; \frac{\angle  {\rm Tr}&#10;[{\bf R}^{d \mbox{ } {\rm H}}_{k_{p}} {\bf R}^{d+Q}_{k_{p}}] + f&#10;\left (&#10;P_{d}, P_{d+Q} \right ) } {2 \pi Q (N+G)/N} \\&#10;D_{p}  &amp; = &amp; \frac{&#10;\begin{array}{c}&#10;\angle \sum_{d=1}^{Q}   \sum_{\ell=1}^L  |&#10;R^{d, \ell}_{k_{p}} |^{2} {\rm exp} \left \{     j 2 \pi Q (k_{p}&#10;\beta + \Upsilon ) (1+G/N) \right \} \\ &#10;+ f \left ( P_{d}, P_{d+Q}&#10;\right )&#10;\end{array}&#10;} {2 \pi Q (1+G/N)},&#10;\nonumber   \label{beta_acquisition}&#10;\end{eqnarray}&#10;%-------------------------------------------------------------------------&#10;where&#10;%-------------------------------------------------------------------------&#10;\begin{eqnarray} \nonumber&#10;f \left ( P_{d}, P_{d+Q} \right )&amp; = &amp; \left \{&#10;\begin{array}{ll}&#10;\pi &amp; P_{d} \neq  P_{d+Q} \\&#10;0   &amp; P_{d} =  P_{d+Q}  \nonumber&#10;\end{array} \right . \enspace.&#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662"/>
  <p:tag name="PICTUREFILESIZE" val="131609"/>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label{beta_est_initial} \nonumber&#10;\underbrace{\left [ \begin{array}{c}&#10;D_{1}  \\   \vdots \\&#10; D_{M}\end{array}  \right ]}_{\underline{D}} &amp; = &amp;  {\left ( 2 \pi Q (1+G/N) \right )} \underbrace{  \left [&#10;\begin{array}{cc}&#10;k_{1} &amp; 1 \\   \vdots &amp; \vdots&#10;\\ k_{M} &amp; 1&#10;\end{array}   \right ]}_{\bf J} \underbrace{\left [ \begin{array}{c} {\beta} \\&#10;{\Upsilon} \end{array} \right ]}_{\underline{\hat{\theta}}} +&#10;\underbrace{\left [&#10;\begin{array}{c}&#10;\epsilon_{1}  \\  \vdots \\&#10; \epsilon_{M}&#10;\end{array}  \right ]}_{\underline{\epsilon}}.&#10;\end{eqnarray}&#10;%-------------------------------------------------------------------------&#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554"/>
  <p:tag name="PICTUREFILESIZE" val="42592"/>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nonumber \label{theta_estimate}&#10;\underline{\hat{\theta}} = \frac{1}{\left ( 2 \pi Q (1+G/N) \right&#10;)} ({\bf J}^{H}{\bf J})^{-1}{\bf J}^{H}{\underline{D}}.&#10;\end{eqnarray}&#10;%-----------------------------------------------------------------------&#10;where, $\underline{\hat{\theta}} = [ \hat{\beta} \mbox{ }&#10;\hat{\Upsilon}]^{T} $.&#10;%-------------------------------------------------------------------------&#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90"/>
  <p:tag name="PICTUREFILESIZE" val="3071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newcommand{\bfeta}{{\mbox{\boldmath $\eta$}}}&#10;\newcommand{\bLambda}{{\mbox {\boldmath $\Lambda$}}}&#10;\begin{document}&#10;\begin{eqnarray} \nonumber&#10;R^{(d,\ell)}_k &amp; = &amp; {\rm FFT}_{N} \{ \underline{r}^{(d,\ell)} \}(k)  \\ \nonumber&#10;&amp; = &amp; \sum_{q=1}^{Q} \left (&#10;\sum_{k'=0}^{N-1}  S_{k'}^{(d, q)} H_{k'} ^{q, \ell} {\rm exp}&#10;\left \{ \frac{j 2 \pi }{N} \left [&#10;d(N+G)(k' \beta+\gamma + \gamma \beta) \right ] \right \} \right  )\\ \nonumber&#10;\nonumber &amp;  &amp; \frac{1}{uN} \frac{{\rm sin}[\pi (k' + k&#10;\beta+\gamma+\gamma \beta - k)]}{{\rm sin} [\frac{\pi}{uN}(k'+ k&#10;\beta+\gamma+\gamma \beta - k)] } {\rm exp} \left \{ j  \pi (k' +&#10;k \beta+\gamma+\gamma \beta - k)(1-\frac{1}{uN})\right \}  \\ \nonumber&#10;\nonumber &amp; &amp; {\rm exp} \left \{ j \vartheta^d \right \}&#10; + W^{d, \ell}_{k} \nonumber&#10;\end{eqnarray}&#10;where &#10;\begin{eqnarray} \nonumber&#10;k &amp;= &amp; 0,\ldots,N-1  \\ \nonumber&#10;d &amp; = &amp; \mbox{\rm running index of the OFDM symbol},  \\ \nonumber&#10;\ell &amp; = &amp; \mbox{\rm receiver antenna index}, \\  \nonumber&#10;\beta &amp; = &amp; \mbox{\rm normalized sampling frequency offset } (T'-T)/T,  \\ \nonumber&#10;\gamma &amp; = &amp; \mbox{\rm fractional RF oscillator frequency offset.}  \nonumber&#10;\end{eqnarray}&#10;%-------------------------------------------------------&#10;\begin{eqnarray} \nonumber \label{system_eq_matrix}&#10;R^{d, \ell}_{k} &amp; = &amp;  \sum_{q=1}^{Q} S_{k}^{(d, q)} H_{k} ^{q,&#10;\ell} {\rm exp} \left \{ \frac{j 2 \pi}{N} \left [&#10;d(N+G)(k \beta + \gamma + \gamma \beta) \right ] \right \} \\ \nonumber&#10;\nonumber &amp;  &amp; \frac{1}{uN} \frac{{\rm sin}[\pi (k&#10;\beta+\gamma+\gamma \beta)]}{{\rm sin} [\frac{\pi}{uN}(k&#10;\beta+\gamma+\gamma \beta)] } {\rm exp} \left \{ j  \pi (k&#10;\beta+\gamma+\gamma \beta)(1-\frac{1}{uN})\right \}{\rm exp} \left&#10;\{ j \vartheta^d \right \} \\ \nonumber &amp; &amp; + W^{d, \ell \mbox{ }&#10;\rm ICI}_{k \neq k'} +W^{d, \ell}_{k}  \nonumber&#10;\end{eqnarray}&#10;%A. N. Mody, G. L. St\&quot;{u}ber, Signal Acquisition and Tracking &#10;%for Fixed Wireless Access MIMO OFDM,&quot; Submitted to the IEEE Transactions on &#10;%Wireless Communications. &#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827"/>
  <p:tag name="PICTUREFILESIZE" val="35369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0;\begin{eqnarray} \nonumber&#10;\hat{\gamma_{e}} = \left [ \underline{\hat{\theta}} \right]_{2}&#10;\end{eqnarray}&#10;%---------------------------------------------------------------------%-----------------------------------------------------------------------&#10;%-------------------------------------------------------------------------&#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87"/>
  <p:tag name="PICTUREFILESIZE" val="4463"/>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0;%---------------------------------------------------------------------&#10;\begin{eqnarray} \nonumber&#10;[\hat{\vartheta}^{d+Q} - \hat{\vartheta}^{d}] = [2 \pi Q (1+&#10;\frac{G}{N})] \left [ \underline{\hat{\theta}} \right ]_{2}.&#10;\end{eqnarray}&#10;%---------------------------------------------------------------------%---------------------------------------------------------------------%-----------------------------------------------------------------------&#10;%-------------------------------------------------------------------------&#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29"/>
  <p:tag name="PICTUREFILESIZE" val="17594"/>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  &#10;%--------------------------------------------------------------------&#10;\begin{eqnarray} \nonumber&#10;{\rm MSE}_{\beta} &amp; = &amp; \left [ \frac{ \left [ N_{0}&#10; + \frac{N_{0}^{2}}{2\bar{\bf H}^{2}} Q^{2} \right ]}{ \left ( 2 \pi Q&#10;\left ( 1+\frac{G}{N} \right ) \right )^{2}\bar{\bf H}^{2} } \left&#10;( \frac{P}{P \sum_{p=1}^{P}  k_{p}^{2} - \left ( \sum_{p=1}^{P}&#10;k_{p}    \right )^{2}} \right ) \right ] \\ \nonumber&#10;%------------------------------------------------------------------&#10;{\rm MSE}_{\gamma_{e}} &amp; = &amp; \left [ \frac{ \left [ N_{0}&#10; + \frac{N_{0}^{2}}{2\bar{\bf H}^{2}} Q^{2} \right ]}{ \left ( 2 \pi Q&#10;\left ( 1+\frac{G}{N} \right ) \right )^{2}\bar{\bf H}^{2} } \left&#10;( \frac{\sum_{p=1}^{P}  k_{p}^{2}}{P \sum_{p=1}^{P}  k_{p}^{2} -&#10;\left ( \sum_{p=1}^{P} k_{p}    \right )^{2}} \right ) \right ] \\ \nonumber&#10;%------------------------------------------------------------------&#10;{\rm MSE}_{\vartheta} &amp; = &amp; \left [ \frac{ \left [ N_{0}&#10; + \frac{N_{0}^{2}}{2\bar{\bf H}^{2}} Q^{2} \right ]}{  \bar{\bf H}^{2}}  \left&#10;( \frac{\sum_{p=1}^{P}  k_{p}^{2}}{P \sum_{p=1}^{P}  k_{p}^{2} -&#10;\left ( \sum_{p=1}^{P} k_{p}    \right )^{2}} \right ) \right ]&#10;\end{eqnarray}&#10;%---------------------------------------------------------------&#10;where&#10;$\bar{\bf H}^{2} = {\rm E} \left [ \sum_{q=1}^{Q} \sum_{\ell&#10;= 1}^{L} | H^{q, \ell}_{p} |^{2}   \right ]$.&#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597"/>
  <p:tag name="PICTUREFILESIZE" val="181442"/>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newcommand{\bfeta}{{\mbox{\boldmath $\eta$}}}&#10;\newcommand{\bLambda}{{\mbox {\boldmath $\Lambda$}}}&#10;\begin{document}&#10;%-------------------------------------------------------------------------&#10;\begin{eqnarray} \label{channel_est_eqn} \nonumber&#10;\hat{\bf H}_{p} = ({\bf B}_{p}^{H}{\bf B}_{p} )^{-1} {\bf&#10;B}_{p}^{H} {\bf R}_{p} \enspace,&#10;\end{eqnarray}&#10;%------------------------------------------------------------------------- &#10;%-------------------------------------------------------------------&#10;\begin{eqnarray} \nonumber&#10;{\bf B}_{p} = A^{d}_{p} C_{p} \bLambda_{p}{\bf S}_{p}.&#10;\end{eqnarray}&#10;%------------------------------------------------------------------- &#10;%-------------------------------------------------------------------------&#10;\begin{eqnarray} \nonumber&#10;{\rm MSE}_{\bf H} = N_{0}&#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37"/>
  <p:tag name="PICTUREFILESIZE" val="30019"/>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label{MSE_LB}  \nonumber&#10;{\rm MSE_{{\bf H}_{p}}}=N_{0} \frac{G}{N}&#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151"/>
  <p:tag name="PICTUREFILESIZE" val="8827"/>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 \nonumber&#10;{\rm E} \{ | {\underline{\bf H}^{q, \ell}-\hat{\underline{\bf H}}^{q, \ell}} |^{2} \} &amp; = &amp;  \left \{ N_{0} \frac{G}{N} + \frac{G}{N_{I}} \left [&#10;1-\frac{1}{N_{I}^{2}} \left ( N_{I}+2 \sum_{p=1}^{N_{I}-1}&#10;(N_{I}-p) \frac{1}{1.167} \rho(f_{m} Tp)   \right )  \right ]&#10;\right \} \nonumber &#10;\end{eqnarray}&#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815"/>
  <p:tag name="PICTUREFILESIZE" val="53063"/>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label{noise_est_eqn} \nonumber&#10;N_{0} = \frac{1}{N_{\rm unused}} \sum_{k \in {\rm unused}} \left |&#10;R^{d, l}_{k} \right |^{2}.&#10;\end{eqnarray}&#10;%-------------------------------------------------------------------------\end{document}&#10;\end{document}"/>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89"/>
  <p:tag name="PICTUREFILESIZE" val="18805"/>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nonumber&#10;{\rm MSE_{noise}} &amp; = &amp;  \frac{ \{ N_{0}^{\ell} \}^{2} } {N_{\rm unused}}&#10;\end{eqnarray}&#10;%-------------------------------------------------------------------------\end{document}&#10;\end{document}"/>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19"/>
  <p:tag name="PICTUREFILESIZE" val="15297"/>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at{\beta} = \alpha \hat{\beta}^{d}+(1-\alpha)\hat{\beta}^{d-Q}$, $\alpha = 0.9$&#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19"/>
  <p:tag name="PICTUREFILESIZE" val="15084"/>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 \nonumber&#10;\hat{\gamma}^{\ell} = \frac{I}{2 \pi} \angle \{&#10;{\phi^{\ell}_{n^{\ell}_{\rm opt}}} \},&#10;\end{eqnarray}&#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165"/>
  <p:tag name="PICTUREFILESIZE" val="12168"/>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newcommand{\bfeta}{{\mbox{\boldmath $\eta$}}}&#10;\newcommand{\bLambda}{{\mbox {\boldmath $\Lambda$}}}&#10;\begin{document}&#10;%-------------------------------------------------------&#10;\begin{eqnarray} \nonumber \label{system_eq_matrix}&#10;{\bf R}^{d}_{k} =  A^{d}_{k} C_{k} \bLambda_{k} {\bf S}^{d}_{k}&#10;\cdot {\bf H}^{d}_{k} + {\bf W}_{k} \nonumber&#10;\end{eqnarray}&#10;where&#10;%-------------------------------------------------------------------------&#10;\begin{eqnarray} \nonumber&#10;A^{d}_{k} = {\rm exp} \left \{ j   \left [ 2 \pi (k \beta+\gamma)&#10;d(1+ G/N)   + \vartheta^{d} \right  ] \right \}&#10;\end{eqnarray}&#10;%-------------------------------------------------------------------------&#10; is a scalar function of $d$, $\beta$, $\gamma$ and $\vartheta$;&#10;%-------------------------------------------------------------------------\right ].&#10;%-------------------------------------------------------------------------&#10;\begin{eqnarray} \nonumber&#10;C_{k} &amp; = &amp; \frac{1}{uN} \frac{{\rm sin}[\pi (k \beta+\gamma+\gamma&#10;\beta)]}{{\rm sin} [\frac{\pi}{uN}(k \beta+\gamma+\gamma \beta)] } \\ \nonumber&#10;&amp; &amp; {\rm exp} \left \{ j  \pi (k \beta+\gamma+\gamma&#10;\beta)(1-1/uN)\right \}&#10;\end{eqnarray}&#10;%-------------------------------------------------------------------------&#10;is a scalar function of $\beta$ and $\gamma$ only;&#10;%-------------------------------------------------------------------------&#10;%-------------------------------------------------------------------------&#10;\begin{eqnarray}&#10;\bLambda_{k}(\beta) =  \left [&#10;\begin{array}{ccc}&#10;{\rm exp} \left\{ j 2 \pi (k \beta+\gamma) 0 (N+G)/N \right\} &amp; 0&#10;&amp; \ldots \\&#10;0 &amp; \ddots &amp; \vdots \\ \nonumber \vdots &amp; \ldots &amp; {\rm exp}&#10;\left\{ j 2 \pi (k \beta+\gamma) (Q-1) (N+G)/N \right\}&#10;\end{array} \right ],&#10;\end{eqnarray}&#10;%-------------------------------------------------------------------------&#10;is a $Q \times Q$ diagonal matrix that is also a function of&#10;$\beta$ and $\gamma$;&#10;%A. N. Mody, G. L. St\&quot;{u}ber, Signal Acquisition and Tracking &#10;%for MIMO OFDM,&quot; Submitted to the IEEE Transactions on &#10;%Wireless Communications. &#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862"/>
  <p:tag name="PICTUREFILESIZE" val="233723"/>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at{\gamma} = \alpha \hat{\gamma}^{d} + (1- \alpha) \hat{\gamma}^{d-1}$&#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22"/>
  <p:tag name="PICTUREFILESIZE" val="9494"/>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r^{\ell, {\rm corrected}}_{n} = r^{\ell}_{n} {\rm exp} \left \{ -j2 \pi \hat{\gamma} n/N \right \}$&#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15"/>
  <p:tag name="PICTUREFILESIZE" val="19151"/>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newcommand{\bfeta}{{\mbox{\boldmath $\eta$}}}&#10;\newcommand{\bLambda}{{\mbox {\boldmath $\Lambda$}}}&#10;%----------------------------------------------------------&#10;\begin{document}&#10;$\hat{\bf S}^{d}_{k}$ is the estimated signal transmission matrix&#10;at the $d^{\rm th}$ OFDM symbol.&#10;%----------------------------------------------------------&#10;\begin{eqnarray} \nonumber&#10;\hat{\bf H}^{d}_{p}&#10;= (\hat{\bf B}_{p}^{H} \hat{\bf B}_{p} )^{-1} \hat{\bf B}_{p}^{H}&#10;{\bf R}_{p}&#10;\end{eqnarray}&#10;%----------------------------------------------------------&#10;where&#10;$\hat{\bf B}_{p} =&#10;\hat{A}^{d}_{p} \hat{C}_{p} \hat{\bLambda}_{p} \hat{\bf&#10;S}^{d}_{p}$.&#10;%----------------------------------------------------------&#10;%--------------------------------------------------------------------&#10;\begin{eqnarray} \nonumber&#10;\hat{\bf H}^{d+Q}_{p} = \alpha_{{\bf H}_{p}} \hat{\bf H}^{d}_{p} +&#10;(1-\alpha_{{\bf H}_{p}})\hat{\bf H}^{d-Q}_{p}.&#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468"/>
  <p:tag name="PICTUREFILESIZE" val="84545"/>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ta^{d} = \beta^{d-Q} + N(0, 10 \% \mbox{ }{\rm of} \mbox{ }\beta \mbox{ }{\rm ppm})$&#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39"/>
  <p:tag name="PICTUREFILESIZE" val="17720"/>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amma^{d} = \gamma^{d-FQ} + N(0, 10 \%\mbox{ } {\rm of}\mbox{ } \gamma \mbox{ }{\rm ppm})$&#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50"/>
  <p:tag name="PICTUREFILESIZE" val="16809"/>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newcommand{\bfeta}{{\mbox{\boldmath $\eta$}}}&#10;\newcommand{\bLambda}{{\mbox {\boldmath $\Lambda$}}}&#10;\begin{document}&#10;%------------------------------------------------------------------&#10;%-------------------------------------------------------------------&#10;%--------------------------------------------------------------------&#10;%--------------------------------------------------------------------&#10;%--------------------------------------------------------------------&#10;%--------------------------------------------------------------------&#10;\begin{eqnarray} \nonumber&#10;\breve{\bf H} = {\bf UDV}^{H}&#10;\end{eqnarray}&#10;%-------------------------------------------------------------------&#10;\begin{eqnarray} \nonumber&#10;{\bf D} = {\rm diag}[D^{1},D^{2}] = {\bf U}^{H}{\bf HV}&#10;\end{eqnarray}&#10;%--------------------------------------------------------------------&#10;%-------------------------------------------------------------------&#10;%A. N. Mody, G. L. St\&quot;{u}ber, Signal Acquisition and Tracking &#10;%for Fixed Wireless Access MIMO OFDM,&quot; Submitted to the IEEE Transactions on &#10;%Wireless Communications. &#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72"/>
  <p:tag name="PICTUREFILESIZE" val="16640"/>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newcommand{\bfeta}{{\mbox{\boldmath $\eta$}}}&#10;\newcommand{\bLambda}{{\mbox {\boldmath $\Lambda$}}}&#10;\begin{document}&#10;$\hat{\bfeta}_{k} = ({\bf B}_{k}^{H}{\bf B}_{k})^{-1} {\bf&#10;B}_{k}^{H} {\bf R}_{k}$&#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216"/>
  <p:tag name="PICTUREFILESIZE" val="11877"/>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newcommand{\bfeta}{{\mbox{\boldmath $\eta$}}}&#10;\newcommand{\bLambda}{{\mbox {\boldmath $\Lambda$}}}&#10;\begin{document}&#10;${\bf B}_{k}  =  {\bLambda}_{k}{\bf S}_{k} $&#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106"/>
  <p:tag name="PICTUREFILESIZE" val="5465"/>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nonumber&#10;\begin{array}{c}&#10;M_{t} \leq \frac{1}{2 f_{m}(N+G)T}, \nonumber \\ &#10;M_{f} \leq \frac{1}{2 T_{m} \Delta f } \nonumber&#10;\end{array}&#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168"/>
  <p:tag name="PICTUREFILESIZE" val="18101"/>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 (\underline{S})  =&#10;\frac{ \left \{ {\rm max} |\underline{S}_{k} | : 0 \leq k \leq N&#10;\right \} }{\left \{ {\rm min} |\underline{S}_{k} | : 0 \leq k&#10;\leq N \right \}}$, \\&#10;{\tiny Tellambura, IEEE Trans. on Comm., Feb. 1999.}&#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45"/>
  <p:tag name="PICTUREFILESIZE" val="3268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_{n}={\rm cos} \left ( \frac{\pi n^{2}}{N} \right ) + j {\rm sin} \left ( \frac{\pi n^{2}}{N} \right ), n=0,1,\ldots,N-1$&#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465"/>
  <p:tag name="PICTUREFILESIZE" val="2436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 \label{Tarokh} \nonumber&#10;{\bf S} = \frac{1}{\sqrt{4}} \left [&#10;\begin{array}{rrrr}&#10;\underline{S}_{1} &amp;  \underline{S}_{1}  &amp; \underline{S}_{1}  &amp; \underline{S}_{1} \\&#10;-\underline{S}_{1} &amp;  \underline{S}_{1}  &amp; -\underline{S}_{1} &amp; \underline{S}_{1} \\&#10;-\underline{S}_{1} &amp;  \underline{S}_{1}  &amp; \underline{S}_{1}  &amp; -\underline{S}_{1} \\&#10;-\underline{S}_{1} &amp;  -\underline{S}_{1} &amp; \underline{S}_{1} &amp;&#10;\underline{S}_{1}&#10;\end{array}&#10;\right ].&#10;\end{eqnarray}&#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38"/>
  <p:tag name="PICTUREFILESIZE" val="27559"/>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 \label{Tarokh} \nonumber&#10;{\bf S} = \frac{1}{\sqrt{4}} \left [&#10;\begin{array}{ccc}&#10;\underline{S}_{1} &amp;  \underline{S}_{2}  &amp; \frac{\underline{S}_{3}}{\sqrt{2}}  \\&#10;-\underline{S}_{2}^{*} &amp;  \underline{S}_{1}^{*}  &amp; \frac{\underline{S}_{3}}{\sqrt{2}}  \\&#10;\frac{\underline{S}_{3}^{*}}{\sqrt{2}}  &amp; \frac{\underline{S}_{3}^{*}}{\sqrt{2}}   &amp; \frac{-\underline{S}_{1}-\underline{S}_{1}^{*}+\underline{S}_{2}-\underline{S}_{2}^{*}}{2}  \\&#10;\frac{\underline{S}_{3}^{*}}{\sqrt{2}}  &amp; -\frac{\underline{S}_{3}^{*}}{\sqrt{2}} &amp; \frac{\underline{S}_{2}+\underline{S}_{2}^{*}+\underline{S}_{1}-\underline{S}_{1}^{*}}{2} &#10;\end{array} \right ]&#10;\end{eqnarray}&#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72"/>
  <p:tag name="PICTUREFILESIZE" val="5646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 \label{Sk'} \nonumber&#10;{\bf Sin}_{k}= \left [&#10;\begin{array}{llll}&#10;.5774e^{0j} &amp; .5774e^{1.5708j}  &amp; .5774e^{0j} \\&#10;.5774e^{2.3562j} &amp; .5774e^{0j}  &amp;  .5774e^{0j} \\&#10;.5774e^{0j}  &amp; .5774e^{-0.3926j}  &amp;  .5774e^{0j}&#10;\end{array}&#10;\right ],&#10;\end{eqnarray}&#10;%---------------------------------------------------------------------&#10;after the Gram-Schmidt orthogonalization, we obtain a unitary&#10;${\bf Sout}_{k}$ as follows:&#10;%---------------------------------------------------------------------&#10;\begin{eqnarray} \label{Sk} \nonumber&#10;{\bf Sout}_{k}= \left [&#10;\begin{array}{llll}&#10;.5774e^{0j} &amp; .5774e^{1.5708j}  &amp;  .5774e^{0j} \\&#10;.6634e^{2.3562j} &amp; .5291e^{-0.1078j}  &amp;  .5291e^{0.1078j} \\&#10;.4760e^{-0.5890j} &amp; .6219e^{-0.9818j}  &amp;  .6219e^{1.3745j}&#10;\end{array}&#10;\right ].&#10;\end{eqnarray}&#10;%---------------------------------------------------------------------&#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584"/>
  <p:tag name="PICTUREFILESIZE" val="15800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ownlink \\&#10;${\bf S}^{1,1}_{60}={\bf S}^{1,1}_{84}={\bf S}^{1,1}_{172}={\bf&#10;S}^{1,1}_{220}=1-2P_{d}$ \\&#10;${\bf S}^{1,1}_{12}={\bf S}^{1,1}_{36}={\bf S}^{1,1}_{196}={\bf S}^{1,1}_{244}=1-2&#10;\bar{P_{d}}$. &#10;%\\&#10;%Uplink \\ &#10;%${\bf&#10;%S}^{1,1}_{12}={\bf S}^{1,1}_{36}={\bf S}^{1,1}_{60}={\bf&#10;%S}^{1,1}_{84}={\bf S}^{1,1}_{172}={\bf S}^{1,1}_{220}=1-2P_{d}$ \\&#10;%${\bf S}^{1,1}_{196}={\bf S}^{1,1}_{244}=1-2 \bar{P_{d}}$&#10;\end{document}&#10;"/>
  <p:tag name="EXTERNALNAME" val="txp_fig"/>
  <p:tag name="BLEND" val="False"/>
  <p:tag name="TRANSPARENT" val="False"/>
  <p:tag name="KEEPFILES" val="False"/>
  <p:tag name="DEBUGPAUSE" val="False"/>
  <p:tag name="RESOLUTION" val="1200"/>
  <p:tag name="TIMEOUT" val="(none)"/>
  <p:tag name="BOXWIDTH" val="448"/>
  <p:tag name="BOXHEIGHT" val="346"/>
  <p:tag name="BOXFONT" val="10"/>
  <p:tag name="BOXWRAP" val="False"/>
  <p:tag name="WORKAROUNDTRANSPARENCYBUG" val="False"/>
  <p:tag name="ALLOWFONTSUBSTITUTION" val="False"/>
  <p:tag name="BITMAPFORMAT" val="pngmono"/>
  <p:tag name="ORIGWIDTH" val="368"/>
  <p:tag name="PICTUREFILESIZE" val="39451"/>
</p:tagLst>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909</TotalTime>
  <Words>3957</Words>
  <Application>Microsoft Office PowerPoint</Application>
  <PresentationFormat>On-screen Show (4:3)</PresentationFormat>
  <Paragraphs>434</Paragraphs>
  <Slides>48</Slides>
  <Notes>5</Notes>
  <HiddenSlides>2</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2" baseType="lpstr">
      <vt:lpstr>802-22-Submission</vt:lpstr>
      <vt:lpstr>Microsoft Office Word 97 - 2003 Document</vt:lpstr>
      <vt:lpstr>Microsoft Visio Drawing</vt:lpstr>
      <vt:lpstr>Microsoft Equation 3.0</vt:lpstr>
      <vt:lpstr>Slide 1</vt:lpstr>
      <vt:lpstr>Abstract</vt:lpstr>
      <vt:lpstr>A Multi Input Multi Output (MIMO) OFDM System</vt:lpstr>
      <vt:lpstr>Q-Transmit L-Receive MIMO OFDM System</vt:lpstr>
      <vt:lpstr>Broadband Fixed Wireless Access (BFWA) Channel</vt:lpstr>
      <vt:lpstr>MIMO-OFDM System Impairments</vt:lpstr>
      <vt:lpstr>System Equation</vt:lpstr>
      <vt:lpstr>System Equation – Matrix Representation</vt:lpstr>
      <vt:lpstr>Generalized Preamble Design</vt:lpstr>
      <vt:lpstr>Training Sequences for the Preamble</vt:lpstr>
      <vt:lpstr>Frame Structure</vt:lpstr>
      <vt:lpstr>Frame Structure</vt:lpstr>
      <vt:lpstr>Efficient Signal Transmission Matrix Structures for MIMO Channel Estimation</vt:lpstr>
      <vt:lpstr>Efficient Signal Transmission Matrix Structures for MIMO Channel Estimation</vt:lpstr>
      <vt:lpstr>Pilot Symbol Matrices and their Generation for Parameter Tracking </vt:lpstr>
      <vt:lpstr>Signal Acquisition Phase</vt:lpstr>
      <vt:lpstr>Signal Acquisition Phase</vt:lpstr>
      <vt:lpstr>Signal Acquisition Phase</vt:lpstr>
      <vt:lpstr>Signal Acquisition Phase</vt:lpstr>
      <vt:lpstr>Signal Acquisition Phase</vt:lpstr>
      <vt:lpstr>Receiver Architecture – Time and Frequency Synchronization</vt:lpstr>
      <vt:lpstr>Signal Acquisition Phase</vt:lpstr>
      <vt:lpstr>Signal Acquisition Phase</vt:lpstr>
      <vt:lpstr>Signal Acquisition Phase</vt:lpstr>
      <vt:lpstr>Signal Acquisition Phase</vt:lpstr>
      <vt:lpstr>Signal Acquisition Phase</vt:lpstr>
      <vt:lpstr>Signal Acquisition Phase</vt:lpstr>
      <vt:lpstr>Signal Acquisition Phase</vt:lpstr>
      <vt:lpstr>Signal Acquisition Phase</vt:lpstr>
      <vt:lpstr>Signal Acquisition Phase</vt:lpstr>
      <vt:lpstr>Signal Acquisition Phase</vt:lpstr>
      <vt:lpstr>Signal Acquisition Phase</vt:lpstr>
      <vt:lpstr>Signal Tracking Phase</vt:lpstr>
      <vt:lpstr>Signal Tracking Phase</vt:lpstr>
      <vt:lpstr>Signal Tracking Phase</vt:lpstr>
      <vt:lpstr>Complete Receiver Architecture</vt:lpstr>
      <vt:lpstr>Simulation Parameters </vt:lpstr>
      <vt:lpstr>Simulation Parameters</vt:lpstr>
      <vt:lpstr>Simulation Results for Signal Acquisition</vt:lpstr>
      <vt:lpstr>Simulation Results</vt:lpstr>
      <vt:lpstr>Joint Work - LDPC Coded OFDM with Alamouti / SVD Diversity Technique</vt:lpstr>
      <vt:lpstr>Joint Work - LDPC Coded OFDM with Alamouti / SVD Diversity Technique</vt:lpstr>
      <vt:lpstr>Alternate Space-Time Strategies</vt:lpstr>
      <vt:lpstr>Incorporating Channel Coding</vt:lpstr>
      <vt:lpstr>Slide 45</vt:lpstr>
      <vt:lpstr>MIMO-OFDM For Mobile Broadband Wireless Access</vt:lpstr>
      <vt:lpstr>Conclusions</vt:lpstr>
      <vt:lpstr>References</vt:lpstr>
    </vt:vector>
  </TitlesOfParts>
  <Manager>Gwangzeen Ko</Manager>
  <Company>ETRI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SG WRAN</dc:title>
  <dc:creator>Gwangzeen Ko, ETRI</dc:creator>
  <cp:lastModifiedBy>apurva.mody</cp:lastModifiedBy>
  <cp:revision>71</cp:revision>
  <cp:lastPrinted>1998-02-10T13:28:06Z</cp:lastPrinted>
  <dcterms:created xsi:type="dcterms:W3CDTF">2011-07-27T01:41:51Z</dcterms:created>
  <dcterms:modified xsi:type="dcterms:W3CDTF">2012-10-29T01:29:01Z</dcterms:modified>
</cp:coreProperties>
</file>