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9"/>
  </p:notesMasterIdLst>
  <p:handoutMasterIdLst>
    <p:handoutMasterId r:id="rId40"/>
  </p:handoutMasterIdLst>
  <p:sldIdLst>
    <p:sldId id="269" r:id="rId3"/>
    <p:sldId id="257" r:id="rId4"/>
    <p:sldId id="294" r:id="rId5"/>
    <p:sldId id="295" r:id="rId6"/>
    <p:sldId id="298" r:id="rId7"/>
    <p:sldId id="297" r:id="rId8"/>
    <p:sldId id="299" r:id="rId9"/>
    <p:sldId id="321" r:id="rId10"/>
    <p:sldId id="324" r:id="rId11"/>
    <p:sldId id="302" r:id="rId12"/>
    <p:sldId id="331" r:id="rId13"/>
    <p:sldId id="332" r:id="rId14"/>
    <p:sldId id="303" r:id="rId15"/>
    <p:sldId id="327" r:id="rId16"/>
    <p:sldId id="329" r:id="rId17"/>
    <p:sldId id="304" r:id="rId18"/>
    <p:sldId id="328" r:id="rId19"/>
    <p:sldId id="330" r:id="rId20"/>
    <p:sldId id="325" r:id="rId21"/>
    <p:sldId id="322" r:id="rId22"/>
    <p:sldId id="326" r:id="rId23"/>
    <p:sldId id="323" r:id="rId24"/>
    <p:sldId id="296" r:id="rId25"/>
    <p:sldId id="305" r:id="rId26"/>
    <p:sldId id="306" r:id="rId27"/>
    <p:sldId id="307" r:id="rId28"/>
    <p:sldId id="308" r:id="rId29"/>
    <p:sldId id="309" r:id="rId30"/>
    <p:sldId id="289" r:id="rId31"/>
    <p:sldId id="288" r:id="rId32"/>
    <p:sldId id="311" r:id="rId33"/>
    <p:sldId id="310" r:id="rId34"/>
    <p:sldId id="317" r:id="rId35"/>
    <p:sldId id="318" r:id="rId36"/>
    <p:sldId id="319" r:id="rId37"/>
    <p:sldId id="320" r:id="rId38"/>
  </p:sldIdLst>
  <p:sldSz cx="9144000" cy="6858000" type="screen4x3"/>
  <p:notesSz cx="6805613" cy="9939338"/>
  <p:defaultTextStyle>
    <a:defPPr>
      <a:defRPr lang="en-US"/>
    </a:defPPr>
    <a:lvl1pPr algn="l" rtl="0" fontAlgn="base">
      <a:spcBef>
        <a:spcPct val="0"/>
      </a:spcBef>
      <a:spcAft>
        <a:spcPct val="0"/>
      </a:spcAft>
      <a:defRPr sz="3200" b="1" kern="1200">
        <a:solidFill>
          <a:schemeClr val="tx2"/>
        </a:solidFill>
        <a:latin typeface="Times New Roman" pitchFamily="18" charset="0"/>
        <a:ea typeface="ＭＳ Ｐゴシック" charset="-128"/>
        <a:cs typeface="+mn-cs"/>
      </a:defRPr>
    </a:lvl1pPr>
    <a:lvl2pPr marL="4572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2pPr>
    <a:lvl3pPr marL="9144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3pPr>
    <a:lvl4pPr marL="13716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4pPr>
    <a:lvl5pPr marL="1828800" algn="l" rtl="0" fontAlgn="base">
      <a:spcBef>
        <a:spcPct val="0"/>
      </a:spcBef>
      <a:spcAft>
        <a:spcPct val="0"/>
      </a:spcAft>
      <a:defRPr sz="3200" b="1" kern="1200">
        <a:solidFill>
          <a:schemeClr val="tx2"/>
        </a:solidFill>
        <a:latin typeface="Times New Roman" pitchFamily="18" charset="0"/>
        <a:ea typeface="ＭＳ Ｐゴシック" charset="-128"/>
        <a:cs typeface="+mn-cs"/>
      </a:defRPr>
    </a:lvl5pPr>
    <a:lvl6pPr marL="2286000" algn="l" defTabSz="914400" rtl="0" eaLnBrk="1" latinLnBrk="0" hangingPunct="1">
      <a:defRPr sz="3200" b="1" kern="1200">
        <a:solidFill>
          <a:schemeClr val="tx2"/>
        </a:solidFill>
        <a:latin typeface="Times New Roman" pitchFamily="18" charset="0"/>
        <a:ea typeface="ＭＳ Ｐゴシック" charset="-128"/>
        <a:cs typeface="+mn-cs"/>
      </a:defRPr>
    </a:lvl6pPr>
    <a:lvl7pPr marL="2743200" algn="l" defTabSz="914400" rtl="0" eaLnBrk="1" latinLnBrk="0" hangingPunct="1">
      <a:defRPr sz="3200" b="1" kern="1200">
        <a:solidFill>
          <a:schemeClr val="tx2"/>
        </a:solidFill>
        <a:latin typeface="Times New Roman" pitchFamily="18" charset="0"/>
        <a:ea typeface="ＭＳ Ｐゴシック" charset="-128"/>
        <a:cs typeface="+mn-cs"/>
      </a:defRPr>
    </a:lvl7pPr>
    <a:lvl8pPr marL="3200400" algn="l" defTabSz="914400" rtl="0" eaLnBrk="1" latinLnBrk="0" hangingPunct="1">
      <a:defRPr sz="3200" b="1" kern="1200">
        <a:solidFill>
          <a:schemeClr val="tx2"/>
        </a:solidFill>
        <a:latin typeface="Times New Roman" pitchFamily="18" charset="0"/>
        <a:ea typeface="ＭＳ Ｐゴシック" charset="-128"/>
        <a:cs typeface="+mn-cs"/>
      </a:defRPr>
    </a:lvl8pPr>
    <a:lvl9pPr marL="3657600" algn="l" defTabSz="914400" rtl="0" eaLnBrk="1" latinLnBrk="0" hangingPunct="1">
      <a:defRPr sz="3200" b="1" kern="1200">
        <a:solidFill>
          <a:schemeClr val="tx2"/>
        </a:solidFill>
        <a:latin typeface="Times New Roman" pitchFamily="18"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94625" autoAdjust="0"/>
  </p:normalViewPr>
  <p:slideViewPr>
    <p:cSldViewPr>
      <p:cViewPr varScale="1">
        <p:scale>
          <a:sx n="86" d="100"/>
          <a:sy n="86" d="100"/>
        </p:scale>
        <p:origin x="-137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10" d="100"/>
          <a:sy n="110" d="100"/>
        </p:scale>
        <p:origin x="-2388" y="28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938588" y="204788"/>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ea typeface="+mn-ea"/>
              </a:defRPr>
            </a:lvl1pPr>
          </a:lstStyle>
          <a:p>
            <a:pPr>
              <a:defRPr/>
            </a:pPr>
            <a:r>
              <a:rPr lang="en-US"/>
              <a:t>doc.: IEEE 802.22-yy/xxxxr0</a:t>
            </a:r>
          </a:p>
        </p:txBody>
      </p:sp>
      <p:sp>
        <p:nvSpPr>
          <p:cNvPr id="3075" name="Rectangle 3"/>
          <p:cNvSpPr>
            <a:spLocks noGrp="1" noChangeArrowheads="1"/>
          </p:cNvSpPr>
          <p:nvPr>
            <p:ph type="dt" sz="quarter" idx="1"/>
          </p:nvPr>
        </p:nvSpPr>
        <p:spPr bwMode="auto">
          <a:xfrm>
            <a:off x="682625" y="204788"/>
            <a:ext cx="9334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ea typeface="+mn-ea"/>
              </a:defRPr>
            </a:lvl1pPr>
          </a:lstStyle>
          <a:p>
            <a:pPr>
              <a:defRPr/>
            </a:pPr>
            <a:r>
              <a:rPr lang="en-US"/>
              <a:t>Month Year</a:t>
            </a:r>
          </a:p>
        </p:txBody>
      </p:sp>
      <p:sp>
        <p:nvSpPr>
          <p:cNvPr id="3076" name="Rectangle 4"/>
          <p:cNvSpPr>
            <a:spLocks noGrp="1" noChangeArrowheads="1"/>
          </p:cNvSpPr>
          <p:nvPr>
            <p:ph type="ftr" sz="quarter" idx="2"/>
          </p:nvPr>
        </p:nvSpPr>
        <p:spPr bwMode="auto">
          <a:xfrm>
            <a:off x="4565650" y="9620250"/>
            <a:ext cx="16351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3036888" y="9620250"/>
            <a:ext cx="5826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mn-ea"/>
              </a:defRPr>
            </a:lvl1pPr>
          </a:lstStyle>
          <a:p>
            <a:pPr>
              <a:defRPr/>
            </a:pPr>
            <a:r>
              <a:rPr lang="en-US"/>
              <a:t>Page </a:t>
            </a:r>
            <a:fld id="{D5B4C28D-B4AC-4E1B-A7BD-4AB547DCC4CE}" type="slidenum">
              <a:rPr lang="en-US"/>
              <a:pPr>
                <a:defRPr/>
              </a:pPr>
              <a:t>‹#›</a:t>
            </a:fld>
            <a:endParaRPr lang="en-US"/>
          </a:p>
        </p:txBody>
      </p:sp>
      <p:sp>
        <p:nvSpPr>
          <p:cNvPr id="3078" name="Line 6"/>
          <p:cNvSpPr>
            <a:spLocks noChangeShapeType="1"/>
          </p:cNvSpPr>
          <p:nvPr/>
        </p:nvSpPr>
        <p:spPr bwMode="auto">
          <a:xfrm>
            <a:off x="681038" y="415925"/>
            <a:ext cx="54435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3079" name="Rectangle 7"/>
          <p:cNvSpPr>
            <a:spLocks noChangeArrowheads="1"/>
          </p:cNvSpPr>
          <p:nvPr/>
        </p:nvSpPr>
        <p:spPr bwMode="auto">
          <a:xfrm>
            <a:off x="681038" y="9620250"/>
            <a:ext cx="696912" cy="195263"/>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ea typeface="+mn-ea"/>
              </a:rPr>
              <a:t>Submission</a:t>
            </a:r>
          </a:p>
        </p:txBody>
      </p:sp>
      <p:sp>
        <p:nvSpPr>
          <p:cNvPr id="3080" name="Line 8"/>
          <p:cNvSpPr>
            <a:spLocks noChangeShapeType="1"/>
          </p:cNvSpPr>
          <p:nvPr/>
        </p:nvSpPr>
        <p:spPr bwMode="auto">
          <a:xfrm>
            <a:off x="681038" y="9607550"/>
            <a:ext cx="55959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extLst>
      <p:ext uri="{BB962C8B-B14F-4D97-AF65-F5344CB8AC3E}">
        <p14:creationId xmlns:p14="http://schemas.microsoft.com/office/powerpoint/2010/main" val="61598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981450" y="120650"/>
            <a:ext cx="218440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eaLnBrk="0" hangingPunct="0">
              <a:defRPr sz="1400">
                <a:solidFill>
                  <a:schemeClr val="tx1"/>
                </a:solidFill>
                <a:ea typeface="+mn-ea"/>
              </a:defRPr>
            </a:lvl1pPr>
          </a:lstStyle>
          <a:p>
            <a:pPr>
              <a:defRPr/>
            </a:pPr>
            <a:r>
              <a:rPr lang="en-US" dirty="0"/>
              <a:t>doc.: IEEE 802.22-yy/xxxxr0</a:t>
            </a:r>
          </a:p>
        </p:txBody>
      </p:sp>
      <p:sp>
        <p:nvSpPr>
          <p:cNvPr id="2051" name="Rectangle 3"/>
          <p:cNvSpPr>
            <a:spLocks noGrp="1" noChangeArrowheads="1"/>
          </p:cNvSpPr>
          <p:nvPr>
            <p:ph type="dt" idx="1"/>
          </p:nvPr>
        </p:nvSpPr>
        <p:spPr bwMode="auto">
          <a:xfrm>
            <a:off x="641350" y="120650"/>
            <a:ext cx="9334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400">
                <a:solidFill>
                  <a:schemeClr val="tx1"/>
                </a:solidFill>
                <a:ea typeface="+mn-ea"/>
              </a:defRPr>
            </a:lvl1pPr>
          </a:lstStyle>
          <a:p>
            <a:pPr>
              <a:defRPr/>
            </a:pPr>
            <a:r>
              <a:rPr lang="en-US"/>
              <a:t>Month Year</a:t>
            </a:r>
          </a:p>
        </p:txBody>
      </p:sp>
      <p:sp>
        <p:nvSpPr>
          <p:cNvPr id="25604" name="Rectangle 4"/>
          <p:cNvSpPr>
            <a:spLocks noGrp="1" noRot="1" noChangeAspect="1" noChangeArrowheads="1" noTextEdit="1"/>
          </p:cNvSpPr>
          <p:nvPr>
            <p:ph type="sldImg" idx="2"/>
          </p:nvPr>
        </p:nvSpPr>
        <p:spPr bwMode="auto">
          <a:xfrm>
            <a:off x="927100" y="750888"/>
            <a:ext cx="4953000" cy="37147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8050" y="4721225"/>
            <a:ext cx="4989513" cy="4473575"/>
          </a:xfrm>
          <a:prstGeom prst="rect">
            <a:avLst/>
          </a:prstGeom>
          <a:noFill/>
          <a:ln w="9525">
            <a:noFill/>
            <a:miter lim="800000"/>
            <a:headEnd/>
            <a:tailEnd/>
          </a:ln>
          <a:effectLst/>
        </p:spPr>
        <p:txBody>
          <a:bodyPr vert="horz" wrap="square" lIns="91798" tIns="45122" rIns="91798" bIns="451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4083050" y="9623425"/>
            <a:ext cx="2082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47675" lvl="4" algn="r" eaLnBrk="0" hangingPunct="0">
              <a:defRPr sz="1200" b="0">
                <a:solidFill>
                  <a:schemeClr val="tx1"/>
                </a:solidFill>
                <a:ea typeface="+mn-ea"/>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3082925" y="9623425"/>
            <a:ext cx="58261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Page </a:t>
            </a:r>
            <a:fld id="{905C5D93-DC55-4B7C-9F69-DB3A77FD6F0D}" type="slidenum">
              <a:rPr lang="en-US"/>
              <a:pPr>
                <a:defRPr/>
              </a:pPr>
              <a:t>‹#›</a:t>
            </a:fld>
            <a:endParaRPr lang="en-US"/>
          </a:p>
        </p:txBody>
      </p:sp>
      <p:sp>
        <p:nvSpPr>
          <p:cNvPr id="2056" name="Rectangle 8"/>
          <p:cNvSpPr>
            <a:spLocks noChangeArrowheads="1"/>
          </p:cNvSpPr>
          <p:nvPr/>
        </p:nvSpPr>
        <p:spPr bwMode="auto">
          <a:xfrm>
            <a:off x="711200" y="9623425"/>
            <a:ext cx="696913" cy="195263"/>
          </a:xfrm>
          <a:prstGeom prst="rect">
            <a:avLst/>
          </a:prstGeom>
          <a:noFill/>
          <a:ln w="9525">
            <a:noFill/>
            <a:miter lim="800000"/>
            <a:headEnd/>
            <a:tailEnd/>
          </a:ln>
          <a:effectLst/>
        </p:spPr>
        <p:txBody>
          <a:bodyPr wrap="none" lIns="0" tIns="0" rIns="0" bIns="0">
            <a:spAutoFit/>
          </a:bodyPr>
          <a:lstStyle/>
          <a:p>
            <a:pPr defTabSz="896938" eaLnBrk="0" hangingPunct="0">
              <a:defRPr/>
            </a:pPr>
            <a:r>
              <a:rPr lang="en-US" sz="1200" b="0">
                <a:solidFill>
                  <a:schemeClr val="tx1"/>
                </a:solidFill>
                <a:ea typeface="+mn-ea"/>
              </a:rPr>
              <a:t>Submission</a:t>
            </a:r>
          </a:p>
        </p:txBody>
      </p:sp>
      <p:sp>
        <p:nvSpPr>
          <p:cNvPr id="2057" name="Line 9"/>
          <p:cNvSpPr>
            <a:spLocks noChangeShapeType="1"/>
          </p:cNvSpPr>
          <p:nvPr/>
        </p:nvSpPr>
        <p:spPr bwMode="auto">
          <a:xfrm>
            <a:off x="711200" y="9621838"/>
            <a:ext cx="5383213"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2058" name="Line 10"/>
          <p:cNvSpPr>
            <a:spLocks noChangeShapeType="1"/>
          </p:cNvSpPr>
          <p:nvPr/>
        </p:nvSpPr>
        <p:spPr bwMode="auto">
          <a:xfrm>
            <a:off x="636588" y="317500"/>
            <a:ext cx="5532437"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extLst>
      <p:ext uri="{BB962C8B-B14F-4D97-AF65-F5344CB8AC3E}">
        <p14:creationId xmlns:p14="http://schemas.microsoft.com/office/powerpoint/2010/main" val="87370897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hdr" sz="quarter"/>
          </p:nvPr>
        </p:nvSpPr>
        <p:spPr>
          <a:xfrm>
            <a:off x="5529263" y="100013"/>
            <a:ext cx="636587" cy="233362"/>
          </a:xfrm>
        </p:spPr>
        <p:txBody>
          <a:bodyPr/>
          <a:lstStyle/>
          <a:p>
            <a:pPr>
              <a:defRPr/>
            </a:pPr>
            <a:r>
              <a:rPr lang="en-US" altLang="ja-JP" smtClean="0"/>
              <a:t>doc.: IEEE 802.22-yy/xxxxr0</a:t>
            </a:r>
          </a:p>
        </p:txBody>
      </p:sp>
      <p:sp>
        <p:nvSpPr>
          <p:cNvPr id="31746" name="Rectangle 3"/>
          <p:cNvSpPr>
            <a:spLocks noGrp="1" noChangeArrowheads="1"/>
          </p:cNvSpPr>
          <p:nvPr>
            <p:ph type="dt" sz="quarter" idx="1"/>
          </p:nvPr>
        </p:nvSpPr>
        <p:spPr>
          <a:xfrm>
            <a:off x="641350" y="100013"/>
            <a:ext cx="820738" cy="233362"/>
          </a:xfrm>
        </p:spPr>
        <p:txBody>
          <a:bodyPr/>
          <a:lstStyle/>
          <a:p>
            <a:pPr>
              <a:defRPr/>
            </a:pPr>
            <a:r>
              <a:rPr lang="en-US" altLang="ja-JP" smtClean="0"/>
              <a:t>Month Year</a:t>
            </a:r>
          </a:p>
        </p:txBody>
      </p:sp>
      <p:sp>
        <p:nvSpPr>
          <p:cNvPr id="31747" name="Rectangle 6"/>
          <p:cNvSpPr>
            <a:spLocks noGrp="1" noChangeArrowheads="1"/>
          </p:cNvSpPr>
          <p:nvPr>
            <p:ph type="ftr" sz="quarter" idx="4"/>
          </p:nvPr>
        </p:nvSpPr>
        <p:spPr>
          <a:xfrm>
            <a:off x="5259388" y="9623425"/>
            <a:ext cx="906462" cy="200025"/>
          </a:xfrm>
        </p:spPr>
        <p:txBody>
          <a:bodyPr/>
          <a:lstStyle/>
          <a:p>
            <a:pPr lvl="4">
              <a:defRPr/>
            </a:pPr>
            <a:r>
              <a:rPr lang="en-US" altLang="ja-JP" smtClean="0"/>
              <a:t>John Doe, Some Company</a:t>
            </a:r>
          </a:p>
        </p:txBody>
      </p:sp>
      <p:sp>
        <p:nvSpPr>
          <p:cNvPr id="31748" name="Rectangle 7"/>
          <p:cNvSpPr>
            <a:spLocks noGrp="1" noChangeArrowheads="1"/>
          </p:cNvSpPr>
          <p:nvPr>
            <p:ph type="sldNum" sz="quarter" idx="5"/>
          </p:nvPr>
        </p:nvSpPr>
        <p:spPr>
          <a:xfrm>
            <a:off x="3157538" y="9623425"/>
            <a:ext cx="508000" cy="200025"/>
          </a:xfrm>
        </p:spPr>
        <p:txBody>
          <a:bodyPr/>
          <a:lstStyle/>
          <a:p>
            <a:pPr>
              <a:defRPr/>
            </a:pPr>
            <a:r>
              <a:rPr lang="en-US" altLang="ja-JP" smtClean="0"/>
              <a:t>Page </a:t>
            </a:r>
            <a:fld id="{E4523FDF-E601-495B-BCC8-F99C0A9546AD}" type="slidenum">
              <a:rPr lang="en-US" altLang="ja-JP" smtClean="0"/>
              <a:pPr>
                <a:defRPr/>
              </a:pPr>
              <a:t>1</a:t>
            </a:fld>
            <a:endParaRPr lang="en-US" altLang="ja-JP" smtClean="0"/>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hdr" sz="quarter"/>
          </p:nvPr>
        </p:nvSpPr>
        <p:spPr>
          <a:xfrm>
            <a:off x="5529263" y="100013"/>
            <a:ext cx="636587" cy="233362"/>
          </a:xfrm>
        </p:spPr>
        <p:txBody>
          <a:bodyPr/>
          <a:lstStyle/>
          <a:p>
            <a:pPr>
              <a:defRPr/>
            </a:pPr>
            <a:r>
              <a:rPr lang="en-US" altLang="ja-JP" smtClean="0"/>
              <a:t>doc.: IEEE 802.22-yy/xxxxr0</a:t>
            </a:r>
          </a:p>
        </p:txBody>
      </p:sp>
      <p:sp>
        <p:nvSpPr>
          <p:cNvPr id="33794" name="Rectangle 3"/>
          <p:cNvSpPr>
            <a:spLocks noGrp="1" noChangeArrowheads="1"/>
          </p:cNvSpPr>
          <p:nvPr>
            <p:ph type="dt" sz="quarter" idx="1"/>
          </p:nvPr>
        </p:nvSpPr>
        <p:spPr>
          <a:xfrm>
            <a:off x="641350" y="100013"/>
            <a:ext cx="820738" cy="233362"/>
          </a:xfrm>
        </p:spPr>
        <p:txBody>
          <a:bodyPr/>
          <a:lstStyle/>
          <a:p>
            <a:pPr>
              <a:defRPr/>
            </a:pPr>
            <a:r>
              <a:rPr lang="en-US" altLang="ja-JP" smtClean="0"/>
              <a:t>Month Year</a:t>
            </a:r>
          </a:p>
        </p:txBody>
      </p:sp>
      <p:sp>
        <p:nvSpPr>
          <p:cNvPr id="33795" name="Rectangle 6"/>
          <p:cNvSpPr>
            <a:spLocks noGrp="1" noChangeArrowheads="1"/>
          </p:cNvSpPr>
          <p:nvPr>
            <p:ph type="ftr" sz="quarter" idx="4"/>
          </p:nvPr>
        </p:nvSpPr>
        <p:spPr>
          <a:xfrm>
            <a:off x="5259388" y="9623425"/>
            <a:ext cx="906462" cy="200025"/>
          </a:xfrm>
        </p:spPr>
        <p:txBody>
          <a:bodyPr/>
          <a:lstStyle/>
          <a:p>
            <a:pPr lvl="4">
              <a:defRPr/>
            </a:pPr>
            <a:r>
              <a:rPr lang="en-US" altLang="ja-JP" smtClean="0"/>
              <a:t>John Doe, Some Company</a:t>
            </a:r>
          </a:p>
        </p:txBody>
      </p:sp>
      <p:sp>
        <p:nvSpPr>
          <p:cNvPr id="33796" name="Rectangle 7"/>
          <p:cNvSpPr>
            <a:spLocks noGrp="1" noChangeArrowheads="1"/>
          </p:cNvSpPr>
          <p:nvPr>
            <p:ph type="sldNum" sz="quarter" idx="5"/>
          </p:nvPr>
        </p:nvSpPr>
        <p:spPr>
          <a:xfrm>
            <a:off x="3157538" y="9623425"/>
            <a:ext cx="508000" cy="200025"/>
          </a:xfrm>
        </p:spPr>
        <p:txBody>
          <a:bodyPr/>
          <a:lstStyle/>
          <a:p>
            <a:pPr>
              <a:defRPr/>
            </a:pPr>
            <a:r>
              <a:rPr lang="en-US" altLang="ja-JP" smtClean="0"/>
              <a:t>Page </a:t>
            </a:r>
            <a:fld id="{EFA83F9D-69F3-4290-9308-6021D392BD08}" type="slidenum">
              <a:rPr lang="en-US" altLang="ja-JP" smtClean="0"/>
              <a:pPr>
                <a:defRPr/>
              </a:pPr>
              <a:t>2</a:t>
            </a:fld>
            <a:endParaRPr lang="en-US" altLang="ja-JP" smtClean="0"/>
          </a:p>
        </p:txBody>
      </p:sp>
      <p:sp>
        <p:nvSpPr>
          <p:cNvPr id="33797" name="Rectangle 2"/>
          <p:cNvSpPr>
            <a:spLocks noGrp="1" noRot="1" noChangeAspect="1" noChangeArrowheads="1" noTextEdit="1"/>
          </p:cNvSpPr>
          <p:nvPr>
            <p:ph type="sldImg"/>
          </p:nvPr>
        </p:nvSpPr>
        <p:spPr>
          <a:ln cap="flat"/>
        </p:spPr>
      </p:sp>
      <p:sp>
        <p:nvSpPr>
          <p:cNvPr id="33798" name="Rectangle 3"/>
          <p:cNvSpPr>
            <a:spLocks noGrp="1" noChangeArrowheads="1"/>
          </p:cNvSpPr>
          <p:nvPr>
            <p:ph type="body" idx="1"/>
          </p:nvPr>
        </p:nvSpPr>
        <p:spPr>
          <a:noFill/>
          <a:ln/>
        </p:spPr>
        <p:txBody>
          <a:bodyPr lIns="93355" rIns="93355"/>
          <a:lstStyle/>
          <a:p>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06473FAC-5E69-4940-83B2-2B02070E3B2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49FEEE77-E82C-4ECF-9898-E646098578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0929B3CC-3CE7-48A9-98A4-177F6765DA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700213"/>
            <a:ext cx="9144000" cy="5157787"/>
          </a:xfrm>
          <a:prstGeom prst="rect">
            <a:avLst/>
          </a:prstGeom>
          <a:gradFill rotWithShape="1">
            <a:gsLst>
              <a:gs pos="0">
                <a:schemeClr val="bg1"/>
              </a:gs>
              <a:gs pos="100000">
                <a:schemeClr val="bg1">
                  <a:gamma/>
                  <a:shade val="63529"/>
                  <a:invGamma/>
                </a:schemeClr>
              </a:gs>
            </a:gsLst>
            <a:lin ang="0" scaled="1"/>
          </a:gra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5" name="Rectangle 4"/>
          <p:cNvSpPr>
            <a:spLocks noChangeArrowheads="1"/>
          </p:cNvSpPr>
          <p:nvPr userDrawn="1"/>
        </p:nvSpPr>
        <p:spPr bwMode="auto">
          <a:xfrm flipV="1">
            <a:off x="0" y="6021388"/>
            <a:ext cx="9144000" cy="836612"/>
          </a:xfrm>
          <a:prstGeom prst="rect">
            <a:avLst/>
          </a:prstGeom>
          <a:gradFill rotWithShape="1">
            <a:gsLst>
              <a:gs pos="0">
                <a:srgbClr val="0E3092"/>
              </a:gs>
              <a:gs pos="100000">
                <a:srgbClr val="06143C"/>
              </a:gs>
            </a:gsLst>
            <a:lin ang="0" scaled="1"/>
          </a:gradFill>
          <a:ln>
            <a:noFill/>
          </a:ln>
          <a:effectLst/>
          <a:extLst/>
        </p:spPr>
        <p:txBody>
          <a:bodyPr anchor="ctr">
            <a:spAutoFit/>
          </a:bodyPr>
          <a:lstStyle/>
          <a:p>
            <a:pPr>
              <a:defRPr/>
            </a:pPr>
            <a:endParaRPr kumimoji="1" lang="ja-JP" altLang="en-US" sz="1400">
              <a:solidFill>
                <a:srgbClr val="000000"/>
              </a:solidFill>
              <a:latin typeface="Arial" charset="0"/>
              <a:ea typeface="+mn-ea"/>
            </a:endParaRPr>
          </a:p>
        </p:txBody>
      </p:sp>
      <p:sp>
        <p:nvSpPr>
          <p:cNvPr id="6" name="Rectangle 5"/>
          <p:cNvSpPr>
            <a:spLocks noChangeArrowheads="1"/>
          </p:cNvSpPr>
          <p:nvPr userDrawn="1"/>
        </p:nvSpPr>
        <p:spPr bwMode="auto">
          <a:xfrm rot="10800000" flipH="1" flipV="1">
            <a:off x="0" y="0"/>
            <a:ext cx="9144000" cy="2133600"/>
          </a:xfrm>
          <a:prstGeom prst="rect">
            <a:avLst/>
          </a:prstGeom>
          <a:gradFill rotWithShape="1">
            <a:gsLst>
              <a:gs pos="0">
                <a:srgbClr val="7E9CF2"/>
              </a:gs>
              <a:gs pos="100000">
                <a:srgbClr val="0E3092"/>
              </a:gs>
            </a:gsLst>
            <a:lin ang="0" scaled="1"/>
          </a:gradFill>
          <a:ln>
            <a:noFill/>
          </a:ln>
          <a:effectLst/>
          <a:extLst/>
        </p:spPr>
        <p:txBody>
          <a:bodyPr anchor="ctr">
            <a:spAutoFit/>
          </a:bodyPr>
          <a:lstStyle/>
          <a:p>
            <a:pPr>
              <a:defRPr/>
            </a:pPr>
            <a:endParaRPr kumimoji="1" lang="ja-JP" altLang="en-US" sz="1400">
              <a:solidFill>
                <a:srgbClr val="000000"/>
              </a:solidFill>
              <a:latin typeface="Arial" charset="0"/>
              <a:ea typeface="+mn-ea"/>
            </a:endParaRPr>
          </a:p>
        </p:txBody>
      </p:sp>
      <p:pic>
        <p:nvPicPr>
          <p:cNvPr id="7" name="Picture 60" descr="和ロゴ"/>
          <p:cNvPicPr>
            <a:picLocks noChangeAspect="1" noChangeArrowheads="1"/>
          </p:cNvPicPr>
          <p:nvPr userDrawn="1"/>
        </p:nvPicPr>
        <p:blipFill>
          <a:blip r:embed="rId2"/>
          <a:srcRect/>
          <a:stretch>
            <a:fillRect/>
          </a:stretch>
        </p:blipFill>
        <p:spPr bwMode="auto">
          <a:xfrm>
            <a:off x="7170738" y="361950"/>
            <a:ext cx="1630362" cy="539750"/>
          </a:xfrm>
          <a:prstGeom prst="rect">
            <a:avLst/>
          </a:prstGeom>
          <a:noFill/>
          <a:ln w="9525">
            <a:noFill/>
            <a:miter lim="800000"/>
            <a:headEnd/>
            <a:tailEnd/>
          </a:ln>
        </p:spPr>
      </p:pic>
      <p:sp>
        <p:nvSpPr>
          <p:cNvPr id="8" name="Rectangle 61"/>
          <p:cNvSpPr>
            <a:spLocks noChangeArrowheads="1"/>
          </p:cNvSpPr>
          <p:nvPr userDrawn="1"/>
        </p:nvSpPr>
        <p:spPr bwMode="auto">
          <a:xfrm>
            <a:off x="220663" y="6100763"/>
            <a:ext cx="5503862" cy="577850"/>
          </a:xfrm>
          <a:prstGeom prst="rect">
            <a:avLst/>
          </a:prstGeom>
          <a:noFill/>
          <a:ln>
            <a:noFill/>
          </a:ln>
          <a:extLst/>
        </p:spPr>
        <p:txBody>
          <a:bodyPr wrap="none" lIns="108000" tIns="108000" rIns="108000" bIns="108000"/>
          <a:lstStyle/>
          <a:p>
            <a:pPr eaLnBrk="0" hangingPunct="0">
              <a:defRPr/>
            </a:pPr>
            <a:r>
              <a:rPr kumimoji="1" lang="en-US" altLang="ja-JP" sz="1600">
                <a:solidFill>
                  <a:srgbClr val="FFFFFF"/>
                </a:solidFill>
                <a:latin typeface="Arial" charset="0"/>
                <a:ea typeface="ＭＳ ゴシック" pitchFamily="49" charset="-128"/>
              </a:rPr>
              <a:t>Hitachi Kokusai Electric Inc. </a:t>
            </a:r>
            <a:r>
              <a:rPr kumimoji="1" lang="en-US" altLang="ja-JP" sz="1600">
                <a:solidFill>
                  <a:srgbClr val="FFFFFF"/>
                </a:solidFill>
                <a:latin typeface="Arial" charset="0"/>
                <a:ea typeface="+mn-ea"/>
              </a:rPr>
              <a:t>Proprietary &amp; Confidential</a:t>
            </a:r>
          </a:p>
          <a:p>
            <a:pPr eaLnBrk="0" hangingPunct="0">
              <a:defRPr/>
            </a:pPr>
            <a:r>
              <a:rPr lang="en-US" altLang="ja-JP" sz="1300">
                <a:solidFill>
                  <a:srgbClr val="FFFFFF"/>
                </a:solidFill>
                <a:latin typeface="Arial" charset="0"/>
                <a:ea typeface="+mn-ea"/>
              </a:rPr>
              <a:t>Copyright © Hitachi Kokusai Electric Inc. 2012. All rights reserved.</a:t>
            </a:r>
          </a:p>
        </p:txBody>
      </p:sp>
      <p:sp>
        <p:nvSpPr>
          <p:cNvPr id="9" name="Rectangle 62"/>
          <p:cNvSpPr>
            <a:spLocks noChangeArrowheads="1"/>
          </p:cNvSpPr>
          <p:nvPr userDrawn="1"/>
        </p:nvSpPr>
        <p:spPr bwMode="auto">
          <a:xfrm>
            <a:off x="8382000" y="6381750"/>
            <a:ext cx="512763" cy="320675"/>
          </a:xfrm>
          <a:prstGeom prst="rect">
            <a:avLst/>
          </a:prstGeom>
          <a:noFill/>
          <a:ln>
            <a:noFill/>
          </a:ln>
          <a:effectLst/>
          <a:extLst/>
        </p:spPr>
        <p:txBody>
          <a:bodyPr wrap="none">
            <a:spAutoFit/>
          </a:bodyPr>
          <a:lstStyle/>
          <a:p>
            <a:pPr algn="r">
              <a:defRPr/>
            </a:pPr>
            <a:fld id="{6CA9C5E7-719B-4BE8-91BF-6DEAE4C6378D}" type="slidenum">
              <a:rPr kumimoji="1" lang="en-US" altLang="ja-JP" sz="1500">
                <a:solidFill>
                  <a:srgbClr val="FFFFFF"/>
                </a:solidFill>
                <a:latin typeface="Arial" charset="0"/>
                <a:ea typeface="+mn-ea"/>
              </a:rPr>
              <a:pPr algn="r">
                <a:defRPr/>
              </a:pPr>
              <a:t>‹#›</a:t>
            </a:fld>
            <a:endParaRPr kumimoji="1" lang="en-US" altLang="ja-JP" sz="1500">
              <a:solidFill>
                <a:srgbClr val="FFFFFF"/>
              </a:solidFill>
              <a:latin typeface="Arial" charset="0"/>
              <a:ea typeface="+mn-ea"/>
            </a:endParaRPr>
          </a:p>
        </p:txBody>
      </p:sp>
      <p:pic>
        <p:nvPicPr>
          <p:cNvPr id="10" name="Picture 66" descr="HiKQ_NEGA"/>
          <p:cNvPicPr>
            <a:picLocks noChangeAspect="1" noChangeArrowheads="1"/>
          </p:cNvPicPr>
          <p:nvPr userDrawn="1"/>
        </p:nvPicPr>
        <p:blipFill>
          <a:blip r:embed="rId3"/>
          <a:srcRect/>
          <a:stretch>
            <a:fillRect/>
          </a:stretch>
        </p:blipFill>
        <p:spPr bwMode="auto">
          <a:xfrm>
            <a:off x="323850" y="350838"/>
            <a:ext cx="1687513" cy="611187"/>
          </a:xfrm>
          <a:prstGeom prst="rect">
            <a:avLst/>
          </a:prstGeom>
          <a:noFill/>
          <a:ln w="9525">
            <a:noFill/>
            <a:miter lim="800000"/>
            <a:headEnd/>
            <a:tailEnd/>
          </a:ln>
        </p:spPr>
      </p:pic>
      <p:sp>
        <p:nvSpPr>
          <p:cNvPr id="39999" name="Rectangle 63"/>
          <p:cNvSpPr>
            <a:spLocks noGrp="1" noChangeArrowheads="1"/>
          </p:cNvSpPr>
          <p:nvPr>
            <p:ph type="ctrTitle"/>
          </p:nvPr>
        </p:nvSpPr>
        <p:spPr>
          <a:xfrm>
            <a:off x="820738" y="2349500"/>
            <a:ext cx="7488237" cy="935038"/>
          </a:xfrm>
        </p:spPr>
        <p:txBody>
          <a:bodyPr/>
          <a:lstStyle>
            <a:lvl1pPr algn="ctr">
              <a:defRPr sz="4000"/>
            </a:lvl1pPr>
          </a:lstStyle>
          <a:p>
            <a:pPr lvl="0"/>
            <a:r>
              <a:rPr lang="ja-JP" altLang="en-US" noProof="0" smtClean="0"/>
              <a:t>マスタ タイトルの書式設定</a:t>
            </a:r>
          </a:p>
        </p:txBody>
      </p:sp>
      <p:sp>
        <p:nvSpPr>
          <p:cNvPr id="40000" name="Rectangle 64"/>
          <p:cNvSpPr>
            <a:spLocks noGrp="1" noChangeArrowheads="1"/>
          </p:cNvSpPr>
          <p:nvPr>
            <p:ph type="subTitle" idx="1"/>
          </p:nvPr>
        </p:nvSpPr>
        <p:spPr>
          <a:xfrm>
            <a:off x="1363663" y="3429000"/>
            <a:ext cx="6400800" cy="504825"/>
          </a:xfrm>
        </p:spPr>
        <p:txBody>
          <a:bodyPr/>
          <a:lstStyle>
            <a:lvl1pPr marL="0" indent="0" algn="ctr">
              <a:buFont typeface="Wingdings" pitchFamily="2" charset="2"/>
              <a:buNone/>
              <a:defRPr sz="2400" b="0"/>
            </a:lvl1pPr>
          </a:lstStyle>
          <a:p>
            <a:pPr lvl="0"/>
            <a:r>
              <a:rPr lang="ja-JP" altLang="en-US" noProof="0" smtClean="0"/>
              <a:t>マスタ サブタイトルの書式設定</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23850" y="981075"/>
            <a:ext cx="41719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981075"/>
            <a:ext cx="4171950" cy="5256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13" name="タイトル 12"/>
          <p:cNvSpPr>
            <a:spLocks noGrp="1"/>
          </p:cNvSpPr>
          <p:nvPr>
            <p:ph type="title"/>
          </p:nvPr>
        </p:nvSpPr>
        <p:spPr/>
        <p:txBody>
          <a:bodyPr/>
          <a:lstStyle/>
          <a:p>
            <a:r>
              <a:rPr lang="ja-JP" altLang="en-US" dirty="0" smtClean="0"/>
              <a:t>マスター タイトルの書式設定</a:t>
            </a:r>
            <a:endParaRPr lang="ja-JP" altLang="en-US" dirty="0"/>
          </a:p>
        </p:txBody>
      </p:sp>
      <p:sp>
        <p:nvSpPr>
          <p:cNvPr id="4" name="Rectangle 4"/>
          <p:cNvSpPr>
            <a:spLocks noGrp="1" noChangeArrowheads="1"/>
          </p:cNvSpPr>
          <p:nvPr>
            <p:ph type="dt" sz="half" idx="10"/>
          </p:nvPr>
        </p:nvSpPr>
        <p:spPr>
          <a:xfrm>
            <a:off x="696913" y="332601"/>
            <a:ext cx="1340110" cy="276999"/>
          </a:xfrm>
          <a:ln/>
        </p:spPr>
        <p:txBody>
          <a:bodyPr/>
          <a:lstStyle>
            <a:lvl1pPr>
              <a:defRPr/>
            </a:lvl1pPr>
          </a:lstStyle>
          <a:p>
            <a:pPr>
              <a:defRPr/>
            </a:pPr>
            <a:r>
              <a:rPr lang="en-US" dirty="0" smtClean="0"/>
              <a:t>January 2013</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Keat-Beng Toh, Hitachi Kokusai Electric</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29D5634-4F47-4787-B28D-CBD8D23B71A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96075" y="0"/>
            <a:ext cx="2124075" cy="623728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23850" y="0"/>
            <a:ext cx="6219825" cy="623728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pPr>
              <a:defRPr/>
            </a:pPr>
            <a:r>
              <a:rPr lang="en-US"/>
              <a:t>Month Year</a:t>
            </a:r>
          </a:p>
        </p:txBody>
      </p:sp>
      <p:sp>
        <p:nvSpPr>
          <p:cNvPr id="5" name="Footer Placeholder 4"/>
          <p:cNvSpPr>
            <a:spLocks noGrp="1"/>
          </p:cNvSpPr>
          <p:nvPr>
            <p:ph type="ftr" sz="quarter" idx="11"/>
          </p:nvPr>
        </p:nvSpPr>
        <p:spPr/>
        <p:txBody>
          <a:bodyPr/>
          <a:lstStyle>
            <a:lvl1pPr>
              <a:defRPr/>
            </a:lvl1pPr>
          </a:lstStyle>
          <a:p>
            <a:pPr>
              <a:defRPr/>
            </a:pPr>
            <a:r>
              <a:rPr lang="en-US"/>
              <a:t>John Doe, Some Company</a:t>
            </a:r>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81216856-6BC0-400E-A296-D0988E74BD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2F03886D-6019-4044-8137-BA1778C593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lvl1pPr>
              <a:defRPr/>
            </a:lvl1pPr>
          </a:lstStyle>
          <a:p>
            <a:pPr>
              <a:defRPr/>
            </a:pPr>
            <a:r>
              <a:rPr lang="en-US"/>
              <a:t>Month Year</a:t>
            </a:r>
          </a:p>
        </p:txBody>
      </p:sp>
      <p:sp>
        <p:nvSpPr>
          <p:cNvPr id="8" name="Footer Placeholder 7"/>
          <p:cNvSpPr>
            <a:spLocks noGrp="1"/>
          </p:cNvSpPr>
          <p:nvPr>
            <p:ph type="ftr" sz="quarter" idx="11"/>
          </p:nvPr>
        </p:nvSpPr>
        <p:spPr/>
        <p:txBody>
          <a:bodyPr/>
          <a:lstStyle>
            <a:lvl1pPr>
              <a:defRPr/>
            </a:lvl1pPr>
          </a:lstStyle>
          <a:p>
            <a:pPr>
              <a:defRPr/>
            </a:pPr>
            <a:r>
              <a:rPr lang="en-US"/>
              <a:t>John Doe, Some Company</a:t>
            </a:r>
          </a:p>
        </p:txBody>
      </p:sp>
      <p:sp>
        <p:nvSpPr>
          <p:cNvPr id="9" name="Slide Number Placeholder 8"/>
          <p:cNvSpPr>
            <a:spLocks noGrp="1"/>
          </p:cNvSpPr>
          <p:nvPr>
            <p:ph type="sldNum" sz="quarter" idx="12"/>
          </p:nvPr>
        </p:nvSpPr>
        <p:spPr/>
        <p:txBody>
          <a:bodyPr/>
          <a:lstStyle>
            <a:lvl1pPr>
              <a:defRPr/>
            </a:lvl1pPr>
          </a:lstStyle>
          <a:p>
            <a:pPr>
              <a:defRPr/>
            </a:pPr>
            <a:r>
              <a:rPr lang="en-US"/>
              <a:t>Slide </a:t>
            </a:r>
            <a:fld id="{C4C5E699-DAD8-4A5F-9C53-D5B700E914E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pPr>
              <a:defRPr/>
            </a:pPr>
            <a:r>
              <a:rPr lang="en-US"/>
              <a:t>Month Year</a:t>
            </a:r>
          </a:p>
        </p:txBody>
      </p:sp>
      <p:sp>
        <p:nvSpPr>
          <p:cNvPr id="4" name="Footer Placeholder 3"/>
          <p:cNvSpPr>
            <a:spLocks noGrp="1"/>
          </p:cNvSpPr>
          <p:nvPr>
            <p:ph type="ftr" sz="quarter" idx="11"/>
          </p:nvPr>
        </p:nvSpPr>
        <p:spPr/>
        <p:txBody>
          <a:bodyPr/>
          <a:lstStyle>
            <a:lvl1pPr>
              <a:defRPr/>
            </a:lvl1pPr>
          </a:lstStyle>
          <a:p>
            <a:pPr>
              <a:defRPr/>
            </a:pPr>
            <a:r>
              <a:rPr lang="en-US"/>
              <a:t>John Doe, Some Company</a:t>
            </a:r>
          </a:p>
        </p:txBody>
      </p:sp>
      <p:sp>
        <p:nvSpPr>
          <p:cNvPr id="5" name="Slide Number Placeholder 4"/>
          <p:cNvSpPr>
            <a:spLocks noGrp="1"/>
          </p:cNvSpPr>
          <p:nvPr>
            <p:ph type="sldNum" sz="quarter" idx="12"/>
          </p:nvPr>
        </p:nvSpPr>
        <p:spPr/>
        <p:txBody>
          <a:bodyPr/>
          <a:lstStyle>
            <a:lvl1pPr>
              <a:defRPr/>
            </a:lvl1pPr>
          </a:lstStyle>
          <a:p>
            <a:pPr>
              <a:defRPr/>
            </a:pPr>
            <a:r>
              <a:rPr lang="en-US"/>
              <a:t>Slide </a:t>
            </a:r>
            <a:fld id="{42F90F9A-E917-4D4C-8E15-D962A7B8369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Month Year</a:t>
            </a:r>
          </a:p>
        </p:txBody>
      </p:sp>
      <p:sp>
        <p:nvSpPr>
          <p:cNvPr id="3" name="Footer Placeholder 2"/>
          <p:cNvSpPr>
            <a:spLocks noGrp="1"/>
          </p:cNvSpPr>
          <p:nvPr>
            <p:ph type="ftr" sz="quarter" idx="11"/>
          </p:nvPr>
        </p:nvSpPr>
        <p:spPr/>
        <p:txBody>
          <a:bodyPr/>
          <a:lstStyle>
            <a:lvl1pPr>
              <a:defRPr/>
            </a:lvl1pPr>
          </a:lstStyle>
          <a:p>
            <a:pPr>
              <a:defRPr/>
            </a:pPr>
            <a:r>
              <a:rPr lang="en-US"/>
              <a:t>John Doe, Some Company</a:t>
            </a:r>
          </a:p>
        </p:txBody>
      </p:sp>
      <p:sp>
        <p:nvSpPr>
          <p:cNvPr id="4" name="Slide Number Placeholder 3"/>
          <p:cNvSpPr>
            <a:spLocks noGrp="1"/>
          </p:cNvSpPr>
          <p:nvPr>
            <p:ph type="sldNum" sz="quarter" idx="12"/>
          </p:nvPr>
        </p:nvSpPr>
        <p:spPr/>
        <p:txBody>
          <a:bodyPr/>
          <a:lstStyle>
            <a:lvl1pPr>
              <a:defRPr/>
            </a:lvl1pPr>
          </a:lstStyle>
          <a:p>
            <a:pPr>
              <a:defRPr/>
            </a:pPr>
            <a:r>
              <a:rPr lang="en-US"/>
              <a:t>Slide </a:t>
            </a:r>
            <a:fld id="{37F658A1-AA30-4353-844D-5F2EAE0EF8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6B9FEDF1-BE76-4F69-A7E6-E5569CA11F1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pPr>
              <a:defRPr/>
            </a:pPr>
            <a:r>
              <a:rPr lang="en-US"/>
              <a:t>Month Year</a:t>
            </a:r>
          </a:p>
        </p:txBody>
      </p:sp>
      <p:sp>
        <p:nvSpPr>
          <p:cNvPr id="6" name="Footer Placeholder 5"/>
          <p:cNvSpPr>
            <a:spLocks noGrp="1"/>
          </p:cNvSpPr>
          <p:nvPr>
            <p:ph type="ftr" sz="quarter" idx="11"/>
          </p:nvPr>
        </p:nvSpPr>
        <p:spPr/>
        <p:txBody>
          <a:bodyPr/>
          <a:lstStyle>
            <a:lvl1pPr>
              <a:defRPr/>
            </a:lvl1pPr>
          </a:lstStyle>
          <a:p>
            <a:pPr>
              <a:defRPr/>
            </a:pPr>
            <a:r>
              <a:rPr lang="en-US"/>
              <a:t>John Doe, Some Company</a:t>
            </a:r>
          </a:p>
        </p:txBody>
      </p:sp>
      <p:sp>
        <p:nvSpPr>
          <p:cNvPr id="7" name="Slide Number Placeholder 6"/>
          <p:cNvSpPr>
            <a:spLocks noGrp="1"/>
          </p:cNvSpPr>
          <p:nvPr>
            <p:ph type="sldNum" sz="quarter" idx="12"/>
          </p:nvPr>
        </p:nvSpPr>
        <p:spPr/>
        <p:txBody>
          <a:bodyPr/>
          <a:lstStyle>
            <a:lvl1pPr>
              <a:defRPr/>
            </a:lvl1pPr>
          </a:lstStyle>
          <a:p>
            <a:pPr>
              <a:defRPr/>
            </a:pPr>
            <a:r>
              <a:rPr lang="en-US"/>
              <a:t>Slide </a:t>
            </a:r>
            <a:fld id="{83B583C5-9C37-41A9-8BB8-8014449194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96913"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l" eaLnBrk="0" hangingPunct="0">
              <a:defRPr sz="1800">
                <a:solidFill>
                  <a:schemeClr val="tx1"/>
                </a:solidFill>
                <a:ea typeface="+mn-ea"/>
              </a:defRPr>
            </a:lvl1pPr>
          </a:lstStyle>
          <a:p>
            <a:pPr>
              <a:defRPr/>
            </a:pPr>
            <a:r>
              <a:rPr lang="en-US" dirty="0" smtClean="0"/>
              <a:t>January 2013</a:t>
            </a:r>
            <a:endParaRPr lang="en-US" dirty="0"/>
          </a:p>
        </p:txBody>
      </p:sp>
      <p:sp>
        <p:nvSpPr>
          <p:cNvPr id="1029" name="Rectangle 5"/>
          <p:cNvSpPr>
            <a:spLocks noGrp="1" noChangeArrowheads="1"/>
          </p:cNvSpPr>
          <p:nvPr>
            <p:ph type="ftr" sz="quarter" idx="3"/>
          </p:nvPr>
        </p:nvSpPr>
        <p:spPr bwMode="auto">
          <a:xfrm>
            <a:off x="5997575" y="6475413"/>
            <a:ext cx="254635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200" b="0">
                <a:solidFill>
                  <a:schemeClr val="tx1"/>
                </a:solidFill>
                <a:ea typeface="+mn-ea"/>
              </a:defRPr>
            </a:lvl1pPr>
          </a:lstStyle>
          <a:p>
            <a:pPr>
              <a:defRPr/>
            </a:pPr>
            <a:r>
              <a:rPr lang="en-US"/>
              <a:t>Keat-Beng Toh, Hitachi Kokusai Electric</a:t>
            </a:r>
          </a:p>
        </p:txBody>
      </p:sp>
      <p:sp>
        <p:nvSpPr>
          <p:cNvPr id="1030" name="Rectangle 6"/>
          <p:cNvSpPr>
            <a:spLocks noGrp="1" noChangeArrowheads="1"/>
          </p:cNvSpPr>
          <p:nvPr>
            <p:ph type="sldNum" sz="quarter" idx="4"/>
          </p:nvPr>
        </p:nvSpPr>
        <p:spPr bwMode="auto">
          <a:xfrm>
            <a:off x="4310063" y="6475413"/>
            <a:ext cx="60007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200" b="0">
                <a:solidFill>
                  <a:schemeClr val="tx1"/>
                </a:solidFill>
                <a:ea typeface="+mn-ea"/>
              </a:defRPr>
            </a:lvl1pPr>
          </a:lstStyle>
          <a:p>
            <a:pPr>
              <a:defRPr/>
            </a:pPr>
            <a:r>
              <a:rPr lang="en-US"/>
              <a:t>Slide </a:t>
            </a:r>
            <a:fld id="{CC993D4E-BDED-4D29-B1FD-4E9CB5A7448B}" type="slidenum">
              <a:rPr lang="en-US"/>
              <a:pPr>
                <a:defRPr/>
              </a:pPr>
              <a:t>‹#›</a:t>
            </a:fld>
            <a:endParaRPr lang="en-US"/>
          </a:p>
        </p:txBody>
      </p:sp>
      <p:sp>
        <p:nvSpPr>
          <p:cNvPr id="1031" name="Rectangle 7"/>
          <p:cNvSpPr>
            <a:spLocks noChangeArrowheads="1"/>
          </p:cNvSpPr>
          <p:nvPr/>
        </p:nvSpPr>
        <p:spPr bwMode="auto">
          <a:xfrm>
            <a:off x="5149726" y="332601"/>
            <a:ext cx="3295774" cy="276999"/>
          </a:xfrm>
          <a:prstGeom prst="rect">
            <a:avLst/>
          </a:prstGeom>
          <a:noFill/>
          <a:ln w="9525">
            <a:noFill/>
            <a:miter lim="800000"/>
            <a:headEnd/>
            <a:tailEnd/>
          </a:ln>
          <a:effectLst/>
        </p:spPr>
        <p:txBody>
          <a:bodyPr wrap="none" lIns="0" tIns="0" rIns="0" bIns="0" anchor="b">
            <a:spAutoFit/>
          </a:bodyPr>
          <a:lstStyle/>
          <a:p>
            <a:pPr marL="457200" lvl="4" algn="r" eaLnBrk="0" hangingPunct="0">
              <a:defRPr/>
            </a:pPr>
            <a:r>
              <a:rPr lang="en-US" sz="1800" dirty="0">
                <a:solidFill>
                  <a:schemeClr val="tx1"/>
                </a:solidFill>
                <a:ea typeface="+mn-ea"/>
              </a:rPr>
              <a:t>doc.: IEEE </a:t>
            </a:r>
            <a:r>
              <a:rPr lang="en-US" sz="1800" dirty="0" smtClean="0">
                <a:solidFill>
                  <a:schemeClr val="tx1"/>
                </a:solidFill>
                <a:ea typeface="+mn-ea"/>
              </a:rPr>
              <a:t>802.22-12/0087r1</a:t>
            </a:r>
            <a:endParaRPr lang="en-US" sz="1800" dirty="0">
              <a:solidFill>
                <a:schemeClr val="tx1"/>
              </a:solidFill>
              <a:ea typeface="+mn-ea"/>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wrap="none" lIns="0" tIns="0" rIns="0" bIns="0">
            <a:spAutoFit/>
          </a:bodyPr>
          <a:lstStyle/>
          <a:p>
            <a:pPr eaLnBrk="0" hangingPunct="0">
              <a:defRPr/>
            </a:pPr>
            <a:r>
              <a:rPr lang="en-US" sz="1200" b="0">
                <a:solidFill>
                  <a:schemeClr val="tx1"/>
                </a:solidFill>
                <a:ea typeface="+mn-ea"/>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lgn="ctr" eaLnBrk="0" hangingPunct="0">
              <a:defRPr/>
            </a:pPr>
            <a:endParaRPr lang="en-US">
              <a:ea typeface="+mn-ea"/>
            </a:endParaRPr>
          </a:p>
        </p:txBody>
      </p:sp>
    </p:spTree>
  </p:cSld>
  <p:clrMap bg1="lt1" tx1="dk1" bg2="lt2" tx2="dk2" accent1="accent1" accent2="accent2" accent3="accent3" accent4="accent4" accent5="accent5" accent6="accent6" hlink="hlink" folHlink="folHlink"/>
  <p:sldLayoutIdLst>
    <p:sldLayoutId id="2147483683" r:id="rId1"/>
    <p:sldLayoutId id="2147483672"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hf hdr="0"/>
  <p:txStyles>
    <p:title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41" name="Rectangle 29"/>
          <p:cNvSpPr>
            <a:spLocks noChangeArrowheads="1"/>
          </p:cNvSpPr>
          <p:nvPr userDrawn="1"/>
        </p:nvSpPr>
        <p:spPr bwMode="auto">
          <a:xfrm>
            <a:off x="0" y="6429375"/>
            <a:ext cx="9144000" cy="431800"/>
          </a:xfrm>
          <a:prstGeom prst="rect">
            <a:avLst/>
          </a:prstGeom>
          <a:solidFill>
            <a:srgbClr val="DDDDDD"/>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42" name="Text Box 30"/>
          <p:cNvSpPr txBox="1">
            <a:spLocks noChangeArrowheads="1"/>
          </p:cNvSpPr>
          <p:nvPr userDrawn="1"/>
        </p:nvSpPr>
        <p:spPr bwMode="auto">
          <a:xfrm>
            <a:off x="236538" y="6427788"/>
            <a:ext cx="4562475" cy="427037"/>
          </a:xfrm>
          <a:prstGeom prst="rect">
            <a:avLst/>
          </a:prstGeom>
          <a:noFill/>
          <a:ln>
            <a:noFill/>
          </a:ln>
          <a:effectLst/>
          <a:extLst/>
        </p:spPr>
        <p:txBody>
          <a:bodyPr>
            <a:spAutoFit/>
          </a:bodyPr>
          <a:lstStyle/>
          <a:p>
            <a:pPr>
              <a:defRPr/>
            </a:pPr>
            <a:r>
              <a:rPr kumimoji="1" lang="en-US" altLang="ja-JP" sz="1200">
                <a:solidFill>
                  <a:srgbClr val="000000"/>
                </a:solidFill>
                <a:latin typeface="Arial" charset="0"/>
                <a:ea typeface="+mn-ea"/>
              </a:rPr>
              <a:t>Hitachi Kokusai Electric Inc. Proprietary &amp; Confidential</a:t>
            </a:r>
          </a:p>
          <a:p>
            <a:pPr>
              <a:defRPr/>
            </a:pPr>
            <a:r>
              <a:rPr kumimoji="1" lang="en-US" altLang="ja-JP" sz="1000">
                <a:solidFill>
                  <a:srgbClr val="000000"/>
                </a:solidFill>
                <a:latin typeface="Arial" charset="0"/>
                <a:ea typeface="+mn-ea"/>
              </a:rPr>
              <a:t>Copyright © Hitachi Kokusai Electric Inc. 2012. All rights reserved.</a:t>
            </a:r>
          </a:p>
        </p:txBody>
      </p:sp>
      <p:sp>
        <p:nvSpPr>
          <p:cNvPr id="38943" name="Rectangle 31"/>
          <p:cNvSpPr>
            <a:spLocks noChangeArrowheads="1"/>
          </p:cNvSpPr>
          <p:nvPr userDrawn="1"/>
        </p:nvSpPr>
        <p:spPr bwMode="auto">
          <a:xfrm>
            <a:off x="8382000" y="6492875"/>
            <a:ext cx="512763" cy="320675"/>
          </a:xfrm>
          <a:prstGeom prst="rect">
            <a:avLst/>
          </a:prstGeom>
          <a:noFill/>
          <a:ln>
            <a:noFill/>
          </a:ln>
          <a:effectLst/>
          <a:extLst/>
        </p:spPr>
        <p:txBody>
          <a:bodyPr wrap="none">
            <a:spAutoFit/>
          </a:bodyPr>
          <a:lstStyle/>
          <a:p>
            <a:pPr algn="r">
              <a:defRPr/>
            </a:pPr>
            <a:fld id="{502A50FC-C819-440C-A5C5-C337B452BD6A}" type="slidenum">
              <a:rPr kumimoji="1" lang="en-US" altLang="ja-JP" sz="1500">
                <a:solidFill>
                  <a:srgbClr val="000000"/>
                </a:solidFill>
                <a:latin typeface="Arial" charset="0"/>
                <a:ea typeface="+mn-ea"/>
              </a:rPr>
              <a:pPr algn="r">
                <a:defRPr/>
              </a:pPr>
              <a:t>‹#›</a:t>
            </a:fld>
            <a:endParaRPr kumimoji="1" lang="en-US" altLang="ja-JP" sz="1500">
              <a:solidFill>
                <a:srgbClr val="000000"/>
              </a:solidFill>
              <a:latin typeface="Arial" charset="0"/>
              <a:ea typeface="+mn-ea"/>
            </a:endParaRPr>
          </a:p>
        </p:txBody>
      </p:sp>
      <p:sp>
        <p:nvSpPr>
          <p:cNvPr id="38915" name="Rectangle 3"/>
          <p:cNvSpPr>
            <a:spLocks noChangeArrowheads="1"/>
          </p:cNvSpPr>
          <p:nvPr userDrawn="1"/>
        </p:nvSpPr>
        <p:spPr bwMode="auto">
          <a:xfrm>
            <a:off x="0" y="17463"/>
            <a:ext cx="9144000" cy="765175"/>
          </a:xfrm>
          <a:prstGeom prst="rect">
            <a:avLst/>
          </a:prstGeom>
          <a:solidFill>
            <a:schemeClr val="bg2"/>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17" name="Rectangle 5"/>
          <p:cNvSpPr>
            <a:spLocks noChangeArrowheads="1"/>
          </p:cNvSpPr>
          <p:nvPr userDrawn="1"/>
        </p:nvSpPr>
        <p:spPr bwMode="auto">
          <a:xfrm>
            <a:off x="0" y="0"/>
            <a:ext cx="9144000" cy="765175"/>
          </a:xfrm>
          <a:prstGeom prst="rect">
            <a:avLst/>
          </a:prstGeom>
          <a:solidFill>
            <a:srgbClr val="DDDDDD"/>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23" name="Rectangle 11"/>
          <p:cNvSpPr>
            <a:spLocks noChangeArrowheads="1"/>
          </p:cNvSpPr>
          <p:nvPr userDrawn="1"/>
        </p:nvSpPr>
        <p:spPr bwMode="auto">
          <a:xfrm>
            <a:off x="347663" y="981075"/>
            <a:ext cx="8424862" cy="5400675"/>
          </a:xfrm>
          <a:prstGeom prst="rect">
            <a:avLst/>
          </a:prstGeom>
          <a:noFill/>
          <a:ln>
            <a:noFill/>
          </a:ln>
          <a:effectLst/>
          <a:extLst/>
        </p:spPr>
        <p:txBody>
          <a:bodyPr wrap="none" anchor="ctr"/>
          <a:lstStyle/>
          <a:p>
            <a:pPr>
              <a:defRPr/>
            </a:pPr>
            <a:endParaRPr kumimoji="1" lang="ja-JP" altLang="en-US" sz="1400">
              <a:solidFill>
                <a:srgbClr val="000000"/>
              </a:solidFill>
              <a:latin typeface="Arial" charset="0"/>
              <a:ea typeface="+mn-ea"/>
            </a:endParaRPr>
          </a:p>
        </p:txBody>
      </p:sp>
      <p:sp>
        <p:nvSpPr>
          <p:cNvPr id="38931" name="Rectangle 19"/>
          <p:cNvSpPr>
            <a:spLocks noChangeArrowheads="1"/>
          </p:cNvSpPr>
          <p:nvPr userDrawn="1"/>
        </p:nvSpPr>
        <p:spPr bwMode="auto">
          <a:xfrm>
            <a:off x="7380288" y="0"/>
            <a:ext cx="1763712" cy="765175"/>
          </a:xfrm>
          <a:prstGeom prst="rect">
            <a:avLst/>
          </a:prstGeom>
          <a:solidFill>
            <a:srgbClr val="0E3092"/>
          </a:solidFill>
          <a:ln>
            <a:noFill/>
          </a:ln>
          <a:effectLst/>
          <a:extLst/>
        </p:spPr>
        <p:txBody>
          <a:bodyPr wrap="none" anchor="ctr"/>
          <a:lstStyle/>
          <a:p>
            <a:pPr>
              <a:defRPr/>
            </a:pPr>
            <a:endParaRPr kumimoji="1" lang="ja-JP" altLang="en-US" sz="1400">
              <a:solidFill>
                <a:srgbClr val="000000"/>
              </a:solidFill>
              <a:latin typeface="Arial" charset="0"/>
              <a:ea typeface="+mn-ea"/>
            </a:endParaRPr>
          </a:p>
        </p:txBody>
      </p:sp>
      <p:pic>
        <p:nvPicPr>
          <p:cNvPr id="13321" name="Picture 20" descr="HiKQ_nega_090713"/>
          <p:cNvPicPr>
            <a:picLocks noChangeAspect="1" noChangeArrowheads="1"/>
          </p:cNvPicPr>
          <p:nvPr userDrawn="1"/>
        </p:nvPicPr>
        <p:blipFill>
          <a:blip r:embed="rId13"/>
          <a:srcRect/>
          <a:stretch>
            <a:fillRect/>
          </a:stretch>
        </p:blipFill>
        <p:spPr bwMode="auto">
          <a:xfrm>
            <a:off x="7518400" y="115888"/>
            <a:ext cx="1511300" cy="544512"/>
          </a:xfrm>
          <a:prstGeom prst="rect">
            <a:avLst/>
          </a:prstGeom>
          <a:noFill/>
          <a:ln w="9525">
            <a:noFill/>
            <a:miter lim="800000"/>
            <a:headEnd/>
            <a:tailEnd/>
          </a:ln>
        </p:spPr>
      </p:pic>
      <p:sp>
        <p:nvSpPr>
          <p:cNvPr id="66572" name="Rectangle 12"/>
          <p:cNvSpPr>
            <a:spLocks noChangeArrowheads="1"/>
          </p:cNvSpPr>
          <p:nvPr userDrawn="1"/>
        </p:nvSpPr>
        <p:spPr bwMode="auto">
          <a:xfrm>
            <a:off x="7380288" y="0"/>
            <a:ext cx="1763712" cy="765175"/>
          </a:xfrm>
          <a:prstGeom prst="rect">
            <a:avLst/>
          </a:prstGeom>
          <a:solidFill>
            <a:srgbClr val="0E3092"/>
          </a:solidFill>
          <a:ln w="9525">
            <a:noFill/>
            <a:miter lim="800000"/>
            <a:headEnd/>
            <a:tailEnd/>
          </a:ln>
          <a:effectLst/>
        </p:spPr>
        <p:txBody>
          <a:bodyPr wrap="none" anchor="ctr"/>
          <a:lstStyle/>
          <a:p>
            <a:pPr eaLnBrk="0" hangingPunct="0">
              <a:defRPr/>
            </a:pPr>
            <a:endParaRPr lang="ja-JP" altLang="en-US" sz="1800" b="0">
              <a:solidFill>
                <a:srgbClr val="000000"/>
              </a:solidFill>
              <a:latin typeface="Arial" charset="0"/>
              <a:ea typeface="+mn-ea"/>
            </a:endParaRPr>
          </a:p>
        </p:txBody>
      </p:sp>
      <p:sp>
        <p:nvSpPr>
          <p:cNvPr id="13323" name="Rectangle 32"/>
          <p:cNvSpPr>
            <a:spLocks noGrp="1" noChangeArrowheads="1"/>
          </p:cNvSpPr>
          <p:nvPr>
            <p:ph type="body" idx="1"/>
          </p:nvPr>
        </p:nvSpPr>
        <p:spPr bwMode="auto">
          <a:xfrm>
            <a:off x="323850" y="981075"/>
            <a:ext cx="8496300" cy="5256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第３レベル</a:t>
            </a:r>
          </a:p>
        </p:txBody>
      </p:sp>
      <p:sp>
        <p:nvSpPr>
          <p:cNvPr id="13324" name="Rectangle 33"/>
          <p:cNvSpPr>
            <a:spLocks noGrp="1" noChangeArrowheads="1"/>
          </p:cNvSpPr>
          <p:nvPr>
            <p:ph type="title"/>
          </p:nvPr>
        </p:nvSpPr>
        <p:spPr bwMode="auto">
          <a:xfrm>
            <a:off x="323850" y="0"/>
            <a:ext cx="7056438"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pic>
        <p:nvPicPr>
          <p:cNvPr id="13325" name="Picture 36" descr="HiKQ_NEGA"/>
          <p:cNvPicPr>
            <a:picLocks noChangeAspect="1" noChangeArrowheads="1"/>
          </p:cNvPicPr>
          <p:nvPr userDrawn="1"/>
        </p:nvPicPr>
        <p:blipFill>
          <a:blip r:embed="rId14"/>
          <a:srcRect/>
          <a:stretch>
            <a:fillRect/>
          </a:stretch>
        </p:blipFill>
        <p:spPr bwMode="auto">
          <a:xfrm>
            <a:off x="7640638" y="157163"/>
            <a:ext cx="1292225" cy="468312"/>
          </a:xfrm>
          <a:prstGeom prst="rect">
            <a:avLst/>
          </a:prstGeom>
          <a:noFill/>
          <a:ln w="9525">
            <a:noFill/>
            <a:miter lim="800000"/>
            <a:headEnd/>
            <a:tailEnd/>
          </a:ln>
        </p:spPr>
      </p:pic>
      <p:pic>
        <p:nvPicPr>
          <p:cNvPr id="13326" name="Picture 37" descr="red_confidential"/>
          <p:cNvPicPr>
            <a:picLocks noChangeAspect="1" noChangeArrowheads="1"/>
          </p:cNvPicPr>
          <p:nvPr userDrawn="1"/>
        </p:nvPicPr>
        <p:blipFill>
          <a:blip r:embed="rId15"/>
          <a:srcRect/>
          <a:stretch>
            <a:fillRect/>
          </a:stretch>
        </p:blipFill>
        <p:spPr bwMode="auto">
          <a:xfrm>
            <a:off x="7805738" y="763588"/>
            <a:ext cx="1338262" cy="250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0" fontAlgn="base" hangingPunct="0">
        <a:spcBef>
          <a:spcPct val="0"/>
        </a:spcBef>
        <a:spcAft>
          <a:spcPct val="0"/>
        </a:spcAft>
        <a:defRPr kumimoji="1" sz="3000">
          <a:solidFill>
            <a:schemeClr val="tx2"/>
          </a:solidFill>
          <a:latin typeface="+mj-lt"/>
          <a:ea typeface="+mj-ea"/>
          <a:cs typeface="+mj-cs"/>
        </a:defRPr>
      </a:lvl1pPr>
      <a:lvl2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000">
          <a:solidFill>
            <a:schemeClr val="tx2"/>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3000">
          <a:solidFill>
            <a:schemeClr val="tx2"/>
          </a:solidFill>
          <a:latin typeface="HGP創英角ｺﾞｼｯｸUB" pitchFamily="50" charset="-128"/>
          <a:ea typeface="HGP創英角ｺﾞｼｯｸUB" pitchFamily="50" charset="-128"/>
        </a:defRPr>
      </a:lvl9pPr>
    </p:titleStyle>
    <p:bodyStyle>
      <a:lvl1pPr marL="180975" indent="-180975" algn="l" rtl="0" eaLnBrk="0" fontAlgn="base" hangingPunct="0">
        <a:spcBef>
          <a:spcPct val="20000"/>
        </a:spcBef>
        <a:spcAft>
          <a:spcPct val="0"/>
        </a:spcAft>
        <a:buFont typeface="Wingdings" pitchFamily="2" charset="2"/>
        <a:buChar char=""/>
        <a:defRPr kumimoji="1" sz="2200" b="1">
          <a:solidFill>
            <a:schemeClr val="tx1"/>
          </a:solidFill>
          <a:latin typeface="+mn-lt"/>
          <a:ea typeface="+mn-ea"/>
          <a:cs typeface="+mn-cs"/>
        </a:defRPr>
      </a:lvl1pPr>
      <a:lvl2pPr marL="542925" indent="-182563" algn="l" rtl="0" eaLnBrk="0" fontAlgn="base" hangingPunct="0">
        <a:spcBef>
          <a:spcPct val="20000"/>
        </a:spcBef>
        <a:spcAft>
          <a:spcPct val="0"/>
        </a:spcAft>
        <a:buFont typeface="Wingdings" pitchFamily="2" charset="2"/>
        <a:buChar char="ü"/>
        <a:defRPr kumimoji="1" b="1">
          <a:solidFill>
            <a:schemeClr val="tx1"/>
          </a:solidFill>
          <a:latin typeface="+mn-lt"/>
          <a:ea typeface="+mn-ea"/>
        </a:defRPr>
      </a:lvl2pPr>
      <a:lvl3pPr marL="895350" indent="-173038" algn="l" rtl="0" eaLnBrk="0" fontAlgn="base" hangingPunct="0">
        <a:spcBef>
          <a:spcPct val="20000"/>
        </a:spcBef>
        <a:spcAft>
          <a:spcPct val="0"/>
        </a:spcAft>
        <a:buFont typeface="Wingdings" pitchFamily="2" charset="2"/>
        <a:buChar char="ü"/>
        <a:defRPr kumimoji="1">
          <a:solidFill>
            <a:schemeClr val="tx1"/>
          </a:solidFill>
          <a:latin typeface="HGPｺﾞｼｯｸE" pitchFamily="50" charset="-128"/>
          <a:ea typeface="+mn-ea"/>
        </a:defRPr>
      </a:lvl3pPr>
      <a:lvl4pPr marL="1662113" indent="-228600" algn="l" rtl="0" eaLnBrk="0" fontAlgn="base" hangingPunct="0">
        <a:spcBef>
          <a:spcPct val="20000"/>
        </a:spcBef>
        <a:spcAft>
          <a:spcPct val="0"/>
        </a:spcAft>
        <a:buChar char="–"/>
        <a:defRPr kumimoji="1" sz="2000">
          <a:solidFill>
            <a:schemeClr val="tx1"/>
          </a:solidFill>
          <a:latin typeface="HGPｺﾞｼｯｸE" pitchFamily="50" charset="-128"/>
          <a:ea typeface="+mn-ea"/>
        </a:defRPr>
      </a:lvl4pPr>
      <a:lvl5pPr marL="2070100" indent="-228600" algn="l" rtl="0" eaLnBrk="0" fontAlgn="base" hangingPunct="0">
        <a:spcBef>
          <a:spcPct val="20000"/>
        </a:spcBef>
        <a:spcAft>
          <a:spcPct val="0"/>
        </a:spcAft>
        <a:buChar char="»"/>
        <a:defRPr kumimoji="1" sz="2000">
          <a:solidFill>
            <a:schemeClr val="tx1"/>
          </a:solidFill>
          <a:latin typeface="HGPｺﾞｼｯｸE" pitchFamily="50" charset="-128"/>
          <a:ea typeface="+mn-ea"/>
        </a:defRPr>
      </a:lvl5pPr>
      <a:lvl6pPr marL="2527300" indent="-228600" algn="l" rtl="0" fontAlgn="base">
        <a:spcBef>
          <a:spcPct val="20000"/>
        </a:spcBef>
        <a:spcAft>
          <a:spcPct val="0"/>
        </a:spcAft>
        <a:buChar char="»"/>
        <a:defRPr kumimoji="1" sz="2000">
          <a:solidFill>
            <a:schemeClr val="tx1"/>
          </a:solidFill>
          <a:latin typeface="HGPｺﾞｼｯｸE" pitchFamily="50" charset="-128"/>
          <a:ea typeface="+mn-ea"/>
        </a:defRPr>
      </a:lvl6pPr>
      <a:lvl7pPr marL="2984500" indent="-228600" algn="l" rtl="0" fontAlgn="base">
        <a:spcBef>
          <a:spcPct val="20000"/>
        </a:spcBef>
        <a:spcAft>
          <a:spcPct val="0"/>
        </a:spcAft>
        <a:buChar char="»"/>
        <a:defRPr kumimoji="1" sz="2000">
          <a:solidFill>
            <a:schemeClr val="tx1"/>
          </a:solidFill>
          <a:latin typeface="HGPｺﾞｼｯｸE" pitchFamily="50" charset="-128"/>
          <a:ea typeface="+mn-ea"/>
        </a:defRPr>
      </a:lvl7pPr>
      <a:lvl8pPr marL="3441700" indent="-228600" algn="l" rtl="0" fontAlgn="base">
        <a:spcBef>
          <a:spcPct val="20000"/>
        </a:spcBef>
        <a:spcAft>
          <a:spcPct val="0"/>
        </a:spcAft>
        <a:buChar char="»"/>
        <a:defRPr kumimoji="1" sz="2000">
          <a:solidFill>
            <a:schemeClr val="tx1"/>
          </a:solidFill>
          <a:latin typeface="HGPｺﾞｼｯｸE" pitchFamily="50" charset="-128"/>
          <a:ea typeface="+mn-ea"/>
        </a:defRPr>
      </a:lvl8pPr>
      <a:lvl9pPr marL="3898900" indent="-228600" algn="l" rtl="0" fontAlgn="base">
        <a:spcBef>
          <a:spcPct val="20000"/>
        </a:spcBef>
        <a:spcAft>
          <a:spcPct val="0"/>
        </a:spcAft>
        <a:buChar char="»"/>
        <a:defRPr kumimoji="1" sz="2000">
          <a:solidFill>
            <a:schemeClr val="tx1"/>
          </a:solidFill>
          <a:latin typeface="HGPｺﾞｼｯｸE" pitchFamily="50" charset="-128"/>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xml"/><Relationship Id="rId7" Type="http://schemas.openxmlformats.org/officeDocument/2006/relationships/oleObject" Target="../embeddings/Microsoft_Word_97-2003___1.doc"/><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mailto:patcom@iee.org" TargetMode="External"/><Relationship Id="rId5" Type="http://schemas.openxmlformats.org/officeDocument/2006/relationships/hyperlink" Target="mailto:apurva.mody@ieee.org" TargetMode="External"/><Relationship Id="rId4" Type="http://schemas.openxmlformats.org/officeDocument/2006/relationships/hyperlink" Target="http://standards.ieee.org/guides/bylaws/sb-bylaws.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6.bin"/><Relationship Id="rId18" Type="http://schemas.openxmlformats.org/officeDocument/2006/relationships/image" Target="../media/image24.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21.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5.bin"/><Relationship Id="rId24" Type="http://schemas.openxmlformats.org/officeDocument/2006/relationships/image" Target="../media/image27.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20.wmf"/><Relationship Id="rId19" Type="http://schemas.openxmlformats.org/officeDocument/2006/relationships/oleObject" Target="../embeddings/oleObject9.bin"/><Relationship Id="rId4" Type="http://schemas.openxmlformats.org/officeDocument/2006/relationships/image" Target="../media/image17.wmf"/><Relationship Id="rId9" Type="http://schemas.openxmlformats.org/officeDocument/2006/relationships/oleObject" Target="../embeddings/oleObject4.bin"/><Relationship Id="rId14" Type="http://schemas.openxmlformats.org/officeDocument/2006/relationships/image" Target="../media/image22.wmf"/><Relationship Id="rId22" Type="http://schemas.openxmlformats.org/officeDocument/2006/relationships/image" Target="../media/image26.wmf"/></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7" name="Date Placeholder 3"/>
          <p:cNvSpPr>
            <a:spLocks noGrp="1"/>
          </p:cNvSpPr>
          <p:nvPr>
            <p:ph type="dt" sz="quarter" idx="10"/>
          </p:nvPr>
        </p:nvSpPr>
        <p:spPr>
          <a:xfrm>
            <a:off x="696913" y="332601"/>
            <a:ext cx="1340110" cy="276999"/>
          </a:xfrm>
          <a:noFill/>
        </p:spPr>
        <p:txBody>
          <a:bodyPr/>
          <a:lstStyle/>
          <a:p>
            <a:pPr>
              <a:defRPr/>
            </a:pPr>
            <a:r>
              <a:rPr lang="en-US" altLang="ja-JP" dirty="0"/>
              <a:t>January 2013</a:t>
            </a:r>
          </a:p>
        </p:txBody>
      </p:sp>
      <p:sp>
        <p:nvSpPr>
          <p:cNvPr id="30808"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
        <p:nvSpPr>
          <p:cNvPr id="30809" name="Slide Number Placeholder 5"/>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2043ACC0-8962-4A72-A091-C1C3C620BC7C}" type="slidenum">
              <a:rPr lang="en-US" altLang="ja-JP" smtClean="0">
                <a:ea typeface="ＭＳ Ｐゴシック" charset="-128"/>
              </a:rPr>
              <a:pPr/>
              <a:t>1</a:t>
            </a:fld>
            <a:endParaRPr lang="en-US" altLang="ja-JP" smtClean="0">
              <a:ea typeface="ＭＳ Ｐゴシック" charset="-128"/>
            </a:endParaRPr>
          </a:p>
        </p:txBody>
      </p:sp>
      <p:sp>
        <p:nvSpPr>
          <p:cNvPr id="30810" name="Rectangle 2"/>
          <p:cNvSpPr>
            <a:spLocks noGrp="1" noChangeArrowheads="1"/>
          </p:cNvSpPr>
          <p:nvPr>
            <p:ph type="title"/>
          </p:nvPr>
        </p:nvSpPr>
        <p:spPr>
          <a:xfrm>
            <a:off x="685800" y="901473"/>
            <a:ext cx="7772400" cy="609600"/>
          </a:xfrm>
        </p:spPr>
        <p:txBody>
          <a:bodyPr/>
          <a:lstStyle/>
          <a:p>
            <a:pPr eaLnBrk="1" hangingPunct="1"/>
            <a:r>
              <a:rPr lang="en-US" altLang="ja-JP" dirty="0" smtClean="0">
                <a:ea typeface="ＭＳ Ｐゴシック" charset="-128"/>
              </a:rPr>
              <a:t>[MAC Proposal for IEEE 802.22b by Hitachi Kokusai Electric]</a:t>
            </a:r>
          </a:p>
        </p:txBody>
      </p:sp>
      <p:sp>
        <p:nvSpPr>
          <p:cNvPr id="30811" name="Rectangle 6"/>
          <p:cNvSpPr>
            <a:spLocks noGrp="1" noChangeArrowheads="1"/>
          </p:cNvSpPr>
          <p:nvPr>
            <p:ph type="body" idx="1"/>
          </p:nvPr>
        </p:nvSpPr>
        <p:spPr>
          <a:xfrm>
            <a:off x="685800" y="1643277"/>
            <a:ext cx="7772400" cy="381000"/>
          </a:xfrm>
        </p:spPr>
        <p:txBody>
          <a:bodyPr/>
          <a:lstStyle/>
          <a:p>
            <a:pPr algn="ctr" eaLnBrk="1" hangingPunct="1">
              <a:buFontTx/>
              <a:buNone/>
            </a:pPr>
            <a:r>
              <a:rPr lang="en-US" altLang="ja-JP" sz="2000" dirty="0" smtClean="0">
                <a:ea typeface="ＭＳ Ｐゴシック" charset="-128"/>
              </a:rPr>
              <a:t>IEEE P802.22b Wireless RANs          Date:</a:t>
            </a:r>
            <a:r>
              <a:rPr lang="en-US" altLang="ja-JP" sz="2000" b="0" dirty="0" smtClean="0">
                <a:ea typeface="ＭＳ Ｐゴシック" charset="-128"/>
              </a:rPr>
              <a:t> 2013-1-16</a:t>
            </a:r>
          </a:p>
        </p:txBody>
      </p:sp>
      <p:sp>
        <p:nvSpPr>
          <p:cNvPr id="30812" name="Rectangle 12"/>
          <p:cNvSpPr>
            <a:spLocks noChangeArrowheads="1"/>
          </p:cNvSpPr>
          <p:nvPr/>
        </p:nvSpPr>
        <p:spPr bwMode="auto">
          <a:xfrm>
            <a:off x="610519" y="1866291"/>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altLang="ja-JP" sz="2000" dirty="0">
                <a:solidFill>
                  <a:schemeClr val="tx1"/>
                </a:solidFill>
              </a:rPr>
              <a:t>Authors:</a:t>
            </a:r>
            <a:endParaRPr lang="en-US" altLang="ja-JP" sz="2000" b="0" dirty="0">
              <a:solidFill>
                <a:schemeClr val="tx1"/>
              </a:solidFill>
            </a:endParaRPr>
          </a:p>
        </p:txBody>
      </p:sp>
      <p:sp>
        <p:nvSpPr>
          <p:cNvPr id="30813" name="Text Box 13"/>
          <p:cNvSpPr txBox="1">
            <a:spLocks noChangeArrowheads="1"/>
          </p:cNvSpPr>
          <p:nvPr/>
        </p:nvSpPr>
        <p:spPr bwMode="auto">
          <a:xfrm>
            <a:off x="609600" y="4661055"/>
            <a:ext cx="8001000" cy="2001838"/>
          </a:xfrm>
          <a:prstGeom prst="rect">
            <a:avLst/>
          </a:prstGeom>
          <a:noFill/>
          <a:ln w="9525" algn="ctr">
            <a:noFill/>
            <a:miter lim="800000"/>
            <a:headEnd/>
            <a:tailEnd/>
          </a:ln>
        </p:spPr>
        <p:txBody>
          <a:bodyPr lIns="92075" tIns="46038" rIns="92075" bIns="46038">
            <a:spAutoFit/>
          </a:bodyPr>
          <a:lstStyle/>
          <a:p>
            <a:pPr eaLnBrk="0" hangingPunct="0"/>
            <a:r>
              <a:rPr lang="en-US" altLang="ja-JP" sz="900" dirty="0">
                <a:solidFill>
                  <a:schemeClr val="tx1"/>
                </a:solidFill>
              </a:rPr>
              <a:t>Notice:</a:t>
            </a:r>
            <a:r>
              <a:rPr lang="en-US" altLang="ja-JP" sz="900" b="0" dirty="0">
                <a:solidFill>
                  <a:schemeClr val="tx1"/>
                </a:solidFill>
              </a:rPr>
              <a:t> </a:t>
            </a:r>
            <a:r>
              <a:rPr lang="en-US" altLang="ja-JP" sz="800" b="0" dirty="0">
                <a:solidFill>
                  <a:schemeClr val="tx1"/>
                </a:solidFill>
              </a:rPr>
              <a:t>This document has been prepared to assist IEEE 802.22.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endParaRPr lang="en-US" altLang="ja-JP" sz="900" dirty="0">
              <a:solidFill>
                <a:schemeClr val="tx1"/>
              </a:solidFill>
            </a:endParaRPr>
          </a:p>
          <a:p>
            <a:pPr eaLnBrk="0" hangingPunct="0"/>
            <a:r>
              <a:rPr lang="en-US" altLang="ja-JP" sz="900" dirty="0">
                <a:solidFill>
                  <a:schemeClr val="tx1"/>
                </a:solidFill>
              </a:rPr>
              <a:t>Release:</a:t>
            </a:r>
            <a:r>
              <a:rPr lang="en-US" altLang="ja-JP" sz="900" b="0" dirty="0">
                <a:solidFill>
                  <a:schemeClr val="tx1"/>
                </a:solidFill>
              </a:rPr>
              <a:t> </a:t>
            </a:r>
            <a:r>
              <a:rPr lang="en-US" altLang="ja-JP" sz="800" b="0" dirty="0">
                <a:solidFill>
                  <a:schemeClr val="tx1"/>
                </a:solidFill>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802.22.</a:t>
            </a:r>
          </a:p>
          <a:p>
            <a:pPr eaLnBrk="0" hangingPunct="0"/>
            <a:endParaRPr lang="en-US" altLang="ja-JP" sz="900" dirty="0">
              <a:solidFill>
                <a:schemeClr val="tx1"/>
              </a:solidFill>
            </a:endParaRPr>
          </a:p>
          <a:p>
            <a:pPr eaLnBrk="0" hangingPunct="0"/>
            <a:r>
              <a:rPr lang="en-US" altLang="ja-JP" sz="900" dirty="0">
                <a:solidFill>
                  <a:schemeClr val="tx1"/>
                </a:solidFill>
              </a:rPr>
              <a:t>Patent Policy and Procedures:</a:t>
            </a:r>
            <a:r>
              <a:rPr lang="en-US" altLang="ja-JP" sz="900" b="0" dirty="0">
                <a:solidFill>
                  <a:schemeClr val="tx1"/>
                </a:solidFill>
              </a:rPr>
              <a:t> </a:t>
            </a:r>
            <a:r>
              <a:rPr lang="en-US" altLang="ja-JP" sz="800" b="0" dirty="0">
                <a:solidFill>
                  <a:schemeClr val="tx1"/>
                </a:solidFill>
              </a:rPr>
              <a:t>The contributor is familiar with the IEEE 802 Patent Policy and Procedures </a:t>
            </a:r>
            <a:r>
              <a:rPr lang="en-US" altLang="ja-JP" sz="800" dirty="0">
                <a:solidFill>
                  <a:schemeClr val="tx1"/>
                </a:solidFill>
                <a:hlinkClick r:id="rId4"/>
              </a:rPr>
              <a:t>http://standards.ieee.org/guides/bylaws/sb-bylaws.pdf</a:t>
            </a:r>
            <a:r>
              <a:rPr lang="en-US" altLang="ja-JP" sz="800" b="0" dirty="0">
                <a:solidFill>
                  <a:schemeClr val="tx1"/>
                </a:solidFill>
              </a:rPr>
              <a:t> including the statement "IEEE standards may include the known use of patent(s), including patent applications, provided the IEEE receives assurance from the patent holder or applicant with respect to patents essential for compliance with both mandatory and optional portions of the standard." Early disclosure to the Working Group of patent information that might be relevant to the standard is essential to reduce the possibility for delays in the development process and increase the likelihood that the draft publication will be approved for publication. Please notify the Chair </a:t>
            </a:r>
          </a:p>
          <a:p>
            <a:pPr eaLnBrk="0" hangingPunct="0"/>
            <a:r>
              <a:rPr lang="en-US" altLang="ja-JP" sz="800" dirty="0" err="1">
                <a:solidFill>
                  <a:schemeClr val="tx1"/>
                </a:solidFill>
              </a:rPr>
              <a:t>Apurva</a:t>
            </a:r>
            <a:r>
              <a:rPr lang="en-US" altLang="ja-JP" sz="800" dirty="0">
                <a:solidFill>
                  <a:schemeClr val="tx1"/>
                </a:solidFill>
              </a:rPr>
              <a:t> </a:t>
            </a:r>
            <a:r>
              <a:rPr lang="en-US" altLang="ja-JP" sz="800" dirty="0" err="1">
                <a:solidFill>
                  <a:schemeClr val="tx1"/>
                </a:solidFill>
              </a:rPr>
              <a:t>Mody</a:t>
            </a:r>
            <a:r>
              <a:rPr lang="en-US" altLang="ja-JP" sz="800" dirty="0">
                <a:solidFill>
                  <a:schemeClr val="tx1"/>
                </a:solidFill>
              </a:rPr>
              <a:t> &lt;</a:t>
            </a:r>
            <a:r>
              <a:rPr lang="en-US" altLang="ja-JP" sz="800" dirty="0">
                <a:solidFill>
                  <a:schemeClr val="tx1"/>
                </a:solidFill>
                <a:hlinkClick r:id="rId5"/>
              </a:rPr>
              <a:t>apurva.mody@ieee.org</a:t>
            </a:r>
            <a:r>
              <a:rPr lang="en-US" altLang="ja-JP" sz="800" dirty="0">
                <a:solidFill>
                  <a:schemeClr val="tx1"/>
                </a:solidFill>
              </a:rPr>
              <a:t>&gt; </a:t>
            </a:r>
            <a:r>
              <a:rPr lang="en-US" altLang="ja-JP" sz="800" b="0" dirty="0">
                <a:solidFill>
                  <a:schemeClr val="tx1"/>
                </a:solidFill>
              </a:rPr>
              <a:t>as early as possible, in written or electronic form, if patented technology (or technology under patent application) might be incorporated into a draft standard being developed within the IEEE 802.22 Working Group. </a:t>
            </a:r>
            <a:r>
              <a:rPr lang="en-US" altLang="ja-JP" sz="800" dirty="0">
                <a:solidFill>
                  <a:srgbClr val="003399"/>
                </a:solidFill>
              </a:rPr>
              <a:t>If you have questions, contact the IEEE Patent Committee Administrator at </a:t>
            </a:r>
            <a:r>
              <a:rPr lang="en-US" altLang="ja-JP" sz="800" dirty="0">
                <a:solidFill>
                  <a:srgbClr val="003399"/>
                </a:solidFill>
                <a:hlinkClick r:id="rId6"/>
              </a:rPr>
              <a:t>patcom@iee.org</a:t>
            </a:r>
            <a:r>
              <a:rPr lang="en-US" altLang="ja-JP" sz="800" dirty="0">
                <a:solidFill>
                  <a:srgbClr val="003399"/>
                </a:solidFill>
              </a:rPr>
              <a:t>.</a:t>
            </a:r>
            <a:endParaRPr lang="en-US" altLang="ja-JP" sz="800" dirty="0">
              <a:solidFill>
                <a:schemeClr val="tx1"/>
              </a:solidFill>
            </a:endParaRPr>
          </a:p>
          <a:p>
            <a:pPr eaLnBrk="0" hangingPunct="0">
              <a:spcBef>
                <a:spcPct val="50000"/>
              </a:spcBef>
            </a:pPr>
            <a:endParaRPr lang="en-US" altLang="ja-JP" sz="1000" dirty="0"/>
          </a:p>
        </p:txBody>
      </p:sp>
      <p:graphicFrame>
        <p:nvGraphicFramePr>
          <p:cNvPr id="30806" name="Object 86"/>
          <p:cNvGraphicFramePr>
            <a:graphicFrameLocks noChangeAspect="1"/>
          </p:cNvGraphicFramePr>
          <p:nvPr>
            <p:extLst>
              <p:ext uri="{D42A27DB-BD31-4B8C-83A1-F6EECF244321}">
                <p14:modId xmlns:p14="http://schemas.microsoft.com/office/powerpoint/2010/main" val="3042522824"/>
              </p:ext>
            </p:extLst>
          </p:nvPr>
        </p:nvGraphicFramePr>
        <p:xfrm>
          <a:off x="582613" y="2232025"/>
          <a:ext cx="7612062" cy="2613025"/>
        </p:xfrm>
        <a:graphic>
          <a:graphicData uri="http://schemas.openxmlformats.org/presentationml/2006/ole">
            <mc:AlternateContent xmlns:mc="http://schemas.openxmlformats.org/markup-compatibility/2006">
              <mc:Choice xmlns:v="urn:schemas-microsoft-com:vml" Requires="v">
                <p:oleObj spid="_x0000_s31024" name="Document" r:id="rId7" imgW="8142237" imgH="2801908" progId="Word.Document.8">
                  <p:embed/>
                </p:oleObj>
              </mc:Choice>
              <mc:Fallback>
                <p:oleObj name="Document" r:id="rId7" imgW="8142237" imgH="2801908" progId="Word.Document.8">
                  <p:embed/>
                  <p:pic>
                    <p:nvPicPr>
                      <p:cNvPr id="0" name="Picture 86"/>
                      <p:cNvPicPr>
                        <a:picLocks noChangeAspect="1" noChangeArrowheads="1"/>
                      </p:cNvPicPr>
                      <p:nvPr/>
                    </p:nvPicPr>
                    <p:blipFill>
                      <a:blip r:embed="rId8"/>
                      <a:srcRect/>
                      <a:stretch>
                        <a:fillRect/>
                      </a:stretch>
                    </p:blipFill>
                    <p:spPr bwMode="auto">
                      <a:xfrm>
                        <a:off x="582613" y="2232025"/>
                        <a:ext cx="7612062" cy="2613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a:xfrm>
            <a:off x="685800" y="564613"/>
            <a:ext cx="7772400" cy="1066800"/>
          </a:xfrm>
        </p:spPr>
        <p:txBody>
          <a:bodyPr/>
          <a:lstStyle/>
          <a:p>
            <a:r>
              <a:rPr lang="en-US" altLang="ja-JP" dirty="0"/>
              <a:t>Operation Flow for Adding New </a:t>
            </a:r>
            <a:r>
              <a:rPr lang="en-US" altLang="ja-JP" dirty="0" smtClean="0"/>
              <a:t/>
            </a:r>
            <a:br>
              <a:rPr lang="en-US" altLang="ja-JP" dirty="0" smtClean="0"/>
            </a:br>
            <a:r>
              <a:rPr lang="en-US" altLang="ja-JP" dirty="0" smtClean="0"/>
              <a:t>Operating Channel</a:t>
            </a:r>
            <a:endParaRPr lang="en-US" altLang="ja-JP"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10</a:t>
            </a:fld>
            <a:endParaRPr lang="en-US"/>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61903"/>
            <a:ext cx="7632847" cy="486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74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Operation Flow for </a:t>
            </a:r>
            <a:r>
              <a:rPr lang="en-US" altLang="ja-JP" dirty="0" smtClean="0"/>
              <a:t>BS search command (specific channel)</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January 2013</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11</a:t>
            </a:fld>
            <a:endParaRPr lang="en-US"/>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63284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412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Message for Aggregation Information</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January 2013</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12</a:t>
            </a:fld>
            <a:endParaRPr lang="en-US"/>
          </a:p>
        </p:txBody>
      </p:sp>
      <p:graphicFrame>
        <p:nvGraphicFramePr>
          <p:cNvPr id="7" name="Group 55"/>
          <p:cNvGraphicFramePr>
            <a:graphicFrameLocks noGrp="1"/>
          </p:cNvGraphicFramePr>
          <p:nvPr>
            <p:extLst>
              <p:ext uri="{D42A27DB-BD31-4B8C-83A1-F6EECF244321}">
                <p14:modId xmlns:p14="http://schemas.microsoft.com/office/powerpoint/2010/main" val="3240077660"/>
              </p:ext>
            </p:extLst>
          </p:nvPr>
        </p:nvGraphicFramePr>
        <p:xfrm>
          <a:off x="683568" y="1988840"/>
          <a:ext cx="8065839" cy="2915211"/>
        </p:xfrm>
        <a:graphic>
          <a:graphicData uri="http://schemas.openxmlformats.org/drawingml/2006/table">
            <a:tbl>
              <a:tblPr/>
              <a:tblGrid>
                <a:gridCol w="2736304"/>
                <a:gridCol w="1872208"/>
                <a:gridCol w="3457327"/>
              </a:tblGrid>
              <a:tr h="7920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Parameters </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Length</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Notes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r>
              <a:tr h="385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Message Type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Aggregation Information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 bit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0: Aggregation on</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 Aggregation off</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Aggregation number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3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Number of maximum aggregation channel allowed in CPE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Aggregation Channel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 x 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The channel information that available for channel aggregation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Tree>
    <p:extLst>
      <p:ext uri="{BB962C8B-B14F-4D97-AF65-F5344CB8AC3E}">
        <p14:creationId xmlns:p14="http://schemas.microsoft.com/office/powerpoint/2010/main" val="1933176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a:t>Operation Flow for Stopping </a:t>
            </a:r>
            <a:r>
              <a:rPr lang="en-US" altLang="ja-JP" dirty="0" smtClean="0"/>
              <a:t/>
            </a:r>
            <a:br>
              <a:rPr lang="en-US" altLang="ja-JP" dirty="0" smtClean="0"/>
            </a:br>
            <a:r>
              <a:rPr lang="en-US" altLang="ja-JP" dirty="0" smtClean="0"/>
              <a:t>Operating Channel</a:t>
            </a:r>
            <a:endParaRPr lang="en-US" altLang="ja-JP"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13</a:t>
            </a:fld>
            <a:endParaRPr lang="en-US"/>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2008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15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Message for Stop Operation Request</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January 2013</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14</a:t>
            </a:fld>
            <a:endParaRPr lang="en-US"/>
          </a:p>
        </p:txBody>
      </p:sp>
      <p:graphicFrame>
        <p:nvGraphicFramePr>
          <p:cNvPr id="7" name="Group 55"/>
          <p:cNvGraphicFramePr>
            <a:graphicFrameLocks noGrp="1"/>
          </p:cNvGraphicFramePr>
          <p:nvPr>
            <p:extLst>
              <p:ext uri="{D42A27DB-BD31-4B8C-83A1-F6EECF244321}">
                <p14:modId xmlns:p14="http://schemas.microsoft.com/office/powerpoint/2010/main" val="4266061720"/>
              </p:ext>
            </p:extLst>
          </p:nvPr>
        </p:nvGraphicFramePr>
        <p:xfrm>
          <a:off x="755576" y="2276872"/>
          <a:ext cx="8065839" cy="2671371"/>
        </p:xfrm>
        <a:graphic>
          <a:graphicData uri="http://schemas.openxmlformats.org/drawingml/2006/table">
            <a:tbl>
              <a:tblPr/>
              <a:tblGrid>
                <a:gridCol w="2736304"/>
                <a:gridCol w="1872208"/>
                <a:gridCol w="3457327"/>
              </a:tblGrid>
              <a:tr h="7920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Parameters </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Length</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Notes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r>
              <a:tr h="385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Message Type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Transaction 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16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Confirmation Needed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 bit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0: No confirmation needed</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 Confirmation needed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Specified Channel Stop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Specified destination for channel stop operation request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Tree>
    <p:extLst>
      <p:ext uri="{BB962C8B-B14F-4D97-AF65-F5344CB8AC3E}">
        <p14:creationId xmlns:p14="http://schemas.microsoft.com/office/powerpoint/2010/main" val="389212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95536" y="685800"/>
            <a:ext cx="8496944" cy="1066800"/>
          </a:xfrm>
        </p:spPr>
        <p:txBody>
          <a:bodyPr/>
          <a:lstStyle/>
          <a:p>
            <a:r>
              <a:rPr kumimoji="1" lang="en-US" altLang="ja-JP" dirty="0" smtClean="0"/>
              <a:t>Message for Stop Operation Acknowledgement</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solidFill>
                  <a:srgbClr val="000000"/>
                </a:solidFill>
              </a:rPr>
              <a:t>January 2013</a:t>
            </a:r>
            <a:endParaRPr lang="en-US" dirty="0">
              <a:solidFill>
                <a:srgbClr val="000000"/>
              </a:solidFill>
            </a:endParaRPr>
          </a:p>
        </p:txBody>
      </p:sp>
      <p:sp>
        <p:nvSpPr>
          <p:cNvPr id="5" name="フッター プレースホルダー 4"/>
          <p:cNvSpPr>
            <a:spLocks noGrp="1"/>
          </p:cNvSpPr>
          <p:nvPr>
            <p:ph type="ftr" sz="quarter" idx="11"/>
          </p:nvPr>
        </p:nvSpPr>
        <p:spPr/>
        <p:txBody>
          <a:bodyPr/>
          <a:lstStyle/>
          <a:p>
            <a:pPr>
              <a:defRPr/>
            </a:pPr>
            <a:r>
              <a:rPr lang="en-US" smtClean="0">
                <a:solidFill>
                  <a:srgbClr val="000000"/>
                </a:solidFill>
              </a:rPr>
              <a:t>Keat-Beng Toh, Hitachi Kokusai Electric</a:t>
            </a:r>
            <a:endParaRPr lang="en-US">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r>
              <a:rPr lang="en-US" smtClean="0">
                <a:solidFill>
                  <a:srgbClr val="000000"/>
                </a:solidFill>
              </a:rPr>
              <a:t>Slide </a:t>
            </a:r>
            <a:fld id="{329D5634-4F47-4787-B28D-CBD8D23B71A3}" type="slidenum">
              <a:rPr lang="en-US" smtClean="0">
                <a:solidFill>
                  <a:srgbClr val="000000"/>
                </a:solidFill>
              </a:rPr>
              <a:pPr>
                <a:defRPr/>
              </a:pPr>
              <a:t>15</a:t>
            </a:fld>
            <a:endParaRPr lang="en-US">
              <a:solidFill>
                <a:srgbClr val="000000"/>
              </a:solidFill>
            </a:endParaRPr>
          </a:p>
        </p:txBody>
      </p:sp>
      <p:graphicFrame>
        <p:nvGraphicFramePr>
          <p:cNvPr id="7" name="Group 55"/>
          <p:cNvGraphicFramePr>
            <a:graphicFrameLocks noGrp="1"/>
          </p:cNvGraphicFramePr>
          <p:nvPr>
            <p:extLst>
              <p:ext uri="{D42A27DB-BD31-4B8C-83A1-F6EECF244321}">
                <p14:modId xmlns:p14="http://schemas.microsoft.com/office/powerpoint/2010/main" val="1312423372"/>
              </p:ext>
            </p:extLst>
          </p:nvPr>
        </p:nvGraphicFramePr>
        <p:xfrm>
          <a:off x="755576" y="2276872"/>
          <a:ext cx="8065839" cy="2092251"/>
        </p:xfrm>
        <a:graphic>
          <a:graphicData uri="http://schemas.openxmlformats.org/drawingml/2006/table">
            <a:tbl>
              <a:tblPr/>
              <a:tblGrid>
                <a:gridCol w="2736304"/>
                <a:gridCol w="1872208"/>
                <a:gridCol w="3457327"/>
              </a:tblGrid>
              <a:tr h="7920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Parameters </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Length</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Notes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r>
              <a:tr h="385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Message Type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Transaction 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16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Confirmation Code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Using the same confirmation code as in IEEE Std. 802.22-2011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Tree>
    <p:extLst>
      <p:ext uri="{BB962C8B-B14F-4D97-AF65-F5344CB8AC3E}">
        <p14:creationId xmlns:p14="http://schemas.microsoft.com/office/powerpoint/2010/main" val="2380337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a:t>Operation Flow for Switching </a:t>
            </a:r>
            <a:r>
              <a:rPr lang="en-US" altLang="ja-JP" dirty="0" smtClean="0"/>
              <a:t/>
            </a:r>
            <a:br>
              <a:rPr lang="en-US" altLang="ja-JP" dirty="0" smtClean="0"/>
            </a:br>
            <a:r>
              <a:rPr lang="en-US" altLang="ja-JP" dirty="0" smtClean="0"/>
              <a:t>Operating Channel</a:t>
            </a:r>
            <a:endParaRPr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16</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8342"/>
            <a:ext cx="669674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3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Message for Channel </a:t>
            </a:r>
            <a:r>
              <a:rPr lang="en-US" altLang="ja-JP" dirty="0" smtClean="0"/>
              <a:t>S</a:t>
            </a:r>
            <a:r>
              <a:rPr kumimoji="1" lang="en-US" altLang="ja-JP" dirty="0" smtClean="0"/>
              <a:t>witch </a:t>
            </a:r>
            <a:r>
              <a:rPr lang="en-US" altLang="ja-JP" dirty="0" smtClean="0"/>
              <a:t>R</a:t>
            </a:r>
            <a:r>
              <a:rPr kumimoji="1" lang="en-US" altLang="ja-JP" dirty="0" smtClean="0"/>
              <a:t>equest</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t>January 2013</a:t>
            </a:r>
            <a:endParaRPr lang="en-US" dirty="0"/>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17</a:t>
            </a:fld>
            <a:endParaRPr lang="en-US"/>
          </a:p>
        </p:txBody>
      </p:sp>
      <p:graphicFrame>
        <p:nvGraphicFramePr>
          <p:cNvPr id="7" name="Group 55"/>
          <p:cNvGraphicFramePr>
            <a:graphicFrameLocks noGrp="1"/>
          </p:cNvGraphicFramePr>
          <p:nvPr>
            <p:extLst>
              <p:ext uri="{D42A27DB-BD31-4B8C-83A1-F6EECF244321}">
                <p14:modId xmlns:p14="http://schemas.microsoft.com/office/powerpoint/2010/main" val="4055973983"/>
              </p:ext>
            </p:extLst>
          </p:nvPr>
        </p:nvGraphicFramePr>
        <p:xfrm>
          <a:off x="683567" y="1635501"/>
          <a:ext cx="8065839" cy="5048811"/>
        </p:xfrm>
        <a:graphic>
          <a:graphicData uri="http://schemas.openxmlformats.org/drawingml/2006/table">
            <a:tbl>
              <a:tblPr/>
              <a:tblGrid>
                <a:gridCol w="2736304"/>
                <a:gridCol w="1872208"/>
                <a:gridCol w="3457327"/>
              </a:tblGrid>
              <a:tr h="7920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Parameters </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Length</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Notes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r>
              <a:tr h="385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Message Type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Transaction 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16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Confirmation Needed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 bit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0: No confirmation needed</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 Confirmation needed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Switch Mode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 bit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0: no restriction on transmission until the scheduled channel switch</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 addressed CPE shall transmit no further frames until the schedules channel switch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4329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Switch Count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The number of frames until the BS sending the switching operating channel message switches to the new operating channel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Specified Channel Switch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Specified destination for channel switch request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Tree>
    <p:extLst>
      <p:ext uri="{BB962C8B-B14F-4D97-AF65-F5344CB8AC3E}">
        <p14:creationId xmlns:p14="http://schemas.microsoft.com/office/powerpoint/2010/main" val="1546387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323528" y="685800"/>
            <a:ext cx="8424936" cy="1066800"/>
          </a:xfrm>
        </p:spPr>
        <p:txBody>
          <a:bodyPr/>
          <a:lstStyle/>
          <a:p>
            <a:r>
              <a:rPr kumimoji="1" lang="en-US" altLang="ja-JP" dirty="0" smtClean="0"/>
              <a:t>Message for Channel </a:t>
            </a:r>
            <a:r>
              <a:rPr lang="en-US" altLang="ja-JP" dirty="0"/>
              <a:t>S</a:t>
            </a:r>
            <a:r>
              <a:rPr kumimoji="1" lang="en-US" altLang="ja-JP" dirty="0" smtClean="0"/>
              <a:t>witch </a:t>
            </a:r>
            <a:r>
              <a:rPr lang="en-US" altLang="ja-JP" dirty="0" smtClean="0"/>
              <a:t>A</a:t>
            </a:r>
            <a:r>
              <a:rPr kumimoji="1" lang="en-US" altLang="ja-JP" dirty="0" smtClean="0"/>
              <a:t>cknowledgement</a:t>
            </a:r>
            <a:endParaRPr kumimoji="1" lang="ja-JP" altLang="en-US" dirty="0"/>
          </a:p>
        </p:txBody>
      </p:sp>
      <p:sp>
        <p:nvSpPr>
          <p:cNvPr id="4" name="日付プレースホルダー 3"/>
          <p:cNvSpPr>
            <a:spLocks noGrp="1"/>
          </p:cNvSpPr>
          <p:nvPr>
            <p:ph type="dt" sz="half" idx="10"/>
          </p:nvPr>
        </p:nvSpPr>
        <p:spPr/>
        <p:txBody>
          <a:bodyPr/>
          <a:lstStyle/>
          <a:p>
            <a:pPr>
              <a:defRPr/>
            </a:pPr>
            <a:r>
              <a:rPr lang="en-US" smtClean="0">
                <a:solidFill>
                  <a:srgbClr val="000000"/>
                </a:solidFill>
              </a:rPr>
              <a:t>January 2013</a:t>
            </a:r>
            <a:endParaRPr lang="en-US" dirty="0">
              <a:solidFill>
                <a:srgbClr val="000000"/>
              </a:solidFill>
            </a:endParaRPr>
          </a:p>
        </p:txBody>
      </p:sp>
      <p:sp>
        <p:nvSpPr>
          <p:cNvPr id="5" name="フッター プレースホルダー 4"/>
          <p:cNvSpPr>
            <a:spLocks noGrp="1"/>
          </p:cNvSpPr>
          <p:nvPr>
            <p:ph type="ftr" sz="quarter" idx="11"/>
          </p:nvPr>
        </p:nvSpPr>
        <p:spPr/>
        <p:txBody>
          <a:bodyPr/>
          <a:lstStyle/>
          <a:p>
            <a:pPr>
              <a:defRPr/>
            </a:pPr>
            <a:r>
              <a:rPr lang="en-US" smtClean="0">
                <a:solidFill>
                  <a:srgbClr val="000000"/>
                </a:solidFill>
              </a:rPr>
              <a:t>Keat-Beng Toh, Hitachi Kokusai Electric</a:t>
            </a:r>
            <a:endParaRPr lang="en-US">
              <a:solidFill>
                <a:srgbClr val="000000"/>
              </a:solidFill>
            </a:endParaRPr>
          </a:p>
        </p:txBody>
      </p:sp>
      <p:sp>
        <p:nvSpPr>
          <p:cNvPr id="6" name="スライド番号プレースホルダー 5"/>
          <p:cNvSpPr>
            <a:spLocks noGrp="1"/>
          </p:cNvSpPr>
          <p:nvPr>
            <p:ph type="sldNum" sz="quarter" idx="12"/>
          </p:nvPr>
        </p:nvSpPr>
        <p:spPr/>
        <p:txBody>
          <a:bodyPr/>
          <a:lstStyle/>
          <a:p>
            <a:pPr>
              <a:defRPr/>
            </a:pPr>
            <a:r>
              <a:rPr lang="en-US" smtClean="0">
                <a:solidFill>
                  <a:srgbClr val="000000"/>
                </a:solidFill>
              </a:rPr>
              <a:t>Slide </a:t>
            </a:r>
            <a:fld id="{329D5634-4F47-4787-B28D-CBD8D23B71A3}" type="slidenum">
              <a:rPr lang="en-US" smtClean="0">
                <a:solidFill>
                  <a:srgbClr val="000000"/>
                </a:solidFill>
              </a:rPr>
              <a:pPr>
                <a:defRPr/>
              </a:pPr>
              <a:t>18</a:t>
            </a:fld>
            <a:endParaRPr lang="en-US">
              <a:solidFill>
                <a:srgbClr val="000000"/>
              </a:solidFill>
            </a:endParaRPr>
          </a:p>
        </p:txBody>
      </p:sp>
      <p:graphicFrame>
        <p:nvGraphicFramePr>
          <p:cNvPr id="7" name="Group 55"/>
          <p:cNvGraphicFramePr>
            <a:graphicFrameLocks noGrp="1"/>
          </p:cNvGraphicFramePr>
          <p:nvPr>
            <p:extLst>
              <p:ext uri="{D42A27DB-BD31-4B8C-83A1-F6EECF244321}">
                <p14:modId xmlns:p14="http://schemas.microsoft.com/office/powerpoint/2010/main" val="2693774438"/>
              </p:ext>
            </p:extLst>
          </p:nvPr>
        </p:nvGraphicFramePr>
        <p:xfrm>
          <a:off x="755576" y="2276872"/>
          <a:ext cx="8065839" cy="2092251"/>
        </p:xfrm>
        <a:graphic>
          <a:graphicData uri="http://schemas.openxmlformats.org/drawingml/2006/table">
            <a:tbl>
              <a:tblPr/>
              <a:tblGrid>
                <a:gridCol w="2736304"/>
                <a:gridCol w="1872208"/>
                <a:gridCol w="3457327"/>
              </a:tblGrid>
              <a:tr h="7920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Parameters </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Length</a:t>
                      </a:r>
                      <a:endParaRPr kumimoji="1" lang="en-US" altLang="ja-JP" sz="1800" b="0" i="0" u="none" strike="noStrike" cap="none" normalizeH="0" baseline="0" dirty="0" smtClean="0">
                        <a:ln>
                          <a:noFill/>
                        </a:ln>
                        <a:solidFill>
                          <a:schemeClr val="bg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800" b="1" i="0" u="none" strike="noStrike" cap="none" normalizeH="0" baseline="0" dirty="0" smtClean="0">
                          <a:ln>
                            <a:noFill/>
                          </a:ln>
                          <a:solidFill>
                            <a:schemeClr val="bg1"/>
                          </a:solidFill>
                          <a:effectLst/>
                          <a:latin typeface="Arial" charset="0"/>
                          <a:ea typeface="ＭＳ 明朝" pitchFamily="17" charset="-128"/>
                          <a:cs typeface="Times New Roman" pitchFamily="18" charset="0"/>
                        </a:rPr>
                        <a:t>Notes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33CC"/>
                    </a:solidFill>
                  </a:tcPr>
                </a:tc>
              </a:tr>
              <a:tr h="385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Message Type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Transaction ID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16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222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Confirmation Code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8 bits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Arial" charset="0"/>
                          <a:ea typeface="ＭＳ 明朝" pitchFamily="17" charset="-128"/>
                          <a:cs typeface="Times New Roman" pitchFamily="18" charset="0"/>
                        </a:rPr>
                        <a:t>Using the same confirmation code as in IEEE Std. 802.22-2011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bl>
          </a:graphicData>
        </a:graphic>
      </p:graphicFrame>
    </p:spTree>
    <p:extLst>
      <p:ext uri="{BB962C8B-B14F-4D97-AF65-F5344CB8AC3E}">
        <p14:creationId xmlns:p14="http://schemas.microsoft.com/office/powerpoint/2010/main" val="291929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5800" y="487494"/>
            <a:ext cx="7772400" cy="1066800"/>
          </a:xfrm>
        </p:spPr>
        <p:txBody>
          <a:bodyPr/>
          <a:lstStyle/>
          <a:p>
            <a:r>
              <a:rPr kumimoji="1" lang="en-US" altLang="ja-JP" dirty="0" smtClean="0"/>
              <a:t>Changes on BS initialization procedure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19</a:t>
            </a:fld>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200800" cy="501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59"/>
          <p:cNvGrpSpPr>
            <a:grpSpLocks/>
          </p:cNvGrpSpPr>
          <p:nvPr/>
        </p:nvGrpSpPr>
        <p:grpSpPr bwMode="auto">
          <a:xfrm>
            <a:off x="5065709" y="6021288"/>
            <a:ext cx="2870202" cy="236538"/>
            <a:chOff x="1750" y="3089"/>
            <a:chExt cx="1808" cy="149"/>
          </a:xfrm>
        </p:grpSpPr>
        <p:sp>
          <p:nvSpPr>
            <p:cNvPr id="9" name="AutoShape 47"/>
            <p:cNvSpPr>
              <a:spLocks noChangeArrowheads="1"/>
            </p:cNvSpPr>
            <p:nvPr/>
          </p:nvSpPr>
          <p:spPr bwMode="auto">
            <a:xfrm>
              <a:off x="1750" y="3126"/>
              <a:ext cx="120" cy="80"/>
            </a:xfrm>
            <a:prstGeom prst="flowChartProcess">
              <a:avLst/>
            </a:prstGeom>
            <a:solidFill>
              <a:srgbClr val="EAEAEA"/>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400">
                <a:latin typeface="Times New Roman" pitchFamily="18" charset="0"/>
                <a:cs typeface="Times New Roman" pitchFamily="18" charset="0"/>
              </a:endParaRPr>
            </a:p>
          </p:txBody>
        </p:sp>
        <p:sp>
          <p:nvSpPr>
            <p:cNvPr id="10" name="Text Box 48"/>
            <p:cNvSpPr txBox="1">
              <a:spLocks noChangeArrowheads="1"/>
            </p:cNvSpPr>
            <p:nvPr/>
          </p:nvSpPr>
          <p:spPr bwMode="auto">
            <a:xfrm>
              <a:off x="1905" y="3089"/>
              <a:ext cx="1653" cy="1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r>
                <a:rPr lang="en-US" altLang="ja-JP" sz="1400" dirty="0" smtClean="0">
                  <a:latin typeface="Times New Roman" pitchFamily="18" charset="0"/>
                  <a:cs typeface="Times New Roman" pitchFamily="18" charset="0"/>
                </a:rPr>
                <a:t>Changes to IEEE Std. 802.22-2011</a:t>
              </a:r>
              <a:endParaRPr lang="ja-JP" altLang="en-US" sz="1400" dirty="0">
                <a:latin typeface="Times New Roman" pitchFamily="18" charset="0"/>
                <a:cs typeface="Times New Roman" pitchFamily="18" charset="0"/>
              </a:endParaRPr>
            </a:p>
          </p:txBody>
        </p:sp>
      </p:grpSp>
      <p:sp>
        <p:nvSpPr>
          <p:cNvPr id="11" name="正方形/長方形 10"/>
          <p:cNvSpPr/>
          <p:nvPr/>
        </p:nvSpPr>
        <p:spPr>
          <a:xfrm>
            <a:off x="3214866" y="5262252"/>
            <a:ext cx="1728192" cy="461665"/>
          </a:xfrm>
          <a:prstGeom prst="rect">
            <a:avLst/>
          </a:prstGeom>
          <a:solidFill>
            <a:schemeClr val="bg1">
              <a:lumMod val="95000"/>
            </a:schemeClr>
          </a:solidFill>
          <a:ln w="28575">
            <a:solidFill>
              <a:schemeClr val="tx1"/>
            </a:solidFill>
          </a:ln>
        </p:spPr>
        <p:txBody>
          <a:bodyPr wrap="square">
            <a:spAutoFit/>
          </a:bodyPr>
          <a:lstStyle/>
          <a:p>
            <a:pPr lvl="0" algn="ctr"/>
            <a:r>
              <a:rPr lang="en-US" altLang="ja-JP" sz="800" dirty="0" smtClean="0">
                <a:solidFill>
                  <a:prstClr val="black"/>
                </a:solidFill>
              </a:rPr>
              <a:t>Present the available TV channel </a:t>
            </a:r>
          </a:p>
          <a:p>
            <a:pPr lvl="0" algn="ctr"/>
            <a:r>
              <a:rPr lang="en-US" altLang="ja-JP" sz="800" dirty="0" smtClean="0">
                <a:solidFill>
                  <a:prstClr val="black"/>
                </a:solidFill>
              </a:rPr>
              <a:t>list to the Higher Layers for Selection of  </a:t>
            </a:r>
            <a:r>
              <a:rPr lang="en-US" altLang="ja-JP" sz="800" dirty="0" smtClean="0">
                <a:solidFill>
                  <a:srgbClr val="FF0000"/>
                </a:solidFill>
              </a:rPr>
              <a:t>operating channels </a:t>
            </a:r>
          </a:p>
        </p:txBody>
      </p:sp>
      <p:sp>
        <p:nvSpPr>
          <p:cNvPr id="12" name="角丸四角形 11"/>
          <p:cNvSpPr/>
          <p:nvPr/>
        </p:nvSpPr>
        <p:spPr>
          <a:xfrm>
            <a:off x="3401262" y="5922135"/>
            <a:ext cx="1355398" cy="432048"/>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rPr>
              <a:t>Commence </a:t>
            </a:r>
            <a:r>
              <a:rPr kumimoji="1" lang="en-US" altLang="ja-JP" sz="800" dirty="0" smtClean="0">
                <a:solidFill>
                  <a:srgbClr val="FF0000"/>
                </a:solidFill>
              </a:rPr>
              <a:t>multichannel operation</a:t>
            </a:r>
            <a:r>
              <a:rPr kumimoji="1" lang="en-US" altLang="ja-JP" sz="800" dirty="0" smtClean="0">
                <a:solidFill>
                  <a:schemeClr val="tx1"/>
                </a:solidFill>
              </a:rPr>
              <a:t> on the selected TV channels  </a:t>
            </a:r>
            <a:endParaRPr kumimoji="1" lang="ja-JP" altLang="en-US" sz="800" dirty="0" smtClean="0">
              <a:solidFill>
                <a:schemeClr val="tx1"/>
              </a:solidFill>
            </a:endParaRPr>
          </a:p>
        </p:txBody>
      </p:sp>
    </p:spTree>
    <p:extLst>
      <p:ext uri="{BB962C8B-B14F-4D97-AF65-F5344CB8AC3E}">
        <p14:creationId xmlns:p14="http://schemas.microsoft.com/office/powerpoint/2010/main" val="33075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a:noFill/>
        </p:spPr>
        <p:txBody>
          <a:bodyPr/>
          <a:lstStyle/>
          <a:p>
            <a:pPr>
              <a:defRPr/>
            </a:pPr>
            <a:r>
              <a:rPr lang="en-US" altLang="ja-JP" dirty="0"/>
              <a:t>January 2013</a:t>
            </a:r>
          </a:p>
        </p:txBody>
      </p:sp>
      <p:sp>
        <p:nvSpPr>
          <p:cNvPr id="32770" name="Slide Number Placeholder 5"/>
          <p:cNvSpPr>
            <a:spLocks noGrp="1"/>
          </p:cNvSpPr>
          <p:nvPr>
            <p:ph type="sldNum" sz="quarter" idx="12"/>
          </p:nvPr>
        </p:nvSpPr>
        <p:spPr>
          <a:xfrm>
            <a:off x="4344988" y="6475413"/>
            <a:ext cx="530225" cy="182562"/>
          </a:xfrm>
          <a:noFill/>
        </p:spPr>
        <p:txBody>
          <a:bodyPr/>
          <a:lstStyle/>
          <a:p>
            <a:r>
              <a:rPr lang="en-US" altLang="ja-JP" smtClean="0">
                <a:ea typeface="ＭＳ Ｐゴシック" charset="-128"/>
              </a:rPr>
              <a:t>Slide </a:t>
            </a:r>
            <a:fld id="{13350375-32A5-4E1E-B0A4-F6EDE1EECDF4}" type="slidenum">
              <a:rPr lang="en-US" altLang="ja-JP" smtClean="0">
                <a:ea typeface="ＭＳ Ｐゴシック" charset="-128"/>
              </a:rPr>
              <a:pPr/>
              <a:t>2</a:t>
            </a:fld>
            <a:endParaRPr lang="en-US" altLang="ja-JP" smtClean="0">
              <a:ea typeface="ＭＳ Ｐゴシック" charset="-128"/>
            </a:endParaRPr>
          </a:p>
        </p:txBody>
      </p:sp>
      <p:sp>
        <p:nvSpPr>
          <p:cNvPr id="32771" name="Rectangle 2"/>
          <p:cNvSpPr>
            <a:spLocks noGrp="1" noChangeArrowheads="1"/>
          </p:cNvSpPr>
          <p:nvPr>
            <p:ph type="title"/>
          </p:nvPr>
        </p:nvSpPr>
        <p:spPr/>
        <p:txBody>
          <a:bodyPr/>
          <a:lstStyle/>
          <a:p>
            <a:pPr eaLnBrk="1" hangingPunct="1"/>
            <a:r>
              <a:rPr lang="en-US" altLang="ja-JP" dirty="0" smtClean="0">
                <a:ea typeface="ＭＳ Ｐゴシック" charset="-128"/>
              </a:rPr>
              <a:t>Abstract</a:t>
            </a:r>
          </a:p>
        </p:txBody>
      </p:sp>
      <p:sp>
        <p:nvSpPr>
          <p:cNvPr id="32772" name="Rectangle 3"/>
          <p:cNvSpPr>
            <a:spLocks noGrp="1" noChangeArrowheads="1"/>
          </p:cNvSpPr>
          <p:nvPr>
            <p:ph type="body" idx="1"/>
          </p:nvPr>
        </p:nvSpPr>
        <p:spPr/>
        <p:txBody>
          <a:bodyPr/>
          <a:lstStyle/>
          <a:p>
            <a:pPr eaLnBrk="1" hangingPunct="1"/>
            <a:r>
              <a:rPr lang="en-US" altLang="ja-JP" dirty="0" smtClean="0">
                <a:ea typeface="ＭＳ Ｐゴシック" charset="-128"/>
              </a:rPr>
              <a:t>This contribution presents a partial MAC proposal for IEEE 802.22b which is the amendment in the IEEE Std. 802.22-2011[1] to support enhanced broadband services and monitoring applications.</a:t>
            </a:r>
          </a:p>
          <a:p>
            <a:pPr eaLnBrk="1" hangingPunct="1"/>
            <a:endParaRPr lang="en-US" altLang="ja-JP" dirty="0" smtClean="0">
              <a:ea typeface="ＭＳ Ｐゴシック" charset="-128"/>
            </a:endParaRPr>
          </a:p>
          <a:p>
            <a:pPr eaLnBrk="1" hangingPunct="1"/>
            <a:r>
              <a:rPr lang="en-US" altLang="ja-JP" dirty="0" smtClean="0">
                <a:ea typeface="ＭＳ Ｐゴシック" charset="-128"/>
              </a:rPr>
              <a:t>This partial MAC proposal consists of</a:t>
            </a:r>
          </a:p>
          <a:p>
            <a:pPr eaLnBrk="1" hangingPunct="1">
              <a:buFont typeface="Times New Roman" pitchFamily="18" charset="0"/>
              <a:buChar char="−"/>
            </a:pPr>
            <a:r>
              <a:rPr lang="en-US" altLang="ja-JP" dirty="0" smtClean="0">
                <a:ea typeface="ＭＳ Ｐゴシック" charset="-128"/>
              </a:rPr>
              <a:t>Multi Channel MAC</a:t>
            </a:r>
          </a:p>
          <a:p>
            <a:pPr eaLnBrk="1" hangingPunct="1">
              <a:buFont typeface="Times New Roman" pitchFamily="18" charset="0"/>
              <a:buChar char="−"/>
            </a:pPr>
            <a:r>
              <a:rPr lang="en-US" altLang="ja-JP" dirty="0" smtClean="0">
                <a:ea typeface="ＭＳ Ｐゴシック" charset="-128"/>
              </a:rPr>
              <a:t>Multi Channel Sharing Scheme  </a:t>
            </a:r>
          </a:p>
        </p:txBody>
      </p:sp>
      <p:sp>
        <p:nvSpPr>
          <p:cNvPr id="32773"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t>Commence multichannel operation at </a:t>
            </a:r>
            <a:r>
              <a:rPr lang="en-US" altLang="ja-JP" dirty="0"/>
              <a:t>BS</a:t>
            </a:r>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20</a:t>
            </a:fld>
            <a:endParaRPr lang="en-US"/>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00808"/>
            <a:ext cx="5558059" cy="462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9950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85800" y="465460"/>
            <a:ext cx="7772400" cy="1066800"/>
          </a:xfrm>
        </p:spPr>
        <p:txBody>
          <a:bodyPr/>
          <a:lstStyle/>
          <a:p>
            <a:r>
              <a:rPr lang="en-US" altLang="ja-JP" dirty="0"/>
              <a:t>Changes on </a:t>
            </a:r>
            <a:r>
              <a:rPr lang="en-US" altLang="ja-JP" dirty="0" smtClean="0"/>
              <a:t>CPE </a:t>
            </a:r>
            <a:r>
              <a:rPr lang="en-US" altLang="ja-JP" dirty="0"/>
              <a:t>initialization procedure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21</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5"/>
            <a:ext cx="6552728"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正方形/長方形 7"/>
          <p:cNvSpPr/>
          <p:nvPr/>
        </p:nvSpPr>
        <p:spPr>
          <a:xfrm>
            <a:off x="2144967" y="3240916"/>
            <a:ext cx="2088232" cy="338554"/>
          </a:xfrm>
          <a:prstGeom prst="rect">
            <a:avLst/>
          </a:prstGeom>
          <a:solidFill>
            <a:schemeClr val="bg1">
              <a:lumMod val="95000"/>
            </a:schemeClr>
          </a:solidFill>
          <a:ln w="28575">
            <a:solidFill>
              <a:schemeClr val="tx1"/>
            </a:solidFill>
          </a:ln>
        </p:spPr>
        <p:txBody>
          <a:bodyPr wrap="square">
            <a:spAutoFit/>
          </a:bodyPr>
          <a:lstStyle/>
          <a:p>
            <a:pPr lvl="0" algn="ctr"/>
            <a:r>
              <a:rPr lang="en-US" altLang="ja-JP" sz="800" dirty="0" smtClean="0">
                <a:solidFill>
                  <a:prstClr val="black"/>
                </a:solidFill>
              </a:rPr>
              <a:t>Selection of WRAN service by  Installer or by local routine </a:t>
            </a:r>
            <a:r>
              <a:rPr lang="en-US" altLang="ja-JP" sz="800" dirty="0" smtClean="0">
                <a:solidFill>
                  <a:srgbClr val="FF0000"/>
                </a:solidFill>
              </a:rPr>
              <a:t>for multichannel operation</a:t>
            </a:r>
          </a:p>
        </p:txBody>
      </p:sp>
      <p:grpSp>
        <p:nvGrpSpPr>
          <p:cNvPr id="9" name="Group 59"/>
          <p:cNvGrpSpPr>
            <a:grpSpLocks/>
          </p:cNvGrpSpPr>
          <p:nvPr/>
        </p:nvGrpSpPr>
        <p:grpSpPr bwMode="auto">
          <a:xfrm>
            <a:off x="5940152" y="6018346"/>
            <a:ext cx="2870202" cy="236538"/>
            <a:chOff x="1750" y="3089"/>
            <a:chExt cx="1808" cy="149"/>
          </a:xfrm>
        </p:grpSpPr>
        <p:sp>
          <p:nvSpPr>
            <p:cNvPr id="10" name="AutoShape 47"/>
            <p:cNvSpPr>
              <a:spLocks noChangeArrowheads="1"/>
            </p:cNvSpPr>
            <p:nvPr/>
          </p:nvSpPr>
          <p:spPr bwMode="auto">
            <a:xfrm>
              <a:off x="1750" y="3126"/>
              <a:ext cx="120" cy="80"/>
            </a:xfrm>
            <a:prstGeom prst="flowChartProcess">
              <a:avLst/>
            </a:prstGeom>
            <a:solidFill>
              <a:srgbClr val="EAEAEA"/>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sz="1400">
                <a:latin typeface="Times New Roman" pitchFamily="18" charset="0"/>
                <a:cs typeface="Times New Roman" pitchFamily="18" charset="0"/>
              </a:endParaRPr>
            </a:p>
          </p:txBody>
        </p:sp>
        <p:sp>
          <p:nvSpPr>
            <p:cNvPr id="11" name="Text Box 48"/>
            <p:cNvSpPr txBox="1">
              <a:spLocks noChangeArrowheads="1"/>
            </p:cNvSpPr>
            <p:nvPr/>
          </p:nvSpPr>
          <p:spPr bwMode="auto">
            <a:xfrm>
              <a:off x="1905" y="3089"/>
              <a:ext cx="1653" cy="14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r>
                <a:rPr lang="en-US" altLang="ja-JP" sz="1400" dirty="0" smtClean="0">
                  <a:latin typeface="Times New Roman" pitchFamily="18" charset="0"/>
                  <a:cs typeface="Times New Roman" pitchFamily="18" charset="0"/>
                </a:rPr>
                <a:t>Changes to IEEE Std. 802.22-2011</a:t>
              </a:r>
              <a:endParaRPr lang="ja-JP" altLang="en-US" sz="1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60861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a:xfrm>
            <a:off x="683568" y="476672"/>
            <a:ext cx="7772400" cy="1066800"/>
          </a:xfrm>
        </p:spPr>
        <p:txBody>
          <a:bodyPr/>
          <a:lstStyle/>
          <a:p>
            <a:r>
              <a:rPr lang="en-US" altLang="ja-JP" dirty="0"/>
              <a:t>Commence multichannel operation </a:t>
            </a:r>
            <a:r>
              <a:rPr lang="en-US" altLang="ja-JP" dirty="0" smtClean="0"/>
              <a:t>at CPE</a:t>
            </a:r>
            <a:endParaRPr lang="en-US" altLang="ja-JP"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22</a:t>
            </a:fld>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90690"/>
            <a:ext cx="7413759" cy="4637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019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23</a:t>
            </a:fld>
            <a:endParaRPr lang="en-US"/>
          </a:p>
        </p:txBody>
      </p:sp>
      <p:sp>
        <p:nvSpPr>
          <p:cNvPr id="7" name="タイトル 2"/>
          <p:cNvSpPr>
            <a:spLocks noGrp="1"/>
          </p:cNvSpPr>
          <p:nvPr>
            <p:ph type="title"/>
          </p:nvPr>
        </p:nvSpPr>
        <p:spPr>
          <a:xfrm>
            <a:off x="755576" y="2420888"/>
            <a:ext cx="7772400" cy="1066800"/>
          </a:xfrm>
        </p:spPr>
        <p:txBody>
          <a:bodyPr/>
          <a:lstStyle/>
          <a:p>
            <a:r>
              <a:rPr kumimoji="1" lang="en-US" altLang="ja-JP" dirty="0" smtClean="0"/>
              <a:t>Multichannel Sharing Scheme</a:t>
            </a:r>
            <a:endParaRPr kumimoji="1" lang="ja-JP" altLang="en-US" dirty="0"/>
          </a:p>
        </p:txBody>
      </p:sp>
    </p:spTree>
    <p:extLst>
      <p:ext uri="{BB962C8B-B14F-4D97-AF65-F5344CB8AC3E}">
        <p14:creationId xmlns:p14="http://schemas.microsoft.com/office/powerpoint/2010/main" val="4080426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85800" y="1628800"/>
            <a:ext cx="7772400" cy="4680520"/>
          </a:xfrm>
        </p:spPr>
        <p:txBody>
          <a:bodyPr/>
          <a:lstStyle/>
          <a:p>
            <a:r>
              <a:rPr kumimoji="1" lang="en-US" altLang="ja-JP" dirty="0" smtClean="0"/>
              <a:t>Motivation</a:t>
            </a:r>
          </a:p>
          <a:p>
            <a:r>
              <a:rPr lang="en-US" altLang="ja-JP" dirty="0" smtClean="0"/>
              <a:t>Changes to current IEEE Std. 802.22-2011</a:t>
            </a:r>
          </a:p>
          <a:p>
            <a:r>
              <a:rPr kumimoji="1" lang="en-US" altLang="ja-JP" dirty="0" smtClean="0"/>
              <a:t>Operation Flow for Multi Channel Sharing Scheme (MCSS)</a:t>
            </a:r>
          </a:p>
          <a:p>
            <a:r>
              <a:rPr lang="en-US" altLang="ja-JP" dirty="0" smtClean="0"/>
              <a:t>Message Flow of the MCSS</a:t>
            </a:r>
          </a:p>
        </p:txBody>
      </p:sp>
      <p:sp>
        <p:nvSpPr>
          <p:cNvPr id="3" name="タイトル 2"/>
          <p:cNvSpPr>
            <a:spLocks noGrp="1"/>
          </p:cNvSpPr>
          <p:nvPr>
            <p:ph type="title"/>
          </p:nvPr>
        </p:nvSpPr>
        <p:spPr/>
        <p:txBody>
          <a:bodyPr/>
          <a:lstStyle/>
          <a:p>
            <a:r>
              <a:rPr kumimoji="1" lang="en-US" altLang="ja-JP" dirty="0" smtClean="0"/>
              <a:t>Outline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24</a:t>
            </a:fld>
            <a:endParaRPr lang="en-US"/>
          </a:p>
        </p:txBody>
      </p:sp>
    </p:spTree>
    <p:extLst>
      <p:ext uri="{BB962C8B-B14F-4D97-AF65-F5344CB8AC3E}">
        <p14:creationId xmlns:p14="http://schemas.microsoft.com/office/powerpoint/2010/main" val="26373718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a:xfrm>
            <a:off x="685800" y="313007"/>
            <a:ext cx="7772400" cy="1164452"/>
          </a:xfrm>
        </p:spPr>
        <p:txBody>
          <a:bodyPr/>
          <a:lstStyle/>
          <a:p>
            <a:r>
              <a:rPr kumimoji="1" lang="en-US" altLang="ja-JP" dirty="0" smtClean="0"/>
              <a:t>Motivation [3]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25</a:t>
            </a:fld>
            <a:endParaRPr lang="en-US"/>
          </a:p>
        </p:txBody>
      </p:sp>
      <p:sp>
        <p:nvSpPr>
          <p:cNvPr id="8" name="Rectangle 3"/>
          <p:cNvSpPr txBox="1">
            <a:spLocks noChangeArrowheads="1"/>
          </p:cNvSpPr>
          <p:nvPr/>
        </p:nvSpPr>
        <p:spPr bwMode="auto">
          <a:xfrm>
            <a:off x="467544" y="1122279"/>
            <a:ext cx="8496300" cy="48831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marL="182563" indent="-182563"/>
            <a:r>
              <a:rPr lang="en-US" altLang="ja-JP" sz="1800" dirty="0" smtClean="0">
                <a:ea typeface="ＭＳ Ｐゴシック" charset="-128"/>
              </a:rPr>
              <a:t>Autonomous channel sharing scheme in IEEE 802.22-2011</a:t>
            </a:r>
          </a:p>
          <a:p>
            <a:pPr marL="539750" lvl="1" indent="-177800"/>
            <a:r>
              <a:rPr lang="en-US" altLang="ja-JP" sz="1800" b="1" dirty="0" smtClean="0">
                <a:ea typeface="ＭＳ Ｐゴシック" charset="-128"/>
              </a:rPr>
              <a:t>Spectrum Etiquette and Self-Coexistence </a:t>
            </a:r>
          </a:p>
          <a:p>
            <a:pPr marL="539750" lvl="1" indent="-177800"/>
            <a:endParaRPr lang="en-US" altLang="ja-JP" sz="1600" b="1" dirty="0" smtClean="0">
              <a:ea typeface="ＭＳ Ｐゴシック" charset="-128"/>
            </a:endParaRPr>
          </a:p>
          <a:p>
            <a:pPr marL="182563" indent="-182563"/>
            <a:r>
              <a:rPr lang="en-US" altLang="ja-JP" sz="1800" dirty="0" smtClean="0">
                <a:ea typeface="ＭＳ Ｐゴシック" charset="-128"/>
              </a:rPr>
              <a:t>Spectrum Etiquette</a:t>
            </a:r>
          </a:p>
          <a:p>
            <a:pPr marL="539750" lvl="1" indent="-177800"/>
            <a:r>
              <a:rPr lang="en-US" altLang="ja-JP" sz="1800" b="1" dirty="0" smtClean="0">
                <a:ea typeface="ＭＳ Ｐゴシック" charset="-128"/>
              </a:rPr>
              <a:t>Use channels that are not selected as operating or backup of the discovered neighboring cell </a:t>
            </a:r>
            <a:r>
              <a:rPr lang="ja-JP" altLang="en-US" sz="1800" b="1" dirty="0" smtClean="0">
                <a:ea typeface="ＭＳ Ｐゴシック" charset="-128"/>
              </a:rPr>
              <a:t>　</a:t>
            </a:r>
            <a:endParaRPr lang="ja-JP" altLang="en-US" sz="1800" b="1" dirty="0" smtClean="0">
              <a:solidFill>
                <a:srgbClr val="FF0066"/>
              </a:solidFill>
              <a:ea typeface="ＭＳ Ｐゴシック" charset="-128"/>
            </a:endParaRPr>
          </a:p>
          <a:p>
            <a:pPr marL="182563" indent="-182563"/>
            <a:endParaRPr lang="ja-JP" altLang="en-US" sz="1800" dirty="0" smtClean="0">
              <a:ea typeface="ＭＳ Ｐゴシック" charset="-128"/>
            </a:endParaRPr>
          </a:p>
          <a:p>
            <a:pPr marL="182563" indent="-182563"/>
            <a:r>
              <a:rPr lang="en-US" altLang="ja-JP" sz="1800" dirty="0" smtClean="0">
                <a:ea typeface="ＭＳ Ｐゴシック" charset="-128"/>
              </a:rPr>
              <a:t>Self-Coexistence</a:t>
            </a:r>
          </a:p>
          <a:p>
            <a:pPr marL="539750" lvl="1" indent="-177800"/>
            <a:r>
              <a:rPr lang="en-US" altLang="ja-JP" sz="1800" b="1" dirty="0" smtClean="0">
                <a:ea typeface="ＭＳ Ｐゴシック" charset="-128"/>
              </a:rPr>
              <a:t>Neighboring cells share a common transmission channel </a:t>
            </a:r>
          </a:p>
          <a:p>
            <a:pPr marL="539750" lvl="1" indent="-177800"/>
            <a:r>
              <a:rPr lang="en-US" altLang="ja-JP" sz="1800" b="1" dirty="0" smtClean="0">
                <a:ea typeface="ＭＳ Ｐゴシック" charset="-128"/>
              </a:rPr>
              <a:t>Realization using Coexistence Beacon Protocol</a:t>
            </a:r>
          </a:p>
          <a:p>
            <a:pPr marL="539750" lvl="1" indent="-177800"/>
            <a:r>
              <a:rPr lang="en-US" altLang="ja-JP" sz="1800" b="1" dirty="0" smtClean="0">
                <a:ea typeface="ＭＳ Ｐゴシック" charset="-128"/>
              </a:rPr>
              <a:t>Time division sharing scheme in frame </a:t>
            </a:r>
            <a:r>
              <a:rPr lang="en-US" altLang="ja-JP" sz="1800" dirty="0" smtClean="0"/>
              <a:t>based</a:t>
            </a:r>
            <a:r>
              <a:rPr lang="ja-JP" altLang="en-US" sz="1800" b="1" dirty="0" smtClean="0">
                <a:ea typeface="ＭＳ Ｐゴシック" charset="-128"/>
              </a:rPr>
              <a:t>（</a:t>
            </a:r>
            <a:r>
              <a:rPr lang="en-US" altLang="ja-JP" sz="1800" b="1" dirty="0" smtClean="0">
                <a:ea typeface="ＭＳ Ｐゴシック" charset="-128"/>
              </a:rPr>
              <a:t>On-demand Frame Contention: ODFC</a:t>
            </a:r>
            <a:r>
              <a:rPr lang="ja-JP" altLang="en-US" sz="1800" b="1" dirty="0" smtClean="0">
                <a:ea typeface="ＭＳ Ｐゴシック" charset="-128"/>
              </a:rPr>
              <a:t>）</a:t>
            </a:r>
            <a:br>
              <a:rPr lang="ja-JP" altLang="en-US" sz="1800" b="1" dirty="0" smtClean="0">
                <a:ea typeface="ＭＳ Ｐゴシック" charset="-128"/>
              </a:rPr>
            </a:br>
            <a:endParaRPr lang="ja-JP" altLang="en-US" sz="1800" b="1" dirty="0">
              <a:solidFill>
                <a:srgbClr val="FF0066"/>
              </a:solidFill>
              <a:ea typeface="ＭＳ Ｐゴシック" charset="-128"/>
            </a:endParaRPr>
          </a:p>
        </p:txBody>
      </p:sp>
      <p:grpSp>
        <p:nvGrpSpPr>
          <p:cNvPr id="9" name="Group 5"/>
          <p:cNvGrpSpPr>
            <a:grpSpLocks/>
          </p:cNvGrpSpPr>
          <p:nvPr/>
        </p:nvGrpSpPr>
        <p:grpSpPr bwMode="auto">
          <a:xfrm>
            <a:off x="3721611" y="3121427"/>
            <a:ext cx="4554538" cy="388939"/>
            <a:chOff x="3149" y="1447"/>
            <a:chExt cx="2869" cy="245"/>
          </a:xfrm>
        </p:grpSpPr>
        <p:sp>
          <p:nvSpPr>
            <p:cNvPr id="10" name="Text Box 6"/>
            <p:cNvSpPr txBox="1">
              <a:spLocks noChangeArrowheads="1"/>
            </p:cNvSpPr>
            <p:nvPr/>
          </p:nvSpPr>
          <p:spPr bwMode="auto">
            <a:xfrm>
              <a:off x="3396" y="1480"/>
              <a:ext cx="2622" cy="212"/>
            </a:xfrm>
            <a:prstGeom prst="rect">
              <a:avLst/>
            </a:prstGeom>
            <a:gradFill rotWithShape="1">
              <a:gsLst>
                <a:gs pos="0">
                  <a:srgbClr val="CCFFFF"/>
                </a:gs>
                <a:gs pos="50000">
                  <a:srgbClr val="CCFFFF">
                    <a:gamma/>
                    <a:tint val="20000"/>
                    <a:invGamma/>
                  </a:srgbClr>
                </a:gs>
                <a:gs pos="100000">
                  <a:srgbClr val="CCFF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l" eaLnBrk="1" hangingPunct="1"/>
              <a:r>
                <a:rPr kumimoji="1" lang="en-US" altLang="ja-JP" sz="1600" b="0" dirty="0">
                  <a:solidFill>
                    <a:schemeClr val="tx1"/>
                  </a:solidFill>
                  <a:ea typeface="ＭＳ Ｐゴシック" charset="-128"/>
                </a:rPr>
                <a:t>channel may be occupied by early registered cell</a:t>
              </a:r>
            </a:p>
          </p:txBody>
        </p:sp>
        <p:sp>
          <p:nvSpPr>
            <p:cNvPr id="11" name="AutoShape 7"/>
            <p:cNvSpPr>
              <a:spLocks noChangeArrowheads="1"/>
            </p:cNvSpPr>
            <p:nvPr/>
          </p:nvSpPr>
          <p:spPr bwMode="auto">
            <a:xfrm flipV="1">
              <a:off x="3149" y="1447"/>
              <a:ext cx="213" cy="22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CCFFFF"/>
                </a:gs>
                <a:gs pos="50000">
                  <a:srgbClr val="CCFFFF">
                    <a:gamma/>
                    <a:tint val="20000"/>
                    <a:invGamma/>
                  </a:srgbClr>
                </a:gs>
                <a:gs pos="100000">
                  <a:srgbClr val="CCFFFF"/>
                </a:gs>
              </a:gsLst>
              <a:lin ang="5400000" scaled="1"/>
            </a:gradFill>
            <a:ln w="9525" algn="ctr">
              <a:solidFill>
                <a:schemeClr val="bg2"/>
              </a:solidFill>
              <a:miter lim="800000"/>
              <a:headEnd/>
              <a:tailEnd/>
            </a:ln>
            <a:effectLst>
              <a:outerShdw dist="35921" dir="2700000" algn="ctr" rotWithShape="0">
                <a:schemeClr val="bg2"/>
              </a:outerShdw>
            </a:effectLst>
          </p:spPr>
          <p:txBody>
            <a:bodyPr wrap="none">
              <a:spAutoFit/>
            </a:bodyPr>
            <a:lstStyle/>
            <a:p>
              <a:endParaRPr lang="ja-JP" altLang="en-US"/>
            </a:p>
          </p:txBody>
        </p:sp>
      </p:grpSp>
      <p:grpSp>
        <p:nvGrpSpPr>
          <p:cNvPr id="12" name="Group 9"/>
          <p:cNvGrpSpPr>
            <a:grpSpLocks/>
          </p:cNvGrpSpPr>
          <p:nvPr/>
        </p:nvGrpSpPr>
        <p:grpSpPr bwMode="auto">
          <a:xfrm>
            <a:off x="3362836" y="4956668"/>
            <a:ext cx="5573713" cy="580677"/>
            <a:chOff x="1909" y="3219"/>
            <a:chExt cx="3511" cy="550"/>
          </a:xfrm>
        </p:grpSpPr>
        <p:sp>
          <p:nvSpPr>
            <p:cNvPr id="13" name="Text Box 10"/>
            <p:cNvSpPr txBox="1">
              <a:spLocks noChangeArrowheads="1"/>
            </p:cNvSpPr>
            <p:nvPr/>
          </p:nvSpPr>
          <p:spPr bwMode="auto">
            <a:xfrm>
              <a:off x="2135" y="3219"/>
              <a:ext cx="3285" cy="550"/>
            </a:xfrm>
            <a:prstGeom prst="rect">
              <a:avLst/>
            </a:prstGeom>
            <a:gradFill rotWithShape="1">
              <a:gsLst>
                <a:gs pos="0">
                  <a:srgbClr val="CCFFFF"/>
                </a:gs>
                <a:gs pos="50000">
                  <a:srgbClr val="CCFFFF">
                    <a:gamma/>
                    <a:tint val="20000"/>
                    <a:invGamma/>
                  </a:srgbClr>
                </a:gs>
                <a:gs pos="100000">
                  <a:srgbClr val="CCFF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l" eaLnBrk="1" hangingPunct="1"/>
              <a:r>
                <a:rPr kumimoji="1" lang="en-US" altLang="ja-JP" sz="1600" b="0" dirty="0">
                  <a:solidFill>
                    <a:schemeClr val="tx1"/>
                  </a:solidFill>
                  <a:ea typeface="ＭＳ Ｐゴシック" charset="-128"/>
                </a:rPr>
                <a:t>Only can content through frame </a:t>
              </a:r>
              <a:r>
                <a:rPr kumimoji="1" lang="en-US" altLang="ja-JP" sz="1600" b="0" dirty="0" smtClean="0">
                  <a:solidFill>
                    <a:schemeClr val="tx1"/>
                  </a:solidFill>
                </a:rPr>
                <a:t>based</a:t>
              </a:r>
              <a:r>
                <a:rPr kumimoji="1" lang="en-US" altLang="ja-JP" sz="1600" b="0" dirty="0" smtClean="0">
                  <a:solidFill>
                    <a:schemeClr val="tx1"/>
                  </a:solidFill>
                  <a:ea typeface="ＭＳ Ｐゴシック" charset="-128"/>
                </a:rPr>
                <a:t> </a:t>
              </a:r>
              <a:r>
                <a:rPr kumimoji="1" lang="en-US" altLang="ja-JP" sz="1600" b="0" dirty="0">
                  <a:solidFill>
                    <a:schemeClr val="tx1"/>
                  </a:solidFill>
                  <a:ea typeface="ＭＳ Ｐゴシック" charset="-128"/>
                </a:rPr>
                <a:t>even though unfair </a:t>
              </a:r>
            </a:p>
            <a:p>
              <a:pPr algn="l" eaLnBrk="1" hangingPunct="1"/>
              <a:r>
                <a:rPr kumimoji="1" lang="en-US" altLang="ja-JP" sz="1600" b="0" dirty="0">
                  <a:solidFill>
                    <a:schemeClr val="tx1"/>
                  </a:solidFill>
                  <a:ea typeface="ＭＳ Ｐゴシック" charset="-128"/>
                </a:rPr>
                <a:t>in resource allocation exist</a:t>
              </a:r>
            </a:p>
          </p:txBody>
        </p:sp>
        <p:sp>
          <p:nvSpPr>
            <p:cNvPr id="14" name="AutoShape 11"/>
            <p:cNvSpPr>
              <a:spLocks noChangeArrowheads="1"/>
            </p:cNvSpPr>
            <p:nvPr/>
          </p:nvSpPr>
          <p:spPr bwMode="auto">
            <a:xfrm flipV="1">
              <a:off x="1909" y="3267"/>
              <a:ext cx="213" cy="22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CCFFFF"/>
                </a:gs>
                <a:gs pos="50000">
                  <a:srgbClr val="CCFFFF">
                    <a:gamma/>
                    <a:tint val="20000"/>
                    <a:invGamma/>
                  </a:srgbClr>
                </a:gs>
                <a:gs pos="100000">
                  <a:srgbClr val="CCFFFF"/>
                </a:gs>
              </a:gsLst>
              <a:lin ang="5400000" scaled="1"/>
            </a:gradFill>
            <a:ln w="9525" algn="ctr">
              <a:solidFill>
                <a:schemeClr val="bg2"/>
              </a:solidFill>
              <a:miter lim="800000"/>
              <a:headEnd/>
              <a:tailEnd/>
            </a:ln>
            <a:effectLst>
              <a:outerShdw dist="35921" dir="2700000" algn="ctr" rotWithShape="0">
                <a:schemeClr val="bg2"/>
              </a:outerShdw>
            </a:effectLst>
          </p:spPr>
          <p:txBody>
            <a:bodyPr wrap="none">
              <a:spAutoFit/>
            </a:bodyPr>
            <a:lstStyle/>
            <a:p>
              <a:endParaRPr lang="ja-JP" altLang="en-US"/>
            </a:p>
          </p:txBody>
        </p:sp>
      </p:grpSp>
      <p:sp>
        <p:nvSpPr>
          <p:cNvPr id="15" name="Rectangle 14"/>
          <p:cNvSpPr>
            <a:spLocks noChangeArrowheads="1"/>
          </p:cNvSpPr>
          <p:nvPr/>
        </p:nvSpPr>
        <p:spPr bwMode="auto">
          <a:xfrm>
            <a:off x="2648460" y="2708920"/>
            <a:ext cx="5099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ja-JP" altLang="en-US" sz="1800" b="0" dirty="0">
                <a:solidFill>
                  <a:srgbClr val="FF0066"/>
                </a:solidFill>
                <a:ea typeface="ＭＳ Ｐゴシック" charset="-128"/>
              </a:rPr>
              <a:t>→　</a:t>
            </a:r>
            <a:r>
              <a:rPr kumimoji="1" lang="en-US" altLang="ja-JP" sz="1800" b="0" dirty="0">
                <a:solidFill>
                  <a:srgbClr val="FF0066"/>
                </a:solidFill>
                <a:ea typeface="ＭＳ Ｐゴシック" charset="-128"/>
              </a:rPr>
              <a:t>no limitation on the channel number used per cell</a:t>
            </a:r>
          </a:p>
        </p:txBody>
      </p:sp>
      <p:sp>
        <p:nvSpPr>
          <p:cNvPr id="16" name="Rectangle 15"/>
          <p:cNvSpPr>
            <a:spLocks noChangeArrowheads="1"/>
          </p:cNvSpPr>
          <p:nvPr/>
        </p:nvSpPr>
        <p:spPr bwMode="auto">
          <a:xfrm>
            <a:off x="1872173" y="4572645"/>
            <a:ext cx="5051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1" lang="ja-JP" altLang="en-US" sz="1800" b="0" dirty="0">
                <a:solidFill>
                  <a:srgbClr val="FF0066"/>
                </a:solidFill>
                <a:ea typeface="ＭＳ Ｐゴシック" charset="-128"/>
              </a:rPr>
              <a:t>→　</a:t>
            </a:r>
            <a:r>
              <a:rPr kumimoji="1" lang="en-US" altLang="ja-JP" sz="1800" b="0" dirty="0">
                <a:solidFill>
                  <a:srgbClr val="FF0066"/>
                </a:solidFill>
                <a:ea typeface="ＭＳ Ｐゴシック" charset="-128"/>
              </a:rPr>
              <a:t>cannot share the resources in channel </a:t>
            </a:r>
            <a:r>
              <a:rPr kumimoji="1" lang="en-US" altLang="ja-JP" sz="1800" b="0" dirty="0" smtClean="0">
                <a:solidFill>
                  <a:srgbClr val="FF0066"/>
                </a:solidFill>
              </a:rPr>
              <a:t>based</a:t>
            </a:r>
            <a:endParaRPr kumimoji="1" lang="en-US" altLang="ja-JP" sz="1800" b="0" dirty="0">
              <a:solidFill>
                <a:srgbClr val="FF0066"/>
              </a:solidFill>
              <a:ea typeface="ＭＳ Ｐゴシック" charset="-128"/>
            </a:endParaRPr>
          </a:p>
        </p:txBody>
      </p:sp>
      <p:sp>
        <p:nvSpPr>
          <p:cNvPr id="18" name="Text Box 4"/>
          <p:cNvSpPr txBox="1">
            <a:spLocks noChangeArrowheads="1"/>
          </p:cNvSpPr>
          <p:nvPr/>
        </p:nvSpPr>
        <p:spPr bwMode="auto">
          <a:xfrm>
            <a:off x="446756" y="5729090"/>
            <a:ext cx="8656637" cy="584775"/>
          </a:xfrm>
          <a:prstGeom prst="rect">
            <a:avLst/>
          </a:prstGeom>
          <a:gradFill rotWithShape="1">
            <a:gsLst>
              <a:gs pos="0">
                <a:srgbClr val="CCFFCC"/>
              </a:gs>
              <a:gs pos="50000">
                <a:srgbClr val="CCFFCC">
                  <a:gamma/>
                  <a:tint val="20000"/>
                  <a:invGamma/>
                </a:srgbClr>
              </a:gs>
              <a:gs pos="100000">
                <a:srgbClr val="CCFFCC"/>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kumimoji="1" lang="en-US" altLang="ja-JP" sz="1600" b="0" dirty="0" smtClean="0">
                <a:solidFill>
                  <a:schemeClr val="tx1"/>
                </a:solidFill>
                <a:ea typeface="ＭＳ Ｐゴシック" charset="-128"/>
              </a:rPr>
              <a:t>We propose a scheme that can manage multichannel sharing efficiently and flexibly to </a:t>
            </a:r>
            <a:r>
              <a:rPr lang="en-US" altLang="ja-JP" sz="1600" b="0" dirty="0" smtClean="0"/>
              <a:t>support </a:t>
            </a:r>
            <a:r>
              <a:rPr lang="en-US" altLang="ja-JP" sz="1600" b="0" dirty="0"/>
              <a:t>enhanced broadband services and monitoring applications</a:t>
            </a:r>
            <a:r>
              <a:rPr lang="en-US" altLang="ja-JP" sz="1600" b="0" dirty="0" smtClean="0"/>
              <a:t>.</a:t>
            </a:r>
            <a:endParaRPr lang="en-US" altLang="ja-JP" sz="1600" b="0" dirty="0"/>
          </a:p>
        </p:txBody>
      </p:sp>
    </p:spTree>
    <p:extLst>
      <p:ext uri="{BB962C8B-B14F-4D97-AF65-F5344CB8AC3E}">
        <p14:creationId xmlns:p14="http://schemas.microsoft.com/office/powerpoint/2010/main" val="419012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Changes to current IEEE Std. </a:t>
            </a:r>
            <a:r>
              <a:rPr lang="en-US" altLang="ja-JP" dirty="0" smtClean="0"/>
              <a:t>802.22-2011</a:t>
            </a:r>
            <a:r>
              <a:rPr kumimoji="1" lang="en-US" altLang="ja-JP" dirty="0" smtClean="0"/>
              <a:t>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26</a:t>
            </a:fld>
            <a:endParaRPr lang="en-US"/>
          </a:p>
        </p:txBody>
      </p:sp>
      <p:sp>
        <p:nvSpPr>
          <p:cNvPr id="7" name="コンテンツ プレースホルダー 1"/>
          <p:cNvSpPr txBox="1">
            <a:spLocks/>
          </p:cNvSpPr>
          <p:nvPr/>
        </p:nvSpPr>
        <p:spPr bwMode="auto">
          <a:xfrm>
            <a:off x="971600" y="1700808"/>
            <a:ext cx="7848872" cy="453650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endParaRPr lang="en-US" altLang="ja-JP" dirty="0" smtClean="0"/>
          </a:p>
          <a:p>
            <a:r>
              <a:rPr lang="en-US" altLang="ja-JP" dirty="0" smtClean="0"/>
              <a:t>New function </a:t>
            </a:r>
          </a:p>
          <a:p>
            <a:pPr>
              <a:buFont typeface="Times New Roman" pitchFamily="18" charset="0"/>
              <a:buChar char="−"/>
            </a:pPr>
            <a:r>
              <a:rPr lang="en-US" altLang="ja-JP" dirty="0" smtClean="0"/>
              <a:t>Channel Negotiation (CHN)</a:t>
            </a:r>
          </a:p>
          <a:p>
            <a:pPr marL="0" indent="0">
              <a:buNone/>
            </a:pPr>
            <a:endParaRPr lang="en-US" altLang="ja-JP" dirty="0" smtClean="0"/>
          </a:p>
          <a:p>
            <a:r>
              <a:rPr lang="en-US" altLang="ja-JP" dirty="0"/>
              <a:t>New </a:t>
            </a:r>
            <a:r>
              <a:rPr lang="en-US" altLang="ja-JP" dirty="0" smtClean="0"/>
              <a:t>messages</a:t>
            </a:r>
            <a:endParaRPr lang="en-US" altLang="ja-JP" dirty="0"/>
          </a:p>
          <a:p>
            <a:pPr>
              <a:buFont typeface="Times New Roman" pitchFamily="18" charset="0"/>
              <a:buChar char="−"/>
            </a:pPr>
            <a:r>
              <a:rPr lang="en-US" altLang="ja-JP" dirty="0" smtClean="0"/>
              <a:t>Channel </a:t>
            </a:r>
            <a:r>
              <a:rPr lang="en-US" altLang="ja-JP" dirty="0"/>
              <a:t>R</a:t>
            </a:r>
            <a:r>
              <a:rPr lang="en-US" altLang="ja-JP" dirty="0" smtClean="0"/>
              <a:t>elease </a:t>
            </a:r>
            <a:r>
              <a:rPr lang="en-US" altLang="ja-JP" dirty="0"/>
              <a:t>R</a:t>
            </a:r>
            <a:r>
              <a:rPr lang="en-US" altLang="ja-JP" dirty="0" smtClean="0"/>
              <a:t>equest 		</a:t>
            </a:r>
            <a:r>
              <a:rPr lang="ja-JP" altLang="en-US" dirty="0" smtClean="0"/>
              <a:t>　</a:t>
            </a:r>
            <a:r>
              <a:rPr lang="en-US" altLang="ja-JP" dirty="0" smtClean="0"/>
              <a:t>(CHN-REQ)</a:t>
            </a:r>
          </a:p>
          <a:p>
            <a:pPr>
              <a:buFont typeface="Times New Roman" pitchFamily="18" charset="0"/>
              <a:buChar char="−"/>
            </a:pPr>
            <a:r>
              <a:rPr lang="en-US" altLang="ja-JP" dirty="0" smtClean="0"/>
              <a:t>Channel </a:t>
            </a:r>
            <a:r>
              <a:rPr lang="en-US" altLang="ja-JP" dirty="0"/>
              <a:t>R</a:t>
            </a:r>
            <a:r>
              <a:rPr lang="en-US" altLang="ja-JP" dirty="0" smtClean="0"/>
              <a:t>elease </a:t>
            </a:r>
            <a:r>
              <a:rPr lang="en-US" altLang="ja-JP" dirty="0"/>
              <a:t>T</a:t>
            </a:r>
            <a:r>
              <a:rPr lang="en-US" altLang="ja-JP" dirty="0" smtClean="0"/>
              <a:t>ime </a:t>
            </a:r>
            <a:r>
              <a:rPr lang="en-US" altLang="ja-JP" dirty="0"/>
              <a:t>N</a:t>
            </a:r>
            <a:r>
              <a:rPr lang="en-US" altLang="ja-JP" dirty="0" smtClean="0"/>
              <a:t>otice 		</a:t>
            </a:r>
            <a:r>
              <a:rPr lang="ja-JP" altLang="en-US" dirty="0" smtClean="0"/>
              <a:t>　</a:t>
            </a:r>
            <a:r>
              <a:rPr lang="en-US" altLang="ja-JP" dirty="0" smtClean="0"/>
              <a:t>(CHN-RSP)</a:t>
            </a:r>
          </a:p>
          <a:p>
            <a:pPr>
              <a:buFont typeface="Times New Roman" pitchFamily="18" charset="0"/>
              <a:buChar char="−"/>
            </a:pPr>
            <a:r>
              <a:rPr lang="en-US" altLang="ja-JP" dirty="0" smtClean="0"/>
              <a:t>Channel </a:t>
            </a:r>
            <a:r>
              <a:rPr lang="en-US" altLang="ja-JP" dirty="0"/>
              <a:t>R</a:t>
            </a:r>
            <a:r>
              <a:rPr lang="en-US" altLang="ja-JP" dirty="0" smtClean="0"/>
              <a:t>elease </a:t>
            </a:r>
            <a:r>
              <a:rPr lang="en-US" altLang="ja-JP" dirty="0"/>
              <a:t>T</a:t>
            </a:r>
            <a:r>
              <a:rPr lang="en-US" altLang="ja-JP" dirty="0" smtClean="0"/>
              <a:t>ime </a:t>
            </a:r>
            <a:r>
              <a:rPr lang="en-US" altLang="ja-JP" dirty="0"/>
              <a:t>A</a:t>
            </a:r>
            <a:r>
              <a:rPr lang="en-US" altLang="ja-JP" dirty="0" smtClean="0"/>
              <a:t>cknowledgement (CHN-ACK)</a:t>
            </a:r>
          </a:p>
          <a:p>
            <a:pPr>
              <a:buFont typeface="Times New Roman" pitchFamily="18" charset="0"/>
              <a:buChar char="−"/>
            </a:pPr>
            <a:r>
              <a:rPr lang="en-US" altLang="ja-JP" dirty="0" smtClean="0"/>
              <a:t>Channel </a:t>
            </a:r>
            <a:r>
              <a:rPr lang="en-US" altLang="ja-JP" dirty="0"/>
              <a:t>R</a:t>
            </a:r>
            <a:r>
              <a:rPr lang="en-US" altLang="ja-JP" dirty="0" smtClean="0"/>
              <a:t>elease </a:t>
            </a:r>
            <a:r>
              <a:rPr lang="en-US" altLang="ja-JP" dirty="0"/>
              <a:t>C</a:t>
            </a:r>
            <a:r>
              <a:rPr lang="en-US" altLang="ja-JP" dirty="0" smtClean="0"/>
              <a:t>ompleted 		</a:t>
            </a:r>
            <a:r>
              <a:rPr lang="ja-JP" altLang="en-US" dirty="0" smtClean="0"/>
              <a:t>　</a:t>
            </a:r>
            <a:r>
              <a:rPr lang="en-US" altLang="ja-JP" dirty="0" smtClean="0"/>
              <a:t>(CHN-REL)	</a:t>
            </a:r>
            <a:endParaRPr lang="en-US" altLang="ja-JP" dirty="0"/>
          </a:p>
        </p:txBody>
      </p:sp>
    </p:spTree>
    <p:extLst>
      <p:ext uri="{BB962C8B-B14F-4D97-AF65-F5344CB8AC3E}">
        <p14:creationId xmlns:p14="http://schemas.microsoft.com/office/powerpoint/2010/main" val="714785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a:t>Operation Flow for Multi Channel Sharing Scheme (MCSS</a:t>
            </a:r>
            <a:r>
              <a:rPr lang="en-US" altLang="ja-JP" dirty="0" smtClean="0"/>
              <a:t>) [3]</a:t>
            </a:r>
            <a:endParaRPr lang="en-US" altLang="ja-JP"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27</a:t>
            </a:fld>
            <a:endParaRPr lang="en-US"/>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796" y="1716640"/>
            <a:ext cx="6972844" cy="466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33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85800" y="1981200"/>
            <a:ext cx="7772400" cy="4400128"/>
          </a:xfrm>
        </p:spPr>
        <p:txBody>
          <a:bodyPr/>
          <a:lstStyle/>
          <a:p>
            <a:endParaRPr kumimoji="1" lang="en-US" altLang="ja-JP" dirty="0" smtClean="0"/>
          </a:p>
          <a:p>
            <a:endParaRPr kumimoji="1" lang="ja-JP" altLang="en-US" dirty="0"/>
          </a:p>
        </p:txBody>
      </p:sp>
      <p:sp>
        <p:nvSpPr>
          <p:cNvPr id="3" name="タイトル 2"/>
          <p:cNvSpPr>
            <a:spLocks noGrp="1"/>
          </p:cNvSpPr>
          <p:nvPr>
            <p:ph type="title"/>
          </p:nvPr>
        </p:nvSpPr>
        <p:spPr/>
        <p:txBody>
          <a:bodyPr/>
          <a:lstStyle/>
          <a:p>
            <a:r>
              <a:rPr lang="en-US" altLang="ja-JP" dirty="0" smtClean="0"/>
              <a:t>Message </a:t>
            </a:r>
            <a:r>
              <a:rPr lang="en-US" altLang="ja-JP" dirty="0"/>
              <a:t>Flow </a:t>
            </a:r>
            <a:r>
              <a:rPr lang="en-US" altLang="ja-JP" dirty="0" smtClean="0"/>
              <a:t>of the MCSS [3]</a:t>
            </a:r>
            <a:endParaRPr lang="en-US" altLang="ja-JP"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28</a:t>
            </a:fld>
            <a:endParaRPr lang="en-US"/>
          </a:p>
        </p:txBody>
      </p:sp>
      <p:grpSp>
        <p:nvGrpSpPr>
          <p:cNvPr id="7" name="Group 3"/>
          <p:cNvGrpSpPr>
            <a:grpSpLocks/>
          </p:cNvGrpSpPr>
          <p:nvPr/>
        </p:nvGrpSpPr>
        <p:grpSpPr bwMode="auto">
          <a:xfrm>
            <a:off x="1055500" y="2749905"/>
            <a:ext cx="7182553" cy="3510917"/>
            <a:chOff x="3207" y="2309"/>
            <a:chExt cx="3886" cy="1597"/>
          </a:xfrm>
        </p:grpSpPr>
        <p:sp>
          <p:nvSpPr>
            <p:cNvPr id="8" name="Text Box 4"/>
            <p:cNvSpPr txBox="1">
              <a:spLocks noChangeArrowheads="1"/>
            </p:cNvSpPr>
            <p:nvPr/>
          </p:nvSpPr>
          <p:spPr bwMode="auto">
            <a:xfrm>
              <a:off x="3207" y="2309"/>
              <a:ext cx="878"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eaLnBrk="1" hangingPunct="1"/>
              <a:r>
                <a:rPr kumimoji="1" lang="en-US" altLang="ja-JP" sz="2400" b="0" dirty="0" smtClean="0">
                  <a:solidFill>
                    <a:schemeClr val="tx1"/>
                  </a:solidFill>
                  <a:ea typeface="ＭＳ Ｐゴシック" charset="-128"/>
                </a:rPr>
                <a:t>Source (BS)</a:t>
              </a:r>
              <a:endParaRPr kumimoji="1" lang="en-US" altLang="ja-JP" sz="2400" b="0" dirty="0">
                <a:solidFill>
                  <a:schemeClr val="tx1"/>
                </a:solidFill>
                <a:ea typeface="ＭＳ Ｐゴシック" charset="-128"/>
              </a:endParaRPr>
            </a:p>
          </p:txBody>
        </p:sp>
        <p:sp>
          <p:nvSpPr>
            <p:cNvPr id="9" name="Text Box 5"/>
            <p:cNvSpPr txBox="1">
              <a:spLocks noChangeArrowheads="1"/>
            </p:cNvSpPr>
            <p:nvPr/>
          </p:nvSpPr>
          <p:spPr bwMode="auto">
            <a:xfrm>
              <a:off x="5911" y="2309"/>
              <a:ext cx="1182" cy="1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eaLnBrk="1" hangingPunct="1"/>
              <a:r>
                <a:rPr kumimoji="1" lang="en-US" altLang="ja-JP" sz="2400" b="0" dirty="0" smtClean="0">
                  <a:solidFill>
                    <a:schemeClr val="tx1"/>
                  </a:solidFill>
                  <a:ea typeface="ＭＳ Ｐゴシック" charset="-128"/>
                </a:rPr>
                <a:t>Destination (BS)</a:t>
              </a:r>
              <a:endParaRPr kumimoji="1" lang="en-US" altLang="ja-JP" sz="2400" b="0" dirty="0">
                <a:solidFill>
                  <a:schemeClr val="tx1"/>
                </a:solidFill>
                <a:ea typeface="ＭＳ Ｐゴシック" charset="-128"/>
              </a:endParaRPr>
            </a:p>
          </p:txBody>
        </p:sp>
        <p:grpSp>
          <p:nvGrpSpPr>
            <p:cNvPr id="10" name="Group 6"/>
            <p:cNvGrpSpPr>
              <a:grpSpLocks/>
            </p:cNvGrpSpPr>
            <p:nvPr/>
          </p:nvGrpSpPr>
          <p:grpSpPr bwMode="auto">
            <a:xfrm>
              <a:off x="3634" y="2556"/>
              <a:ext cx="2820" cy="1350"/>
              <a:chOff x="803" y="2542"/>
              <a:chExt cx="3376" cy="1519"/>
            </a:xfrm>
          </p:grpSpPr>
          <p:sp>
            <p:nvSpPr>
              <p:cNvPr id="13" name="Line 7"/>
              <p:cNvSpPr>
                <a:spLocks noChangeShapeType="1"/>
              </p:cNvSpPr>
              <p:nvPr/>
            </p:nvSpPr>
            <p:spPr bwMode="auto">
              <a:xfrm>
                <a:off x="803" y="2542"/>
                <a:ext cx="0" cy="1517"/>
              </a:xfrm>
              <a:prstGeom prst="line">
                <a:avLst/>
              </a:prstGeom>
              <a:noFill/>
              <a:ln w="285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Line 8"/>
              <p:cNvSpPr>
                <a:spLocks noChangeShapeType="1"/>
              </p:cNvSpPr>
              <p:nvPr/>
            </p:nvSpPr>
            <p:spPr bwMode="auto">
              <a:xfrm>
                <a:off x="4179" y="2542"/>
                <a:ext cx="0" cy="1519"/>
              </a:xfrm>
              <a:prstGeom prst="line">
                <a:avLst/>
              </a:prstGeom>
              <a:noFill/>
              <a:ln w="2857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1" name="Freeform 9"/>
            <p:cNvSpPr>
              <a:spLocks noEditPoints="1"/>
            </p:cNvSpPr>
            <p:nvPr/>
          </p:nvSpPr>
          <p:spPr bwMode="auto">
            <a:xfrm>
              <a:off x="3451" y="3059"/>
              <a:ext cx="78" cy="328"/>
            </a:xfrm>
            <a:custGeom>
              <a:avLst/>
              <a:gdLst>
                <a:gd name="T0" fmla="*/ 367 w 667"/>
                <a:gd name="T1" fmla="*/ 33 h 2616"/>
                <a:gd name="T2" fmla="*/ 367 w 667"/>
                <a:gd name="T3" fmla="*/ 2283 h 2616"/>
                <a:gd name="T4" fmla="*/ 333 w 667"/>
                <a:gd name="T5" fmla="*/ 2316 h 2616"/>
                <a:gd name="T6" fmla="*/ 300 w 667"/>
                <a:gd name="T7" fmla="*/ 2283 h 2616"/>
                <a:gd name="T8" fmla="*/ 300 w 667"/>
                <a:gd name="T9" fmla="*/ 33 h 2616"/>
                <a:gd name="T10" fmla="*/ 333 w 667"/>
                <a:gd name="T11" fmla="*/ 0 h 2616"/>
                <a:gd name="T12" fmla="*/ 367 w 667"/>
                <a:gd name="T13" fmla="*/ 33 h 2616"/>
                <a:gd name="T14" fmla="*/ 667 w 667"/>
                <a:gd name="T15" fmla="*/ 2216 h 2616"/>
                <a:gd name="T16" fmla="*/ 333 w 667"/>
                <a:gd name="T17" fmla="*/ 2616 h 2616"/>
                <a:gd name="T18" fmla="*/ 0 w 667"/>
                <a:gd name="T19" fmla="*/ 2216 h 2616"/>
                <a:gd name="T20" fmla="*/ 667 w 667"/>
                <a:gd name="T21" fmla="*/ 2216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2616">
                  <a:moveTo>
                    <a:pt x="367" y="33"/>
                  </a:moveTo>
                  <a:lnTo>
                    <a:pt x="367" y="2283"/>
                  </a:lnTo>
                  <a:cubicBezTo>
                    <a:pt x="367" y="2302"/>
                    <a:pt x="352" y="2316"/>
                    <a:pt x="333" y="2316"/>
                  </a:cubicBezTo>
                  <a:cubicBezTo>
                    <a:pt x="315" y="2316"/>
                    <a:pt x="300" y="2302"/>
                    <a:pt x="300" y="2283"/>
                  </a:cubicBezTo>
                  <a:lnTo>
                    <a:pt x="300" y="33"/>
                  </a:lnTo>
                  <a:cubicBezTo>
                    <a:pt x="300" y="15"/>
                    <a:pt x="315" y="0"/>
                    <a:pt x="333" y="0"/>
                  </a:cubicBezTo>
                  <a:cubicBezTo>
                    <a:pt x="352" y="0"/>
                    <a:pt x="367" y="15"/>
                    <a:pt x="367" y="33"/>
                  </a:cubicBezTo>
                  <a:close/>
                  <a:moveTo>
                    <a:pt x="667" y="2216"/>
                  </a:moveTo>
                  <a:lnTo>
                    <a:pt x="333" y="2616"/>
                  </a:lnTo>
                  <a:lnTo>
                    <a:pt x="0" y="2216"/>
                  </a:lnTo>
                  <a:lnTo>
                    <a:pt x="667" y="2216"/>
                  </a:lnTo>
                  <a:close/>
                </a:path>
              </a:pathLst>
            </a:custGeom>
            <a:solidFill>
              <a:srgbClr val="000000"/>
            </a:solidFill>
            <a:ln w="1588" cap="flat">
              <a:solidFill>
                <a:srgbClr val="000000"/>
              </a:solidFill>
              <a:prstDash val="solid"/>
              <a:bevel/>
              <a:headEnd/>
              <a:tailEnd/>
            </a:ln>
          </p:spPr>
          <p:txBody>
            <a:bodyPr/>
            <a:lstStyle/>
            <a:p>
              <a:endParaRPr lang="ja-JP" altLang="en-US"/>
            </a:p>
          </p:txBody>
        </p:sp>
        <p:sp>
          <p:nvSpPr>
            <p:cNvPr id="12" name="Rectangle 10"/>
            <p:cNvSpPr>
              <a:spLocks noChangeArrowheads="1"/>
            </p:cNvSpPr>
            <p:nvPr/>
          </p:nvSpPr>
          <p:spPr bwMode="auto">
            <a:xfrm rot="16200000">
              <a:off x="3232" y="3074"/>
              <a:ext cx="24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2400" b="0" dirty="0">
                  <a:solidFill>
                    <a:srgbClr val="000000"/>
                  </a:solidFill>
                  <a:ea typeface="ＭＳ Ｐゴシック" charset="-128"/>
                </a:rPr>
                <a:t>time</a:t>
              </a:r>
              <a:endParaRPr kumimoji="1" lang="en-US" altLang="ja-JP" sz="2400" b="0" dirty="0">
                <a:solidFill>
                  <a:schemeClr val="tx1"/>
                </a:solidFill>
                <a:ea typeface="ＭＳ Ｐゴシック" charset="-128"/>
              </a:endParaRPr>
            </a:p>
          </p:txBody>
        </p:sp>
      </p:grpSp>
      <p:sp>
        <p:nvSpPr>
          <p:cNvPr id="15" name="Rectangle 11"/>
          <p:cNvSpPr>
            <a:spLocks noChangeArrowheads="1"/>
          </p:cNvSpPr>
          <p:nvPr/>
        </p:nvSpPr>
        <p:spPr bwMode="auto">
          <a:xfrm>
            <a:off x="2177635" y="3314505"/>
            <a:ext cx="4610287"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algn="l" eaLnBrk="1" hangingPunct="1"/>
            <a:r>
              <a:rPr kumimoji="1" lang="en-US" altLang="ja-JP" sz="2400" b="0" dirty="0">
                <a:solidFill>
                  <a:schemeClr val="tx1"/>
                </a:solidFill>
                <a:ea typeface="ＭＳ Ｐゴシック" charset="-128"/>
              </a:rPr>
              <a:t>channel release </a:t>
            </a:r>
            <a:r>
              <a:rPr kumimoji="1" lang="en-US" altLang="ja-JP" sz="2400" b="0" dirty="0" smtClean="0">
                <a:solidFill>
                  <a:schemeClr val="tx1"/>
                </a:solidFill>
                <a:ea typeface="ＭＳ Ｐゴシック" charset="-128"/>
              </a:rPr>
              <a:t>request (CHN-REQ)</a:t>
            </a:r>
            <a:endParaRPr kumimoji="1" lang="en-US" altLang="ja-JP" sz="2400" b="0" dirty="0">
              <a:solidFill>
                <a:schemeClr val="tx1"/>
              </a:solidFill>
              <a:ea typeface="ＭＳ Ｐゴシック" charset="-128"/>
            </a:endParaRPr>
          </a:p>
        </p:txBody>
      </p:sp>
      <p:sp>
        <p:nvSpPr>
          <p:cNvPr id="16" name="Rectangle 12"/>
          <p:cNvSpPr>
            <a:spLocks noChangeArrowheads="1"/>
          </p:cNvSpPr>
          <p:nvPr/>
        </p:nvSpPr>
        <p:spPr bwMode="auto">
          <a:xfrm>
            <a:off x="2002618" y="4046987"/>
            <a:ext cx="4225566"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algn="l" eaLnBrk="1" hangingPunct="1"/>
            <a:r>
              <a:rPr kumimoji="1" lang="en-US" altLang="ja-JP" sz="2400" b="0" dirty="0">
                <a:solidFill>
                  <a:schemeClr val="tx1"/>
                </a:solidFill>
                <a:ea typeface="ＭＳ Ｐゴシック" charset="-128"/>
              </a:rPr>
              <a:t>   release time </a:t>
            </a:r>
            <a:r>
              <a:rPr kumimoji="1" lang="en-US" altLang="ja-JP" sz="2400" b="0" dirty="0" smtClean="0">
                <a:solidFill>
                  <a:schemeClr val="tx1"/>
                </a:solidFill>
                <a:ea typeface="ＭＳ Ｐゴシック" charset="-128"/>
              </a:rPr>
              <a:t>notice (CHN-RSP)</a:t>
            </a:r>
            <a:endParaRPr kumimoji="1" lang="en-US" altLang="ja-JP" sz="2400" b="0" dirty="0">
              <a:solidFill>
                <a:schemeClr val="tx1"/>
              </a:solidFill>
              <a:ea typeface="ＭＳ Ｐゴシック" charset="-128"/>
            </a:endParaRPr>
          </a:p>
        </p:txBody>
      </p:sp>
      <p:sp>
        <p:nvSpPr>
          <p:cNvPr id="17" name="Rectangle 13"/>
          <p:cNvSpPr>
            <a:spLocks noChangeArrowheads="1"/>
          </p:cNvSpPr>
          <p:nvPr/>
        </p:nvSpPr>
        <p:spPr bwMode="auto">
          <a:xfrm>
            <a:off x="2051720" y="4917624"/>
            <a:ext cx="4712879"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algn="l" eaLnBrk="1" hangingPunct="1"/>
            <a:r>
              <a:rPr kumimoji="1" lang="en-US" altLang="ja-JP" sz="2400" b="0" dirty="0">
                <a:solidFill>
                  <a:schemeClr val="tx1"/>
                </a:solidFill>
                <a:ea typeface="ＭＳ Ｐゴシック" charset="-128"/>
              </a:rPr>
              <a:t>  confirm receive </a:t>
            </a:r>
            <a:r>
              <a:rPr kumimoji="1" lang="en-US" altLang="ja-JP" sz="2400" b="0" dirty="0" smtClean="0">
                <a:solidFill>
                  <a:schemeClr val="tx1"/>
                </a:solidFill>
                <a:ea typeface="ＭＳ Ｐゴシック" charset="-128"/>
              </a:rPr>
              <a:t>notice (CHN-ACK)</a:t>
            </a:r>
            <a:endParaRPr kumimoji="1" lang="en-US" altLang="ja-JP" sz="2400" b="0" dirty="0">
              <a:solidFill>
                <a:schemeClr val="tx1"/>
              </a:solidFill>
              <a:ea typeface="ＭＳ Ｐゴシック" charset="-128"/>
            </a:endParaRPr>
          </a:p>
        </p:txBody>
      </p:sp>
      <p:sp>
        <p:nvSpPr>
          <p:cNvPr id="18" name="Line 14"/>
          <p:cNvSpPr>
            <a:spLocks noChangeShapeType="1"/>
          </p:cNvSpPr>
          <p:nvPr/>
        </p:nvSpPr>
        <p:spPr bwMode="auto">
          <a:xfrm>
            <a:off x="1870075" y="3738699"/>
            <a:ext cx="5200129"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15"/>
          <p:cNvSpPr>
            <a:spLocks noChangeShapeType="1"/>
          </p:cNvSpPr>
          <p:nvPr/>
        </p:nvSpPr>
        <p:spPr bwMode="auto">
          <a:xfrm flipH="1">
            <a:off x="1795937" y="4472812"/>
            <a:ext cx="5274266"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Line 16"/>
          <p:cNvSpPr>
            <a:spLocks noChangeShapeType="1"/>
          </p:cNvSpPr>
          <p:nvPr/>
        </p:nvSpPr>
        <p:spPr bwMode="auto">
          <a:xfrm>
            <a:off x="1870075" y="5301208"/>
            <a:ext cx="5168842"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1" name="Line 17"/>
          <p:cNvSpPr>
            <a:spLocks noChangeShapeType="1"/>
          </p:cNvSpPr>
          <p:nvPr/>
        </p:nvSpPr>
        <p:spPr bwMode="auto">
          <a:xfrm flipH="1">
            <a:off x="1840828" y="6021288"/>
            <a:ext cx="5229375"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Rectangle 18"/>
          <p:cNvSpPr>
            <a:spLocks noChangeArrowheads="1"/>
          </p:cNvSpPr>
          <p:nvPr/>
        </p:nvSpPr>
        <p:spPr bwMode="auto">
          <a:xfrm>
            <a:off x="2259303" y="5630145"/>
            <a:ext cx="4760969"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0800" rIns="54000" bIns="10800">
            <a:spAutoFit/>
          </a:bodyPr>
          <a:lstStyle/>
          <a:p>
            <a:pPr algn="l" eaLnBrk="1" hangingPunct="1"/>
            <a:r>
              <a:rPr kumimoji="1" lang="en-US" altLang="ja-JP" sz="2400" b="0" dirty="0">
                <a:solidFill>
                  <a:schemeClr val="tx1"/>
                </a:solidFill>
                <a:ea typeface="ＭＳ Ｐゴシック" charset="-128"/>
              </a:rPr>
              <a:t>release completed </a:t>
            </a:r>
            <a:r>
              <a:rPr kumimoji="1" lang="en-US" altLang="ja-JP" sz="2400" b="0" dirty="0" smtClean="0">
                <a:solidFill>
                  <a:schemeClr val="tx1"/>
                </a:solidFill>
                <a:ea typeface="ＭＳ Ｐゴシック" charset="-128"/>
              </a:rPr>
              <a:t>notice (CHN-REL)</a:t>
            </a:r>
            <a:endParaRPr kumimoji="1" lang="en-US" altLang="ja-JP" sz="2400" b="0" dirty="0">
              <a:solidFill>
                <a:schemeClr val="tx1"/>
              </a:solidFill>
              <a:ea typeface="ＭＳ Ｐゴシック" charset="-128"/>
            </a:endParaRPr>
          </a:p>
        </p:txBody>
      </p:sp>
      <p:grpSp>
        <p:nvGrpSpPr>
          <p:cNvPr id="176" name="Group 193"/>
          <p:cNvGrpSpPr>
            <a:grpSpLocks/>
          </p:cNvGrpSpPr>
          <p:nvPr/>
        </p:nvGrpSpPr>
        <p:grpSpPr bwMode="auto">
          <a:xfrm>
            <a:off x="1419820" y="1817103"/>
            <a:ext cx="775364" cy="915269"/>
            <a:chOff x="4158" y="2477"/>
            <a:chExt cx="570" cy="873"/>
          </a:xfrm>
        </p:grpSpPr>
        <p:sp>
          <p:nvSpPr>
            <p:cNvPr id="177" name="Freeform 194"/>
            <p:cNvSpPr>
              <a:spLocks/>
            </p:cNvSpPr>
            <p:nvPr/>
          </p:nvSpPr>
          <p:spPr bwMode="auto">
            <a:xfrm>
              <a:off x="4410" y="2560"/>
              <a:ext cx="66" cy="14"/>
            </a:xfrm>
            <a:custGeom>
              <a:avLst/>
              <a:gdLst>
                <a:gd name="T0" fmla="*/ 0 w 66"/>
                <a:gd name="T1" fmla="*/ 14 h 14"/>
                <a:gd name="T2" fmla="*/ 0 w 66"/>
                <a:gd name="T3" fmla="*/ 14 h 14"/>
                <a:gd name="T4" fmla="*/ 1 w 66"/>
                <a:gd name="T5" fmla="*/ 12 h 14"/>
                <a:gd name="T6" fmla="*/ 3 w 66"/>
                <a:gd name="T7" fmla="*/ 9 h 14"/>
                <a:gd name="T8" fmla="*/ 6 w 66"/>
                <a:gd name="T9" fmla="*/ 7 h 14"/>
                <a:gd name="T10" fmla="*/ 10 w 66"/>
                <a:gd name="T11" fmla="*/ 5 h 14"/>
                <a:gd name="T12" fmla="*/ 21 w 66"/>
                <a:gd name="T13" fmla="*/ 2 h 14"/>
                <a:gd name="T14" fmla="*/ 33 w 66"/>
                <a:gd name="T15" fmla="*/ 0 h 14"/>
                <a:gd name="T16" fmla="*/ 33 w 66"/>
                <a:gd name="T17" fmla="*/ 0 h 14"/>
                <a:gd name="T18" fmla="*/ 46 w 66"/>
                <a:gd name="T19" fmla="*/ 1 h 14"/>
                <a:gd name="T20" fmla="*/ 56 w 66"/>
                <a:gd name="T21" fmla="*/ 4 h 14"/>
                <a:gd name="T22" fmla="*/ 60 w 66"/>
                <a:gd name="T23" fmla="*/ 6 h 14"/>
                <a:gd name="T24" fmla="*/ 63 w 66"/>
                <a:gd name="T25" fmla="*/ 8 h 14"/>
                <a:gd name="T26" fmla="*/ 65 w 66"/>
                <a:gd name="T27" fmla="*/ 10 h 14"/>
                <a:gd name="T28" fmla="*/ 66 w 66"/>
                <a:gd name="T2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2"/>
                  </a:lnTo>
                  <a:lnTo>
                    <a:pt x="3" y="9"/>
                  </a:lnTo>
                  <a:lnTo>
                    <a:pt x="6" y="7"/>
                  </a:lnTo>
                  <a:lnTo>
                    <a:pt x="10" y="5"/>
                  </a:lnTo>
                  <a:lnTo>
                    <a:pt x="21" y="2"/>
                  </a:lnTo>
                  <a:lnTo>
                    <a:pt x="33" y="0"/>
                  </a:lnTo>
                  <a:lnTo>
                    <a:pt x="33" y="0"/>
                  </a:lnTo>
                  <a:lnTo>
                    <a:pt x="46" y="1"/>
                  </a:lnTo>
                  <a:lnTo>
                    <a:pt x="56" y="4"/>
                  </a:lnTo>
                  <a:lnTo>
                    <a:pt x="60" y="6"/>
                  </a:lnTo>
                  <a:lnTo>
                    <a:pt x="63" y="8"/>
                  </a:lnTo>
                  <a:lnTo>
                    <a:pt x="65" y="10"/>
                  </a:lnTo>
                  <a:lnTo>
                    <a:pt x="66" y="1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8" name="Freeform 195"/>
            <p:cNvSpPr>
              <a:spLocks/>
            </p:cNvSpPr>
            <p:nvPr/>
          </p:nvSpPr>
          <p:spPr bwMode="auto">
            <a:xfrm>
              <a:off x="4410" y="2575"/>
              <a:ext cx="66" cy="13"/>
            </a:xfrm>
            <a:custGeom>
              <a:avLst/>
              <a:gdLst>
                <a:gd name="T0" fmla="*/ 0 w 66"/>
                <a:gd name="T1" fmla="*/ 13 h 13"/>
                <a:gd name="T2" fmla="*/ 0 w 66"/>
                <a:gd name="T3" fmla="*/ 13 h 13"/>
                <a:gd name="T4" fmla="*/ 1 w 66"/>
                <a:gd name="T5" fmla="*/ 10 h 13"/>
                <a:gd name="T6" fmla="*/ 3 w 66"/>
                <a:gd name="T7" fmla="*/ 7 h 13"/>
                <a:gd name="T8" fmla="*/ 6 w 66"/>
                <a:gd name="T9" fmla="*/ 5 h 13"/>
                <a:gd name="T10" fmla="*/ 10 w 66"/>
                <a:gd name="T11" fmla="*/ 3 h 13"/>
                <a:gd name="T12" fmla="*/ 21 w 66"/>
                <a:gd name="T13" fmla="*/ 1 h 13"/>
                <a:gd name="T14" fmla="*/ 33 w 66"/>
                <a:gd name="T15" fmla="*/ 0 h 13"/>
                <a:gd name="T16" fmla="*/ 33 w 66"/>
                <a:gd name="T17" fmla="*/ 0 h 13"/>
                <a:gd name="T18" fmla="*/ 46 w 66"/>
                <a:gd name="T19" fmla="*/ 0 h 13"/>
                <a:gd name="T20" fmla="*/ 56 w 66"/>
                <a:gd name="T21" fmla="*/ 2 h 13"/>
                <a:gd name="T22" fmla="*/ 60 w 66"/>
                <a:gd name="T23" fmla="*/ 4 h 13"/>
                <a:gd name="T24" fmla="*/ 63 w 66"/>
                <a:gd name="T25" fmla="*/ 6 h 13"/>
                <a:gd name="T26" fmla="*/ 65 w 66"/>
                <a:gd name="T27" fmla="*/ 8 h 13"/>
                <a:gd name="T28" fmla="*/ 66 w 66"/>
                <a:gd name="T2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0"/>
                  </a:lnTo>
                  <a:lnTo>
                    <a:pt x="3" y="7"/>
                  </a:lnTo>
                  <a:lnTo>
                    <a:pt x="6" y="5"/>
                  </a:lnTo>
                  <a:lnTo>
                    <a:pt x="10" y="3"/>
                  </a:lnTo>
                  <a:lnTo>
                    <a:pt x="21" y="1"/>
                  </a:lnTo>
                  <a:lnTo>
                    <a:pt x="33" y="0"/>
                  </a:lnTo>
                  <a:lnTo>
                    <a:pt x="33" y="0"/>
                  </a:lnTo>
                  <a:lnTo>
                    <a:pt x="46" y="0"/>
                  </a:lnTo>
                  <a:lnTo>
                    <a:pt x="56" y="2"/>
                  </a:lnTo>
                  <a:lnTo>
                    <a:pt x="60" y="4"/>
                  </a:lnTo>
                  <a:lnTo>
                    <a:pt x="63" y="6"/>
                  </a:lnTo>
                  <a:lnTo>
                    <a:pt x="65" y="8"/>
                  </a:lnTo>
                  <a:lnTo>
                    <a:pt x="66"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9" name="Freeform 196"/>
            <p:cNvSpPr>
              <a:spLocks/>
            </p:cNvSpPr>
            <p:nvPr/>
          </p:nvSpPr>
          <p:spPr bwMode="auto">
            <a:xfrm>
              <a:off x="4410" y="2605"/>
              <a:ext cx="66" cy="14"/>
            </a:xfrm>
            <a:custGeom>
              <a:avLst/>
              <a:gdLst>
                <a:gd name="T0" fmla="*/ 0 w 66"/>
                <a:gd name="T1" fmla="*/ 14 h 14"/>
                <a:gd name="T2" fmla="*/ 0 w 66"/>
                <a:gd name="T3" fmla="*/ 14 h 14"/>
                <a:gd name="T4" fmla="*/ 1 w 66"/>
                <a:gd name="T5" fmla="*/ 11 h 14"/>
                <a:gd name="T6" fmla="*/ 3 w 66"/>
                <a:gd name="T7" fmla="*/ 9 h 14"/>
                <a:gd name="T8" fmla="*/ 6 w 66"/>
                <a:gd name="T9" fmla="*/ 6 h 14"/>
                <a:gd name="T10" fmla="*/ 10 w 66"/>
                <a:gd name="T11" fmla="*/ 4 h 14"/>
                <a:gd name="T12" fmla="*/ 21 w 66"/>
                <a:gd name="T13" fmla="*/ 1 h 14"/>
                <a:gd name="T14" fmla="*/ 33 w 66"/>
                <a:gd name="T15" fmla="*/ 0 h 14"/>
                <a:gd name="T16" fmla="*/ 33 w 66"/>
                <a:gd name="T17" fmla="*/ 0 h 14"/>
                <a:gd name="T18" fmla="*/ 46 w 66"/>
                <a:gd name="T19" fmla="*/ 1 h 14"/>
                <a:gd name="T20" fmla="*/ 56 w 66"/>
                <a:gd name="T21" fmla="*/ 3 h 14"/>
                <a:gd name="T22" fmla="*/ 60 w 66"/>
                <a:gd name="T23" fmla="*/ 5 h 14"/>
                <a:gd name="T24" fmla="*/ 63 w 66"/>
                <a:gd name="T25" fmla="*/ 7 h 14"/>
                <a:gd name="T26" fmla="*/ 65 w 66"/>
                <a:gd name="T27" fmla="*/ 10 h 14"/>
                <a:gd name="T28" fmla="*/ 66 w 66"/>
                <a:gd name="T2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1"/>
                  </a:lnTo>
                  <a:lnTo>
                    <a:pt x="3" y="9"/>
                  </a:lnTo>
                  <a:lnTo>
                    <a:pt x="6" y="6"/>
                  </a:lnTo>
                  <a:lnTo>
                    <a:pt x="10" y="4"/>
                  </a:lnTo>
                  <a:lnTo>
                    <a:pt x="21" y="1"/>
                  </a:lnTo>
                  <a:lnTo>
                    <a:pt x="33" y="0"/>
                  </a:lnTo>
                  <a:lnTo>
                    <a:pt x="33" y="0"/>
                  </a:lnTo>
                  <a:lnTo>
                    <a:pt x="46" y="1"/>
                  </a:lnTo>
                  <a:lnTo>
                    <a:pt x="56" y="3"/>
                  </a:lnTo>
                  <a:lnTo>
                    <a:pt x="60" y="5"/>
                  </a:lnTo>
                  <a:lnTo>
                    <a:pt x="63" y="7"/>
                  </a:lnTo>
                  <a:lnTo>
                    <a:pt x="65" y="10"/>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0" name="Freeform 197"/>
            <p:cNvSpPr>
              <a:spLocks/>
            </p:cNvSpPr>
            <p:nvPr/>
          </p:nvSpPr>
          <p:spPr bwMode="auto">
            <a:xfrm>
              <a:off x="4410" y="2619"/>
              <a:ext cx="66" cy="13"/>
            </a:xfrm>
            <a:custGeom>
              <a:avLst/>
              <a:gdLst>
                <a:gd name="T0" fmla="*/ 0 w 66"/>
                <a:gd name="T1" fmla="*/ 13 h 13"/>
                <a:gd name="T2" fmla="*/ 0 w 66"/>
                <a:gd name="T3" fmla="*/ 13 h 13"/>
                <a:gd name="T4" fmla="*/ 1 w 66"/>
                <a:gd name="T5" fmla="*/ 11 h 13"/>
                <a:gd name="T6" fmla="*/ 3 w 66"/>
                <a:gd name="T7" fmla="*/ 9 h 13"/>
                <a:gd name="T8" fmla="*/ 6 w 66"/>
                <a:gd name="T9" fmla="*/ 7 h 13"/>
                <a:gd name="T10" fmla="*/ 10 w 66"/>
                <a:gd name="T11" fmla="*/ 4 h 13"/>
                <a:gd name="T12" fmla="*/ 21 w 66"/>
                <a:gd name="T13" fmla="*/ 1 h 13"/>
                <a:gd name="T14" fmla="*/ 33 w 66"/>
                <a:gd name="T15" fmla="*/ 0 h 13"/>
                <a:gd name="T16" fmla="*/ 33 w 66"/>
                <a:gd name="T17" fmla="*/ 0 h 13"/>
                <a:gd name="T18" fmla="*/ 46 w 66"/>
                <a:gd name="T19" fmla="*/ 1 h 13"/>
                <a:gd name="T20" fmla="*/ 56 w 66"/>
                <a:gd name="T21" fmla="*/ 3 h 13"/>
                <a:gd name="T22" fmla="*/ 60 w 66"/>
                <a:gd name="T23" fmla="*/ 5 h 13"/>
                <a:gd name="T24" fmla="*/ 63 w 66"/>
                <a:gd name="T25" fmla="*/ 8 h 13"/>
                <a:gd name="T26" fmla="*/ 65 w 66"/>
                <a:gd name="T27" fmla="*/ 10 h 13"/>
                <a:gd name="T28" fmla="*/ 66 w 66"/>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1"/>
                  </a:lnTo>
                  <a:lnTo>
                    <a:pt x="3" y="9"/>
                  </a:lnTo>
                  <a:lnTo>
                    <a:pt x="6" y="7"/>
                  </a:lnTo>
                  <a:lnTo>
                    <a:pt x="10" y="4"/>
                  </a:lnTo>
                  <a:lnTo>
                    <a:pt x="21" y="1"/>
                  </a:lnTo>
                  <a:lnTo>
                    <a:pt x="33" y="0"/>
                  </a:lnTo>
                  <a:lnTo>
                    <a:pt x="33" y="0"/>
                  </a:lnTo>
                  <a:lnTo>
                    <a:pt x="46" y="1"/>
                  </a:lnTo>
                  <a:lnTo>
                    <a:pt x="56" y="3"/>
                  </a:lnTo>
                  <a:lnTo>
                    <a:pt x="60" y="5"/>
                  </a:lnTo>
                  <a:lnTo>
                    <a:pt x="63" y="8"/>
                  </a:lnTo>
                  <a:lnTo>
                    <a:pt x="65" y="10"/>
                  </a:lnTo>
                  <a:lnTo>
                    <a:pt x="66" y="1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1" name="Freeform 198"/>
            <p:cNvSpPr>
              <a:spLocks/>
            </p:cNvSpPr>
            <p:nvPr/>
          </p:nvSpPr>
          <p:spPr bwMode="auto">
            <a:xfrm>
              <a:off x="4410" y="2650"/>
              <a:ext cx="66" cy="13"/>
            </a:xfrm>
            <a:custGeom>
              <a:avLst/>
              <a:gdLst>
                <a:gd name="T0" fmla="*/ 0 w 66"/>
                <a:gd name="T1" fmla="*/ 13 h 13"/>
                <a:gd name="T2" fmla="*/ 0 w 66"/>
                <a:gd name="T3" fmla="*/ 13 h 13"/>
                <a:gd name="T4" fmla="*/ 1 w 66"/>
                <a:gd name="T5" fmla="*/ 11 h 13"/>
                <a:gd name="T6" fmla="*/ 3 w 66"/>
                <a:gd name="T7" fmla="*/ 9 h 13"/>
                <a:gd name="T8" fmla="*/ 6 w 66"/>
                <a:gd name="T9" fmla="*/ 7 h 13"/>
                <a:gd name="T10" fmla="*/ 10 w 66"/>
                <a:gd name="T11" fmla="*/ 5 h 13"/>
                <a:gd name="T12" fmla="*/ 21 w 66"/>
                <a:gd name="T13" fmla="*/ 2 h 13"/>
                <a:gd name="T14" fmla="*/ 33 w 66"/>
                <a:gd name="T15" fmla="*/ 0 h 13"/>
                <a:gd name="T16" fmla="*/ 33 w 66"/>
                <a:gd name="T17" fmla="*/ 0 h 13"/>
                <a:gd name="T18" fmla="*/ 46 w 66"/>
                <a:gd name="T19" fmla="*/ 1 h 13"/>
                <a:gd name="T20" fmla="*/ 56 w 66"/>
                <a:gd name="T21" fmla="*/ 4 h 13"/>
                <a:gd name="T22" fmla="*/ 60 w 66"/>
                <a:gd name="T23" fmla="*/ 6 h 13"/>
                <a:gd name="T24" fmla="*/ 63 w 66"/>
                <a:gd name="T25" fmla="*/ 8 h 13"/>
                <a:gd name="T26" fmla="*/ 65 w 66"/>
                <a:gd name="T27" fmla="*/ 10 h 13"/>
                <a:gd name="T28" fmla="*/ 66 w 66"/>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1"/>
                  </a:lnTo>
                  <a:lnTo>
                    <a:pt x="3" y="9"/>
                  </a:lnTo>
                  <a:lnTo>
                    <a:pt x="6" y="7"/>
                  </a:lnTo>
                  <a:lnTo>
                    <a:pt x="10" y="5"/>
                  </a:lnTo>
                  <a:lnTo>
                    <a:pt x="21" y="2"/>
                  </a:lnTo>
                  <a:lnTo>
                    <a:pt x="33" y="0"/>
                  </a:lnTo>
                  <a:lnTo>
                    <a:pt x="33" y="0"/>
                  </a:lnTo>
                  <a:lnTo>
                    <a:pt x="46" y="1"/>
                  </a:lnTo>
                  <a:lnTo>
                    <a:pt x="56" y="4"/>
                  </a:lnTo>
                  <a:lnTo>
                    <a:pt x="60" y="6"/>
                  </a:lnTo>
                  <a:lnTo>
                    <a:pt x="63" y="8"/>
                  </a:lnTo>
                  <a:lnTo>
                    <a:pt x="65" y="10"/>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Freeform 199"/>
            <p:cNvSpPr>
              <a:spLocks/>
            </p:cNvSpPr>
            <p:nvPr/>
          </p:nvSpPr>
          <p:spPr bwMode="auto">
            <a:xfrm>
              <a:off x="4410" y="2664"/>
              <a:ext cx="66" cy="14"/>
            </a:xfrm>
            <a:custGeom>
              <a:avLst/>
              <a:gdLst>
                <a:gd name="T0" fmla="*/ 0 w 66"/>
                <a:gd name="T1" fmla="*/ 14 h 14"/>
                <a:gd name="T2" fmla="*/ 0 w 66"/>
                <a:gd name="T3" fmla="*/ 14 h 14"/>
                <a:gd name="T4" fmla="*/ 1 w 66"/>
                <a:gd name="T5" fmla="*/ 11 h 14"/>
                <a:gd name="T6" fmla="*/ 3 w 66"/>
                <a:gd name="T7" fmla="*/ 8 h 14"/>
                <a:gd name="T8" fmla="*/ 6 w 66"/>
                <a:gd name="T9" fmla="*/ 6 h 14"/>
                <a:gd name="T10" fmla="*/ 10 w 66"/>
                <a:gd name="T11" fmla="*/ 4 h 14"/>
                <a:gd name="T12" fmla="*/ 21 w 66"/>
                <a:gd name="T13" fmla="*/ 1 h 14"/>
                <a:gd name="T14" fmla="*/ 33 w 66"/>
                <a:gd name="T15" fmla="*/ 0 h 14"/>
                <a:gd name="T16" fmla="*/ 33 w 66"/>
                <a:gd name="T17" fmla="*/ 0 h 14"/>
                <a:gd name="T18" fmla="*/ 46 w 66"/>
                <a:gd name="T19" fmla="*/ 0 h 14"/>
                <a:gd name="T20" fmla="*/ 56 w 66"/>
                <a:gd name="T21" fmla="*/ 3 h 14"/>
                <a:gd name="T22" fmla="*/ 60 w 66"/>
                <a:gd name="T23" fmla="*/ 5 h 14"/>
                <a:gd name="T24" fmla="*/ 63 w 66"/>
                <a:gd name="T25" fmla="*/ 7 h 14"/>
                <a:gd name="T26" fmla="*/ 65 w 66"/>
                <a:gd name="T27" fmla="*/ 9 h 14"/>
                <a:gd name="T28" fmla="*/ 66 w 66"/>
                <a:gd name="T2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1"/>
                  </a:lnTo>
                  <a:lnTo>
                    <a:pt x="3" y="8"/>
                  </a:lnTo>
                  <a:lnTo>
                    <a:pt x="6" y="6"/>
                  </a:lnTo>
                  <a:lnTo>
                    <a:pt x="10" y="4"/>
                  </a:lnTo>
                  <a:lnTo>
                    <a:pt x="21" y="1"/>
                  </a:lnTo>
                  <a:lnTo>
                    <a:pt x="33" y="0"/>
                  </a:lnTo>
                  <a:lnTo>
                    <a:pt x="33" y="0"/>
                  </a:lnTo>
                  <a:lnTo>
                    <a:pt x="46" y="0"/>
                  </a:lnTo>
                  <a:lnTo>
                    <a:pt x="56" y="3"/>
                  </a:lnTo>
                  <a:lnTo>
                    <a:pt x="60" y="5"/>
                  </a:lnTo>
                  <a:lnTo>
                    <a:pt x="63" y="7"/>
                  </a:lnTo>
                  <a:lnTo>
                    <a:pt x="65" y="9"/>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3" name="Freeform 200"/>
            <p:cNvSpPr>
              <a:spLocks/>
            </p:cNvSpPr>
            <p:nvPr/>
          </p:nvSpPr>
          <p:spPr bwMode="auto">
            <a:xfrm>
              <a:off x="4174" y="3122"/>
              <a:ext cx="533" cy="228"/>
            </a:xfrm>
            <a:custGeom>
              <a:avLst/>
              <a:gdLst>
                <a:gd name="T0" fmla="*/ 348 w 533"/>
                <a:gd name="T1" fmla="*/ 228 h 228"/>
                <a:gd name="T2" fmla="*/ 533 w 533"/>
                <a:gd name="T3" fmla="*/ 74 h 228"/>
                <a:gd name="T4" fmla="*/ 190 w 533"/>
                <a:gd name="T5" fmla="*/ 0 h 228"/>
                <a:gd name="T6" fmla="*/ 0 w 533"/>
                <a:gd name="T7" fmla="*/ 119 h 228"/>
                <a:gd name="T8" fmla="*/ 348 w 533"/>
                <a:gd name="T9" fmla="*/ 228 h 228"/>
              </a:gdLst>
              <a:ahLst/>
              <a:cxnLst>
                <a:cxn ang="0">
                  <a:pos x="T0" y="T1"/>
                </a:cxn>
                <a:cxn ang="0">
                  <a:pos x="T2" y="T3"/>
                </a:cxn>
                <a:cxn ang="0">
                  <a:pos x="T4" y="T5"/>
                </a:cxn>
                <a:cxn ang="0">
                  <a:pos x="T6" y="T7"/>
                </a:cxn>
                <a:cxn ang="0">
                  <a:pos x="T8" y="T9"/>
                </a:cxn>
              </a:cxnLst>
              <a:rect l="0" t="0" r="r" b="b"/>
              <a:pathLst>
                <a:path w="533" h="228">
                  <a:moveTo>
                    <a:pt x="348" y="228"/>
                  </a:moveTo>
                  <a:lnTo>
                    <a:pt x="533" y="74"/>
                  </a:lnTo>
                  <a:lnTo>
                    <a:pt x="190" y="0"/>
                  </a:lnTo>
                  <a:lnTo>
                    <a:pt x="0" y="119"/>
                  </a:lnTo>
                  <a:lnTo>
                    <a:pt x="348" y="228"/>
                  </a:lnTo>
                  <a:close/>
                </a:path>
              </a:pathLst>
            </a:custGeom>
            <a:solidFill>
              <a:srgbClr val="5CA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4" name="Freeform 201"/>
            <p:cNvSpPr>
              <a:spLocks/>
            </p:cNvSpPr>
            <p:nvPr/>
          </p:nvSpPr>
          <p:spPr bwMode="auto">
            <a:xfrm>
              <a:off x="4194" y="3132"/>
              <a:ext cx="494" cy="204"/>
            </a:xfrm>
            <a:custGeom>
              <a:avLst/>
              <a:gdLst>
                <a:gd name="T0" fmla="*/ 327 w 494"/>
                <a:gd name="T1" fmla="*/ 204 h 204"/>
                <a:gd name="T2" fmla="*/ 494 w 494"/>
                <a:gd name="T3" fmla="*/ 69 h 204"/>
                <a:gd name="T4" fmla="*/ 170 w 494"/>
                <a:gd name="T5" fmla="*/ 0 h 204"/>
                <a:gd name="T6" fmla="*/ 0 w 494"/>
                <a:gd name="T7" fmla="*/ 107 h 204"/>
                <a:gd name="T8" fmla="*/ 327 w 494"/>
                <a:gd name="T9" fmla="*/ 204 h 204"/>
              </a:gdLst>
              <a:ahLst/>
              <a:cxnLst>
                <a:cxn ang="0">
                  <a:pos x="T0" y="T1"/>
                </a:cxn>
                <a:cxn ang="0">
                  <a:pos x="T2" y="T3"/>
                </a:cxn>
                <a:cxn ang="0">
                  <a:pos x="T4" y="T5"/>
                </a:cxn>
                <a:cxn ang="0">
                  <a:pos x="T6" y="T7"/>
                </a:cxn>
                <a:cxn ang="0">
                  <a:pos x="T8" y="T9"/>
                </a:cxn>
              </a:cxnLst>
              <a:rect l="0" t="0" r="r" b="b"/>
              <a:pathLst>
                <a:path w="494" h="204">
                  <a:moveTo>
                    <a:pt x="327" y="204"/>
                  </a:moveTo>
                  <a:lnTo>
                    <a:pt x="494" y="69"/>
                  </a:lnTo>
                  <a:lnTo>
                    <a:pt x="170" y="0"/>
                  </a:lnTo>
                  <a:lnTo>
                    <a:pt x="0" y="107"/>
                  </a:lnTo>
                  <a:lnTo>
                    <a:pt x="327" y="204"/>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5" name="Freeform 202"/>
            <p:cNvSpPr>
              <a:spLocks/>
            </p:cNvSpPr>
            <p:nvPr/>
          </p:nvSpPr>
          <p:spPr bwMode="auto">
            <a:xfrm>
              <a:off x="4194" y="3132"/>
              <a:ext cx="494" cy="204"/>
            </a:xfrm>
            <a:custGeom>
              <a:avLst/>
              <a:gdLst>
                <a:gd name="T0" fmla="*/ 327 w 494"/>
                <a:gd name="T1" fmla="*/ 204 h 204"/>
                <a:gd name="T2" fmla="*/ 494 w 494"/>
                <a:gd name="T3" fmla="*/ 69 h 204"/>
                <a:gd name="T4" fmla="*/ 170 w 494"/>
                <a:gd name="T5" fmla="*/ 0 h 204"/>
                <a:gd name="T6" fmla="*/ 0 w 494"/>
                <a:gd name="T7" fmla="*/ 107 h 204"/>
              </a:gdLst>
              <a:ahLst/>
              <a:cxnLst>
                <a:cxn ang="0">
                  <a:pos x="T0" y="T1"/>
                </a:cxn>
                <a:cxn ang="0">
                  <a:pos x="T2" y="T3"/>
                </a:cxn>
                <a:cxn ang="0">
                  <a:pos x="T4" y="T5"/>
                </a:cxn>
                <a:cxn ang="0">
                  <a:pos x="T6" y="T7"/>
                </a:cxn>
              </a:cxnLst>
              <a:rect l="0" t="0" r="r" b="b"/>
              <a:pathLst>
                <a:path w="494" h="204">
                  <a:moveTo>
                    <a:pt x="327" y="204"/>
                  </a:moveTo>
                  <a:lnTo>
                    <a:pt x="494" y="69"/>
                  </a:lnTo>
                  <a:lnTo>
                    <a:pt x="170" y="0"/>
                  </a:lnTo>
                  <a:lnTo>
                    <a:pt x="0"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86" name="Line 203"/>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7" name="Freeform 204"/>
            <p:cNvSpPr>
              <a:spLocks/>
            </p:cNvSpPr>
            <p:nvPr/>
          </p:nvSpPr>
          <p:spPr bwMode="auto">
            <a:xfrm>
              <a:off x="4193" y="3100"/>
              <a:ext cx="495" cy="199"/>
            </a:xfrm>
            <a:custGeom>
              <a:avLst/>
              <a:gdLst>
                <a:gd name="T0" fmla="*/ 0 w 495"/>
                <a:gd name="T1" fmla="*/ 103 h 199"/>
                <a:gd name="T2" fmla="*/ 171 w 495"/>
                <a:gd name="T3" fmla="*/ 0 h 199"/>
                <a:gd name="T4" fmla="*/ 495 w 495"/>
                <a:gd name="T5" fmla="*/ 69 h 199"/>
                <a:gd name="T6" fmla="*/ 328 w 495"/>
                <a:gd name="T7" fmla="*/ 199 h 199"/>
                <a:gd name="T8" fmla="*/ 0 w 495"/>
                <a:gd name="T9" fmla="*/ 103 h 199"/>
              </a:gdLst>
              <a:ahLst/>
              <a:cxnLst>
                <a:cxn ang="0">
                  <a:pos x="T0" y="T1"/>
                </a:cxn>
                <a:cxn ang="0">
                  <a:pos x="T2" y="T3"/>
                </a:cxn>
                <a:cxn ang="0">
                  <a:pos x="T4" y="T5"/>
                </a:cxn>
                <a:cxn ang="0">
                  <a:pos x="T6" y="T7"/>
                </a:cxn>
                <a:cxn ang="0">
                  <a:pos x="T8" y="T9"/>
                </a:cxn>
              </a:cxnLst>
              <a:rect l="0" t="0" r="r" b="b"/>
              <a:pathLst>
                <a:path w="495" h="199">
                  <a:moveTo>
                    <a:pt x="0" y="103"/>
                  </a:moveTo>
                  <a:lnTo>
                    <a:pt x="171" y="0"/>
                  </a:lnTo>
                  <a:lnTo>
                    <a:pt x="495" y="69"/>
                  </a:lnTo>
                  <a:lnTo>
                    <a:pt x="328" y="199"/>
                  </a:lnTo>
                  <a:lnTo>
                    <a:pt x="0" y="103"/>
                  </a:lnTo>
                </a:path>
              </a:pathLst>
            </a:custGeom>
            <a:noFill/>
            <a:ln w="3175">
              <a:solidFill>
                <a:srgbClr val="A1A1A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8" name="Line 205"/>
            <p:cNvSpPr>
              <a:spLocks noChangeShapeType="1"/>
            </p:cNvSpPr>
            <p:nvPr/>
          </p:nvSpPr>
          <p:spPr bwMode="auto">
            <a:xfrm>
              <a:off x="4521" y="3299"/>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9" name="Line 206"/>
            <p:cNvSpPr>
              <a:spLocks noChangeShapeType="1"/>
            </p:cNvSpPr>
            <p:nvPr/>
          </p:nvSpPr>
          <p:spPr bwMode="auto">
            <a:xfrm>
              <a:off x="4193" y="320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0" name="Line 207"/>
            <p:cNvSpPr>
              <a:spLocks noChangeShapeType="1"/>
            </p:cNvSpPr>
            <p:nvPr/>
          </p:nvSpPr>
          <p:spPr bwMode="auto">
            <a:xfrm>
              <a:off x="4212" y="3193"/>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1" name="Line 208"/>
            <p:cNvSpPr>
              <a:spLocks noChangeShapeType="1"/>
            </p:cNvSpPr>
            <p:nvPr/>
          </p:nvSpPr>
          <p:spPr bwMode="auto">
            <a:xfrm>
              <a:off x="4231" y="3181"/>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2" name="Line 209"/>
            <p:cNvSpPr>
              <a:spLocks noChangeShapeType="1"/>
            </p:cNvSpPr>
            <p:nvPr/>
          </p:nvSpPr>
          <p:spPr bwMode="auto">
            <a:xfrm>
              <a:off x="4250" y="3169"/>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3" name="Line 210"/>
            <p:cNvSpPr>
              <a:spLocks noChangeShapeType="1"/>
            </p:cNvSpPr>
            <p:nvPr/>
          </p:nvSpPr>
          <p:spPr bwMode="auto">
            <a:xfrm>
              <a:off x="4269" y="3158"/>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4" name="Line 211"/>
            <p:cNvSpPr>
              <a:spLocks noChangeShapeType="1"/>
            </p:cNvSpPr>
            <p:nvPr/>
          </p:nvSpPr>
          <p:spPr bwMode="auto">
            <a:xfrm>
              <a:off x="4288" y="3146"/>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5" name="Line 212"/>
            <p:cNvSpPr>
              <a:spLocks noChangeShapeType="1"/>
            </p:cNvSpPr>
            <p:nvPr/>
          </p:nvSpPr>
          <p:spPr bwMode="auto">
            <a:xfrm>
              <a:off x="4307" y="3135"/>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6" name="Line 213"/>
            <p:cNvSpPr>
              <a:spLocks noChangeShapeType="1"/>
            </p:cNvSpPr>
            <p:nvPr/>
          </p:nvSpPr>
          <p:spPr bwMode="auto">
            <a:xfrm>
              <a:off x="4326" y="3123"/>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7" name="Line 214"/>
            <p:cNvSpPr>
              <a:spLocks noChangeShapeType="1"/>
            </p:cNvSpPr>
            <p:nvPr/>
          </p:nvSpPr>
          <p:spPr bwMode="auto">
            <a:xfrm>
              <a:off x="4344" y="3111"/>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8" name="Line 215"/>
            <p:cNvSpPr>
              <a:spLocks noChangeShapeType="1"/>
            </p:cNvSpPr>
            <p:nvPr/>
          </p:nvSpPr>
          <p:spPr bwMode="auto">
            <a:xfrm>
              <a:off x="4364" y="3100"/>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9" name="Line 216"/>
            <p:cNvSpPr>
              <a:spLocks noChangeShapeType="1"/>
            </p:cNvSpPr>
            <p:nvPr/>
          </p:nvSpPr>
          <p:spPr bwMode="auto">
            <a:xfrm>
              <a:off x="4521" y="3302"/>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0" name="Line 217"/>
            <p:cNvSpPr>
              <a:spLocks noChangeShapeType="1"/>
            </p:cNvSpPr>
            <p:nvPr/>
          </p:nvSpPr>
          <p:spPr bwMode="auto">
            <a:xfrm>
              <a:off x="4539" y="3286"/>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1" name="Line 218"/>
            <p:cNvSpPr>
              <a:spLocks noChangeShapeType="1"/>
            </p:cNvSpPr>
            <p:nvPr/>
          </p:nvSpPr>
          <p:spPr bwMode="auto">
            <a:xfrm>
              <a:off x="4558" y="3272"/>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2" name="Line 219"/>
            <p:cNvSpPr>
              <a:spLocks noChangeShapeType="1"/>
            </p:cNvSpPr>
            <p:nvPr/>
          </p:nvSpPr>
          <p:spPr bwMode="auto">
            <a:xfrm>
              <a:off x="4576" y="3257"/>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3" name="Line 220"/>
            <p:cNvSpPr>
              <a:spLocks noChangeShapeType="1"/>
            </p:cNvSpPr>
            <p:nvPr/>
          </p:nvSpPr>
          <p:spPr bwMode="auto">
            <a:xfrm>
              <a:off x="4595" y="3243"/>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4" name="Line 221"/>
            <p:cNvSpPr>
              <a:spLocks noChangeShapeType="1"/>
            </p:cNvSpPr>
            <p:nvPr/>
          </p:nvSpPr>
          <p:spPr bwMode="auto">
            <a:xfrm>
              <a:off x="4614" y="3228"/>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5" name="Line 222"/>
            <p:cNvSpPr>
              <a:spLocks noChangeShapeType="1"/>
            </p:cNvSpPr>
            <p:nvPr/>
          </p:nvSpPr>
          <p:spPr bwMode="auto">
            <a:xfrm>
              <a:off x="4633" y="3214"/>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6" name="Line 223"/>
            <p:cNvSpPr>
              <a:spLocks noChangeShapeType="1"/>
            </p:cNvSpPr>
            <p:nvPr/>
          </p:nvSpPr>
          <p:spPr bwMode="auto">
            <a:xfrm>
              <a:off x="4651" y="3198"/>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7" name="Line 224"/>
            <p:cNvSpPr>
              <a:spLocks noChangeShapeType="1"/>
            </p:cNvSpPr>
            <p:nvPr/>
          </p:nvSpPr>
          <p:spPr bwMode="auto">
            <a:xfrm>
              <a:off x="4670" y="3184"/>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8" name="Line 225"/>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9" name="Line 226"/>
            <p:cNvSpPr>
              <a:spLocks noChangeShapeType="1"/>
            </p:cNvSpPr>
            <p:nvPr/>
          </p:nvSpPr>
          <p:spPr bwMode="auto">
            <a:xfrm>
              <a:off x="4193" y="320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0" name="Line 227"/>
            <p:cNvSpPr>
              <a:spLocks noChangeShapeType="1"/>
            </p:cNvSpPr>
            <p:nvPr/>
          </p:nvSpPr>
          <p:spPr bwMode="auto">
            <a:xfrm>
              <a:off x="4219" y="3211"/>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1" name="Line 228"/>
            <p:cNvSpPr>
              <a:spLocks noChangeShapeType="1"/>
            </p:cNvSpPr>
            <p:nvPr/>
          </p:nvSpPr>
          <p:spPr bwMode="auto">
            <a:xfrm>
              <a:off x="4244" y="3219"/>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2" name="Line 229"/>
            <p:cNvSpPr>
              <a:spLocks noChangeShapeType="1"/>
            </p:cNvSpPr>
            <p:nvPr/>
          </p:nvSpPr>
          <p:spPr bwMode="auto">
            <a:xfrm>
              <a:off x="4269" y="3225"/>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3" name="Line 230"/>
            <p:cNvSpPr>
              <a:spLocks noChangeShapeType="1"/>
            </p:cNvSpPr>
            <p:nvPr/>
          </p:nvSpPr>
          <p:spPr bwMode="auto">
            <a:xfrm>
              <a:off x="4294" y="323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4" name="Line 231"/>
            <p:cNvSpPr>
              <a:spLocks noChangeShapeType="1"/>
            </p:cNvSpPr>
            <p:nvPr/>
          </p:nvSpPr>
          <p:spPr bwMode="auto">
            <a:xfrm>
              <a:off x="4319" y="3240"/>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5" name="Line 232"/>
            <p:cNvSpPr>
              <a:spLocks noChangeShapeType="1"/>
            </p:cNvSpPr>
            <p:nvPr/>
          </p:nvSpPr>
          <p:spPr bwMode="auto">
            <a:xfrm>
              <a:off x="4344" y="3248"/>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6" name="Line 233"/>
            <p:cNvSpPr>
              <a:spLocks noChangeShapeType="1"/>
            </p:cNvSpPr>
            <p:nvPr/>
          </p:nvSpPr>
          <p:spPr bwMode="auto">
            <a:xfrm>
              <a:off x="4369" y="3254"/>
              <a:ext cx="0" cy="38"/>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7" name="Line 234"/>
            <p:cNvSpPr>
              <a:spLocks noChangeShapeType="1"/>
            </p:cNvSpPr>
            <p:nvPr/>
          </p:nvSpPr>
          <p:spPr bwMode="auto">
            <a:xfrm>
              <a:off x="4394" y="3262"/>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8" name="Line 235"/>
            <p:cNvSpPr>
              <a:spLocks noChangeShapeType="1"/>
            </p:cNvSpPr>
            <p:nvPr/>
          </p:nvSpPr>
          <p:spPr bwMode="auto">
            <a:xfrm>
              <a:off x="4420" y="3270"/>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9" name="Line 236"/>
            <p:cNvSpPr>
              <a:spLocks noChangeShapeType="1"/>
            </p:cNvSpPr>
            <p:nvPr/>
          </p:nvSpPr>
          <p:spPr bwMode="auto">
            <a:xfrm>
              <a:off x="4445" y="3277"/>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0" name="Line 237"/>
            <p:cNvSpPr>
              <a:spLocks noChangeShapeType="1"/>
            </p:cNvSpPr>
            <p:nvPr/>
          </p:nvSpPr>
          <p:spPr bwMode="auto">
            <a:xfrm>
              <a:off x="4470" y="3284"/>
              <a:ext cx="0" cy="38"/>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 name="Line 238"/>
            <p:cNvSpPr>
              <a:spLocks noChangeShapeType="1"/>
            </p:cNvSpPr>
            <p:nvPr/>
          </p:nvSpPr>
          <p:spPr bwMode="auto">
            <a:xfrm>
              <a:off x="4495" y="3291"/>
              <a:ext cx="0" cy="39"/>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 name="Line 239"/>
            <p:cNvSpPr>
              <a:spLocks noChangeShapeType="1"/>
            </p:cNvSpPr>
            <p:nvPr/>
          </p:nvSpPr>
          <p:spPr bwMode="auto">
            <a:xfrm>
              <a:off x="4521" y="3299"/>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 name="Line 240"/>
            <p:cNvSpPr>
              <a:spLocks noChangeShapeType="1"/>
            </p:cNvSpPr>
            <p:nvPr/>
          </p:nvSpPr>
          <p:spPr bwMode="auto">
            <a:xfrm>
              <a:off x="4364" y="3100"/>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 name="Line 241"/>
            <p:cNvSpPr>
              <a:spLocks noChangeShapeType="1"/>
            </p:cNvSpPr>
            <p:nvPr/>
          </p:nvSpPr>
          <p:spPr bwMode="auto">
            <a:xfrm>
              <a:off x="4388" y="3106"/>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 name="Line 242"/>
            <p:cNvSpPr>
              <a:spLocks noChangeShapeType="1"/>
            </p:cNvSpPr>
            <p:nvPr/>
          </p:nvSpPr>
          <p:spPr bwMode="auto">
            <a:xfrm>
              <a:off x="4413" y="3111"/>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 name="Line 243"/>
            <p:cNvSpPr>
              <a:spLocks noChangeShapeType="1"/>
            </p:cNvSpPr>
            <p:nvPr/>
          </p:nvSpPr>
          <p:spPr bwMode="auto">
            <a:xfrm>
              <a:off x="4438" y="3116"/>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 name="Line 244"/>
            <p:cNvSpPr>
              <a:spLocks noChangeShapeType="1"/>
            </p:cNvSpPr>
            <p:nvPr/>
          </p:nvSpPr>
          <p:spPr bwMode="auto">
            <a:xfrm>
              <a:off x="4463" y="3121"/>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 name="Line 245"/>
            <p:cNvSpPr>
              <a:spLocks noChangeShapeType="1"/>
            </p:cNvSpPr>
            <p:nvPr/>
          </p:nvSpPr>
          <p:spPr bwMode="auto">
            <a:xfrm flipH="1">
              <a:off x="4488" y="3127"/>
              <a:ext cx="1"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 name="Line 246"/>
            <p:cNvSpPr>
              <a:spLocks noChangeShapeType="1"/>
            </p:cNvSpPr>
            <p:nvPr/>
          </p:nvSpPr>
          <p:spPr bwMode="auto">
            <a:xfrm>
              <a:off x="4514" y="3132"/>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 name="Line 247"/>
            <p:cNvSpPr>
              <a:spLocks noChangeShapeType="1"/>
            </p:cNvSpPr>
            <p:nvPr/>
          </p:nvSpPr>
          <p:spPr bwMode="auto">
            <a:xfrm>
              <a:off x="4539" y="3138"/>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 name="Line 248"/>
            <p:cNvSpPr>
              <a:spLocks noChangeShapeType="1"/>
            </p:cNvSpPr>
            <p:nvPr/>
          </p:nvSpPr>
          <p:spPr bwMode="auto">
            <a:xfrm>
              <a:off x="4564" y="3142"/>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 name="Line 249"/>
            <p:cNvSpPr>
              <a:spLocks noChangeShapeType="1"/>
            </p:cNvSpPr>
            <p:nvPr/>
          </p:nvSpPr>
          <p:spPr bwMode="auto">
            <a:xfrm>
              <a:off x="4589" y="3148"/>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 name="Line 250"/>
            <p:cNvSpPr>
              <a:spLocks noChangeShapeType="1"/>
            </p:cNvSpPr>
            <p:nvPr/>
          </p:nvSpPr>
          <p:spPr bwMode="auto">
            <a:xfrm>
              <a:off x="4614" y="3154"/>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 name="Line 251"/>
            <p:cNvSpPr>
              <a:spLocks noChangeShapeType="1"/>
            </p:cNvSpPr>
            <p:nvPr/>
          </p:nvSpPr>
          <p:spPr bwMode="auto">
            <a:xfrm>
              <a:off x="4639" y="315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 name="Line 252"/>
            <p:cNvSpPr>
              <a:spLocks noChangeShapeType="1"/>
            </p:cNvSpPr>
            <p:nvPr/>
          </p:nvSpPr>
          <p:spPr bwMode="auto">
            <a:xfrm>
              <a:off x="4663" y="3165"/>
              <a:ext cx="0" cy="30"/>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 name="Line 253"/>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7" name="Freeform 254"/>
            <p:cNvSpPr>
              <a:spLocks/>
            </p:cNvSpPr>
            <p:nvPr/>
          </p:nvSpPr>
          <p:spPr bwMode="auto">
            <a:xfrm>
              <a:off x="4422" y="2809"/>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8" name="Freeform 255"/>
            <p:cNvSpPr>
              <a:spLocks/>
            </p:cNvSpPr>
            <p:nvPr/>
          </p:nvSpPr>
          <p:spPr bwMode="auto">
            <a:xfrm>
              <a:off x="4422" y="2809"/>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9" name="Freeform 256"/>
            <p:cNvSpPr>
              <a:spLocks/>
            </p:cNvSpPr>
            <p:nvPr/>
          </p:nvSpPr>
          <p:spPr bwMode="auto">
            <a:xfrm>
              <a:off x="4422" y="2788"/>
              <a:ext cx="40" cy="13"/>
            </a:xfrm>
            <a:custGeom>
              <a:avLst/>
              <a:gdLst>
                <a:gd name="T0" fmla="*/ 27 w 40"/>
                <a:gd name="T1" fmla="*/ 13 h 13"/>
                <a:gd name="T2" fmla="*/ 0 w 40"/>
                <a:gd name="T3" fmla="*/ 9 h 13"/>
                <a:gd name="T4" fmla="*/ 13 w 40"/>
                <a:gd name="T5" fmla="*/ 0 h 13"/>
                <a:gd name="T6" fmla="*/ 40 w 40"/>
                <a:gd name="T7" fmla="*/ 4 h 13"/>
                <a:gd name="T8" fmla="*/ 27 w 40"/>
                <a:gd name="T9" fmla="*/ 13 h 13"/>
              </a:gdLst>
              <a:ahLst/>
              <a:cxnLst>
                <a:cxn ang="0">
                  <a:pos x="T0" y="T1"/>
                </a:cxn>
                <a:cxn ang="0">
                  <a:pos x="T2" y="T3"/>
                </a:cxn>
                <a:cxn ang="0">
                  <a:pos x="T4" y="T5"/>
                </a:cxn>
                <a:cxn ang="0">
                  <a:pos x="T6" y="T7"/>
                </a:cxn>
                <a:cxn ang="0">
                  <a:pos x="T8" y="T9"/>
                </a:cxn>
              </a:cxnLst>
              <a:rect l="0" t="0" r="r" b="b"/>
              <a:pathLst>
                <a:path w="40" h="13">
                  <a:moveTo>
                    <a:pt x="27" y="13"/>
                  </a:moveTo>
                  <a:lnTo>
                    <a:pt x="0" y="9"/>
                  </a:lnTo>
                  <a:lnTo>
                    <a:pt x="13" y="0"/>
                  </a:lnTo>
                  <a:lnTo>
                    <a:pt x="40" y="4"/>
                  </a:lnTo>
                  <a:lnTo>
                    <a:pt x="27" y="13"/>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0" name="Freeform 257"/>
            <p:cNvSpPr>
              <a:spLocks/>
            </p:cNvSpPr>
            <p:nvPr/>
          </p:nvSpPr>
          <p:spPr bwMode="auto">
            <a:xfrm>
              <a:off x="4422" y="2788"/>
              <a:ext cx="40" cy="9"/>
            </a:xfrm>
            <a:custGeom>
              <a:avLst/>
              <a:gdLst>
                <a:gd name="T0" fmla="*/ 0 w 40"/>
                <a:gd name="T1" fmla="*/ 9 h 9"/>
                <a:gd name="T2" fmla="*/ 13 w 40"/>
                <a:gd name="T3" fmla="*/ 0 h 9"/>
                <a:gd name="T4" fmla="*/ 40 w 40"/>
                <a:gd name="T5" fmla="*/ 4 h 9"/>
              </a:gdLst>
              <a:ahLst/>
              <a:cxnLst>
                <a:cxn ang="0">
                  <a:pos x="T0" y="T1"/>
                </a:cxn>
                <a:cxn ang="0">
                  <a:pos x="T2" y="T3"/>
                </a:cxn>
                <a:cxn ang="0">
                  <a:pos x="T4" y="T5"/>
                </a:cxn>
              </a:cxnLst>
              <a:rect l="0" t="0" r="r" b="b"/>
              <a:pathLst>
                <a:path w="40" h="9">
                  <a:moveTo>
                    <a:pt x="0" y="9"/>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1" name="Freeform 258"/>
            <p:cNvSpPr>
              <a:spLocks/>
            </p:cNvSpPr>
            <p:nvPr/>
          </p:nvSpPr>
          <p:spPr bwMode="auto">
            <a:xfrm>
              <a:off x="4422" y="2768"/>
              <a:ext cx="40" cy="11"/>
            </a:xfrm>
            <a:custGeom>
              <a:avLst/>
              <a:gdLst>
                <a:gd name="T0" fmla="*/ 27 w 40"/>
                <a:gd name="T1" fmla="*/ 11 h 11"/>
                <a:gd name="T2" fmla="*/ 0 w 40"/>
                <a:gd name="T3" fmla="*/ 7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7"/>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2" name="Freeform 259"/>
            <p:cNvSpPr>
              <a:spLocks/>
            </p:cNvSpPr>
            <p:nvPr/>
          </p:nvSpPr>
          <p:spPr bwMode="auto">
            <a:xfrm>
              <a:off x="4422" y="2768"/>
              <a:ext cx="40" cy="7"/>
            </a:xfrm>
            <a:custGeom>
              <a:avLst/>
              <a:gdLst>
                <a:gd name="T0" fmla="*/ 0 w 40"/>
                <a:gd name="T1" fmla="*/ 7 h 7"/>
                <a:gd name="T2" fmla="*/ 13 w 40"/>
                <a:gd name="T3" fmla="*/ 0 h 7"/>
                <a:gd name="T4" fmla="*/ 40 w 40"/>
                <a:gd name="T5" fmla="*/ 4 h 7"/>
              </a:gdLst>
              <a:ahLst/>
              <a:cxnLst>
                <a:cxn ang="0">
                  <a:pos x="T0" y="T1"/>
                </a:cxn>
                <a:cxn ang="0">
                  <a:pos x="T2" y="T3"/>
                </a:cxn>
                <a:cxn ang="0">
                  <a:pos x="T4" y="T5"/>
                </a:cxn>
              </a:cxnLst>
              <a:rect l="0" t="0" r="r" b="b"/>
              <a:pathLst>
                <a:path w="40" h="7">
                  <a:moveTo>
                    <a:pt x="0" y="7"/>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3" name="Freeform 260"/>
            <p:cNvSpPr>
              <a:spLocks/>
            </p:cNvSpPr>
            <p:nvPr/>
          </p:nvSpPr>
          <p:spPr bwMode="auto">
            <a:xfrm>
              <a:off x="4422" y="2746"/>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4" name="Freeform 261"/>
            <p:cNvSpPr>
              <a:spLocks/>
            </p:cNvSpPr>
            <p:nvPr/>
          </p:nvSpPr>
          <p:spPr bwMode="auto">
            <a:xfrm>
              <a:off x="4422" y="2746"/>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5" name="Freeform 262"/>
            <p:cNvSpPr>
              <a:spLocks/>
            </p:cNvSpPr>
            <p:nvPr/>
          </p:nvSpPr>
          <p:spPr bwMode="auto">
            <a:xfrm>
              <a:off x="4422" y="2726"/>
              <a:ext cx="40" cy="12"/>
            </a:xfrm>
            <a:custGeom>
              <a:avLst/>
              <a:gdLst>
                <a:gd name="T0" fmla="*/ 27 w 40"/>
                <a:gd name="T1" fmla="*/ 12 h 12"/>
                <a:gd name="T2" fmla="*/ 0 w 40"/>
                <a:gd name="T3" fmla="*/ 8 h 12"/>
                <a:gd name="T4" fmla="*/ 13 w 40"/>
                <a:gd name="T5" fmla="*/ 0 h 12"/>
                <a:gd name="T6" fmla="*/ 40 w 40"/>
                <a:gd name="T7" fmla="*/ 3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3"/>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6" name="Freeform 263"/>
            <p:cNvSpPr>
              <a:spLocks/>
            </p:cNvSpPr>
            <p:nvPr/>
          </p:nvSpPr>
          <p:spPr bwMode="auto">
            <a:xfrm>
              <a:off x="4422" y="2726"/>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7" name="Freeform 264"/>
            <p:cNvSpPr>
              <a:spLocks/>
            </p:cNvSpPr>
            <p:nvPr/>
          </p:nvSpPr>
          <p:spPr bwMode="auto">
            <a:xfrm>
              <a:off x="4422" y="2705"/>
              <a:ext cx="40" cy="11"/>
            </a:xfrm>
            <a:custGeom>
              <a:avLst/>
              <a:gdLst>
                <a:gd name="T0" fmla="*/ 27 w 40"/>
                <a:gd name="T1" fmla="*/ 11 h 11"/>
                <a:gd name="T2" fmla="*/ 0 w 40"/>
                <a:gd name="T3" fmla="*/ 8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8" name="Freeform 265"/>
            <p:cNvSpPr>
              <a:spLocks/>
            </p:cNvSpPr>
            <p:nvPr/>
          </p:nvSpPr>
          <p:spPr bwMode="auto">
            <a:xfrm>
              <a:off x="4422" y="2705"/>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9" name="Freeform 266"/>
            <p:cNvSpPr>
              <a:spLocks/>
            </p:cNvSpPr>
            <p:nvPr/>
          </p:nvSpPr>
          <p:spPr bwMode="auto">
            <a:xfrm>
              <a:off x="4422" y="2684"/>
              <a:ext cx="40" cy="11"/>
            </a:xfrm>
            <a:custGeom>
              <a:avLst/>
              <a:gdLst>
                <a:gd name="T0" fmla="*/ 27 w 40"/>
                <a:gd name="T1" fmla="*/ 11 h 11"/>
                <a:gd name="T2" fmla="*/ 0 w 40"/>
                <a:gd name="T3" fmla="*/ 8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0" name="Freeform 267"/>
            <p:cNvSpPr>
              <a:spLocks/>
            </p:cNvSpPr>
            <p:nvPr/>
          </p:nvSpPr>
          <p:spPr bwMode="auto">
            <a:xfrm>
              <a:off x="4422" y="2684"/>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1" name="Freeform 268"/>
            <p:cNvSpPr>
              <a:spLocks/>
            </p:cNvSpPr>
            <p:nvPr/>
          </p:nvSpPr>
          <p:spPr bwMode="auto">
            <a:xfrm>
              <a:off x="4422" y="2663"/>
              <a:ext cx="40" cy="12"/>
            </a:xfrm>
            <a:custGeom>
              <a:avLst/>
              <a:gdLst>
                <a:gd name="T0" fmla="*/ 27 w 40"/>
                <a:gd name="T1" fmla="*/ 12 h 12"/>
                <a:gd name="T2" fmla="*/ 0 w 40"/>
                <a:gd name="T3" fmla="*/ 8 h 12"/>
                <a:gd name="T4" fmla="*/ 13 w 40"/>
                <a:gd name="T5" fmla="*/ 0 h 12"/>
                <a:gd name="T6" fmla="*/ 40 w 40"/>
                <a:gd name="T7" fmla="*/ 3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3"/>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2" name="Freeform 269"/>
            <p:cNvSpPr>
              <a:spLocks/>
            </p:cNvSpPr>
            <p:nvPr/>
          </p:nvSpPr>
          <p:spPr bwMode="auto">
            <a:xfrm>
              <a:off x="4422" y="2663"/>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3" name="Freeform 270"/>
            <p:cNvSpPr>
              <a:spLocks/>
            </p:cNvSpPr>
            <p:nvPr/>
          </p:nvSpPr>
          <p:spPr bwMode="auto">
            <a:xfrm>
              <a:off x="4422" y="2642"/>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4" name="Freeform 271"/>
            <p:cNvSpPr>
              <a:spLocks/>
            </p:cNvSpPr>
            <p:nvPr/>
          </p:nvSpPr>
          <p:spPr bwMode="auto">
            <a:xfrm>
              <a:off x="4422" y="2642"/>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5" name="Freeform 272"/>
            <p:cNvSpPr>
              <a:spLocks/>
            </p:cNvSpPr>
            <p:nvPr/>
          </p:nvSpPr>
          <p:spPr bwMode="auto">
            <a:xfrm>
              <a:off x="4422" y="2621"/>
              <a:ext cx="40" cy="11"/>
            </a:xfrm>
            <a:custGeom>
              <a:avLst/>
              <a:gdLst>
                <a:gd name="T0" fmla="*/ 27 w 40"/>
                <a:gd name="T1" fmla="*/ 11 h 11"/>
                <a:gd name="T2" fmla="*/ 0 w 40"/>
                <a:gd name="T3" fmla="*/ 9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9"/>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6" name="Freeform 273"/>
            <p:cNvSpPr>
              <a:spLocks/>
            </p:cNvSpPr>
            <p:nvPr/>
          </p:nvSpPr>
          <p:spPr bwMode="auto">
            <a:xfrm>
              <a:off x="4422" y="2621"/>
              <a:ext cx="40" cy="9"/>
            </a:xfrm>
            <a:custGeom>
              <a:avLst/>
              <a:gdLst>
                <a:gd name="T0" fmla="*/ 0 w 40"/>
                <a:gd name="T1" fmla="*/ 9 h 9"/>
                <a:gd name="T2" fmla="*/ 13 w 40"/>
                <a:gd name="T3" fmla="*/ 0 h 9"/>
                <a:gd name="T4" fmla="*/ 40 w 40"/>
                <a:gd name="T5" fmla="*/ 4 h 9"/>
              </a:gdLst>
              <a:ahLst/>
              <a:cxnLst>
                <a:cxn ang="0">
                  <a:pos x="T0" y="T1"/>
                </a:cxn>
                <a:cxn ang="0">
                  <a:pos x="T2" y="T3"/>
                </a:cxn>
                <a:cxn ang="0">
                  <a:pos x="T4" y="T5"/>
                </a:cxn>
              </a:cxnLst>
              <a:rect l="0" t="0" r="r" b="b"/>
              <a:pathLst>
                <a:path w="40" h="9">
                  <a:moveTo>
                    <a:pt x="0" y="9"/>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7" name="Freeform 274"/>
            <p:cNvSpPr>
              <a:spLocks/>
            </p:cNvSpPr>
            <p:nvPr/>
          </p:nvSpPr>
          <p:spPr bwMode="auto">
            <a:xfrm>
              <a:off x="4422" y="2601"/>
              <a:ext cx="40" cy="11"/>
            </a:xfrm>
            <a:custGeom>
              <a:avLst/>
              <a:gdLst>
                <a:gd name="T0" fmla="*/ 27 w 40"/>
                <a:gd name="T1" fmla="*/ 11 h 11"/>
                <a:gd name="T2" fmla="*/ 0 w 40"/>
                <a:gd name="T3" fmla="*/ 7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7"/>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8" name="Freeform 275"/>
            <p:cNvSpPr>
              <a:spLocks/>
            </p:cNvSpPr>
            <p:nvPr/>
          </p:nvSpPr>
          <p:spPr bwMode="auto">
            <a:xfrm>
              <a:off x="4422" y="2601"/>
              <a:ext cx="40" cy="7"/>
            </a:xfrm>
            <a:custGeom>
              <a:avLst/>
              <a:gdLst>
                <a:gd name="T0" fmla="*/ 0 w 40"/>
                <a:gd name="T1" fmla="*/ 7 h 7"/>
                <a:gd name="T2" fmla="*/ 13 w 40"/>
                <a:gd name="T3" fmla="*/ 0 h 7"/>
                <a:gd name="T4" fmla="*/ 40 w 40"/>
                <a:gd name="T5" fmla="*/ 3 h 7"/>
              </a:gdLst>
              <a:ahLst/>
              <a:cxnLst>
                <a:cxn ang="0">
                  <a:pos x="T0" y="T1"/>
                </a:cxn>
                <a:cxn ang="0">
                  <a:pos x="T2" y="T3"/>
                </a:cxn>
                <a:cxn ang="0">
                  <a:pos x="T4" y="T5"/>
                </a:cxn>
              </a:cxnLst>
              <a:rect l="0" t="0" r="r" b="b"/>
              <a:pathLst>
                <a:path w="40" h="7">
                  <a:moveTo>
                    <a:pt x="0" y="7"/>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9" name="Freeform 276"/>
            <p:cNvSpPr>
              <a:spLocks/>
            </p:cNvSpPr>
            <p:nvPr/>
          </p:nvSpPr>
          <p:spPr bwMode="auto">
            <a:xfrm>
              <a:off x="4422" y="2579"/>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0" name="Freeform 277"/>
            <p:cNvSpPr>
              <a:spLocks/>
            </p:cNvSpPr>
            <p:nvPr/>
          </p:nvSpPr>
          <p:spPr bwMode="auto">
            <a:xfrm>
              <a:off x="4422" y="2579"/>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1" name="Freeform 278"/>
            <p:cNvSpPr>
              <a:spLocks/>
            </p:cNvSpPr>
            <p:nvPr/>
          </p:nvSpPr>
          <p:spPr bwMode="auto">
            <a:xfrm>
              <a:off x="4422" y="2559"/>
              <a:ext cx="40" cy="11"/>
            </a:xfrm>
            <a:custGeom>
              <a:avLst/>
              <a:gdLst>
                <a:gd name="T0" fmla="*/ 27 w 40"/>
                <a:gd name="T1" fmla="*/ 11 h 11"/>
                <a:gd name="T2" fmla="*/ 0 w 40"/>
                <a:gd name="T3" fmla="*/ 8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2" name="Freeform 279"/>
            <p:cNvSpPr>
              <a:spLocks/>
            </p:cNvSpPr>
            <p:nvPr/>
          </p:nvSpPr>
          <p:spPr bwMode="auto">
            <a:xfrm>
              <a:off x="4422" y="2559"/>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3" name="Freeform 280"/>
            <p:cNvSpPr>
              <a:spLocks/>
            </p:cNvSpPr>
            <p:nvPr/>
          </p:nvSpPr>
          <p:spPr bwMode="auto">
            <a:xfrm>
              <a:off x="4422" y="2538"/>
              <a:ext cx="40" cy="11"/>
            </a:xfrm>
            <a:custGeom>
              <a:avLst/>
              <a:gdLst>
                <a:gd name="T0" fmla="*/ 27 w 40"/>
                <a:gd name="T1" fmla="*/ 11 h 11"/>
                <a:gd name="T2" fmla="*/ 0 w 40"/>
                <a:gd name="T3" fmla="*/ 8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4" name="Freeform 281"/>
            <p:cNvSpPr>
              <a:spLocks/>
            </p:cNvSpPr>
            <p:nvPr/>
          </p:nvSpPr>
          <p:spPr bwMode="auto">
            <a:xfrm>
              <a:off x="4422" y="2538"/>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5" name="Freeform 282"/>
            <p:cNvSpPr>
              <a:spLocks/>
            </p:cNvSpPr>
            <p:nvPr/>
          </p:nvSpPr>
          <p:spPr bwMode="auto">
            <a:xfrm>
              <a:off x="4387" y="3183"/>
              <a:ext cx="43" cy="21"/>
            </a:xfrm>
            <a:custGeom>
              <a:avLst/>
              <a:gdLst>
                <a:gd name="T0" fmla="*/ 0 w 43"/>
                <a:gd name="T1" fmla="*/ 21 h 21"/>
                <a:gd name="T2" fmla="*/ 43 w 43"/>
                <a:gd name="T3" fmla="*/ 3 h 21"/>
                <a:gd name="T4" fmla="*/ 1 w 43"/>
                <a:gd name="T5" fmla="*/ 0 h 21"/>
              </a:gdLst>
              <a:ahLst/>
              <a:cxnLst>
                <a:cxn ang="0">
                  <a:pos x="T0" y="T1"/>
                </a:cxn>
                <a:cxn ang="0">
                  <a:pos x="T2" y="T3"/>
                </a:cxn>
                <a:cxn ang="0">
                  <a:pos x="T4" y="T5"/>
                </a:cxn>
              </a:cxnLst>
              <a:rect l="0" t="0" r="r" b="b"/>
              <a:pathLst>
                <a:path w="43" h="21">
                  <a:moveTo>
                    <a:pt x="0" y="21"/>
                  </a:moveTo>
                  <a:lnTo>
                    <a:pt x="43" y="3"/>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6" name="Freeform 283"/>
            <p:cNvSpPr>
              <a:spLocks/>
            </p:cNvSpPr>
            <p:nvPr/>
          </p:nvSpPr>
          <p:spPr bwMode="auto">
            <a:xfrm>
              <a:off x="4392" y="3135"/>
              <a:ext cx="39" cy="20"/>
            </a:xfrm>
            <a:custGeom>
              <a:avLst/>
              <a:gdLst>
                <a:gd name="T0" fmla="*/ 0 w 39"/>
                <a:gd name="T1" fmla="*/ 20 h 20"/>
                <a:gd name="T2" fmla="*/ 39 w 39"/>
                <a:gd name="T3" fmla="*/ 3 h 20"/>
                <a:gd name="T4" fmla="*/ 1 w 39"/>
                <a:gd name="T5" fmla="*/ 0 h 20"/>
              </a:gdLst>
              <a:ahLst/>
              <a:cxnLst>
                <a:cxn ang="0">
                  <a:pos x="T0" y="T1"/>
                </a:cxn>
                <a:cxn ang="0">
                  <a:pos x="T2" y="T3"/>
                </a:cxn>
                <a:cxn ang="0">
                  <a:pos x="T4" y="T5"/>
                </a:cxn>
              </a:cxnLst>
              <a:rect l="0" t="0" r="r" b="b"/>
              <a:pathLst>
                <a:path w="39" h="20">
                  <a:moveTo>
                    <a:pt x="0" y="20"/>
                  </a:moveTo>
                  <a:lnTo>
                    <a:pt x="39" y="3"/>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7" name="Freeform 284"/>
            <p:cNvSpPr>
              <a:spLocks/>
            </p:cNvSpPr>
            <p:nvPr/>
          </p:nvSpPr>
          <p:spPr bwMode="auto">
            <a:xfrm>
              <a:off x="4397" y="3087"/>
              <a:ext cx="35" cy="19"/>
            </a:xfrm>
            <a:custGeom>
              <a:avLst/>
              <a:gdLst>
                <a:gd name="T0" fmla="*/ 0 w 35"/>
                <a:gd name="T1" fmla="*/ 19 h 19"/>
                <a:gd name="T2" fmla="*/ 35 w 35"/>
                <a:gd name="T3" fmla="*/ 2 h 19"/>
                <a:gd name="T4" fmla="*/ 1 w 35"/>
                <a:gd name="T5" fmla="*/ 0 h 19"/>
              </a:gdLst>
              <a:ahLst/>
              <a:cxnLst>
                <a:cxn ang="0">
                  <a:pos x="T0" y="T1"/>
                </a:cxn>
                <a:cxn ang="0">
                  <a:pos x="T2" y="T3"/>
                </a:cxn>
                <a:cxn ang="0">
                  <a:pos x="T4" y="T5"/>
                </a:cxn>
              </a:cxnLst>
              <a:rect l="0" t="0" r="r" b="b"/>
              <a:pathLst>
                <a:path w="35" h="19">
                  <a:moveTo>
                    <a:pt x="0" y="19"/>
                  </a:moveTo>
                  <a:lnTo>
                    <a:pt x="35" y="2"/>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8" name="Freeform 285"/>
            <p:cNvSpPr>
              <a:spLocks/>
            </p:cNvSpPr>
            <p:nvPr/>
          </p:nvSpPr>
          <p:spPr bwMode="auto">
            <a:xfrm>
              <a:off x="4402" y="3039"/>
              <a:ext cx="30" cy="16"/>
            </a:xfrm>
            <a:custGeom>
              <a:avLst/>
              <a:gdLst>
                <a:gd name="T0" fmla="*/ 0 w 30"/>
                <a:gd name="T1" fmla="*/ 16 h 16"/>
                <a:gd name="T2" fmla="*/ 30 w 30"/>
                <a:gd name="T3" fmla="*/ 3 h 16"/>
                <a:gd name="T4" fmla="*/ 1 w 30"/>
                <a:gd name="T5" fmla="*/ 0 h 16"/>
              </a:gdLst>
              <a:ahLst/>
              <a:cxnLst>
                <a:cxn ang="0">
                  <a:pos x="T0" y="T1"/>
                </a:cxn>
                <a:cxn ang="0">
                  <a:pos x="T2" y="T3"/>
                </a:cxn>
                <a:cxn ang="0">
                  <a:pos x="T4" y="T5"/>
                </a:cxn>
              </a:cxnLst>
              <a:rect l="0" t="0" r="r" b="b"/>
              <a:pathLst>
                <a:path w="30" h="16">
                  <a:moveTo>
                    <a:pt x="0" y="16"/>
                  </a:moveTo>
                  <a:lnTo>
                    <a:pt x="30" y="3"/>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9" name="Freeform 286"/>
            <p:cNvSpPr>
              <a:spLocks/>
            </p:cNvSpPr>
            <p:nvPr/>
          </p:nvSpPr>
          <p:spPr bwMode="auto">
            <a:xfrm>
              <a:off x="4408" y="2992"/>
              <a:ext cx="25" cy="14"/>
            </a:xfrm>
            <a:custGeom>
              <a:avLst/>
              <a:gdLst>
                <a:gd name="T0" fmla="*/ 0 w 25"/>
                <a:gd name="T1" fmla="*/ 14 h 14"/>
                <a:gd name="T2" fmla="*/ 25 w 25"/>
                <a:gd name="T3" fmla="*/ 2 h 14"/>
                <a:gd name="T4" fmla="*/ 0 w 25"/>
                <a:gd name="T5" fmla="*/ 0 h 14"/>
              </a:gdLst>
              <a:ahLst/>
              <a:cxnLst>
                <a:cxn ang="0">
                  <a:pos x="T0" y="T1"/>
                </a:cxn>
                <a:cxn ang="0">
                  <a:pos x="T2" y="T3"/>
                </a:cxn>
                <a:cxn ang="0">
                  <a:pos x="T4" y="T5"/>
                </a:cxn>
              </a:cxnLst>
              <a:rect l="0" t="0" r="r" b="b"/>
              <a:pathLst>
                <a:path w="25" h="14">
                  <a:moveTo>
                    <a:pt x="0" y="14"/>
                  </a:moveTo>
                  <a:lnTo>
                    <a:pt x="25" y="2"/>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0" name="Freeform 287"/>
            <p:cNvSpPr>
              <a:spLocks/>
            </p:cNvSpPr>
            <p:nvPr/>
          </p:nvSpPr>
          <p:spPr bwMode="auto">
            <a:xfrm>
              <a:off x="4412" y="2944"/>
              <a:ext cx="21" cy="13"/>
            </a:xfrm>
            <a:custGeom>
              <a:avLst/>
              <a:gdLst>
                <a:gd name="T0" fmla="*/ 0 w 21"/>
                <a:gd name="T1" fmla="*/ 13 h 13"/>
                <a:gd name="T2" fmla="*/ 21 w 21"/>
                <a:gd name="T3" fmla="*/ 1 h 13"/>
                <a:gd name="T4" fmla="*/ 0 w 21"/>
                <a:gd name="T5" fmla="*/ 0 h 13"/>
              </a:gdLst>
              <a:ahLst/>
              <a:cxnLst>
                <a:cxn ang="0">
                  <a:pos x="T0" y="T1"/>
                </a:cxn>
                <a:cxn ang="0">
                  <a:pos x="T2" y="T3"/>
                </a:cxn>
                <a:cxn ang="0">
                  <a:pos x="T4" y="T5"/>
                </a:cxn>
              </a:cxnLst>
              <a:rect l="0" t="0" r="r" b="b"/>
              <a:pathLst>
                <a:path w="21" h="13">
                  <a:moveTo>
                    <a:pt x="0" y="13"/>
                  </a:moveTo>
                  <a:lnTo>
                    <a:pt x="21" y="1"/>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1" name="Freeform 288"/>
            <p:cNvSpPr>
              <a:spLocks/>
            </p:cNvSpPr>
            <p:nvPr/>
          </p:nvSpPr>
          <p:spPr bwMode="auto">
            <a:xfrm>
              <a:off x="4417" y="2896"/>
              <a:ext cx="16" cy="11"/>
            </a:xfrm>
            <a:custGeom>
              <a:avLst/>
              <a:gdLst>
                <a:gd name="T0" fmla="*/ 0 w 16"/>
                <a:gd name="T1" fmla="*/ 11 h 11"/>
                <a:gd name="T2" fmla="*/ 16 w 16"/>
                <a:gd name="T3" fmla="*/ 2 h 11"/>
                <a:gd name="T4" fmla="*/ 0 w 16"/>
                <a:gd name="T5" fmla="*/ 0 h 11"/>
              </a:gdLst>
              <a:ahLst/>
              <a:cxnLst>
                <a:cxn ang="0">
                  <a:pos x="T0" y="T1"/>
                </a:cxn>
                <a:cxn ang="0">
                  <a:pos x="T2" y="T3"/>
                </a:cxn>
                <a:cxn ang="0">
                  <a:pos x="T4" y="T5"/>
                </a:cxn>
              </a:cxnLst>
              <a:rect l="0" t="0" r="r" b="b"/>
              <a:pathLst>
                <a:path w="16" h="11">
                  <a:moveTo>
                    <a:pt x="0" y="11"/>
                  </a:moveTo>
                  <a:lnTo>
                    <a:pt x="16" y="2"/>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2" name="Freeform 289"/>
            <p:cNvSpPr>
              <a:spLocks/>
            </p:cNvSpPr>
            <p:nvPr/>
          </p:nvSpPr>
          <p:spPr bwMode="auto">
            <a:xfrm>
              <a:off x="4423" y="2849"/>
              <a:ext cx="11" cy="8"/>
            </a:xfrm>
            <a:custGeom>
              <a:avLst/>
              <a:gdLst>
                <a:gd name="T0" fmla="*/ 0 w 11"/>
                <a:gd name="T1" fmla="*/ 8 h 8"/>
                <a:gd name="T2" fmla="*/ 11 w 11"/>
                <a:gd name="T3" fmla="*/ 1 h 8"/>
                <a:gd name="T4" fmla="*/ 0 w 11"/>
                <a:gd name="T5" fmla="*/ 0 h 8"/>
              </a:gdLst>
              <a:ahLst/>
              <a:cxnLst>
                <a:cxn ang="0">
                  <a:pos x="T0" y="T1"/>
                </a:cxn>
                <a:cxn ang="0">
                  <a:pos x="T2" y="T3"/>
                </a:cxn>
                <a:cxn ang="0">
                  <a:pos x="T4" y="T5"/>
                </a:cxn>
              </a:cxnLst>
              <a:rect l="0" t="0" r="r" b="b"/>
              <a:pathLst>
                <a:path w="11" h="8">
                  <a:moveTo>
                    <a:pt x="0" y="8"/>
                  </a:moveTo>
                  <a:lnTo>
                    <a:pt x="11" y="1"/>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3" name="Freeform 290"/>
            <p:cNvSpPr>
              <a:spLocks/>
            </p:cNvSpPr>
            <p:nvPr/>
          </p:nvSpPr>
          <p:spPr bwMode="auto">
            <a:xfrm>
              <a:off x="4429" y="3176"/>
              <a:ext cx="77" cy="24"/>
            </a:xfrm>
            <a:custGeom>
              <a:avLst/>
              <a:gdLst>
                <a:gd name="T0" fmla="*/ 0 w 77"/>
                <a:gd name="T1" fmla="*/ 24 h 24"/>
                <a:gd name="T2" fmla="*/ 77 w 77"/>
                <a:gd name="T3" fmla="*/ 12 h 24"/>
                <a:gd name="T4" fmla="*/ 1 w 77"/>
                <a:gd name="T5" fmla="*/ 0 h 24"/>
              </a:gdLst>
              <a:ahLst/>
              <a:cxnLst>
                <a:cxn ang="0">
                  <a:pos x="T0" y="T1"/>
                </a:cxn>
                <a:cxn ang="0">
                  <a:pos x="T2" y="T3"/>
                </a:cxn>
                <a:cxn ang="0">
                  <a:pos x="T4" y="T5"/>
                </a:cxn>
              </a:cxnLst>
              <a:rect l="0" t="0" r="r" b="b"/>
              <a:pathLst>
                <a:path w="77" h="24">
                  <a:moveTo>
                    <a:pt x="0" y="24"/>
                  </a:moveTo>
                  <a:lnTo>
                    <a:pt x="77" y="12"/>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4" name="Freeform 291"/>
            <p:cNvSpPr>
              <a:spLocks/>
            </p:cNvSpPr>
            <p:nvPr/>
          </p:nvSpPr>
          <p:spPr bwMode="auto">
            <a:xfrm>
              <a:off x="4430" y="3132"/>
              <a:ext cx="71" cy="23"/>
            </a:xfrm>
            <a:custGeom>
              <a:avLst/>
              <a:gdLst>
                <a:gd name="T0" fmla="*/ 0 w 71"/>
                <a:gd name="T1" fmla="*/ 23 h 23"/>
                <a:gd name="T2" fmla="*/ 71 w 71"/>
                <a:gd name="T3" fmla="*/ 10 h 23"/>
                <a:gd name="T4" fmla="*/ 1 w 71"/>
                <a:gd name="T5" fmla="*/ 0 h 23"/>
              </a:gdLst>
              <a:ahLst/>
              <a:cxnLst>
                <a:cxn ang="0">
                  <a:pos x="T0" y="T1"/>
                </a:cxn>
                <a:cxn ang="0">
                  <a:pos x="T2" y="T3"/>
                </a:cxn>
                <a:cxn ang="0">
                  <a:pos x="T4" y="T5"/>
                </a:cxn>
              </a:cxnLst>
              <a:rect l="0" t="0" r="r" b="b"/>
              <a:pathLst>
                <a:path w="71" h="23">
                  <a:moveTo>
                    <a:pt x="0" y="23"/>
                  </a:moveTo>
                  <a:lnTo>
                    <a:pt x="71" y="10"/>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5" name="Freeform 292"/>
            <p:cNvSpPr>
              <a:spLocks/>
            </p:cNvSpPr>
            <p:nvPr/>
          </p:nvSpPr>
          <p:spPr bwMode="auto">
            <a:xfrm>
              <a:off x="4431" y="3088"/>
              <a:ext cx="63" cy="21"/>
            </a:xfrm>
            <a:custGeom>
              <a:avLst/>
              <a:gdLst>
                <a:gd name="T0" fmla="*/ 0 w 63"/>
                <a:gd name="T1" fmla="*/ 21 h 21"/>
                <a:gd name="T2" fmla="*/ 63 w 63"/>
                <a:gd name="T3" fmla="*/ 10 h 21"/>
                <a:gd name="T4" fmla="*/ 1 w 63"/>
                <a:gd name="T5" fmla="*/ 0 h 21"/>
              </a:gdLst>
              <a:ahLst/>
              <a:cxnLst>
                <a:cxn ang="0">
                  <a:pos x="T0" y="T1"/>
                </a:cxn>
                <a:cxn ang="0">
                  <a:pos x="T2" y="T3"/>
                </a:cxn>
                <a:cxn ang="0">
                  <a:pos x="T4" y="T5"/>
                </a:cxn>
              </a:cxnLst>
              <a:rect l="0" t="0" r="r" b="b"/>
              <a:pathLst>
                <a:path w="63" h="21">
                  <a:moveTo>
                    <a:pt x="0" y="21"/>
                  </a:moveTo>
                  <a:lnTo>
                    <a:pt x="63" y="10"/>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6" name="Freeform 293"/>
            <p:cNvSpPr>
              <a:spLocks/>
            </p:cNvSpPr>
            <p:nvPr/>
          </p:nvSpPr>
          <p:spPr bwMode="auto">
            <a:xfrm>
              <a:off x="4432" y="3044"/>
              <a:ext cx="56" cy="19"/>
            </a:xfrm>
            <a:custGeom>
              <a:avLst/>
              <a:gdLst>
                <a:gd name="T0" fmla="*/ 0 w 56"/>
                <a:gd name="T1" fmla="*/ 19 h 19"/>
                <a:gd name="T2" fmla="*/ 56 w 56"/>
                <a:gd name="T3" fmla="*/ 9 h 19"/>
                <a:gd name="T4" fmla="*/ 1 w 56"/>
                <a:gd name="T5" fmla="*/ 0 h 19"/>
              </a:gdLst>
              <a:ahLst/>
              <a:cxnLst>
                <a:cxn ang="0">
                  <a:pos x="T0" y="T1"/>
                </a:cxn>
                <a:cxn ang="0">
                  <a:pos x="T2" y="T3"/>
                </a:cxn>
                <a:cxn ang="0">
                  <a:pos x="T4" y="T5"/>
                </a:cxn>
              </a:cxnLst>
              <a:rect l="0" t="0" r="r" b="b"/>
              <a:pathLst>
                <a:path w="56" h="19">
                  <a:moveTo>
                    <a:pt x="0" y="19"/>
                  </a:moveTo>
                  <a:lnTo>
                    <a:pt x="56" y="9"/>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7" name="Freeform 294"/>
            <p:cNvSpPr>
              <a:spLocks/>
            </p:cNvSpPr>
            <p:nvPr/>
          </p:nvSpPr>
          <p:spPr bwMode="auto">
            <a:xfrm>
              <a:off x="4433" y="3000"/>
              <a:ext cx="49" cy="17"/>
            </a:xfrm>
            <a:custGeom>
              <a:avLst/>
              <a:gdLst>
                <a:gd name="T0" fmla="*/ 0 w 49"/>
                <a:gd name="T1" fmla="*/ 17 h 17"/>
                <a:gd name="T2" fmla="*/ 49 w 49"/>
                <a:gd name="T3" fmla="*/ 8 h 17"/>
                <a:gd name="T4" fmla="*/ 0 w 49"/>
                <a:gd name="T5" fmla="*/ 0 h 17"/>
              </a:gdLst>
              <a:ahLst/>
              <a:cxnLst>
                <a:cxn ang="0">
                  <a:pos x="T0" y="T1"/>
                </a:cxn>
                <a:cxn ang="0">
                  <a:pos x="T2" y="T3"/>
                </a:cxn>
                <a:cxn ang="0">
                  <a:pos x="T4" y="T5"/>
                </a:cxn>
              </a:cxnLst>
              <a:rect l="0" t="0" r="r" b="b"/>
              <a:pathLst>
                <a:path w="49" h="17">
                  <a:moveTo>
                    <a:pt x="0" y="17"/>
                  </a:moveTo>
                  <a:lnTo>
                    <a:pt x="49" y="8"/>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8" name="Freeform 295"/>
            <p:cNvSpPr>
              <a:spLocks/>
            </p:cNvSpPr>
            <p:nvPr/>
          </p:nvSpPr>
          <p:spPr bwMode="auto">
            <a:xfrm>
              <a:off x="4434" y="2956"/>
              <a:ext cx="43" cy="15"/>
            </a:xfrm>
            <a:custGeom>
              <a:avLst/>
              <a:gdLst>
                <a:gd name="T0" fmla="*/ 0 w 43"/>
                <a:gd name="T1" fmla="*/ 15 h 15"/>
                <a:gd name="T2" fmla="*/ 43 w 43"/>
                <a:gd name="T3" fmla="*/ 7 h 15"/>
                <a:gd name="T4" fmla="*/ 0 w 43"/>
                <a:gd name="T5" fmla="*/ 0 h 15"/>
              </a:gdLst>
              <a:ahLst/>
              <a:cxnLst>
                <a:cxn ang="0">
                  <a:pos x="T0" y="T1"/>
                </a:cxn>
                <a:cxn ang="0">
                  <a:pos x="T2" y="T3"/>
                </a:cxn>
                <a:cxn ang="0">
                  <a:pos x="T4" y="T5"/>
                </a:cxn>
              </a:cxnLst>
              <a:rect l="0" t="0" r="r" b="b"/>
              <a:pathLst>
                <a:path w="43" h="15">
                  <a:moveTo>
                    <a:pt x="0" y="15"/>
                  </a:moveTo>
                  <a:lnTo>
                    <a:pt x="43" y="7"/>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9" name="Freeform 296"/>
            <p:cNvSpPr>
              <a:spLocks/>
            </p:cNvSpPr>
            <p:nvPr/>
          </p:nvSpPr>
          <p:spPr bwMode="auto">
            <a:xfrm>
              <a:off x="4435" y="2913"/>
              <a:ext cx="36" cy="12"/>
            </a:xfrm>
            <a:custGeom>
              <a:avLst/>
              <a:gdLst>
                <a:gd name="T0" fmla="*/ 0 w 36"/>
                <a:gd name="T1" fmla="*/ 12 h 12"/>
                <a:gd name="T2" fmla="*/ 36 w 36"/>
                <a:gd name="T3" fmla="*/ 5 h 12"/>
                <a:gd name="T4" fmla="*/ 0 w 36"/>
                <a:gd name="T5" fmla="*/ 0 h 12"/>
              </a:gdLst>
              <a:ahLst/>
              <a:cxnLst>
                <a:cxn ang="0">
                  <a:pos x="T0" y="T1"/>
                </a:cxn>
                <a:cxn ang="0">
                  <a:pos x="T2" y="T3"/>
                </a:cxn>
                <a:cxn ang="0">
                  <a:pos x="T4" y="T5"/>
                </a:cxn>
              </a:cxnLst>
              <a:rect l="0" t="0" r="r" b="b"/>
              <a:pathLst>
                <a:path w="36" h="12">
                  <a:moveTo>
                    <a:pt x="0" y="12"/>
                  </a:moveTo>
                  <a:lnTo>
                    <a:pt x="36" y="5"/>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0" name="Freeform 297"/>
            <p:cNvSpPr>
              <a:spLocks/>
            </p:cNvSpPr>
            <p:nvPr/>
          </p:nvSpPr>
          <p:spPr bwMode="auto">
            <a:xfrm>
              <a:off x="4436" y="2868"/>
              <a:ext cx="29" cy="11"/>
            </a:xfrm>
            <a:custGeom>
              <a:avLst/>
              <a:gdLst>
                <a:gd name="T0" fmla="*/ 0 w 29"/>
                <a:gd name="T1" fmla="*/ 11 h 11"/>
                <a:gd name="T2" fmla="*/ 29 w 29"/>
                <a:gd name="T3" fmla="*/ 5 h 11"/>
                <a:gd name="T4" fmla="*/ 0 w 29"/>
                <a:gd name="T5" fmla="*/ 0 h 11"/>
              </a:gdLst>
              <a:ahLst/>
              <a:cxnLst>
                <a:cxn ang="0">
                  <a:pos x="T0" y="T1"/>
                </a:cxn>
                <a:cxn ang="0">
                  <a:pos x="T2" y="T3"/>
                </a:cxn>
                <a:cxn ang="0">
                  <a:pos x="T4" y="T5"/>
                </a:cxn>
              </a:cxnLst>
              <a:rect l="0" t="0" r="r" b="b"/>
              <a:pathLst>
                <a:path w="29" h="11">
                  <a:moveTo>
                    <a:pt x="0" y="11"/>
                  </a:moveTo>
                  <a:lnTo>
                    <a:pt x="29" y="5"/>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1" name="Freeform 298"/>
            <p:cNvSpPr>
              <a:spLocks/>
            </p:cNvSpPr>
            <p:nvPr/>
          </p:nvSpPr>
          <p:spPr bwMode="auto">
            <a:xfrm>
              <a:off x="4438" y="2825"/>
              <a:ext cx="21" cy="8"/>
            </a:xfrm>
            <a:custGeom>
              <a:avLst/>
              <a:gdLst>
                <a:gd name="T0" fmla="*/ 0 w 21"/>
                <a:gd name="T1" fmla="*/ 8 h 8"/>
                <a:gd name="T2" fmla="*/ 21 w 21"/>
                <a:gd name="T3" fmla="*/ 4 h 8"/>
                <a:gd name="T4" fmla="*/ 0 w 21"/>
                <a:gd name="T5" fmla="*/ 0 h 8"/>
              </a:gdLst>
              <a:ahLst/>
              <a:cxnLst>
                <a:cxn ang="0">
                  <a:pos x="T0" y="T1"/>
                </a:cxn>
                <a:cxn ang="0">
                  <a:pos x="T2" y="T3"/>
                </a:cxn>
                <a:cxn ang="0">
                  <a:pos x="T4" y="T5"/>
                </a:cxn>
              </a:cxnLst>
              <a:rect l="0" t="0" r="r" b="b"/>
              <a:pathLst>
                <a:path w="21" h="8">
                  <a:moveTo>
                    <a:pt x="0" y="8"/>
                  </a:moveTo>
                  <a:lnTo>
                    <a:pt x="21" y="4"/>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2" name="Freeform 299"/>
            <p:cNvSpPr>
              <a:spLocks/>
            </p:cNvSpPr>
            <p:nvPr/>
          </p:nvSpPr>
          <p:spPr bwMode="auto">
            <a:xfrm>
              <a:off x="4376" y="3212"/>
              <a:ext cx="144" cy="51"/>
            </a:xfrm>
            <a:custGeom>
              <a:avLst/>
              <a:gdLst>
                <a:gd name="T0" fmla="*/ 94 w 144"/>
                <a:gd name="T1" fmla="*/ 51 h 51"/>
                <a:gd name="T2" fmla="*/ 144 w 144"/>
                <a:gd name="T3" fmla="*/ 17 h 51"/>
                <a:gd name="T4" fmla="*/ 57 w 144"/>
                <a:gd name="T5" fmla="*/ 0 h 51"/>
                <a:gd name="T6" fmla="*/ 0 w 144"/>
                <a:gd name="T7" fmla="*/ 31 h 51"/>
                <a:gd name="T8" fmla="*/ 94 w 144"/>
                <a:gd name="T9" fmla="*/ 51 h 51"/>
              </a:gdLst>
              <a:ahLst/>
              <a:cxnLst>
                <a:cxn ang="0">
                  <a:pos x="T0" y="T1"/>
                </a:cxn>
                <a:cxn ang="0">
                  <a:pos x="T2" y="T3"/>
                </a:cxn>
                <a:cxn ang="0">
                  <a:pos x="T4" y="T5"/>
                </a:cxn>
                <a:cxn ang="0">
                  <a:pos x="T6" y="T7"/>
                </a:cxn>
                <a:cxn ang="0">
                  <a:pos x="T8" y="T9"/>
                </a:cxn>
              </a:cxnLst>
              <a:rect l="0" t="0" r="r" b="b"/>
              <a:pathLst>
                <a:path w="144" h="51">
                  <a:moveTo>
                    <a:pt x="94" y="51"/>
                  </a:moveTo>
                  <a:lnTo>
                    <a:pt x="144" y="17"/>
                  </a:lnTo>
                  <a:lnTo>
                    <a:pt x="57" y="0"/>
                  </a:lnTo>
                  <a:lnTo>
                    <a:pt x="0" y="31"/>
                  </a:lnTo>
                  <a:lnTo>
                    <a:pt x="94" y="5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3" name="Line 300"/>
            <p:cNvSpPr>
              <a:spLocks noChangeShapeType="1"/>
            </p:cNvSpPr>
            <p:nvPr/>
          </p:nvSpPr>
          <p:spPr bwMode="auto">
            <a:xfrm>
              <a:off x="4447" y="2823"/>
              <a:ext cx="24" cy="433"/>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4" name="Line 301"/>
            <p:cNvSpPr>
              <a:spLocks noChangeShapeType="1"/>
            </p:cNvSpPr>
            <p:nvPr/>
          </p:nvSpPr>
          <p:spPr bwMode="auto">
            <a:xfrm>
              <a:off x="4458" y="2818"/>
              <a:ext cx="55" cy="411"/>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5" name="Line 302"/>
            <p:cNvSpPr>
              <a:spLocks noChangeShapeType="1"/>
            </p:cNvSpPr>
            <p:nvPr/>
          </p:nvSpPr>
          <p:spPr bwMode="auto">
            <a:xfrm flipH="1">
              <a:off x="4428" y="2817"/>
              <a:ext cx="11" cy="401"/>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6" name="Line 303"/>
            <p:cNvSpPr>
              <a:spLocks noChangeShapeType="1"/>
            </p:cNvSpPr>
            <p:nvPr/>
          </p:nvSpPr>
          <p:spPr bwMode="auto">
            <a:xfrm flipH="1">
              <a:off x="4385" y="2823"/>
              <a:ext cx="42" cy="41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7" name="Freeform 304"/>
            <p:cNvSpPr>
              <a:spLocks/>
            </p:cNvSpPr>
            <p:nvPr/>
          </p:nvSpPr>
          <p:spPr bwMode="auto">
            <a:xfrm>
              <a:off x="4389" y="3199"/>
              <a:ext cx="80" cy="31"/>
            </a:xfrm>
            <a:custGeom>
              <a:avLst/>
              <a:gdLst>
                <a:gd name="T0" fmla="*/ 80 w 80"/>
                <a:gd name="T1" fmla="*/ 31 h 31"/>
                <a:gd name="T2" fmla="*/ 0 w 80"/>
                <a:gd name="T3" fmla="*/ 12 h 31"/>
                <a:gd name="T4" fmla="*/ 77 w 80"/>
                <a:gd name="T5" fmla="*/ 0 h 31"/>
              </a:gdLst>
              <a:ahLst/>
              <a:cxnLst>
                <a:cxn ang="0">
                  <a:pos x="T0" y="T1"/>
                </a:cxn>
                <a:cxn ang="0">
                  <a:pos x="T2" y="T3"/>
                </a:cxn>
                <a:cxn ang="0">
                  <a:pos x="T4" y="T5"/>
                </a:cxn>
              </a:cxnLst>
              <a:rect l="0" t="0" r="r" b="b"/>
              <a:pathLst>
                <a:path w="80" h="31">
                  <a:moveTo>
                    <a:pt x="80" y="31"/>
                  </a:moveTo>
                  <a:lnTo>
                    <a:pt x="0" y="12"/>
                  </a:lnTo>
                  <a:lnTo>
                    <a:pt x="7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8" name="Freeform 305"/>
            <p:cNvSpPr>
              <a:spLocks/>
            </p:cNvSpPr>
            <p:nvPr/>
          </p:nvSpPr>
          <p:spPr bwMode="auto">
            <a:xfrm>
              <a:off x="4394" y="3153"/>
              <a:ext cx="72" cy="28"/>
            </a:xfrm>
            <a:custGeom>
              <a:avLst/>
              <a:gdLst>
                <a:gd name="T0" fmla="*/ 72 w 72"/>
                <a:gd name="T1" fmla="*/ 28 h 28"/>
                <a:gd name="T2" fmla="*/ 0 w 72"/>
                <a:gd name="T3" fmla="*/ 11 h 28"/>
                <a:gd name="T4" fmla="*/ 69 w 72"/>
                <a:gd name="T5" fmla="*/ 0 h 28"/>
              </a:gdLst>
              <a:ahLst/>
              <a:cxnLst>
                <a:cxn ang="0">
                  <a:pos x="T0" y="T1"/>
                </a:cxn>
                <a:cxn ang="0">
                  <a:pos x="T2" y="T3"/>
                </a:cxn>
                <a:cxn ang="0">
                  <a:pos x="T4" y="T5"/>
                </a:cxn>
              </a:cxnLst>
              <a:rect l="0" t="0" r="r" b="b"/>
              <a:pathLst>
                <a:path w="72" h="28">
                  <a:moveTo>
                    <a:pt x="72" y="28"/>
                  </a:moveTo>
                  <a:lnTo>
                    <a:pt x="0" y="11"/>
                  </a:lnTo>
                  <a:lnTo>
                    <a:pt x="69"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89" name="Freeform 306"/>
            <p:cNvSpPr>
              <a:spLocks/>
            </p:cNvSpPr>
            <p:nvPr/>
          </p:nvSpPr>
          <p:spPr bwMode="auto">
            <a:xfrm>
              <a:off x="4398" y="3107"/>
              <a:ext cx="65" cy="25"/>
            </a:xfrm>
            <a:custGeom>
              <a:avLst/>
              <a:gdLst>
                <a:gd name="T0" fmla="*/ 65 w 65"/>
                <a:gd name="T1" fmla="*/ 25 h 25"/>
                <a:gd name="T2" fmla="*/ 0 w 65"/>
                <a:gd name="T3" fmla="*/ 9 h 25"/>
                <a:gd name="T4" fmla="*/ 63 w 65"/>
                <a:gd name="T5" fmla="*/ 0 h 25"/>
              </a:gdLst>
              <a:ahLst/>
              <a:cxnLst>
                <a:cxn ang="0">
                  <a:pos x="T0" y="T1"/>
                </a:cxn>
                <a:cxn ang="0">
                  <a:pos x="T2" y="T3"/>
                </a:cxn>
                <a:cxn ang="0">
                  <a:pos x="T4" y="T5"/>
                </a:cxn>
              </a:cxnLst>
              <a:rect l="0" t="0" r="r" b="b"/>
              <a:pathLst>
                <a:path w="65" h="25">
                  <a:moveTo>
                    <a:pt x="65" y="25"/>
                  </a:moveTo>
                  <a:lnTo>
                    <a:pt x="0" y="9"/>
                  </a:lnTo>
                  <a:lnTo>
                    <a:pt x="6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0" name="Freeform 307"/>
            <p:cNvSpPr>
              <a:spLocks/>
            </p:cNvSpPr>
            <p:nvPr/>
          </p:nvSpPr>
          <p:spPr bwMode="auto">
            <a:xfrm>
              <a:off x="4403" y="3060"/>
              <a:ext cx="57" cy="23"/>
            </a:xfrm>
            <a:custGeom>
              <a:avLst/>
              <a:gdLst>
                <a:gd name="T0" fmla="*/ 57 w 57"/>
                <a:gd name="T1" fmla="*/ 23 h 23"/>
                <a:gd name="T2" fmla="*/ 0 w 57"/>
                <a:gd name="T3" fmla="*/ 9 h 23"/>
                <a:gd name="T4" fmla="*/ 55 w 57"/>
                <a:gd name="T5" fmla="*/ 0 h 23"/>
              </a:gdLst>
              <a:ahLst/>
              <a:cxnLst>
                <a:cxn ang="0">
                  <a:pos x="T0" y="T1"/>
                </a:cxn>
                <a:cxn ang="0">
                  <a:pos x="T2" y="T3"/>
                </a:cxn>
                <a:cxn ang="0">
                  <a:pos x="T4" y="T5"/>
                </a:cxn>
              </a:cxnLst>
              <a:rect l="0" t="0" r="r" b="b"/>
              <a:pathLst>
                <a:path w="57" h="23">
                  <a:moveTo>
                    <a:pt x="57" y="23"/>
                  </a:moveTo>
                  <a:lnTo>
                    <a:pt x="0" y="9"/>
                  </a:lnTo>
                  <a:lnTo>
                    <a:pt x="55"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1" name="Freeform 308"/>
            <p:cNvSpPr>
              <a:spLocks/>
            </p:cNvSpPr>
            <p:nvPr/>
          </p:nvSpPr>
          <p:spPr bwMode="auto">
            <a:xfrm>
              <a:off x="4408" y="3014"/>
              <a:ext cx="50" cy="19"/>
            </a:xfrm>
            <a:custGeom>
              <a:avLst/>
              <a:gdLst>
                <a:gd name="T0" fmla="*/ 50 w 50"/>
                <a:gd name="T1" fmla="*/ 19 h 19"/>
                <a:gd name="T2" fmla="*/ 0 w 50"/>
                <a:gd name="T3" fmla="*/ 8 h 19"/>
                <a:gd name="T4" fmla="*/ 48 w 50"/>
                <a:gd name="T5" fmla="*/ 0 h 19"/>
              </a:gdLst>
              <a:ahLst/>
              <a:cxnLst>
                <a:cxn ang="0">
                  <a:pos x="T0" y="T1"/>
                </a:cxn>
                <a:cxn ang="0">
                  <a:pos x="T2" y="T3"/>
                </a:cxn>
                <a:cxn ang="0">
                  <a:pos x="T4" y="T5"/>
                </a:cxn>
              </a:cxnLst>
              <a:rect l="0" t="0" r="r" b="b"/>
              <a:pathLst>
                <a:path w="50" h="19">
                  <a:moveTo>
                    <a:pt x="50" y="19"/>
                  </a:moveTo>
                  <a:lnTo>
                    <a:pt x="0" y="8"/>
                  </a:lnTo>
                  <a:lnTo>
                    <a:pt x="48"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2" name="Freeform 309"/>
            <p:cNvSpPr>
              <a:spLocks/>
            </p:cNvSpPr>
            <p:nvPr/>
          </p:nvSpPr>
          <p:spPr bwMode="auto">
            <a:xfrm>
              <a:off x="4411" y="2968"/>
              <a:ext cx="45" cy="16"/>
            </a:xfrm>
            <a:custGeom>
              <a:avLst/>
              <a:gdLst>
                <a:gd name="T0" fmla="*/ 45 w 45"/>
                <a:gd name="T1" fmla="*/ 16 h 16"/>
                <a:gd name="T2" fmla="*/ 0 w 45"/>
                <a:gd name="T3" fmla="*/ 6 h 16"/>
                <a:gd name="T4" fmla="*/ 43 w 45"/>
                <a:gd name="T5" fmla="*/ 0 h 16"/>
              </a:gdLst>
              <a:ahLst/>
              <a:cxnLst>
                <a:cxn ang="0">
                  <a:pos x="T0" y="T1"/>
                </a:cxn>
                <a:cxn ang="0">
                  <a:pos x="T2" y="T3"/>
                </a:cxn>
                <a:cxn ang="0">
                  <a:pos x="T4" y="T5"/>
                </a:cxn>
              </a:cxnLst>
              <a:rect l="0" t="0" r="r" b="b"/>
              <a:pathLst>
                <a:path w="45" h="16">
                  <a:moveTo>
                    <a:pt x="45" y="16"/>
                  </a:moveTo>
                  <a:lnTo>
                    <a:pt x="0" y="6"/>
                  </a:lnTo>
                  <a:lnTo>
                    <a:pt x="43"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3" name="Freeform 310"/>
            <p:cNvSpPr>
              <a:spLocks/>
            </p:cNvSpPr>
            <p:nvPr/>
          </p:nvSpPr>
          <p:spPr bwMode="auto">
            <a:xfrm>
              <a:off x="4416" y="2921"/>
              <a:ext cx="37" cy="15"/>
            </a:xfrm>
            <a:custGeom>
              <a:avLst/>
              <a:gdLst>
                <a:gd name="T0" fmla="*/ 37 w 37"/>
                <a:gd name="T1" fmla="*/ 15 h 15"/>
                <a:gd name="T2" fmla="*/ 0 w 37"/>
                <a:gd name="T3" fmla="*/ 6 h 15"/>
                <a:gd name="T4" fmla="*/ 36 w 37"/>
                <a:gd name="T5" fmla="*/ 0 h 15"/>
              </a:gdLst>
              <a:ahLst/>
              <a:cxnLst>
                <a:cxn ang="0">
                  <a:pos x="T0" y="T1"/>
                </a:cxn>
                <a:cxn ang="0">
                  <a:pos x="T2" y="T3"/>
                </a:cxn>
                <a:cxn ang="0">
                  <a:pos x="T4" y="T5"/>
                </a:cxn>
              </a:cxnLst>
              <a:rect l="0" t="0" r="r" b="b"/>
              <a:pathLst>
                <a:path w="37" h="15">
                  <a:moveTo>
                    <a:pt x="37" y="15"/>
                  </a:moveTo>
                  <a:lnTo>
                    <a:pt x="0" y="6"/>
                  </a:lnTo>
                  <a:lnTo>
                    <a:pt x="36"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4" name="Freeform 311"/>
            <p:cNvSpPr>
              <a:spLocks/>
            </p:cNvSpPr>
            <p:nvPr/>
          </p:nvSpPr>
          <p:spPr bwMode="auto">
            <a:xfrm>
              <a:off x="4420" y="2875"/>
              <a:ext cx="30" cy="11"/>
            </a:xfrm>
            <a:custGeom>
              <a:avLst/>
              <a:gdLst>
                <a:gd name="T0" fmla="*/ 30 w 30"/>
                <a:gd name="T1" fmla="*/ 11 h 11"/>
                <a:gd name="T2" fmla="*/ 0 w 30"/>
                <a:gd name="T3" fmla="*/ 5 h 11"/>
                <a:gd name="T4" fmla="*/ 29 w 30"/>
                <a:gd name="T5" fmla="*/ 0 h 11"/>
              </a:gdLst>
              <a:ahLst/>
              <a:cxnLst>
                <a:cxn ang="0">
                  <a:pos x="T0" y="T1"/>
                </a:cxn>
                <a:cxn ang="0">
                  <a:pos x="T2" y="T3"/>
                </a:cxn>
                <a:cxn ang="0">
                  <a:pos x="T4" y="T5"/>
                </a:cxn>
              </a:cxnLst>
              <a:rect l="0" t="0" r="r" b="b"/>
              <a:pathLst>
                <a:path w="30" h="11">
                  <a:moveTo>
                    <a:pt x="30" y="11"/>
                  </a:moveTo>
                  <a:lnTo>
                    <a:pt x="0" y="5"/>
                  </a:lnTo>
                  <a:lnTo>
                    <a:pt x="29"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5" name="Freeform 312"/>
            <p:cNvSpPr>
              <a:spLocks/>
            </p:cNvSpPr>
            <p:nvPr/>
          </p:nvSpPr>
          <p:spPr bwMode="auto">
            <a:xfrm>
              <a:off x="4425" y="2829"/>
              <a:ext cx="22" cy="8"/>
            </a:xfrm>
            <a:custGeom>
              <a:avLst/>
              <a:gdLst>
                <a:gd name="T0" fmla="*/ 22 w 22"/>
                <a:gd name="T1" fmla="*/ 8 h 8"/>
                <a:gd name="T2" fmla="*/ 0 w 22"/>
                <a:gd name="T3" fmla="*/ 3 h 8"/>
                <a:gd name="T4" fmla="*/ 22 w 22"/>
                <a:gd name="T5" fmla="*/ 0 h 8"/>
              </a:gdLst>
              <a:ahLst/>
              <a:cxnLst>
                <a:cxn ang="0">
                  <a:pos x="T0" y="T1"/>
                </a:cxn>
                <a:cxn ang="0">
                  <a:pos x="T2" y="T3"/>
                </a:cxn>
                <a:cxn ang="0">
                  <a:pos x="T4" y="T5"/>
                </a:cxn>
              </a:cxnLst>
              <a:rect l="0" t="0" r="r" b="b"/>
              <a:pathLst>
                <a:path w="22" h="8">
                  <a:moveTo>
                    <a:pt x="22" y="8"/>
                  </a:moveTo>
                  <a:lnTo>
                    <a:pt x="0" y="3"/>
                  </a:lnTo>
                  <a:lnTo>
                    <a:pt x="22"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6" name="Freeform 313"/>
            <p:cNvSpPr>
              <a:spLocks/>
            </p:cNvSpPr>
            <p:nvPr/>
          </p:nvSpPr>
          <p:spPr bwMode="auto">
            <a:xfrm>
              <a:off x="4464" y="3172"/>
              <a:ext cx="42" cy="22"/>
            </a:xfrm>
            <a:custGeom>
              <a:avLst/>
              <a:gdLst>
                <a:gd name="T0" fmla="*/ 42 w 42"/>
                <a:gd name="T1" fmla="*/ 22 h 22"/>
                <a:gd name="T2" fmla="*/ 0 w 42"/>
                <a:gd name="T3" fmla="*/ 21 h 22"/>
                <a:gd name="T4" fmla="*/ 40 w 42"/>
                <a:gd name="T5" fmla="*/ 0 h 22"/>
              </a:gdLst>
              <a:ahLst/>
              <a:cxnLst>
                <a:cxn ang="0">
                  <a:pos x="T0" y="T1"/>
                </a:cxn>
                <a:cxn ang="0">
                  <a:pos x="T2" y="T3"/>
                </a:cxn>
                <a:cxn ang="0">
                  <a:pos x="T4" y="T5"/>
                </a:cxn>
              </a:cxnLst>
              <a:rect l="0" t="0" r="r" b="b"/>
              <a:pathLst>
                <a:path w="42" h="22">
                  <a:moveTo>
                    <a:pt x="42" y="22"/>
                  </a:moveTo>
                  <a:lnTo>
                    <a:pt x="0" y="21"/>
                  </a:lnTo>
                  <a:lnTo>
                    <a:pt x="40"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7" name="Freeform 314"/>
            <p:cNvSpPr>
              <a:spLocks/>
            </p:cNvSpPr>
            <p:nvPr/>
          </p:nvSpPr>
          <p:spPr bwMode="auto">
            <a:xfrm>
              <a:off x="4462" y="3126"/>
              <a:ext cx="38" cy="19"/>
            </a:xfrm>
            <a:custGeom>
              <a:avLst/>
              <a:gdLst>
                <a:gd name="T0" fmla="*/ 38 w 38"/>
                <a:gd name="T1" fmla="*/ 19 h 19"/>
                <a:gd name="T2" fmla="*/ 0 w 38"/>
                <a:gd name="T3" fmla="*/ 18 h 19"/>
                <a:gd name="T4" fmla="*/ 37 w 38"/>
                <a:gd name="T5" fmla="*/ 0 h 19"/>
              </a:gdLst>
              <a:ahLst/>
              <a:cxnLst>
                <a:cxn ang="0">
                  <a:pos x="T0" y="T1"/>
                </a:cxn>
                <a:cxn ang="0">
                  <a:pos x="T2" y="T3"/>
                </a:cxn>
                <a:cxn ang="0">
                  <a:pos x="T4" y="T5"/>
                </a:cxn>
              </a:cxnLst>
              <a:rect l="0" t="0" r="r" b="b"/>
              <a:pathLst>
                <a:path w="38" h="19">
                  <a:moveTo>
                    <a:pt x="38" y="19"/>
                  </a:moveTo>
                  <a:lnTo>
                    <a:pt x="0" y="18"/>
                  </a:lnTo>
                  <a:lnTo>
                    <a:pt x="3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8" name="Freeform 315"/>
            <p:cNvSpPr>
              <a:spLocks/>
            </p:cNvSpPr>
            <p:nvPr/>
          </p:nvSpPr>
          <p:spPr bwMode="auto">
            <a:xfrm>
              <a:off x="4459" y="3079"/>
              <a:ext cx="35" cy="18"/>
            </a:xfrm>
            <a:custGeom>
              <a:avLst/>
              <a:gdLst>
                <a:gd name="T0" fmla="*/ 35 w 35"/>
                <a:gd name="T1" fmla="*/ 18 h 18"/>
                <a:gd name="T2" fmla="*/ 0 w 35"/>
                <a:gd name="T3" fmla="*/ 17 h 18"/>
                <a:gd name="T4" fmla="*/ 33 w 35"/>
                <a:gd name="T5" fmla="*/ 0 h 18"/>
              </a:gdLst>
              <a:ahLst/>
              <a:cxnLst>
                <a:cxn ang="0">
                  <a:pos x="T0" y="T1"/>
                </a:cxn>
                <a:cxn ang="0">
                  <a:pos x="T2" y="T3"/>
                </a:cxn>
                <a:cxn ang="0">
                  <a:pos x="T4" y="T5"/>
                </a:cxn>
              </a:cxnLst>
              <a:rect l="0" t="0" r="r" b="b"/>
              <a:pathLst>
                <a:path w="35" h="18">
                  <a:moveTo>
                    <a:pt x="35" y="18"/>
                  </a:moveTo>
                  <a:lnTo>
                    <a:pt x="0" y="17"/>
                  </a:lnTo>
                  <a:lnTo>
                    <a:pt x="3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9" name="Freeform 316"/>
            <p:cNvSpPr>
              <a:spLocks/>
            </p:cNvSpPr>
            <p:nvPr/>
          </p:nvSpPr>
          <p:spPr bwMode="auto">
            <a:xfrm>
              <a:off x="4457" y="3032"/>
              <a:ext cx="30" cy="17"/>
            </a:xfrm>
            <a:custGeom>
              <a:avLst/>
              <a:gdLst>
                <a:gd name="T0" fmla="*/ 30 w 30"/>
                <a:gd name="T1" fmla="*/ 17 h 17"/>
                <a:gd name="T2" fmla="*/ 0 w 30"/>
                <a:gd name="T3" fmla="*/ 16 h 17"/>
                <a:gd name="T4" fmla="*/ 29 w 30"/>
                <a:gd name="T5" fmla="*/ 0 h 17"/>
              </a:gdLst>
              <a:ahLst/>
              <a:cxnLst>
                <a:cxn ang="0">
                  <a:pos x="T0" y="T1"/>
                </a:cxn>
                <a:cxn ang="0">
                  <a:pos x="T2" y="T3"/>
                </a:cxn>
                <a:cxn ang="0">
                  <a:pos x="T4" y="T5"/>
                </a:cxn>
              </a:cxnLst>
              <a:rect l="0" t="0" r="r" b="b"/>
              <a:pathLst>
                <a:path w="30" h="17">
                  <a:moveTo>
                    <a:pt x="30" y="17"/>
                  </a:moveTo>
                  <a:lnTo>
                    <a:pt x="0" y="16"/>
                  </a:lnTo>
                  <a:lnTo>
                    <a:pt x="29"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0" name="Freeform 317"/>
            <p:cNvSpPr>
              <a:spLocks/>
            </p:cNvSpPr>
            <p:nvPr/>
          </p:nvSpPr>
          <p:spPr bwMode="auto">
            <a:xfrm>
              <a:off x="4456" y="2986"/>
              <a:ext cx="25" cy="14"/>
            </a:xfrm>
            <a:custGeom>
              <a:avLst/>
              <a:gdLst>
                <a:gd name="T0" fmla="*/ 25 w 25"/>
                <a:gd name="T1" fmla="*/ 14 h 14"/>
                <a:gd name="T2" fmla="*/ 0 w 25"/>
                <a:gd name="T3" fmla="*/ 12 h 14"/>
                <a:gd name="T4" fmla="*/ 24 w 25"/>
                <a:gd name="T5" fmla="*/ 0 h 14"/>
              </a:gdLst>
              <a:ahLst/>
              <a:cxnLst>
                <a:cxn ang="0">
                  <a:pos x="T0" y="T1"/>
                </a:cxn>
                <a:cxn ang="0">
                  <a:pos x="T2" y="T3"/>
                </a:cxn>
                <a:cxn ang="0">
                  <a:pos x="T4" y="T5"/>
                </a:cxn>
              </a:cxnLst>
              <a:rect l="0" t="0" r="r" b="b"/>
              <a:pathLst>
                <a:path w="25" h="14">
                  <a:moveTo>
                    <a:pt x="25" y="14"/>
                  </a:moveTo>
                  <a:lnTo>
                    <a:pt x="0" y="12"/>
                  </a:lnTo>
                  <a:lnTo>
                    <a:pt x="24"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1" name="Freeform 318"/>
            <p:cNvSpPr>
              <a:spLocks/>
            </p:cNvSpPr>
            <p:nvPr/>
          </p:nvSpPr>
          <p:spPr bwMode="auto">
            <a:xfrm>
              <a:off x="4454" y="2940"/>
              <a:ext cx="21" cy="12"/>
            </a:xfrm>
            <a:custGeom>
              <a:avLst/>
              <a:gdLst>
                <a:gd name="T0" fmla="*/ 21 w 21"/>
                <a:gd name="T1" fmla="*/ 12 h 12"/>
                <a:gd name="T2" fmla="*/ 0 w 21"/>
                <a:gd name="T3" fmla="*/ 10 h 12"/>
                <a:gd name="T4" fmla="*/ 21 w 21"/>
                <a:gd name="T5" fmla="*/ 0 h 12"/>
              </a:gdLst>
              <a:ahLst/>
              <a:cxnLst>
                <a:cxn ang="0">
                  <a:pos x="T0" y="T1"/>
                </a:cxn>
                <a:cxn ang="0">
                  <a:pos x="T2" y="T3"/>
                </a:cxn>
                <a:cxn ang="0">
                  <a:pos x="T4" y="T5"/>
                </a:cxn>
              </a:cxnLst>
              <a:rect l="0" t="0" r="r" b="b"/>
              <a:pathLst>
                <a:path w="21" h="12">
                  <a:moveTo>
                    <a:pt x="21" y="12"/>
                  </a:moveTo>
                  <a:lnTo>
                    <a:pt x="0" y="10"/>
                  </a:lnTo>
                  <a:lnTo>
                    <a:pt x="21"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2" name="Freeform 319"/>
            <p:cNvSpPr>
              <a:spLocks/>
            </p:cNvSpPr>
            <p:nvPr/>
          </p:nvSpPr>
          <p:spPr bwMode="auto">
            <a:xfrm>
              <a:off x="4451" y="2893"/>
              <a:ext cx="18" cy="11"/>
            </a:xfrm>
            <a:custGeom>
              <a:avLst/>
              <a:gdLst>
                <a:gd name="T0" fmla="*/ 18 w 18"/>
                <a:gd name="T1" fmla="*/ 11 h 11"/>
                <a:gd name="T2" fmla="*/ 0 w 18"/>
                <a:gd name="T3" fmla="*/ 9 h 11"/>
                <a:gd name="T4" fmla="*/ 17 w 18"/>
                <a:gd name="T5" fmla="*/ 0 h 11"/>
              </a:gdLst>
              <a:ahLst/>
              <a:cxnLst>
                <a:cxn ang="0">
                  <a:pos x="T0" y="T1"/>
                </a:cxn>
                <a:cxn ang="0">
                  <a:pos x="T2" y="T3"/>
                </a:cxn>
                <a:cxn ang="0">
                  <a:pos x="T4" y="T5"/>
                </a:cxn>
              </a:cxnLst>
              <a:rect l="0" t="0" r="r" b="b"/>
              <a:pathLst>
                <a:path w="18" h="11">
                  <a:moveTo>
                    <a:pt x="18" y="11"/>
                  </a:moveTo>
                  <a:lnTo>
                    <a:pt x="0" y="9"/>
                  </a:lnTo>
                  <a:lnTo>
                    <a:pt x="1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3" name="Freeform 320"/>
            <p:cNvSpPr>
              <a:spLocks/>
            </p:cNvSpPr>
            <p:nvPr/>
          </p:nvSpPr>
          <p:spPr bwMode="auto">
            <a:xfrm>
              <a:off x="4449" y="2847"/>
              <a:ext cx="14" cy="9"/>
            </a:xfrm>
            <a:custGeom>
              <a:avLst/>
              <a:gdLst>
                <a:gd name="T0" fmla="*/ 14 w 14"/>
                <a:gd name="T1" fmla="*/ 9 h 9"/>
                <a:gd name="T2" fmla="*/ 0 w 14"/>
                <a:gd name="T3" fmla="*/ 7 h 9"/>
                <a:gd name="T4" fmla="*/ 13 w 14"/>
                <a:gd name="T5" fmla="*/ 0 h 9"/>
              </a:gdLst>
              <a:ahLst/>
              <a:cxnLst>
                <a:cxn ang="0">
                  <a:pos x="T0" y="T1"/>
                </a:cxn>
                <a:cxn ang="0">
                  <a:pos x="T2" y="T3"/>
                </a:cxn>
                <a:cxn ang="0">
                  <a:pos x="T4" y="T5"/>
                </a:cxn>
              </a:cxnLst>
              <a:rect l="0" t="0" r="r" b="b"/>
              <a:pathLst>
                <a:path w="14" h="9">
                  <a:moveTo>
                    <a:pt x="14" y="9"/>
                  </a:moveTo>
                  <a:lnTo>
                    <a:pt x="0" y="7"/>
                  </a:lnTo>
                  <a:lnTo>
                    <a:pt x="1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4" name="Freeform 321"/>
            <p:cNvSpPr>
              <a:spLocks/>
            </p:cNvSpPr>
            <p:nvPr/>
          </p:nvSpPr>
          <p:spPr bwMode="auto">
            <a:xfrm>
              <a:off x="4425" y="2817"/>
              <a:ext cx="34" cy="6"/>
            </a:xfrm>
            <a:custGeom>
              <a:avLst/>
              <a:gdLst>
                <a:gd name="T0" fmla="*/ 22 w 34"/>
                <a:gd name="T1" fmla="*/ 6 h 6"/>
                <a:gd name="T2" fmla="*/ 34 w 34"/>
                <a:gd name="T3" fmla="*/ 0 h 6"/>
                <a:gd name="T4" fmla="*/ 11 w 34"/>
                <a:gd name="T5" fmla="*/ 0 h 6"/>
                <a:gd name="T6" fmla="*/ 0 w 34"/>
                <a:gd name="T7" fmla="*/ 6 h 6"/>
                <a:gd name="T8" fmla="*/ 22 w 34"/>
                <a:gd name="T9" fmla="*/ 6 h 6"/>
              </a:gdLst>
              <a:ahLst/>
              <a:cxnLst>
                <a:cxn ang="0">
                  <a:pos x="T0" y="T1"/>
                </a:cxn>
                <a:cxn ang="0">
                  <a:pos x="T2" y="T3"/>
                </a:cxn>
                <a:cxn ang="0">
                  <a:pos x="T4" y="T5"/>
                </a:cxn>
                <a:cxn ang="0">
                  <a:pos x="T6" y="T7"/>
                </a:cxn>
                <a:cxn ang="0">
                  <a:pos x="T8" y="T9"/>
                </a:cxn>
              </a:cxnLst>
              <a:rect l="0" t="0" r="r" b="b"/>
              <a:pathLst>
                <a:path w="34" h="6">
                  <a:moveTo>
                    <a:pt x="22" y="6"/>
                  </a:moveTo>
                  <a:lnTo>
                    <a:pt x="34" y="0"/>
                  </a:lnTo>
                  <a:lnTo>
                    <a:pt x="11" y="0"/>
                  </a:lnTo>
                  <a:lnTo>
                    <a:pt x="0" y="6"/>
                  </a:lnTo>
                  <a:lnTo>
                    <a:pt x="22" y="6"/>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5" name="Line 322"/>
            <p:cNvSpPr>
              <a:spLocks noChangeShapeType="1"/>
            </p:cNvSpPr>
            <p:nvPr/>
          </p:nvSpPr>
          <p:spPr bwMode="auto">
            <a:xfrm flipV="1">
              <a:off x="4447" y="2547"/>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 name="Line 323"/>
            <p:cNvSpPr>
              <a:spLocks noChangeShapeType="1"/>
            </p:cNvSpPr>
            <p:nvPr/>
          </p:nvSpPr>
          <p:spPr bwMode="auto">
            <a:xfrm flipV="1">
              <a:off x="4425" y="2547"/>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 name="Line 324"/>
            <p:cNvSpPr>
              <a:spLocks noChangeShapeType="1"/>
            </p:cNvSpPr>
            <p:nvPr/>
          </p:nvSpPr>
          <p:spPr bwMode="auto">
            <a:xfrm flipV="1">
              <a:off x="4459" y="2541"/>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 name="Line 325"/>
            <p:cNvSpPr>
              <a:spLocks noChangeShapeType="1"/>
            </p:cNvSpPr>
            <p:nvPr/>
          </p:nvSpPr>
          <p:spPr bwMode="auto">
            <a:xfrm flipV="1">
              <a:off x="4439" y="2542"/>
              <a:ext cx="0" cy="275"/>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 name="Freeform 326"/>
            <p:cNvSpPr>
              <a:spLocks/>
            </p:cNvSpPr>
            <p:nvPr/>
          </p:nvSpPr>
          <p:spPr bwMode="auto">
            <a:xfrm>
              <a:off x="4410" y="2573"/>
              <a:ext cx="66" cy="13"/>
            </a:xfrm>
            <a:custGeom>
              <a:avLst/>
              <a:gdLst>
                <a:gd name="T0" fmla="*/ 66 w 66"/>
                <a:gd name="T1" fmla="*/ 0 h 13"/>
                <a:gd name="T2" fmla="*/ 66 w 66"/>
                <a:gd name="T3" fmla="*/ 0 h 13"/>
                <a:gd name="T4" fmla="*/ 65 w 66"/>
                <a:gd name="T5" fmla="*/ 3 h 13"/>
                <a:gd name="T6" fmla="*/ 63 w 66"/>
                <a:gd name="T7" fmla="*/ 4 h 13"/>
                <a:gd name="T8" fmla="*/ 60 w 66"/>
                <a:gd name="T9" fmla="*/ 6 h 13"/>
                <a:gd name="T10" fmla="*/ 56 w 66"/>
                <a:gd name="T11" fmla="*/ 8 h 13"/>
                <a:gd name="T12" fmla="*/ 46 w 66"/>
                <a:gd name="T13" fmla="*/ 11 h 13"/>
                <a:gd name="T14" fmla="*/ 33 w 66"/>
                <a:gd name="T15" fmla="*/ 13 h 13"/>
                <a:gd name="T16" fmla="*/ 33 w 66"/>
                <a:gd name="T17" fmla="*/ 13 h 13"/>
                <a:gd name="T18" fmla="*/ 21 w 66"/>
                <a:gd name="T19" fmla="*/ 12 h 13"/>
                <a:gd name="T20" fmla="*/ 10 w 66"/>
                <a:gd name="T21" fmla="*/ 9 h 13"/>
                <a:gd name="T22" fmla="*/ 6 w 66"/>
                <a:gd name="T23" fmla="*/ 8 h 13"/>
                <a:gd name="T24" fmla="*/ 3 w 66"/>
                <a:gd name="T25" fmla="*/ 5 h 13"/>
                <a:gd name="T26" fmla="*/ 1 w 66"/>
                <a:gd name="T27" fmla="*/ 3 h 13"/>
                <a:gd name="T28" fmla="*/ 0 w 66"/>
                <a:gd name="T2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3"/>
                  </a:lnTo>
                  <a:lnTo>
                    <a:pt x="63" y="4"/>
                  </a:lnTo>
                  <a:lnTo>
                    <a:pt x="60" y="6"/>
                  </a:lnTo>
                  <a:lnTo>
                    <a:pt x="56" y="8"/>
                  </a:lnTo>
                  <a:lnTo>
                    <a:pt x="46" y="11"/>
                  </a:lnTo>
                  <a:lnTo>
                    <a:pt x="33" y="13"/>
                  </a:lnTo>
                  <a:lnTo>
                    <a:pt x="33" y="13"/>
                  </a:lnTo>
                  <a:lnTo>
                    <a:pt x="21" y="12"/>
                  </a:lnTo>
                  <a:lnTo>
                    <a:pt x="10" y="9"/>
                  </a:lnTo>
                  <a:lnTo>
                    <a:pt x="6" y="8"/>
                  </a:lnTo>
                  <a:lnTo>
                    <a:pt x="3" y="5"/>
                  </a:lnTo>
                  <a:lnTo>
                    <a:pt x="1" y="3"/>
                  </a:lnTo>
                  <a:lnTo>
                    <a:pt x="0" y="1"/>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 name="Freeform 327"/>
            <p:cNvSpPr>
              <a:spLocks/>
            </p:cNvSpPr>
            <p:nvPr/>
          </p:nvSpPr>
          <p:spPr bwMode="auto">
            <a:xfrm>
              <a:off x="4410" y="2586"/>
              <a:ext cx="66" cy="14"/>
            </a:xfrm>
            <a:custGeom>
              <a:avLst/>
              <a:gdLst>
                <a:gd name="T0" fmla="*/ 66 w 66"/>
                <a:gd name="T1" fmla="*/ 0 h 14"/>
                <a:gd name="T2" fmla="*/ 66 w 66"/>
                <a:gd name="T3" fmla="*/ 0 h 14"/>
                <a:gd name="T4" fmla="*/ 65 w 66"/>
                <a:gd name="T5" fmla="*/ 3 h 14"/>
                <a:gd name="T6" fmla="*/ 63 w 66"/>
                <a:gd name="T7" fmla="*/ 5 h 14"/>
                <a:gd name="T8" fmla="*/ 60 w 66"/>
                <a:gd name="T9" fmla="*/ 8 h 14"/>
                <a:gd name="T10" fmla="*/ 56 w 66"/>
                <a:gd name="T11" fmla="*/ 10 h 14"/>
                <a:gd name="T12" fmla="*/ 46 w 66"/>
                <a:gd name="T13" fmla="*/ 13 h 14"/>
                <a:gd name="T14" fmla="*/ 33 w 66"/>
                <a:gd name="T15" fmla="*/ 14 h 14"/>
                <a:gd name="T16" fmla="*/ 33 w 66"/>
                <a:gd name="T17" fmla="*/ 14 h 14"/>
                <a:gd name="T18" fmla="*/ 21 w 66"/>
                <a:gd name="T19" fmla="*/ 13 h 14"/>
                <a:gd name="T20" fmla="*/ 10 w 66"/>
                <a:gd name="T21" fmla="*/ 11 h 14"/>
                <a:gd name="T22" fmla="*/ 6 w 66"/>
                <a:gd name="T23" fmla="*/ 9 h 14"/>
                <a:gd name="T24" fmla="*/ 3 w 66"/>
                <a:gd name="T25" fmla="*/ 7 h 14"/>
                <a:gd name="T26" fmla="*/ 1 w 66"/>
                <a:gd name="T27" fmla="*/ 4 h 14"/>
                <a:gd name="T28" fmla="*/ 0 w 66"/>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5"/>
                  </a:lnTo>
                  <a:lnTo>
                    <a:pt x="60" y="8"/>
                  </a:lnTo>
                  <a:lnTo>
                    <a:pt x="56" y="10"/>
                  </a:lnTo>
                  <a:lnTo>
                    <a:pt x="46" y="13"/>
                  </a:lnTo>
                  <a:lnTo>
                    <a:pt x="33" y="14"/>
                  </a:lnTo>
                  <a:lnTo>
                    <a:pt x="33" y="14"/>
                  </a:lnTo>
                  <a:lnTo>
                    <a:pt x="21" y="13"/>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 name="Freeform 328"/>
            <p:cNvSpPr>
              <a:spLocks/>
            </p:cNvSpPr>
            <p:nvPr/>
          </p:nvSpPr>
          <p:spPr bwMode="auto">
            <a:xfrm>
              <a:off x="4410" y="2617"/>
              <a:ext cx="66" cy="14"/>
            </a:xfrm>
            <a:custGeom>
              <a:avLst/>
              <a:gdLst>
                <a:gd name="T0" fmla="*/ 66 w 66"/>
                <a:gd name="T1" fmla="*/ 0 h 14"/>
                <a:gd name="T2" fmla="*/ 66 w 66"/>
                <a:gd name="T3" fmla="*/ 0 h 14"/>
                <a:gd name="T4" fmla="*/ 65 w 66"/>
                <a:gd name="T5" fmla="*/ 3 h 14"/>
                <a:gd name="T6" fmla="*/ 63 w 66"/>
                <a:gd name="T7" fmla="*/ 6 h 14"/>
                <a:gd name="T8" fmla="*/ 60 w 66"/>
                <a:gd name="T9" fmla="*/ 8 h 14"/>
                <a:gd name="T10" fmla="*/ 56 w 66"/>
                <a:gd name="T11" fmla="*/ 10 h 14"/>
                <a:gd name="T12" fmla="*/ 46 w 66"/>
                <a:gd name="T13" fmla="*/ 13 h 14"/>
                <a:gd name="T14" fmla="*/ 33 w 66"/>
                <a:gd name="T15" fmla="*/ 14 h 14"/>
                <a:gd name="T16" fmla="*/ 33 w 66"/>
                <a:gd name="T17" fmla="*/ 14 h 14"/>
                <a:gd name="T18" fmla="*/ 21 w 66"/>
                <a:gd name="T19" fmla="*/ 14 h 14"/>
                <a:gd name="T20" fmla="*/ 10 w 66"/>
                <a:gd name="T21" fmla="*/ 11 h 14"/>
                <a:gd name="T22" fmla="*/ 6 w 66"/>
                <a:gd name="T23" fmla="*/ 9 h 14"/>
                <a:gd name="T24" fmla="*/ 3 w 66"/>
                <a:gd name="T25" fmla="*/ 7 h 14"/>
                <a:gd name="T26" fmla="*/ 1 w 66"/>
                <a:gd name="T27" fmla="*/ 4 h 14"/>
                <a:gd name="T28" fmla="*/ 0 w 66"/>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6"/>
                  </a:lnTo>
                  <a:lnTo>
                    <a:pt x="60" y="8"/>
                  </a:lnTo>
                  <a:lnTo>
                    <a:pt x="56" y="10"/>
                  </a:lnTo>
                  <a:lnTo>
                    <a:pt x="46" y="13"/>
                  </a:lnTo>
                  <a:lnTo>
                    <a:pt x="33" y="14"/>
                  </a:lnTo>
                  <a:lnTo>
                    <a:pt x="33" y="14"/>
                  </a:lnTo>
                  <a:lnTo>
                    <a:pt x="21" y="14"/>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 name="Freeform 329"/>
            <p:cNvSpPr>
              <a:spLocks/>
            </p:cNvSpPr>
            <p:nvPr/>
          </p:nvSpPr>
          <p:spPr bwMode="auto">
            <a:xfrm>
              <a:off x="4410" y="2632"/>
              <a:ext cx="66" cy="13"/>
            </a:xfrm>
            <a:custGeom>
              <a:avLst/>
              <a:gdLst>
                <a:gd name="T0" fmla="*/ 66 w 66"/>
                <a:gd name="T1" fmla="*/ 0 h 13"/>
                <a:gd name="T2" fmla="*/ 66 w 66"/>
                <a:gd name="T3" fmla="*/ 0 h 13"/>
                <a:gd name="T4" fmla="*/ 65 w 66"/>
                <a:gd name="T5" fmla="*/ 1 h 13"/>
                <a:gd name="T6" fmla="*/ 63 w 66"/>
                <a:gd name="T7" fmla="*/ 4 h 13"/>
                <a:gd name="T8" fmla="*/ 60 w 66"/>
                <a:gd name="T9" fmla="*/ 6 h 13"/>
                <a:gd name="T10" fmla="*/ 56 w 66"/>
                <a:gd name="T11" fmla="*/ 8 h 13"/>
                <a:gd name="T12" fmla="*/ 46 w 66"/>
                <a:gd name="T13" fmla="*/ 11 h 13"/>
                <a:gd name="T14" fmla="*/ 33 w 66"/>
                <a:gd name="T15" fmla="*/ 13 h 13"/>
                <a:gd name="T16" fmla="*/ 33 w 66"/>
                <a:gd name="T17" fmla="*/ 13 h 13"/>
                <a:gd name="T18" fmla="*/ 21 w 66"/>
                <a:gd name="T19" fmla="*/ 12 h 13"/>
                <a:gd name="T20" fmla="*/ 10 w 66"/>
                <a:gd name="T21" fmla="*/ 9 h 13"/>
                <a:gd name="T22" fmla="*/ 6 w 66"/>
                <a:gd name="T23" fmla="*/ 7 h 13"/>
                <a:gd name="T24" fmla="*/ 3 w 66"/>
                <a:gd name="T25" fmla="*/ 5 h 13"/>
                <a:gd name="T26" fmla="*/ 1 w 66"/>
                <a:gd name="T27" fmla="*/ 3 h 13"/>
                <a:gd name="T28" fmla="*/ 0 w 6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1"/>
                  </a:lnTo>
                  <a:lnTo>
                    <a:pt x="63" y="4"/>
                  </a:lnTo>
                  <a:lnTo>
                    <a:pt x="60" y="6"/>
                  </a:lnTo>
                  <a:lnTo>
                    <a:pt x="56" y="8"/>
                  </a:lnTo>
                  <a:lnTo>
                    <a:pt x="46" y="11"/>
                  </a:lnTo>
                  <a:lnTo>
                    <a:pt x="33" y="13"/>
                  </a:lnTo>
                  <a:lnTo>
                    <a:pt x="33" y="13"/>
                  </a:lnTo>
                  <a:lnTo>
                    <a:pt x="21" y="12"/>
                  </a:lnTo>
                  <a:lnTo>
                    <a:pt x="10" y="9"/>
                  </a:lnTo>
                  <a:lnTo>
                    <a:pt x="6" y="7"/>
                  </a:lnTo>
                  <a:lnTo>
                    <a:pt x="3" y="5"/>
                  </a:lnTo>
                  <a:lnTo>
                    <a:pt x="1" y="3"/>
                  </a:lnTo>
                  <a:lnTo>
                    <a:pt x="0" y="0"/>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 name="Freeform 330"/>
            <p:cNvSpPr>
              <a:spLocks/>
            </p:cNvSpPr>
            <p:nvPr/>
          </p:nvSpPr>
          <p:spPr bwMode="auto">
            <a:xfrm>
              <a:off x="4410" y="2662"/>
              <a:ext cx="66" cy="14"/>
            </a:xfrm>
            <a:custGeom>
              <a:avLst/>
              <a:gdLst>
                <a:gd name="T0" fmla="*/ 66 w 66"/>
                <a:gd name="T1" fmla="*/ 0 h 14"/>
                <a:gd name="T2" fmla="*/ 66 w 66"/>
                <a:gd name="T3" fmla="*/ 0 h 14"/>
                <a:gd name="T4" fmla="*/ 65 w 66"/>
                <a:gd name="T5" fmla="*/ 3 h 14"/>
                <a:gd name="T6" fmla="*/ 63 w 66"/>
                <a:gd name="T7" fmla="*/ 5 h 14"/>
                <a:gd name="T8" fmla="*/ 60 w 66"/>
                <a:gd name="T9" fmla="*/ 7 h 14"/>
                <a:gd name="T10" fmla="*/ 56 w 66"/>
                <a:gd name="T11" fmla="*/ 9 h 14"/>
                <a:gd name="T12" fmla="*/ 46 w 66"/>
                <a:gd name="T13" fmla="*/ 13 h 14"/>
                <a:gd name="T14" fmla="*/ 33 w 66"/>
                <a:gd name="T15" fmla="*/ 14 h 14"/>
                <a:gd name="T16" fmla="*/ 33 w 66"/>
                <a:gd name="T17" fmla="*/ 14 h 14"/>
                <a:gd name="T18" fmla="*/ 21 w 66"/>
                <a:gd name="T19" fmla="*/ 13 h 14"/>
                <a:gd name="T20" fmla="*/ 10 w 66"/>
                <a:gd name="T21" fmla="*/ 10 h 14"/>
                <a:gd name="T22" fmla="*/ 6 w 66"/>
                <a:gd name="T23" fmla="*/ 9 h 14"/>
                <a:gd name="T24" fmla="*/ 3 w 66"/>
                <a:gd name="T25" fmla="*/ 6 h 14"/>
                <a:gd name="T26" fmla="*/ 1 w 66"/>
                <a:gd name="T27" fmla="*/ 4 h 14"/>
                <a:gd name="T28" fmla="*/ 0 w 66"/>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5"/>
                  </a:lnTo>
                  <a:lnTo>
                    <a:pt x="60" y="7"/>
                  </a:lnTo>
                  <a:lnTo>
                    <a:pt x="56" y="9"/>
                  </a:lnTo>
                  <a:lnTo>
                    <a:pt x="46" y="13"/>
                  </a:lnTo>
                  <a:lnTo>
                    <a:pt x="33" y="14"/>
                  </a:lnTo>
                  <a:lnTo>
                    <a:pt x="33" y="14"/>
                  </a:lnTo>
                  <a:lnTo>
                    <a:pt x="21" y="13"/>
                  </a:lnTo>
                  <a:lnTo>
                    <a:pt x="10" y="10"/>
                  </a:lnTo>
                  <a:lnTo>
                    <a:pt x="6" y="9"/>
                  </a:lnTo>
                  <a:lnTo>
                    <a:pt x="3" y="6"/>
                  </a:lnTo>
                  <a:lnTo>
                    <a:pt x="1" y="4"/>
                  </a:lnTo>
                  <a:lnTo>
                    <a:pt x="0" y="1"/>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4" name="Freeform 331"/>
            <p:cNvSpPr>
              <a:spLocks/>
            </p:cNvSpPr>
            <p:nvPr/>
          </p:nvSpPr>
          <p:spPr bwMode="auto">
            <a:xfrm>
              <a:off x="4410" y="2676"/>
              <a:ext cx="66" cy="13"/>
            </a:xfrm>
            <a:custGeom>
              <a:avLst/>
              <a:gdLst>
                <a:gd name="T0" fmla="*/ 66 w 66"/>
                <a:gd name="T1" fmla="*/ 0 h 13"/>
                <a:gd name="T2" fmla="*/ 66 w 66"/>
                <a:gd name="T3" fmla="*/ 0 h 13"/>
                <a:gd name="T4" fmla="*/ 65 w 66"/>
                <a:gd name="T5" fmla="*/ 3 h 13"/>
                <a:gd name="T6" fmla="*/ 63 w 66"/>
                <a:gd name="T7" fmla="*/ 5 h 13"/>
                <a:gd name="T8" fmla="*/ 60 w 66"/>
                <a:gd name="T9" fmla="*/ 8 h 13"/>
                <a:gd name="T10" fmla="*/ 56 w 66"/>
                <a:gd name="T11" fmla="*/ 10 h 13"/>
                <a:gd name="T12" fmla="*/ 46 w 66"/>
                <a:gd name="T13" fmla="*/ 12 h 13"/>
                <a:gd name="T14" fmla="*/ 33 w 66"/>
                <a:gd name="T15" fmla="*/ 13 h 13"/>
                <a:gd name="T16" fmla="*/ 33 w 66"/>
                <a:gd name="T17" fmla="*/ 13 h 13"/>
                <a:gd name="T18" fmla="*/ 21 w 66"/>
                <a:gd name="T19" fmla="*/ 12 h 13"/>
                <a:gd name="T20" fmla="*/ 10 w 66"/>
                <a:gd name="T21" fmla="*/ 11 h 13"/>
                <a:gd name="T22" fmla="*/ 6 w 66"/>
                <a:gd name="T23" fmla="*/ 9 h 13"/>
                <a:gd name="T24" fmla="*/ 3 w 66"/>
                <a:gd name="T25" fmla="*/ 7 h 13"/>
                <a:gd name="T26" fmla="*/ 1 w 66"/>
                <a:gd name="T27" fmla="*/ 4 h 13"/>
                <a:gd name="T28" fmla="*/ 0 w 66"/>
                <a:gd name="T2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3"/>
                  </a:lnTo>
                  <a:lnTo>
                    <a:pt x="63" y="5"/>
                  </a:lnTo>
                  <a:lnTo>
                    <a:pt x="60" y="8"/>
                  </a:lnTo>
                  <a:lnTo>
                    <a:pt x="56" y="10"/>
                  </a:lnTo>
                  <a:lnTo>
                    <a:pt x="46" y="12"/>
                  </a:lnTo>
                  <a:lnTo>
                    <a:pt x="33" y="13"/>
                  </a:lnTo>
                  <a:lnTo>
                    <a:pt x="33" y="13"/>
                  </a:lnTo>
                  <a:lnTo>
                    <a:pt x="21" y="12"/>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5" name="Line 332"/>
            <p:cNvSpPr>
              <a:spLocks noChangeShapeType="1"/>
            </p:cNvSpPr>
            <p:nvPr/>
          </p:nvSpPr>
          <p:spPr bwMode="auto">
            <a:xfrm flipV="1">
              <a:off x="4412" y="2566"/>
              <a:ext cx="0" cy="33"/>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 name="Line 333"/>
            <p:cNvSpPr>
              <a:spLocks noChangeShapeType="1"/>
            </p:cNvSpPr>
            <p:nvPr/>
          </p:nvSpPr>
          <p:spPr bwMode="auto">
            <a:xfrm flipV="1">
              <a:off x="4412" y="2494"/>
              <a:ext cx="0" cy="71"/>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 name="Line 334"/>
            <p:cNvSpPr>
              <a:spLocks noChangeShapeType="1"/>
            </p:cNvSpPr>
            <p:nvPr/>
          </p:nvSpPr>
          <p:spPr bwMode="auto">
            <a:xfrm flipV="1">
              <a:off x="4454" y="2573"/>
              <a:ext cx="0" cy="32"/>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 name="Line 335"/>
            <p:cNvSpPr>
              <a:spLocks noChangeShapeType="1"/>
            </p:cNvSpPr>
            <p:nvPr/>
          </p:nvSpPr>
          <p:spPr bwMode="auto">
            <a:xfrm flipV="1">
              <a:off x="4454" y="2498"/>
              <a:ext cx="0" cy="74"/>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 name="Line 336"/>
            <p:cNvSpPr>
              <a:spLocks noChangeShapeType="1"/>
            </p:cNvSpPr>
            <p:nvPr/>
          </p:nvSpPr>
          <p:spPr bwMode="auto">
            <a:xfrm flipV="1">
              <a:off x="4464" y="2547"/>
              <a:ext cx="0" cy="33"/>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0" name="Line 337"/>
            <p:cNvSpPr>
              <a:spLocks noChangeShapeType="1"/>
            </p:cNvSpPr>
            <p:nvPr/>
          </p:nvSpPr>
          <p:spPr bwMode="auto">
            <a:xfrm flipV="1">
              <a:off x="4464" y="2477"/>
              <a:ext cx="0" cy="70"/>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1" name="Freeform 338"/>
            <p:cNvSpPr>
              <a:spLocks/>
            </p:cNvSpPr>
            <p:nvPr/>
          </p:nvSpPr>
          <p:spPr bwMode="auto">
            <a:xfrm>
              <a:off x="4571" y="2502"/>
              <a:ext cx="157" cy="224"/>
            </a:xfrm>
            <a:custGeom>
              <a:avLst/>
              <a:gdLst>
                <a:gd name="T0" fmla="*/ 0 w 157"/>
                <a:gd name="T1" fmla="*/ 224 h 224"/>
                <a:gd name="T2" fmla="*/ 0 w 157"/>
                <a:gd name="T3" fmla="*/ 224 h 224"/>
                <a:gd name="T4" fmla="*/ 18 w 157"/>
                <a:gd name="T5" fmla="*/ 220 h 224"/>
                <a:gd name="T6" fmla="*/ 34 w 157"/>
                <a:gd name="T7" fmla="*/ 216 h 224"/>
                <a:gd name="T8" fmla="*/ 49 w 157"/>
                <a:gd name="T9" fmla="*/ 211 h 224"/>
                <a:gd name="T10" fmla="*/ 64 w 157"/>
                <a:gd name="T11" fmla="*/ 206 h 224"/>
                <a:gd name="T12" fmla="*/ 77 w 157"/>
                <a:gd name="T13" fmla="*/ 200 h 224"/>
                <a:gd name="T14" fmla="*/ 91 w 157"/>
                <a:gd name="T15" fmla="*/ 193 h 224"/>
                <a:gd name="T16" fmla="*/ 102 w 157"/>
                <a:gd name="T17" fmla="*/ 186 h 224"/>
                <a:gd name="T18" fmla="*/ 113 w 157"/>
                <a:gd name="T19" fmla="*/ 180 h 224"/>
                <a:gd name="T20" fmla="*/ 123 w 157"/>
                <a:gd name="T21" fmla="*/ 172 h 224"/>
                <a:gd name="T22" fmla="*/ 132 w 157"/>
                <a:gd name="T23" fmla="*/ 164 h 224"/>
                <a:gd name="T24" fmla="*/ 138 w 157"/>
                <a:gd name="T25" fmla="*/ 157 h 224"/>
                <a:gd name="T26" fmla="*/ 145 w 157"/>
                <a:gd name="T27" fmla="*/ 148 h 224"/>
                <a:gd name="T28" fmla="*/ 150 w 157"/>
                <a:gd name="T29" fmla="*/ 139 h 224"/>
                <a:gd name="T30" fmla="*/ 154 w 157"/>
                <a:gd name="T31" fmla="*/ 130 h 224"/>
                <a:gd name="T32" fmla="*/ 156 w 157"/>
                <a:gd name="T33" fmla="*/ 122 h 224"/>
                <a:gd name="T34" fmla="*/ 157 w 157"/>
                <a:gd name="T35" fmla="*/ 112 h 224"/>
                <a:gd name="T36" fmla="*/ 157 w 157"/>
                <a:gd name="T37" fmla="*/ 112 h 224"/>
                <a:gd name="T38" fmla="*/ 156 w 157"/>
                <a:gd name="T39" fmla="*/ 103 h 224"/>
                <a:gd name="T40" fmla="*/ 154 w 157"/>
                <a:gd name="T41" fmla="*/ 94 h 224"/>
                <a:gd name="T42" fmla="*/ 150 w 157"/>
                <a:gd name="T43" fmla="*/ 85 h 224"/>
                <a:gd name="T44" fmla="*/ 145 w 157"/>
                <a:gd name="T45" fmla="*/ 76 h 224"/>
                <a:gd name="T46" fmla="*/ 138 w 157"/>
                <a:gd name="T47" fmla="*/ 69 h 224"/>
                <a:gd name="T48" fmla="*/ 132 w 157"/>
                <a:gd name="T49" fmla="*/ 60 h 224"/>
                <a:gd name="T50" fmla="*/ 123 w 157"/>
                <a:gd name="T51" fmla="*/ 52 h 224"/>
                <a:gd name="T52" fmla="*/ 113 w 157"/>
                <a:gd name="T53" fmla="*/ 45 h 224"/>
                <a:gd name="T54" fmla="*/ 102 w 157"/>
                <a:gd name="T55" fmla="*/ 38 h 224"/>
                <a:gd name="T56" fmla="*/ 91 w 157"/>
                <a:gd name="T57" fmla="*/ 31 h 224"/>
                <a:gd name="T58" fmla="*/ 77 w 157"/>
                <a:gd name="T59" fmla="*/ 25 h 224"/>
                <a:gd name="T60" fmla="*/ 64 w 157"/>
                <a:gd name="T61" fmla="*/ 19 h 224"/>
                <a:gd name="T62" fmla="*/ 49 w 157"/>
                <a:gd name="T63" fmla="*/ 14 h 224"/>
                <a:gd name="T64" fmla="*/ 34 w 157"/>
                <a:gd name="T65" fmla="*/ 9 h 224"/>
                <a:gd name="T66" fmla="*/ 18 w 157"/>
                <a:gd name="T67" fmla="*/ 4 h 224"/>
                <a:gd name="T68" fmla="*/ 0 w 157"/>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224">
                  <a:moveTo>
                    <a:pt x="0" y="224"/>
                  </a:moveTo>
                  <a:lnTo>
                    <a:pt x="0" y="224"/>
                  </a:lnTo>
                  <a:lnTo>
                    <a:pt x="18" y="220"/>
                  </a:lnTo>
                  <a:lnTo>
                    <a:pt x="34" y="216"/>
                  </a:lnTo>
                  <a:lnTo>
                    <a:pt x="49" y="211"/>
                  </a:lnTo>
                  <a:lnTo>
                    <a:pt x="64" y="206"/>
                  </a:lnTo>
                  <a:lnTo>
                    <a:pt x="77" y="200"/>
                  </a:lnTo>
                  <a:lnTo>
                    <a:pt x="91" y="193"/>
                  </a:lnTo>
                  <a:lnTo>
                    <a:pt x="102" y="186"/>
                  </a:lnTo>
                  <a:lnTo>
                    <a:pt x="113" y="180"/>
                  </a:lnTo>
                  <a:lnTo>
                    <a:pt x="123" y="172"/>
                  </a:lnTo>
                  <a:lnTo>
                    <a:pt x="132" y="164"/>
                  </a:lnTo>
                  <a:lnTo>
                    <a:pt x="138" y="157"/>
                  </a:lnTo>
                  <a:lnTo>
                    <a:pt x="145" y="148"/>
                  </a:lnTo>
                  <a:lnTo>
                    <a:pt x="150" y="139"/>
                  </a:lnTo>
                  <a:lnTo>
                    <a:pt x="154" y="130"/>
                  </a:lnTo>
                  <a:lnTo>
                    <a:pt x="156" y="122"/>
                  </a:lnTo>
                  <a:lnTo>
                    <a:pt x="157" y="112"/>
                  </a:lnTo>
                  <a:lnTo>
                    <a:pt x="157" y="112"/>
                  </a:lnTo>
                  <a:lnTo>
                    <a:pt x="156" y="103"/>
                  </a:lnTo>
                  <a:lnTo>
                    <a:pt x="154" y="94"/>
                  </a:lnTo>
                  <a:lnTo>
                    <a:pt x="150" y="85"/>
                  </a:lnTo>
                  <a:lnTo>
                    <a:pt x="145" y="76"/>
                  </a:lnTo>
                  <a:lnTo>
                    <a:pt x="138" y="69"/>
                  </a:lnTo>
                  <a:lnTo>
                    <a:pt x="132" y="60"/>
                  </a:lnTo>
                  <a:lnTo>
                    <a:pt x="123" y="52"/>
                  </a:lnTo>
                  <a:lnTo>
                    <a:pt x="113" y="45"/>
                  </a:lnTo>
                  <a:lnTo>
                    <a:pt x="102" y="38"/>
                  </a:lnTo>
                  <a:lnTo>
                    <a:pt x="91" y="31"/>
                  </a:lnTo>
                  <a:lnTo>
                    <a:pt x="77" y="25"/>
                  </a:lnTo>
                  <a:lnTo>
                    <a:pt x="64" y="19"/>
                  </a:lnTo>
                  <a:lnTo>
                    <a:pt x="49" y="14"/>
                  </a:lnTo>
                  <a:lnTo>
                    <a:pt x="34" y="9"/>
                  </a:lnTo>
                  <a:lnTo>
                    <a:pt x="18" y="4"/>
                  </a:lnTo>
                  <a:lnTo>
                    <a:pt x="0" y="0"/>
                  </a:lnTo>
                </a:path>
              </a:pathLst>
            </a:custGeom>
            <a:noFill/>
            <a:ln w="635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2" name="Freeform 339"/>
            <p:cNvSpPr>
              <a:spLocks/>
            </p:cNvSpPr>
            <p:nvPr/>
          </p:nvSpPr>
          <p:spPr bwMode="auto">
            <a:xfrm>
              <a:off x="4551" y="2523"/>
              <a:ext cx="131" cy="182"/>
            </a:xfrm>
            <a:custGeom>
              <a:avLst/>
              <a:gdLst>
                <a:gd name="T0" fmla="*/ 0 w 131"/>
                <a:gd name="T1" fmla="*/ 182 h 182"/>
                <a:gd name="T2" fmla="*/ 0 w 131"/>
                <a:gd name="T3" fmla="*/ 182 h 182"/>
                <a:gd name="T4" fmla="*/ 28 w 131"/>
                <a:gd name="T5" fmla="*/ 175 h 182"/>
                <a:gd name="T6" fmla="*/ 54 w 131"/>
                <a:gd name="T7" fmla="*/ 166 h 182"/>
                <a:gd name="T8" fmla="*/ 65 w 131"/>
                <a:gd name="T9" fmla="*/ 162 h 182"/>
                <a:gd name="T10" fmla="*/ 76 w 131"/>
                <a:gd name="T11" fmla="*/ 157 h 182"/>
                <a:gd name="T12" fmla="*/ 86 w 131"/>
                <a:gd name="T13" fmla="*/ 151 h 182"/>
                <a:gd name="T14" fmla="*/ 95 w 131"/>
                <a:gd name="T15" fmla="*/ 145 h 182"/>
                <a:gd name="T16" fmla="*/ 103 w 131"/>
                <a:gd name="T17" fmla="*/ 139 h 182"/>
                <a:gd name="T18" fmla="*/ 111 w 131"/>
                <a:gd name="T19" fmla="*/ 134 h 182"/>
                <a:gd name="T20" fmla="*/ 116 w 131"/>
                <a:gd name="T21" fmla="*/ 127 h 182"/>
                <a:gd name="T22" fmla="*/ 121 w 131"/>
                <a:gd name="T23" fmla="*/ 120 h 182"/>
                <a:gd name="T24" fmla="*/ 126 w 131"/>
                <a:gd name="T25" fmla="*/ 113 h 182"/>
                <a:gd name="T26" fmla="*/ 129 w 131"/>
                <a:gd name="T27" fmla="*/ 106 h 182"/>
                <a:gd name="T28" fmla="*/ 131 w 131"/>
                <a:gd name="T29" fmla="*/ 99 h 182"/>
                <a:gd name="T30" fmla="*/ 131 w 131"/>
                <a:gd name="T31" fmla="*/ 91 h 182"/>
                <a:gd name="T32" fmla="*/ 131 w 131"/>
                <a:gd name="T33" fmla="*/ 91 h 182"/>
                <a:gd name="T34" fmla="*/ 131 w 131"/>
                <a:gd name="T35" fmla="*/ 84 h 182"/>
                <a:gd name="T36" fmla="*/ 129 w 131"/>
                <a:gd name="T37" fmla="*/ 77 h 182"/>
                <a:gd name="T38" fmla="*/ 126 w 131"/>
                <a:gd name="T39" fmla="*/ 70 h 182"/>
                <a:gd name="T40" fmla="*/ 121 w 131"/>
                <a:gd name="T41" fmla="*/ 62 h 182"/>
                <a:gd name="T42" fmla="*/ 116 w 131"/>
                <a:gd name="T43" fmla="*/ 55 h 182"/>
                <a:gd name="T44" fmla="*/ 111 w 131"/>
                <a:gd name="T45" fmla="*/ 50 h 182"/>
                <a:gd name="T46" fmla="*/ 103 w 131"/>
                <a:gd name="T47" fmla="*/ 43 h 182"/>
                <a:gd name="T48" fmla="*/ 95 w 131"/>
                <a:gd name="T49" fmla="*/ 37 h 182"/>
                <a:gd name="T50" fmla="*/ 86 w 131"/>
                <a:gd name="T51" fmla="*/ 31 h 182"/>
                <a:gd name="T52" fmla="*/ 76 w 131"/>
                <a:gd name="T53" fmla="*/ 25 h 182"/>
                <a:gd name="T54" fmla="*/ 65 w 131"/>
                <a:gd name="T55" fmla="*/ 21 h 182"/>
                <a:gd name="T56" fmla="*/ 54 w 131"/>
                <a:gd name="T57" fmla="*/ 16 h 182"/>
                <a:gd name="T58" fmla="*/ 28 w 131"/>
                <a:gd name="T59" fmla="*/ 8 h 182"/>
                <a:gd name="T60" fmla="*/ 0 w 131"/>
                <a:gd name="T6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182">
                  <a:moveTo>
                    <a:pt x="0" y="182"/>
                  </a:moveTo>
                  <a:lnTo>
                    <a:pt x="0" y="182"/>
                  </a:lnTo>
                  <a:lnTo>
                    <a:pt x="28" y="175"/>
                  </a:lnTo>
                  <a:lnTo>
                    <a:pt x="54" y="166"/>
                  </a:lnTo>
                  <a:lnTo>
                    <a:pt x="65" y="162"/>
                  </a:lnTo>
                  <a:lnTo>
                    <a:pt x="76" y="157"/>
                  </a:lnTo>
                  <a:lnTo>
                    <a:pt x="86" y="151"/>
                  </a:lnTo>
                  <a:lnTo>
                    <a:pt x="95" y="145"/>
                  </a:lnTo>
                  <a:lnTo>
                    <a:pt x="103" y="139"/>
                  </a:lnTo>
                  <a:lnTo>
                    <a:pt x="111" y="134"/>
                  </a:lnTo>
                  <a:lnTo>
                    <a:pt x="116" y="127"/>
                  </a:lnTo>
                  <a:lnTo>
                    <a:pt x="121" y="120"/>
                  </a:lnTo>
                  <a:lnTo>
                    <a:pt x="126" y="113"/>
                  </a:lnTo>
                  <a:lnTo>
                    <a:pt x="129" y="106"/>
                  </a:lnTo>
                  <a:lnTo>
                    <a:pt x="131" y="99"/>
                  </a:lnTo>
                  <a:lnTo>
                    <a:pt x="131" y="91"/>
                  </a:lnTo>
                  <a:lnTo>
                    <a:pt x="131" y="91"/>
                  </a:lnTo>
                  <a:lnTo>
                    <a:pt x="131" y="84"/>
                  </a:lnTo>
                  <a:lnTo>
                    <a:pt x="129" y="77"/>
                  </a:lnTo>
                  <a:lnTo>
                    <a:pt x="126" y="70"/>
                  </a:lnTo>
                  <a:lnTo>
                    <a:pt x="121" y="62"/>
                  </a:lnTo>
                  <a:lnTo>
                    <a:pt x="116" y="55"/>
                  </a:lnTo>
                  <a:lnTo>
                    <a:pt x="111" y="50"/>
                  </a:lnTo>
                  <a:lnTo>
                    <a:pt x="103" y="43"/>
                  </a:lnTo>
                  <a:lnTo>
                    <a:pt x="95" y="37"/>
                  </a:lnTo>
                  <a:lnTo>
                    <a:pt x="86" y="31"/>
                  </a:lnTo>
                  <a:lnTo>
                    <a:pt x="76" y="25"/>
                  </a:lnTo>
                  <a:lnTo>
                    <a:pt x="65" y="21"/>
                  </a:lnTo>
                  <a:lnTo>
                    <a:pt x="54" y="16"/>
                  </a:lnTo>
                  <a:lnTo>
                    <a:pt x="28" y="8"/>
                  </a:lnTo>
                  <a:lnTo>
                    <a:pt x="0" y="0"/>
                  </a:lnTo>
                </a:path>
              </a:pathLst>
            </a:custGeom>
            <a:noFill/>
            <a:ln w="9525">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3" name="Freeform 340"/>
            <p:cNvSpPr>
              <a:spLocks/>
            </p:cNvSpPr>
            <p:nvPr/>
          </p:nvSpPr>
          <p:spPr bwMode="auto">
            <a:xfrm>
              <a:off x="4532" y="2546"/>
              <a:ext cx="105" cy="138"/>
            </a:xfrm>
            <a:custGeom>
              <a:avLst/>
              <a:gdLst>
                <a:gd name="T0" fmla="*/ 0 w 105"/>
                <a:gd name="T1" fmla="*/ 138 h 138"/>
                <a:gd name="T2" fmla="*/ 0 w 105"/>
                <a:gd name="T3" fmla="*/ 138 h 138"/>
                <a:gd name="T4" fmla="*/ 22 w 105"/>
                <a:gd name="T5" fmla="*/ 132 h 138"/>
                <a:gd name="T6" fmla="*/ 42 w 105"/>
                <a:gd name="T7" fmla="*/ 126 h 138"/>
                <a:gd name="T8" fmla="*/ 61 w 105"/>
                <a:gd name="T9" fmla="*/ 118 h 138"/>
                <a:gd name="T10" fmla="*/ 76 w 105"/>
                <a:gd name="T11" fmla="*/ 110 h 138"/>
                <a:gd name="T12" fmla="*/ 82 w 105"/>
                <a:gd name="T13" fmla="*/ 105 h 138"/>
                <a:gd name="T14" fmla="*/ 87 w 105"/>
                <a:gd name="T15" fmla="*/ 100 h 138"/>
                <a:gd name="T16" fmla="*/ 93 w 105"/>
                <a:gd name="T17" fmla="*/ 95 h 138"/>
                <a:gd name="T18" fmla="*/ 97 w 105"/>
                <a:gd name="T19" fmla="*/ 90 h 138"/>
                <a:gd name="T20" fmla="*/ 100 w 105"/>
                <a:gd name="T21" fmla="*/ 85 h 138"/>
                <a:gd name="T22" fmla="*/ 103 w 105"/>
                <a:gd name="T23" fmla="*/ 80 h 138"/>
                <a:gd name="T24" fmla="*/ 104 w 105"/>
                <a:gd name="T25" fmla="*/ 74 h 138"/>
                <a:gd name="T26" fmla="*/ 105 w 105"/>
                <a:gd name="T27" fmla="*/ 68 h 138"/>
                <a:gd name="T28" fmla="*/ 105 w 105"/>
                <a:gd name="T29" fmla="*/ 68 h 138"/>
                <a:gd name="T30" fmla="*/ 104 w 105"/>
                <a:gd name="T31" fmla="*/ 62 h 138"/>
                <a:gd name="T32" fmla="*/ 103 w 105"/>
                <a:gd name="T33" fmla="*/ 58 h 138"/>
                <a:gd name="T34" fmla="*/ 100 w 105"/>
                <a:gd name="T35" fmla="*/ 52 h 138"/>
                <a:gd name="T36" fmla="*/ 97 w 105"/>
                <a:gd name="T37" fmla="*/ 47 h 138"/>
                <a:gd name="T38" fmla="*/ 93 w 105"/>
                <a:gd name="T39" fmla="*/ 41 h 138"/>
                <a:gd name="T40" fmla="*/ 87 w 105"/>
                <a:gd name="T41" fmla="*/ 36 h 138"/>
                <a:gd name="T42" fmla="*/ 82 w 105"/>
                <a:gd name="T43" fmla="*/ 31 h 138"/>
                <a:gd name="T44" fmla="*/ 76 w 105"/>
                <a:gd name="T45" fmla="*/ 28 h 138"/>
                <a:gd name="T46" fmla="*/ 61 w 105"/>
                <a:gd name="T47" fmla="*/ 19 h 138"/>
                <a:gd name="T48" fmla="*/ 42 w 105"/>
                <a:gd name="T49" fmla="*/ 11 h 138"/>
                <a:gd name="T50" fmla="*/ 22 w 105"/>
                <a:gd name="T51" fmla="*/ 4 h 138"/>
                <a:gd name="T52" fmla="*/ 0 w 105"/>
                <a:gd name="T5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38">
                  <a:moveTo>
                    <a:pt x="0" y="138"/>
                  </a:moveTo>
                  <a:lnTo>
                    <a:pt x="0" y="138"/>
                  </a:lnTo>
                  <a:lnTo>
                    <a:pt x="22" y="132"/>
                  </a:lnTo>
                  <a:lnTo>
                    <a:pt x="42" y="126"/>
                  </a:lnTo>
                  <a:lnTo>
                    <a:pt x="61" y="118"/>
                  </a:lnTo>
                  <a:lnTo>
                    <a:pt x="76" y="110"/>
                  </a:lnTo>
                  <a:lnTo>
                    <a:pt x="82" y="105"/>
                  </a:lnTo>
                  <a:lnTo>
                    <a:pt x="87" y="100"/>
                  </a:lnTo>
                  <a:lnTo>
                    <a:pt x="93" y="95"/>
                  </a:lnTo>
                  <a:lnTo>
                    <a:pt x="97" y="90"/>
                  </a:lnTo>
                  <a:lnTo>
                    <a:pt x="100" y="85"/>
                  </a:lnTo>
                  <a:lnTo>
                    <a:pt x="103" y="80"/>
                  </a:lnTo>
                  <a:lnTo>
                    <a:pt x="104" y="74"/>
                  </a:lnTo>
                  <a:lnTo>
                    <a:pt x="105" y="68"/>
                  </a:lnTo>
                  <a:lnTo>
                    <a:pt x="105" y="68"/>
                  </a:lnTo>
                  <a:lnTo>
                    <a:pt x="104" y="62"/>
                  </a:lnTo>
                  <a:lnTo>
                    <a:pt x="103" y="58"/>
                  </a:lnTo>
                  <a:lnTo>
                    <a:pt x="100" y="52"/>
                  </a:lnTo>
                  <a:lnTo>
                    <a:pt x="97" y="47"/>
                  </a:lnTo>
                  <a:lnTo>
                    <a:pt x="93" y="41"/>
                  </a:lnTo>
                  <a:lnTo>
                    <a:pt x="87" y="36"/>
                  </a:lnTo>
                  <a:lnTo>
                    <a:pt x="82" y="31"/>
                  </a:lnTo>
                  <a:lnTo>
                    <a:pt x="76" y="28"/>
                  </a:lnTo>
                  <a:lnTo>
                    <a:pt x="61" y="19"/>
                  </a:lnTo>
                  <a:lnTo>
                    <a:pt x="42" y="11"/>
                  </a:lnTo>
                  <a:lnTo>
                    <a:pt x="22" y="4"/>
                  </a:lnTo>
                  <a:lnTo>
                    <a:pt x="0" y="0"/>
                  </a:lnTo>
                </a:path>
              </a:pathLst>
            </a:custGeom>
            <a:noFill/>
            <a:ln w="11113">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4" name="Freeform 341"/>
            <p:cNvSpPr>
              <a:spLocks/>
            </p:cNvSpPr>
            <p:nvPr/>
          </p:nvSpPr>
          <p:spPr bwMode="auto">
            <a:xfrm>
              <a:off x="4512" y="2567"/>
              <a:ext cx="79" cy="95"/>
            </a:xfrm>
            <a:custGeom>
              <a:avLst/>
              <a:gdLst>
                <a:gd name="T0" fmla="*/ 0 w 79"/>
                <a:gd name="T1" fmla="*/ 95 h 95"/>
                <a:gd name="T2" fmla="*/ 0 w 79"/>
                <a:gd name="T3" fmla="*/ 95 h 95"/>
                <a:gd name="T4" fmla="*/ 17 w 79"/>
                <a:gd name="T5" fmla="*/ 92 h 95"/>
                <a:gd name="T6" fmla="*/ 33 w 79"/>
                <a:gd name="T7" fmla="*/ 87 h 95"/>
                <a:gd name="T8" fmla="*/ 46 w 79"/>
                <a:gd name="T9" fmla="*/ 82 h 95"/>
                <a:gd name="T10" fmla="*/ 58 w 79"/>
                <a:gd name="T11" fmla="*/ 75 h 95"/>
                <a:gd name="T12" fmla="*/ 66 w 79"/>
                <a:gd name="T13" fmla="*/ 69 h 95"/>
                <a:gd name="T14" fmla="*/ 73 w 79"/>
                <a:gd name="T15" fmla="*/ 63 h 95"/>
                <a:gd name="T16" fmla="*/ 76 w 79"/>
                <a:gd name="T17" fmla="*/ 59 h 95"/>
                <a:gd name="T18" fmla="*/ 78 w 79"/>
                <a:gd name="T19" fmla="*/ 55 h 95"/>
                <a:gd name="T20" fmla="*/ 79 w 79"/>
                <a:gd name="T21" fmla="*/ 51 h 95"/>
                <a:gd name="T22" fmla="*/ 79 w 79"/>
                <a:gd name="T23" fmla="*/ 47 h 95"/>
                <a:gd name="T24" fmla="*/ 79 w 79"/>
                <a:gd name="T25" fmla="*/ 47 h 95"/>
                <a:gd name="T26" fmla="*/ 79 w 79"/>
                <a:gd name="T27" fmla="*/ 43 h 95"/>
                <a:gd name="T28" fmla="*/ 78 w 79"/>
                <a:gd name="T29" fmla="*/ 39 h 95"/>
                <a:gd name="T30" fmla="*/ 76 w 79"/>
                <a:gd name="T31" fmla="*/ 37 h 95"/>
                <a:gd name="T32" fmla="*/ 73 w 79"/>
                <a:gd name="T33" fmla="*/ 33 h 95"/>
                <a:gd name="T34" fmla="*/ 66 w 79"/>
                <a:gd name="T35" fmla="*/ 26 h 95"/>
                <a:gd name="T36" fmla="*/ 58 w 79"/>
                <a:gd name="T37" fmla="*/ 19 h 95"/>
                <a:gd name="T38" fmla="*/ 46 w 79"/>
                <a:gd name="T39" fmla="*/ 13 h 95"/>
                <a:gd name="T40" fmla="*/ 33 w 79"/>
                <a:gd name="T41" fmla="*/ 8 h 95"/>
                <a:gd name="T42" fmla="*/ 17 w 79"/>
                <a:gd name="T43" fmla="*/ 4 h 95"/>
                <a:gd name="T44" fmla="*/ 0 w 7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95">
                  <a:moveTo>
                    <a:pt x="0" y="95"/>
                  </a:moveTo>
                  <a:lnTo>
                    <a:pt x="0" y="95"/>
                  </a:lnTo>
                  <a:lnTo>
                    <a:pt x="17" y="92"/>
                  </a:lnTo>
                  <a:lnTo>
                    <a:pt x="33" y="87"/>
                  </a:lnTo>
                  <a:lnTo>
                    <a:pt x="46" y="82"/>
                  </a:lnTo>
                  <a:lnTo>
                    <a:pt x="58" y="75"/>
                  </a:lnTo>
                  <a:lnTo>
                    <a:pt x="66" y="69"/>
                  </a:lnTo>
                  <a:lnTo>
                    <a:pt x="73" y="63"/>
                  </a:lnTo>
                  <a:lnTo>
                    <a:pt x="76" y="59"/>
                  </a:lnTo>
                  <a:lnTo>
                    <a:pt x="78" y="55"/>
                  </a:lnTo>
                  <a:lnTo>
                    <a:pt x="79" y="51"/>
                  </a:lnTo>
                  <a:lnTo>
                    <a:pt x="79" y="47"/>
                  </a:lnTo>
                  <a:lnTo>
                    <a:pt x="79" y="47"/>
                  </a:lnTo>
                  <a:lnTo>
                    <a:pt x="79" y="43"/>
                  </a:lnTo>
                  <a:lnTo>
                    <a:pt x="78" y="39"/>
                  </a:lnTo>
                  <a:lnTo>
                    <a:pt x="76" y="37"/>
                  </a:lnTo>
                  <a:lnTo>
                    <a:pt x="73" y="33"/>
                  </a:lnTo>
                  <a:lnTo>
                    <a:pt x="66" y="26"/>
                  </a:lnTo>
                  <a:lnTo>
                    <a:pt x="58" y="19"/>
                  </a:lnTo>
                  <a:lnTo>
                    <a:pt x="46" y="13"/>
                  </a:lnTo>
                  <a:lnTo>
                    <a:pt x="33" y="8"/>
                  </a:lnTo>
                  <a:lnTo>
                    <a:pt x="17" y="4"/>
                  </a:lnTo>
                  <a:lnTo>
                    <a:pt x="0" y="0"/>
                  </a:lnTo>
                </a:path>
              </a:pathLst>
            </a:custGeom>
            <a:noFill/>
            <a:ln w="1270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5" name="Freeform 342"/>
            <p:cNvSpPr>
              <a:spLocks/>
            </p:cNvSpPr>
            <p:nvPr/>
          </p:nvSpPr>
          <p:spPr bwMode="auto">
            <a:xfrm>
              <a:off x="4158" y="2502"/>
              <a:ext cx="157" cy="224"/>
            </a:xfrm>
            <a:custGeom>
              <a:avLst/>
              <a:gdLst>
                <a:gd name="T0" fmla="*/ 157 w 157"/>
                <a:gd name="T1" fmla="*/ 0 h 224"/>
                <a:gd name="T2" fmla="*/ 157 w 157"/>
                <a:gd name="T3" fmla="*/ 0 h 224"/>
                <a:gd name="T4" fmla="*/ 139 w 157"/>
                <a:gd name="T5" fmla="*/ 4 h 224"/>
                <a:gd name="T6" fmla="*/ 123 w 157"/>
                <a:gd name="T7" fmla="*/ 9 h 224"/>
                <a:gd name="T8" fmla="*/ 108 w 157"/>
                <a:gd name="T9" fmla="*/ 14 h 224"/>
                <a:gd name="T10" fmla="*/ 93 w 157"/>
                <a:gd name="T11" fmla="*/ 19 h 224"/>
                <a:gd name="T12" fmla="*/ 79 w 157"/>
                <a:gd name="T13" fmla="*/ 25 h 224"/>
                <a:gd name="T14" fmla="*/ 67 w 157"/>
                <a:gd name="T15" fmla="*/ 31 h 224"/>
                <a:gd name="T16" fmla="*/ 54 w 157"/>
                <a:gd name="T17" fmla="*/ 38 h 224"/>
                <a:gd name="T18" fmla="*/ 44 w 157"/>
                <a:gd name="T19" fmla="*/ 45 h 224"/>
                <a:gd name="T20" fmla="*/ 34 w 157"/>
                <a:gd name="T21" fmla="*/ 52 h 224"/>
                <a:gd name="T22" fmla="*/ 25 w 157"/>
                <a:gd name="T23" fmla="*/ 60 h 224"/>
                <a:gd name="T24" fmla="*/ 18 w 157"/>
                <a:gd name="T25" fmla="*/ 69 h 224"/>
                <a:gd name="T26" fmla="*/ 12 w 157"/>
                <a:gd name="T27" fmla="*/ 76 h 224"/>
                <a:gd name="T28" fmla="*/ 6 w 157"/>
                <a:gd name="T29" fmla="*/ 85 h 224"/>
                <a:gd name="T30" fmla="*/ 3 w 157"/>
                <a:gd name="T31" fmla="*/ 94 h 224"/>
                <a:gd name="T32" fmla="*/ 0 w 157"/>
                <a:gd name="T33" fmla="*/ 103 h 224"/>
                <a:gd name="T34" fmla="*/ 0 w 157"/>
                <a:gd name="T35" fmla="*/ 112 h 224"/>
                <a:gd name="T36" fmla="*/ 0 w 157"/>
                <a:gd name="T37" fmla="*/ 112 h 224"/>
                <a:gd name="T38" fmla="*/ 0 w 157"/>
                <a:gd name="T39" fmla="*/ 122 h 224"/>
                <a:gd name="T40" fmla="*/ 3 w 157"/>
                <a:gd name="T41" fmla="*/ 130 h 224"/>
                <a:gd name="T42" fmla="*/ 6 w 157"/>
                <a:gd name="T43" fmla="*/ 139 h 224"/>
                <a:gd name="T44" fmla="*/ 12 w 157"/>
                <a:gd name="T45" fmla="*/ 148 h 224"/>
                <a:gd name="T46" fmla="*/ 18 w 157"/>
                <a:gd name="T47" fmla="*/ 157 h 224"/>
                <a:gd name="T48" fmla="*/ 25 w 157"/>
                <a:gd name="T49" fmla="*/ 164 h 224"/>
                <a:gd name="T50" fmla="*/ 34 w 157"/>
                <a:gd name="T51" fmla="*/ 172 h 224"/>
                <a:gd name="T52" fmla="*/ 44 w 157"/>
                <a:gd name="T53" fmla="*/ 180 h 224"/>
                <a:gd name="T54" fmla="*/ 54 w 157"/>
                <a:gd name="T55" fmla="*/ 186 h 224"/>
                <a:gd name="T56" fmla="*/ 67 w 157"/>
                <a:gd name="T57" fmla="*/ 193 h 224"/>
                <a:gd name="T58" fmla="*/ 79 w 157"/>
                <a:gd name="T59" fmla="*/ 200 h 224"/>
                <a:gd name="T60" fmla="*/ 93 w 157"/>
                <a:gd name="T61" fmla="*/ 206 h 224"/>
                <a:gd name="T62" fmla="*/ 108 w 157"/>
                <a:gd name="T63" fmla="*/ 211 h 224"/>
                <a:gd name="T64" fmla="*/ 123 w 157"/>
                <a:gd name="T65" fmla="*/ 216 h 224"/>
                <a:gd name="T66" fmla="*/ 139 w 157"/>
                <a:gd name="T67" fmla="*/ 220 h 224"/>
                <a:gd name="T68" fmla="*/ 157 w 157"/>
                <a:gd name="T6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224">
                  <a:moveTo>
                    <a:pt x="157" y="0"/>
                  </a:moveTo>
                  <a:lnTo>
                    <a:pt x="157" y="0"/>
                  </a:lnTo>
                  <a:lnTo>
                    <a:pt x="139" y="4"/>
                  </a:lnTo>
                  <a:lnTo>
                    <a:pt x="123" y="9"/>
                  </a:lnTo>
                  <a:lnTo>
                    <a:pt x="108" y="14"/>
                  </a:lnTo>
                  <a:lnTo>
                    <a:pt x="93" y="19"/>
                  </a:lnTo>
                  <a:lnTo>
                    <a:pt x="79" y="25"/>
                  </a:lnTo>
                  <a:lnTo>
                    <a:pt x="67" y="31"/>
                  </a:lnTo>
                  <a:lnTo>
                    <a:pt x="54" y="38"/>
                  </a:lnTo>
                  <a:lnTo>
                    <a:pt x="44" y="45"/>
                  </a:lnTo>
                  <a:lnTo>
                    <a:pt x="34" y="52"/>
                  </a:lnTo>
                  <a:lnTo>
                    <a:pt x="25" y="60"/>
                  </a:lnTo>
                  <a:lnTo>
                    <a:pt x="18" y="69"/>
                  </a:lnTo>
                  <a:lnTo>
                    <a:pt x="12" y="76"/>
                  </a:lnTo>
                  <a:lnTo>
                    <a:pt x="6" y="85"/>
                  </a:lnTo>
                  <a:lnTo>
                    <a:pt x="3" y="94"/>
                  </a:lnTo>
                  <a:lnTo>
                    <a:pt x="0" y="103"/>
                  </a:lnTo>
                  <a:lnTo>
                    <a:pt x="0" y="112"/>
                  </a:lnTo>
                  <a:lnTo>
                    <a:pt x="0" y="112"/>
                  </a:lnTo>
                  <a:lnTo>
                    <a:pt x="0" y="122"/>
                  </a:lnTo>
                  <a:lnTo>
                    <a:pt x="3" y="130"/>
                  </a:lnTo>
                  <a:lnTo>
                    <a:pt x="6" y="139"/>
                  </a:lnTo>
                  <a:lnTo>
                    <a:pt x="12" y="148"/>
                  </a:lnTo>
                  <a:lnTo>
                    <a:pt x="18" y="157"/>
                  </a:lnTo>
                  <a:lnTo>
                    <a:pt x="25" y="164"/>
                  </a:lnTo>
                  <a:lnTo>
                    <a:pt x="34" y="172"/>
                  </a:lnTo>
                  <a:lnTo>
                    <a:pt x="44" y="180"/>
                  </a:lnTo>
                  <a:lnTo>
                    <a:pt x="54" y="186"/>
                  </a:lnTo>
                  <a:lnTo>
                    <a:pt x="67" y="193"/>
                  </a:lnTo>
                  <a:lnTo>
                    <a:pt x="79" y="200"/>
                  </a:lnTo>
                  <a:lnTo>
                    <a:pt x="93" y="206"/>
                  </a:lnTo>
                  <a:lnTo>
                    <a:pt x="108" y="211"/>
                  </a:lnTo>
                  <a:lnTo>
                    <a:pt x="123" y="216"/>
                  </a:lnTo>
                  <a:lnTo>
                    <a:pt x="139" y="220"/>
                  </a:lnTo>
                  <a:lnTo>
                    <a:pt x="157" y="224"/>
                  </a:lnTo>
                </a:path>
              </a:pathLst>
            </a:custGeom>
            <a:noFill/>
            <a:ln w="635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6" name="Freeform 343"/>
            <p:cNvSpPr>
              <a:spLocks/>
            </p:cNvSpPr>
            <p:nvPr/>
          </p:nvSpPr>
          <p:spPr bwMode="auto">
            <a:xfrm>
              <a:off x="4204" y="2523"/>
              <a:ext cx="130" cy="182"/>
            </a:xfrm>
            <a:custGeom>
              <a:avLst/>
              <a:gdLst>
                <a:gd name="T0" fmla="*/ 130 w 130"/>
                <a:gd name="T1" fmla="*/ 0 h 182"/>
                <a:gd name="T2" fmla="*/ 130 w 130"/>
                <a:gd name="T3" fmla="*/ 0 h 182"/>
                <a:gd name="T4" fmla="*/ 102 w 130"/>
                <a:gd name="T5" fmla="*/ 8 h 182"/>
                <a:gd name="T6" fmla="*/ 77 w 130"/>
                <a:gd name="T7" fmla="*/ 16 h 182"/>
                <a:gd name="T8" fmla="*/ 66 w 130"/>
                <a:gd name="T9" fmla="*/ 21 h 182"/>
                <a:gd name="T10" fmla="*/ 55 w 130"/>
                <a:gd name="T11" fmla="*/ 25 h 182"/>
                <a:gd name="T12" fmla="*/ 45 w 130"/>
                <a:gd name="T13" fmla="*/ 31 h 182"/>
                <a:gd name="T14" fmla="*/ 36 w 130"/>
                <a:gd name="T15" fmla="*/ 37 h 182"/>
                <a:gd name="T16" fmla="*/ 27 w 130"/>
                <a:gd name="T17" fmla="*/ 43 h 182"/>
                <a:gd name="T18" fmla="*/ 21 w 130"/>
                <a:gd name="T19" fmla="*/ 50 h 182"/>
                <a:gd name="T20" fmla="*/ 14 w 130"/>
                <a:gd name="T21" fmla="*/ 55 h 182"/>
                <a:gd name="T22" fmla="*/ 9 w 130"/>
                <a:gd name="T23" fmla="*/ 62 h 182"/>
                <a:gd name="T24" fmla="*/ 5 w 130"/>
                <a:gd name="T25" fmla="*/ 70 h 182"/>
                <a:gd name="T26" fmla="*/ 2 w 130"/>
                <a:gd name="T27" fmla="*/ 77 h 182"/>
                <a:gd name="T28" fmla="*/ 0 w 130"/>
                <a:gd name="T29" fmla="*/ 84 h 182"/>
                <a:gd name="T30" fmla="*/ 0 w 130"/>
                <a:gd name="T31" fmla="*/ 91 h 182"/>
                <a:gd name="T32" fmla="*/ 0 w 130"/>
                <a:gd name="T33" fmla="*/ 91 h 182"/>
                <a:gd name="T34" fmla="*/ 0 w 130"/>
                <a:gd name="T35" fmla="*/ 99 h 182"/>
                <a:gd name="T36" fmla="*/ 2 w 130"/>
                <a:gd name="T37" fmla="*/ 106 h 182"/>
                <a:gd name="T38" fmla="*/ 5 w 130"/>
                <a:gd name="T39" fmla="*/ 113 h 182"/>
                <a:gd name="T40" fmla="*/ 9 w 130"/>
                <a:gd name="T41" fmla="*/ 120 h 182"/>
                <a:gd name="T42" fmla="*/ 14 w 130"/>
                <a:gd name="T43" fmla="*/ 127 h 182"/>
                <a:gd name="T44" fmla="*/ 21 w 130"/>
                <a:gd name="T45" fmla="*/ 134 h 182"/>
                <a:gd name="T46" fmla="*/ 27 w 130"/>
                <a:gd name="T47" fmla="*/ 139 h 182"/>
                <a:gd name="T48" fmla="*/ 36 w 130"/>
                <a:gd name="T49" fmla="*/ 145 h 182"/>
                <a:gd name="T50" fmla="*/ 45 w 130"/>
                <a:gd name="T51" fmla="*/ 151 h 182"/>
                <a:gd name="T52" fmla="*/ 55 w 130"/>
                <a:gd name="T53" fmla="*/ 157 h 182"/>
                <a:gd name="T54" fmla="*/ 66 w 130"/>
                <a:gd name="T55" fmla="*/ 162 h 182"/>
                <a:gd name="T56" fmla="*/ 77 w 130"/>
                <a:gd name="T57" fmla="*/ 166 h 182"/>
                <a:gd name="T58" fmla="*/ 102 w 130"/>
                <a:gd name="T59" fmla="*/ 175 h 182"/>
                <a:gd name="T60" fmla="*/ 130 w 130"/>
                <a:gd name="T6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82">
                  <a:moveTo>
                    <a:pt x="130" y="0"/>
                  </a:moveTo>
                  <a:lnTo>
                    <a:pt x="130" y="0"/>
                  </a:lnTo>
                  <a:lnTo>
                    <a:pt x="102" y="8"/>
                  </a:lnTo>
                  <a:lnTo>
                    <a:pt x="77" y="16"/>
                  </a:lnTo>
                  <a:lnTo>
                    <a:pt x="66" y="21"/>
                  </a:lnTo>
                  <a:lnTo>
                    <a:pt x="55" y="25"/>
                  </a:lnTo>
                  <a:lnTo>
                    <a:pt x="45" y="31"/>
                  </a:lnTo>
                  <a:lnTo>
                    <a:pt x="36" y="37"/>
                  </a:lnTo>
                  <a:lnTo>
                    <a:pt x="27" y="43"/>
                  </a:lnTo>
                  <a:lnTo>
                    <a:pt x="21" y="50"/>
                  </a:lnTo>
                  <a:lnTo>
                    <a:pt x="14" y="55"/>
                  </a:lnTo>
                  <a:lnTo>
                    <a:pt x="9" y="62"/>
                  </a:lnTo>
                  <a:lnTo>
                    <a:pt x="5" y="70"/>
                  </a:lnTo>
                  <a:lnTo>
                    <a:pt x="2" y="77"/>
                  </a:lnTo>
                  <a:lnTo>
                    <a:pt x="0" y="84"/>
                  </a:lnTo>
                  <a:lnTo>
                    <a:pt x="0" y="91"/>
                  </a:lnTo>
                  <a:lnTo>
                    <a:pt x="0" y="91"/>
                  </a:lnTo>
                  <a:lnTo>
                    <a:pt x="0" y="99"/>
                  </a:lnTo>
                  <a:lnTo>
                    <a:pt x="2" y="106"/>
                  </a:lnTo>
                  <a:lnTo>
                    <a:pt x="5" y="113"/>
                  </a:lnTo>
                  <a:lnTo>
                    <a:pt x="9" y="120"/>
                  </a:lnTo>
                  <a:lnTo>
                    <a:pt x="14" y="127"/>
                  </a:lnTo>
                  <a:lnTo>
                    <a:pt x="21" y="134"/>
                  </a:lnTo>
                  <a:lnTo>
                    <a:pt x="27" y="139"/>
                  </a:lnTo>
                  <a:lnTo>
                    <a:pt x="36" y="145"/>
                  </a:lnTo>
                  <a:lnTo>
                    <a:pt x="45" y="151"/>
                  </a:lnTo>
                  <a:lnTo>
                    <a:pt x="55" y="157"/>
                  </a:lnTo>
                  <a:lnTo>
                    <a:pt x="66" y="162"/>
                  </a:lnTo>
                  <a:lnTo>
                    <a:pt x="77" y="166"/>
                  </a:lnTo>
                  <a:lnTo>
                    <a:pt x="102" y="175"/>
                  </a:lnTo>
                  <a:lnTo>
                    <a:pt x="130" y="182"/>
                  </a:lnTo>
                </a:path>
              </a:pathLst>
            </a:custGeom>
            <a:noFill/>
            <a:ln w="9525">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7" name="Freeform 344"/>
            <p:cNvSpPr>
              <a:spLocks/>
            </p:cNvSpPr>
            <p:nvPr/>
          </p:nvSpPr>
          <p:spPr bwMode="auto">
            <a:xfrm>
              <a:off x="4250" y="2546"/>
              <a:ext cx="104" cy="138"/>
            </a:xfrm>
            <a:custGeom>
              <a:avLst/>
              <a:gdLst>
                <a:gd name="T0" fmla="*/ 104 w 104"/>
                <a:gd name="T1" fmla="*/ 0 h 138"/>
                <a:gd name="T2" fmla="*/ 104 w 104"/>
                <a:gd name="T3" fmla="*/ 0 h 138"/>
                <a:gd name="T4" fmla="*/ 81 w 104"/>
                <a:gd name="T5" fmla="*/ 4 h 138"/>
                <a:gd name="T6" fmla="*/ 61 w 104"/>
                <a:gd name="T7" fmla="*/ 11 h 138"/>
                <a:gd name="T8" fmla="*/ 44 w 104"/>
                <a:gd name="T9" fmla="*/ 19 h 138"/>
                <a:gd name="T10" fmla="*/ 28 w 104"/>
                <a:gd name="T11" fmla="*/ 28 h 138"/>
                <a:gd name="T12" fmla="*/ 22 w 104"/>
                <a:gd name="T13" fmla="*/ 31 h 138"/>
                <a:gd name="T14" fmla="*/ 16 w 104"/>
                <a:gd name="T15" fmla="*/ 36 h 138"/>
                <a:gd name="T16" fmla="*/ 11 w 104"/>
                <a:gd name="T17" fmla="*/ 41 h 138"/>
                <a:gd name="T18" fmla="*/ 7 w 104"/>
                <a:gd name="T19" fmla="*/ 47 h 138"/>
                <a:gd name="T20" fmla="*/ 3 w 104"/>
                <a:gd name="T21" fmla="*/ 52 h 138"/>
                <a:gd name="T22" fmla="*/ 1 w 104"/>
                <a:gd name="T23" fmla="*/ 58 h 138"/>
                <a:gd name="T24" fmla="*/ 0 w 104"/>
                <a:gd name="T25" fmla="*/ 62 h 138"/>
                <a:gd name="T26" fmla="*/ 0 w 104"/>
                <a:gd name="T27" fmla="*/ 68 h 138"/>
                <a:gd name="T28" fmla="*/ 0 w 104"/>
                <a:gd name="T29" fmla="*/ 68 h 138"/>
                <a:gd name="T30" fmla="*/ 0 w 104"/>
                <a:gd name="T31" fmla="*/ 74 h 138"/>
                <a:gd name="T32" fmla="*/ 1 w 104"/>
                <a:gd name="T33" fmla="*/ 80 h 138"/>
                <a:gd name="T34" fmla="*/ 3 w 104"/>
                <a:gd name="T35" fmla="*/ 85 h 138"/>
                <a:gd name="T36" fmla="*/ 7 w 104"/>
                <a:gd name="T37" fmla="*/ 90 h 138"/>
                <a:gd name="T38" fmla="*/ 11 w 104"/>
                <a:gd name="T39" fmla="*/ 95 h 138"/>
                <a:gd name="T40" fmla="*/ 16 w 104"/>
                <a:gd name="T41" fmla="*/ 100 h 138"/>
                <a:gd name="T42" fmla="*/ 22 w 104"/>
                <a:gd name="T43" fmla="*/ 105 h 138"/>
                <a:gd name="T44" fmla="*/ 28 w 104"/>
                <a:gd name="T45" fmla="*/ 110 h 138"/>
                <a:gd name="T46" fmla="*/ 44 w 104"/>
                <a:gd name="T47" fmla="*/ 118 h 138"/>
                <a:gd name="T48" fmla="*/ 61 w 104"/>
                <a:gd name="T49" fmla="*/ 126 h 138"/>
                <a:gd name="T50" fmla="*/ 81 w 104"/>
                <a:gd name="T51" fmla="*/ 132 h 138"/>
                <a:gd name="T52" fmla="*/ 104 w 104"/>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38">
                  <a:moveTo>
                    <a:pt x="104" y="0"/>
                  </a:moveTo>
                  <a:lnTo>
                    <a:pt x="104" y="0"/>
                  </a:lnTo>
                  <a:lnTo>
                    <a:pt x="81" y="4"/>
                  </a:lnTo>
                  <a:lnTo>
                    <a:pt x="61" y="11"/>
                  </a:lnTo>
                  <a:lnTo>
                    <a:pt x="44" y="19"/>
                  </a:lnTo>
                  <a:lnTo>
                    <a:pt x="28" y="28"/>
                  </a:lnTo>
                  <a:lnTo>
                    <a:pt x="22" y="31"/>
                  </a:lnTo>
                  <a:lnTo>
                    <a:pt x="16" y="36"/>
                  </a:lnTo>
                  <a:lnTo>
                    <a:pt x="11" y="41"/>
                  </a:lnTo>
                  <a:lnTo>
                    <a:pt x="7" y="47"/>
                  </a:lnTo>
                  <a:lnTo>
                    <a:pt x="3" y="52"/>
                  </a:lnTo>
                  <a:lnTo>
                    <a:pt x="1" y="58"/>
                  </a:lnTo>
                  <a:lnTo>
                    <a:pt x="0" y="62"/>
                  </a:lnTo>
                  <a:lnTo>
                    <a:pt x="0" y="68"/>
                  </a:lnTo>
                  <a:lnTo>
                    <a:pt x="0" y="68"/>
                  </a:lnTo>
                  <a:lnTo>
                    <a:pt x="0" y="74"/>
                  </a:lnTo>
                  <a:lnTo>
                    <a:pt x="1" y="80"/>
                  </a:lnTo>
                  <a:lnTo>
                    <a:pt x="3" y="85"/>
                  </a:lnTo>
                  <a:lnTo>
                    <a:pt x="7" y="90"/>
                  </a:lnTo>
                  <a:lnTo>
                    <a:pt x="11" y="95"/>
                  </a:lnTo>
                  <a:lnTo>
                    <a:pt x="16" y="100"/>
                  </a:lnTo>
                  <a:lnTo>
                    <a:pt x="22" y="105"/>
                  </a:lnTo>
                  <a:lnTo>
                    <a:pt x="28" y="110"/>
                  </a:lnTo>
                  <a:lnTo>
                    <a:pt x="44" y="118"/>
                  </a:lnTo>
                  <a:lnTo>
                    <a:pt x="61" y="126"/>
                  </a:lnTo>
                  <a:lnTo>
                    <a:pt x="81" y="132"/>
                  </a:lnTo>
                  <a:lnTo>
                    <a:pt x="104" y="138"/>
                  </a:lnTo>
                </a:path>
              </a:pathLst>
            </a:custGeom>
            <a:noFill/>
            <a:ln w="11113">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8" name="Freeform 345"/>
            <p:cNvSpPr>
              <a:spLocks/>
            </p:cNvSpPr>
            <p:nvPr/>
          </p:nvSpPr>
          <p:spPr bwMode="auto">
            <a:xfrm>
              <a:off x="4295" y="2567"/>
              <a:ext cx="78" cy="95"/>
            </a:xfrm>
            <a:custGeom>
              <a:avLst/>
              <a:gdLst>
                <a:gd name="T0" fmla="*/ 78 w 78"/>
                <a:gd name="T1" fmla="*/ 0 h 95"/>
                <a:gd name="T2" fmla="*/ 78 w 78"/>
                <a:gd name="T3" fmla="*/ 0 h 95"/>
                <a:gd name="T4" fmla="*/ 62 w 78"/>
                <a:gd name="T5" fmla="*/ 4 h 95"/>
                <a:gd name="T6" fmla="*/ 46 w 78"/>
                <a:gd name="T7" fmla="*/ 8 h 95"/>
                <a:gd name="T8" fmla="*/ 33 w 78"/>
                <a:gd name="T9" fmla="*/ 13 h 95"/>
                <a:gd name="T10" fmla="*/ 22 w 78"/>
                <a:gd name="T11" fmla="*/ 19 h 95"/>
                <a:gd name="T12" fmla="*/ 12 w 78"/>
                <a:gd name="T13" fmla="*/ 26 h 95"/>
                <a:gd name="T14" fmla="*/ 5 w 78"/>
                <a:gd name="T15" fmla="*/ 33 h 95"/>
                <a:gd name="T16" fmla="*/ 2 w 78"/>
                <a:gd name="T17" fmla="*/ 37 h 95"/>
                <a:gd name="T18" fmla="*/ 1 w 78"/>
                <a:gd name="T19" fmla="*/ 39 h 95"/>
                <a:gd name="T20" fmla="*/ 0 w 78"/>
                <a:gd name="T21" fmla="*/ 43 h 95"/>
                <a:gd name="T22" fmla="*/ 0 w 78"/>
                <a:gd name="T23" fmla="*/ 47 h 95"/>
                <a:gd name="T24" fmla="*/ 0 w 78"/>
                <a:gd name="T25" fmla="*/ 47 h 95"/>
                <a:gd name="T26" fmla="*/ 0 w 78"/>
                <a:gd name="T27" fmla="*/ 51 h 95"/>
                <a:gd name="T28" fmla="*/ 1 w 78"/>
                <a:gd name="T29" fmla="*/ 55 h 95"/>
                <a:gd name="T30" fmla="*/ 2 w 78"/>
                <a:gd name="T31" fmla="*/ 59 h 95"/>
                <a:gd name="T32" fmla="*/ 5 w 78"/>
                <a:gd name="T33" fmla="*/ 63 h 95"/>
                <a:gd name="T34" fmla="*/ 12 w 78"/>
                <a:gd name="T35" fmla="*/ 69 h 95"/>
                <a:gd name="T36" fmla="*/ 22 w 78"/>
                <a:gd name="T37" fmla="*/ 75 h 95"/>
                <a:gd name="T38" fmla="*/ 33 w 78"/>
                <a:gd name="T39" fmla="*/ 82 h 95"/>
                <a:gd name="T40" fmla="*/ 46 w 78"/>
                <a:gd name="T41" fmla="*/ 87 h 95"/>
                <a:gd name="T42" fmla="*/ 62 w 78"/>
                <a:gd name="T43" fmla="*/ 92 h 95"/>
                <a:gd name="T44" fmla="*/ 78 w 78"/>
                <a:gd name="T4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95">
                  <a:moveTo>
                    <a:pt x="78" y="0"/>
                  </a:moveTo>
                  <a:lnTo>
                    <a:pt x="78" y="0"/>
                  </a:lnTo>
                  <a:lnTo>
                    <a:pt x="62" y="4"/>
                  </a:lnTo>
                  <a:lnTo>
                    <a:pt x="46" y="8"/>
                  </a:lnTo>
                  <a:lnTo>
                    <a:pt x="33" y="13"/>
                  </a:lnTo>
                  <a:lnTo>
                    <a:pt x="22" y="19"/>
                  </a:lnTo>
                  <a:lnTo>
                    <a:pt x="12" y="26"/>
                  </a:lnTo>
                  <a:lnTo>
                    <a:pt x="5" y="33"/>
                  </a:lnTo>
                  <a:lnTo>
                    <a:pt x="2" y="37"/>
                  </a:lnTo>
                  <a:lnTo>
                    <a:pt x="1" y="39"/>
                  </a:lnTo>
                  <a:lnTo>
                    <a:pt x="0" y="43"/>
                  </a:lnTo>
                  <a:lnTo>
                    <a:pt x="0" y="47"/>
                  </a:lnTo>
                  <a:lnTo>
                    <a:pt x="0" y="47"/>
                  </a:lnTo>
                  <a:lnTo>
                    <a:pt x="0" y="51"/>
                  </a:lnTo>
                  <a:lnTo>
                    <a:pt x="1" y="55"/>
                  </a:lnTo>
                  <a:lnTo>
                    <a:pt x="2" y="59"/>
                  </a:lnTo>
                  <a:lnTo>
                    <a:pt x="5" y="63"/>
                  </a:lnTo>
                  <a:lnTo>
                    <a:pt x="12" y="69"/>
                  </a:lnTo>
                  <a:lnTo>
                    <a:pt x="22" y="75"/>
                  </a:lnTo>
                  <a:lnTo>
                    <a:pt x="33" y="82"/>
                  </a:lnTo>
                  <a:lnTo>
                    <a:pt x="46" y="87"/>
                  </a:lnTo>
                  <a:lnTo>
                    <a:pt x="62" y="92"/>
                  </a:lnTo>
                  <a:lnTo>
                    <a:pt x="78" y="95"/>
                  </a:lnTo>
                </a:path>
              </a:pathLst>
            </a:custGeom>
            <a:noFill/>
            <a:ln w="1270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29" name="Group 193"/>
          <p:cNvGrpSpPr>
            <a:grpSpLocks/>
          </p:cNvGrpSpPr>
          <p:nvPr/>
        </p:nvGrpSpPr>
        <p:grpSpPr bwMode="auto">
          <a:xfrm>
            <a:off x="6611787" y="1849080"/>
            <a:ext cx="775364" cy="915269"/>
            <a:chOff x="4158" y="2477"/>
            <a:chExt cx="570" cy="873"/>
          </a:xfrm>
        </p:grpSpPr>
        <p:sp>
          <p:nvSpPr>
            <p:cNvPr id="330" name="Freeform 194"/>
            <p:cNvSpPr>
              <a:spLocks/>
            </p:cNvSpPr>
            <p:nvPr/>
          </p:nvSpPr>
          <p:spPr bwMode="auto">
            <a:xfrm>
              <a:off x="4410" y="2560"/>
              <a:ext cx="66" cy="14"/>
            </a:xfrm>
            <a:custGeom>
              <a:avLst/>
              <a:gdLst>
                <a:gd name="T0" fmla="*/ 0 w 66"/>
                <a:gd name="T1" fmla="*/ 14 h 14"/>
                <a:gd name="T2" fmla="*/ 0 w 66"/>
                <a:gd name="T3" fmla="*/ 14 h 14"/>
                <a:gd name="T4" fmla="*/ 1 w 66"/>
                <a:gd name="T5" fmla="*/ 12 h 14"/>
                <a:gd name="T6" fmla="*/ 3 w 66"/>
                <a:gd name="T7" fmla="*/ 9 h 14"/>
                <a:gd name="T8" fmla="*/ 6 w 66"/>
                <a:gd name="T9" fmla="*/ 7 h 14"/>
                <a:gd name="T10" fmla="*/ 10 w 66"/>
                <a:gd name="T11" fmla="*/ 5 h 14"/>
                <a:gd name="T12" fmla="*/ 21 w 66"/>
                <a:gd name="T13" fmla="*/ 2 h 14"/>
                <a:gd name="T14" fmla="*/ 33 w 66"/>
                <a:gd name="T15" fmla="*/ 0 h 14"/>
                <a:gd name="T16" fmla="*/ 33 w 66"/>
                <a:gd name="T17" fmla="*/ 0 h 14"/>
                <a:gd name="T18" fmla="*/ 46 w 66"/>
                <a:gd name="T19" fmla="*/ 1 h 14"/>
                <a:gd name="T20" fmla="*/ 56 w 66"/>
                <a:gd name="T21" fmla="*/ 4 h 14"/>
                <a:gd name="T22" fmla="*/ 60 w 66"/>
                <a:gd name="T23" fmla="*/ 6 h 14"/>
                <a:gd name="T24" fmla="*/ 63 w 66"/>
                <a:gd name="T25" fmla="*/ 8 h 14"/>
                <a:gd name="T26" fmla="*/ 65 w 66"/>
                <a:gd name="T27" fmla="*/ 10 h 14"/>
                <a:gd name="T28" fmla="*/ 66 w 66"/>
                <a:gd name="T2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2"/>
                  </a:lnTo>
                  <a:lnTo>
                    <a:pt x="3" y="9"/>
                  </a:lnTo>
                  <a:lnTo>
                    <a:pt x="6" y="7"/>
                  </a:lnTo>
                  <a:lnTo>
                    <a:pt x="10" y="5"/>
                  </a:lnTo>
                  <a:lnTo>
                    <a:pt x="21" y="2"/>
                  </a:lnTo>
                  <a:lnTo>
                    <a:pt x="33" y="0"/>
                  </a:lnTo>
                  <a:lnTo>
                    <a:pt x="33" y="0"/>
                  </a:lnTo>
                  <a:lnTo>
                    <a:pt x="46" y="1"/>
                  </a:lnTo>
                  <a:lnTo>
                    <a:pt x="56" y="4"/>
                  </a:lnTo>
                  <a:lnTo>
                    <a:pt x="60" y="6"/>
                  </a:lnTo>
                  <a:lnTo>
                    <a:pt x="63" y="8"/>
                  </a:lnTo>
                  <a:lnTo>
                    <a:pt x="65" y="10"/>
                  </a:lnTo>
                  <a:lnTo>
                    <a:pt x="66" y="1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Freeform 195"/>
            <p:cNvSpPr>
              <a:spLocks/>
            </p:cNvSpPr>
            <p:nvPr/>
          </p:nvSpPr>
          <p:spPr bwMode="auto">
            <a:xfrm>
              <a:off x="4410" y="2575"/>
              <a:ext cx="66" cy="13"/>
            </a:xfrm>
            <a:custGeom>
              <a:avLst/>
              <a:gdLst>
                <a:gd name="T0" fmla="*/ 0 w 66"/>
                <a:gd name="T1" fmla="*/ 13 h 13"/>
                <a:gd name="T2" fmla="*/ 0 w 66"/>
                <a:gd name="T3" fmla="*/ 13 h 13"/>
                <a:gd name="T4" fmla="*/ 1 w 66"/>
                <a:gd name="T5" fmla="*/ 10 h 13"/>
                <a:gd name="T6" fmla="*/ 3 w 66"/>
                <a:gd name="T7" fmla="*/ 7 h 13"/>
                <a:gd name="T8" fmla="*/ 6 w 66"/>
                <a:gd name="T9" fmla="*/ 5 h 13"/>
                <a:gd name="T10" fmla="*/ 10 w 66"/>
                <a:gd name="T11" fmla="*/ 3 h 13"/>
                <a:gd name="T12" fmla="*/ 21 w 66"/>
                <a:gd name="T13" fmla="*/ 1 h 13"/>
                <a:gd name="T14" fmla="*/ 33 w 66"/>
                <a:gd name="T15" fmla="*/ 0 h 13"/>
                <a:gd name="T16" fmla="*/ 33 w 66"/>
                <a:gd name="T17" fmla="*/ 0 h 13"/>
                <a:gd name="T18" fmla="*/ 46 w 66"/>
                <a:gd name="T19" fmla="*/ 0 h 13"/>
                <a:gd name="T20" fmla="*/ 56 w 66"/>
                <a:gd name="T21" fmla="*/ 2 h 13"/>
                <a:gd name="T22" fmla="*/ 60 w 66"/>
                <a:gd name="T23" fmla="*/ 4 h 13"/>
                <a:gd name="T24" fmla="*/ 63 w 66"/>
                <a:gd name="T25" fmla="*/ 6 h 13"/>
                <a:gd name="T26" fmla="*/ 65 w 66"/>
                <a:gd name="T27" fmla="*/ 8 h 13"/>
                <a:gd name="T28" fmla="*/ 66 w 66"/>
                <a:gd name="T2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0"/>
                  </a:lnTo>
                  <a:lnTo>
                    <a:pt x="3" y="7"/>
                  </a:lnTo>
                  <a:lnTo>
                    <a:pt x="6" y="5"/>
                  </a:lnTo>
                  <a:lnTo>
                    <a:pt x="10" y="3"/>
                  </a:lnTo>
                  <a:lnTo>
                    <a:pt x="21" y="1"/>
                  </a:lnTo>
                  <a:lnTo>
                    <a:pt x="33" y="0"/>
                  </a:lnTo>
                  <a:lnTo>
                    <a:pt x="33" y="0"/>
                  </a:lnTo>
                  <a:lnTo>
                    <a:pt x="46" y="0"/>
                  </a:lnTo>
                  <a:lnTo>
                    <a:pt x="56" y="2"/>
                  </a:lnTo>
                  <a:lnTo>
                    <a:pt x="60" y="4"/>
                  </a:lnTo>
                  <a:lnTo>
                    <a:pt x="63" y="6"/>
                  </a:lnTo>
                  <a:lnTo>
                    <a:pt x="65" y="8"/>
                  </a:lnTo>
                  <a:lnTo>
                    <a:pt x="66" y="11"/>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Freeform 196"/>
            <p:cNvSpPr>
              <a:spLocks/>
            </p:cNvSpPr>
            <p:nvPr/>
          </p:nvSpPr>
          <p:spPr bwMode="auto">
            <a:xfrm>
              <a:off x="4410" y="2605"/>
              <a:ext cx="66" cy="14"/>
            </a:xfrm>
            <a:custGeom>
              <a:avLst/>
              <a:gdLst>
                <a:gd name="T0" fmla="*/ 0 w 66"/>
                <a:gd name="T1" fmla="*/ 14 h 14"/>
                <a:gd name="T2" fmla="*/ 0 w 66"/>
                <a:gd name="T3" fmla="*/ 14 h 14"/>
                <a:gd name="T4" fmla="*/ 1 w 66"/>
                <a:gd name="T5" fmla="*/ 11 h 14"/>
                <a:gd name="T6" fmla="*/ 3 w 66"/>
                <a:gd name="T7" fmla="*/ 9 h 14"/>
                <a:gd name="T8" fmla="*/ 6 w 66"/>
                <a:gd name="T9" fmla="*/ 6 h 14"/>
                <a:gd name="T10" fmla="*/ 10 w 66"/>
                <a:gd name="T11" fmla="*/ 4 h 14"/>
                <a:gd name="T12" fmla="*/ 21 w 66"/>
                <a:gd name="T13" fmla="*/ 1 h 14"/>
                <a:gd name="T14" fmla="*/ 33 w 66"/>
                <a:gd name="T15" fmla="*/ 0 h 14"/>
                <a:gd name="T16" fmla="*/ 33 w 66"/>
                <a:gd name="T17" fmla="*/ 0 h 14"/>
                <a:gd name="T18" fmla="*/ 46 w 66"/>
                <a:gd name="T19" fmla="*/ 1 h 14"/>
                <a:gd name="T20" fmla="*/ 56 w 66"/>
                <a:gd name="T21" fmla="*/ 3 h 14"/>
                <a:gd name="T22" fmla="*/ 60 w 66"/>
                <a:gd name="T23" fmla="*/ 5 h 14"/>
                <a:gd name="T24" fmla="*/ 63 w 66"/>
                <a:gd name="T25" fmla="*/ 7 h 14"/>
                <a:gd name="T26" fmla="*/ 65 w 66"/>
                <a:gd name="T27" fmla="*/ 10 h 14"/>
                <a:gd name="T28" fmla="*/ 66 w 66"/>
                <a:gd name="T2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1"/>
                  </a:lnTo>
                  <a:lnTo>
                    <a:pt x="3" y="9"/>
                  </a:lnTo>
                  <a:lnTo>
                    <a:pt x="6" y="6"/>
                  </a:lnTo>
                  <a:lnTo>
                    <a:pt x="10" y="4"/>
                  </a:lnTo>
                  <a:lnTo>
                    <a:pt x="21" y="1"/>
                  </a:lnTo>
                  <a:lnTo>
                    <a:pt x="33" y="0"/>
                  </a:lnTo>
                  <a:lnTo>
                    <a:pt x="33" y="0"/>
                  </a:lnTo>
                  <a:lnTo>
                    <a:pt x="46" y="1"/>
                  </a:lnTo>
                  <a:lnTo>
                    <a:pt x="56" y="3"/>
                  </a:lnTo>
                  <a:lnTo>
                    <a:pt x="60" y="5"/>
                  </a:lnTo>
                  <a:lnTo>
                    <a:pt x="63" y="7"/>
                  </a:lnTo>
                  <a:lnTo>
                    <a:pt x="65" y="10"/>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 name="Freeform 197"/>
            <p:cNvSpPr>
              <a:spLocks/>
            </p:cNvSpPr>
            <p:nvPr/>
          </p:nvSpPr>
          <p:spPr bwMode="auto">
            <a:xfrm>
              <a:off x="4410" y="2619"/>
              <a:ext cx="66" cy="13"/>
            </a:xfrm>
            <a:custGeom>
              <a:avLst/>
              <a:gdLst>
                <a:gd name="T0" fmla="*/ 0 w 66"/>
                <a:gd name="T1" fmla="*/ 13 h 13"/>
                <a:gd name="T2" fmla="*/ 0 w 66"/>
                <a:gd name="T3" fmla="*/ 13 h 13"/>
                <a:gd name="T4" fmla="*/ 1 w 66"/>
                <a:gd name="T5" fmla="*/ 11 h 13"/>
                <a:gd name="T6" fmla="*/ 3 w 66"/>
                <a:gd name="T7" fmla="*/ 9 h 13"/>
                <a:gd name="T8" fmla="*/ 6 w 66"/>
                <a:gd name="T9" fmla="*/ 7 h 13"/>
                <a:gd name="T10" fmla="*/ 10 w 66"/>
                <a:gd name="T11" fmla="*/ 4 h 13"/>
                <a:gd name="T12" fmla="*/ 21 w 66"/>
                <a:gd name="T13" fmla="*/ 1 h 13"/>
                <a:gd name="T14" fmla="*/ 33 w 66"/>
                <a:gd name="T15" fmla="*/ 0 h 13"/>
                <a:gd name="T16" fmla="*/ 33 w 66"/>
                <a:gd name="T17" fmla="*/ 0 h 13"/>
                <a:gd name="T18" fmla="*/ 46 w 66"/>
                <a:gd name="T19" fmla="*/ 1 h 13"/>
                <a:gd name="T20" fmla="*/ 56 w 66"/>
                <a:gd name="T21" fmla="*/ 3 h 13"/>
                <a:gd name="T22" fmla="*/ 60 w 66"/>
                <a:gd name="T23" fmla="*/ 5 h 13"/>
                <a:gd name="T24" fmla="*/ 63 w 66"/>
                <a:gd name="T25" fmla="*/ 8 h 13"/>
                <a:gd name="T26" fmla="*/ 65 w 66"/>
                <a:gd name="T27" fmla="*/ 10 h 13"/>
                <a:gd name="T28" fmla="*/ 66 w 66"/>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1"/>
                  </a:lnTo>
                  <a:lnTo>
                    <a:pt x="3" y="9"/>
                  </a:lnTo>
                  <a:lnTo>
                    <a:pt x="6" y="7"/>
                  </a:lnTo>
                  <a:lnTo>
                    <a:pt x="10" y="4"/>
                  </a:lnTo>
                  <a:lnTo>
                    <a:pt x="21" y="1"/>
                  </a:lnTo>
                  <a:lnTo>
                    <a:pt x="33" y="0"/>
                  </a:lnTo>
                  <a:lnTo>
                    <a:pt x="33" y="0"/>
                  </a:lnTo>
                  <a:lnTo>
                    <a:pt x="46" y="1"/>
                  </a:lnTo>
                  <a:lnTo>
                    <a:pt x="56" y="3"/>
                  </a:lnTo>
                  <a:lnTo>
                    <a:pt x="60" y="5"/>
                  </a:lnTo>
                  <a:lnTo>
                    <a:pt x="63" y="8"/>
                  </a:lnTo>
                  <a:lnTo>
                    <a:pt x="65" y="10"/>
                  </a:lnTo>
                  <a:lnTo>
                    <a:pt x="66" y="13"/>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 name="Freeform 198"/>
            <p:cNvSpPr>
              <a:spLocks/>
            </p:cNvSpPr>
            <p:nvPr/>
          </p:nvSpPr>
          <p:spPr bwMode="auto">
            <a:xfrm>
              <a:off x="4410" y="2650"/>
              <a:ext cx="66" cy="13"/>
            </a:xfrm>
            <a:custGeom>
              <a:avLst/>
              <a:gdLst>
                <a:gd name="T0" fmla="*/ 0 w 66"/>
                <a:gd name="T1" fmla="*/ 13 h 13"/>
                <a:gd name="T2" fmla="*/ 0 w 66"/>
                <a:gd name="T3" fmla="*/ 13 h 13"/>
                <a:gd name="T4" fmla="*/ 1 w 66"/>
                <a:gd name="T5" fmla="*/ 11 h 13"/>
                <a:gd name="T6" fmla="*/ 3 w 66"/>
                <a:gd name="T7" fmla="*/ 9 h 13"/>
                <a:gd name="T8" fmla="*/ 6 w 66"/>
                <a:gd name="T9" fmla="*/ 7 h 13"/>
                <a:gd name="T10" fmla="*/ 10 w 66"/>
                <a:gd name="T11" fmla="*/ 5 h 13"/>
                <a:gd name="T12" fmla="*/ 21 w 66"/>
                <a:gd name="T13" fmla="*/ 2 h 13"/>
                <a:gd name="T14" fmla="*/ 33 w 66"/>
                <a:gd name="T15" fmla="*/ 0 h 13"/>
                <a:gd name="T16" fmla="*/ 33 w 66"/>
                <a:gd name="T17" fmla="*/ 0 h 13"/>
                <a:gd name="T18" fmla="*/ 46 w 66"/>
                <a:gd name="T19" fmla="*/ 1 h 13"/>
                <a:gd name="T20" fmla="*/ 56 w 66"/>
                <a:gd name="T21" fmla="*/ 4 h 13"/>
                <a:gd name="T22" fmla="*/ 60 w 66"/>
                <a:gd name="T23" fmla="*/ 6 h 13"/>
                <a:gd name="T24" fmla="*/ 63 w 66"/>
                <a:gd name="T25" fmla="*/ 8 h 13"/>
                <a:gd name="T26" fmla="*/ 65 w 66"/>
                <a:gd name="T27" fmla="*/ 10 h 13"/>
                <a:gd name="T28" fmla="*/ 66 w 66"/>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0" y="13"/>
                  </a:moveTo>
                  <a:lnTo>
                    <a:pt x="0" y="13"/>
                  </a:lnTo>
                  <a:lnTo>
                    <a:pt x="1" y="11"/>
                  </a:lnTo>
                  <a:lnTo>
                    <a:pt x="3" y="9"/>
                  </a:lnTo>
                  <a:lnTo>
                    <a:pt x="6" y="7"/>
                  </a:lnTo>
                  <a:lnTo>
                    <a:pt x="10" y="5"/>
                  </a:lnTo>
                  <a:lnTo>
                    <a:pt x="21" y="2"/>
                  </a:lnTo>
                  <a:lnTo>
                    <a:pt x="33" y="0"/>
                  </a:lnTo>
                  <a:lnTo>
                    <a:pt x="33" y="0"/>
                  </a:lnTo>
                  <a:lnTo>
                    <a:pt x="46" y="1"/>
                  </a:lnTo>
                  <a:lnTo>
                    <a:pt x="56" y="4"/>
                  </a:lnTo>
                  <a:lnTo>
                    <a:pt x="60" y="6"/>
                  </a:lnTo>
                  <a:lnTo>
                    <a:pt x="63" y="8"/>
                  </a:lnTo>
                  <a:lnTo>
                    <a:pt x="65" y="10"/>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5" name="Freeform 199"/>
            <p:cNvSpPr>
              <a:spLocks/>
            </p:cNvSpPr>
            <p:nvPr/>
          </p:nvSpPr>
          <p:spPr bwMode="auto">
            <a:xfrm>
              <a:off x="4410" y="2664"/>
              <a:ext cx="66" cy="14"/>
            </a:xfrm>
            <a:custGeom>
              <a:avLst/>
              <a:gdLst>
                <a:gd name="T0" fmla="*/ 0 w 66"/>
                <a:gd name="T1" fmla="*/ 14 h 14"/>
                <a:gd name="T2" fmla="*/ 0 w 66"/>
                <a:gd name="T3" fmla="*/ 14 h 14"/>
                <a:gd name="T4" fmla="*/ 1 w 66"/>
                <a:gd name="T5" fmla="*/ 11 h 14"/>
                <a:gd name="T6" fmla="*/ 3 w 66"/>
                <a:gd name="T7" fmla="*/ 8 h 14"/>
                <a:gd name="T8" fmla="*/ 6 w 66"/>
                <a:gd name="T9" fmla="*/ 6 h 14"/>
                <a:gd name="T10" fmla="*/ 10 w 66"/>
                <a:gd name="T11" fmla="*/ 4 h 14"/>
                <a:gd name="T12" fmla="*/ 21 w 66"/>
                <a:gd name="T13" fmla="*/ 1 h 14"/>
                <a:gd name="T14" fmla="*/ 33 w 66"/>
                <a:gd name="T15" fmla="*/ 0 h 14"/>
                <a:gd name="T16" fmla="*/ 33 w 66"/>
                <a:gd name="T17" fmla="*/ 0 h 14"/>
                <a:gd name="T18" fmla="*/ 46 w 66"/>
                <a:gd name="T19" fmla="*/ 0 h 14"/>
                <a:gd name="T20" fmla="*/ 56 w 66"/>
                <a:gd name="T21" fmla="*/ 3 h 14"/>
                <a:gd name="T22" fmla="*/ 60 w 66"/>
                <a:gd name="T23" fmla="*/ 5 h 14"/>
                <a:gd name="T24" fmla="*/ 63 w 66"/>
                <a:gd name="T25" fmla="*/ 7 h 14"/>
                <a:gd name="T26" fmla="*/ 65 w 66"/>
                <a:gd name="T27" fmla="*/ 9 h 14"/>
                <a:gd name="T28" fmla="*/ 66 w 66"/>
                <a:gd name="T2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0" y="14"/>
                  </a:moveTo>
                  <a:lnTo>
                    <a:pt x="0" y="14"/>
                  </a:lnTo>
                  <a:lnTo>
                    <a:pt x="1" y="11"/>
                  </a:lnTo>
                  <a:lnTo>
                    <a:pt x="3" y="8"/>
                  </a:lnTo>
                  <a:lnTo>
                    <a:pt x="6" y="6"/>
                  </a:lnTo>
                  <a:lnTo>
                    <a:pt x="10" y="4"/>
                  </a:lnTo>
                  <a:lnTo>
                    <a:pt x="21" y="1"/>
                  </a:lnTo>
                  <a:lnTo>
                    <a:pt x="33" y="0"/>
                  </a:lnTo>
                  <a:lnTo>
                    <a:pt x="33" y="0"/>
                  </a:lnTo>
                  <a:lnTo>
                    <a:pt x="46" y="0"/>
                  </a:lnTo>
                  <a:lnTo>
                    <a:pt x="56" y="3"/>
                  </a:lnTo>
                  <a:lnTo>
                    <a:pt x="60" y="5"/>
                  </a:lnTo>
                  <a:lnTo>
                    <a:pt x="63" y="7"/>
                  </a:lnTo>
                  <a:lnTo>
                    <a:pt x="65" y="9"/>
                  </a:lnTo>
                  <a:lnTo>
                    <a:pt x="66" y="12"/>
                  </a:lnTo>
                </a:path>
              </a:pathLst>
            </a:custGeom>
            <a:noFill/>
            <a:ln w="7938">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Freeform 200"/>
            <p:cNvSpPr>
              <a:spLocks/>
            </p:cNvSpPr>
            <p:nvPr/>
          </p:nvSpPr>
          <p:spPr bwMode="auto">
            <a:xfrm>
              <a:off x="4174" y="3122"/>
              <a:ext cx="533" cy="228"/>
            </a:xfrm>
            <a:custGeom>
              <a:avLst/>
              <a:gdLst>
                <a:gd name="T0" fmla="*/ 348 w 533"/>
                <a:gd name="T1" fmla="*/ 228 h 228"/>
                <a:gd name="T2" fmla="*/ 533 w 533"/>
                <a:gd name="T3" fmla="*/ 74 h 228"/>
                <a:gd name="T4" fmla="*/ 190 w 533"/>
                <a:gd name="T5" fmla="*/ 0 h 228"/>
                <a:gd name="T6" fmla="*/ 0 w 533"/>
                <a:gd name="T7" fmla="*/ 119 h 228"/>
                <a:gd name="T8" fmla="*/ 348 w 533"/>
                <a:gd name="T9" fmla="*/ 228 h 228"/>
              </a:gdLst>
              <a:ahLst/>
              <a:cxnLst>
                <a:cxn ang="0">
                  <a:pos x="T0" y="T1"/>
                </a:cxn>
                <a:cxn ang="0">
                  <a:pos x="T2" y="T3"/>
                </a:cxn>
                <a:cxn ang="0">
                  <a:pos x="T4" y="T5"/>
                </a:cxn>
                <a:cxn ang="0">
                  <a:pos x="T6" y="T7"/>
                </a:cxn>
                <a:cxn ang="0">
                  <a:pos x="T8" y="T9"/>
                </a:cxn>
              </a:cxnLst>
              <a:rect l="0" t="0" r="r" b="b"/>
              <a:pathLst>
                <a:path w="533" h="228">
                  <a:moveTo>
                    <a:pt x="348" y="228"/>
                  </a:moveTo>
                  <a:lnTo>
                    <a:pt x="533" y="74"/>
                  </a:lnTo>
                  <a:lnTo>
                    <a:pt x="190" y="0"/>
                  </a:lnTo>
                  <a:lnTo>
                    <a:pt x="0" y="119"/>
                  </a:lnTo>
                  <a:lnTo>
                    <a:pt x="348" y="228"/>
                  </a:lnTo>
                  <a:close/>
                </a:path>
              </a:pathLst>
            </a:custGeom>
            <a:solidFill>
              <a:srgbClr val="5CA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7" name="Freeform 201"/>
            <p:cNvSpPr>
              <a:spLocks/>
            </p:cNvSpPr>
            <p:nvPr/>
          </p:nvSpPr>
          <p:spPr bwMode="auto">
            <a:xfrm>
              <a:off x="4194" y="3132"/>
              <a:ext cx="494" cy="204"/>
            </a:xfrm>
            <a:custGeom>
              <a:avLst/>
              <a:gdLst>
                <a:gd name="T0" fmla="*/ 327 w 494"/>
                <a:gd name="T1" fmla="*/ 204 h 204"/>
                <a:gd name="T2" fmla="*/ 494 w 494"/>
                <a:gd name="T3" fmla="*/ 69 h 204"/>
                <a:gd name="T4" fmla="*/ 170 w 494"/>
                <a:gd name="T5" fmla="*/ 0 h 204"/>
                <a:gd name="T6" fmla="*/ 0 w 494"/>
                <a:gd name="T7" fmla="*/ 107 h 204"/>
                <a:gd name="T8" fmla="*/ 327 w 494"/>
                <a:gd name="T9" fmla="*/ 204 h 204"/>
              </a:gdLst>
              <a:ahLst/>
              <a:cxnLst>
                <a:cxn ang="0">
                  <a:pos x="T0" y="T1"/>
                </a:cxn>
                <a:cxn ang="0">
                  <a:pos x="T2" y="T3"/>
                </a:cxn>
                <a:cxn ang="0">
                  <a:pos x="T4" y="T5"/>
                </a:cxn>
                <a:cxn ang="0">
                  <a:pos x="T6" y="T7"/>
                </a:cxn>
                <a:cxn ang="0">
                  <a:pos x="T8" y="T9"/>
                </a:cxn>
              </a:cxnLst>
              <a:rect l="0" t="0" r="r" b="b"/>
              <a:pathLst>
                <a:path w="494" h="204">
                  <a:moveTo>
                    <a:pt x="327" y="204"/>
                  </a:moveTo>
                  <a:lnTo>
                    <a:pt x="494" y="69"/>
                  </a:lnTo>
                  <a:lnTo>
                    <a:pt x="170" y="0"/>
                  </a:lnTo>
                  <a:lnTo>
                    <a:pt x="0" y="107"/>
                  </a:lnTo>
                  <a:lnTo>
                    <a:pt x="327" y="204"/>
                  </a:lnTo>
                  <a:close/>
                </a:path>
              </a:pathLst>
            </a:custGeom>
            <a:solidFill>
              <a:srgbClr val="E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 name="Freeform 202"/>
            <p:cNvSpPr>
              <a:spLocks/>
            </p:cNvSpPr>
            <p:nvPr/>
          </p:nvSpPr>
          <p:spPr bwMode="auto">
            <a:xfrm>
              <a:off x="4194" y="3132"/>
              <a:ext cx="494" cy="204"/>
            </a:xfrm>
            <a:custGeom>
              <a:avLst/>
              <a:gdLst>
                <a:gd name="T0" fmla="*/ 327 w 494"/>
                <a:gd name="T1" fmla="*/ 204 h 204"/>
                <a:gd name="T2" fmla="*/ 494 w 494"/>
                <a:gd name="T3" fmla="*/ 69 h 204"/>
                <a:gd name="T4" fmla="*/ 170 w 494"/>
                <a:gd name="T5" fmla="*/ 0 h 204"/>
                <a:gd name="T6" fmla="*/ 0 w 494"/>
                <a:gd name="T7" fmla="*/ 107 h 204"/>
              </a:gdLst>
              <a:ahLst/>
              <a:cxnLst>
                <a:cxn ang="0">
                  <a:pos x="T0" y="T1"/>
                </a:cxn>
                <a:cxn ang="0">
                  <a:pos x="T2" y="T3"/>
                </a:cxn>
                <a:cxn ang="0">
                  <a:pos x="T4" y="T5"/>
                </a:cxn>
                <a:cxn ang="0">
                  <a:pos x="T6" y="T7"/>
                </a:cxn>
              </a:cxnLst>
              <a:rect l="0" t="0" r="r" b="b"/>
              <a:pathLst>
                <a:path w="494" h="204">
                  <a:moveTo>
                    <a:pt x="327" y="204"/>
                  </a:moveTo>
                  <a:lnTo>
                    <a:pt x="494" y="69"/>
                  </a:lnTo>
                  <a:lnTo>
                    <a:pt x="170" y="0"/>
                  </a:lnTo>
                  <a:lnTo>
                    <a:pt x="0" y="1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9" name="Line 203"/>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0" name="Freeform 204"/>
            <p:cNvSpPr>
              <a:spLocks/>
            </p:cNvSpPr>
            <p:nvPr/>
          </p:nvSpPr>
          <p:spPr bwMode="auto">
            <a:xfrm>
              <a:off x="4193" y="3100"/>
              <a:ext cx="495" cy="199"/>
            </a:xfrm>
            <a:custGeom>
              <a:avLst/>
              <a:gdLst>
                <a:gd name="T0" fmla="*/ 0 w 495"/>
                <a:gd name="T1" fmla="*/ 103 h 199"/>
                <a:gd name="T2" fmla="*/ 171 w 495"/>
                <a:gd name="T3" fmla="*/ 0 h 199"/>
                <a:gd name="T4" fmla="*/ 495 w 495"/>
                <a:gd name="T5" fmla="*/ 69 h 199"/>
                <a:gd name="T6" fmla="*/ 328 w 495"/>
                <a:gd name="T7" fmla="*/ 199 h 199"/>
                <a:gd name="T8" fmla="*/ 0 w 495"/>
                <a:gd name="T9" fmla="*/ 103 h 199"/>
              </a:gdLst>
              <a:ahLst/>
              <a:cxnLst>
                <a:cxn ang="0">
                  <a:pos x="T0" y="T1"/>
                </a:cxn>
                <a:cxn ang="0">
                  <a:pos x="T2" y="T3"/>
                </a:cxn>
                <a:cxn ang="0">
                  <a:pos x="T4" y="T5"/>
                </a:cxn>
                <a:cxn ang="0">
                  <a:pos x="T6" y="T7"/>
                </a:cxn>
                <a:cxn ang="0">
                  <a:pos x="T8" y="T9"/>
                </a:cxn>
              </a:cxnLst>
              <a:rect l="0" t="0" r="r" b="b"/>
              <a:pathLst>
                <a:path w="495" h="199">
                  <a:moveTo>
                    <a:pt x="0" y="103"/>
                  </a:moveTo>
                  <a:lnTo>
                    <a:pt x="171" y="0"/>
                  </a:lnTo>
                  <a:lnTo>
                    <a:pt x="495" y="69"/>
                  </a:lnTo>
                  <a:lnTo>
                    <a:pt x="328" y="199"/>
                  </a:lnTo>
                  <a:lnTo>
                    <a:pt x="0" y="103"/>
                  </a:lnTo>
                </a:path>
              </a:pathLst>
            </a:custGeom>
            <a:noFill/>
            <a:ln w="3175">
              <a:solidFill>
                <a:srgbClr val="A1A1A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1" name="Line 205"/>
            <p:cNvSpPr>
              <a:spLocks noChangeShapeType="1"/>
            </p:cNvSpPr>
            <p:nvPr/>
          </p:nvSpPr>
          <p:spPr bwMode="auto">
            <a:xfrm>
              <a:off x="4521" y="3299"/>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2" name="Line 206"/>
            <p:cNvSpPr>
              <a:spLocks noChangeShapeType="1"/>
            </p:cNvSpPr>
            <p:nvPr/>
          </p:nvSpPr>
          <p:spPr bwMode="auto">
            <a:xfrm>
              <a:off x="4193" y="320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 name="Line 207"/>
            <p:cNvSpPr>
              <a:spLocks noChangeShapeType="1"/>
            </p:cNvSpPr>
            <p:nvPr/>
          </p:nvSpPr>
          <p:spPr bwMode="auto">
            <a:xfrm>
              <a:off x="4212" y="3193"/>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 name="Line 208"/>
            <p:cNvSpPr>
              <a:spLocks noChangeShapeType="1"/>
            </p:cNvSpPr>
            <p:nvPr/>
          </p:nvSpPr>
          <p:spPr bwMode="auto">
            <a:xfrm>
              <a:off x="4231" y="3181"/>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 name="Line 209"/>
            <p:cNvSpPr>
              <a:spLocks noChangeShapeType="1"/>
            </p:cNvSpPr>
            <p:nvPr/>
          </p:nvSpPr>
          <p:spPr bwMode="auto">
            <a:xfrm>
              <a:off x="4250" y="3169"/>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 name="Line 210"/>
            <p:cNvSpPr>
              <a:spLocks noChangeShapeType="1"/>
            </p:cNvSpPr>
            <p:nvPr/>
          </p:nvSpPr>
          <p:spPr bwMode="auto">
            <a:xfrm>
              <a:off x="4269" y="3158"/>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 name="Line 211"/>
            <p:cNvSpPr>
              <a:spLocks noChangeShapeType="1"/>
            </p:cNvSpPr>
            <p:nvPr/>
          </p:nvSpPr>
          <p:spPr bwMode="auto">
            <a:xfrm>
              <a:off x="4288" y="3146"/>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 name="Line 212"/>
            <p:cNvSpPr>
              <a:spLocks noChangeShapeType="1"/>
            </p:cNvSpPr>
            <p:nvPr/>
          </p:nvSpPr>
          <p:spPr bwMode="auto">
            <a:xfrm>
              <a:off x="4307" y="3135"/>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 name="Line 213"/>
            <p:cNvSpPr>
              <a:spLocks noChangeShapeType="1"/>
            </p:cNvSpPr>
            <p:nvPr/>
          </p:nvSpPr>
          <p:spPr bwMode="auto">
            <a:xfrm>
              <a:off x="4326" y="3123"/>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 name="Line 214"/>
            <p:cNvSpPr>
              <a:spLocks noChangeShapeType="1"/>
            </p:cNvSpPr>
            <p:nvPr/>
          </p:nvSpPr>
          <p:spPr bwMode="auto">
            <a:xfrm>
              <a:off x="4344" y="3111"/>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 name="Line 215"/>
            <p:cNvSpPr>
              <a:spLocks noChangeShapeType="1"/>
            </p:cNvSpPr>
            <p:nvPr/>
          </p:nvSpPr>
          <p:spPr bwMode="auto">
            <a:xfrm>
              <a:off x="4364" y="3100"/>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 name="Line 216"/>
            <p:cNvSpPr>
              <a:spLocks noChangeShapeType="1"/>
            </p:cNvSpPr>
            <p:nvPr/>
          </p:nvSpPr>
          <p:spPr bwMode="auto">
            <a:xfrm>
              <a:off x="4521" y="3302"/>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 name="Line 217"/>
            <p:cNvSpPr>
              <a:spLocks noChangeShapeType="1"/>
            </p:cNvSpPr>
            <p:nvPr/>
          </p:nvSpPr>
          <p:spPr bwMode="auto">
            <a:xfrm>
              <a:off x="4539" y="3286"/>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 name="Line 218"/>
            <p:cNvSpPr>
              <a:spLocks noChangeShapeType="1"/>
            </p:cNvSpPr>
            <p:nvPr/>
          </p:nvSpPr>
          <p:spPr bwMode="auto">
            <a:xfrm>
              <a:off x="4558" y="3272"/>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5" name="Line 219"/>
            <p:cNvSpPr>
              <a:spLocks noChangeShapeType="1"/>
            </p:cNvSpPr>
            <p:nvPr/>
          </p:nvSpPr>
          <p:spPr bwMode="auto">
            <a:xfrm>
              <a:off x="4576" y="3257"/>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6" name="Line 220"/>
            <p:cNvSpPr>
              <a:spLocks noChangeShapeType="1"/>
            </p:cNvSpPr>
            <p:nvPr/>
          </p:nvSpPr>
          <p:spPr bwMode="auto">
            <a:xfrm>
              <a:off x="4595" y="3243"/>
              <a:ext cx="0" cy="34"/>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7" name="Line 221"/>
            <p:cNvSpPr>
              <a:spLocks noChangeShapeType="1"/>
            </p:cNvSpPr>
            <p:nvPr/>
          </p:nvSpPr>
          <p:spPr bwMode="auto">
            <a:xfrm>
              <a:off x="4614" y="3228"/>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 name="Line 222"/>
            <p:cNvSpPr>
              <a:spLocks noChangeShapeType="1"/>
            </p:cNvSpPr>
            <p:nvPr/>
          </p:nvSpPr>
          <p:spPr bwMode="auto">
            <a:xfrm>
              <a:off x="4633" y="3214"/>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9" name="Line 223"/>
            <p:cNvSpPr>
              <a:spLocks noChangeShapeType="1"/>
            </p:cNvSpPr>
            <p:nvPr/>
          </p:nvSpPr>
          <p:spPr bwMode="auto">
            <a:xfrm>
              <a:off x="4651" y="3198"/>
              <a:ext cx="0" cy="33"/>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0" name="Line 224"/>
            <p:cNvSpPr>
              <a:spLocks noChangeShapeType="1"/>
            </p:cNvSpPr>
            <p:nvPr/>
          </p:nvSpPr>
          <p:spPr bwMode="auto">
            <a:xfrm>
              <a:off x="4670" y="3184"/>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1" name="Line 225"/>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2" name="Line 226"/>
            <p:cNvSpPr>
              <a:spLocks noChangeShapeType="1"/>
            </p:cNvSpPr>
            <p:nvPr/>
          </p:nvSpPr>
          <p:spPr bwMode="auto">
            <a:xfrm>
              <a:off x="4193" y="320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3" name="Line 227"/>
            <p:cNvSpPr>
              <a:spLocks noChangeShapeType="1"/>
            </p:cNvSpPr>
            <p:nvPr/>
          </p:nvSpPr>
          <p:spPr bwMode="auto">
            <a:xfrm>
              <a:off x="4219" y="3211"/>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4" name="Line 228"/>
            <p:cNvSpPr>
              <a:spLocks noChangeShapeType="1"/>
            </p:cNvSpPr>
            <p:nvPr/>
          </p:nvSpPr>
          <p:spPr bwMode="auto">
            <a:xfrm>
              <a:off x="4244" y="3219"/>
              <a:ext cx="0" cy="35"/>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5" name="Line 229"/>
            <p:cNvSpPr>
              <a:spLocks noChangeShapeType="1"/>
            </p:cNvSpPr>
            <p:nvPr/>
          </p:nvSpPr>
          <p:spPr bwMode="auto">
            <a:xfrm>
              <a:off x="4269" y="3225"/>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6" name="Line 230"/>
            <p:cNvSpPr>
              <a:spLocks noChangeShapeType="1"/>
            </p:cNvSpPr>
            <p:nvPr/>
          </p:nvSpPr>
          <p:spPr bwMode="auto">
            <a:xfrm>
              <a:off x="4294" y="3233"/>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7" name="Line 231"/>
            <p:cNvSpPr>
              <a:spLocks noChangeShapeType="1"/>
            </p:cNvSpPr>
            <p:nvPr/>
          </p:nvSpPr>
          <p:spPr bwMode="auto">
            <a:xfrm>
              <a:off x="4319" y="3240"/>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8" name="Line 232"/>
            <p:cNvSpPr>
              <a:spLocks noChangeShapeType="1"/>
            </p:cNvSpPr>
            <p:nvPr/>
          </p:nvSpPr>
          <p:spPr bwMode="auto">
            <a:xfrm>
              <a:off x="4344" y="3248"/>
              <a:ext cx="0" cy="36"/>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9" name="Line 233"/>
            <p:cNvSpPr>
              <a:spLocks noChangeShapeType="1"/>
            </p:cNvSpPr>
            <p:nvPr/>
          </p:nvSpPr>
          <p:spPr bwMode="auto">
            <a:xfrm>
              <a:off x="4369" y="3254"/>
              <a:ext cx="0" cy="38"/>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0" name="Line 234"/>
            <p:cNvSpPr>
              <a:spLocks noChangeShapeType="1"/>
            </p:cNvSpPr>
            <p:nvPr/>
          </p:nvSpPr>
          <p:spPr bwMode="auto">
            <a:xfrm>
              <a:off x="4394" y="3262"/>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1" name="Line 235"/>
            <p:cNvSpPr>
              <a:spLocks noChangeShapeType="1"/>
            </p:cNvSpPr>
            <p:nvPr/>
          </p:nvSpPr>
          <p:spPr bwMode="auto">
            <a:xfrm>
              <a:off x="4420" y="3270"/>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2" name="Line 236"/>
            <p:cNvSpPr>
              <a:spLocks noChangeShapeType="1"/>
            </p:cNvSpPr>
            <p:nvPr/>
          </p:nvSpPr>
          <p:spPr bwMode="auto">
            <a:xfrm>
              <a:off x="4445" y="3277"/>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3" name="Line 237"/>
            <p:cNvSpPr>
              <a:spLocks noChangeShapeType="1"/>
            </p:cNvSpPr>
            <p:nvPr/>
          </p:nvSpPr>
          <p:spPr bwMode="auto">
            <a:xfrm>
              <a:off x="4470" y="3284"/>
              <a:ext cx="0" cy="38"/>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4" name="Line 238"/>
            <p:cNvSpPr>
              <a:spLocks noChangeShapeType="1"/>
            </p:cNvSpPr>
            <p:nvPr/>
          </p:nvSpPr>
          <p:spPr bwMode="auto">
            <a:xfrm>
              <a:off x="4495" y="3291"/>
              <a:ext cx="0" cy="39"/>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5" name="Line 239"/>
            <p:cNvSpPr>
              <a:spLocks noChangeShapeType="1"/>
            </p:cNvSpPr>
            <p:nvPr/>
          </p:nvSpPr>
          <p:spPr bwMode="auto">
            <a:xfrm>
              <a:off x="4521" y="3299"/>
              <a:ext cx="0" cy="37"/>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6" name="Line 240"/>
            <p:cNvSpPr>
              <a:spLocks noChangeShapeType="1"/>
            </p:cNvSpPr>
            <p:nvPr/>
          </p:nvSpPr>
          <p:spPr bwMode="auto">
            <a:xfrm>
              <a:off x="4364" y="3100"/>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7" name="Line 241"/>
            <p:cNvSpPr>
              <a:spLocks noChangeShapeType="1"/>
            </p:cNvSpPr>
            <p:nvPr/>
          </p:nvSpPr>
          <p:spPr bwMode="auto">
            <a:xfrm>
              <a:off x="4388" y="3106"/>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8" name="Line 242"/>
            <p:cNvSpPr>
              <a:spLocks noChangeShapeType="1"/>
            </p:cNvSpPr>
            <p:nvPr/>
          </p:nvSpPr>
          <p:spPr bwMode="auto">
            <a:xfrm>
              <a:off x="4413" y="3111"/>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9" name="Line 243"/>
            <p:cNvSpPr>
              <a:spLocks noChangeShapeType="1"/>
            </p:cNvSpPr>
            <p:nvPr/>
          </p:nvSpPr>
          <p:spPr bwMode="auto">
            <a:xfrm>
              <a:off x="4438" y="3116"/>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0" name="Line 244"/>
            <p:cNvSpPr>
              <a:spLocks noChangeShapeType="1"/>
            </p:cNvSpPr>
            <p:nvPr/>
          </p:nvSpPr>
          <p:spPr bwMode="auto">
            <a:xfrm>
              <a:off x="4463" y="3121"/>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1" name="Line 245"/>
            <p:cNvSpPr>
              <a:spLocks noChangeShapeType="1"/>
            </p:cNvSpPr>
            <p:nvPr/>
          </p:nvSpPr>
          <p:spPr bwMode="auto">
            <a:xfrm flipH="1">
              <a:off x="4488" y="3127"/>
              <a:ext cx="1"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2" name="Line 246"/>
            <p:cNvSpPr>
              <a:spLocks noChangeShapeType="1"/>
            </p:cNvSpPr>
            <p:nvPr/>
          </p:nvSpPr>
          <p:spPr bwMode="auto">
            <a:xfrm>
              <a:off x="4514" y="3132"/>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3" name="Line 247"/>
            <p:cNvSpPr>
              <a:spLocks noChangeShapeType="1"/>
            </p:cNvSpPr>
            <p:nvPr/>
          </p:nvSpPr>
          <p:spPr bwMode="auto">
            <a:xfrm>
              <a:off x="4539" y="3138"/>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4" name="Line 248"/>
            <p:cNvSpPr>
              <a:spLocks noChangeShapeType="1"/>
            </p:cNvSpPr>
            <p:nvPr/>
          </p:nvSpPr>
          <p:spPr bwMode="auto">
            <a:xfrm>
              <a:off x="4564" y="3142"/>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5" name="Line 249"/>
            <p:cNvSpPr>
              <a:spLocks noChangeShapeType="1"/>
            </p:cNvSpPr>
            <p:nvPr/>
          </p:nvSpPr>
          <p:spPr bwMode="auto">
            <a:xfrm>
              <a:off x="4589" y="3148"/>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6" name="Line 250"/>
            <p:cNvSpPr>
              <a:spLocks noChangeShapeType="1"/>
            </p:cNvSpPr>
            <p:nvPr/>
          </p:nvSpPr>
          <p:spPr bwMode="auto">
            <a:xfrm>
              <a:off x="4614" y="3154"/>
              <a:ext cx="0" cy="31"/>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7" name="Line 251"/>
            <p:cNvSpPr>
              <a:spLocks noChangeShapeType="1"/>
            </p:cNvSpPr>
            <p:nvPr/>
          </p:nvSpPr>
          <p:spPr bwMode="auto">
            <a:xfrm>
              <a:off x="4639" y="315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8" name="Line 252"/>
            <p:cNvSpPr>
              <a:spLocks noChangeShapeType="1"/>
            </p:cNvSpPr>
            <p:nvPr/>
          </p:nvSpPr>
          <p:spPr bwMode="auto">
            <a:xfrm>
              <a:off x="4663" y="3165"/>
              <a:ext cx="0" cy="30"/>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9" name="Line 253"/>
            <p:cNvSpPr>
              <a:spLocks noChangeShapeType="1"/>
            </p:cNvSpPr>
            <p:nvPr/>
          </p:nvSpPr>
          <p:spPr bwMode="auto">
            <a:xfrm>
              <a:off x="4688" y="3169"/>
              <a:ext cx="0" cy="32"/>
            </a:xfrm>
            <a:prstGeom prst="line">
              <a:avLst/>
            </a:prstGeom>
            <a:noFill/>
            <a:ln w="3175">
              <a:solidFill>
                <a:srgbClr val="A1A1A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0" name="Freeform 254"/>
            <p:cNvSpPr>
              <a:spLocks/>
            </p:cNvSpPr>
            <p:nvPr/>
          </p:nvSpPr>
          <p:spPr bwMode="auto">
            <a:xfrm>
              <a:off x="4422" y="2809"/>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 name="Freeform 255"/>
            <p:cNvSpPr>
              <a:spLocks/>
            </p:cNvSpPr>
            <p:nvPr/>
          </p:nvSpPr>
          <p:spPr bwMode="auto">
            <a:xfrm>
              <a:off x="4422" y="2809"/>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2" name="Freeform 256"/>
            <p:cNvSpPr>
              <a:spLocks/>
            </p:cNvSpPr>
            <p:nvPr/>
          </p:nvSpPr>
          <p:spPr bwMode="auto">
            <a:xfrm>
              <a:off x="4422" y="2788"/>
              <a:ext cx="40" cy="13"/>
            </a:xfrm>
            <a:custGeom>
              <a:avLst/>
              <a:gdLst>
                <a:gd name="T0" fmla="*/ 27 w 40"/>
                <a:gd name="T1" fmla="*/ 13 h 13"/>
                <a:gd name="T2" fmla="*/ 0 w 40"/>
                <a:gd name="T3" fmla="*/ 9 h 13"/>
                <a:gd name="T4" fmla="*/ 13 w 40"/>
                <a:gd name="T5" fmla="*/ 0 h 13"/>
                <a:gd name="T6" fmla="*/ 40 w 40"/>
                <a:gd name="T7" fmla="*/ 4 h 13"/>
                <a:gd name="T8" fmla="*/ 27 w 40"/>
                <a:gd name="T9" fmla="*/ 13 h 13"/>
              </a:gdLst>
              <a:ahLst/>
              <a:cxnLst>
                <a:cxn ang="0">
                  <a:pos x="T0" y="T1"/>
                </a:cxn>
                <a:cxn ang="0">
                  <a:pos x="T2" y="T3"/>
                </a:cxn>
                <a:cxn ang="0">
                  <a:pos x="T4" y="T5"/>
                </a:cxn>
                <a:cxn ang="0">
                  <a:pos x="T6" y="T7"/>
                </a:cxn>
                <a:cxn ang="0">
                  <a:pos x="T8" y="T9"/>
                </a:cxn>
              </a:cxnLst>
              <a:rect l="0" t="0" r="r" b="b"/>
              <a:pathLst>
                <a:path w="40" h="13">
                  <a:moveTo>
                    <a:pt x="27" y="13"/>
                  </a:moveTo>
                  <a:lnTo>
                    <a:pt x="0" y="9"/>
                  </a:lnTo>
                  <a:lnTo>
                    <a:pt x="13" y="0"/>
                  </a:lnTo>
                  <a:lnTo>
                    <a:pt x="40" y="4"/>
                  </a:lnTo>
                  <a:lnTo>
                    <a:pt x="27" y="13"/>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 name="Freeform 257"/>
            <p:cNvSpPr>
              <a:spLocks/>
            </p:cNvSpPr>
            <p:nvPr/>
          </p:nvSpPr>
          <p:spPr bwMode="auto">
            <a:xfrm>
              <a:off x="4422" y="2788"/>
              <a:ext cx="40" cy="9"/>
            </a:xfrm>
            <a:custGeom>
              <a:avLst/>
              <a:gdLst>
                <a:gd name="T0" fmla="*/ 0 w 40"/>
                <a:gd name="T1" fmla="*/ 9 h 9"/>
                <a:gd name="T2" fmla="*/ 13 w 40"/>
                <a:gd name="T3" fmla="*/ 0 h 9"/>
                <a:gd name="T4" fmla="*/ 40 w 40"/>
                <a:gd name="T5" fmla="*/ 4 h 9"/>
              </a:gdLst>
              <a:ahLst/>
              <a:cxnLst>
                <a:cxn ang="0">
                  <a:pos x="T0" y="T1"/>
                </a:cxn>
                <a:cxn ang="0">
                  <a:pos x="T2" y="T3"/>
                </a:cxn>
                <a:cxn ang="0">
                  <a:pos x="T4" y="T5"/>
                </a:cxn>
              </a:cxnLst>
              <a:rect l="0" t="0" r="r" b="b"/>
              <a:pathLst>
                <a:path w="40" h="9">
                  <a:moveTo>
                    <a:pt x="0" y="9"/>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4" name="Freeform 258"/>
            <p:cNvSpPr>
              <a:spLocks/>
            </p:cNvSpPr>
            <p:nvPr/>
          </p:nvSpPr>
          <p:spPr bwMode="auto">
            <a:xfrm>
              <a:off x="4422" y="2768"/>
              <a:ext cx="40" cy="11"/>
            </a:xfrm>
            <a:custGeom>
              <a:avLst/>
              <a:gdLst>
                <a:gd name="T0" fmla="*/ 27 w 40"/>
                <a:gd name="T1" fmla="*/ 11 h 11"/>
                <a:gd name="T2" fmla="*/ 0 w 40"/>
                <a:gd name="T3" fmla="*/ 7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7"/>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5" name="Freeform 259"/>
            <p:cNvSpPr>
              <a:spLocks/>
            </p:cNvSpPr>
            <p:nvPr/>
          </p:nvSpPr>
          <p:spPr bwMode="auto">
            <a:xfrm>
              <a:off x="4422" y="2768"/>
              <a:ext cx="40" cy="7"/>
            </a:xfrm>
            <a:custGeom>
              <a:avLst/>
              <a:gdLst>
                <a:gd name="T0" fmla="*/ 0 w 40"/>
                <a:gd name="T1" fmla="*/ 7 h 7"/>
                <a:gd name="T2" fmla="*/ 13 w 40"/>
                <a:gd name="T3" fmla="*/ 0 h 7"/>
                <a:gd name="T4" fmla="*/ 40 w 40"/>
                <a:gd name="T5" fmla="*/ 4 h 7"/>
              </a:gdLst>
              <a:ahLst/>
              <a:cxnLst>
                <a:cxn ang="0">
                  <a:pos x="T0" y="T1"/>
                </a:cxn>
                <a:cxn ang="0">
                  <a:pos x="T2" y="T3"/>
                </a:cxn>
                <a:cxn ang="0">
                  <a:pos x="T4" y="T5"/>
                </a:cxn>
              </a:cxnLst>
              <a:rect l="0" t="0" r="r" b="b"/>
              <a:pathLst>
                <a:path w="40" h="7">
                  <a:moveTo>
                    <a:pt x="0" y="7"/>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6" name="Freeform 260"/>
            <p:cNvSpPr>
              <a:spLocks/>
            </p:cNvSpPr>
            <p:nvPr/>
          </p:nvSpPr>
          <p:spPr bwMode="auto">
            <a:xfrm>
              <a:off x="4422" y="2746"/>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7" name="Freeform 261"/>
            <p:cNvSpPr>
              <a:spLocks/>
            </p:cNvSpPr>
            <p:nvPr/>
          </p:nvSpPr>
          <p:spPr bwMode="auto">
            <a:xfrm>
              <a:off x="4422" y="2746"/>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8" name="Freeform 262"/>
            <p:cNvSpPr>
              <a:spLocks/>
            </p:cNvSpPr>
            <p:nvPr/>
          </p:nvSpPr>
          <p:spPr bwMode="auto">
            <a:xfrm>
              <a:off x="4422" y="2726"/>
              <a:ext cx="40" cy="12"/>
            </a:xfrm>
            <a:custGeom>
              <a:avLst/>
              <a:gdLst>
                <a:gd name="T0" fmla="*/ 27 w 40"/>
                <a:gd name="T1" fmla="*/ 12 h 12"/>
                <a:gd name="T2" fmla="*/ 0 w 40"/>
                <a:gd name="T3" fmla="*/ 8 h 12"/>
                <a:gd name="T4" fmla="*/ 13 w 40"/>
                <a:gd name="T5" fmla="*/ 0 h 12"/>
                <a:gd name="T6" fmla="*/ 40 w 40"/>
                <a:gd name="T7" fmla="*/ 3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3"/>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9" name="Freeform 263"/>
            <p:cNvSpPr>
              <a:spLocks/>
            </p:cNvSpPr>
            <p:nvPr/>
          </p:nvSpPr>
          <p:spPr bwMode="auto">
            <a:xfrm>
              <a:off x="4422" y="2726"/>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0" name="Freeform 264"/>
            <p:cNvSpPr>
              <a:spLocks/>
            </p:cNvSpPr>
            <p:nvPr/>
          </p:nvSpPr>
          <p:spPr bwMode="auto">
            <a:xfrm>
              <a:off x="4422" y="2705"/>
              <a:ext cx="40" cy="11"/>
            </a:xfrm>
            <a:custGeom>
              <a:avLst/>
              <a:gdLst>
                <a:gd name="T0" fmla="*/ 27 w 40"/>
                <a:gd name="T1" fmla="*/ 11 h 11"/>
                <a:gd name="T2" fmla="*/ 0 w 40"/>
                <a:gd name="T3" fmla="*/ 8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1" name="Freeform 265"/>
            <p:cNvSpPr>
              <a:spLocks/>
            </p:cNvSpPr>
            <p:nvPr/>
          </p:nvSpPr>
          <p:spPr bwMode="auto">
            <a:xfrm>
              <a:off x="4422" y="2705"/>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2" name="Freeform 266"/>
            <p:cNvSpPr>
              <a:spLocks/>
            </p:cNvSpPr>
            <p:nvPr/>
          </p:nvSpPr>
          <p:spPr bwMode="auto">
            <a:xfrm>
              <a:off x="4422" y="2684"/>
              <a:ext cx="40" cy="11"/>
            </a:xfrm>
            <a:custGeom>
              <a:avLst/>
              <a:gdLst>
                <a:gd name="T0" fmla="*/ 27 w 40"/>
                <a:gd name="T1" fmla="*/ 11 h 11"/>
                <a:gd name="T2" fmla="*/ 0 w 40"/>
                <a:gd name="T3" fmla="*/ 8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3" name="Freeform 267"/>
            <p:cNvSpPr>
              <a:spLocks/>
            </p:cNvSpPr>
            <p:nvPr/>
          </p:nvSpPr>
          <p:spPr bwMode="auto">
            <a:xfrm>
              <a:off x="4422" y="2684"/>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4" name="Freeform 268"/>
            <p:cNvSpPr>
              <a:spLocks/>
            </p:cNvSpPr>
            <p:nvPr/>
          </p:nvSpPr>
          <p:spPr bwMode="auto">
            <a:xfrm>
              <a:off x="4422" y="2663"/>
              <a:ext cx="40" cy="12"/>
            </a:xfrm>
            <a:custGeom>
              <a:avLst/>
              <a:gdLst>
                <a:gd name="T0" fmla="*/ 27 w 40"/>
                <a:gd name="T1" fmla="*/ 12 h 12"/>
                <a:gd name="T2" fmla="*/ 0 w 40"/>
                <a:gd name="T3" fmla="*/ 8 h 12"/>
                <a:gd name="T4" fmla="*/ 13 w 40"/>
                <a:gd name="T5" fmla="*/ 0 h 12"/>
                <a:gd name="T6" fmla="*/ 40 w 40"/>
                <a:gd name="T7" fmla="*/ 3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3"/>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5" name="Freeform 269"/>
            <p:cNvSpPr>
              <a:spLocks/>
            </p:cNvSpPr>
            <p:nvPr/>
          </p:nvSpPr>
          <p:spPr bwMode="auto">
            <a:xfrm>
              <a:off x="4422" y="2663"/>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6" name="Freeform 270"/>
            <p:cNvSpPr>
              <a:spLocks/>
            </p:cNvSpPr>
            <p:nvPr/>
          </p:nvSpPr>
          <p:spPr bwMode="auto">
            <a:xfrm>
              <a:off x="4422" y="2642"/>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7" name="Freeform 271"/>
            <p:cNvSpPr>
              <a:spLocks/>
            </p:cNvSpPr>
            <p:nvPr/>
          </p:nvSpPr>
          <p:spPr bwMode="auto">
            <a:xfrm>
              <a:off x="4422" y="2642"/>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8" name="Freeform 272"/>
            <p:cNvSpPr>
              <a:spLocks/>
            </p:cNvSpPr>
            <p:nvPr/>
          </p:nvSpPr>
          <p:spPr bwMode="auto">
            <a:xfrm>
              <a:off x="4422" y="2621"/>
              <a:ext cx="40" cy="11"/>
            </a:xfrm>
            <a:custGeom>
              <a:avLst/>
              <a:gdLst>
                <a:gd name="T0" fmla="*/ 27 w 40"/>
                <a:gd name="T1" fmla="*/ 11 h 11"/>
                <a:gd name="T2" fmla="*/ 0 w 40"/>
                <a:gd name="T3" fmla="*/ 9 h 11"/>
                <a:gd name="T4" fmla="*/ 13 w 40"/>
                <a:gd name="T5" fmla="*/ 0 h 11"/>
                <a:gd name="T6" fmla="*/ 40 w 40"/>
                <a:gd name="T7" fmla="*/ 4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9"/>
                  </a:lnTo>
                  <a:lnTo>
                    <a:pt x="13" y="0"/>
                  </a:lnTo>
                  <a:lnTo>
                    <a:pt x="40" y="4"/>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9" name="Freeform 273"/>
            <p:cNvSpPr>
              <a:spLocks/>
            </p:cNvSpPr>
            <p:nvPr/>
          </p:nvSpPr>
          <p:spPr bwMode="auto">
            <a:xfrm>
              <a:off x="4422" y="2621"/>
              <a:ext cx="40" cy="9"/>
            </a:xfrm>
            <a:custGeom>
              <a:avLst/>
              <a:gdLst>
                <a:gd name="T0" fmla="*/ 0 w 40"/>
                <a:gd name="T1" fmla="*/ 9 h 9"/>
                <a:gd name="T2" fmla="*/ 13 w 40"/>
                <a:gd name="T3" fmla="*/ 0 h 9"/>
                <a:gd name="T4" fmla="*/ 40 w 40"/>
                <a:gd name="T5" fmla="*/ 4 h 9"/>
              </a:gdLst>
              <a:ahLst/>
              <a:cxnLst>
                <a:cxn ang="0">
                  <a:pos x="T0" y="T1"/>
                </a:cxn>
                <a:cxn ang="0">
                  <a:pos x="T2" y="T3"/>
                </a:cxn>
                <a:cxn ang="0">
                  <a:pos x="T4" y="T5"/>
                </a:cxn>
              </a:cxnLst>
              <a:rect l="0" t="0" r="r" b="b"/>
              <a:pathLst>
                <a:path w="40" h="9">
                  <a:moveTo>
                    <a:pt x="0" y="9"/>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Freeform 274"/>
            <p:cNvSpPr>
              <a:spLocks/>
            </p:cNvSpPr>
            <p:nvPr/>
          </p:nvSpPr>
          <p:spPr bwMode="auto">
            <a:xfrm>
              <a:off x="4422" y="2601"/>
              <a:ext cx="40" cy="11"/>
            </a:xfrm>
            <a:custGeom>
              <a:avLst/>
              <a:gdLst>
                <a:gd name="T0" fmla="*/ 27 w 40"/>
                <a:gd name="T1" fmla="*/ 11 h 11"/>
                <a:gd name="T2" fmla="*/ 0 w 40"/>
                <a:gd name="T3" fmla="*/ 7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7"/>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1" name="Freeform 275"/>
            <p:cNvSpPr>
              <a:spLocks/>
            </p:cNvSpPr>
            <p:nvPr/>
          </p:nvSpPr>
          <p:spPr bwMode="auto">
            <a:xfrm>
              <a:off x="4422" y="2601"/>
              <a:ext cx="40" cy="7"/>
            </a:xfrm>
            <a:custGeom>
              <a:avLst/>
              <a:gdLst>
                <a:gd name="T0" fmla="*/ 0 w 40"/>
                <a:gd name="T1" fmla="*/ 7 h 7"/>
                <a:gd name="T2" fmla="*/ 13 w 40"/>
                <a:gd name="T3" fmla="*/ 0 h 7"/>
                <a:gd name="T4" fmla="*/ 40 w 40"/>
                <a:gd name="T5" fmla="*/ 3 h 7"/>
              </a:gdLst>
              <a:ahLst/>
              <a:cxnLst>
                <a:cxn ang="0">
                  <a:pos x="T0" y="T1"/>
                </a:cxn>
                <a:cxn ang="0">
                  <a:pos x="T2" y="T3"/>
                </a:cxn>
                <a:cxn ang="0">
                  <a:pos x="T4" y="T5"/>
                </a:cxn>
              </a:cxnLst>
              <a:rect l="0" t="0" r="r" b="b"/>
              <a:pathLst>
                <a:path w="40" h="7">
                  <a:moveTo>
                    <a:pt x="0" y="7"/>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2" name="Freeform 276"/>
            <p:cNvSpPr>
              <a:spLocks/>
            </p:cNvSpPr>
            <p:nvPr/>
          </p:nvSpPr>
          <p:spPr bwMode="auto">
            <a:xfrm>
              <a:off x="4422" y="2579"/>
              <a:ext cx="40" cy="12"/>
            </a:xfrm>
            <a:custGeom>
              <a:avLst/>
              <a:gdLst>
                <a:gd name="T0" fmla="*/ 27 w 40"/>
                <a:gd name="T1" fmla="*/ 12 h 12"/>
                <a:gd name="T2" fmla="*/ 0 w 40"/>
                <a:gd name="T3" fmla="*/ 8 h 12"/>
                <a:gd name="T4" fmla="*/ 13 w 40"/>
                <a:gd name="T5" fmla="*/ 0 h 12"/>
                <a:gd name="T6" fmla="*/ 40 w 40"/>
                <a:gd name="T7" fmla="*/ 4 h 12"/>
                <a:gd name="T8" fmla="*/ 27 w 40"/>
                <a:gd name="T9" fmla="*/ 12 h 12"/>
              </a:gdLst>
              <a:ahLst/>
              <a:cxnLst>
                <a:cxn ang="0">
                  <a:pos x="T0" y="T1"/>
                </a:cxn>
                <a:cxn ang="0">
                  <a:pos x="T2" y="T3"/>
                </a:cxn>
                <a:cxn ang="0">
                  <a:pos x="T4" y="T5"/>
                </a:cxn>
                <a:cxn ang="0">
                  <a:pos x="T6" y="T7"/>
                </a:cxn>
                <a:cxn ang="0">
                  <a:pos x="T8" y="T9"/>
                </a:cxn>
              </a:cxnLst>
              <a:rect l="0" t="0" r="r" b="b"/>
              <a:pathLst>
                <a:path w="40" h="12">
                  <a:moveTo>
                    <a:pt x="27" y="12"/>
                  </a:moveTo>
                  <a:lnTo>
                    <a:pt x="0" y="8"/>
                  </a:lnTo>
                  <a:lnTo>
                    <a:pt x="13" y="0"/>
                  </a:lnTo>
                  <a:lnTo>
                    <a:pt x="40" y="4"/>
                  </a:lnTo>
                  <a:lnTo>
                    <a:pt x="27" y="12"/>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3" name="Freeform 277"/>
            <p:cNvSpPr>
              <a:spLocks/>
            </p:cNvSpPr>
            <p:nvPr/>
          </p:nvSpPr>
          <p:spPr bwMode="auto">
            <a:xfrm>
              <a:off x="4422" y="2579"/>
              <a:ext cx="40" cy="8"/>
            </a:xfrm>
            <a:custGeom>
              <a:avLst/>
              <a:gdLst>
                <a:gd name="T0" fmla="*/ 0 w 40"/>
                <a:gd name="T1" fmla="*/ 8 h 8"/>
                <a:gd name="T2" fmla="*/ 13 w 40"/>
                <a:gd name="T3" fmla="*/ 0 h 8"/>
                <a:gd name="T4" fmla="*/ 40 w 40"/>
                <a:gd name="T5" fmla="*/ 4 h 8"/>
              </a:gdLst>
              <a:ahLst/>
              <a:cxnLst>
                <a:cxn ang="0">
                  <a:pos x="T0" y="T1"/>
                </a:cxn>
                <a:cxn ang="0">
                  <a:pos x="T2" y="T3"/>
                </a:cxn>
                <a:cxn ang="0">
                  <a:pos x="T4" y="T5"/>
                </a:cxn>
              </a:cxnLst>
              <a:rect l="0" t="0" r="r" b="b"/>
              <a:pathLst>
                <a:path w="40" h="8">
                  <a:moveTo>
                    <a:pt x="0" y="8"/>
                  </a:moveTo>
                  <a:lnTo>
                    <a:pt x="13" y="0"/>
                  </a:lnTo>
                  <a:lnTo>
                    <a:pt x="40" y="4"/>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4" name="Freeform 278"/>
            <p:cNvSpPr>
              <a:spLocks/>
            </p:cNvSpPr>
            <p:nvPr/>
          </p:nvSpPr>
          <p:spPr bwMode="auto">
            <a:xfrm>
              <a:off x="4422" y="2559"/>
              <a:ext cx="40" cy="11"/>
            </a:xfrm>
            <a:custGeom>
              <a:avLst/>
              <a:gdLst>
                <a:gd name="T0" fmla="*/ 27 w 40"/>
                <a:gd name="T1" fmla="*/ 11 h 11"/>
                <a:gd name="T2" fmla="*/ 0 w 40"/>
                <a:gd name="T3" fmla="*/ 8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5" name="Freeform 279"/>
            <p:cNvSpPr>
              <a:spLocks/>
            </p:cNvSpPr>
            <p:nvPr/>
          </p:nvSpPr>
          <p:spPr bwMode="auto">
            <a:xfrm>
              <a:off x="4422" y="2559"/>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6" name="Freeform 280"/>
            <p:cNvSpPr>
              <a:spLocks/>
            </p:cNvSpPr>
            <p:nvPr/>
          </p:nvSpPr>
          <p:spPr bwMode="auto">
            <a:xfrm>
              <a:off x="4422" y="2538"/>
              <a:ext cx="40" cy="11"/>
            </a:xfrm>
            <a:custGeom>
              <a:avLst/>
              <a:gdLst>
                <a:gd name="T0" fmla="*/ 27 w 40"/>
                <a:gd name="T1" fmla="*/ 11 h 11"/>
                <a:gd name="T2" fmla="*/ 0 w 40"/>
                <a:gd name="T3" fmla="*/ 8 h 11"/>
                <a:gd name="T4" fmla="*/ 13 w 40"/>
                <a:gd name="T5" fmla="*/ 0 h 11"/>
                <a:gd name="T6" fmla="*/ 40 w 40"/>
                <a:gd name="T7" fmla="*/ 3 h 11"/>
                <a:gd name="T8" fmla="*/ 27 w 40"/>
                <a:gd name="T9" fmla="*/ 11 h 11"/>
              </a:gdLst>
              <a:ahLst/>
              <a:cxnLst>
                <a:cxn ang="0">
                  <a:pos x="T0" y="T1"/>
                </a:cxn>
                <a:cxn ang="0">
                  <a:pos x="T2" y="T3"/>
                </a:cxn>
                <a:cxn ang="0">
                  <a:pos x="T4" y="T5"/>
                </a:cxn>
                <a:cxn ang="0">
                  <a:pos x="T6" y="T7"/>
                </a:cxn>
                <a:cxn ang="0">
                  <a:pos x="T8" y="T9"/>
                </a:cxn>
              </a:cxnLst>
              <a:rect l="0" t="0" r="r" b="b"/>
              <a:pathLst>
                <a:path w="40" h="11">
                  <a:moveTo>
                    <a:pt x="27" y="11"/>
                  </a:moveTo>
                  <a:lnTo>
                    <a:pt x="0" y="8"/>
                  </a:lnTo>
                  <a:lnTo>
                    <a:pt x="13" y="0"/>
                  </a:lnTo>
                  <a:lnTo>
                    <a:pt x="40" y="3"/>
                  </a:lnTo>
                  <a:lnTo>
                    <a:pt x="27" y="11"/>
                  </a:lnTo>
                  <a:close/>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7" name="Freeform 281"/>
            <p:cNvSpPr>
              <a:spLocks/>
            </p:cNvSpPr>
            <p:nvPr/>
          </p:nvSpPr>
          <p:spPr bwMode="auto">
            <a:xfrm>
              <a:off x="4422" y="2538"/>
              <a:ext cx="40" cy="8"/>
            </a:xfrm>
            <a:custGeom>
              <a:avLst/>
              <a:gdLst>
                <a:gd name="T0" fmla="*/ 0 w 40"/>
                <a:gd name="T1" fmla="*/ 8 h 8"/>
                <a:gd name="T2" fmla="*/ 13 w 40"/>
                <a:gd name="T3" fmla="*/ 0 h 8"/>
                <a:gd name="T4" fmla="*/ 40 w 40"/>
                <a:gd name="T5" fmla="*/ 3 h 8"/>
              </a:gdLst>
              <a:ahLst/>
              <a:cxnLst>
                <a:cxn ang="0">
                  <a:pos x="T0" y="T1"/>
                </a:cxn>
                <a:cxn ang="0">
                  <a:pos x="T2" y="T3"/>
                </a:cxn>
                <a:cxn ang="0">
                  <a:pos x="T4" y="T5"/>
                </a:cxn>
              </a:cxnLst>
              <a:rect l="0" t="0" r="r" b="b"/>
              <a:pathLst>
                <a:path w="40" h="8">
                  <a:moveTo>
                    <a:pt x="0" y="8"/>
                  </a:moveTo>
                  <a:lnTo>
                    <a:pt x="13" y="0"/>
                  </a:lnTo>
                  <a:lnTo>
                    <a:pt x="40" y="3"/>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8" name="Freeform 282"/>
            <p:cNvSpPr>
              <a:spLocks/>
            </p:cNvSpPr>
            <p:nvPr/>
          </p:nvSpPr>
          <p:spPr bwMode="auto">
            <a:xfrm>
              <a:off x="4387" y="3183"/>
              <a:ext cx="43" cy="21"/>
            </a:xfrm>
            <a:custGeom>
              <a:avLst/>
              <a:gdLst>
                <a:gd name="T0" fmla="*/ 0 w 43"/>
                <a:gd name="T1" fmla="*/ 21 h 21"/>
                <a:gd name="T2" fmla="*/ 43 w 43"/>
                <a:gd name="T3" fmla="*/ 3 h 21"/>
                <a:gd name="T4" fmla="*/ 1 w 43"/>
                <a:gd name="T5" fmla="*/ 0 h 21"/>
              </a:gdLst>
              <a:ahLst/>
              <a:cxnLst>
                <a:cxn ang="0">
                  <a:pos x="T0" y="T1"/>
                </a:cxn>
                <a:cxn ang="0">
                  <a:pos x="T2" y="T3"/>
                </a:cxn>
                <a:cxn ang="0">
                  <a:pos x="T4" y="T5"/>
                </a:cxn>
              </a:cxnLst>
              <a:rect l="0" t="0" r="r" b="b"/>
              <a:pathLst>
                <a:path w="43" h="21">
                  <a:moveTo>
                    <a:pt x="0" y="21"/>
                  </a:moveTo>
                  <a:lnTo>
                    <a:pt x="43" y="3"/>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9" name="Freeform 283"/>
            <p:cNvSpPr>
              <a:spLocks/>
            </p:cNvSpPr>
            <p:nvPr/>
          </p:nvSpPr>
          <p:spPr bwMode="auto">
            <a:xfrm>
              <a:off x="4392" y="3135"/>
              <a:ext cx="39" cy="20"/>
            </a:xfrm>
            <a:custGeom>
              <a:avLst/>
              <a:gdLst>
                <a:gd name="T0" fmla="*/ 0 w 39"/>
                <a:gd name="T1" fmla="*/ 20 h 20"/>
                <a:gd name="T2" fmla="*/ 39 w 39"/>
                <a:gd name="T3" fmla="*/ 3 h 20"/>
                <a:gd name="T4" fmla="*/ 1 w 39"/>
                <a:gd name="T5" fmla="*/ 0 h 20"/>
              </a:gdLst>
              <a:ahLst/>
              <a:cxnLst>
                <a:cxn ang="0">
                  <a:pos x="T0" y="T1"/>
                </a:cxn>
                <a:cxn ang="0">
                  <a:pos x="T2" y="T3"/>
                </a:cxn>
                <a:cxn ang="0">
                  <a:pos x="T4" y="T5"/>
                </a:cxn>
              </a:cxnLst>
              <a:rect l="0" t="0" r="r" b="b"/>
              <a:pathLst>
                <a:path w="39" h="20">
                  <a:moveTo>
                    <a:pt x="0" y="20"/>
                  </a:moveTo>
                  <a:lnTo>
                    <a:pt x="39" y="3"/>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 name="Freeform 284"/>
            <p:cNvSpPr>
              <a:spLocks/>
            </p:cNvSpPr>
            <p:nvPr/>
          </p:nvSpPr>
          <p:spPr bwMode="auto">
            <a:xfrm>
              <a:off x="4397" y="3087"/>
              <a:ext cx="35" cy="19"/>
            </a:xfrm>
            <a:custGeom>
              <a:avLst/>
              <a:gdLst>
                <a:gd name="T0" fmla="*/ 0 w 35"/>
                <a:gd name="T1" fmla="*/ 19 h 19"/>
                <a:gd name="T2" fmla="*/ 35 w 35"/>
                <a:gd name="T3" fmla="*/ 2 h 19"/>
                <a:gd name="T4" fmla="*/ 1 w 35"/>
                <a:gd name="T5" fmla="*/ 0 h 19"/>
              </a:gdLst>
              <a:ahLst/>
              <a:cxnLst>
                <a:cxn ang="0">
                  <a:pos x="T0" y="T1"/>
                </a:cxn>
                <a:cxn ang="0">
                  <a:pos x="T2" y="T3"/>
                </a:cxn>
                <a:cxn ang="0">
                  <a:pos x="T4" y="T5"/>
                </a:cxn>
              </a:cxnLst>
              <a:rect l="0" t="0" r="r" b="b"/>
              <a:pathLst>
                <a:path w="35" h="19">
                  <a:moveTo>
                    <a:pt x="0" y="19"/>
                  </a:moveTo>
                  <a:lnTo>
                    <a:pt x="35" y="2"/>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 name="Freeform 285"/>
            <p:cNvSpPr>
              <a:spLocks/>
            </p:cNvSpPr>
            <p:nvPr/>
          </p:nvSpPr>
          <p:spPr bwMode="auto">
            <a:xfrm>
              <a:off x="4402" y="3039"/>
              <a:ext cx="30" cy="16"/>
            </a:xfrm>
            <a:custGeom>
              <a:avLst/>
              <a:gdLst>
                <a:gd name="T0" fmla="*/ 0 w 30"/>
                <a:gd name="T1" fmla="*/ 16 h 16"/>
                <a:gd name="T2" fmla="*/ 30 w 30"/>
                <a:gd name="T3" fmla="*/ 3 h 16"/>
                <a:gd name="T4" fmla="*/ 1 w 30"/>
                <a:gd name="T5" fmla="*/ 0 h 16"/>
              </a:gdLst>
              <a:ahLst/>
              <a:cxnLst>
                <a:cxn ang="0">
                  <a:pos x="T0" y="T1"/>
                </a:cxn>
                <a:cxn ang="0">
                  <a:pos x="T2" y="T3"/>
                </a:cxn>
                <a:cxn ang="0">
                  <a:pos x="T4" y="T5"/>
                </a:cxn>
              </a:cxnLst>
              <a:rect l="0" t="0" r="r" b="b"/>
              <a:pathLst>
                <a:path w="30" h="16">
                  <a:moveTo>
                    <a:pt x="0" y="16"/>
                  </a:moveTo>
                  <a:lnTo>
                    <a:pt x="30" y="3"/>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2" name="Freeform 286"/>
            <p:cNvSpPr>
              <a:spLocks/>
            </p:cNvSpPr>
            <p:nvPr/>
          </p:nvSpPr>
          <p:spPr bwMode="auto">
            <a:xfrm>
              <a:off x="4408" y="2992"/>
              <a:ext cx="25" cy="14"/>
            </a:xfrm>
            <a:custGeom>
              <a:avLst/>
              <a:gdLst>
                <a:gd name="T0" fmla="*/ 0 w 25"/>
                <a:gd name="T1" fmla="*/ 14 h 14"/>
                <a:gd name="T2" fmla="*/ 25 w 25"/>
                <a:gd name="T3" fmla="*/ 2 h 14"/>
                <a:gd name="T4" fmla="*/ 0 w 25"/>
                <a:gd name="T5" fmla="*/ 0 h 14"/>
              </a:gdLst>
              <a:ahLst/>
              <a:cxnLst>
                <a:cxn ang="0">
                  <a:pos x="T0" y="T1"/>
                </a:cxn>
                <a:cxn ang="0">
                  <a:pos x="T2" y="T3"/>
                </a:cxn>
                <a:cxn ang="0">
                  <a:pos x="T4" y="T5"/>
                </a:cxn>
              </a:cxnLst>
              <a:rect l="0" t="0" r="r" b="b"/>
              <a:pathLst>
                <a:path w="25" h="14">
                  <a:moveTo>
                    <a:pt x="0" y="14"/>
                  </a:moveTo>
                  <a:lnTo>
                    <a:pt x="25" y="2"/>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287"/>
            <p:cNvSpPr>
              <a:spLocks/>
            </p:cNvSpPr>
            <p:nvPr/>
          </p:nvSpPr>
          <p:spPr bwMode="auto">
            <a:xfrm>
              <a:off x="4412" y="2944"/>
              <a:ext cx="21" cy="13"/>
            </a:xfrm>
            <a:custGeom>
              <a:avLst/>
              <a:gdLst>
                <a:gd name="T0" fmla="*/ 0 w 21"/>
                <a:gd name="T1" fmla="*/ 13 h 13"/>
                <a:gd name="T2" fmla="*/ 21 w 21"/>
                <a:gd name="T3" fmla="*/ 1 h 13"/>
                <a:gd name="T4" fmla="*/ 0 w 21"/>
                <a:gd name="T5" fmla="*/ 0 h 13"/>
              </a:gdLst>
              <a:ahLst/>
              <a:cxnLst>
                <a:cxn ang="0">
                  <a:pos x="T0" y="T1"/>
                </a:cxn>
                <a:cxn ang="0">
                  <a:pos x="T2" y="T3"/>
                </a:cxn>
                <a:cxn ang="0">
                  <a:pos x="T4" y="T5"/>
                </a:cxn>
              </a:cxnLst>
              <a:rect l="0" t="0" r="r" b="b"/>
              <a:pathLst>
                <a:path w="21" h="13">
                  <a:moveTo>
                    <a:pt x="0" y="13"/>
                  </a:moveTo>
                  <a:lnTo>
                    <a:pt x="21" y="1"/>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4" name="Freeform 288"/>
            <p:cNvSpPr>
              <a:spLocks/>
            </p:cNvSpPr>
            <p:nvPr/>
          </p:nvSpPr>
          <p:spPr bwMode="auto">
            <a:xfrm>
              <a:off x="4417" y="2896"/>
              <a:ext cx="16" cy="11"/>
            </a:xfrm>
            <a:custGeom>
              <a:avLst/>
              <a:gdLst>
                <a:gd name="T0" fmla="*/ 0 w 16"/>
                <a:gd name="T1" fmla="*/ 11 h 11"/>
                <a:gd name="T2" fmla="*/ 16 w 16"/>
                <a:gd name="T3" fmla="*/ 2 h 11"/>
                <a:gd name="T4" fmla="*/ 0 w 16"/>
                <a:gd name="T5" fmla="*/ 0 h 11"/>
              </a:gdLst>
              <a:ahLst/>
              <a:cxnLst>
                <a:cxn ang="0">
                  <a:pos x="T0" y="T1"/>
                </a:cxn>
                <a:cxn ang="0">
                  <a:pos x="T2" y="T3"/>
                </a:cxn>
                <a:cxn ang="0">
                  <a:pos x="T4" y="T5"/>
                </a:cxn>
              </a:cxnLst>
              <a:rect l="0" t="0" r="r" b="b"/>
              <a:pathLst>
                <a:path w="16" h="11">
                  <a:moveTo>
                    <a:pt x="0" y="11"/>
                  </a:moveTo>
                  <a:lnTo>
                    <a:pt x="16" y="2"/>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5" name="Freeform 289"/>
            <p:cNvSpPr>
              <a:spLocks/>
            </p:cNvSpPr>
            <p:nvPr/>
          </p:nvSpPr>
          <p:spPr bwMode="auto">
            <a:xfrm>
              <a:off x="4423" y="2849"/>
              <a:ext cx="11" cy="8"/>
            </a:xfrm>
            <a:custGeom>
              <a:avLst/>
              <a:gdLst>
                <a:gd name="T0" fmla="*/ 0 w 11"/>
                <a:gd name="T1" fmla="*/ 8 h 8"/>
                <a:gd name="T2" fmla="*/ 11 w 11"/>
                <a:gd name="T3" fmla="*/ 1 h 8"/>
                <a:gd name="T4" fmla="*/ 0 w 11"/>
                <a:gd name="T5" fmla="*/ 0 h 8"/>
              </a:gdLst>
              <a:ahLst/>
              <a:cxnLst>
                <a:cxn ang="0">
                  <a:pos x="T0" y="T1"/>
                </a:cxn>
                <a:cxn ang="0">
                  <a:pos x="T2" y="T3"/>
                </a:cxn>
                <a:cxn ang="0">
                  <a:pos x="T4" y="T5"/>
                </a:cxn>
              </a:cxnLst>
              <a:rect l="0" t="0" r="r" b="b"/>
              <a:pathLst>
                <a:path w="11" h="8">
                  <a:moveTo>
                    <a:pt x="0" y="8"/>
                  </a:moveTo>
                  <a:lnTo>
                    <a:pt x="11" y="1"/>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6" name="Freeform 290"/>
            <p:cNvSpPr>
              <a:spLocks/>
            </p:cNvSpPr>
            <p:nvPr/>
          </p:nvSpPr>
          <p:spPr bwMode="auto">
            <a:xfrm>
              <a:off x="4429" y="3176"/>
              <a:ext cx="77" cy="24"/>
            </a:xfrm>
            <a:custGeom>
              <a:avLst/>
              <a:gdLst>
                <a:gd name="T0" fmla="*/ 0 w 77"/>
                <a:gd name="T1" fmla="*/ 24 h 24"/>
                <a:gd name="T2" fmla="*/ 77 w 77"/>
                <a:gd name="T3" fmla="*/ 12 h 24"/>
                <a:gd name="T4" fmla="*/ 1 w 77"/>
                <a:gd name="T5" fmla="*/ 0 h 24"/>
              </a:gdLst>
              <a:ahLst/>
              <a:cxnLst>
                <a:cxn ang="0">
                  <a:pos x="T0" y="T1"/>
                </a:cxn>
                <a:cxn ang="0">
                  <a:pos x="T2" y="T3"/>
                </a:cxn>
                <a:cxn ang="0">
                  <a:pos x="T4" y="T5"/>
                </a:cxn>
              </a:cxnLst>
              <a:rect l="0" t="0" r="r" b="b"/>
              <a:pathLst>
                <a:path w="77" h="24">
                  <a:moveTo>
                    <a:pt x="0" y="24"/>
                  </a:moveTo>
                  <a:lnTo>
                    <a:pt x="77" y="12"/>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7" name="Freeform 291"/>
            <p:cNvSpPr>
              <a:spLocks/>
            </p:cNvSpPr>
            <p:nvPr/>
          </p:nvSpPr>
          <p:spPr bwMode="auto">
            <a:xfrm>
              <a:off x="4430" y="3132"/>
              <a:ext cx="71" cy="23"/>
            </a:xfrm>
            <a:custGeom>
              <a:avLst/>
              <a:gdLst>
                <a:gd name="T0" fmla="*/ 0 w 71"/>
                <a:gd name="T1" fmla="*/ 23 h 23"/>
                <a:gd name="T2" fmla="*/ 71 w 71"/>
                <a:gd name="T3" fmla="*/ 10 h 23"/>
                <a:gd name="T4" fmla="*/ 1 w 71"/>
                <a:gd name="T5" fmla="*/ 0 h 23"/>
              </a:gdLst>
              <a:ahLst/>
              <a:cxnLst>
                <a:cxn ang="0">
                  <a:pos x="T0" y="T1"/>
                </a:cxn>
                <a:cxn ang="0">
                  <a:pos x="T2" y="T3"/>
                </a:cxn>
                <a:cxn ang="0">
                  <a:pos x="T4" y="T5"/>
                </a:cxn>
              </a:cxnLst>
              <a:rect l="0" t="0" r="r" b="b"/>
              <a:pathLst>
                <a:path w="71" h="23">
                  <a:moveTo>
                    <a:pt x="0" y="23"/>
                  </a:moveTo>
                  <a:lnTo>
                    <a:pt x="71" y="10"/>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8" name="Freeform 292"/>
            <p:cNvSpPr>
              <a:spLocks/>
            </p:cNvSpPr>
            <p:nvPr/>
          </p:nvSpPr>
          <p:spPr bwMode="auto">
            <a:xfrm>
              <a:off x="4431" y="3088"/>
              <a:ext cx="63" cy="21"/>
            </a:xfrm>
            <a:custGeom>
              <a:avLst/>
              <a:gdLst>
                <a:gd name="T0" fmla="*/ 0 w 63"/>
                <a:gd name="T1" fmla="*/ 21 h 21"/>
                <a:gd name="T2" fmla="*/ 63 w 63"/>
                <a:gd name="T3" fmla="*/ 10 h 21"/>
                <a:gd name="T4" fmla="*/ 1 w 63"/>
                <a:gd name="T5" fmla="*/ 0 h 21"/>
              </a:gdLst>
              <a:ahLst/>
              <a:cxnLst>
                <a:cxn ang="0">
                  <a:pos x="T0" y="T1"/>
                </a:cxn>
                <a:cxn ang="0">
                  <a:pos x="T2" y="T3"/>
                </a:cxn>
                <a:cxn ang="0">
                  <a:pos x="T4" y="T5"/>
                </a:cxn>
              </a:cxnLst>
              <a:rect l="0" t="0" r="r" b="b"/>
              <a:pathLst>
                <a:path w="63" h="21">
                  <a:moveTo>
                    <a:pt x="0" y="21"/>
                  </a:moveTo>
                  <a:lnTo>
                    <a:pt x="63" y="10"/>
                  </a:lnTo>
                  <a:lnTo>
                    <a:pt x="1" y="0"/>
                  </a:lnTo>
                </a:path>
              </a:pathLst>
            </a:custGeom>
            <a:noFill/>
            <a:ln w="6350">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9" name="Freeform 293"/>
            <p:cNvSpPr>
              <a:spLocks/>
            </p:cNvSpPr>
            <p:nvPr/>
          </p:nvSpPr>
          <p:spPr bwMode="auto">
            <a:xfrm>
              <a:off x="4432" y="3044"/>
              <a:ext cx="56" cy="19"/>
            </a:xfrm>
            <a:custGeom>
              <a:avLst/>
              <a:gdLst>
                <a:gd name="T0" fmla="*/ 0 w 56"/>
                <a:gd name="T1" fmla="*/ 19 h 19"/>
                <a:gd name="T2" fmla="*/ 56 w 56"/>
                <a:gd name="T3" fmla="*/ 9 h 19"/>
                <a:gd name="T4" fmla="*/ 1 w 56"/>
                <a:gd name="T5" fmla="*/ 0 h 19"/>
              </a:gdLst>
              <a:ahLst/>
              <a:cxnLst>
                <a:cxn ang="0">
                  <a:pos x="T0" y="T1"/>
                </a:cxn>
                <a:cxn ang="0">
                  <a:pos x="T2" y="T3"/>
                </a:cxn>
                <a:cxn ang="0">
                  <a:pos x="T4" y="T5"/>
                </a:cxn>
              </a:cxnLst>
              <a:rect l="0" t="0" r="r" b="b"/>
              <a:pathLst>
                <a:path w="56" h="19">
                  <a:moveTo>
                    <a:pt x="0" y="19"/>
                  </a:moveTo>
                  <a:lnTo>
                    <a:pt x="56" y="9"/>
                  </a:lnTo>
                  <a:lnTo>
                    <a:pt x="1"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 name="Freeform 294"/>
            <p:cNvSpPr>
              <a:spLocks/>
            </p:cNvSpPr>
            <p:nvPr/>
          </p:nvSpPr>
          <p:spPr bwMode="auto">
            <a:xfrm>
              <a:off x="4433" y="3000"/>
              <a:ext cx="49" cy="17"/>
            </a:xfrm>
            <a:custGeom>
              <a:avLst/>
              <a:gdLst>
                <a:gd name="T0" fmla="*/ 0 w 49"/>
                <a:gd name="T1" fmla="*/ 17 h 17"/>
                <a:gd name="T2" fmla="*/ 49 w 49"/>
                <a:gd name="T3" fmla="*/ 8 h 17"/>
                <a:gd name="T4" fmla="*/ 0 w 49"/>
                <a:gd name="T5" fmla="*/ 0 h 17"/>
              </a:gdLst>
              <a:ahLst/>
              <a:cxnLst>
                <a:cxn ang="0">
                  <a:pos x="T0" y="T1"/>
                </a:cxn>
                <a:cxn ang="0">
                  <a:pos x="T2" y="T3"/>
                </a:cxn>
                <a:cxn ang="0">
                  <a:pos x="T4" y="T5"/>
                </a:cxn>
              </a:cxnLst>
              <a:rect l="0" t="0" r="r" b="b"/>
              <a:pathLst>
                <a:path w="49" h="17">
                  <a:moveTo>
                    <a:pt x="0" y="17"/>
                  </a:moveTo>
                  <a:lnTo>
                    <a:pt x="49" y="8"/>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1" name="Freeform 295"/>
            <p:cNvSpPr>
              <a:spLocks/>
            </p:cNvSpPr>
            <p:nvPr/>
          </p:nvSpPr>
          <p:spPr bwMode="auto">
            <a:xfrm>
              <a:off x="4434" y="2956"/>
              <a:ext cx="43" cy="15"/>
            </a:xfrm>
            <a:custGeom>
              <a:avLst/>
              <a:gdLst>
                <a:gd name="T0" fmla="*/ 0 w 43"/>
                <a:gd name="T1" fmla="*/ 15 h 15"/>
                <a:gd name="T2" fmla="*/ 43 w 43"/>
                <a:gd name="T3" fmla="*/ 7 h 15"/>
                <a:gd name="T4" fmla="*/ 0 w 43"/>
                <a:gd name="T5" fmla="*/ 0 h 15"/>
              </a:gdLst>
              <a:ahLst/>
              <a:cxnLst>
                <a:cxn ang="0">
                  <a:pos x="T0" y="T1"/>
                </a:cxn>
                <a:cxn ang="0">
                  <a:pos x="T2" y="T3"/>
                </a:cxn>
                <a:cxn ang="0">
                  <a:pos x="T4" y="T5"/>
                </a:cxn>
              </a:cxnLst>
              <a:rect l="0" t="0" r="r" b="b"/>
              <a:pathLst>
                <a:path w="43" h="15">
                  <a:moveTo>
                    <a:pt x="0" y="15"/>
                  </a:moveTo>
                  <a:lnTo>
                    <a:pt x="43" y="7"/>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2" name="Freeform 296"/>
            <p:cNvSpPr>
              <a:spLocks/>
            </p:cNvSpPr>
            <p:nvPr/>
          </p:nvSpPr>
          <p:spPr bwMode="auto">
            <a:xfrm>
              <a:off x="4435" y="2913"/>
              <a:ext cx="36" cy="12"/>
            </a:xfrm>
            <a:custGeom>
              <a:avLst/>
              <a:gdLst>
                <a:gd name="T0" fmla="*/ 0 w 36"/>
                <a:gd name="T1" fmla="*/ 12 h 12"/>
                <a:gd name="T2" fmla="*/ 36 w 36"/>
                <a:gd name="T3" fmla="*/ 5 h 12"/>
                <a:gd name="T4" fmla="*/ 0 w 36"/>
                <a:gd name="T5" fmla="*/ 0 h 12"/>
              </a:gdLst>
              <a:ahLst/>
              <a:cxnLst>
                <a:cxn ang="0">
                  <a:pos x="T0" y="T1"/>
                </a:cxn>
                <a:cxn ang="0">
                  <a:pos x="T2" y="T3"/>
                </a:cxn>
                <a:cxn ang="0">
                  <a:pos x="T4" y="T5"/>
                </a:cxn>
              </a:cxnLst>
              <a:rect l="0" t="0" r="r" b="b"/>
              <a:pathLst>
                <a:path w="36" h="12">
                  <a:moveTo>
                    <a:pt x="0" y="12"/>
                  </a:moveTo>
                  <a:lnTo>
                    <a:pt x="36" y="5"/>
                  </a:lnTo>
                  <a:lnTo>
                    <a:pt x="0" y="0"/>
                  </a:lnTo>
                </a:path>
              </a:pathLst>
            </a:custGeom>
            <a:noFill/>
            <a:ln w="4763">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3" name="Freeform 297"/>
            <p:cNvSpPr>
              <a:spLocks/>
            </p:cNvSpPr>
            <p:nvPr/>
          </p:nvSpPr>
          <p:spPr bwMode="auto">
            <a:xfrm>
              <a:off x="4436" y="2868"/>
              <a:ext cx="29" cy="11"/>
            </a:xfrm>
            <a:custGeom>
              <a:avLst/>
              <a:gdLst>
                <a:gd name="T0" fmla="*/ 0 w 29"/>
                <a:gd name="T1" fmla="*/ 11 h 11"/>
                <a:gd name="T2" fmla="*/ 29 w 29"/>
                <a:gd name="T3" fmla="*/ 5 h 11"/>
                <a:gd name="T4" fmla="*/ 0 w 29"/>
                <a:gd name="T5" fmla="*/ 0 h 11"/>
              </a:gdLst>
              <a:ahLst/>
              <a:cxnLst>
                <a:cxn ang="0">
                  <a:pos x="T0" y="T1"/>
                </a:cxn>
                <a:cxn ang="0">
                  <a:pos x="T2" y="T3"/>
                </a:cxn>
                <a:cxn ang="0">
                  <a:pos x="T4" y="T5"/>
                </a:cxn>
              </a:cxnLst>
              <a:rect l="0" t="0" r="r" b="b"/>
              <a:pathLst>
                <a:path w="29" h="11">
                  <a:moveTo>
                    <a:pt x="0" y="11"/>
                  </a:moveTo>
                  <a:lnTo>
                    <a:pt x="29" y="5"/>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4" name="Freeform 298"/>
            <p:cNvSpPr>
              <a:spLocks/>
            </p:cNvSpPr>
            <p:nvPr/>
          </p:nvSpPr>
          <p:spPr bwMode="auto">
            <a:xfrm>
              <a:off x="4438" y="2825"/>
              <a:ext cx="21" cy="8"/>
            </a:xfrm>
            <a:custGeom>
              <a:avLst/>
              <a:gdLst>
                <a:gd name="T0" fmla="*/ 0 w 21"/>
                <a:gd name="T1" fmla="*/ 8 h 8"/>
                <a:gd name="T2" fmla="*/ 21 w 21"/>
                <a:gd name="T3" fmla="*/ 4 h 8"/>
                <a:gd name="T4" fmla="*/ 0 w 21"/>
                <a:gd name="T5" fmla="*/ 0 h 8"/>
              </a:gdLst>
              <a:ahLst/>
              <a:cxnLst>
                <a:cxn ang="0">
                  <a:pos x="T0" y="T1"/>
                </a:cxn>
                <a:cxn ang="0">
                  <a:pos x="T2" y="T3"/>
                </a:cxn>
                <a:cxn ang="0">
                  <a:pos x="T4" y="T5"/>
                </a:cxn>
              </a:cxnLst>
              <a:rect l="0" t="0" r="r" b="b"/>
              <a:pathLst>
                <a:path w="21" h="8">
                  <a:moveTo>
                    <a:pt x="0" y="8"/>
                  </a:moveTo>
                  <a:lnTo>
                    <a:pt x="21" y="4"/>
                  </a:lnTo>
                  <a:lnTo>
                    <a:pt x="0" y="0"/>
                  </a:lnTo>
                </a:path>
              </a:pathLst>
            </a:custGeom>
            <a:noFill/>
            <a:ln w="3175">
              <a:solidFill>
                <a:srgbClr val="64646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5" name="Freeform 299"/>
            <p:cNvSpPr>
              <a:spLocks/>
            </p:cNvSpPr>
            <p:nvPr/>
          </p:nvSpPr>
          <p:spPr bwMode="auto">
            <a:xfrm>
              <a:off x="4376" y="3212"/>
              <a:ext cx="144" cy="51"/>
            </a:xfrm>
            <a:custGeom>
              <a:avLst/>
              <a:gdLst>
                <a:gd name="T0" fmla="*/ 94 w 144"/>
                <a:gd name="T1" fmla="*/ 51 h 51"/>
                <a:gd name="T2" fmla="*/ 144 w 144"/>
                <a:gd name="T3" fmla="*/ 17 h 51"/>
                <a:gd name="T4" fmla="*/ 57 w 144"/>
                <a:gd name="T5" fmla="*/ 0 h 51"/>
                <a:gd name="T6" fmla="*/ 0 w 144"/>
                <a:gd name="T7" fmla="*/ 31 h 51"/>
                <a:gd name="T8" fmla="*/ 94 w 144"/>
                <a:gd name="T9" fmla="*/ 51 h 51"/>
              </a:gdLst>
              <a:ahLst/>
              <a:cxnLst>
                <a:cxn ang="0">
                  <a:pos x="T0" y="T1"/>
                </a:cxn>
                <a:cxn ang="0">
                  <a:pos x="T2" y="T3"/>
                </a:cxn>
                <a:cxn ang="0">
                  <a:pos x="T4" y="T5"/>
                </a:cxn>
                <a:cxn ang="0">
                  <a:pos x="T6" y="T7"/>
                </a:cxn>
                <a:cxn ang="0">
                  <a:pos x="T8" y="T9"/>
                </a:cxn>
              </a:cxnLst>
              <a:rect l="0" t="0" r="r" b="b"/>
              <a:pathLst>
                <a:path w="144" h="51">
                  <a:moveTo>
                    <a:pt x="94" y="51"/>
                  </a:moveTo>
                  <a:lnTo>
                    <a:pt x="144" y="17"/>
                  </a:lnTo>
                  <a:lnTo>
                    <a:pt x="57" y="0"/>
                  </a:lnTo>
                  <a:lnTo>
                    <a:pt x="0" y="31"/>
                  </a:lnTo>
                  <a:lnTo>
                    <a:pt x="94" y="5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36" name="Line 300"/>
            <p:cNvSpPr>
              <a:spLocks noChangeShapeType="1"/>
            </p:cNvSpPr>
            <p:nvPr/>
          </p:nvSpPr>
          <p:spPr bwMode="auto">
            <a:xfrm>
              <a:off x="4447" y="2823"/>
              <a:ext cx="24" cy="433"/>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7" name="Line 301"/>
            <p:cNvSpPr>
              <a:spLocks noChangeShapeType="1"/>
            </p:cNvSpPr>
            <p:nvPr/>
          </p:nvSpPr>
          <p:spPr bwMode="auto">
            <a:xfrm>
              <a:off x="4458" y="2818"/>
              <a:ext cx="55" cy="411"/>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8" name="Line 302"/>
            <p:cNvSpPr>
              <a:spLocks noChangeShapeType="1"/>
            </p:cNvSpPr>
            <p:nvPr/>
          </p:nvSpPr>
          <p:spPr bwMode="auto">
            <a:xfrm flipH="1">
              <a:off x="4428" y="2817"/>
              <a:ext cx="11" cy="401"/>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9" name="Line 303"/>
            <p:cNvSpPr>
              <a:spLocks noChangeShapeType="1"/>
            </p:cNvSpPr>
            <p:nvPr/>
          </p:nvSpPr>
          <p:spPr bwMode="auto">
            <a:xfrm flipH="1">
              <a:off x="4385" y="2823"/>
              <a:ext cx="42" cy="41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0" name="Freeform 304"/>
            <p:cNvSpPr>
              <a:spLocks/>
            </p:cNvSpPr>
            <p:nvPr/>
          </p:nvSpPr>
          <p:spPr bwMode="auto">
            <a:xfrm>
              <a:off x="4389" y="3199"/>
              <a:ext cx="80" cy="31"/>
            </a:xfrm>
            <a:custGeom>
              <a:avLst/>
              <a:gdLst>
                <a:gd name="T0" fmla="*/ 80 w 80"/>
                <a:gd name="T1" fmla="*/ 31 h 31"/>
                <a:gd name="T2" fmla="*/ 0 w 80"/>
                <a:gd name="T3" fmla="*/ 12 h 31"/>
                <a:gd name="T4" fmla="*/ 77 w 80"/>
                <a:gd name="T5" fmla="*/ 0 h 31"/>
              </a:gdLst>
              <a:ahLst/>
              <a:cxnLst>
                <a:cxn ang="0">
                  <a:pos x="T0" y="T1"/>
                </a:cxn>
                <a:cxn ang="0">
                  <a:pos x="T2" y="T3"/>
                </a:cxn>
                <a:cxn ang="0">
                  <a:pos x="T4" y="T5"/>
                </a:cxn>
              </a:cxnLst>
              <a:rect l="0" t="0" r="r" b="b"/>
              <a:pathLst>
                <a:path w="80" h="31">
                  <a:moveTo>
                    <a:pt x="80" y="31"/>
                  </a:moveTo>
                  <a:lnTo>
                    <a:pt x="0" y="12"/>
                  </a:lnTo>
                  <a:lnTo>
                    <a:pt x="7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1" name="Freeform 305"/>
            <p:cNvSpPr>
              <a:spLocks/>
            </p:cNvSpPr>
            <p:nvPr/>
          </p:nvSpPr>
          <p:spPr bwMode="auto">
            <a:xfrm>
              <a:off x="4394" y="3153"/>
              <a:ext cx="72" cy="28"/>
            </a:xfrm>
            <a:custGeom>
              <a:avLst/>
              <a:gdLst>
                <a:gd name="T0" fmla="*/ 72 w 72"/>
                <a:gd name="T1" fmla="*/ 28 h 28"/>
                <a:gd name="T2" fmla="*/ 0 w 72"/>
                <a:gd name="T3" fmla="*/ 11 h 28"/>
                <a:gd name="T4" fmla="*/ 69 w 72"/>
                <a:gd name="T5" fmla="*/ 0 h 28"/>
              </a:gdLst>
              <a:ahLst/>
              <a:cxnLst>
                <a:cxn ang="0">
                  <a:pos x="T0" y="T1"/>
                </a:cxn>
                <a:cxn ang="0">
                  <a:pos x="T2" y="T3"/>
                </a:cxn>
                <a:cxn ang="0">
                  <a:pos x="T4" y="T5"/>
                </a:cxn>
              </a:cxnLst>
              <a:rect l="0" t="0" r="r" b="b"/>
              <a:pathLst>
                <a:path w="72" h="28">
                  <a:moveTo>
                    <a:pt x="72" y="28"/>
                  </a:moveTo>
                  <a:lnTo>
                    <a:pt x="0" y="11"/>
                  </a:lnTo>
                  <a:lnTo>
                    <a:pt x="69"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 name="Freeform 306"/>
            <p:cNvSpPr>
              <a:spLocks/>
            </p:cNvSpPr>
            <p:nvPr/>
          </p:nvSpPr>
          <p:spPr bwMode="auto">
            <a:xfrm>
              <a:off x="4398" y="3107"/>
              <a:ext cx="65" cy="25"/>
            </a:xfrm>
            <a:custGeom>
              <a:avLst/>
              <a:gdLst>
                <a:gd name="T0" fmla="*/ 65 w 65"/>
                <a:gd name="T1" fmla="*/ 25 h 25"/>
                <a:gd name="T2" fmla="*/ 0 w 65"/>
                <a:gd name="T3" fmla="*/ 9 h 25"/>
                <a:gd name="T4" fmla="*/ 63 w 65"/>
                <a:gd name="T5" fmla="*/ 0 h 25"/>
              </a:gdLst>
              <a:ahLst/>
              <a:cxnLst>
                <a:cxn ang="0">
                  <a:pos x="T0" y="T1"/>
                </a:cxn>
                <a:cxn ang="0">
                  <a:pos x="T2" y="T3"/>
                </a:cxn>
                <a:cxn ang="0">
                  <a:pos x="T4" y="T5"/>
                </a:cxn>
              </a:cxnLst>
              <a:rect l="0" t="0" r="r" b="b"/>
              <a:pathLst>
                <a:path w="65" h="25">
                  <a:moveTo>
                    <a:pt x="65" y="25"/>
                  </a:moveTo>
                  <a:lnTo>
                    <a:pt x="0" y="9"/>
                  </a:lnTo>
                  <a:lnTo>
                    <a:pt x="6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3" name="Freeform 307"/>
            <p:cNvSpPr>
              <a:spLocks/>
            </p:cNvSpPr>
            <p:nvPr/>
          </p:nvSpPr>
          <p:spPr bwMode="auto">
            <a:xfrm>
              <a:off x="4403" y="3060"/>
              <a:ext cx="57" cy="23"/>
            </a:xfrm>
            <a:custGeom>
              <a:avLst/>
              <a:gdLst>
                <a:gd name="T0" fmla="*/ 57 w 57"/>
                <a:gd name="T1" fmla="*/ 23 h 23"/>
                <a:gd name="T2" fmla="*/ 0 w 57"/>
                <a:gd name="T3" fmla="*/ 9 h 23"/>
                <a:gd name="T4" fmla="*/ 55 w 57"/>
                <a:gd name="T5" fmla="*/ 0 h 23"/>
              </a:gdLst>
              <a:ahLst/>
              <a:cxnLst>
                <a:cxn ang="0">
                  <a:pos x="T0" y="T1"/>
                </a:cxn>
                <a:cxn ang="0">
                  <a:pos x="T2" y="T3"/>
                </a:cxn>
                <a:cxn ang="0">
                  <a:pos x="T4" y="T5"/>
                </a:cxn>
              </a:cxnLst>
              <a:rect l="0" t="0" r="r" b="b"/>
              <a:pathLst>
                <a:path w="57" h="23">
                  <a:moveTo>
                    <a:pt x="57" y="23"/>
                  </a:moveTo>
                  <a:lnTo>
                    <a:pt x="0" y="9"/>
                  </a:lnTo>
                  <a:lnTo>
                    <a:pt x="55"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 name="Freeform 308"/>
            <p:cNvSpPr>
              <a:spLocks/>
            </p:cNvSpPr>
            <p:nvPr/>
          </p:nvSpPr>
          <p:spPr bwMode="auto">
            <a:xfrm>
              <a:off x="4408" y="3014"/>
              <a:ext cx="50" cy="19"/>
            </a:xfrm>
            <a:custGeom>
              <a:avLst/>
              <a:gdLst>
                <a:gd name="T0" fmla="*/ 50 w 50"/>
                <a:gd name="T1" fmla="*/ 19 h 19"/>
                <a:gd name="T2" fmla="*/ 0 w 50"/>
                <a:gd name="T3" fmla="*/ 8 h 19"/>
                <a:gd name="T4" fmla="*/ 48 w 50"/>
                <a:gd name="T5" fmla="*/ 0 h 19"/>
              </a:gdLst>
              <a:ahLst/>
              <a:cxnLst>
                <a:cxn ang="0">
                  <a:pos x="T0" y="T1"/>
                </a:cxn>
                <a:cxn ang="0">
                  <a:pos x="T2" y="T3"/>
                </a:cxn>
                <a:cxn ang="0">
                  <a:pos x="T4" y="T5"/>
                </a:cxn>
              </a:cxnLst>
              <a:rect l="0" t="0" r="r" b="b"/>
              <a:pathLst>
                <a:path w="50" h="19">
                  <a:moveTo>
                    <a:pt x="50" y="19"/>
                  </a:moveTo>
                  <a:lnTo>
                    <a:pt x="0" y="8"/>
                  </a:lnTo>
                  <a:lnTo>
                    <a:pt x="48"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5" name="Freeform 309"/>
            <p:cNvSpPr>
              <a:spLocks/>
            </p:cNvSpPr>
            <p:nvPr/>
          </p:nvSpPr>
          <p:spPr bwMode="auto">
            <a:xfrm>
              <a:off x="4411" y="2968"/>
              <a:ext cx="45" cy="16"/>
            </a:xfrm>
            <a:custGeom>
              <a:avLst/>
              <a:gdLst>
                <a:gd name="T0" fmla="*/ 45 w 45"/>
                <a:gd name="T1" fmla="*/ 16 h 16"/>
                <a:gd name="T2" fmla="*/ 0 w 45"/>
                <a:gd name="T3" fmla="*/ 6 h 16"/>
                <a:gd name="T4" fmla="*/ 43 w 45"/>
                <a:gd name="T5" fmla="*/ 0 h 16"/>
              </a:gdLst>
              <a:ahLst/>
              <a:cxnLst>
                <a:cxn ang="0">
                  <a:pos x="T0" y="T1"/>
                </a:cxn>
                <a:cxn ang="0">
                  <a:pos x="T2" y="T3"/>
                </a:cxn>
                <a:cxn ang="0">
                  <a:pos x="T4" y="T5"/>
                </a:cxn>
              </a:cxnLst>
              <a:rect l="0" t="0" r="r" b="b"/>
              <a:pathLst>
                <a:path w="45" h="16">
                  <a:moveTo>
                    <a:pt x="45" y="16"/>
                  </a:moveTo>
                  <a:lnTo>
                    <a:pt x="0" y="6"/>
                  </a:lnTo>
                  <a:lnTo>
                    <a:pt x="43"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6" name="Freeform 310"/>
            <p:cNvSpPr>
              <a:spLocks/>
            </p:cNvSpPr>
            <p:nvPr/>
          </p:nvSpPr>
          <p:spPr bwMode="auto">
            <a:xfrm>
              <a:off x="4416" y="2921"/>
              <a:ext cx="37" cy="15"/>
            </a:xfrm>
            <a:custGeom>
              <a:avLst/>
              <a:gdLst>
                <a:gd name="T0" fmla="*/ 37 w 37"/>
                <a:gd name="T1" fmla="*/ 15 h 15"/>
                <a:gd name="T2" fmla="*/ 0 w 37"/>
                <a:gd name="T3" fmla="*/ 6 h 15"/>
                <a:gd name="T4" fmla="*/ 36 w 37"/>
                <a:gd name="T5" fmla="*/ 0 h 15"/>
              </a:gdLst>
              <a:ahLst/>
              <a:cxnLst>
                <a:cxn ang="0">
                  <a:pos x="T0" y="T1"/>
                </a:cxn>
                <a:cxn ang="0">
                  <a:pos x="T2" y="T3"/>
                </a:cxn>
                <a:cxn ang="0">
                  <a:pos x="T4" y="T5"/>
                </a:cxn>
              </a:cxnLst>
              <a:rect l="0" t="0" r="r" b="b"/>
              <a:pathLst>
                <a:path w="37" h="15">
                  <a:moveTo>
                    <a:pt x="37" y="15"/>
                  </a:moveTo>
                  <a:lnTo>
                    <a:pt x="0" y="6"/>
                  </a:lnTo>
                  <a:lnTo>
                    <a:pt x="36" y="0"/>
                  </a:lnTo>
                </a:path>
              </a:pathLst>
            </a:custGeom>
            <a:noFill/>
            <a:ln w="4763">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7" name="Freeform 311"/>
            <p:cNvSpPr>
              <a:spLocks/>
            </p:cNvSpPr>
            <p:nvPr/>
          </p:nvSpPr>
          <p:spPr bwMode="auto">
            <a:xfrm>
              <a:off x="4420" y="2875"/>
              <a:ext cx="30" cy="11"/>
            </a:xfrm>
            <a:custGeom>
              <a:avLst/>
              <a:gdLst>
                <a:gd name="T0" fmla="*/ 30 w 30"/>
                <a:gd name="T1" fmla="*/ 11 h 11"/>
                <a:gd name="T2" fmla="*/ 0 w 30"/>
                <a:gd name="T3" fmla="*/ 5 h 11"/>
                <a:gd name="T4" fmla="*/ 29 w 30"/>
                <a:gd name="T5" fmla="*/ 0 h 11"/>
              </a:gdLst>
              <a:ahLst/>
              <a:cxnLst>
                <a:cxn ang="0">
                  <a:pos x="T0" y="T1"/>
                </a:cxn>
                <a:cxn ang="0">
                  <a:pos x="T2" y="T3"/>
                </a:cxn>
                <a:cxn ang="0">
                  <a:pos x="T4" y="T5"/>
                </a:cxn>
              </a:cxnLst>
              <a:rect l="0" t="0" r="r" b="b"/>
              <a:pathLst>
                <a:path w="30" h="11">
                  <a:moveTo>
                    <a:pt x="30" y="11"/>
                  </a:moveTo>
                  <a:lnTo>
                    <a:pt x="0" y="5"/>
                  </a:lnTo>
                  <a:lnTo>
                    <a:pt x="29"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8" name="Freeform 312"/>
            <p:cNvSpPr>
              <a:spLocks/>
            </p:cNvSpPr>
            <p:nvPr/>
          </p:nvSpPr>
          <p:spPr bwMode="auto">
            <a:xfrm>
              <a:off x="4425" y="2829"/>
              <a:ext cx="22" cy="8"/>
            </a:xfrm>
            <a:custGeom>
              <a:avLst/>
              <a:gdLst>
                <a:gd name="T0" fmla="*/ 22 w 22"/>
                <a:gd name="T1" fmla="*/ 8 h 8"/>
                <a:gd name="T2" fmla="*/ 0 w 22"/>
                <a:gd name="T3" fmla="*/ 3 h 8"/>
                <a:gd name="T4" fmla="*/ 22 w 22"/>
                <a:gd name="T5" fmla="*/ 0 h 8"/>
              </a:gdLst>
              <a:ahLst/>
              <a:cxnLst>
                <a:cxn ang="0">
                  <a:pos x="T0" y="T1"/>
                </a:cxn>
                <a:cxn ang="0">
                  <a:pos x="T2" y="T3"/>
                </a:cxn>
                <a:cxn ang="0">
                  <a:pos x="T4" y="T5"/>
                </a:cxn>
              </a:cxnLst>
              <a:rect l="0" t="0" r="r" b="b"/>
              <a:pathLst>
                <a:path w="22" h="8">
                  <a:moveTo>
                    <a:pt x="22" y="8"/>
                  </a:moveTo>
                  <a:lnTo>
                    <a:pt x="0" y="3"/>
                  </a:lnTo>
                  <a:lnTo>
                    <a:pt x="22" y="0"/>
                  </a:lnTo>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9" name="Freeform 313"/>
            <p:cNvSpPr>
              <a:spLocks/>
            </p:cNvSpPr>
            <p:nvPr/>
          </p:nvSpPr>
          <p:spPr bwMode="auto">
            <a:xfrm>
              <a:off x="4464" y="3172"/>
              <a:ext cx="42" cy="22"/>
            </a:xfrm>
            <a:custGeom>
              <a:avLst/>
              <a:gdLst>
                <a:gd name="T0" fmla="*/ 42 w 42"/>
                <a:gd name="T1" fmla="*/ 22 h 22"/>
                <a:gd name="T2" fmla="*/ 0 w 42"/>
                <a:gd name="T3" fmla="*/ 21 h 22"/>
                <a:gd name="T4" fmla="*/ 40 w 42"/>
                <a:gd name="T5" fmla="*/ 0 h 22"/>
              </a:gdLst>
              <a:ahLst/>
              <a:cxnLst>
                <a:cxn ang="0">
                  <a:pos x="T0" y="T1"/>
                </a:cxn>
                <a:cxn ang="0">
                  <a:pos x="T2" y="T3"/>
                </a:cxn>
                <a:cxn ang="0">
                  <a:pos x="T4" y="T5"/>
                </a:cxn>
              </a:cxnLst>
              <a:rect l="0" t="0" r="r" b="b"/>
              <a:pathLst>
                <a:path w="42" h="22">
                  <a:moveTo>
                    <a:pt x="42" y="22"/>
                  </a:moveTo>
                  <a:lnTo>
                    <a:pt x="0" y="21"/>
                  </a:lnTo>
                  <a:lnTo>
                    <a:pt x="40"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0" name="Freeform 314"/>
            <p:cNvSpPr>
              <a:spLocks/>
            </p:cNvSpPr>
            <p:nvPr/>
          </p:nvSpPr>
          <p:spPr bwMode="auto">
            <a:xfrm>
              <a:off x="4462" y="3126"/>
              <a:ext cx="38" cy="19"/>
            </a:xfrm>
            <a:custGeom>
              <a:avLst/>
              <a:gdLst>
                <a:gd name="T0" fmla="*/ 38 w 38"/>
                <a:gd name="T1" fmla="*/ 19 h 19"/>
                <a:gd name="T2" fmla="*/ 0 w 38"/>
                <a:gd name="T3" fmla="*/ 18 h 19"/>
                <a:gd name="T4" fmla="*/ 37 w 38"/>
                <a:gd name="T5" fmla="*/ 0 h 19"/>
              </a:gdLst>
              <a:ahLst/>
              <a:cxnLst>
                <a:cxn ang="0">
                  <a:pos x="T0" y="T1"/>
                </a:cxn>
                <a:cxn ang="0">
                  <a:pos x="T2" y="T3"/>
                </a:cxn>
                <a:cxn ang="0">
                  <a:pos x="T4" y="T5"/>
                </a:cxn>
              </a:cxnLst>
              <a:rect l="0" t="0" r="r" b="b"/>
              <a:pathLst>
                <a:path w="38" h="19">
                  <a:moveTo>
                    <a:pt x="38" y="19"/>
                  </a:moveTo>
                  <a:lnTo>
                    <a:pt x="0" y="18"/>
                  </a:lnTo>
                  <a:lnTo>
                    <a:pt x="3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1" name="Freeform 315"/>
            <p:cNvSpPr>
              <a:spLocks/>
            </p:cNvSpPr>
            <p:nvPr/>
          </p:nvSpPr>
          <p:spPr bwMode="auto">
            <a:xfrm>
              <a:off x="4459" y="3079"/>
              <a:ext cx="35" cy="18"/>
            </a:xfrm>
            <a:custGeom>
              <a:avLst/>
              <a:gdLst>
                <a:gd name="T0" fmla="*/ 35 w 35"/>
                <a:gd name="T1" fmla="*/ 18 h 18"/>
                <a:gd name="T2" fmla="*/ 0 w 35"/>
                <a:gd name="T3" fmla="*/ 17 h 18"/>
                <a:gd name="T4" fmla="*/ 33 w 35"/>
                <a:gd name="T5" fmla="*/ 0 h 18"/>
              </a:gdLst>
              <a:ahLst/>
              <a:cxnLst>
                <a:cxn ang="0">
                  <a:pos x="T0" y="T1"/>
                </a:cxn>
                <a:cxn ang="0">
                  <a:pos x="T2" y="T3"/>
                </a:cxn>
                <a:cxn ang="0">
                  <a:pos x="T4" y="T5"/>
                </a:cxn>
              </a:cxnLst>
              <a:rect l="0" t="0" r="r" b="b"/>
              <a:pathLst>
                <a:path w="35" h="18">
                  <a:moveTo>
                    <a:pt x="35" y="18"/>
                  </a:moveTo>
                  <a:lnTo>
                    <a:pt x="0" y="17"/>
                  </a:lnTo>
                  <a:lnTo>
                    <a:pt x="3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2" name="Freeform 316"/>
            <p:cNvSpPr>
              <a:spLocks/>
            </p:cNvSpPr>
            <p:nvPr/>
          </p:nvSpPr>
          <p:spPr bwMode="auto">
            <a:xfrm>
              <a:off x="4457" y="3032"/>
              <a:ext cx="30" cy="17"/>
            </a:xfrm>
            <a:custGeom>
              <a:avLst/>
              <a:gdLst>
                <a:gd name="T0" fmla="*/ 30 w 30"/>
                <a:gd name="T1" fmla="*/ 17 h 17"/>
                <a:gd name="T2" fmla="*/ 0 w 30"/>
                <a:gd name="T3" fmla="*/ 16 h 17"/>
                <a:gd name="T4" fmla="*/ 29 w 30"/>
                <a:gd name="T5" fmla="*/ 0 h 17"/>
              </a:gdLst>
              <a:ahLst/>
              <a:cxnLst>
                <a:cxn ang="0">
                  <a:pos x="T0" y="T1"/>
                </a:cxn>
                <a:cxn ang="0">
                  <a:pos x="T2" y="T3"/>
                </a:cxn>
                <a:cxn ang="0">
                  <a:pos x="T4" y="T5"/>
                </a:cxn>
              </a:cxnLst>
              <a:rect l="0" t="0" r="r" b="b"/>
              <a:pathLst>
                <a:path w="30" h="17">
                  <a:moveTo>
                    <a:pt x="30" y="17"/>
                  </a:moveTo>
                  <a:lnTo>
                    <a:pt x="0" y="16"/>
                  </a:lnTo>
                  <a:lnTo>
                    <a:pt x="29"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3" name="Freeform 317"/>
            <p:cNvSpPr>
              <a:spLocks/>
            </p:cNvSpPr>
            <p:nvPr/>
          </p:nvSpPr>
          <p:spPr bwMode="auto">
            <a:xfrm>
              <a:off x="4456" y="2986"/>
              <a:ext cx="25" cy="14"/>
            </a:xfrm>
            <a:custGeom>
              <a:avLst/>
              <a:gdLst>
                <a:gd name="T0" fmla="*/ 25 w 25"/>
                <a:gd name="T1" fmla="*/ 14 h 14"/>
                <a:gd name="T2" fmla="*/ 0 w 25"/>
                <a:gd name="T3" fmla="*/ 12 h 14"/>
                <a:gd name="T4" fmla="*/ 24 w 25"/>
                <a:gd name="T5" fmla="*/ 0 h 14"/>
              </a:gdLst>
              <a:ahLst/>
              <a:cxnLst>
                <a:cxn ang="0">
                  <a:pos x="T0" y="T1"/>
                </a:cxn>
                <a:cxn ang="0">
                  <a:pos x="T2" y="T3"/>
                </a:cxn>
                <a:cxn ang="0">
                  <a:pos x="T4" y="T5"/>
                </a:cxn>
              </a:cxnLst>
              <a:rect l="0" t="0" r="r" b="b"/>
              <a:pathLst>
                <a:path w="25" h="14">
                  <a:moveTo>
                    <a:pt x="25" y="14"/>
                  </a:moveTo>
                  <a:lnTo>
                    <a:pt x="0" y="12"/>
                  </a:lnTo>
                  <a:lnTo>
                    <a:pt x="24"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4" name="Freeform 318"/>
            <p:cNvSpPr>
              <a:spLocks/>
            </p:cNvSpPr>
            <p:nvPr/>
          </p:nvSpPr>
          <p:spPr bwMode="auto">
            <a:xfrm>
              <a:off x="4454" y="2940"/>
              <a:ext cx="21" cy="12"/>
            </a:xfrm>
            <a:custGeom>
              <a:avLst/>
              <a:gdLst>
                <a:gd name="T0" fmla="*/ 21 w 21"/>
                <a:gd name="T1" fmla="*/ 12 h 12"/>
                <a:gd name="T2" fmla="*/ 0 w 21"/>
                <a:gd name="T3" fmla="*/ 10 h 12"/>
                <a:gd name="T4" fmla="*/ 21 w 21"/>
                <a:gd name="T5" fmla="*/ 0 h 12"/>
              </a:gdLst>
              <a:ahLst/>
              <a:cxnLst>
                <a:cxn ang="0">
                  <a:pos x="T0" y="T1"/>
                </a:cxn>
                <a:cxn ang="0">
                  <a:pos x="T2" y="T3"/>
                </a:cxn>
                <a:cxn ang="0">
                  <a:pos x="T4" y="T5"/>
                </a:cxn>
              </a:cxnLst>
              <a:rect l="0" t="0" r="r" b="b"/>
              <a:pathLst>
                <a:path w="21" h="12">
                  <a:moveTo>
                    <a:pt x="21" y="12"/>
                  </a:moveTo>
                  <a:lnTo>
                    <a:pt x="0" y="10"/>
                  </a:lnTo>
                  <a:lnTo>
                    <a:pt x="21"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5" name="Freeform 319"/>
            <p:cNvSpPr>
              <a:spLocks/>
            </p:cNvSpPr>
            <p:nvPr/>
          </p:nvSpPr>
          <p:spPr bwMode="auto">
            <a:xfrm>
              <a:off x="4451" y="2893"/>
              <a:ext cx="18" cy="11"/>
            </a:xfrm>
            <a:custGeom>
              <a:avLst/>
              <a:gdLst>
                <a:gd name="T0" fmla="*/ 18 w 18"/>
                <a:gd name="T1" fmla="*/ 11 h 11"/>
                <a:gd name="T2" fmla="*/ 0 w 18"/>
                <a:gd name="T3" fmla="*/ 9 h 11"/>
                <a:gd name="T4" fmla="*/ 17 w 18"/>
                <a:gd name="T5" fmla="*/ 0 h 11"/>
              </a:gdLst>
              <a:ahLst/>
              <a:cxnLst>
                <a:cxn ang="0">
                  <a:pos x="T0" y="T1"/>
                </a:cxn>
                <a:cxn ang="0">
                  <a:pos x="T2" y="T3"/>
                </a:cxn>
                <a:cxn ang="0">
                  <a:pos x="T4" y="T5"/>
                </a:cxn>
              </a:cxnLst>
              <a:rect l="0" t="0" r="r" b="b"/>
              <a:pathLst>
                <a:path w="18" h="11">
                  <a:moveTo>
                    <a:pt x="18" y="11"/>
                  </a:moveTo>
                  <a:lnTo>
                    <a:pt x="0" y="9"/>
                  </a:lnTo>
                  <a:lnTo>
                    <a:pt x="17"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6" name="Freeform 320"/>
            <p:cNvSpPr>
              <a:spLocks/>
            </p:cNvSpPr>
            <p:nvPr/>
          </p:nvSpPr>
          <p:spPr bwMode="auto">
            <a:xfrm>
              <a:off x="4449" y="2847"/>
              <a:ext cx="14" cy="9"/>
            </a:xfrm>
            <a:custGeom>
              <a:avLst/>
              <a:gdLst>
                <a:gd name="T0" fmla="*/ 14 w 14"/>
                <a:gd name="T1" fmla="*/ 9 h 9"/>
                <a:gd name="T2" fmla="*/ 0 w 14"/>
                <a:gd name="T3" fmla="*/ 7 h 9"/>
                <a:gd name="T4" fmla="*/ 13 w 14"/>
                <a:gd name="T5" fmla="*/ 0 h 9"/>
              </a:gdLst>
              <a:ahLst/>
              <a:cxnLst>
                <a:cxn ang="0">
                  <a:pos x="T0" y="T1"/>
                </a:cxn>
                <a:cxn ang="0">
                  <a:pos x="T2" y="T3"/>
                </a:cxn>
                <a:cxn ang="0">
                  <a:pos x="T4" y="T5"/>
                </a:cxn>
              </a:cxnLst>
              <a:rect l="0" t="0" r="r" b="b"/>
              <a:pathLst>
                <a:path w="14" h="9">
                  <a:moveTo>
                    <a:pt x="14" y="9"/>
                  </a:moveTo>
                  <a:lnTo>
                    <a:pt x="0" y="7"/>
                  </a:lnTo>
                  <a:lnTo>
                    <a:pt x="13" y="0"/>
                  </a:lnTo>
                </a:path>
              </a:pathLst>
            </a:custGeom>
            <a:noFill/>
            <a:ln w="6350">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7" name="Freeform 321"/>
            <p:cNvSpPr>
              <a:spLocks/>
            </p:cNvSpPr>
            <p:nvPr/>
          </p:nvSpPr>
          <p:spPr bwMode="auto">
            <a:xfrm>
              <a:off x="4425" y="2817"/>
              <a:ext cx="34" cy="6"/>
            </a:xfrm>
            <a:custGeom>
              <a:avLst/>
              <a:gdLst>
                <a:gd name="T0" fmla="*/ 22 w 34"/>
                <a:gd name="T1" fmla="*/ 6 h 6"/>
                <a:gd name="T2" fmla="*/ 34 w 34"/>
                <a:gd name="T3" fmla="*/ 0 h 6"/>
                <a:gd name="T4" fmla="*/ 11 w 34"/>
                <a:gd name="T5" fmla="*/ 0 h 6"/>
                <a:gd name="T6" fmla="*/ 0 w 34"/>
                <a:gd name="T7" fmla="*/ 6 h 6"/>
                <a:gd name="T8" fmla="*/ 22 w 34"/>
                <a:gd name="T9" fmla="*/ 6 h 6"/>
              </a:gdLst>
              <a:ahLst/>
              <a:cxnLst>
                <a:cxn ang="0">
                  <a:pos x="T0" y="T1"/>
                </a:cxn>
                <a:cxn ang="0">
                  <a:pos x="T2" y="T3"/>
                </a:cxn>
                <a:cxn ang="0">
                  <a:pos x="T4" y="T5"/>
                </a:cxn>
                <a:cxn ang="0">
                  <a:pos x="T6" y="T7"/>
                </a:cxn>
                <a:cxn ang="0">
                  <a:pos x="T8" y="T9"/>
                </a:cxn>
              </a:cxnLst>
              <a:rect l="0" t="0" r="r" b="b"/>
              <a:pathLst>
                <a:path w="34" h="6">
                  <a:moveTo>
                    <a:pt x="22" y="6"/>
                  </a:moveTo>
                  <a:lnTo>
                    <a:pt x="34" y="0"/>
                  </a:lnTo>
                  <a:lnTo>
                    <a:pt x="11" y="0"/>
                  </a:lnTo>
                  <a:lnTo>
                    <a:pt x="0" y="6"/>
                  </a:lnTo>
                  <a:lnTo>
                    <a:pt x="22" y="6"/>
                  </a:lnTo>
                  <a:close/>
                </a:path>
              </a:pathLst>
            </a:custGeom>
            <a:noFill/>
            <a:ln w="3175">
              <a:solidFill>
                <a:srgbClr val="969595"/>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 name="Line 322"/>
            <p:cNvSpPr>
              <a:spLocks noChangeShapeType="1"/>
            </p:cNvSpPr>
            <p:nvPr/>
          </p:nvSpPr>
          <p:spPr bwMode="auto">
            <a:xfrm flipV="1">
              <a:off x="4447" y="2547"/>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9" name="Line 323"/>
            <p:cNvSpPr>
              <a:spLocks noChangeShapeType="1"/>
            </p:cNvSpPr>
            <p:nvPr/>
          </p:nvSpPr>
          <p:spPr bwMode="auto">
            <a:xfrm flipV="1">
              <a:off x="4425" y="2547"/>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0" name="Line 324"/>
            <p:cNvSpPr>
              <a:spLocks noChangeShapeType="1"/>
            </p:cNvSpPr>
            <p:nvPr/>
          </p:nvSpPr>
          <p:spPr bwMode="auto">
            <a:xfrm flipV="1">
              <a:off x="4459" y="2541"/>
              <a:ext cx="0" cy="276"/>
            </a:xfrm>
            <a:prstGeom prst="line">
              <a:avLst/>
            </a:prstGeom>
            <a:noFill/>
            <a:ln w="6350">
              <a:solidFill>
                <a:srgbClr val="969595"/>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1" name="Line 325"/>
            <p:cNvSpPr>
              <a:spLocks noChangeShapeType="1"/>
            </p:cNvSpPr>
            <p:nvPr/>
          </p:nvSpPr>
          <p:spPr bwMode="auto">
            <a:xfrm flipV="1">
              <a:off x="4439" y="2542"/>
              <a:ext cx="0" cy="275"/>
            </a:xfrm>
            <a:prstGeom prst="line">
              <a:avLst/>
            </a:prstGeom>
            <a:noFill/>
            <a:ln w="6350">
              <a:solidFill>
                <a:srgbClr val="646464"/>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2" name="Freeform 326"/>
            <p:cNvSpPr>
              <a:spLocks/>
            </p:cNvSpPr>
            <p:nvPr/>
          </p:nvSpPr>
          <p:spPr bwMode="auto">
            <a:xfrm>
              <a:off x="4410" y="2573"/>
              <a:ext cx="66" cy="13"/>
            </a:xfrm>
            <a:custGeom>
              <a:avLst/>
              <a:gdLst>
                <a:gd name="T0" fmla="*/ 66 w 66"/>
                <a:gd name="T1" fmla="*/ 0 h 13"/>
                <a:gd name="T2" fmla="*/ 66 w 66"/>
                <a:gd name="T3" fmla="*/ 0 h 13"/>
                <a:gd name="T4" fmla="*/ 65 w 66"/>
                <a:gd name="T5" fmla="*/ 3 h 13"/>
                <a:gd name="T6" fmla="*/ 63 w 66"/>
                <a:gd name="T7" fmla="*/ 4 h 13"/>
                <a:gd name="T8" fmla="*/ 60 w 66"/>
                <a:gd name="T9" fmla="*/ 6 h 13"/>
                <a:gd name="T10" fmla="*/ 56 w 66"/>
                <a:gd name="T11" fmla="*/ 8 h 13"/>
                <a:gd name="T12" fmla="*/ 46 w 66"/>
                <a:gd name="T13" fmla="*/ 11 h 13"/>
                <a:gd name="T14" fmla="*/ 33 w 66"/>
                <a:gd name="T15" fmla="*/ 13 h 13"/>
                <a:gd name="T16" fmla="*/ 33 w 66"/>
                <a:gd name="T17" fmla="*/ 13 h 13"/>
                <a:gd name="T18" fmla="*/ 21 w 66"/>
                <a:gd name="T19" fmla="*/ 12 h 13"/>
                <a:gd name="T20" fmla="*/ 10 w 66"/>
                <a:gd name="T21" fmla="*/ 9 h 13"/>
                <a:gd name="T22" fmla="*/ 6 w 66"/>
                <a:gd name="T23" fmla="*/ 8 h 13"/>
                <a:gd name="T24" fmla="*/ 3 w 66"/>
                <a:gd name="T25" fmla="*/ 5 h 13"/>
                <a:gd name="T26" fmla="*/ 1 w 66"/>
                <a:gd name="T27" fmla="*/ 3 h 13"/>
                <a:gd name="T28" fmla="*/ 0 w 66"/>
                <a:gd name="T2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3"/>
                  </a:lnTo>
                  <a:lnTo>
                    <a:pt x="63" y="4"/>
                  </a:lnTo>
                  <a:lnTo>
                    <a:pt x="60" y="6"/>
                  </a:lnTo>
                  <a:lnTo>
                    <a:pt x="56" y="8"/>
                  </a:lnTo>
                  <a:lnTo>
                    <a:pt x="46" y="11"/>
                  </a:lnTo>
                  <a:lnTo>
                    <a:pt x="33" y="13"/>
                  </a:lnTo>
                  <a:lnTo>
                    <a:pt x="33" y="13"/>
                  </a:lnTo>
                  <a:lnTo>
                    <a:pt x="21" y="12"/>
                  </a:lnTo>
                  <a:lnTo>
                    <a:pt x="10" y="9"/>
                  </a:lnTo>
                  <a:lnTo>
                    <a:pt x="6" y="8"/>
                  </a:lnTo>
                  <a:lnTo>
                    <a:pt x="3" y="5"/>
                  </a:lnTo>
                  <a:lnTo>
                    <a:pt x="1" y="3"/>
                  </a:lnTo>
                  <a:lnTo>
                    <a:pt x="0" y="1"/>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3" name="Freeform 327"/>
            <p:cNvSpPr>
              <a:spLocks/>
            </p:cNvSpPr>
            <p:nvPr/>
          </p:nvSpPr>
          <p:spPr bwMode="auto">
            <a:xfrm>
              <a:off x="4410" y="2586"/>
              <a:ext cx="66" cy="14"/>
            </a:xfrm>
            <a:custGeom>
              <a:avLst/>
              <a:gdLst>
                <a:gd name="T0" fmla="*/ 66 w 66"/>
                <a:gd name="T1" fmla="*/ 0 h 14"/>
                <a:gd name="T2" fmla="*/ 66 w 66"/>
                <a:gd name="T3" fmla="*/ 0 h 14"/>
                <a:gd name="T4" fmla="*/ 65 w 66"/>
                <a:gd name="T5" fmla="*/ 3 h 14"/>
                <a:gd name="T6" fmla="*/ 63 w 66"/>
                <a:gd name="T7" fmla="*/ 5 h 14"/>
                <a:gd name="T8" fmla="*/ 60 w 66"/>
                <a:gd name="T9" fmla="*/ 8 h 14"/>
                <a:gd name="T10" fmla="*/ 56 w 66"/>
                <a:gd name="T11" fmla="*/ 10 h 14"/>
                <a:gd name="T12" fmla="*/ 46 w 66"/>
                <a:gd name="T13" fmla="*/ 13 h 14"/>
                <a:gd name="T14" fmla="*/ 33 w 66"/>
                <a:gd name="T15" fmla="*/ 14 h 14"/>
                <a:gd name="T16" fmla="*/ 33 w 66"/>
                <a:gd name="T17" fmla="*/ 14 h 14"/>
                <a:gd name="T18" fmla="*/ 21 w 66"/>
                <a:gd name="T19" fmla="*/ 13 h 14"/>
                <a:gd name="T20" fmla="*/ 10 w 66"/>
                <a:gd name="T21" fmla="*/ 11 h 14"/>
                <a:gd name="T22" fmla="*/ 6 w 66"/>
                <a:gd name="T23" fmla="*/ 9 h 14"/>
                <a:gd name="T24" fmla="*/ 3 w 66"/>
                <a:gd name="T25" fmla="*/ 7 h 14"/>
                <a:gd name="T26" fmla="*/ 1 w 66"/>
                <a:gd name="T27" fmla="*/ 4 h 14"/>
                <a:gd name="T28" fmla="*/ 0 w 66"/>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5"/>
                  </a:lnTo>
                  <a:lnTo>
                    <a:pt x="60" y="8"/>
                  </a:lnTo>
                  <a:lnTo>
                    <a:pt x="56" y="10"/>
                  </a:lnTo>
                  <a:lnTo>
                    <a:pt x="46" y="13"/>
                  </a:lnTo>
                  <a:lnTo>
                    <a:pt x="33" y="14"/>
                  </a:lnTo>
                  <a:lnTo>
                    <a:pt x="33" y="14"/>
                  </a:lnTo>
                  <a:lnTo>
                    <a:pt x="21" y="13"/>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4" name="Freeform 328"/>
            <p:cNvSpPr>
              <a:spLocks/>
            </p:cNvSpPr>
            <p:nvPr/>
          </p:nvSpPr>
          <p:spPr bwMode="auto">
            <a:xfrm>
              <a:off x="4410" y="2617"/>
              <a:ext cx="66" cy="14"/>
            </a:xfrm>
            <a:custGeom>
              <a:avLst/>
              <a:gdLst>
                <a:gd name="T0" fmla="*/ 66 w 66"/>
                <a:gd name="T1" fmla="*/ 0 h 14"/>
                <a:gd name="T2" fmla="*/ 66 w 66"/>
                <a:gd name="T3" fmla="*/ 0 h 14"/>
                <a:gd name="T4" fmla="*/ 65 w 66"/>
                <a:gd name="T5" fmla="*/ 3 h 14"/>
                <a:gd name="T6" fmla="*/ 63 w 66"/>
                <a:gd name="T7" fmla="*/ 6 h 14"/>
                <a:gd name="T8" fmla="*/ 60 w 66"/>
                <a:gd name="T9" fmla="*/ 8 h 14"/>
                <a:gd name="T10" fmla="*/ 56 w 66"/>
                <a:gd name="T11" fmla="*/ 10 h 14"/>
                <a:gd name="T12" fmla="*/ 46 w 66"/>
                <a:gd name="T13" fmla="*/ 13 h 14"/>
                <a:gd name="T14" fmla="*/ 33 w 66"/>
                <a:gd name="T15" fmla="*/ 14 h 14"/>
                <a:gd name="T16" fmla="*/ 33 w 66"/>
                <a:gd name="T17" fmla="*/ 14 h 14"/>
                <a:gd name="T18" fmla="*/ 21 w 66"/>
                <a:gd name="T19" fmla="*/ 14 h 14"/>
                <a:gd name="T20" fmla="*/ 10 w 66"/>
                <a:gd name="T21" fmla="*/ 11 h 14"/>
                <a:gd name="T22" fmla="*/ 6 w 66"/>
                <a:gd name="T23" fmla="*/ 9 h 14"/>
                <a:gd name="T24" fmla="*/ 3 w 66"/>
                <a:gd name="T25" fmla="*/ 7 h 14"/>
                <a:gd name="T26" fmla="*/ 1 w 66"/>
                <a:gd name="T27" fmla="*/ 4 h 14"/>
                <a:gd name="T28" fmla="*/ 0 w 66"/>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6"/>
                  </a:lnTo>
                  <a:lnTo>
                    <a:pt x="60" y="8"/>
                  </a:lnTo>
                  <a:lnTo>
                    <a:pt x="56" y="10"/>
                  </a:lnTo>
                  <a:lnTo>
                    <a:pt x="46" y="13"/>
                  </a:lnTo>
                  <a:lnTo>
                    <a:pt x="33" y="14"/>
                  </a:lnTo>
                  <a:lnTo>
                    <a:pt x="33" y="14"/>
                  </a:lnTo>
                  <a:lnTo>
                    <a:pt x="21" y="14"/>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5" name="Freeform 329"/>
            <p:cNvSpPr>
              <a:spLocks/>
            </p:cNvSpPr>
            <p:nvPr/>
          </p:nvSpPr>
          <p:spPr bwMode="auto">
            <a:xfrm>
              <a:off x="4410" y="2632"/>
              <a:ext cx="66" cy="13"/>
            </a:xfrm>
            <a:custGeom>
              <a:avLst/>
              <a:gdLst>
                <a:gd name="T0" fmla="*/ 66 w 66"/>
                <a:gd name="T1" fmla="*/ 0 h 13"/>
                <a:gd name="T2" fmla="*/ 66 w 66"/>
                <a:gd name="T3" fmla="*/ 0 h 13"/>
                <a:gd name="T4" fmla="*/ 65 w 66"/>
                <a:gd name="T5" fmla="*/ 1 h 13"/>
                <a:gd name="T6" fmla="*/ 63 w 66"/>
                <a:gd name="T7" fmla="*/ 4 h 13"/>
                <a:gd name="T8" fmla="*/ 60 w 66"/>
                <a:gd name="T9" fmla="*/ 6 h 13"/>
                <a:gd name="T10" fmla="*/ 56 w 66"/>
                <a:gd name="T11" fmla="*/ 8 h 13"/>
                <a:gd name="T12" fmla="*/ 46 w 66"/>
                <a:gd name="T13" fmla="*/ 11 h 13"/>
                <a:gd name="T14" fmla="*/ 33 w 66"/>
                <a:gd name="T15" fmla="*/ 13 h 13"/>
                <a:gd name="T16" fmla="*/ 33 w 66"/>
                <a:gd name="T17" fmla="*/ 13 h 13"/>
                <a:gd name="T18" fmla="*/ 21 w 66"/>
                <a:gd name="T19" fmla="*/ 12 h 13"/>
                <a:gd name="T20" fmla="*/ 10 w 66"/>
                <a:gd name="T21" fmla="*/ 9 h 13"/>
                <a:gd name="T22" fmla="*/ 6 w 66"/>
                <a:gd name="T23" fmla="*/ 7 h 13"/>
                <a:gd name="T24" fmla="*/ 3 w 66"/>
                <a:gd name="T25" fmla="*/ 5 h 13"/>
                <a:gd name="T26" fmla="*/ 1 w 66"/>
                <a:gd name="T27" fmla="*/ 3 h 13"/>
                <a:gd name="T28" fmla="*/ 0 w 66"/>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1"/>
                  </a:lnTo>
                  <a:lnTo>
                    <a:pt x="63" y="4"/>
                  </a:lnTo>
                  <a:lnTo>
                    <a:pt x="60" y="6"/>
                  </a:lnTo>
                  <a:lnTo>
                    <a:pt x="56" y="8"/>
                  </a:lnTo>
                  <a:lnTo>
                    <a:pt x="46" y="11"/>
                  </a:lnTo>
                  <a:lnTo>
                    <a:pt x="33" y="13"/>
                  </a:lnTo>
                  <a:lnTo>
                    <a:pt x="33" y="13"/>
                  </a:lnTo>
                  <a:lnTo>
                    <a:pt x="21" y="12"/>
                  </a:lnTo>
                  <a:lnTo>
                    <a:pt x="10" y="9"/>
                  </a:lnTo>
                  <a:lnTo>
                    <a:pt x="6" y="7"/>
                  </a:lnTo>
                  <a:lnTo>
                    <a:pt x="3" y="5"/>
                  </a:lnTo>
                  <a:lnTo>
                    <a:pt x="1" y="3"/>
                  </a:lnTo>
                  <a:lnTo>
                    <a:pt x="0" y="0"/>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6" name="Freeform 330"/>
            <p:cNvSpPr>
              <a:spLocks/>
            </p:cNvSpPr>
            <p:nvPr/>
          </p:nvSpPr>
          <p:spPr bwMode="auto">
            <a:xfrm>
              <a:off x="4410" y="2662"/>
              <a:ext cx="66" cy="14"/>
            </a:xfrm>
            <a:custGeom>
              <a:avLst/>
              <a:gdLst>
                <a:gd name="T0" fmla="*/ 66 w 66"/>
                <a:gd name="T1" fmla="*/ 0 h 14"/>
                <a:gd name="T2" fmla="*/ 66 w 66"/>
                <a:gd name="T3" fmla="*/ 0 h 14"/>
                <a:gd name="T4" fmla="*/ 65 w 66"/>
                <a:gd name="T5" fmla="*/ 3 h 14"/>
                <a:gd name="T6" fmla="*/ 63 w 66"/>
                <a:gd name="T7" fmla="*/ 5 h 14"/>
                <a:gd name="T8" fmla="*/ 60 w 66"/>
                <a:gd name="T9" fmla="*/ 7 h 14"/>
                <a:gd name="T10" fmla="*/ 56 w 66"/>
                <a:gd name="T11" fmla="*/ 9 h 14"/>
                <a:gd name="T12" fmla="*/ 46 w 66"/>
                <a:gd name="T13" fmla="*/ 13 h 14"/>
                <a:gd name="T14" fmla="*/ 33 w 66"/>
                <a:gd name="T15" fmla="*/ 14 h 14"/>
                <a:gd name="T16" fmla="*/ 33 w 66"/>
                <a:gd name="T17" fmla="*/ 14 h 14"/>
                <a:gd name="T18" fmla="*/ 21 w 66"/>
                <a:gd name="T19" fmla="*/ 13 h 14"/>
                <a:gd name="T20" fmla="*/ 10 w 66"/>
                <a:gd name="T21" fmla="*/ 10 h 14"/>
                <a:gd name="T22" fmla="*/ 6 w 66"/>
                <a:gd name="T23" fmla="*/ 9 h 14"/>
                <a:gd name="T24" fmla="*/ 3 w 66"/>
                <a:gd name="T25" fmla="*/ 6 h 14"/>
                <a:gd name="T26" fmla="*/ 1 w 66"/>
                <a:gd name="T27" fmla="*/ 4 h 14"/>
                <a:gd name="T28" fmla="*/ 0 w 66"/>
                <a:gd name="T2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4">
                  <a:moveTo>
                    <a:pt x="66" y="0"/>
                  </a:moveTo>
                  <a:lnTo>
                    <a:pt x="66" y="0"/>
                  </a:lnTo>
                  <a:lnTo>
                    <a:pt x="65" y="3"/>
                  </a:lnTo>
                  <a:lnTo>
                    <a:pt x="63" y="5"/>
                  </a:lnTo>
                  <a:lnTo>
                    <a:pt x="60" y="7"/>
                  </a:lnTo>
                  <a:lnTo>
                    <a:pt x="56" y="9"/>
                  </a:lnTo>
                  <a:lnTo>
                    <a:pt x="46" y="13"/>
                  </a:lnTo>
                  <a:lnTo>
                    <a:pt x="33" y="14"/>
                  </a:lnTo>
                  <a:lnTo>
                    <a:pt x="33" y="14"/>
                  </a:lnTo>
                  <a:lnTo>
                    <a:pt x="21" y="13"/>
                  </a:lnTo>
                  <a:lnTo>
                    <a:pt x="10" y="10"/>
                  </a:lnTo>
                  <a:lnTo>
                    <a:pt x="6" y="9"/>
                  </a:lnTo>
                  <a:lnTo>
                    <a:pt x="3" y="6"/>
                  </a:lnTo>
                  <a:lnTo>
                    <a:pt x="1" y="4"/>
                  </a:lnTo>
                  <a:lnTo>
                    <a:pt x="0" y="1"/>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7" name="Freeform 331"/>
            <p:cNvSpPr>
              <a:spLocks/>
            </p:cNvSpPr>
            <p:nvPr/>
          </p:nvSpPr>
          <p:spPr bwMode="auto">
            <a:xfrm>
              <a:off x="4410" y="2676"/>
              <a:ext cx="66" cy="13"/>
            </a:xfrm>
            <a:custGeom>
              <a:avLst/>
              <a:gdLst>
                <a:gd name="T0" fmla="*/ 66 w 66"/>
                <a:gd name="T1" fmla="*/ 0 h 13"/>
                <a:gd name="T2" fmla="*/ 66 w 66"/>
                <a:gd name="T3" fmla="*/ 0 h 13"/>
                <a:gd name="T4" fmla="*/ 65 w 66"/>
                <a:gd name="T5" fmla="*/ 3 h 13"/>
                <a:gd name="T6" fmla="*/ 63 w 66"/>
                <a:gd name="T7" fmla="*/ 5 h 13"/>
                <a:gd name="T8" fmla="*/ 60 w 66"/>
                <a:gd name="T9" fmla="*/ 8 h 13"/>
                <a:gd name="T10" fmla="*/ 56 w 66"/>
                <a:gd name="T11" fmla="*/ 10 h 13"/>
                <a:gd name="T12" fmla="*/ 46 w 66"/>
                <a:gd name="T13" fmla="*/ 12 h 13"/>
                <a:gd name="T14" fmla="*/ 33 w 66"/>
                <a:gd name="T15" fmla="*/ 13 h 13"/>
                <a:gd name="T16" fmla="*/ 33 w 66"/>
                <a:gd name="T17" fmla="*/ 13 h 13"/>
                <a:gd name="T18" fmla="*/ 21 w 66"/>
                <a:gd name="T19" fmla="*/ 12 h 13"/>
                <a:gd name="T20" fmla="*/ 10 w 66"/>
                <a:gd name="T21" fmla="*/ 11 h 13"/>
                <a:gd name="T22" fmla="*/ 6 w 66"/>
                <a:gd name="T23" fmla="*/ 9 h 13"/>
                <a:gd name="T24" fmla="*/ 3 w 66"/>
                <a:gd name="T25" fmla="*/ 7 h 13"/>
                <a:gd name="T26" fmla="*/ 1 w 66"/>
                <a:gd name="T27" fmla="*/ 4 h 13"/>
                <a:gd name="T28" fmla="*/ 0 w 66"/>
                <a:gd name="T2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13">
                  <a:moveTo>
                    <a:pt x="66" y="0"/>
                  </a:moveTo>
                  <a:lnTo>
                    <a:pt x="66" y="0"/>
                  </a:lnTo>
                  <a:lnTo>
                    <a:pt x="65" y="3"/>
                  </a:lnTo>
                  <a:lnTo>
                    <a:pt x="63" y="5"/>
                  </a:lnTo>
                  <a:lnTo>
                    <a:pt x="60" y="8"/>
                  </a:lnTo>
                  <a:lnTo>
                    <a:pt x="56" y="10"/>
                  </a:lnTo>
                  <a:lnTo>
                    <a:pt x="46" y="12"/>
                  </a:lnTo>
                  <a:lnTo>
                    <a:pt x="33" y="13"/>
                  </a:lnTo>
                  <a:lnTo>
                    <a:pt x="33" y="13"/>
                  </a:lnTo>
                  <a:lnTo>
                    <a:pt x="21" y="12"/>
                  </a:lnTo>
                  <a:lnTo>
                    <a:pt x="10" y="11"/>
                  </a:lnTo>
                  <a:lnTo>
                    <a:pt x="6" y="9"/>
                  </a:lnTo>
                  <a:lnTo>
                    <a:pt x="3" y="7"/>
                  </a:lnTo>
                  <a:lnTo>
                    <a:pt x="1" y="4"/>
                  </a:lnTo>
                  <a:lnTo>
                    <a:pt x="0" y="2"/>
                  </a:lnTo>
                </a:path>
              </a:pathLst>
            </a:custGeom>
            <a:noFill/>
            <a:ln w="7938">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8" name="Line 332"/>
            <p:cNvSpPr>
              <a:spLocks noChangeShapeType="1"/>
            </p:cNvSpPr>
            <p:nvPr/>
          </p:nvSpPr>
          <p:spPr bwMode="auto">
            <a:xfrm flipV="1">
              <a:off x="4412" y="2566"/>
              <a:ext cx="0" cy="33"/>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9" name="Line 333"/>
            <p:cNvSpPr>
              <a:spLocks noChangeShapeType="1"/>
            </p:cNvSpPr>
            <p:nvPr/>
          </p:nvSpPr>
          <p:spPr bwMode="auto">
            <a:xfrm flipV="1">
              <a:off x="4412" y="2494"/>
              <a:ext cx="0" cy="71"/>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0" name="Line 334"/>
            <p:cNvSpPr>
              <a:spLocks noChangeShapeType="1"/>
            </p:cNvSpPr>
            <p:nvPr/>
          </p:nvSpPr>
          <p:spPr bwMode="auto">
            <a:xfrm flipV="1">
              <a:off x="4454" y="2573"/>
              <a:ext cx="0" cy="32"/>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1" name="Line 335"/>
            <p:cNvSpPr>
              <a:spLocks noChangeShapeType="1"/>
            </p:cNvSpPr>
            <p:nvPr/>
          </p:nvSpPr>
          <p:spPr bwMode="auto">
            <a:xfrm flipV="1">
              <a:off x="4454" y="2498"/>
              <a:ext cx="0" cy="74"/>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2" name="Line 336"/>
            <p:cNvSpPr>
              <a:spLocks noChangeShapeType="1"/>
            </p:cNvSpPr>
            <p:nvPr/>
          </p:nvSpPr>
          <p:spPr bwMode="auto">
            <a:xfrm flipV="1">
              <a:off x="4464" y="2547"/>
              <a:ext cx="0" cy="33"/>
            </a:xfrm>
            <a:prstGeom prst="line">
              <a:avLst/>
            </a:prstGeom>
            <a:noFill/>
            <a:ln w="6350">
              <a:solidFill>
                <a:srgbClr val="CCCCCC"/>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3" name="Line 337"/>
            <p:cNvSpPr>
              <a:spLocks noChangeShapeType="1"/>
            </p:cNvSpPr>
            <p:nvPr/>
          </p:nvSpPr>
          <p:spPr bwMode="auto">
            <a:xfrm flipV="1">
              <a:off x="4464" y="2477"/>
              <a:ext cx="0" cy="70"/>
            </a:xfrm>
            <a:prstGeom prst="line">
              <a:avLst/>
            </a:prstGeom>
            <a:noFill/>
            <a:ln w="1588">
              <a:solidFill>
                <a:srgbClr val="999999"/>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4" name="Freeform 338"/>
            <p:cNvSpPr>
              <a:spLocks/>
            </p:cNvSpPr>
            <p:nvPr/>
          </p:nvSpPr>
          <p:spPr bwMode="auto">
            <a:xfrm>
              <a:off x="4571" y="2502"/>
              <a:ext cx="157" cy="224"/>
            </a:xfrm>
            <a:custGeom>
              <a:avLst/>
              <a:gdLst>
                <a:gd name="T0" fmla="*/ 0 w 157"/>
                <a:gd name="T1" fmla="*/ 224 h 224"/>
                <a:gd name="T2" fmla="*/ 0 w 157"/>
                <a:gd name="T3" fmla="*/ 224 h 224"/>
                <a:gd name="T4" fmla="*/ 18 w 157"/>
                <a:gd name="T5" fmla="*/ 220 h 224"/>
                <a:gd name="T6" fmla="*/ 34 w 157"/>
                <a:gd name="T7" fmla="*/ 216 h 224"/>
                <a:gd name="T8" fmla="*/ 49 w 157"/>
                <a:gd name="T9" fmla="*/ 211 h 224"/>
                <a:gd name="T10" fmla="*/ 64 w 157"/>
                <a:gd name="T11" fmla="*/ 206 h 224"/>
                <a:gd name="T12" fmla="*/ 77 w 157"/>
                <a:gd name="T13" fmla="*/ 200 h 224"/>
                <a:gd name="T14" fmla="*/ 91 w 157"/>
                <a:gd name="T15" fmla="*/ 193 h 224"/>
                <a:gd name="T16" fmla="*/ 102 w 157"/>
                <a:gd name="T17" fmla="*/ 186 h 224"/>
                <a:gd name="T18" fmla="*/ 113 w 157"/>
                <a:gd name="T19" fmla="*/ 180 h 224"/>
                <a:gd name="T20" fmla="*/ 123 w 157"/>
                <a:gd name="T21" fmla="*/ 172 h 224"/>
                <a:gd name="T22" fmla="*/ 132 w 157"/>
                <a:gd name="T23" fmla="*/ 164 h 224"/>
                <a:gd name="T24" fmla="*/ 138 w 157"/>
                <a:gd name="T25" fmla="*/ 157 h 224"/>
                <a:gd name="T26" fmla="*/ 145 w 157"/>
                <a:gd name="T27" fmla="*/ 148 h 224"/>
                <a:gd name="T28" fmla="*/ 150 w 157"/>
                <a:gd name="T29" fmla="*/ 139 h 224"/>
                <a:gd name="T30" fmla="*/ 154 w 157"/>
                <a:gd name="T31" fmla="*/ 130 h 224"/>
                <a:gd name="T32" fmla="*/ 156 w 157"/>
                <a:gd name="T33" fmla="*/ 122 h 224"/>
                <a:gd name="T34" fmla="*/ 157 w 157"/>
                <a:gd name="T35" fmla="*/ 112 h 224"/>
                <a:gd name="T36" fmla="*/ 157 w 157"/>
                <a:gd name="T37" fmla="*/ 112 h 224"/>
                <a:gd name="T38" fmla="*/ 156 w 157"/>
                <a:gd name="T39" fmla="*/ 103 h 224"/>
                <a:gd name="T40" fmla="*/ 154 w 157"/>
                <a:gd name="T41" fmla="*/ 94 h 224"/>
                <a:gd name="T42" fmla="*/ 150 w 157"/>
                <a:gd name="T43" fmla="*/ 85 h 224"/>
                <a:gd name="T44" fmla="*/ 145 w 157"/>
                <a:gd name="T45" fmla="*/ 76 h 224"/>
                <a:gd name="T46" fmla="*/ 138 w 157"/>
                <a:gd name="T47" fmla="*/ 69 h 224"/>
                <a:gd name="T48" fmla="*/ 132 w 157"/>
                <a:gd name="T49" fmla="*/ 60 h 224"/>
                <a:gd name="T50" fmla="*/ 123 w 157"/>
                <a:gd name="T51" fmla="*/ 52 h 224"/>
                <a:gd name="T52" fmla="*/ 113 w 157"/>
                <a:gd name="T53" fmla="*/ 45 h 224"/>
                <a:gd name="T54" fmla="*/ 102 w 157"/>
                <a:gd name="T55" fmla="*/ 38 h 224"/>
                <a:gd name="T56" fmla="*/ 91 w 157"/>
                <a:gd name="T57" fmla="*/ 31 h 224"/>
                <a:gd name="T58" fmla="*/ 77 w 157"/>
                <a:gd name="T59" fmla="*/ 25 h 224"/>
                <a:gd name="T60" fmla="*/ 64 w 157"/>
                <a:gd name="T61" fmla="*/ 19 h 224"/>
                <a:gd name="T62" fmla="*/ 49 w 157"/>
                <a:gd name="T63" fmla="*/ 14 h 224"/>
                <a:gd name="T64" fmla="*/ 34 w 157"/>
                <a:gd name="T65" fmla="*/ 9 h 224"/>
                <a:gd name="T66" fmla="*/ 18 w 157"/>
                <a:gd name="T67" fmla="*/ 4 h 224"/>
                <a:gd name="T68" fmla="*/ 0 w 157"/>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224">
                  <a:moveTo>
                    <a:pt x="0" y="224"/>
                  </a:moveTo>
                  <a:lnTo>
                    <a:pt x="0" y="224"/>
                  </a:lnTo>
                  <a:lnTo>
                    <a:pt x="18" y="220"/>
                  </a:lnTo>
                  <a:lnTo>
                    <a:pt x="34" y="216"/>
                  </a:lnTo>
                  <a:lnTo>
                    <a:pt x="49" y="211"/>
                  </a:lnTo>
                  <a:lnTo>
                    <a:pt x="64" y="206"/>
                  </a:lnTo>
                  <a:lnTo>
                    <a:pt x="77" y="200"/>
                  </a:lnTo>
                  <a:lnTo>
                    <a:pt x="91" y="193"/>
                  </a:lnTo>
                  <a:lnTo>
                    <a:pt x="102" y="186"/>
                  </a:lnTo>
                  <a:lnTo>
                    <a:pt x="113" y="180"/>
                  </a:lnTo>
                  <a:lnTo>
                    <a:pt x="123" y="172"/>
                  </a:lnTo>
                  <a:lnTo>
                    <a:pt x="132" y="164"/>
                  </a:lnTo>
                  <a:lnTo>
                    <a:pt x="138" y="157"/>
                  </a:lnTo>
                  <a:lnTo>
                    <a:pt x="145" y="148"/>
                  </a:lnTo>
                  <a:lnTo>
                    <a:pt x="150" y="139"/>
                  </a:lnTo>
                  <a:lnTo>
                    <a:pt x="154" y="130"/>
                  </a:lnTo>
                  <a:lnTo>
                    <a:pt x="156" y="122"/>
                  </a:lnTo>
                  <a:lnTo>
                    <a:pt x="157" y="112"/>
                  </a:lnTo>
                  <a:lnTo>
                    <a:pt x="157" y="112"/>
                  </a:lnTo>
                  <a:lnTo>
                    <a:pt x="156" y="103"/>
                  </a:lnTo>
                  <a:lnTo>
                    <a:pt x="154" y="94"/>
                  </a:lnTo>
                  <a:lnTo>
                    <a:pt x="150" y="85"/>
                  </a:lnTo>
                  <a:lnTo>
                    <a:pt x="145" y="76"/>
                  </a:lnTo>
                  <a:lnTo>
                    <a:pt x="138" y="69"/>
                  </a:lnTo>
                  <a:lnTo>
                    <a:pt x="132" y="60"/>
                  </a:lnTo>
                  <a:lnTo>
                    <a:pt x="123" y="52"/>
                  </a:lnTo>
                  <a:lnTo>
                    <a:pt x="113" y="45"/>
                  </a:lnTo>
                  <a:lnTo>
                    <a:pt x="102" y="38"/>
                  </a:lnTo>
                  <a:lnTo>
                    <a:pt x="91" y="31"/>
                  </a:lnTo>
                  <a:lnTo>
                    <a:pt x="77" y="25"/>
                  </a:lnTo>
                  <a:lnTo>
                    <a:pt x="64" y="19"/>
                  </a:lnTo>
                  <a:lnTo>
                    <a:pt x="49" y="14"/>
                  </a:lnTo>
                  <a:lnTo>
                    <a:pt x="34" y="9"/>
                  </a:lnTo>
                  <a:lnTo>
                    <a:pt x="18" y="4"/>
                  </a:lnTo>
                  <a:lnTo>
                    <a:pt x="0" y="0"/>
                  </a:lnTo>
                </a:path>
              </a:pathLst>
            </a:custGeom>
            <a:noFill/>
            <a:ln w="635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5" name="Freeform 339"/>
            <p:cNvSpPr>
              <a:spLocks/>
            </p:cNvSpPr>
            <p:nvPr/>
          </p:nvSpPr>
          <p:spPr bwMode="auto">
            <a:xfrm>
              <a:off x="4551" y="2523"/>
              <a:ext cx="131" cy="182"/>
            </a:xfrm>
            <a:custGeom>
              <a:avLst/>
              <a:gdLst>
                <a:gd name="T0" fmla="*/ 0 w 131"/>
                <a:gd name="T1" fmla="*/ 182 h 182"/>
                <a:gd name="T2" fmla="*/ 0 w 131"/>
                <a:gd name="T3" fmla="*/ 182 h 182"/>
                <a:gd name="T4" fmla="*/ 28 w 131"/>
                <a:gd name="T5" fmla="*/ 175 h 182"/>
                <a:gd name="T6" fmla="*/ 54 w 131"/>
                <a:gd name="T7" fmla="*/ 166 h 182"/>
                <a:gd name="T8" fmla="*/ 65 w 131"/>
                <a:gd name="T9" fmla="*/ 162 h 182"/>
                <a:gd name="T10" fmla="*/ 76 w 131"/>
                <a:gd name="T11" fmla="*/ 157 h 182"/>
                <a:gd name="T12" fmla="*/ 86 w 131"/>
                <a:gd name="T13" fmla="*/ 151 h 182"/>
                <a:gd name="T14" fmla="*/ 95 w 131"/>
                <a:gd name="T15" fmla="*/ 145 h 182"/>
                <a:gd name="T16" fmla="*/ 103 w 131"/>
                <a:gd name="T17" fmla="*/ 139 h 182"/>
                <a:gd name="T18" fmla="*/ 111 w 131"/>
                <a:gd name="T19" fmla="*/ 134 h 182"/>
                <a:gd name="T20" fmla="*/ 116 w 131"/>
                <a:gd name="T21" fmla="*/ 127 h 182"/>
                <a:gd name="T22" fmla="*/ 121 w 131"/>
                <a:gd name="T23" fmla="*/ 120 h 182"/>
                <a:gd name="T24" fmla="*/ 126 w 131"/>
                <a:gd name="T25" fmla="*/ 113 h 182"/>
                <a:gd name="T26" fmla="*/ 129 w 131"/>
                <a:gd name="T27" fmla="*/ 106 h 182"/>
                <a:gd name="T28" fmla="*/ 131 w 131"/>
                <a:gd name="T29" fmla="*/ 99 h 182"/>
                <a:gd name="T30" fmla="*/ 131 w 131"/>
                <a:gd name="T31" fmla="*/ 91 h 182"/>
                <a:gd name="T32" fmla="*/ 131 w 131"/>
                <a:gd name="T33" fmla="*/ 91 h 182"/>
                <a:gd name="T34" fmla="*/ 131 w 131"/>
                <a:gd name="T35" fmla="*/ 84 h 182"/>
                <a:gd name="T36" fmla="*/ 129 w 131"/>
                <a:gd name="T37" fmla="*/ 77 h 182"/>
                <a:gd name="T38" fmla="*/ 126 w 131"/>
                <a:gd name="T39" fmla="*/ 70 h 182"/>
                <a:gd name="T40" fmla="*/ 121 w 131"/>
                <a:gd name="T41" fmla="*/ 62 h 182"/>
                <a:gd name="T42" fmla="*/ 116 w 131"/>
                <a:gd name="T43" fmla="*/ 55 h 182"/>
                <a:gd name="T44" fmla="*/ 111 w 131"/>
                <a:gd name="T45" fmla="*/ 50 h 182"/>
                <a:gd name="T46" fmla="*/ 103 w 131"/>
                <a:gd name="T47" fmla="*/ 43 h 182"/>
                <a:gd name="T48" fmla="*/ 95 w 131"/>
                <a:gd name="T49" fmla="*/ 37 h 182"/>
                <a:gd name="T50" fmla="*/ 86 w 131"/>
                <a:gd name="T51" fmla="*/ 31 h 182"/>
                <a:gd name="T52" fmla="*/ 76 w 131"/>
                <a:gd name="T53" fmla="*/ 25 h 182"/>
                <a:gd name="T54" fmla="*/ 65 w 131"/>
                <a:gd name="T55" fmla="*/ 21 h 182"/>
                <a:gd name="T56" fmla="*/ 54 w 131"/>
                <a:gd name="T57" fmla="*/ 16 h 182"/>
                <a:gd name="T58" fmla="*/ 28 w 131"/>
                <a:gd name="T59" fmla="*/ 8 h 182"/>
                <a:gd name="T60" fmla="*/ 0 w 131"/>
                <a:gd name="T6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182">
                  <a:moveTo>
                    <a:pt x="0" y="182"/>
                  </a:moveTo>
                  <a:lnTo>
                    <a:pt x="0" y="182"/>
                  </a:lnTo>
                  <a:lnTo>
                    <a:pt x="28" y="175"/>
                  </a:lnTo>
                  <a:lnTo>
                    <a:pt x="54" y="166"/>
                  </a:lnTo>
                  <a:lnTo>
                    <a:pt x="65" y="162"/>
                  </a:lnTo>
                  <a:lnTo>
                    <a:pt x="76" y="157"/>
                  </a:lnTo>
                  <a:lnTo>
                    <a:pt x="86" y="151"/>
                  </a:lnTo>
                  <a:lnTo>
                    <a:pt x="95" y="145"/>
                  </a:lnTo>
                  <a:lnTo>
                    <a:pt x="103" y="139"/>
                  </a:lnTo>
                  <a:lnTo>
                    <a:pt x="111" y="134"/>
                  </a:lnTo>
                  <a:lnTo>
                    <a:pt x="116" y="127"/>
                  </a:lnTo>
                  <a:lnTo>
                    <a:pt x="121" y="120"/>
                  </a:lnTo>
                  <a:lnTo>
                    <a:pt x="126" y="113"/>
                  </a:lnTo>
                  <a:lnTo>
                    <a:pt x="129" y="106"/>
                  </a:lnTo>
                  <a:lnTo>
                    <a:pt x="131" y="99"/>
                  </a:lnTo>
                  <a:lnTo>
                    <a:pt x="131" y="91"/>
                  </a:lnTo>
                  <a:lnTo>
                    <a:pt x="131" y="91"/>
                  </a:lnTo>
                  <a:lnTo>
                    <a:pt x="131" y="84"/>
                  </a:lnTo>
                  <a:lnTo>
                    <a:pt x="129" y="77"/>
                  </a:lnTo>
                  <a:lnTo>
                    <a:pt x="126" y="70"/>
                  </a:lnTo>
                  <a:lnTo>
                    <a:pt x="121" y="62"/>
                  </a:lnTo>
                  <a:lnTo>
                    <a:pt x="116" y="55"/>
                  </a:lnTo>
                  <a:lnTo>
                    <a:pt x="111" y="50"/>
                  </a:lnTo>
                  <a:lnTo>
                    <a:pt x="103" y="43"/>
                  </a:lnTo>
                  <a:lnTo>
                    <a:pt x="95" y="37"/>
                  </a:lnTo>
                  <a:lnTo>
                    <a:pt x="86" y="31"/>
                  </a:lnTo>
                  <a:lnTo>
                    <a:pt x="76" y="25"/>
                  </a:lnTo>
                  <a:lnTo>
                    <a:pt x="65" y="21"/>
                  </a:lnTo>
                  <a:lnTo>
                    <a:pt x="54" y="16"/>
                  </a:lnTo>
                  <a:lnTo>
                    <a:pt x="28" y="8"/>
                  </a:lnTo>
                  <a:lnTo>
                    <a:pt x="0" y="0"/>
                  </a:lnTo>
                </a:path>
              </a:pathLst>
            </a:custGeom>
            <a:noFill/>
            <a:ln w="9525">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6" name="Freeform 340"/>
            <p:cNvSpPr>
              <a:spLocks/>
            </p:cNvSpPr>
            <p:nvPr/>
          </p:nvSpPr>
          <p:spPr bwMode="auto">
            <a:xfrm>
              <a:off x="4532" y="2546"/>
              <a:ext cx="105" cy="138"/>
            </a:xfrm>
            <a:custGeom>
              <a:avLst/>
              <a:gdLst>
                <a:gd name="T0" fmla="*/ 0 w 105"/>
                <a:gd name="T1" fmla="*/ 138 h 138"/>
                <a:gd name="T2" fmla="*/ 0 w 105"/>
                <a:gd name="T3" fmla="*/ 138 h 138"/>
                <a:gd name="T4" fmla="*/ 22 w 105"/>
                <a:gd name="T5" fmla="*/ 132 h 138"/>
                <a:gd name="T6" fmla="*/ 42 w 105"/>
                <a:gd name="T7" fmla="*/ 126 h 138"/>
                <a:gd name="T8" fmla="*/ 61 w 105"/>
                <a:gd name="T9" fmla="*/ 118 h 138"/>
                <a:gd name="T10" fmla="*/ 76 w 105"/>
                <a:gd name="T11" fmla="*/ 110 h 138"/>
                <a:gd name="T12" fmla="*/ 82 w 105"/>
                <a:gd name="T13" fmla="*/ 105 h 138"/>
                <a:gd name="T14" fmla="*/ 87 w 105"/>
                <a:gd name="T15" fmla="*/ 100 h 138"/>
                <a:gd name="T16" fmla="*/ 93 w 105"/>
                <a:gd name="T17" fmla="*/ 95 h 138"/>
                <a:gd name="T18" fmla="*/ 97 w 105"/>
                <a:gd name="T19" fmla="*/ 90 h 138"/>
                <a:gd name="T20" fmla="*/ 100 w 105"/>
                <a:gd name="T21" fmla="*/ 85 h 138"/>
                <a:gd name="T22" fmla="*/ 103 w 105"/>
                <a:gd name="T23" fmla="*/ 80 h 138"/>
                <a:gd name="T24" fmla="*/ 104 w 105"/>
                <a:gd name="T25" fmla="*/ 74 h 138"/>
                <a:gd name="T26" fmla="*/ 105 w 105"/>
                <a:gd name="T27" fmla="*/ 68 h 138"/>
                <a:gd name="T28" fmla="*/ 105 w 105"/>
                <a:gd name="T29" fmla="*/ 68 h 138"/>
                <a:gd name="T30" fmla="*/ 104 w 105"/>
                <a:gd name="T31" fmla="*/ 62 h 138"/>
                <a:gd name="T32" fmla="*/ 103 w 105"/>
                <a:gd name="T33" fmla="*/ 58 h 138"/>
                <a:gd name="T34" fmla="*/ 100 w 105"/>
                <a:gd name="T35" fmla="*/ 52 h 138"/>
                <a:gd name="T36" fmla="*/ 97 w 105"/>
                <a:gd name="T37" fmla="*/ 47 h 138"/>
                <a:gd name="T38" fmla="*/ 93 w 105"/>
                <a:gd name="T39" fmla="*/ 41 h 138"/>
                <a:gd name="T40" fmla="*/ 87 w 105"/>
                <a:gd name="T41" fmla="*/ 36 h 138"/>
                <a:gd name="T42" fmla="*/ 82 w 105"/>
                <a:gd name="T43" fmla="*/ 31 h 138"/>
                <a:gd name="T44" fmla="*/ 76 w 105"/>
                <a:gd name="T45" fmla="*/ 28 h 138"/>
                <a:gd name="T46" fmla="*/ 61 w 105"/>
                <a:gd name="T47" fmla="*/ 19 h 138"/>
                <a:gd name="T48" fmla="*/ 42 w 105"/>
                <a:gd name="T49" fmla="*/ 11 h 138"/>
                <a:gd name="T50" fmla="*/ 22 w 105"/>
                <a:gd name="T51" fmla="*/ 4 h 138"/>
                <a:gd name="T52" fmla="*/ 0 w 105"/>
                <a:gd name="T5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38">
                  <a:moveTo>
                    <a:pt x="0" y="138"/>
                  </a:moveTo>
                  <a:lnTo>
                    <a:pt x="0" y="138"/>
                  </a:lnTo>
                  <a:lnTo>
                    <a:pt x="22" y="132"/>
                  </a:lnTo>
                  <a:lnTo>
                    <a:pt x="42" y="126"/>
                  </a:lnTo>
                  <a:lnTo>
                    <a:pt x="61" y="118"/>
                  </a:lnTo>
                  <a:lnTo>
                    <a:pt x="76" y="110"/>
                  </a:lnTo>
                  <a:lnTo>
                    <a:pt x="82" y="105"/>
                  </a:lnTo>
                  <a:lnTo>
                    <a:pt x="87" y="100"/>
                  </a:lnTo>
                  <a:lnTo>
                    <a:pt x="93" y="95"/>
                  </a:lnTo>
                  <a:lnTo>
                    <a:pt x="97" y="90"/>
                  </a:lnTo>
                  <a:lnTo>
                    <a:pt x="100" y="85"/>
                  </a:lnTo>
                  <a:lnTo>
                    <a:pt x="103" y="80"/>
                  </a:lnTo>
                  <a:lnTo>
                    <a:pt x="104" y="74"/>
                  </a:lnTo>
                  <a:lnTo>
                    <a:pt x="105" y="68"/>
                  </a:lnTo>
                  <a:lnTo>
                    <a:pt x="105" y="68"/>
                  </a:lnTo>
                  <a:lnTo>
                    <a:pt x="104" y="62"/>
                  </a:lnTo>
                  <a:lnTo>
                    <a:pt x="103" y="58"/>
                  </a:lnTo>
                  <a:lnTo>
                    <a:pt x="100" y="52"/>
                  </a:lnTo>
                  <a:lnTo>
                    <a:pt x="97" y="47"/>
                  </a:lnTo>
                  <a:lnTo>
                    <a:pt x="93" y="41"/>
                  </a:lnTo>
                  <a:lnTo>
                    <a:pt x="87" y="36"/>
                  </a:lnTo>
                  <a:lnTo>
                    <a:pt x="82" y="31"/>
                  </a:lnTo>
                  <a:lnTo>
                    <a:pt x="76" y="28"/>
                  </a:lnTo>
                  <a:lnTo>
                    <a:pt x="61" y="19"/>
                  </a:lnTo>
                  <a:lnTo>
                    <a:pt x="42" y="11"/>
                  </a:lnTo>
                  <a:lnTo>
                    <a:pt x="22" y="4"/>
                  </a:lnTo>
                  <a:lnTo>
                    <a:pt x="0" y="0"/>
                  </a:lnTo>
                </a:path>
              </a:pathLst>
            </a:custGeom>
            <a:noFill/>
            <a:ln w="11113">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7" name="Freeform 341"/>
            <p:cNvSpPr>
              <a:spLocks/>
            </p:cNvSpPr>
            <p:nvPr/>
          </p:nvSpPr>
          <p:spPr bwMode="auto">
            <a:xfrm>
              <a:off x="4512" y="2567"/>
              <a:ext cx="79" cy="95"/>
            </a:xfrm>
            <a:custGeom>
              <a:avLst/>
              <a:gdLst>
                <a:gd name="T0" fmla="*/ 0 w 79"/>
                <a:gd name="T1" fmla="*/ 95 h 95"/>
                <a:gd name="T2" fmla="*/ 0 w 79"/>
                <a:gd name="T3" fmla="*/ 95 h 95"/>
                <a:gd name="T4" fmla="*/ 17 w 79"/>
                <a:gd name="T5" fmla="*/ 92 h 95"/>
                <a:gd name="T6" fmla="*/ 33 w 79"/>
                <a:gd name="T7" fmla="*/ 87 h 95"/>
                <a:gd name="T8" fmla="*/ 46 w 79"/>
                <a:gd name="T9" fmla="*/ 82 h 95"/>
                <a:gd name="T10" fmla="*/ 58 w 79"/>
                <a:gd name="T11" fmla="*/ 75 h 95"/>
                <a:gd name="T12" fmla="*/ 66 w 79"/>
                <a:gd name="T13" fmla="*/ 69 h 95"/>
                <a:gd name="T14" fmla="*/ 73 w 79"/>
                <a:gd name="T15" fmla="*/ 63 h 95"/>
                <a:gd name="T16" fmla="*/ 76 w 79"/>
                <a:gd name="T17" fmla="*/ 59 h 95"/>
                <a:gd name="T18" fmla="*/ 78 w 79"/>
                <a:gd name="T19" fmla="*/ 55 h 95"/>
                <a:gd name="T20" fmla="*/ 79 w 79"/>
                <a:gd name="T21" fmla="*/ 51 h 95"/>
                <a:gd name="T22" fmla="*/ 79 w 79"/>
                <a:gd name="T23" fmla="*/ 47 h 95"/>
                <a:gd name="T24" fmla="*/ 79 w 79"/>
                <a:gd name="T25" fmla="*/ 47 h 95"/>
                <a:gd name="T26" fmla="*/ 79 w 79"/>
                <a:gd name="T27" fmla="*/ 43 h 95"/>
                <a:gd name="T28" fmla="*/ 78 w 79"/>
                <a:gd name="T29" fmla="*/ 39 h 95"/>
                <a:gd name="T30" fmla="*/ 76 w 79"/>
                <a:gd name="T31" fmla="*/ 37 h 95"/>
                <a:gd name="T32" fmla="*/ 73 w 79"/>
                <a:gd name="T33" fmla="*/ 33 h 95"/>
                <a:gd name="T34" fmla="*/ 66 w 79"/>
                <a:gd name="T35" fmla="*/ 26 h 95"/>
                <a:gd name="T36" fmla="*/ 58 w 79"/>
                <a:gd name="T37" fmla="*/ 19 h 95"/>
                <a:gd name="T38" fmla="*/ 46 w 79"/>
                <a:gd name="T39" fmla="*/ 13 h 95"/>
                <a:gd name="T40" fmla="*/ 33 w 79"/>
                <a:gd name="T41" fmla="*/ 8 h 95"/>
                <a:gd name="T42" fmla="*/ 17 w 79"/>
                <a:gd name="T43" fmla="*/ 4 h 95"/>
                <a:gd name="T44" fmla="*/ 0 w 79"/>
                <a:gd name="T4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95">
                  <a:moveTo>
                    <a:pt x="0" y="95"/>
                  </a:moveTo>
                  <a:lnTo>
                    <a:pt x="0" y="95"/>
                  </a:lnTo>
                  <a:lnTo>
                    <a:pt x="17" y="92"/>
                  </a:lnTo>
                  <a:lnTo>
                    <a:pt x="33" y="87"/>
                  </a:lnTo>
                  <a:lnTo>
                    <a:pt x="46" y="82"/>
                  </a:lnTo>
                  <a:lnTo>
                    <a:pt x="58" y="75"/>
                  </a:lnTo>
                  <a:lnTo>
                    <a:pt x="66" y="69"/>
                  </a:lnTo>
                  <a:lnTo>
                    <a:pt x="73" y="63"/>
                  </a:lnTo>
                  <a:lnTo>
                    <a:pt x="76" y="59"/>
                  </a:lnTo>
                  <a:lnTo>
                    <a:pt x="78" y="55"/>
                  </a:lnTo>
                  <a:lnTo>
                    <a:pt x="79" y="51"/>
                  </a:lnTo>
                  <a:lnTo>
                    <a:pt x="79" y="47"/>
                  </a:lnTo>
                  <a:lnTo>
                    <a:pt x="79" y="47"/>
                  </a:lnTo>
                  <a:lnTo>
                    <a:pt x="79" y="43"/>
                  </a:lnTo>
                  <a:lnTo>
                    <a:pt x="78" y="39"/>
                  </a:lnTo>
                  <a:lnTo>
                    <a:pt x="76" y="37"/>
                  </a:lnTo>
                  <a:lnTo>
                    <a:pt x="73" y="33"/>
                  </a:lnTo>
                  <a:lnTo>
                    <a:pt x="66" y="26"/>
                  </a:lnTo>
                  <a:lnTo>
                    <a:pt x="58" y="19"/>
                  </a:lnTo>
                  <a:lnTo>
                    <a:pt x="46" y="13"/>
                  </a:lnTo>
                  <a:lnTo>
                    <a:pt x="33" y="8"/>
                  </a:lnTo>
                  <a:lnTo>
                    <a:pt x="17" y="4"/>
                  </a:lnTo>
                  <a:lnTo>
                    <a:pt x="0" y="0"/>
                  </a:lnTo>
                </a:path>
              </a:pathLst>
            </a:custGeom>
            <a:noFill/>
            <a:ln w="1270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8" name="Freeform 342"/>
            <p:cNvSpPr>
              <a:spLocks/>
            </p:cNvSpPr>
            <p:nvPr/>
          </p:nvSpPr>
          <p:spPr bwMode="auto">
            <a:xfrm>
              <a:off x="4158" y="2502"/>
              <a:ext cx="157" cy="224"/>
            </a:xfrm>
            <a:custGeom>
              <a:avLst/>
              <a:gdLst>
                <a:gd name="T0" fmla="*/ 157 w 157"/>
                <a:gd name="T1" fmla="*/ 0 h 224"/>
                <a:gd name="T2" fmla="*/ 157 w 157"/>
                <a:gd name="T3" fmla="*/ 0 h 224"/>
                <a:gd name="T4" fmla="*/ 139 w 157"/>
                <a:gd name="T5" fmla="*/ 4 h 224"/>
                <a:gd name="T6" fmla="*/ 123 w 157"/>
                <a:gd name="T7" fmla="*/ 9 h 224"/>
                <a:gd name="T8" fmla="*/ 108 w 157"/>
                <a:gd name="T9" fmla="*/ 14 h 224"/>
                <a:gd name="T10" fmla="*/ 93 w 157"/>
                <a:gd name="T11" fmla="*/ 19 h 224"/>
                <a:gd name="T12" fmla="*/ 79 w 157"/>
                <a:gd name="T13" fmla="*/ 25 h 224"/>
                <a:gd name="T14" fmla="*/ 67 w 157"/>
                <a:gd name="T15" fmla="*/ 31 h 224"/>
                <a:gd name="T16" fmla="*/ 54 w 157"/>
                <a:gd name="T17" fmla="*/ 38 h 224"/>
                <a:gd name="T18" fmla="*/ 44 w 157"/>
                <a:gd name="T19" fmla="*/ 45 h 224"/>
                <a:gd name="T20" fmla="*/ 34 w 157"/>
                <a:gd name="T21" fmla="*/ 52 h 224"/>
                <a:gd name="T22" fmla="*/ 25 w 157"/>
                <a:gd name="T23" fmla="*/ 60 h 224"/>
                <a:gd name="T24" fmla="*/ 18 w 157"/>
                <a:gd name="T25" fmla="*/ 69 h 224"/>
                <a:gd name="T26" fmla="*/ 12 w 157"/>
                <a:gd name="T27" fmla="*/ 76 h 224"/>
                <a:gd name="T28" fmla="*/ 6 w 157"/>
                <a:gd name="T29" fmla="*/ 85 h 224"/>
                <a:gd name="T30" fmla="*/ 3 w 157"/>
                <a:gd name="T31" fmla="*/ 94 h 224"/>
                <a:gd name="T32" fmla="*/ 0 w 157"/>
                <a:gd name="T33" fmla="*/ 103 h 224"/>
                <a:gd name="T34" fmla="*/ 0 w 157"/>
                <a:gd name="T35" fmla="*/ 112 h 224"/>
                <a:gd name="T36" fmla="*/ 0 w 157"/>
                <a:gd name="T37" fmla="*/ 112 h 224"/>
                <a:gd name="T38" fmla="*/ 0 w 157"/>
                <a:gd name="T39" fmla="*/ 122 h 224"/>
                <a:gd name="T40" fmla="*/ 3 w 157"/>
                <a:gd name="T41" fmla="*/ 130 h 224"/>
                <a:gd name="T42" fmla="*/ 6 w 157"/>
                <a:gd name="T43" fmla="*/ 139 h 224"/>
                <a:gd name="T44" fmla="*/ 12 w 157"/>
                <a:gd name="T45" fmla="*/ 148 h 224"/>
                <a:gd name="T46" fmla="*/ 18 w 157"/>
                <a:gd name="T47" fmla="*/ 157 h 224"/>
                <a:gd name="T48" fmla="*/ 25 w 157"/>
                <a:gd name="T49" fmla="*/ 164 h 224"/>
                <a:gd name="T50" fmla="*/ 34 w 157"/>
                <a:gd name="T51" fmla="*/ 172 h 224"/>
                <a:gd name="T52" fmla="*/ 44 w 157"/>
                <a:gd name="T53" fmla="*/ 180 h 224"/>
                <a:gd name="T54" fmla="*/ 54 w 157"/>
                <a:gd name="T55" fmla="*/ 186 h 224"/>
                <a:gd name="T56" fmla="*/ 67 w 157"/>
                <a:gd name="T57" fmla="*/ 193 h 224"/>
                <a:gd name="T58" fmla="*/ 79 w 157"/>
                <a:gd name="T59" fmla="*/ 200 h 224"/>
                <a:gd name="T60" fmla="*/ 93 w 157"/>
                <a:gd name="T61" fmla="*/ 206 h 224"/>
                <a:gd name="T62" fmla="*/ 108 w 157"/>
                <a:gd name="T63" fmla="*/ 211 h 224"/>
                <a:gd name="T64" fmla="*/ 123 w 157"/>
                <a:gd name="T65" fmla="*/ 216 h 224"/>
                <a:gd name="T66" fmla="*/ 139 w 157"/>
                <a:gd name="T67" fmla="*/ 220 h 224"/>
                <a:gd name="T68" fmla="*/ 157 w 157"/>
                <a:gd name="T69"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224">
                  <a:moveTo>
                    <a:pt x="157" y="0"/>
                  </a:moveTo>
                  <a:lnTo>
                    <a:pt x="157" y="0"/>
                  </a:lnTo>
                  <a:lnTo>
                    <a:pt x="139" y="4"/>
                  </a:lnTo>
                  <a:lnTo>
                    <a:pt x="123" y="9"/>
                  </a:lnTo>
                  <a:lnTo>
                    <a:pt x="108" y="14"/>
                  </a:lnTo>
                  <a:lnTo>
                    <a:pt x="93" y="19"/>
                  </a:lnTo>
                  <a:lnTo>
                    <a:pt x="79" y="25"/>
                  </a:lnTo>
                  <a:lnTo>
                    <a:pt x="67" y="31"/>
                  </a:lnTo>
                  <a:lnTo>
                    <a:pt x="54" y="38"/>
                  </a:lnTo>
                  <a:lnTo>
                    <a:pt x="44" y="45"/>
                  </a:lnTo>
                  <a:lnTo>
                    <a:pt x="34" y="52"/>
                  </a:lnTo>
                  <a:lnTo>
                    <a:pt x="25" y="60"/>
                  </a:lnTo>
                  <a:lnTo>
                    <a:pt x="18" y="69"/>
                  </a:lnTo>
                  <a:lnTo>
                    <a:pt x="12" y="76"/>
                  </a:lnTo>
                  <a:lnTo>
                    <a:pt x="6" y="85"/>
                  </a:lnTo>
                  <a:lnTo>
                    <a:pt x="3" y="94"/>
                  </a:lnTo>
                  <a:lnTo>
                    <a:pt x="0" y="103"/>
                  </a:lnTo>
                  <a:lnTo>
                    <a:pt x="0" y="112"/>
                  </a:lnTo>
                  <a:lnTo>
                    <a:pt x="0" y="112"/>
                  </a:lnTo>
                  <a:lnTo>
                    <a:pt x="0" y="122"/>
                  </a:lnTo>
                  <a:lnTo>
                    <a:pt x="3" y="130"/>
                  </a:lnTo>
                  <a:lnTo>
                    <a:pt x="6" y="139"/>
                  </a:lnTo>
                  <a:lnTo>
                    <a:pt x="12" y="148"/>
                  </a:lnTo>
                  <a:lnTo>
                    <a:pt x="18" y="157"/>
                  </a:lnTo>
                  <a:lnTo>
                    <a:pt x="25" y="164"/>
                  </a:lnTo>
                  <a:lnTo>
                    <a:pt x="34" y="172"/>
                  </a:lnTo>
                  <a:lnTo>
                    <a:pt x="44" y="180"/>
                  </a:lnTo>
                  <a:lnTo>
                    <a:pt x="54" y="186"/>
                  </a:lnTo>
                  <a:lnTo>
                    <a:pt x="67" y="193"/>
                  </a:lnTo>
                  <a:lnTo>
                    <a:pt x="79" y="200"/>
                  </a:lnTo>
                  <a:lnTo>
                    <a:pt x="93" y="206"/>
                  </a:lnTo>
                  <a:lnTo>
                    <a:pt x="108" y="211"/>
                  </a:lnTo>
                  <a:lnTo>
                    <a:pt x="123" y="216"/>
                  </a:lnTo>
                  <a:lnTo>
                    <a:pt x="139" y="220"/>
                  </a:lnTo>
                  <a:lnTo>
                    <a:pt x="157" y="224"/>
                  </a:lnTo>
                </a:path>
              </a:pathLst>
            </a:custGeom>
            <a:noFill/>
            <a:ln w="635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9" name="Freeform 343"/>
            <p:cNvSpPr>
              <a:spLocks/>
            </p:cNvSpPr>
            <p:nvPr/>
          </p:nvSpPr>
          <p:spPr bwMode="auto">
            <a:xfrm>
              <a:off x="4204" y="2523"/>
              <a:ext cx="130" cy="182"/>
            </a:xfrm>
            <a:custGeom>
              <a:avLst/>
              <a:gdLst>
                <a:gd name="T0" fmla="*/ 130 w 130"/>
                <a:gd name="T1" fmla="*/ 0 h 182"/>
                <a:gd name="T2" fmla="*/ 130 w 130"/>
                <a:gd name="T3" fmla="*/ 0 h 182"/>
                <a:gd name="T4" fmla="*/ 102 w 130"/>
                <a:gd name="T5" fmla="*/ 8 h 182"/>
                <a:gd name="T6" fmla="*/ 77 w 130"/>
                <a:gd name="T7" fmla="*/ 16 h 182"/>
                <a:gd name="T8" fmla="*/ 66 w 130"/>
                <a:gd name="T9" fmla="*/ 21 h 182"/>
                <a:gd name="T10" fmla="*/ 55 w 130"/>
                <a:gd name="T11" fmla="*/ 25 h 182"/>
                <a:gd name="T12" fmla="*/ 45 w 130"/>
                <a:gd name="T13" fmla="*/ 31 h 182"/>
                <a:gd name="T14" fmla="*/ 36 w 130"/>
                <a:gd name="T15" fmla="*/ 37 h 182"/>
                <a:gd name="T16" fmla="*/ 27 w 130"/>
                <a:gd name="T17" fmla="*/ 43 h 182"/>
                <a:gd name="T18" fmla="*/ 21 w 130"/>
                <a:gd name="T19" fmla="*/ 50 h 182"/>
                <a:gd name="T20" fmla="*/ 14 w 130"/>
                <a:gd name="T21" fmla="*/ 55 h 182"/>
                <a:gd name="T22" fmla="*/ 9 w 130"/>
                <a:gd name="T23" fmla="*/ 62 h 182"/>
                <a:gd name="T24" fmla="*/ 5 w 130"/>
                <a:gd name="T25" fmla="*/ 70 h 182"/>
                <a:gd name="T26" fmla="*/ 2 w 130"/>
                <a:gd name="T27" fmla="*/ 77 h 182"/>
                <a:gd name="T28" fmla="*/ 0 w 130"/>
                <a:gd name="T29" fmla="*/ 84 h 182"/>
                <a:gd name="T30" fmla="*/ 0 w 130"/>
                <a:gd name="T31" fmla="*/ 91 h 182"/>
                <a:gd name="T32" fmla="*/ 0 w 130"/>
                <a:gd name="T33" fmla="*/ 91 h 182"/>
                <a:gd name="T34" fmla="*/ 0 w 130"/>
                <a:gd name="T35" fmla="*/ 99 h 182"/>
                <a:gd name="T36" fmla="*/ 2 w 130"/>
                <a:gd name="T37" fmla="*/ 106 h 182"/>
                <a:gd name="T38" fmla="*/ 5 w 130"/>
                <a:gd name="T39" fmla="*/ 113 h 182"/>
                <a:gd name="T40" fmla="*/ 9 w 130"/>
                <a:gd name="T41" fmla="*/ 120 h 182"/>
                <a:gd name="T42" fmla="*/ 14 w 130"/>
                <a:gd name="T43" fmla="*/ 127 h 182"/>
                <a:gd name="T44" fmla="*/ 21 w 130"/>
                <a:gd name="T45" fmla="*/ 134 h 182"/>
                <a:gd name="T46" fmla="*/ 27 w 130"/>
                <a:gd name="T47" fmla="*/ 139 h 182"/>
                <a:gd name="T48" fmla="*/ 36 w 130"/>
                <a:gd name="T49" fmla="*/ 145 h 182"/>
                <a:gd name="T50" fmla="*/ 45 w 130"/>
                <a:gd name="T51" fmla="*/ 151 h 182"/>
                <a:gd name="T52" fmla="*/ 55 w 130"/>
                <a:gd name="T53" fmla="*/ 157 h 182"/>
                <a:gd name="T54" fmla="*/ 66 w 130"/>
                <a:gd name="T55" fmla="*/ 162 h 182"/>
                <a:gd name="T56" fmla="*/ 77 w 130"/>
                <a:gd name="T57" fmla="*/ 166 h 182"/>
                <a:gd name="T58" fmla="*/ 102 w 130"/>
                <a:gd name="T59" fmla="*/ 175 h 182"/>
                <a:gd name="T60" fmla="*/ 130 w 130"/>
                <a:gd name="T6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0" h="182">
                  <a:moveTo>
                    <a:pt x="130" y="0"/>
                  </a:moveTo>
                  <a:lnTo>
                    <a:pt x="130" y="0"/>
                  </a:lnTo>
                  <a:lnTo>
                    <a:pt x="102" y="8"/>
                  </a:lnTo>
                  <a:lnTo>
                    <a:pt x="77" y="16"/>
                  </a:lnTo>
                  <a:lnTo>
                    <a:pt x="66" y="21"/>
                  </a:lnTo>
                  <a:lnTo>
                    <a:pt x="55" y="25"/>
                  </a:lnTo>
                  <a:lnTo>
                    <a:pt x="45" y="31"/>
                  </a:lnTo>
                  <a:lnTo>
                    <a:pt x="36" y="37"/>
                  </a:lnTo>
                  <a:lnTo>
                    <a:pt x="27" y="43"/>
                  </a:lnTo>
                  <a:lnTo>
                    <a:pt x="21" y="50"/>
                  </a:lnTo>
                  <a:lnTo>
                    <a:pt x="14" y="55"/>
                  </a:lnTo>
                  <a:lnTo>
                    <a:pt x="9" y="62"/>
                  </a:lnTo>
                  <a:lnTo>
                    <a:pt x="5" y="70"/>
                  </a:lnTo>
                  <a:lnTo>
                    <a:pt x="2" y="77"/>
                  </a:lnTo>
                  <a:lnTo>
                    <a:pt x="0" y="84"/>
                  </a:lnTo>
                  <a:lnTo>
                    <a:pt x="0" y="91"/>
                  </a:lnTo>
                  <a:lnTo>
                    <a:pt x="0" y="91"/>
                  </a:lnTo>
                  <a:lnTo>
                    <a:pt x="0" y="99"/>
                  </a:lnTo>
                  <a:lnTo>
                    <a:pt x="2" y="106"/>
                  </a:lnTo>
                  <a:lnTo>
                    <a:pt x="5" y="113"/>
                  </a:lnTo>
                  <a:lnTo>
                    <a:pt x="9" y="120"/>
                  </a:lnTo>
                  <a:lnTo>
                    <a:pt x="14" y="127"/>
                  </a:lnTo>
                  <a:lnTo>
                    <a:pt x="21" y="134"/>
                  </a:lnTo>
                  <a:lnTo>
                    <a:pt x="27" y="139"/>
                  </a:lnTo>
                  <a:lnTo>
                    <a:pt x="36" y="145"/>
                  </a:lnTo>
                  <a:lnTo>
                    <a:pt x="45" y="151"/>
                  </a:lnTo>
                  <a:lnTo>
                    <a:pt x="55" y="157"/>
                  </a:lnTo>
                  <a:lnTo>
                    <a:pt x="66" y="162"/>
                  </a:lnTo>
                  <a:lnTo>
                    <a:pt x="77" y="166"/>
                  </a:lnTo>
                  <a:lnTo>
                    <a:pt x="102" y="175"/>
                  </a:lnTo>
                  <a:lnTo>
                    <a:pt x="130" y="182"/>
                  </a:lnTo>
                </a:path>
              </a:pathLst>
            </a:custGeom>
            <a:noFill/>
            <a:ln w="9525">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0" name="Freeform 344"/>
            <p:cNvSpPr>
              <a:spLocks/>
            </p:cNvSpPr>
            <p:nvPr/>
          </p:nvSpPr>
          <p:spPr bwMode="auto">
            <a:xfrm>
              <a:off x="4250" y="2546"/>
              <a:ext cx="104" cy="138"/>
            </a:xfrm>
            <a:custGeom>
              <a:avLst/>
              <a:gdLst>
                <a:gd name="T0" fmla="*/ 104 w 104"/>
                <a:gd name="T1" fmla="*/ 0 h 138"/>
                <a:gd name="T2" fmla="*/ 104 w 104"/>
                <a:gd name="T3" fmla="*/ 0 h 138"/>
                <a:gd name="T4" fmla="*/ 81 w 104"/>
                <a:gd name="T5" fmla="*/ 4 h 138"/>
                <a:gd name="T6" fmla="*/ 61 w 104"/>
                <a:gd name="T7" fmla="*/ 11 h 138"/>
                <a:gd name="T8" fmla="*/ 44 w 104"/>
                <a:gd name="T9" fmla="*/ 19 h 138"/>
                <a:gd name="T10" fmla="*/ 28 w 104"/>
                <a:gd name="T11" fmla="*/ 28 h 138"/>
                <a:gd name="T12" fmla="*/ 22 w 104"/>
                <a:gd name="T13" fmla="*/ 31 h 138"/>
                <a:gd name="T14" fmla="*/ 16 w 104"/>
                <a:gd name="T15" fmla="*/ 36 h 138"/>
                <a:gd name="T16" fmla="*/ 11 w 104"/>
                <a:gd name="T17" fmla="*/ 41 h 138"/>
                <a:gd name="T18" fmla="*/ 7 w 104"/>
                <a:gd name="T19" fmla="*/ 47 h 138"/>
                <a:gd name="T20" fmla="*/ 3 w 104"/>
                <a:gd name="T21" fmla="*/ 52 h 138"/>
                <a:gd name="T22" fmla="*/ 1 w 104"/>
                <a:gd name="T23" fmla="*/ 58 h 138"/>
                <a:gd name="T24" fmla="*/ 0 w 104"/>
                <a:gd name="T25" fmla="*/ 62 h 138"/>
                <a:gd name="T26" fmla="*/ 0 w 104"/>
                <a:gd name="T27" fmla="*/ 68 h 138"/>
                <a:gd name="T28" fmla="*/ 0 w 104"/>
                <a:gd name="T29" fmla="*/ 68 h 138"/>
                <a:gd name="T30" fmla="*/ 0 w 104"/>
                <a:gd name="T31" fmla="*/ 74 h 138"/>
                <a:gd name="T32" fmla="*/ 1 w 104"/>
                <a:gd name="T33" fmla="*/ 80 h 138"/>
                <a:gd name="T34" fmla="*/ 3 w 104"/>
                <a:gd name="T35" fmla="*/ 85 h 138"/>
                <a:gd name="T36" fmla="*/ 7 w 104"/>
                <a:gd name="T37" fmla="*/ 90 h 138"/>
                <a:gd name="T38" fmla="*/ 11 w 104"/>
                <a:gd name="T39" fmla="*/ 95 h 138"/>
                <a:gd name="T40" fmla="*/ 16 w 104"/>
                <a:gd name="T41" fmla="*/ 100 h 138"/>
                <a:gd name="T42" fmla="*/ 22 w 104"/>
                <a:gd name="T43" fmla="*/ 105 h 138"/>
                <a:gd name="T44" fmla="*/ 28 w 104"/>
                <a:gd name="T45" fmla="*/ 110 h 138"/>
                <a:gd name="T46" fmla="*/ 44 w 104"/>
                <a:gd name="T47" fmla="*/ 118 h 138"/>
                <a:gd name="T48" fmla="*/ 61 w 104"/>
                <a:gd name="T49" fmla="*/ 126 h 138"/>
                <a:gd name="T50" fmla="*/ 81 w 104"/>
                <a:gd name="T51" fmla="*/ 132 h 138"/>
                <a:gd name="T52" fmla="*/ 104 w 104"/>
                <a:gd name="T5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138">
                  <a:moveTo>
                    <a:pt x="104" y="0"/>
                  </a:moveTo>
                  <a:lnTo>
                    <a:pt x="104" y="0"/>
                  </a:lnTo>
                  <a:lnTo>
                    <a:pt x="81" y="4"/>
                  </a:lnTo>
                  <a:lnTo>
                    <a:pt x="61" y="11"/>
                  </a:lnTo>
                  <a:lnTo>
                    <a:pt x="44" y="19"/>
                  </a:lnTo>
                  <a:lnTo>
                    <a:pt x="28" y="28"/>
                  </a:lnTo>
                  <a:lnTo>
                    <a:pt x="22" y="31"/>
                  </a:lnTo>
                  <a:lnTo>
                    <a:pt x="16" y="36"/>
                  </a:lnTo>
                  <a:lnTo>
                    <a:pt x="11" y="41"/>
                  </a:lnTo>
                  <a:lnTo>
                    <a:pt x="7" y="47"/>
                  </a:lnTo>
                  <a:lnTo>
                    <a:pt x="3" y="52"/>
                  </a:lnTo>
                  <a:lnTo>
                    <a:pt x="1" y="58"/>
                  </a:lnTo>
                  <a:lnTo>
                    <a:pt x="0" y="62"/>
                  </a:lnTo>
                  <a:lnTo>
                    <a:pt x="0" y="68"/>
                  </a:lnTo>
                  <a:lnTo>
                    <a:pt x="0" y="68"/>
                  </a:lnTo>
                  <a:lnTo>
                    <a:pt x="0" y="74"/>
                  </a:lnTo>
                  <a:lnTo>
                    <a:pt x="1" y="80"/>
                  </a:lnTo>
                  <a:lnTo>
                    <a:pt x="3" y="85"/>
                  </a:lnTo>
                  <a:lnTo>
                    <a:pt x="7" y="90"/>
                  </a:lnTo>
                  <a:lnTo>
                    <a:pt x="11" y="95"/>
                  </a:lnTo>
                  <a:lnTo>
                    <a:pt x="16" y="100"/>
                  </a:lnTo>
                  <a:lnTo>
                    <a:pt x="22" y="105"/>
                  </a:lnTo>
                  <a:lnTo>
                    <a:pt x="28" y="110"/>
                  </a:lnTo>
                  <a:lnTo>
                    <a:pt x="44" y="118"/>
                  </a:lnTo>
                  <a:lnTo>
                    <a:pt x="61" y="126"/>
                  </a:lnTo>
                  <a:lnTo>
                    <a:pt x="81" y="132"/>
                  </a:lnTo>
                  <a:lnTo>
                    <a:pt x="104" y="138"/>
                  </a:lnTo>
                </a:path>
              </a:pathLst>
            </a:custGeom>
            <a:noFill/>
            <a:ln w="11113">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1" name="Freeform 345"/>
            <p:cNvSpPr>
              <a:spLocks/>
            </p:cNvSpPr>
            <p:nvPr/>
          </p:nvSpPr>
          <p:spPr bwMode="auto">
            <a:xfrm>
              <a:off x="4295" y="2567"/>
              <a:ext cx="78" cy="95"/>
            </a:xfrm>
            <a:custGeom>
              <a:avLst/>
              <a:gdLst>
                <a:gd name="T0" fmla="*/ 78 w 78"/>
                <a:gd name="T1" fmla="*/ 0 h 95"/>
                <a:gd name="T2" fmla="*/ 78 w 78"/>
                <a:gd name="T3" fmla="*/ 0 h 95"/>
                <a:gd name="T4" fmla="*/ 62 w 78"/>
                <a:gd name="T5" fmla="*/ 4 h 95"/>
                <a:gd name="T6" fmla="*/ 46 w 78"/>
                <a:gd name="T7" fmla="*/ 8 h 95"/>
                <a:gd name="T8" fmla="*/ 33 w 78"/>
                <a:gd name="T9" fmla="*/ 13 h 95"/>
                <a:gd name="T10" fmla="*/ 22 w 78"/>
                <a:gd name="T11" fmla="*/ 19 h 95"/>
                <a:gd name="T12" fmla="*/ 12 w 78"/>
                <a:gd name="T13" fmla="*/ 26 h 95"/>
                <a:gd name="T14" fmla="*/ 5 w 78"/>
                <a:gd name="T15" fmla="*/ 33 h 95"/>
                <a:gd name="T16" fmla="*/ 2 w 78"/>
                <a:gd name="T17" fmla="*/ 37 h 95"/>
                <a:gd name="T18" fmla="*/ 1 w 78"/>
                <a:gd name="T19" fmla="*/ 39 h 95"/>
                <a:gd name="T20" fmla="*/ 0 w 78"/>
                <a:gd name="T21" fmla="*/ 43 h 95"/>
                <a:gd name="T22" fmla="*/ 0 w 78"/>
                <a:gd name="T23" fmla="*/ 47 h 95"/>
                <a:gd name="T24" fmla="*/ 0 w 78"/>
                <a:gd name="T25" fmla="*/ 47 h 95"/>
                <a:gd name="T26" fmla="*/ 0 w 78"/>
                <a:gd name="T27" fmla="*/ 51 h 95"/>
                <a:gd name="T28" fmla="*/ 1 w 78"/>
                <a:gd name="T29" fmla="*/ 55 h 95"/>
                <a:gd name="T30" fmla="*/ 2 w 78"/>
                <a:gd name="T31" fmla="*/ 59 h 95"/>
                <a:gd name="T32" fmla="*/ 5 w 78"/>
                <a:gd name="T33" fmla="*/ 63 h 95"/>
                <a:gd name="T34" fmla="*/ 12 w 78"/>
                <a:gd name="T35" fmla="*/ 69 h 95"/>
                <a:gd name="T36" fmla="*/ 22 w 78"/>
                <a:gd name="T37" fmla="*/ 75 h 95"/>
                <a:gd name="T38" fmla="*/ 33 w 78"/>
                <a:gd name="T39" fmla="*/ 82 h 95"/>
                <a:gd name="T40" fmla="*/ 46 w 78"/>
                <a:gd name="T41" fmla="*/ 87 h 95"/>
                <a:gd name="T42" fmla="*/ 62 w 78"/>
                <a:gd name="T43" fmla="*/ 92 h 95"/>
                <a:gd name="T44" fmla="*/ 78 w 78"/>
                <a:gd name="T4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 h="95">
                  <a:moveTo>
                    <a:pt x="78" y="0"/>
                  </a:moveTo>
                  <a:lnTo>
                    <a:pt x="78" y="0"/>
                  </a:lnTo>
                  <a:lnTo>
                    <a:pt x="62" y="4"/>
                  </a:lnTo>
                  <a:lnTo>
                    <a:pt x="46" y="8"/>
                  </a:lnTo>
                  <a:lnTo>
                    <a:pt x="33" y="13"/>
                  </a:lnTo>
                  <a:lnTo>
                    <a:pt x="22" y="19"/>
                  </a:lnTo>
                  <a:lnTo>
                    <a:pt x="12" y="26"/>
                  </a:lnTo>
                  <a:lnTo>
                    <a:pt x="5" y="33"/>
                  </a:lnTo>
                  <a:lnTo>
                    <a:pt x="2" y="37"/>
                  </a:lnTo>
                  <a:lnTo>
                    <a:pt x="1" y="39"/>
                  </a:lnTo>
                  <a:lnTo>
                    <a:pt x="0" y="43"/>
                  </a:lnTo>
                  <a:lnTo>
                    <a:pt x="0" y="47"/>
                  </a:lnTo>
                  <a:lnTo>
                    <a:pt x="0" y="47"/>
                  </a:lnTo>
                  <a:lnTo>
                    <a:pt x="0" y="51"/>
                  </a:lnTo>
                  <a:lnTo>
                    <a:pt x="1" y="55"/>
                  </a:lnTo>
                  <a:lnTo>
                    <a:pt x="2" y="59"/>
                  </a:lnTo>
                  <a:lnTo>
                    <a:pt x="5" y="63"/>
                  </a:lnTo>
                  <a:lnTo>
                    <a:pt x="12" y="69"/>
                  </a:lnTo>
                  <a:lnTo>
                    <a:pt x="22" y="75"/>
                  </a:lnTo>
                  <a:lnTo>
                    <a:pt x="33" y="82"/>
                  </a:lnTo>
                  <a:lnTo>
                    <a:pt x="46" y="87"/>
                  </a:lnTo>
                  <a:lnTo>
                    <a:pt x="62" y="92"/>
                  </a:lnTo>
                  <a:lnTo>
                    <a:pt x="78" y="95"/>
                  </a:lnTo>
                </a:path>
              </a:pathLst>
            </a:custGeom>
            <a:noFill/>
            <a:ln w="12700">
              <a:solidFill>
                <a:srgbClr val="FDCC1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Tree>
    <p:extLst>
      <p:ext uri="{BB962C8B-B14F-4D97-AF65-F5344CB8AC3E}">
        <p14:creationId xmlns:p14="http://schemas.microsoft.com/office/powerpoint/2010/main" val="30243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box(in)">
                                      <p:cBhvr>
                                        <p:cTn id="10" dur="500"/>
                                        <p:tgtEl>
                                          <p:spTgt spid="176"/>
                                        </p:tgtEl>
                                      </p:cBhvr>
                                    </p:animEffect>
                                  </p:childTnLst>
                                </p:cTn>
                              </p:par>
                              <p:par>
                                <p:cTn id="11" presetID="4" presetClass="entr" presetSubtype="16" fill="hold" nodeType="withEffect">
                                  <p:stCondLst>
                                    <p:cond delay="0"/>
                                  </p:stCondLst>
                                  <p:childTnLst>
                                    <p:set>
                                      <p:cBhvr>
                                        <p:cTn id="12" dur="1" fill="hold">
                                          <p:stCondLst>
                                            <p:cond delay="0"/>
                                          </p:stCondLst>
                                        </p:cTn>
                                        <p:tgtEl>
                                          <p:spTgt spid="329"/>
                                        </p:tgtEl>
                                        <p:attrNameLst>
                                          <p:attrName>style.visibility</p:attrName>
                                        </p:attrNameLst>
                                      </p:cBhvr>
                                      <p:to>
                                        <p:strVal val="visible"/>
                                      </p:to>
                                    </p:set>
                                    <p:animEffect transition="in" filter="box(in)">
                                      <p:cBhvr>
                                        <p:cTn id="13" dur="500"/>
                                        <p:tgtEl>
                                          <p:spTgt spid="32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slide(fromLeft)">
                                      <p:cBhvr>
                                        <p:cTn id="18" dur="500"/>
                                        <p:tgtEl>
                                          <p:spTgt spid="15"/>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lide(from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lide(fromRight)">
                                      <p:cBhvr>
                                        <p:cTn id="26" dur="500"/>
                                        <p:tgtEl>
                                          <p:spTgt spid="16"/>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slide(fromRigh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slide(fromLeft)">
                                      <p:cBhvr>
                                        <p:cTn id="34" dur="500"/>
                                        <p:tgtEl>
                                          <p:spTgt spid="1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slide(from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slide(fromRight)">
                                      <p:cBhvr>
                                        <p:cTn id="42" dur="500"/>
                                        <p:tgtEl>
                                          <p:spTgt spid="21"/>
                                        </p:tgtEl>
                                      </p:cBhvr>
                                    </p:animEffect>
                                  </p:childTnLst>
                                </p:cTn>
                              </p:par>
                              <p:par>
                                <p:cTn id="43" presetID="12" presetClass="entr" presetSubtype="2"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slide(fromRigh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animBg="1"/>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p:spPr>
        <p:txBody>
          <a:bodyPr/>
          <a:lstStyle/>
          <a:p>
            <a:pPr>
              <a:defRPr/>
            </a:pPr>
            <a:r>
              <a:rPr lang="en-US" altLang="ja-JP" dirty="0"/>
              <a:t>January 2013</a:t>
            </a:r>
          </a:p>
        </p:txBody>
      </p:sp>
      <p:sp>
        <p:nvSpPr>
          <p:cNvPr id="47106" name="Slide Number Placeholder 5"/>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C78865C2-54D4-4CC8-BEDC-51DB92563605}" type="slidenum">
              <a:rPr lang="en-US" altLang="ja-JP" smtClean="0">
                <a:ea typeface="ＭＳ Ｐゴシック" charset="-128"/>
              </a:rPr>
              <a:pPr/>
              <a:t>29</a:t>
            </a:fld>
            <a:endParaRPr lang="en-US" altLang="ja-JP" smtClean="0">
              <a:ea typeface="ＭＳ Ｐゴシック" charset="-128"/>
            </a:endParaRPr>
          </a:p>
        </p:txBody>
      </p:sp>
      <p:sp>
        <p:nvSpPr>
          <p:cNvPr id="47107" name="Rectangle 2"/>
          <p:cNvSpPr>
            <a:spLocks noGrp="1" noChangeArrowheads="1"/>
          </p:cNvSpPr>
          <p:nvPr>
            <p:ph type="title"/>
          </p:nvPr>
        </p:nvSpPr>
        <p:spPr/>
        <p:txBody>
          <a:bodyPr/>
          <a:lstStyle/>
          <a:p>
            <a:pPr eaLnBrk="1" hangingPunct="1"/>
            <a:r>
              <a:rPr lang="en-GB" altLang="ja-JP" dirty="0" smtClean="0">
                <a:ea typeface="ＭＳ Ｐゴシック" charset="-128"/>
              </a:rPr>
              <a:t>Conclusion</a:t>
            </a:r>
          </a:p>
        </p:txBody>
      </p:sp>
      <p:sp>
        <p:nvSpPr>
          <p:cNvPr id="47108" name="Rectangle 3"/>
          <p:cNvSpPr>
            <a:spLocks noGrp="1" noChangeArrowheads="1"/>
          </p:cNvSpPr>
          <p:nvPr>
            <p:ph type="body" idx="1"/>
          </p:nvPr>
        </p:nvSpPr>
        <p:spPr/>
        <p:txBody>
          <a:bodyPr/>
          <a:lstStyle/>
          <a:p>
            <a:pPr eaLnBrk="1" hangingPunct="1">
              <a:spcBef>
                <a:spcPct val="50000"/>
              </a:spcBef>
            </a:pPr>
            <a:r>
              <a:rPr lang="en-US" altLang="ja-JP" dirty="0" smtClean="0">
                <a:ea typeface="ＭＳ Ｐゴシック" charset="-128"/>
              </a:rPr>
              <a:t>Proposed a partial MAC proposal for IEEE 802.22b.</a:t>
            </a:r>
          </a:p>
          <a:p>
            <a:pPr eaLnBrk="1" hangingPunct="1"/>
            <a:r>
              <a:rPr lang="en-US" altLang="ja-JP" dirty="0" smtClean="0">
                <a:ea typeface="ＭＳ Ｐゴシック" charset="-128"/>
              </a:rPr>
              <a:t>The proposed partial </a:t>
            </a:r>
            <a:r>
              <a:rPr lang="en-US" altLang="ja-JP" dirty="0">
                <a:ea typeface="ＭＳ Ｐゴシック" charset="-128"/>
              </a:rPr>
              <a:t>MAC </a:t>
            </a:r>
            <a:r>
              <a:rPr lang="en-US" altLang="ja-JP" dirty="0" smtClean="0">
                <a:ea typeface="ＭＳ Ｐゴシック" charset="-128"/>
              </a:rPr>
              <a:t>proposal </a:t>
            </a:r>
            <a:r>
              <a:rPr lang="en-US" altLang="ja-JP" dirty="0">
                <a:ea typeface="ＭＳ Ｐゴシック" charset="-128"/>
              </a:rPr>
              <a:t>consists of</a:t>
            </a:r>
          </a:p>
          <a:p>
            <a:pPr eaLnBrk="1" hangingPunct="1">
              <a:buFont typeface="Times New Roman" pitchFamily="18" charset="0"/>
              <a:buChar char="−"/>
            </a:pPr>
            <a:r>
              <a:rPr lang="en-US" altLang="ja-JP" dirty="0">
                <a:ea typeface="ＭＳ Ｐゴシック" charset="-128"/>
              </a:rPr>
              <a:t>Multi Channel </a:t>
            </a:r>
            <a:r>
              <a:rPr lang="en-US" altLang="ja-JP" dirty="0" smtClean="0">
                <a:ea typeface="ＭＳ Ｐゴシック" charset="-128"/>
              </a:rPr>
              <a:t>MAC which enabling multi channel allocation in the 802.22b system instead of single channel allocation in the IEEE Std. 802.22-2011.</a:t>
            </a:r>
            <a:endParaRPr lang="en-US" altLang="ja-JP" dirty="0">
              <a:ea typeface="ＭＳ Ｐゴシック" charset="-128"/>
            </a:endParaRPr>
          </a:p>
          <a:p>
            <a:pPr eaLnBrk="1" hangingPunct="1">
              <a:buFont typeface="Times New Roman" pitchFamily="18" charset="0"/>
              <a:buChar char="−"/>
            </a:pPr>
            <a:r>
              <a:rPr lang="en-US" altLang="ja-JP" dirty="0" smtClean="0">
                <a:ea typeface="ＭＳ Ｐゴシック" charset="-128"/>
              </a:rPr>
              <a:t>Multi Channel Sharing Scheme (MCSS) which </a:t>
            </a:r>
            <a:r>
              <a:rPr lang="en-US" altLang="ja-JP" dirty="0">
                <a:ea typeface="ＭＳ Ｐゴシック" charset="-128"/>
              </a:rPr>
              <a:t>can manage multichannel sharing efficiently and flexibly to </a:t>
            </a:r>
            <a:r>
              <a:rPr lang="en-US" altLang="ja-JP" dirty="0" smtClean="0">
                <a:ea typeface="ＭＳ Ｐゴシック" charset="-128"/>
              </a:rPr>
              <a:t>support </a:t>
            </a:r>
            <a:r>
              <a:rPr lang="en-US" altLang="ja-JP" dirty="0">
                <a:ea typeface="ＭＳ Ｐゴシック" charset="-128"/>
              </a:rPr>
              <a:t>enhanced broadband services and monitoring applications</a:t>
            </a:r>
            <a:r>
              <a:rPr lang="en-US" altLang="ja-JP" dirty="0" smtClean="0">
                <a:ea typeface="ＭＳ Ｐゴシック" charset="-128"/>
              </a:rPr>
              <a:t>.</a:t>
            </a:r>
            <a:endParaRPr lang="en-US" altLang="ja-JP" dirty="0">
              <a:ea typeface="ＭＳ Ｐゴシック" charset="-128"/>
            </a:endParaRPr>
          </a:p>
          <a:p>
            <a:pPr eaLnBrk="1" hangingPunct="1">
              <a:buFont typeface="Times New Roman" pitchFamily="18" charset="0"/>
              <a:buChar char="−"/>
            </a:pPr>
            <a:endParaRPr lang="en-US" altLang="ja-JP" dirty="0" smtClean="0">
              <a:ea typeface="ＭＳ Ｐゴシック" charset="-128"/>
            </a:endParaRPr>
          </a:p>
          <a:p>
            <a:pPr eaLnBrk="1" hangingPunct="1">
              <a:spcBef>
                <a:spcPct val="50000"/>
              </a:spcBef>
            </a:pPr>
            <a:endParaRPr lang="ja-JP" altLang="en-US" dirty="0" smtClean="0">
              <a:ea typeface="ＭＳ Ｐゴシック" charset="-128"/>
            </a:endParaRPr>
          </a:p>
        </p:txBody>
      </p:sp>
      <p:sp>
        <p:nvSpPr>
          <p:cNvPr id="47109"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Functional Requirements [2]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a:t>
            </a:fld>
            <a:endParaRPr lang="en-US"/>
          </a:p>
        </p:txBody>
      </p:sp>
      <p:sp>
        <p:nvSpPr>
          <p:cNvPr id="8" name="Rectangle 3"/>
          <p:cNvSpPr txBox="1">
            <a:spLocks noChangeArrowheads="1"/>
          </p:cNvSpPr>
          <p:nvPr/>
        </p:nvSpPr>
        <p:spPr bwMode="auto">
          <a:xfrm>
            <a:off x="685800" y="1981200"/>
            <a:ext cx="7772400" cy="21678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eaLnBrk="1" hangingPunct="1"/>
            <a:r>
              <a:rPr lang="en-US" altLang="ja-JP" dirty="0" smtClean="0">
                <a:ea typeface="ＭＳ Ｐゴシック" charset="-128"/>
              </a:rPr>
              <a:t>This contribution comply with the following functional requirement.</a:t>
            </a:r>
          </a:p>
          <a:p>
            <a:pPr eaLnBrk="1" hangingPunct="1">
              <a:buFont typeface="Times New Roman" pitchFamily="18" charset="0"/>
              <a:buChar char="−"/>
            </a:pPr>
            <a:r>
              <a:rPr lang="en-US" altLang="ja-JP" dirty="0" smtClean="0">
                <a:ea typeface="ＭＳ Ｐゴシック" charset="-128"/>
              </a:rPr>
              <a:t>[Req02] provide a means of achieving throughput at least 2 times higher than the maximum throughput supported by the IEEE Std. 802.22-2011.</a:t>
            </a:r>
          </a:p>
          <a:p>
            <a:pPr marL="0" indent="0" eaLnBrk="1" hangingPunct="1">
              <a:buNone/>
            </a:pPr>
            <a:endParaRPr lang="en-US" altLang="ja-JP" dirty="0" smtClean="0">
              <a:ea typeface="ＭＳ Ｐゴシック" charset="-128"/>
            </a:endParaRPr>
          </a:p>
          <a:p>
            <a:pPr eaLnBrk="1" hangingPunct="1">
              <a:buFont typeface="Times New Roman" pitchFamily="18" charset="0"/>
              <a:buChar char="−"/>
            </a:pPr>
            <a:endParaRPr lang="en-US" altLang="ja-JP" dirty="0" smtClean="0">
              <a:ea typeface="ＭＳ Ｐゴシック" charset="-128"/>
            </a:endParaRPr>
          </a:p>
        </p:txBody>
      </p:sp>
    </p:spTree>
    <p:extLst>
      <p:ext uri="{BB962C8B-B14F-4D97-AF65-F5344CB8AC3E}">
        <p14:creationId xmlns:p14="http://schemas.microsoft.com/office/powerpoint/2010/main" val="461228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a:noFill/>
        </p:spPr>
        <p:txBody>
          <a:bodyPr/>
          <a:lstStyle/>
          <a:p>
            <a:pPr>
              <a:defRPr/>
            </a:pPr>
            <a:r>
              <a:rPr lang="en-US" altLang="ja-JP" dirty="0"/>
              <a:t>January 2013</a:t>
            </a:r>
          </a:p>
        </p:txBody>
      </p:sp>
      <p:sp>
        <p:nvSpPr>
          <p:cNvPr id="48130" name="Slide Number Placeholder 5"/>
          <p:cNvSpPr>
            <a:spLocks noGrp="1"/>
          </p:cNvSpPr>
          <p:nvPr>
            <p:ph type="sldNum" sz="quarter" idx="12"/>
          </p:nvPr>
        </p:nvSpPr>
        <p:spPr>
          <a:xfrm>
            <a:off x="4357688" y="6475413"/>
            <a:ext cx="504825" cy="182562"/>
          </a:xfrm>
          <a:noFill/>
        </p:spPr>
        <p:txBody>
          <a:bodyPr/>
          <a:lstStyle/>
          <a:p>
            <a:r>
              <a:rPr lang="en-US" altLang="ja-JP" smtClean="0">
                <a:ea typeface="ＭＳ Ｐゴシック" charset="-128"/>
              </a:rPr>
              <a:t>Slide </a:t>
            </a:r>
            <a:fld id="{E8F59AFF-48CC-4BEA-B0F5-EAF8CB66947A}" type="slidenum">
              <a:rPr lang="en-US" altLang="ja-JP" smtClean="0">
                <a:ea typeface="ＭＳ Ｐゴシック" charset="-128"/>
              </a:rPr>
              <a:pPr/>
              <a:t>30</a:t>
            </a:fld>
            <a:endParaRPr lang="en-US" altLang="ja-JP" smtClean="0">
              <a:ea typeface="ＭＳ Ｐゴシック" charset="-128"/>
            </a:endParaRPr>
          </a:p>
        </p:txBody>
      </p:sp>
      <p:sp>
        <p:nvSpPr>
          <p:cNvPr id="48131" name="Rectangle 2"/>
          <p:cNvSpPr>
            <a:spLocks noGrp="1" noChangeArrowheads="1"/>
          </p:cNvSpPr>
          <p:nvPr>
            <p:ph type="title"/>
          </p:nvPr>
        </p:nvSpPr>
        <p:spPr/>
        <p:txBody>
          <a:bodyPr/>
          <a:lstStyle/>
          <a:p>
            <a:pPr eaLnBrk="1" hangingPunct="1"/>
            <a:r>
              <a:rPr lang="en-GB" altLang="ja-JP" smtClean="0">
                <a:ea typeface="ＭＳ Ｐゴシック" charset="-128"/>
              </a:rPr>
              <a:t>References</a:t>
            </a:r>
          </a:p>
        </p:txBody>
      </p:sp>
      <p:sp>
        <p:nvSpPr>
          <p:cNvPr id="48132" name="Rectangle 3"/>
          <p:cNvSpPr>
            <a:spLocks noGrp="1" noChangeArrowheads="1"/>
          </p:cNvSpPr>
          <p:nvPr>
            <p:ph type="body" idx="1"/>
          </p:nvPr>
        </p:nvSpPr>
        <p:spPr/>
        <p:txBody>
          <a:bodyPr/>
          <a:lstStyle/>
          <a:p>
            <a:pPr marL="457200" indent="-457200" eaLnBrk="1" hangingPunct="1">
              <a:buFont typeface="+mj-lt"/>
              <a:buAutoNum type="arabicPeriod"/>
            </a:pPr>
            <a:r>
              <a:rPr lang="en-US" altLang="ja-JP" dirty="0" smtClean="0">
                <a:ea typeface="ＭＳ Ｐゴシック" charset="-128"/>
              </a:rPr>
              <a:t>IEEE Std. 802.22-2011,  July 2011</a:t>
            </a:r>
          </a:p>
          <a:p>
            <a:pPr marL="457200" indent="-457200" eaLnBrk="1" hangingPunct="1">
              <a:buFont typeface="+mj-lt"/>
              <a:buAutoNum type="arabicPeriod"/>
            </a:pPr>
            <a:r>
              <a:rPr lang="en-US" altLang="ja-JP" dirty="0" smtClean="0">
                <a:ea typeface="ＭＳ Ｐゴシック" charset="-128"/>
              </a:rPr>
              <a:t>Functional Requirements for IEEE 802.22b amendment : IEEE 802.22-12/0012r03-000b</a:t>
            </a:r>
          </a:p>
          <a:p>
            <a:pPr marL="457200" indent="-457200" eaLnBrk="1" hangingPunct="1">
              <a:buFont typeface="+mj-lt"/>
              <a:buAutoNum type="arabicPeriod"/>
            </a:pPr>
            <a:r>
              <a:rPr lang="en-US" altLang="ja-JP" dirty="0" err="1" smtClean="0">
                <a:ea typeface="ＭＳ Ｐゴシック" charset="-128"/>
              </a:rPr>
              <a:t>Keigo</a:t>
            </a:r>
            <a:r>
              <a:rPr lang="en-US" altLang="ja-JP" dirty="0" smtClean="0">
                <a:ea typeface="ＭＳ Ｐゴシック" charset="-128"/>
              </a:rPr>
              <a:t> Hasegawa</a:t>
            </a:r>
            <a:r>
              <a:rPr lang="en-US" altLang="ja-JP" dirty="0">
                <a:ea typeface="ＭＳ Ｐゴシック" charset="-128"/>
              </a:rPr>
              <a:t>, </a:t>
            </a:r>
            <a:r>
              <a:rPr lang="en-US" altLang="ja-JP" dirty="0" smtClean="0">
                <a:ea typeface="ＭＳ Ｐゴシック" charset="-128"/>
              </a:rPr>
              <a:t>Masayuki </a:t>
            </a:r>
            <a:r>
              <a:rPr lang="en-US" altLang="ja-JP" dirty="0" err="1" smtClean="0">
                <a:ea typeface="ＭＳ Ｐゴシック" charset="-128"/>
              </a:rPr>
              <a:t>Takekawa</a:t>
            </a:r>
            <a:r>
              <a:rPr lang="en-US" altLang="ja-JP" dirty="0">
                <a:ea typeface="ＭＳ Ｐゴシック" charset="-128"/>
              </a:rPr>
              <a:t>, </a:t>
            </a:r>
            <a:r>
              <a:rPr lang="en-US" altLang="ja-JP" dirty="0" err="1" smtClean="0">
                <a:ea typeface="ＭＳ Ｐゴシック" charset="-128"/>
              </a:rPr>
              <a:t>Keat-Beng</a:t>
            </a:r>
            <a:r>
              <a:rPr lang="en-US" altLang="ja-JP" dirty="0" smtClean="0">
                <a:ea typeface="ＭＳ Ｐゴシック" charset="-128"/>
              </a:rPr>
              <a:t> </a:t>
            </a:r>
            <a:r>
              <a:rPr lang="en-US" altLang="ja-JP" dirty="0" err="1" smtClean="0">
                <a:ea typeface="ＭＳ Ｐゴシック" charset="-128"/>
              </a:rPr>
              <a:t>Toh</a:t>
            </a:r>
            <a:r>
              <a:rPr lang="en-US" altLang="ja-JP" dirty="0">
                <a:ea typeface="ＭＳ Ｐゴシック" charset="-128"/>
              </a:rPr>
              <a:t>, </a:t>
            </a:r>
            <a:r>
              <a:rPr lang="en-US" altLang="ja-JP" dirty="0" smtClean="0">
                <a:ea typeface="ＭＳ Ｐゴシック" charset="-128"/>
              </a:rPr>
              <a:t>Kei </a:t>
            </a:r>
            <a:r>
              <a:rPr lang="en-US" altLang="ja-JP" dirty="0">
                <a:ea typeface="ＭＳ Ｐゴシック" charset="-128"/>
              </a:rPr>
              <a:t>Yanagisawa, </a:t>
            </a:r>
            <a:r>
              <a:rPr lang="en-US" altLang="ja-JP" dirty="0" smtClean="0">
                <a:ea typeface="ＭＳ Ｐゴシック" charset="-128"/>
              </a:rPr>
              <a:t>Seishi </a:t>
            </a:r>
            <a:r>
              <a:rPr lang="en-US" altLang="ja-JP" dirty="0">
                <a:ea typeface="ＭＳ Ｐゴシック" charset="-128"/>
              </a:rPr>
              <a:t>Sasaki, Masahiro </a:t>
            </a:r>
            <a:r>
              <a:rPr lang="en-US" altLang="ja-JP" dirty="0" smtClean="0">
                <a:ea typeface="ＭＳ Ｐゴシック" charset="-128"/>
              </a:rPr>
              <a:t>Asano</a:t>
            </a:r>
            <a:r>
              <a:rPr lang="en-US" altLang="ja-JP" dirty="0">
                <a:ea typeface="ＭＳ Ｐゴシック" charset="-128"/>
              </a:rPr>
              <a:t>, “Multichannel Sharing Scheme in IEEE802.22 WRAN Systems”, </a:t>
            </a:r>
            <a:r>
              <a:rPr lang="en-US" altLang="ja-JP" dirty="0" smtClean="0">
                <a:ea typeface="ＭＳ Ｐゴシック" charset="-128"/>
              </a:rPr>
              <a:t>IEICE General Conference 2012, pp.615, B-17-17, 20-23 March 2012.   </a:t>
            </a:r>
            <a:endParaRPr lang="en-US" altLang="ja-JP" dirty="0">
              <a:ea typeface="ＭＳ Ｐゴシック" charset="-128"/>
            </a:endParaRPr>
          </a:p>
        </p:txBody>
      </p:sp>
      <p:sp>
        <p:nvSpPr>
          <p:cNvPr id="48133" name="Footer Placeholder 4"/>
          <p:cNvSpPr>
            <a:spLocks noGrp="1"/>
          </p:cNvSpPr>
          <p:nvPr>
            <p:ph type="ftr" sz="quarter" idx="11"/>
          </p:nvPr>
        </p:nvSpPr>
        <p:spPr>
          <a:xfrm>
            <a:off x="5964238" y="6475413"/>
            <a:ext cx="2579687" cy="184150"/>
          </a:xfrm>
          <a:noFill/>
        </p:spPr>
        <p:txBody>
          <a:bodyPr/>
          <a:lstStyle/>
          <a:p>
            <a:r>
              <a:rPr lang="en-US" altLang="ja-JP" smtClean="0">
                <a:ea typeface="ＭＳ Ｐゴシック" charset="-128"/>
              </a:rPr>
              <a:t>Keat-Beng Toh, Hitachi Kokusai Electric</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31</a:t>
            </a:fld>
            <a:endParaRPr lang="en-US"/>
          </a:p>
        </p:txBody>
      </p:sp>
      <p:sp>
        <p:nvSpPr>
          <p:cNvPr id="7" name="タイトル 2"/>
          <p:cNvSpPr>
            <a:spLocks noGrp="1"/>
          </p:cNvSpPr>
          <p:nvPr>
            <p:ph type="title"/>
          </p:nvPr>
        </p:nvSpPr>
        <p:spPr>
          <a:xfrm>
            <a:off x="755576" y="2420888"/>
            <a:ext cx="7772400" cy="1066800"/>
          </a:xfrm>
        </p:spPr>
        <p:txBody>
          <a:bodyPr/>
          <a:lstStyle/>
          <a:p>
            <a:r>
              <a:rPr kumimoji="1" lang="en-US" altLang="ja-JP" dirty="0" smtClean="0"/>
              <a:t>Appendix</a:t>
            </a:r>
            <a:endParaRPr kumimoji="1" lang="ja-JP" altLang="en-US" dirty="0"/>
          </a:p>
        </p:txBody>
      </p:sp>
    </p:spTree>
    <p:extLst>
      <p:ext uri="{BB962C8B-B14F-4D97-AF65-F5344CB8AC3E}">
        <p14:creationId xmlns:p14="http://schemas.microsoft.com/office/powerpoint/2010/main" val="1786591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Appendix: MCSS (1/5)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32</a:t>
            </a:fld>
            <a:endParaRPr lang="en-US"/>
          </a:p>
        </p:txBody>
      </p:sp>
      <p:graphicFrame>
        <p:nvGraphicFramePr>
          <p:cNvPr id="176" name="Group 365"/>
          <p:cNvGraphicFramePr>
            <a:graphicFrameLocks noGrp="1"/>
          </p:cNvGraphicFramePr>
          <p:nvPr>
            <p:extLst>
              <p:ext uri="{D42A27DB-BD31-4B8C-83A1-F6EECF244321}">
                <p14:modId xmlns:p14="http://schemas.microsoft.com/office/powerpoint/2010/main" val="2120061757"/>
              </p:ext>
            </p:extLst>
          </p:nvPr>
        </p:nvGraphicFramePr>
        <p:xfrm>
          <a:off x="627857" y="1762165"/>
          <a:ext cx="6783388" cy="1378080"/>
        </p:xfrm>
        <a:graphic>
          <a:graphicData uri="http://schemas.openxmlformats.org/drawingml/2006/table">
            <a:tbl>
              <a:tblPr/>
              <a:tblGrid>
                <a:gridCol w="2366963"/>
                <a:gridCol w="2270125"/>
                <a:gridCol w="2146300"/>
              </a:tblGrid>
              <a:tr h="180975">
                <a:tc row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Channel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Sharing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Scheme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Times New Roman" pitchFamily="18" charset="0"/>
                          <a:ea typeface="ＭＳ Ｐゴシック" charset="-128"/>
                        </a:rPr>
                        <a:t>IEEE 802.22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Proposed Scheme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v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Times New Roman" pitchFamily="18" charset="0"/>
                          <a:ea typeface="ＭＳ Ｐゴシック" charset="-128"/>
                        </a:rPr>
                        <a:t>Spectrum Etiquette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smtClean="0">
                          <a:ln>
                            <a:noFill/>
                          </a:ln>
                          <a:solidFill>
                            <a:schemeClr val="tx1"/>
                          </a:solidFill>
                          <a:effectLst/>
                          <a:latin typeface="Times New Roman" pitchFamily="18" charset="0"/>
                          <a:ea typeface="ＭＳ Ｐゴシック" charset="-128"/>
                        </a:rPr>
                        <a:t>Spectrum Etiquette</a:t>
                      </a:r>
                      <a:endParaRPr kumimoji="0" lang="ja-JP" altLang="en-US" sz="1800" b="1" i="0" u="none" strike="noStrike" cap="none" normalizeH="0" baseline="0" smtClean="0">
                        <a:ln>
                          <a:noFill/>
                        </a:ln>
                        <a:solidFill>
                          <a:schemeClr val="tx1"/>
                        </a:solidFill>
                        <a:effectLst/>
                        <a:latin typeface="Times New Roman" pitchFamily="18" charset="0"/>
                        <a:ea typeface="ＭＳ Ｐゴシック"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vMerge="1">
                  <a:txBody>
                    <a:bodyPr/>
                    <a:lstStyle/>
                    <a:p>
                      <a:endParaRPr kumimoji="1" lang="ja-JP" altLang="en-US"/>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Self-coexistence</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Times New Roman" pitchFamily="18" charset="0"/>
                          <a:ea typeface="ＭＳ Ｐゴシック" charset="-128"/>
                        </a:rPr>
                        <a:t>（</a:t>
                      </a:r>
                      <a:r>
                        <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rPr>
                        <a:t>frame contention</a:t>
                      </a:r>
                      <a:r>
                        <a:rPr kumimoji="0" lang="ja-JP" altLang="en-US" sz="1800" b="1" i="0" u="none" strike="noStrike" cap="none" normalizeH="0" baseline="0" dirty="0" smtClean="0">
                          <a:ln>
                            <a:noFill/>
                          </a:ln>
                          <a:solidFill>
                            <a:schemeClr val="tx1"/>
                          </a:solidFill>
                          <a:effectLst/>
                          <a:latin typeface="Times New Roman" pitchFamily="18" charset="0"/>
                          <a:ea typeface="ＭＳ Ｐゴシック" charset="-128"/>
                        </a:rPr>
                        <a:t>）</a:t>
                      </a:r>
                      <a:endParaRPr kumimoji="0" lang="en-US" altLang="ja-JP" sz="1800" b="1" i="0" u="none" strike="noStrike" cap="none" normalizeH="0" baseline="0" dirty="0" smtClean="0">
                        <a:ln>
                          <a:noFill/>
                        </a:ln>
                        <a:solidFill>
                          <a:schemeClr val="tx1"/>
                        </a:solidFill>
                        <a:effectLst/>
                        <a:latin typeface="Times New Roman" pitchFamily="18" charset="0"/>
                        <a:ea typeface="ＭＳ Ｐゴシック"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bg1"/>
                          </a:solidFill>
                          <a:effectLst/>
                          <a:latin typeface="Times New Roman" pitchFamily="18" charset="0"/>
                          <a:ea typeface="ＭＳ Ｐゴシック" charset="-128"/>
                        </a:rPr>
                        <a:t>channel negotiation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800" b="1" i="0" u="none" strike="noStrike" cap="none" normalizeH="0" baseline="0" dirty="0" smtClean="0">
                          <a:ln>
                            <a:noFill/>
                          </a:ln>
                          <a:solidFill>
                            <a:schemeClr val="bg1"/>
                          </a:solidFill>
                          <a:effectLst/>
                          <a:latin typeface="Times New Roman" pitchFamily="18" charset="0"/>
                          <a:ea typeface="ＭＳ Ｐゴシック" charset="-128"/>
                        </a:rPr>
                        <a:t>&amp; frame contention</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330" name="Group 346"/>
          <p:cNvGrpSpPr>
            <a:grpSpLocks/>
          </p:cNvGrpSpPr>
          <p:nvPr/>
        </p:nvGrpSpPr>
        <p:grpSpPr bwMode="auto">
          <a:xfrm>
            <a:off x="1247551" y="3323601"/>
            <a:ext cx="5987779" cy="2962275"/>
            <a:chOff x="376" y="1885"/>
            <a:chExt cx="2478" cy="1866"/>
          </a:xfrm>
        </p:grpSpPr>
        <p:grpSp>
          <p:nvGrpSpPr>
            <p:cNvPr id="331" name="Group 347"/>
            <p:cNvGrpSpPr>
              <a:grpSpLocks/>
            </p:cNvGrpSpPr>
            <p:nvPr/>
          </p:nvGrpSpPr>
          <p:grpSpPr bwMode="auto">
            <a:xfrm>
              <a:off x="376" y="2192"/>
              <a:ext cx="2266" cy="862"/>
              <a:chOff x="84" y="2413"/>
              <a:chExt cx="2266" cy="862"/>
            </a:xfrm>
          </p:grpSpPr>
          <p:sp>
            <p:nvSpPr>
              <p:cNvPr id="335" name="Rectangle 348"/>
              <p:cNvSpPr>
                <a:spLocks noChangeArrowheads="1"/>
              </p:cNvSpPr>
              <p:nvPr/>
            </p:nvSpPr>
            <p:spPr bwMode="auto">
              <a:xfrm>
                <a:off x="84" y="2413"/>
                <a:ext cx="176" cy="8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kumimoji="1" lang="en-US" altLang="ja-JP" sz="1800" b="0">
                    <a:solidFill>
                      <a:schemeClr val="tx1"/>
                    </a:solidFill>
                    <a:ea typeface="ＭＳ Ｐゴシック" charset="-128"/>
                  </a:rPr>
                  <a:t>preamble</a:t>
                </a:r>
              </a:p>
            </p:txBody>
          </p:sp>
          <p:sp>
            <p:nvSpPr>
              <p:cNvPr id="336" name="Rectangle 349"/>
              <p:cNvSpPr>
                <a:spLocks noChangeArrowheads="1"/>
              </p:cNvSpPr>
              <p:nvPr/>
            </p:nvSpPr>
            <p:spPr bwMode="auto">
              <a:xfrm>
                <a:off x="436" y="2413"/>
                <a:ext cx="177" cy="8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kumimoji="1" lang="en-US" altLang="ja-JP" sz="1800" b="0">
                    <a:solidFill>
                      <a:schemeClr val="tx1"/>
                    </a:solidFill>
                    <a:ea typeface="ＭＳ Ｐゴシック" charset="-128"/>
                  </a:rPr>
                  <a:t>FCH, MAP</a:t>
                </a:r>
              </a:p>
            </p:txBody>
          </p:sp>
          <p:sp>
            <p:nvSpPr>
              <p:cNvPr id="337" name="Rectangle 350"/>
              <p:cNvSpPr>
                <a:spLocks noChangeArrowheads="1"/>
              </p:cNvSpPr>
              <p:nvPr/>
            </p:nvSpPr>
            <p:spPr bwMode="auto">
              <a:xfrm>
                <a:off x="613" y="2413"/>
                <a:ext cx="676" cy="8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800" b="0">
                    <a:solidFill>
                      <a:schemeClr val="tx1"/>
                    </a:solidFill>
                    <a:ea typeface="ＭＳ Ｐゴシック" charset="-128"/>
                  </a:rPr>
                  <a:t>DS burst</a:t>
                </a:r>
              </a:p>
            </p:txBody>
          </p:sp>
          <p:sp>
            <p:nvSpPr>
              <p:cNvPr id="338" name="Rectangle 351"/>
              <p:cNvSpPr>
                <a:spLocks noChangeArrowheads="1"/>
              </p:cNvSpPr>
              <p:nvPr/>
            </p:nvSpPr>
            <p:spPr bwMode="auto">
              <a:xfrm>
                <a:off x="1289" y="2413"/>
                <a:ext cx="648" cy="862"/>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kumimoji="1" lang="en-US" altLang="ja-JP" sz="1800" b="0">
                    <a:solidFill>
                      <a:schemeClr val="tx1"/>
                    </a:solidFill>
                    <a:ea typeface="ＭＳ Ｐゴシック" charset="-128"/>
                  </a:rPr>
                  <a:t>US burst</a:t>
                </a:r>
              </a:p>
            </p:txBody>
          </p:sp>
          <p:sp>
            <p:nvSpPr>
              <p:cNvPr id="339" name="Rectangle 352"/>
              <p:cNvSpPr>
                <a:spLocks noChangeArrowheads="1"/>
              </p:cNvSpPr>
              <p:nvPr/>
            </p:nvSpPr>
            <p:spPr bwMode="auto">
              <a:xfrm>
                <a:off x="1937" y="2413"/>
                <a:ext cx="413" cy="862"/>
              </a:xfrm>
              <a:prstGeom prst="rect">
                <a:avLst/>
              </a:prstGeom>
              <a:solidFill>
                <a:srgbClr val="FFFF99"/>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kumimoji="1" lang="en-US" altLang="ja-JP" sz="1800" b="0">
                    <a:solidFill>
                      <a:schemeClr val="tx1"/>
                    </a:solidFill>
                    <a:ea typeface="ＭＳ Ｐゴシック" charset="-128"/>
                  </a:rPr>
                  <a:t>Coexistence</a:t>
                </a:r>
              </a:p>
              <a:p>
                <a:pPr eaLnBrk="1" hangingPunct="1"/>
                <a:r>
                  <a:rPr kumimoji="1" lang="en-US" altLang="ja-JP" sz="1800" b="0">
                    <a:solidFill>
                      <a:schemeClr val="tx1"/>
                    </a:solidFill>
                    <a:ea typeface="ＭＳ Ｐゴシック" charset="-128"/>
                  </a:rPr>
                  <a:t>Window</a:t>
                </a:r>
              </a:p>
            </p:txBody>
          </p:sp>
          <p:sp>
            <p:nvSpPr>
              <p:cNvPr id="340" name="Rectangle 353"/>
              <p:cNvSpPr>
                <a:spLocks noChangeArrowheads="1"/>
              </p:cNvSpPr>
              <p:nvPr/>
            </p:nvSpPr>
            <p:spPr bwMode="auto">
              <a:xfrm>
                <a:off x="260" y="2413"/>
                <a:ext cx="176" cy="86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eaLnBrk="1" hangingPunct="1"/>
                <a:r>
                  <a:rPr kumimoji="1" lang="en-US" altLang="ja-JP" sz="1800" b="0">
                    <a:solidFill>
                      <a:schemeClr val="tx1"/>
                    </a:solidFill>
                    <a:ea typeface="ＭＳ Ｐゴシック" charset="-128"/>
                  </a:rPr>
                  <a:t>SCH</a:t>
                </a:r>
              </a:p>
            </p:txBody>
          </p:sp>
          <p:sp>
            <p:nvSpPr>
              <p:cNvPr id="341" name="Line 354"/>
              <p:cNvSpPr>
                <a:spLocks noChangeShapeType="1"/>
              </p:cNvSpPr>
              <p:nvPr/>
            </p:nvSpPr>
            <p:spPr bwMode="auto">
              <a:xfrm>
                <a:off x="1363" y="2605"/>
                <a:ext cx="368"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2" name="Line 355"/>
              <p:cNvSpPr>
                <a:spLocks noChangeShapeType="1"/>
              </p:cNvSpPr>
              <p:nvPr/>
            </p:nvSpPr>
            <p:spPr bwMode="auto">
              <a:xfrm>
                <a:off x="1363" y="2497"/>
                <a:ext cx="545" cy="1"/>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3" name="Line 356"/>
              <p:cNvSpPr>
                <a:spLocks noChangeShapeType="1"/>
              </p:cNvSpPr>
              <p:nvPr/>
            </p:nvSpPr>
            <p:spPr bwMode="auto">
              <a:xfrm rot="5400000">
                <a:off x="744" y="2534"/>
                <a:ext cx="13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44" name="Line 357"/>
              <p:cNvSpPr>
                <a:spLocks noChangeShapeType="1"/>
              </p:cNvSpPr>
              <p:nvPr/>
            </p:nvSpPr>
            <p:spPr bwMode="auto">
              <a:xfrm rot="5400000">
                <a:off x="565" y="2601"/>
                <a:ext cx="264"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332" name="AutoShape 358"/>
            <p:cNvSpPr>
              <a:spLocks noChangeArrowheads="1"/>
            </p:cNvSpPr>
            <p:nvPr/>
          </p:nvSpPr>
          <p:spPr bwMode="auto">
            <a:xfrm>
              <a:off x="1102" y="3350"/>
              <a:ext cx="1752" cy="401"/>
            </a:xfrm>
            <a:prstGeom prst="wedgeRoundRectCallout">
              <a:avLst>
                <a:gd name="adj1" fmla="val 33389"/>
                <a:gd name="adj2" fmla="val -145676"/>
                <a:gd name="adj3" fmla="val 16667"/>
              </a:avLst>
            </a:prstGeom>
            <a:solidFill>
              <a:srgbClr val="FFFF99"/>
            </a:solidFill>
            <a:ln w="9525">
              <a:solidFill>
                <a:schemeClr val="tx1"/>
              </a:solidFill>
              <a:miter lim="800000"/>
              <a:headEnd/>
              <a:tailEnd/>
            </a:ln>
            <a:effectLst>
              <a:outerShdw dist="35921" dir="2700000" algn="ctr" rotWithShape="0">
                <a:schemeClr val="bg2"/>
              </a:outerShdw>
            </a:effectLst>
          </p:spPr>
          <p:txBody>
            <a:bodyPr wrap="square" lIns="18000" tIns="10800" rIns="18000" bIns="10800">
              <a:spAutoFit/>
            </a:bodyPr>
            <a:lstStyle/>
            <a:p>
              <a:pPr eaLnBrk="1" hangingPunct="1"/>
              <a:r>
                <a:rPr kumimoji="1" lang="en-US" altLang="ja-JP" sz="1800" b="0" dirty="0">
                  <a:solidFill>
                    <a:schemeClr val="tx1"/>
                  </a:solidFill>
                  <a:ea typeface="ＭＳ Ｐゴシック" charset="-128"/>
                </a:rPr>
                <a:t>Send channel negotiation information </a:t>
              </a:r>
            </a:p>
            <a:p>
              <a:pPr eaLnBrk="1" hangingPunct="1"/>
              <a:r>
                <a:rPr kumimoji="1" lang="en-US" altLang="ja-JP" sz="1800" b="0" dirty="0">
                  <a:solidFill>
                    <a:schemeClr val="tx1"/>
                  </a:solidFill>
                </a:rPr>
                <a:t>d</a:t>
              </a:r>
              <a:r>
                <a:rPr kumimoji="1" lang="en-US" altLang="ja-JP" sz="1800" b="0" dirty="0" smtClean="0">
                  <a:solidFill>
                    <a:schemeClr val="tx1"/>
                  </a:solidFill>
                  <a:ea typeface="ＭＳ Ｐゴシック" charset="-128"/>
                </a:rPr>
                <a:t>uring </a:t>
              </a:r>
              <a:r>
                <a:rPr kumimoji="1" lang="en-US" altLang="ja-JP" sz="1800" b="0" dirty="0">
                  <a:solidFill>
                    <a:schemeClr val="tx1"/>
                  </a:solidFill>
                  <a:ea typeface="ＭＳ Ｐゴシック" charset="-128"/>
                </a:rPr>
                <a:t>this period</a:t>
              </a:r>
              <a:r>
                <a:rPr kumimoji="1" lang="ja-JP" altLang="en-US" sz="1800" b="0" dirty="0">
                  <a:solidFill>
                    <a:schemeClr val="tx1"/>
                  </a:solidFill>
                  <a:ea typeface="ＭＳ Ｐゴシック" charset="-128"/>
                </a:rPr>
                <a:t>（</a:t>
              </a:r>
              <a:r>
                <a:rPr kumimoji="1" lang="en-US" altLang="ja-JP" sz="1800" b="0" dirty="0">
                  <a:solidFill>
                    <a:schemeClr val="tx1"/>
                  </a:solidFill>
                  <a:ea typeface="ＭＳ Ｐゴシック" charset="-128"/>
                </a:rPr>
                <a:t>define a new message</a:t>
              </a:r>
              <a:r>
                <a:rPr kumimoji="1" lang="ja-JP" altLang="en-US" sz="1800" b="0" dirty="0">
                  <a:solidFill>
                    <a:schemeClr val="tx1"/>
                  </a:solidFill>
                  <a:ea typeface="ＭＳ Ｐゴシック" charset="-128"/>
                </a:rPr>
                <a:t>）</a:t>
              </a:r>
            </a:p>
          </p:txBody>
        </p:sp>
        <p:sp>
          <p:nvSpPr>
            <p:cNvPr id="333" name="Line 359"/>
            <p:cNvSpPr>
              <a:spLocks noChangeShapeType="1"/>
            </p:cNvSpPr>
            <p:nvPr/>
          </p:nvSpPr>
          <p:spPr bwMode="auto">
            <a:xfrm>
              <a:off x="376" y="2088"/>
              <a:ext cx="2266"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4" name="Text Box 360"/>
            <p:cNvSpPr txBox="1">
              <a:spLocks noChangeArrowheads="1"/>
            </p:cNvSpPr>
            <p:nvPr/>
          </p:nvSpPr>
          <p:spPr bwMode="auto">
            <a:xfrm>
              <a:off x="1165" y="1885"/>
              <a:ext cx="5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800" b="0">
                  <a:solidFill>
                    <a:schemeClr val="tx1"/>
                  </a:solidFill>
                  <a:ea typeface="ＭＳ Ｐゴシック" charset="-128"/>
                </a:rPr>
                <a:t>1 frame</a:t>
              </a:r>
            </a:p>
          </p:txBody>
        </p:sp>
      </p:grpSp>
    </p:spTree>
    <p:extLst>
      <p:ext uri="{BB962C8B-B14F-4D97-AF65-F5344CB8AC3E}">
        <p14:creationId xmlns:p14="http://schemas.microsoft.com/office/powerpoint/2010/main" val="22747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box(in)">
                                      <p:cBhvr>
                                        <p:cTn id="7"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33</a:t>
            </a:fld>
            <a:endParaRPr lang="en-US"/>
          </a:p>
        </p:txBody>
      </p:sp>
      <p:sp>
        <p:nvSpPr>
          <p:cNvPr id="7" name="タイトル 2"/>
          <p:cNvSpPr txBox="1">
            <a:spLocks/>
          </p:cNvSpPr>
          <p:nvPr/>
        </p:nvSpPr>
        <p:spPr bwMode="auto">
          <a:xfrm>
            <a:off x="838200" y="518707"/>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a:lstStyle>
          <a:p>
            <a:r>
              <a:rPr lang="en-US" altLang="ja-JP" dirty="0" smtClean="0"/>
              <a:t>Appendix: MCSS (2/5) [3]</a:t>
            </a:r>
            <a:endParaRPr lang="ja-JP" altLang="en-US" dirty="0"/>
          </a:p>
        </p:txBody>
      </p:sp>
      <p:sp>
        <p:nvSpPr>
          <p:cNvPr id="8" name="Text Box 3"/>
          <p:cNvSpPr txBox="1">
            <a:spLocks noChangeArrowheads="1"/>
          </p:cNvSpPr>
          <p:nvPr/>
        </p:nvSpPr>
        <p:spPr bwMode="auto">
          <a:xfrm>
            <a:off x="533400" y="1857534"/>
            <a:ext cx="432682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a:defRPr sz="2400">
                <a:solidFill>
                  <a:schemeClr val="tx1"/>
                </a:solidFill>
                <a:latin typeface="Times New Roman" pitchFamily="18" charset="0"/>
              </a:defRPr>
            </a:lvl1pPr>
            <a:lvl2pPr marL="800100" indent="-342900" algn="l">
              <a:defRPr sz="2400">
                <a:solidFill>
                  <a:schemeClr val="tx1"/>
                </a:solidFill>
                <a:latin typeface="Times New Roman" pitchFamily="18" charset="0"/>
              </a:defRPr>
            </a:lvl2pPr>
            <a:lvl3pPr marL="1257300" indent="-342900" algn="l">
              <a:defRPr sz="2400">
                <a:solidFill>
                  <a:schemeClr val="tx1"/>
                </a:solidFill>
                <a:latin typeface="Times New Roman" pitchFamily="18" charset="0"/>
              </a:defRPr>
            </a:lvl3pPr>
            <a:lvl4pPr marL="1714500" indent="-342900" algn="l">
              <a:defRPr sz="2400">
                <a:solidFill>
                  <a:schemeClr val="tx1"/>
                </a:solidFill>
                <a:latin typeface="Times New Roman" pitchFamily="18" charset="0"/>
              </a:defRPr>
            </a:lvl4pPr>
            <a:lvl5pPr marL="2171700" indent="-342900" algn="l">
              <a:defRPr sz="2400">
                <a:solidFill>
                  <a:schemeClr val="tx1"/>
                </a:solidFill>
                <a:latin typeface="Times New Roman" pitchFamily="18" charset="0"/>
              </a:defRPr>
            </a:lvl5pPr>
            <a:lvl6pPr marL="2628900" indent="-342900" eaLnBrk="0" fontAlgn="base" hangingPunct="0">
              <a:spcBef>
                <a:spcPct val="0"/>
              </a:spcBef>
              <a:spcAft>
                <a:spcPct val="0"/>
              </a:spcAft>
              <a:defRPr sz="2400">
                <a:solidFill>
                  <a:schemeClr val="tx1"/>
                </a:solidFill>
                <a:latin typeface="Times New Roman" pitchFamily="18" charset="0"/>
              </a:defRPr>
            </a:lvl6pPr>
            <a:lvl7pPr marL="3086100" indent="-342900" eaLnBrk="0" fontAlgn="base" hangingPunct="0">
              <a:spcBef>
                <a:spcPct val="0"/>
              </a:spcBef>
              <a:spcAft>
                <a:spcPct val="0"/>
              </a:spcAft>
              <a:defRPr sz="2400">
                <a:solidFill>
                  <a:schemeClr val="tx1"/>
                </a:solidFill>
                <a:latin typeface="Times New Roman" pitchFamily="18" charset="0"/>
              </a:defRPr>
            </a:lvl7pPr>
            <a:lvl8pPr marL="3543300" indent="-342900" eaLnBrk="0" fontAlgn="base" hangingPunct="0">
              <a:spcBef>
                <a:spcPct val="0"/>
              </a:spcBef>
              <a:spcAft>
                <a:spcPct val="0"/>
              </a:spcAft>
              <a:defRPr sz="2400">
                <a:solidFill>
                  <a:schemeClr val="tx1"/>
                </a:solidFill>
                <a:latin typeface="Times New Roman" pitchFamily="18" charset="0"/>
              </a:defRPr>
            </a:lvl8pPr>
            <a:lvl9pPr marL="4000500" indent="-342900" eaLnBrk="0" fontAlgn="base" hangingPunct="0">
              <a:spcBef>
                <a:spcPct val="0"/>
              </a:spcBef>
              <a:spcAft>
                <a:spcPct val="0"/>
              </a:spcAft>
              <a:defRPr sz="2400">
                <a:solidFill>
                  <a:schemeClr val="tx1"/>
                </a:solidFill>
                <a:latin typeface="Times New Roman" pitchFamily="18" charset="0"/>
              </a:defRPr>
            </a:lvl9pPr>
          </a:lstStyle>
          <a:p>
            <a:pPr eaLnBrk="1" hangingPunct="1"/>
            <a:r>
              <a:rPr kumimoji="1" lang="en-US" altLang="ja-JP" sz="1600" b="0" dirty="0">
                <a:ea typeface="ＭＳ Ｐゴシック" charset="-128"/>
              </a:rPr>
              <a:t>(1) </a:t>
            </a:r>
            <a:r>
              <a:rPr kumimoji="1" lang="en-US" altLang="ja-JP" sz="1600" b="0" dirty="0"/>
              <a:t>c</a:t>
            </a:r>
            <a:r>
              <a:rPr kumimoji="1" lang="en-US" altLang="ja-JP" sz="1600" b="0" dirty="0" smtClean="0">
                <a:ea typeface="ＭＳ Ｐゴシック" charset="-128"/>
              </a:rPr>
              <a:t>ell </a:t>
            </a:r>
            <a:r>
              <a:rPr kumimoji="1" lang="en-US" altLang="ja-JP" sz="1600" b="0" dirty="0">
                <a:ea typeface="ＭＳ Ｐゴシック" charset="-128"/>
              </a:rPr>
              <a:t>Service Satisfaction </a:t>
            </a:r>
            <a:r>
              <a:rPr kumimoji="1" lang="en-US" altLang="ja-JP" sz="1600" b="0" dirty="0" smtClean="0">
                <a:ea typeface="ＭＳ Ｐゴシック" charset="-128"/>
              </a:rPr>
              <a:t>Ratio is </a:t>
            </a:r>
            <a:r>
              <a:rPr kumimoji="1" lang="en-US" altLang="ja-JP" sz="1600" b="0" dirty="0">
                <a:ea typeface="ＭＳ Ｐゴシック" charset="-128"/>
              </a:rPr>
              <a:t>not satisfied</a:t>
            </a:r>
          </a:p>
        </p:txBody>
      </p:sp>
      <p:sp>
        <p:nvSpPr>
          <p:cNvPr id="9" name="Text Box 4"/>
          <p:cNvSpPr txBox="1">
            <a:spLocks noChangeArrowheads="1"/>
          </p:cNvSpPr>
          <p:nvPr/>
        </p:nvSpPr>
        <p:spPr bwMode="auto">
          <a:xfrm>
            <a:off x="652463" y="1432084"/>
            <a:ext cx="5487400" cy="338554"/>
          </a:xfrm>
          <a:prstGeom prst="rect">
            <a:avLst/>
          </a:prstGeom>
          <a:gradFill rotWithShape="1">
            <a:gsLst>
              <a:gs pos="0">
                <a:srgbClr val="CCFFFF"/>
              </a:gs>
              <a:gs pos="50000">
                <a:srgbClr val="CCFFFF">
                  <a:gamma/>
                  <a:tint val="20000"/>
                  <a:invGamma/>
                </a:srgbClr>
              </a:gs>
              <a:gs pos="100000">
                <a:srgbClr val="CCFF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l" eaLnBrk="1" hangingPunct="1"/>
            <a:r>
              <a:rPr kumimoji="1" lang="en-US" altLang="ja-JP" sz="1600" b="0" dirty="0" smtClean="0">
                <a:solidFill>
                  <a:schemeClr val="tx1"/>
                </a:solidFill>
                <a:ea typeface="ＭＳ Ｐゴシック" charset="-128"/>
              </a:rPr>
              <a:t>Example of condition “need more operating channels” in MCSS</a:t>
            </a:r>
            <a:endParaRPr kumimoji="1" lang="en-US" altLang="ja-JP" sz="1600" b="0" dirty="0">
              <a:solidFill>
                <a:schemeClr val="tx1"/>
              </a:solidFill>
              <a:ea typeface="ＭＳ Ｐゴシック" charset="-128"/>
            </a:endParaRPr>
          </a:p>
        </p:txBody>
      </p:sp>
      <p:sp>
        <p:nvSpPr>
          <p:cNvPr id="10" name="Text Box 5"/>
          <p:cNvSpPr txBox="1">
            <a:spLocks noChangeArrowheads="1"/>
          </p:cNvSpPr>
          <p:nvPr/>
        </p:nvSpPr>
        <p:spPr bwMode="auto">
          <a:xfrm>
            <a:off x="652463" y="3946004"/>
            <a:ext cx="5646097" cy="338554"/>
          </a:xfrm>
          <a:prstGeom prst="rect">
            <a:avLst/>
          </a:prstGeom>
          <a:gradFill rotWithShape="1">
            <a:gsLst>
              <a:gs pos="0">
                <a:srgbClr val="CCFFFF"/>
              </a:gs>
              <a:gs pos="50000">
                <a:srgbClr val="CCFFFF">
                  <a:gamma/>
                  <a:tint val="20000"/>
                  <a:invGamma/>
                </a:srgbClr>
              </a:gs>
              <a:gs pos="100000">
                <a:srgbClr val="CCFFFF"/>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r>
              <a:rPr kumimoji="1" lang="en-US" altLang="ja-JP" sz="1600" b="0" dirty="0">
                <a:solidFill>
                  <a:schemeClr val="tx1"/>
                </a:solidFill>
              </a:rPr>
              <a:t>Example of condition </a:t>
            </a:r>
            <a:r>
              <a:rPr kumimoji="1" lang="en-US" altLang="ja-JP" sz="1600" b="0" dirty="0" smtClean="0">
                <a:solidFill>
                  <a:schemeClr val="tx1"/>
                </a:solidFill>
              </a:rPr>
              <a:t>“possible for channel negotiation” </a:t>
            </a:r>
            <a:r>
              <a:rPr kumimoji="1" lang="en-US" altLang="ja-JP" sz="1600" b="0" dirty="0">
                <a:solidFill>
                  <a:schemeClr val="tx1"/>
                </a:solidFill>
              </a:rPr>
              <a:t>in MCSS</a:t>
            </a:r>
          </a:p>
        </p:txBody>
      </p:sp>
      <p:grpSp>
        <p:nvGrpSpPr>
          <p:cNvPr id="11" name="Group 7"/>
          <p:cNvGrpSpPr>
            <a:grpSpLocks/>
          </p:cNvGrpSpPr>
          <p:nvPr/>
        </p:nvGrpSpPr>
        <p:grpSpPr bwMode="auto">
          <a:xfrm>
            <a:off x="609600" y="2167098"/>
            <a:ext cx="6665915" cy="1008063"/>
            <a:chOff x="220" y="2541"/>
            <a:chExt cx="4199" cy="635"/>
          </a:xfrm>
        </p:grpSpPr>
        <p:sp>
          <p:nvSpPr>
            <p:cNvPr id="12" name="Rectangle 8"/>
            <p:cNvSpPr>
              <a:spLocks noChangeArrowheads="1"/>
            </p:cNvSpPr>
            <p:nvPr/>
          </p:nvSpPr>
          <p:spPr bwMode="auto">
            <a:xfrm>
              <a:off x="220" y="2541"/>
              <a:ext cx="404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400" b="0" dirty="0">
                  <a:solidFill>
                    <a:schemeClr val="tx1"/>
                  </a:solidFill>
                  <a:ea typeface="ＭＳ Ｐゴシック" charset="-128"/>
                </a:rPr>
                <a:t>Service Satisfaction </a:t>
              </a:r>
              <a:r>
                <a:rPr kumimoji="1" lang="en-US" altLang="ja-JP" sz="1400" b="0" dirty="0" smtClean="0">
                  <a:solidFill>
                    <a:schemeClr val="tx1"/>
                  </a:solidFill>
                  <a:ea typeface="ＭＳ Ｐゴシック" charset="-128"/>
                </a:rPr>
                <a:t>Ratio </a:t>
              </a:r>
              <a:r>
                <a:rPr kumimoji="1" lang="en-US" altLang="ja-JP" sz="1400" b="0" dirty="0" smtClean="0">
                  <a:solidFill>
                    <a:schemeClr val="tx1"/>
                  </a:solidFill>
                </a:rPr>
                <a:t>(</a:t>
              </a:r>
              <a:r>
                <a:rPr kumimoji="1" lang="en-US" altLang="ja-JP" sz="1400" b="0" dirty="0" smtClean="0">
                  <a:solidFill>
                    <a:schemeClr val="tx1"/>
                  </a:solidFill>
                  <a:ea typeface="ＭＳ Ｐゴシック" charset="-128"/>
                </a:rPr>
                <a:t>SSR</a:t>
              </a:r>
              <a:r>
                <a:rPr kumimoji="1" lang="en-US" altLang="ja-JP" sz="1400" b="0" dirty="0" smtClean="0">
                  <a:solidFill>
                    <a:schemeClr val="tx1"/>
                  </a:solidFill>
                </a:rPr>
                <a:t>) </a:t>
              </a:r>
              <a:r>
                <a:rPr kumimoji="1" lang="en-US" altLang="ja-JP" sz="1400" b="0" dirty="0" smtClean="0">
                  <a:solidFill>
                    <a:schemeClr val="tx1"/>
                  </a:solidFill>
                  <a:ea typeface="ＭＳ Ｐゴシック" charset="-128"/>
                </a:rPr>
                <a:t>: ratio </a:t>
              </a:r>
              <a:r>
                <a:rPr kumimoji="1" lang="en-US" altLang="ja-JP" sz="1400" b="0" dirty="0">
                  <a:solidFill>
                    <a:schemeClr val="tx1"/>
                  </a:solidFill>
                  <a:ea typeface="ＭＳ Ｐゴシック" charset="-128"/>
                </a:rPr>
                <a:t>of CPE that </a:t>
              </a:r>
              <a:r>
                <a:rPr kumimoji="1" lang="en-US" altLang="ja-JP" sz="1400" b="0" u="sng" dirty="0">
                  <a:solidFill>
                    <a:schemeClr val="tx1"/>
                  </a:solidFill>
                </a:rPr>
                <a:t>(</a:t>
              </a:r>
              <a:r>
                <a:rPr kumimoji="1" lang="en-US" altLang="ja-JP" sz="1400" b="0" u="sng" dirty="0" smtClean="0">
                  <a:solidFill>
                    <a:schemeClr val="tx1"/>
                  </a:solidFill>
                  <a:ea typeface="ＭＳ Ｐゴシック" charset="-128"/>
                </a:rPr>
                <a:t>transmission rate &gt; weight traffic)</a:t>
              </a:r>
              <a:endParaRPr kumimoji="1" lang="ja-JP" altLang="en-US" sz="1400" b="0" dirty="0">
                <a:solidFill>
                  <a:schemeClr val="tx1"/>
                </a:solidFill>
                <a:ea typeface="ＭＳ Ｐゴシック" charset="-128"/>
              </a:endParaRPr>
            </a:p>
          </p:txBody>
        </p:sp>
        <p:graphicFrame>
          <p:nvGraphicFramePr>
            <p:cNvPr id="13" name="Object 9"/>
            <p:cNvGraphicFramePr>
              <a:graphicFrameLocks noChangeAspect="1"/>
            </p:cNvGraphicFramePr>
            <p:nvPr>
              <p:extLst>
                <p:ext uri="{D42A27DB-BD31-4B8C-83A1-F6EECF244321}">
                  <p14:modId xmlns:p14="http://schemas.microsoft.com/office/powerpoint/2010/main" val="3103127365"/>
                </p:ext>
              </p:extLst>
            </p:nvPr>
          </p:nvGraphicFramePr>
          <p:xfrm>
            <a:off x="3434" y="2735"/>
            <a:ext cx="985" cy="441"/>
          </p:xfrm>
          <a:graphic>
            <a:graphicData uri="http://schemas.openxmlformats.org/presentationml/2006/ole">
              <mc:AlternateContent xmlns:mc="http://schemas.openxmlformats.org/markup-compatibility/2006">
                <mc:Choice xmlns:v="urn:schemas-microsoft-com:vml" Requires="v">
                  <p:oleObj spid="_x0000_s33359" name="数式" r:id="rId3" imgW="1079280" imgH="482400" progId="Equation.3">
                    <p:embed/>
                  </p:oleObj>
                </mc:Choice>
                <mc:Fallback>
                  <p:oleObj name="数式" r:id="rId3" imgW="10792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735"/>
                          <a:ext cx="985" cy="441"/>
                        </a:xfrm>
                        <a:prstGeom prst="rect">
                          <a:avLst/>
                        </a:prstGeom>
                        <a:gradFill rotWithShape="1">
                          <a:gsLst>
                            <a:gs pos="0">
                              <a:srgbClr val="CCFFCC"/>
                            </a:gs>
                            <a:gs pos="100000">
                              <a:srgbClr val="CCFFCC">
                                <a:gamma/>
                                <a:tint val="10196"/>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AutoShape 10"/>
            <p:cNvSpPr>
              <a:spLocks noChangeArrowheads="1"/>
            </p:cNvSpPr>
            <p:nvPr/>
          </p:nvSpPr>
          <p:spPr bwMode="auto">
            <a:xfrm flipV="1">
              <a:off x="3184" y="2779"/>
              <a:ext cx="250" cy="26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5" name="Group 11"/>
          <p:cNvGrpSpPr>
            <a:grpSpLocks/>
          </p:cNvGrpSpPr>
          <p:nvPr/>
        </p:nvGrpSpPr>
        <p:grpSpPr bwMode="auto">
          <a:xfrm>
            <a:off x="638360" y="4575113"/>
            <a:ext cx="7016753" cy="1079504"/>
            <a:chOff x="255" y="3373"/>
            <a:chExt cx="4420" cy="680"/>
          </a:xfrm>
        </p:grpSpPr>
        <p:sp>
          <p:nvSpPr>
            <p:cNvPr id="16" name="Rectangle 12"/>
            <p:cNvSpPr>
              <a:spLocks noChangeArrowheads="1"/>
            </p:cNvSpPr>
            <p:nvPr/>
          </p:nvSpPr>
          <p:spPr bwMode="auto">
            <a:xfrm>
              <a:off x="255" y="3373"/>
              <a:ext cx="439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400" b="0" dirty="0" smtClean="0">
                  <a:solidFill>
                    <a:schemeClr val="tx1"/>
                  </a:solidFill>
                  <a:ea typeface="ＭＳ Ｐゴシック" charset="-128"/>
                </a:rPr>
                <a:t>Cell Service Availability (CSA ) : Indicator </a:t>
              </a:r>
              <a:r>
                <a:rPr kumimoji="1" lang="en-US" altLang="ja-JP" sz="1400" b="0" dirty="0">
                  <a:solidFill>
                    <a:schemeClr val="tx1"/>
                  </a:solidFill>
                  <a:ea typeface="ＭＳ Ｐゴシック" charset="-128"/>
                </a:rPr>
                <a:t>for summation of each CPE traffic processing time</a:t>
              </a:r>
            </a:p>
          </p:txBody>
        </p:sp>
        <p:graphicFrame>
          <p:nvGraphicFramePr>
            <p:cNvPr id="17" name="Object 13"/>
            <p:cNvGraphicFramePr>
              <a:graphicFrameLocks noChangeAspect="1"/>
            </p:cNvGraphicFramePr>
            <p:nvPr>
              <p:extLst>
                <p:ext uri="{D42A27DB-BD31-4B8C-83A1-F6EECF244321}">
                  <p14:modId xmlns:p14="http://schemas.microsoft.com/office/powerpoint/2010/main" val="2825441981"/>
                </p:ext>
              </p:extLst>
            </p:nvPr>
          </p:nvGraphicFramePr>
          <p:xfrm>
            <a:off x="2818" y="3544"/>
            <a:ext cx="1857" cy="509"/>
          </p:xfrm>
          <a:graphic>
            <a:graphicData uri="http://schemas.openxmlformats.org/presentationml/2006/ole">
              <mc:AlternateContent xmlns:mc="http://schemas.openxmlformats.org/markup-compatibility/2006">
                <mc:Choice xmlns:v="urn:schemas-microsoft-com:vml" Requires="v">
                  <p:oleObj spid="_x0000_s33360" name="数式" r:id="rId5" imgW="1511280" imgH="419040" progId="Equation.3">
                    <p:embed/>
                  </p:oleObj>
                </mc:Choice>
                <mc:Fallback>
                  <p:oleObj name="数式" r:id="rId5" imgW="151128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8" y="3544"/>
                          <a:ext cx="1857" cy="509"/>
                        </a:xfrm>
                        <a:prstGeom prst="rect">
                          <a:avLst/>
                        </a:prstGeom>
                        <a:gradFill rotWithShape="1">
                          <a:gsLst>
                            <a:gs pos="0">
                              <a:srgbClr val="CCFFCC"/>
                            </a:gs>
                            <a:gs pos="100000">
                              <a:srgbClr val="CCFFCC">
                                <a:gamma/>
                                <a:tint val="10196"/>
                                <a:invGamma/>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AutoShape 14"/>
            <p:cNvSpPr>
              <a:spLocks noChangeArrowheads="1"/>
            </p:cNvSpPr>
            <p:nvPr/>
          </p:nvSpPr>
          <p:spPr bwMode="auto">
            <a:xfrm flipV="1">
              <a:off x="2563" y="3647"/>
              <a:ext cx="227" cy="241"/>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9" name="Rectangle 15"/>
          <p:cNvSpPr>
            <a:spLocks noChangeArrowheads="1"/>
          </p:cNvSpPr>
          <p:nvPr/>
        </p:nvSpPr>
        <p:spPr bwMode="auto">
          <a:xfrm>
            <a:off x="588485" y="4308036"/>
            <a:ext cx="62991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l" eaLnBrk="1" hangingPunct="1"/>
            <a:r>
              <a:rPr kumimoji="1" lang="en-US" altLang="ja-JP" sz="1600" b="0" dirty="0">
                <a:solidFill>
                  <a:schemeClr val="tx1"/>
                </a:solidFill>
                <a:ea typeface="ＭＳ Ｐゴシック" charset="-128"/>
              </a:rPr>
              <a:t>(2) </a:t>
            </a:r>
            <a:r>
              <a:rPr kumimoji="1" lang="en-US" altLang="ja-JP" sz="1600" b="0" dirty="0" smtClean="0">
                <a:solidFill>
                  <a:schemeClr val="tx1"/>
                </a:solidFill>
                <a:ea typeface="ＭＳ Ｐゴシック" charset="-128"/>
              </a:rPr>
              <a:t>Cell </a:t>
            </a:r>
            <a:r>
              <a:rPr kumimoji="1" lang="en-US" altLang="ja-JP" sz="1600" b="0" dirty="0">
                <a:solidFill>
                  <a:schemeClr val="tx1"/>
                </a:solidFill>
                <a:ea typeface="ＭＳ Ｐゴシック" charset="-128"/>
              </a:rPr>
              <a:t>Service </a:t>
            </a:r>
            <a:r>
              <a:rPr kumimoji="1" lang="en-US" altLang="ja-JP" sz="1600" b="0" dirty="0" smtClean="0">
                <a:solidFill>
                  <a:schemeClr val="tx1"/>
                </a:solidFill>
                <a:ea typeface="ＭＳ Ｐゴシック" charset="-128"/>
              </a:rPr>
              <a:t>Availability value is the smallest among </a:t>
            </a:r>
            <a:r>
              <a:rPr kumimoji="1" lang="en-US" altLang="ja-JP" sz="1600" b="0" dirty="0">
                <a:solidFill>
                  <a:schemeClr val="tx1"/>
                </a:solidFill>
                <a:ea typeface="ＭＳ Ｐゴシック" charset="-128"/>
              </a:rPr>
              <a:t>neighboring cells</a:t>
            </a:r>
          </a:p>
        </p:txBody>
      </p:sp>
      <p:sp>
        <p:nvSpPr>
          <p:cNvPr id="20" name="Text Box 16"/>
          <p:cNvSpPr txBox="1">
            <a:spLocks noChangeArrowheads="1"/>
          </p:cNvSpPr>
          <p:nvPr/>
        </p:nvSpPr>
        <p:spPr bwMode="auto">
          <a:xfrm>
            <a:off x="605029" y="5682288"/>
            <a:ext cx="73546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400" b="0" dirty="0" smtClean="0">
                <a:solidFill>
                  <a:schemeClr val="tx1"/>
                </a:solidFill>
                <a:ea typeface="ＭＳ Ｐゴシック" charset="-128"/>
              </a:rPr>
              <a:t>CSA value and </a:t>
            </a:r>
            <a:r>
              <a:rPr kumimoji="1" lang="en-US" altLang="ja-JP" sz="1400" b="0" dirty="0">
                <a:solidFill>
                  <a:schemeClr val="tx1"/>
                </a:solidFill>
                <a:ea typeface="ＭＳ Ｐゴシック" charset="-128"/>
              </a:rPr>
              <a:t>operating channel information will be exchange within neighboring cells in advance </a:t>
            </a:r>
          </a:p>
        </p:txBody>
      </p:sp>
      <p:sp>
        <p:nvSpPr>
          <p:cNvPr id="21" name="Rectangle 6"/>
          <p:cNvSpPr>
            <a:spLocks noChangeArrowheads="1"/>
          </p:cNvSpPr>
          <p:nvPr/>
        </p:nvSpPr>
        <p:spPr bwMode="auto">
          <a:xfrm>
            <a:off x="618628" y="5968067"/>
            <a:ext cx="81269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400" b="0" dirty="0">
                <a:solidFill>
                  <a:schemeClr val="tx1"/>
                </a:solidFill>
                <a:ea typeface="ＭＳ Ｐゴシック" charset="-128"/>
              </a:rPr>
              <a:t>Cell that possess the largest CSA value and the CSA value of </a:t>
            </a:r>
            <a:r>
              <a:rPr kumimoji="1" lang="en-US" altLang="ja-JP" sz="1400" b="0" dirty="0" smtClean="0">
                <a:solidFill>
                  <a:schemeClr val="tx1"/>
                </a:solidFill>
                <a:ea typeface="ＭＳ Ｐゴシック" charset="-128"/>
              </a:rPr>
              <a:t>destination cell will </a:t>
            </a:r>
            <a:r>
              <a:rPr kumimoji="1" lang="en-US" altLang="ja-JP" sz="1400" b="0" dirty="0">
                <a:solidFill>
                  <a:schemeClr val="tx1"/>
                </a:solidFill>
                <a:ea typeface="ＭＳ Ｐゴシック" charset="-128"/>
              </a:rPr>
              <a:t>not  overturn by </a:t>
            </a:r>
            <a:r>
              <a:rPr kumimoji="1" lang="en-US" altLang="ja-JP" sz="1400" b="0" dirty="0" smtClean="0">
                <a:solidFill>
                  <a:schemeClr val="tx1"/>
                </a:solidFill>
                <a:ea typeface="ＭＳ Ｐゴシック" charset="-128"/>
              </a:rPr>
              <a:t>negotiation </a:t>
            </a:r>
          </a:p>
          <a:p>
            <a:pPr algn="l" eaLnBrk="1" hangingPunct="1"/>
            <a:r>
              <a:rPr kumimoji="1" lang="en-US" altLang="ja-JP" sz="1400" b="0" dirty="0" smtClean="0">
                <a:solidFill>
                  <a:schemeClr val="tx1"/>
                </a:solidFill>
              </a:rPr>
              <a:t>with </a:t>
            </a:r>
            <a:r>
              <a:rPr kumimoji="1" lang="en-US" altLang="ja-JP" sz="1400" b="0" dirty="0" smtClean="0">
                <a:solidFill>
                  <a:schemeClr val="tx1"/>
                </a:solidFill>
                <a:ea typeface="ＭＳ Ｐゴシック" charset="-128"/>
              </a:rPr>
              <a:t>the </a:t>
            </a:r>
            <a:r>
              <a:rPr kumimoji="1" lang="en-US" altLang="ja-JP" sz="1400" b="0" dirty="0">
                <a:solidFill>
                  <a:schemeClr val="tx1"/>
                </a:solidFill>
                <a:ea typeface="ＭＳ Ｐゴシック" charset="-128"/>
              </a:rPr>
              <a:t>source </a:t>
            </a:r>
            <a:r>
              <a:rPr kumimoji="1" lang="en-US" altLang="ja-JP" sz="1400" b="0" dirty="0" smtClean="0">
                <a:solidFill>
                  <a:schemeClr val="tx1"/>
                </a:solidFill>
                <a:ea typeface="ＭＳ Ｐゴシック" charset="-128"/>
              </a:rPr>
              <a:t>cell</a:t>
            </a:r>
            <a:endParaRPr kumimoji="1" lang="en-US" altLang="ja-JP" sz="1400" b="0" dirty="0">
              <a:solidFill>
                <a:schemeClr val="tx1"/>
              </a:solidFill>
              <a:ea typeface="ＭＳ Ｐゴシック" charset="-128"/>
            </a:endParaRPr>
          </a:p>
        </p:txBody>
      </p:sp>
      <p:sp>
        <p:nvSpPr>
          <p:cNvPr id="28" name="Rectangle 22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42" name="グループ化 41"/>
          <p:cNvGrpSpPr/>
          <p:nvPr/>
        </p:nvGrpSpPr>
        <p:grpSpPr>
          <a:xfrm>
            <a:off x="439127" y="2614243"/>
            <a:ext cx="7838073" cy="1284847"/>
            <a:chOff x="439127" y="2614243"/>
            <a:chExt cx="7838073" cy="1284847"/>
          </a:xfrm>
        </p:grpSpPr>
        <p:graphicFrame>
          <p:nvGraphicFramePr>
            <p:cNvPr id="22" name="Object 9"/>
            <p:cNvGraphicFramePr>
              <a:graphicFrameLocks noChangeAspect="1"/>
            </p:cNvGraphicFramePr>
            <p:nvPr>
              <p:extLst>
                <p:ext uri="{D42A27DB-BD31-4B8C-83A1-F6EECF244321}">
                  <p14:modId xmlns:p14="http://schemas.microsoft.com/office/powerpoint/2010/main" val="447258659"/>
                </p:ext>
              </p:extLst>
            </p:nvPr>
          </p:nvGraphicFramePr>
          <p:xfrm>
            <a:off x="453626" y="2619605"/>
            <a:ext cx="717550" cy="349250"/>
          </p:xfrm>
          <a:graphic>
            <a:graphicData uri="http://schemas.openxmlformats.org/presentationml/2006/ole">
              <mc:AlternateContent xmlns:mc="http://schemas.openxmlformats.org/markup-compatibility/2006">
                <mc:Choice xmlns:v="urn:schemas-microsoft-com:vml" Requires="v">
                  <p:oleObj spid="_x0000_s33361" name="数式" r:id="rId7" imgW="495000" imgH="241200" progId="Equation.3">
                    <p:embed/>
                  </p:oleObj>
                </mc:Choice>
                <mc:Fallback>
                  <p:oleObj name="数式" r:id="rId7" imgW="495000" imgH="241200" progId="Equation.3">
                    <p:embed/>
                    <p:pic>
                      <p:nvPicPr>
                        <p:cNvPr id="0" name=""/>
                        <p:cNvPicPr>
                          <a:picLocks noChangeAspect="1" noChangeArrowheads="1"/>
                        </p:cNvPicPr>
                        <p:nvPr/>
                      </p:nvPicPr>
                      <p:blipFill>
                        <a:blip r:embed="rId8"/>
                        <a:srcRect/>
                        <a:stretch>
                          <a:fillRect/>
                        </a:stretch>
                      </p:blipFill>
                      <p:spPr bwMode="auto">
                        <a:xfrm>
                          <a:off x="453626" y="2619605"/>
                          <a:ext cx="717550" cy="349250"/>
                        </a:xfrm>
                        <a:prstGeom prst="rect">
                          <a:avLst/>
                        </a:prstGeom>
                        <a:noFill/>
                        <a:ln>
                          <a:noFill/>
                        </a:ln>
                        <a:effectLst/>
                        <a:extLst/>
                      </p:spPr>
                    </p:pic>
                  </p:oleObj>
                </mc:Fallback>
              </mc:AlternateContent>
            </a:graphicData>
          </a:graphic>
        </p:graphicFrame>
        <p:sp>
          <p:nvSpPr>
            <p:cNvPr id="3" name="テキスト ボックス 2"/>
            <p:cNvSpPr txBox="1"/>
            <p:nvPr/>
          </p:nvSpPr>
          <p:spPr>
            <a:xfrm>
              <a:off x="1102739" y="2614243"/>
              <a:ext cx="2932213" cy="307777"/>
            </a:xfrm>
            <a:prstGeom prst="rect">
              <a:avLst/>
            </a:prstGeom>
            <a:noFill/>
          </p:spPr>
          <p:txBody>
            <a:bodyPr wrap="none" rtlCol="0">
              <a:spAutoFit/>
            </a:bodyPr>
            <a:lstStyle/>
            <a:p>
              <a:r>
                <a:rPr kumimoji="1" lang="en-US" altLang="ja-JP" sz="1400" b="0" dirty="0" smtClean="0"/>
                <a:t>: number of operation channel in cell j</a:t>
              </a:r>
              <a:endParaRPr kumimoji="1" lang="ja-JP" altLang="en-US" sz="1400" b="0" dirty="0"/>
            </a:p>
          </p:txBody>
        </p:sp>
        <p:graphicFrame>
          <p:nvGraphicFramePr>
            <p:cNvPr id="23" name="Object 9"/>
            <p:cNvGraphicFramePr>
              <a:graphicFrameLocks noChangeAspect="1"/>
            </p:cNvGraphicFramePr>
            <p:nvPr>
              <p:extLst>
                <p:ext uri="{D42A27DB-BD31-4B8C-83A1-F6EECF244321}">
                  <p14:modId xmlns:p14="http://schemas.microsoft.com/office/powerpoint/2010/main" val="3489951102"/>
                </p:ext>
              </p:extLst>
            </p:nvPr>
          </p:nvGraphicFramePr>
          <p:xfrm>
            <a:off x="439127" y="2944407"/>
            <a:ext cx="700088" cy="349250"/>
          </p:xfrm>
          <a:graphic>
            <a:graphicData uri="http://schemas.openxmlformats.org/presentationml/2006/ole">
              <mc:AlternateContent xmlns:mc="http://schemas.openxmlformats.org/markup-compatibility/2006">
                <mc:Choice xmlns:v="urn:schemas-microsoft-com:vml" Requires="v">
                  <p:oleObj spid="_x0000_s33362" name="数式" r:id="rId9" imgW="482400" imgH="241200" progId="Equation.3">
                    <p:embed/>
                  </p:oleObj>
                </mc:Choice>
                <mc:Fallback>
                  <p:oleObj name="数式" r:id="rId9" imgW="482400" imgH="241200" progId="Equation.3">
                    <p:embed/>
                    <p:pic>
                      <p:nvPicPr>
                        <p:cNvPr id="0" name=""/>
                        <p:cNvPicPr>
                          <a:picLocks noChangeAspect="1" noChangeArrowheads="1"/>
                        </p:cNvPicPr>
                        <p:nvPr/>
                      </p:nvPicPr>
                      <p:blipFill>
                        <a:blip r:embed="rId10"/>
                        <a:srcRect/>
                        <a:stretch>
                          <a:fillRect/>
                        </a:stretch>
                      </p:blipFill>
                      <p:spPr bwMode="auto">
                        <a:xfrm>
                          <a:off x="439127" y="2944407"/>
                          <a:ext cx="700088" cy="349250"/>
                        </a:xfrm>
                        <a:prstGeom prst="rect">
                          <a:avLst/>
                        </a:prstGeom>
                        <a:noFill/>
                        <a:ln>
                          <a:noFill/>
                        </a:ln>
                        <a:effectLst/>
                        <a:extLst/>
                      </p:spPr>
                    </p:pic>
                  </p:oleObj>
                </mc:Fallback>
              </mc:AlternateContent>
            </a:graphicData>
          </a:graphic>
        </p:graphicFrame>
        <p:sp>
          <p:nvSpPr>
            <p:cNvPr id="24" name="テキスト ボックス 23"/>
            <p:cNvSpPr txBox="1"/>
            <p:nvPr/>
          </p:nvSpPr>
          <p:spPr>
            <a:xfrm>
              <a:off x="1080433" y="2939530"/>
              <a:ext cx="2502608" cy="307777"/>
            </a:xfrm>
            <a:prstGeom prst="rect">
              <a:avLst/>
            </a:prstGeom>
            <a:noFill/>
          </p:spPr>
          <p:txBody>
            <a:bodyPr wrap="none" rtlCol="0">
              <a:spAutoFit/>
            </a:bodyPr>
            <a:lstStyle/>
            <a:p>
              <a:r>
                <a:rPr kumimoji="1" lang="en-US" altLang="ja-JP" sz="1400" b="0" dirty="0" smtClean="0"/>
                <a:t>: total number of CPEs in cell j </a:t>
              </a:r>
              <a:endParaRPr kumimoji="1" lang="ja-JP" altLang="en-US" sz="1400" b="0" dirty="0"/>
            </a:p>
          </p:txBody>
        </p:sp>
        <p:sp>
          <p:nvSpPr>
            <p:cNvPr id="26" name="テキスト ボックス 25"/>
            <p:cNvSpPr txBox="1"/>
            <p:nvPr/>
          </p:nvSpPr>
          <p:spPr>
            <a:xfrm>
              <a:off x="986566" y="3248673"/>
              <a:ext cx="1654620" cy="307777"/>
            </a:xfrm>
            <a:prstGeom prst="rect">
              <a:avLst/>
            </a:prstGeom>
            <a:noFill/>
          </p:spPr>
          <p:txBody>
            <a:bodyPr wrap="none" rtlCol="0">
              <a:spAutoFit/>
            </a:bodyPr>
            <a:lstStyle/>
            <a:p>
              <a:r>
                <a:rPr kumimoji="1" lang="en-US" altLang="ja-JP" sz="1400" b="0" dirty="0" err="1" smtClean="0"/>
                <a:t>i</a:t>
              </a:r>
              <a:r>
                <a:rPr kumimoji="1" lang="en-US" altLang="ja-JP" sz="1400" b="0" dirty="0" smtClean="0"/>
                <a:t> : </a:t>
              </a:r>
              <a:r>
                <a:rPr kumimoji="1" lang="en-US" altLang="ja-JP" sz="1400" b="0" dirty="0" err="1" smtClean="0"/>
                <a:t>i-th</a:t>
              </a:r>
              <a:r>
                <a:rPr kumimoji="1" lang="en-US" altLang="ja-JP" sz="1400" b="0" dirty="0" smtClean="0"/>
                <a:t> CPE in cell j  </a:t>
              </a:r>
              <a:endParaRPr kumimoji="1" lang="ja-JP" altLang="en-US" sz="1400" b="0" dirty="0"/>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1747351232"/>
                </p:ext>
              </p:extLst>
            </p:nvPr>
          </p:nvGraphicFramePr>
          <p:xfrm>
            <a:off x="2531016" y="3264882"/>
            <a:ext cx="1778193" cy="297975"/>
          </p:xfrm>
          <a:graphic>
            <a:graphicData uri="http://schemas.openxmlformats.org/presentationml/2006/ole">
              <mc:AlternateContent xmlns:mc="http://schemas.openxmlformats.org/markup-compatibility/2006">
                <mc:Choice xmlns:v="urn:schemas-microsoft-com:vml" Requires="v">
                  <p:oleObj spid="_x0000_s33363" name="数式" r:id="rId11" imgW="1460160" imgH="241200" progId="Equation.3">
                    <p:embed/>
                  </p:oleObj>
                </mc:Choice>
                <mc:Fallback>
                  <p:oleObj name="数式" r:id="rId11" imgW="1460160" imgH="241200" progId="Equation.3">
                    <p:embed/>
                    <p:pic>
                      <p:nvPicPr>
                        <p:cNvPr id="0" name="Object 228"/>
                        <p:cNvPicPr>
                          <a:picLocks noChangeAspect="1" noChangeArrowheads="1"/>
                        </p:cNvPicPr>
                        <p:nvPr/>
                      </p:nvPicPr>
                      <p:blipFill>
                        <a:blip r:embed="rId12"/>
                        <a:srcRect/>
                        <a:stretch>
                          <a:fillRect/>
                        </a:stretch>
                      </p:blipFill>
                      <p:spPr bwMode="auto">
                        <a:xfrm>
                          <a:off x="2531016" y="3264882"/>
                          <a:ext cx="1778193" cy="297975"/>
                        </a:xfrm>
                        <a:prstGeom prst="rect">
                          <a:avLst/>
                        </a:prstGeom>
                        <a:noFill/>
                      </p:spPr>
                    </p:pic>
                  </p:oleObj>
                </mc:Fallback>
              </mc:AlternateContent>
            </a:graphicData>
          </a:graphic>
        </p:graphicFrame>
        <p:graphicFrame>
          <p:nvGraphicFramePr>
            <p:cNvPr id="30" name="オブジェクト 29"/>
            <p:cNvGraphicFramePr>
              <a:graphicFrameLocks noChangeAspect="1"/>
            </p:cNvGraphicFramePr>
            <p:nvPr>
              <p:extLst>
                <p:ext uri="{D42A27DB-BD31-4B8C-83A1-F6EECF244321}">
                  <p14:modId xmlns:p14="http://schemas.microsoft.com/office/powerpoint/2010/main" val="748237535"/>
                </p:ext>
              </p:extLst>
            </p:nvPr>
          </p:nvGraphicFramePr>
          <p:xfrm>
            <a:off x="3439762" y="2996482"/>
            <a:ext cx="1127125" cy="250825"/>
          </p:xfrm>
          <a:graphic>
            <a:graphicData uri="http://schemas.openxmlformats.org/presentationml/2006/ole">
              <mc:AlternateContent xmlns:mc="http://schemas.openxmlformats.org/markup-compatibility/2006">
                <mc:Choice xmlns:v="urn:schemas-microsoft-com:vml" Requires="v">
                  <p:oleObj spid="_x0000_s33364" name="数式" r:id="rId13" imgW="927000" imgH="203040" progId="Equation.3">
                    <p:embed/>
                  </p:oleObj>
                </mc:Choice>
                <mc:Fallback>
                  <p:oleObj name="数式" r:id="rId13" imgW="927000" imgH="203040" progId="Equation.3">
                    <p:embed/>
                    <p:pic>
                      <p:nvPicPr>
                        <p:cNvPr id="0" name="オブジェクト 28"/>
                        <p:cNvPicPr>
                          <a:picLocks noChangeAspect="1" noChangeArrowheads="1"/>
                        </p:cNvPicPr>
                        <p:nvPr/>
                      </p:nvPicPr>
                      <p:blipFill>
                        <a:blip r:embed="rId14"/>
                        <a:srcRect/>
                        <a:stretch>
                          <a:fillRect/>
                        </a:stretch>
                      </p:blipFill>
                      <p:spPr bwMode="auto">
                        <a:xfrm>
                          <a:off x="3439762" y="2996482"/>
                          <a:ext cx="11271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1471278444"/>
                </p:ext>
              </p:extLst>
            </p:nvPr>
          </p:nvGraphicFramePr>
          <p:xfrm>
            <a:off x="704922" y="3545557"/>
            <a:ext cx="460375" cy="331788"/>
          </p:xfrm>
          <a:graphic>
            <a:graphicData uri="http://schemas.openxmlformats.org/presentationml/2006/ole">
              <mc:AlternateContent xmlns:mc="http://schemas.openxmlformats.org/markup-compatibility/2006">
                <mc:Choice xmlns:v="urn:schemas-microsoft-com:vml" Requires="v">
                  <p:oleObj spid="_x0000_s33365" name="数式" r:id="rId15" imgW="317160" imgH="228600" progId="Equation.3">
                    <p:embed/>
                  </p:oleObj>
                </mc:Choice>
                <mc:Fallback>
                  <p:oleObj name="数式" r:id="rId15" imgW="317160" imgH="228600" progId="Equation.3">
                    <p:embed/>
                    <p:pic>
                      <p:nvPicPr>
                        <p:cNvPr id="0" name=""/>
                        <p:cNvPicPr>
                          <a:picLocks noChangeAspect="1" noChangeArrowheads="1"/>
                        </p:cNvPicPr>
                        <p:nvPr/>
                      </p:nvPicPr>
                      <p:blipFill>
                        <a:blip r:embed="rId16"/>
                        <a:srcRect/>
                        <a:stretch>
                          <a:fillRect/>
                        </a:stretch>
                      </p:blipFill>
                      <p:spPr bwMode="auto">
                        <a:xfrm>
                          <a:off x="704922" y="3545557"/>
                          <a:ext cx="460375" cy="331788"/>
                        </a:xfrm>
                        <a:prstGeom prst="rect">
                          <a:avLst/>
                        </a:prstGeom>
                        <a:noFill/>
                        <a:ln>
                          <a:noFill/>
                        </a:ln>
                        <a:effectLst/>
                        <a:extLst/>
                      </p:spPr>
                    </p:pic>
                  </p:oleObj>
                </mc:Fallback>
              </mc:AlternateContent>
            </a:graphicData>
          </a:graphic>
        </p:graphicFrame>
        <p:sp>
          <p:nvSpPr>
            <p:cNvPr id="32" name="テキスト ボックス 31"/>
            <p:cNvSpPr txBox="1"/>
            <p:nvPr/>
          </p:nvSpPr>
          <p:spPr>
            <a:xfrm>
              <a:off x="1085464" y="3541935"/>
              <a:ext cx="2946640" cy="307777"/>
            </a:xfrm>
            <a:prstGeom prst="rect">
              <a:avLst/>
            </a:prstGeom>
            <a:noFill/>
          </p:spPr>
          <p:txBody>
            <a:bodyPr wrap="none" rtlCol="0">
              <a:spAutoFit/>
            </a:bodyPr>
            <a:lstStyle/>
            <a:p>
              <a:r>
                <a:rPr kumimoji="1" lang="en-US" altLang="ja-JP" sz="1400" b="0" dirty="0" smtClean="0"/>
                <a:t>: transmission rate of </a:t>
              </a:r>
              <a:r>
                <a:rPr kumimoji="1" lang="en-US" altLang="ja-JP" sz="1400" b="0" dirty="0" err="1" smtClean="0"/>
                <a:t>i-th</a:t>
              </a:r>
              <a:r>
                <a:rPr kumimoji="1" lang="en-US" altLang="ja-JP" sz="1400" b="0" dirty="0" smtClean="0"/>
                <a:t> CPE in cell j</a:t>
              </a:r>
              <a:endParaRPr kumimoji="1" lang="ja-JP" altLang="en-US" sz="1400" b="0" dirty="0"/>
            </a:p>
          </p:txBody>
        </p:sp>
        <p:graphicFrame>
          <p:nvGraphicFramePr>
            <p:cNvPr id="33" name="Object 9"/>
            <p:cNvGraphicFramePr>
              <a:graphicFrameLocks noChangeAspect="1"/>
            </p:cNvGraphicFramePr>
            <p:nvPr>
              <p:extLst>
                <p:ext uri="{D42A27DB-BD31-4B8C-83A1-F6EECF244321}">
                  <p14:modId xmlns:p14="http://schemas.microsoft.com/office/powerpoint/2010/main" val="4162139477"/>
                </p:ext>
              </p:extLst>
            </p:nvPr>
          </p:nvGraphicFramePr>
          <p:xfrm>
            <a:off x="5099122" y="3259657"/>
            <a:ext cx="515938" cy="331787"/>
          </p:xfrm>
          <a:graphic>
            <a:graphicData uri="http://schemas.openxmlformats.org/presentationml/2006/ole">
              <mc:AlternateContent xmlns:mc="http://schemas.openxmlformats.org/markup-compatibility/2006">
                <mc:Choice xmlns:v="urn:schemas-microsoft-com:vml" Requires="v">
                  <p:oleObj spid="_x0000_s33366" name="数式" r:id="rId17" imgW="355320" imgH="228600" progId="Equation.3">
                    <p:embed/>
                  </p:oleObj>
                </mc:Choice>
                <mc:Fallback>
                  <p:oleObj name="数式" r:id="rId17" imgW="355320" imgH="228600" progId="Equation.3">
                    <p:embed/>
                    <p:pic>
                      <p:nvPicPr>
                        <p:cNvPr id="0" name=""/>
                        <p:cNvPicPr>
                          <a:picLocks noChangeAspect="1" noChangeArrowheads="1"/>
                        </p:cNvPicPr>
                        <p:nvPr/>
                      </p:nvPicPr>
                      <p:blipFill>
                        <a:blip r:embed="rId18"/>
                        <a:srcRect/>
                        <a:stretch>
                          <a:fillRect/>
                        </a:stretch>
                      </p:blipFill>
                      <p:spPr bwMode="auto">
                        <a:xfrm>
                          <a:off x="5099122" y="3259657"/>
                          <a:ext cx="515938" cy="331787"/>
                        </a:xfrm>
                        <a:prstGeom prst="rect">
                          <a:avLst/>
                        </a:prstGeom>
                        <a:noFill/>
                        <a:ln>
                          <a:noFill/>
                        </a:ln>
                        <a:effectLst/>
                        <a:extLst/>
                      </p:spPr>
                    </p:pic>
                  </p:oleObj>
                </mc:Fallback>
              </mc:AlternateContent>
            </a:graphicData>
          </a:graphic>
        </p:graphicFrame>
        <p:sp>
          <p:nvSpPr>
            <p:cNvPr id="34" name="テキスト ボックス 33"/>
            <p:cNvSpPr txBox="1"/>
            <p:nvPr/>
          </p:nvSpPr>
          <p:spPr>
            <a:xfrm>
              <a:off x="5506365" y="3255903"/>
              <a:ext cx="2212465" cy="307777"/>
            </a:xfrm>
            <a:prstGeom prst="rect">
              <a:avLst/>
            </a:prstGeom>
            <a:noFill/>
          </p:spPr>
          <p:txBody>
            <a:bodyPr wrap="none" rtlCol="0">
              <a:spAutoFit/>
            </a:bodyPr>
            <a:lstStyle/>
            <a:p>
              <a:r>
                <a:rPr kumimoji="1" lang="en-US" altLang="ja-JP" sz="1400" b="0" dirty="0" smtClean="0"/>
                <a:t>: weight of </a:t>
              </a:r>
              <a:r>
                <a:rPr kumimoji="1" lang="en-US" altLang="ja-JP" sz="1400" b="0" dirty="0" err="1" smtClean="0"/>
                <a:t>i-th</a:t>
              </a:r>
              <a:r>
                <a:rPr kumimoji="1" lang="en-US" altLang="ja-JP" sz="1400" b="0" dirty="0" smtClean="0"/>
                <a:t> CPE in cell j</a:t>
              </a:r>
              <a:endParaRPr kumimoji="1" lang="ja-JP" altLang="en-US" sz="1400" b="0" dirty="0"/>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101982816"/>
                </p:ext>
              </p:extLst>
            </p:nvPr>
          </p:nvGraphicFramePr>
          <p:xfrm>
            <a:off x="7673950" y="3269297"/>
            <a:ext cx="603250" cy="280988"/>
          </p:xfrm>
          <a:graphic>
            <a:graphicData uri="http://schemas.openxmlformats.org/presentationml/2006/ole">
              <mc:AlternateContent xmlns:mc="http://schemas.openxmlformats.org/markup-compatibility/2006">
                <mc:Choice xmlns:v="urn:schemas-microsoft-com:vml" Requires="v">
                  <p:oleObj spid="_x0000_s33367" name="数式" r:id="rId19" imgW="495000" imgH="228600" progId="Equation.3">
                    <p:embed/>
                  </p:oleObj>
                </mc:Choice>
                <mc:Fallback>
                  <p:oleObj name="数式" r:id="rId19" imgW="495000" imgH="228600" progId="Equation.3">
                    <p:embed/>
                    <p:pic>
                      <p:nvPicPr>
                        <p:cNvPr id="0" name="オブジェクト 28"/>
                        <p:cNvPicPr>
                          <a:picLocks noChangeAspect="1" noChangeArrowheads="1"/>
                        </p:cNvPicPr>
                        <p:nvPr/>
                      </p:nvPicPr>
                      <p:blipFill>
                        <a:blip r:embed="rId20"/>
                        <a:srcRect/>
                        <a:stretch>
                          <a:fillRect/>
                        </a:stretch>
                      </p:blipFill>
                      <p:spPr bwMode="auto">
                        <a:xfrm>
                          <a:off x="7673950" y="3269297"/>
                          <a:ext cx="603250" cy="280988"/>
                        </a:xfrm>
                        <a:prstGeom prst="rect">
                          <a:avLst/>
                        </a:prstGeom>
                        <a:noFill/>
                        <a:ln>
                          <a:noFill/>
                        </a:ln>
                      </p:spPr>
                    </p:pic>
                  </p:oleObj>
                </mc:Fallback>
              </mc:AlternateContent>
            </a:graphicData>
          </a:graphic>
        </p:graphicFrame>
        <p:graphicFrame>
          <p:nvGraphicFramePr>
            <p:cNvPr id="36" name="Object 9"/>
            <p:cNvGraphicFramePr>
              <a:graphicFrameLocks noChangeAspect="1"/>
            </p:cNvGraphicFramePr>
            <p:nvPr>
              <p:extLst>
                <p:ext uri="{D42A27DB-BD31-4B8C-83A1-F6EECF244321}">
                  <p14:modId xmlns:p14="http://schemas.microsoft.com/office/powerpoint/2010/main" val="2215012805"/>
                </p:ext>
              </p:extLst>
            </p:nvPr>
          </p:nvGraphicFramePr>
          <p:xfrm>
            <a:off x="5125823" y="3567302"/>
            <a:ext cx="460375" cy="331788"/>
          </p:xfrm>
          <a:graphic>
            <a:graphicData uri="http://schemas.openxmlformats.org/presentationml/2006/ole">
              <mc:AlternateContent xmlns:mc="http://schemas.openxmlformats.org/markup-compatibility/2006">
                <mc:Choice xmlns:v="urn:schemas-microsoft-com:vml" Requires="v">
                  <p:oleObj spid="_x0000_s33368" name="数式" r:id="rId21" imgW="317160" imgH="228600" progId="Equation.3">
                    <p:embed/>
                  </p:oleObj>
                </mc:Choice>
                <mc:Fallback>
                  <p:oleObj name="数式" r:id="rId21" imgW="317160" imgH="228600" progId="Equation.3">
                    <p:embed/>
                    <p:pic>
                      <p:nvPicPr>
                        <p:cNvPr id="0" name=""/>
                        <p:cNvPicPr>
                          <a:picLocks noChangeAspect="1" noChangeArrowheads="1"/>
                        </p:cNvPicPr>
                        <p:nvPr/>
                      </p:nvPicPr>
                      <p:blipFill>
                        <a:blip r:embed="rId22"/>
                        <a:srcRect/>
                        <a:stretch>
                          <a:fillRect/>
                        </a:stretch>
                      </p:blipFill>
                      <p:spPr bwMode="auto">
                        <a:xfrm>
                          <a:off x="5125823" y="3567302"/>
                          <a:ext cx="460375" cy="331788"/>
                        </a:xfrm>
                        <a:prstGeom prst="rect">
                          <a:avLst/>
                        </a:prstGeom>
                        <a:noFill/>
                        <a:ln>
                          <a:noFill/>
                        </a:ln>
                        <a:effectLst/>
                        <a:extLst/>
                      </p:spPr>
                    </p:pic>
                  </p:oleObj>
                </mc:Fallback>
              </mc:AlternateContent>
            </a:graphicData>
          </a:graphic>
        </p:graphicFrame>
        <p:sp>
          <p:nvSpPr>
            <p:cNvPr id="37" name="テキスト ボックス 36"/>
            <p:cNvSpPr txBox="1"/>
            <p:nvPr/>
          </p:nvSpPr>
          <p:spPr>
            <a:xfrm>
              <a:off x="5506365" y="3563680"/>
              <a:ext cx="2472087" cy="307777"/>
            </a:xfrm>
            <a:prstGeom prst="rect">
              <a:avLst/>
            </a:prstGeom>
            <a:noFill/>
          </p:spPr>
          <p:txBody>
            <a:bodyPr wrap="none" rtlCol="0">
              <a:spAutoFit/>
            </a:bodyPr>
            <a:lstStyle/>
            <a:p>
              <a:r>
                <a:rPr kumimoji="1" lang="en-US" altLang="ja-JP" sz="1400" b="0" dirty="0" smtClean="0"/>
                <a:t>: traffic rate of </a:t>
              </a:r>
              <a:r>
                <a:rPr kumimoji="1" lang="en-US" altLang="ja-JP" sz="1400" b="0" dirty="0" err="1" smtClean="0"/>
                <a:t>i-th</a:t>
              </a:r>
              <a:r>
                <a:rPr kumimoji="1" lang="en-US" altLang="ja-JP" sz="1400" b="0" dirty="0" smtClean="0"/>
                <a:t> CPE in cell j</a:t>
              </a:r>
              <a:endParaRPr kumimoji="1" lang="ja-JP" altLang="en-US" sz="1400" b="0" dirty="0"/>
            </a:p>
          </p:txBody>
        </p:sp>
      </p:grpSp>
      <p:grpSp>
        <p:nvGrpSpPr>
          <p:cNvPr id="43" name="グループ化 42"/>
          <p:cNvGrpSpPr/>
          <p:nvPr/>
        </p:nvGrpSpPr>
        <p:grpSpPr>
          <a:xfrm>
            <a:off x="468313" y="5232400"/>
            <a:ext cx="3338302" cy="350838"/>
            <a:chOff x="468313" y="5232400"/>
            <a:chExt cx="3338302" cy="350838"/>
          </a:xfrm>
        </p:grpSpPr>
        <p:graphicFrame>
          <p:nvGraphicFramePr>
            <p:cNvPr id="38" name="Object 9"/>
            <p:cNvGraphicFramePr>
              <a:graphicFrameLocks noChangeAspect="1"/>
            </p:cNvGraphicFramePr>
            <p:nvPr>
              <p:extLst>
                <p:ext uri="{D42A27DB-BD31-4B8C-83A1-F6EECF244321}">
                  <p14:modId xmlns:p14="http://schemas.microsoft.com/office/powerpoint/2010/main" val="1226841179"/>
                </p:ext>
              </p:extLst>
            </p:nvPr>
          </p:nvGraphicFramePr>
          <p:xfrm>
            <a:off x="468313" y="5232400"/>
            <a:ext cx="736600" cy="350838"/>
          </p:xfrm>
          <a:graphic>
            <a:graphicData uri="http://schemas.openxmlformats.org/presentationml/2006/ole">
              <mc:AlternateContent xmlns:mc="http://schemas.openxmlformats.org/markup-compatibility/2006">
                <mc:Choice xmlns:v="urn:schemas-microsoft-com:vml" Requires="v">
                  <p:oleObj spid="_x0000_s33369" name="数式" r:id="rId23" imgW="507960" imgH="241200" progId="Equation.3">
                    <p:embed/>
                  </p:oleObj>
                </mc:Choice>
                <mc:Fallback>
                  <p:oleObj name="数式" r:id="rId23" imgW="507960" imgH="241200" progId="Equation.3">
                    <p:embed/>
                    <p:pic>
                      <p:nvPicPr>
                        <p:cNvPr id="0" name=""/>
                        <p:cNvPicPr>
                          <a:picLocks noChangeAspect="1" noChangeArrowheads="1"/>
                        </p:cNvPicPr>
                        <p:nvPr/>
                      </p:nvPicPr>
                      <p:blipFill>
                        <a:blip r:embed="rId24"/>
                        <a:srcRect/>
                        <a:stretch>
                          <a:fillRect/>
                        </a:stretch>
                      </p:blipFill>
                      <p:spPr bwMode="auto">
                        <a:xfrm>
                          <a:off x="468313" y="5232400"/>
                          <a:ext cx="736600" cy="350838"/>
                        </a:xfrm>
                        <a:prstGeom prst="rect">
                          <a:avLst/>
                        </a:prstGeom>
                        <a:noFill/>
                        <a:ln>
                          <a:noFill/>
                        </a:ln>
                        <a:effectLst/>
                        <a:extLst/>
                      </p:spPr>
                    </p:pic>
                  </p:oleObj>
                </mc:Fallback>
              </mc:AlternateContent>
            </a:graphicData>
          </a:graphic>
        </p:graphicFrame>
        <p:sp>
          <p:nvSpPr>
            <p:cNvPr id="39" name="テキスト ボックス 38"/>
            <p:cNvSpPr txBox="1"/>
            <p:nvPr/>
          </p:nvSpPr>
          <p:spPr>
            <a:xfrm>
              <a:off x="1122034" y="5238790"/>
              <a:ext cx="2684581" cy="307777"/>
            </a:xfrm>
            <a:prstGeom prst="rect">
              <a:avLst/>
            </a:prstGeom>
            <a:noFill/>
          </p:spPr>
          <p:txBody>
            <a:bodyPr wrap="none" rtlCol="0">
              <a:spAutoFit/>
            </a:bodyPr>
            <a:lstStyle/>
            <a:p>
              <a:r>
                <a:rPr kumimoji="1" lang="en-US" altLang="ja-JP" sz="1400" b="0" dirty="0" smtClean="0"/>
                <a:t>: Cell Service Availability of cell j</a:t>
              </a:r>
              <a:endParaRPr kumimoji="1" lang="ja-JP" altLang="en-US" sz="1400" b="0" dirty="0"/>
            </a:p>
          </p:txBody>
        </p:sp>
      </p:grpSp>
    </p:spTree>
    <p:extLst>
      <p:ext uri="{BB962C8B-B14F-4D97-AF65-F5344CB8AC3E}">
        <p14:creationId xmlns:p14="http://schemas.microsoft.com/office/powerpoint/2010/main" val="10938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par>
                                <p:cTn id="15" presetID="1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p:tgtEl>
                                          <p:spTgt spid="11"/>
                                        </p:tgtEl>
                                        <p:attrNameLst>
                                          <p:attrName>ppt_y</p:attrName>
                                        </p:attrNameLst>
                                      </p:cBhvr>
                                      <p:tavLst>
                                        <p:tav tm="0">
                                          <p:val>
                                            <p:strVal val="#ppt_y+#ppt_h*1.125000"/>
                                          </p:val>
                                        </p:tav>
                                        <p:tav tm="100000">
                                          <p:val>
                                            <p:strVal val="#ppt_y"/>
                                          </p:val>
                                        </p:tav>
                                      </p:tavLst>
                                    </p:anim>
                                    <p:animEffect transition="in" filter="wipe(up)">
                                      <p:cBhvr>
                                        <p:cTn id="18" dur="500"/>
                                        <p:tgtEl>
                                          <p:spTgt spid="11"/>
                                        </p:tgtEl>
                                      </p:cBhvr>
                                    </p:animEffect>
                                  </p:childTnLst>
                                </p:cTn>
                              </p:par>
                              <p:par>
                                <p:cTn id="19" presetID="12" presetClass="entr" presetSubtype="4"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ppt_y</p:attrName>
                                        </p:attrNameLst>
                                      </p:cBhvr>
                                      <p:tavLst>
                                        <p:tav tm="0">
                                          <p:val>
                                            <p:strVal val="#ppt_y+#ppt_h*1.125000"/>
                                          </p:val>
                                        </p:tav>
                                        <p:tav tm="100000">
                                          <p:val>
                                            <p:strVal val="#ppt_y"/>
                                          </p:val>
                                        </p:tav>
                                      </p:tavLst>
                                    </p:anim>
                                    <p:animEffect transition="in" filter="wipe(up)">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up)">
                                      <p:cBhvr>
                                        <p:cTn id="34" dur="500"/>
                                        <p:tgtEl>
                                          <p:spTgt spid="19"/>
                                        </p:tgtEl>
                                      </p:cBhvr>
                                    </p:animEffect>
                                  </p:childTnLst>
                                </p:cTn>
                              </p:par>
                              <p:par>
                                <p:cTn id="35" presetID="1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p:tgtEl>
                                          <p:spTgt spid="43"/>
                                        </p:tgtEl>
                                        <p:attrNameLst>
                                          <p:attrName>ppt_y</p:attrName>
                                        </p:attrNameLst>
                                      </p:cBhvr>
                                      <p:tavLst>
                                        <p:tav tm="0">
                                          <p:val>
                                            <p:strVal val="#ppt_y+#ppt_h*1.125000"/>
                                          </p:val>
                                        </p:tav>
                                        <p:tav tm="100000">
                                          <p:val>
                                            <p:strVal val="#ppt_y"/>
                                          </p:val>
                                        </p:tav>
                                      </p:tavLst>
                                    </p:anim>
                                    <p:animEffect transition="in" filter="wipe(up)">
                                      <p:cBhvr>
                                        <p:cTn id="38" dur="500"/>
                                        <p:tgtEl>
                                          <p:spTgt spid="43"/>
                                        </p:tgtEl>
                                      </p:cBhvr>
                                    </p:animEffect>
                                  </p:childTnLst>
                                </p:cTn>
                              </p:par>
                              <p:par>
                                <p:cTn id="39" presetID="1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up)">
                                      <p:cBhvr>
                                        <p:cTn id="42" dur="500"/>
                                        <p:tgtEl>
                                          <p:spTgt spid="15"/>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p:tgtEl>
                                          <p:spTgt spid="21"/>
                                        </p:tgtEl>
                                        <p:attrNameLst>
                                          <p:attrName>ppt_y</p:attrName>
                                        </p:attrNameLst>
                                      </p:cBhvr>
                                      <p:tavLst>
                                        <p:tav tm="0">
                                          <p:val>
                                            <p:strVal val="#ppt_y+#ppt_h*1.125000"/>
                                          </p:val>
                                        </p:tav>
                                        <p:tav tm="100000">
                                          <p:val>
                                            <p:strVal val="#ppt_y"/>
                                          </p:val>
                                        </p:tav>
                                      </p:tavLst>
                                    </p:anim>
                                    <p:animEffect transition="in" filter="wipe(up)">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34</a:t>
            </a:fld>
            <a:endParaRPr lang="en-US"/>
          </a:p>
        </p:txBody>
      </p:sp>
      <p:sp>
        <p:nvSpPr>
          <p:cNvPr id="7" name="タイトル 2"/>
          <p:cNvSpPr txBox="1">
            <a:spLocks/>
          </p:cNvSpPr>
          <p:nvPr/>
        </p:nvSpPr>
        <p:spPr bwMode="auto">
          <a:xfrm>
            <a:off x="683568" y="474639"/>
            <a:ext cx="7927032"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a:lstStyle>
          <a:p>
            <a:r>
              <a:rPr lang="en-US" altLang="ja-JP" dirty="0" smtClean="0"/>
              <a:t>Appendix: MCSS Simulation Result (3/5) [3]</a:t>
            </a:r>
            <a:endParaRPr lang="ja-JP" altLang="en-US" dirty="0"/>
          </a:p>
        </p:txBody>
      </p:sp>
      <p:grpSp>
        <p:nvGrpSpPr>
          <p:cNvPr id="8" name="Group 3"/>
          <p:cNvGrpSpPr>
            <a:grpSpLocks/>
          </p:cNvGrpSpPr>
          <p:nvPr/>
        </p:nvGrpSpPr>
        <p:grpSpPr bwMode="auto">
          <a:xfrm>
            <a:off x="1150938" y="1423988"/>
            <a:ext cx="4545012" cy="4905375"/>
            <a:chOff x="3783" y="1152"/>
            <a:chExt cx="1973" cy="2130"/>
          </a:xfrm>
        </p:grpSpPr>
        <p:sp>
          <p:nvSpPr>
            <p:cNvPr id="9" name="AutoShape 4"/>
            <p:cNvSpPr>
              <a:spLocks noChangeArrowheads="1"/>
            </p:cNvSpPr>
            <p:nvPr/>
          </p:nvSpPr>
          <p:spPr bwMode="auto">
            <a:xfrm>
              <a:off x="4156" y="1791"/>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AutoShape 5"/>
            <p:cNvSpPr>
              <a:spLocks noChangeArrowheads="1"/>
            </p:cNvSpPr>
            <p:nvPr/>
          </p:nvSpPr>
          <p:spPr bwMode="auto">
            <a:xfrm>
              <a:off x="4524" y="1578"/>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AutoShape 6"/>
            <p:cNvSpPr>
              <a:spLocks noChangeArrowheads="1"/>
            </p:cNvSpPr>
            <p:nvPr/>
          </p:nvSpPr>
          <p:spPr bwMode="auto">
            <a:xfrm>
              <a:off x="4524" y="2004"/>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2" name="AutoShape 7"/>
            <p:cNvSpPr>
              <a:spLocks noChangeArrowheads="1"/>
            </p:cNvSpPr>
            <p:nvPr/>
          </p:nvSpPr>
          <p:spPr bwMode="auto">
            <a:xfrm>
              <a:off x="4524" y="2430"/>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3" name="AutoShape 8"/>
            <p:cNvSpPr>
              <a:spLocks noChangeArrowheads="1"/>
            </p:cNvSpPr>
            <p:nvPr/>
          </p:nvSpPr>
          <p:spPr bwMode="auto">
            <a:xfrm>
              <a:off x="4893" y="2217"/>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AutoShape 9"/>
            <p:cNvSpPr>
              <a:spLocks noChangeArrowheads="1"/>
            </p:cNvSpPr>
            <p:nvPr/>
          </p:nvSpPr>
          <p:spPr bwMode="auto">
            <a:xfrm>
              <a:off x="4893" y="1791"/>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5" name="AutoShape 10"/>
            <p:cNvSpPr>
              <a:spLocks noChangeArrowheads="1"/>
            </p:cNvSpPr>
            <p:nvPr/>
          </p:nvSpPr>
          <p:spPr bwMode="auto">
            <a:xfrm>
              <a:off x="4156" y="2217"/>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AutoShape 11"/>
            <p:cNvSpPr>
              <a:spLocks noChangeArrowheads="1"/>
            </p:cNvSpPr>
            <p:nvPr/>
          </p:nvSpPr>
          <p:spPr bwMode="auto">
            <a:xfrm>
              <a:off x="3787" y="2004"/>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AutoShape 12"/>
            <p:cNvSpPr>
              <a:spLocks noChangeArrowheads="1"/>
            </p:cNvSpPr>
            <p:nvPr/>
          </p:nvSpPr>
          <p:spPr bwMode="auto">
            <a:xfrm>
              <a:off x="3787" y="1578"/>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 name="AutoShape 13"/>
            <p:cNvSpPr>
              <a:spLocks noChangeArrowheads="1"/>
            </p:cNvSpPr>
            <p:nvPr/>
          </p:nvSpPr>
          <p:spPr bwMode="auto">
            <a:xfrm>
              <a:off x="4156" y="1365"/>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9" name="AutoShape 14"/>
            <p:cNvSpPr>
              <a:spLocks noChangeArrowheads="1"/>
            </p:cNvSpPr>
            <p:nvPr/>
          </p:nvSpPr>
          <p:spPr bwMode="auto">
            <a:xfrm>
              <a:off x="4525" y="1152"/>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 name="AutoShape 15"/>
            <p:cNvSpPr>
              <a:spLocks noChangeArrowheads="1"/>
            </p:cNvSpPr>
            <p:nvPr/>
          </p:nvSpPr>
          <p:spPr bwMode="auto">
            <a:xfrm>
              <a:off x="4894" y="1365"/>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 name="AutoShape 16"/>
            <p:cNvSpPr>
              <a:spLocks noChangeArrowheads="1"/>
            </p:cNvSpPr>
            <p:nvPr/>
          </p:nvSpPr>
          <p:spPr bwMode="auto">
            <a:xfrm>
              <a:off x="5263" y="1578"/>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2" name="AutoShape 17"/>
            <p:cNvSpPr>
              <a:spLocks noChangeArrowheads="1"/>
            </p:cNvSpPr>
            <p:nvPr/>
          </p:nvSpPr>
          <p:spPr bwMode="auto">
            <a:xfrm>
              <a:off x="5263" y="2004"/>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3" name="AutoShape 18"/>
            <p:cNvSpPr>
              <a:spLocks noChangeArrowheads="1"/>
            </p:cNvSpPr>
            <p:nvPr/>
          </p:nvSpPr>
          <p:spPr bwMode="auto">
            <a:xfrm>
              <a:off x="5263" y="2430"/>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4" name="AutoShape 19"/>
            <p:cNvSpPr>
              <a:spLocks noChangeArrowheads="1"/>
            </p:cNvSpPr>
            <p:nvPr/>
          </p:nvSpPr>
          <p:spPr bwMode="auto">
            <a:xfrm>
              <a:off x="4893" y="2643"/>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5" name="AutoShape 20"/>
            <p:cNvSpPr>
              <a:spLocks noChangeArrowheads="1"/>
            </p:cNvSpPr>
            <p:nvPr/>
          </p:nvSpPr>
          <p:spPr bwMode="auto">
            <a:xfrm>
              <a:off x="4523" y="2856"/>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6" name="AutoShape 21"/>
            <p:cNvSpPr>
              <a:spLocks noChangeArrowheads="1"/>
            </p:cNvSpPr>
            <p:nvPr/>
          </p:nvSpPr>
          <p:spPr bwMode="auto">
            <a:xfrm>
              <a:off x="4153" y="2643"/>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7" name="AutoShape 22"/>
            <p:cNvSpPr>
              <a:spLocks noChangeArrowheads="1"/>
            </p:cNvSpPr>
            <p:nvPr/>
          </p:nvSpPr>
          <p:spPr bwMode="auto">
            <a:xfrm>
              <a:off x="3783" y="2430"/>
              <a:ext cx="493" cy="426"/>
            </a:xfrm>
            <a:prstGeom prst="hexagon">
              <a:avLst>
                <a:gd name="adj" fmla="val 28932"/>
                <a:gd name="vf" fmla="val 115470"/>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pic>
        <p:nvPicPr>
          <p:cNvPr id="28"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050" y="2046288"/>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13" y="332581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Line 25"/>
          <p:cNvSpPr>
            <a:spLocks noChangeShapeType="1"/>
          </p:cNvSpPr>
          <p:nvPr/>
        </p:nvSpPr>
        <p:spPr bwMode="auto">
          <a:xfrm>
            <a:off x="5194300" y="3863975"/>
            <a:ext cx="501650" cy="12700"/>
          </a:xfrm>
          <a:prstGeom prst="line">
            <a:avLst/>
          </a:prstGeom>
          <a:noFill/>
          <a:ln w="19050">
            <a:solidFill>
              <a:srgbClr val="FF0066"/>
            </a:solidFill>
            <a:round/>
            <a:headEnd type="arrow" w="lg" len="med"/>
            <a:tailEnd type="arrow"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1" name="Text Box 26"/>
          <p:cNvSpPr txBox="1">
            <a:spLocks noChangeArrowheads="1"/>
          </p:cNvSpPr>
          <p:nvPr/>
        </p:nvSpPr>
        <p:spPr bwMode="auto">
          <a:xfrm>
            <a:off x="5695950" y="3736975"/>
            <a:ext cx="2001838"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800" b="0">
                <a:solidFill>
                  <a:schemeClr val="tx1"/>
                </a:solidFill>
                <a:ea typeface="ＭＳ Ｐゴシック" charset="-128"/>
              </a:rPr>
              <a:t>Cell radius = 11 km</a:t>
            </a:r>
          </a:p>
        </p:txBody>
      </p:sp>
      <p:pic>
        <p:nvPicPr>
          <p:cNvPr id="32"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1988" y="3027363"/>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7813" y="2895600"/>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1088" y="3527425"/>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8013" y="4587875"/>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Box 31"/>
          <p:cNvSpPr txBox="1">
            <a:spLocks noChangeArrowheads="1"/>
          </p:cNvSpPr>
          <p:nvPr/>
        </p:nvSpPr>
        <p:spPr bwMode="auto">
          <a:xfrm>
            <a:off x="4953000" y="5640388"/>
            <a:ext cx="3603625" cy="65087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kumimoji="1" lang="en-US" altLang="ja-JP" sz="1800" b="0">
                <a:solidFill>
                  <a:schemeClr val="tx1"/>
                </a:solidFill>
                <a:ea typeface="ＭＳ Ｐゴシック" charset="-128"/>
              </a:rPr>
              <a:t>ITU-R P.1546 propagation model is</a:t>
            </a:r>
          </a:p>
          <a:p>
            <a:pPr algn="l" eaLnBrk="1" hangingPunct="1"/>
            <a:r>
              <a:rPr kumimoji="1" lang="en-US" altLang="ja-JP" sz="1800" b="0">
                <a:solidFill>
                  <a:schemeClr val="tx1"/>
                </a:solidFill>
                <a:ea typeface="ＭＳ Ｐゴシック" charset="-128"/>
              </a:rPr>
              <a:t>used for CINR calculation with MCS</a:t>
            </a:r>
          </a:p>
        </p:txBody>
      </p:sp>
      <p:pic>
        <p:nvPicPr>
          <p:cNvPr id="37" name="Picture 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6013" y="240982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413" y="186531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200" y="1392238"/>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2413" y="289560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5700" y="426720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6225" y="386397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2150" y="4668838"/>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485775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013" y="5418138"/>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0288" y="493871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763" y="436721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850" y="352742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950" y="240982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613" y="1914525"/>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275" y="246856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613" y="3862388"/>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3475" y="2989263"/>
            <a:ext cx="4572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4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275" y="3390900"/>
            <a:ext cx="4572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6150" y="3336925"/>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5963" y="2719388"/>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138" y="4535488"/>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3750" y="1865313"/>
            <a:ext cx="3746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AutoShape 54"/>
          <p:cNvSpPr>
            <a:spLocks noChangeArrowheads="1"/>
          </p:cNvSpPr>
          <p:nvPr/>
        </p:nvSpPr>
        <p:spPr bwMode="auto">
          <a:xfrm>
            <a:off x="5715000" y="4800600"/>
            <a:ext cx="3240088" cy="650875"/>
          </a:xfrm>
          <a:prstGeom prst="wedgeRectCallout">
            <a:avLst>
              <a:gd name="adj1" fmla="val -73324"/>
              <a:gd name="adj2" fmla="val -17806"/>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r>
              <a:rPr kumimoji="1" lang="en-US" altLang="ja-JP" sz="1800" b="0">
                <a:solidFill>
                  <a:schemeClr val="tx1"/>
                </a:solidFill>
                <a:ea typeface="ＭＳ Ｐゴシック" charset="-128"/>
              </a:rPr>
              <a:t>Randomly allocate 100 CPEs</a:t>
            </a:r>
          </a:p>
          <a:p>
            <a:pPr algn="l" eaLnBrk="1" hangingPunct="1"/>
            <a:r>
              <a:rPr kumimoji="1" lang="en-US" altLang="ja-JP" sz="1800" b="0">
                <a:solidFill>
                  <a:schemeClr val="tx1"/>
                </a:solidFill>
                <a:ea typeface="ＭＳ Ｐゴシック" charset="-128"/>
              </a:rPr>
              <a:t>with average traffic =1 Mbps</a:t>
            </a:r>
          </a:p>
        </p:txBody>
      </p:sp>
      <p:sp>
        <p:nvSpPr>
          <p:cNvPr id="60" name="AutoShape 55"/>
          <p:cNvSpPr>
            <a:spLocks noChangeArrowheads="1"/>
          </p:cNvSpPr>
          <p:nvPr/>
        </p:nvSpPr>
        <p:spPr bwMode="auto">
          <a:xfrm>
            <a:off x="5867400" y="2133600"/>
            <a:ext cx="3087688" cy="1200150"/>
          </a:xfrm>
          <a:prstGeom prst="wedgeRectCallout">
            <a:avLst>
              <a:gd name="adj1" fmla="val -77190"/>
              <a:gd name="adj2" fmla="val 41532"/>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kumimoji="1" lang="en-US" altLang="ja-JP" sz="1800" b="0" dirty="0">
                <a:solidFill>
                  <a:schemeClr val="tx1"/>
                </a:solidFill>
                <a:ea typeface="ＭＳ Ｐゴシック" charset="-128"/>
              </a:rPr>
              <a:t>Allocate 19 cells</a:t>
            </a:r>
          </a:p>
          <a:p>
            <a:pPr algn="l" eaLnBrk="1" hangingPunct="1"/>
            <a:r>
              <a:rPr kumimoji="1" lang="ja-JP" altLang="en-US" sz="1800" b="0" dirty="0">
                <a:solidFill>
                  <a:schemeClr val="tx1"/>
                </a:solidFill>
                <a:ea typeface="ＭＳ Ｐゴシック" charset="-128"/>
              </a:rPr>
              <a:t>（</a:t>
            </a:r>
            <a:r>
              <a:rPr kumimoji="1" lang="en-US" altLang="ja-JP" sz="1800" b="0" dirty="0">
                <a:solidFill>
                  <a:schemeClr val="tx1"/>
                </a:solidFill>
                <a:ea typeface="ＭＳ Ｐゴシック" charset="-128"/>
              </a:rPr>
              <a:t>same operating channel for neighboring cells is </a:t>
            </a:r>
            <a:r>
              <a:rPr kumimoji="1" lang="en-US" altLang="ja-JP" sz="1800" b="0" dirty="0" smtClean="0">
                <a:solidFill>
                  <a:schemeClr val="tx1"/>
                </a:solidFill>
                <a:ea typeface="ＭＳ Ｐゴシック" charset="-128"/>
              </a:rPr>
              <a:t>not allowed</a:t>
            </a:r>
            <a:r>
              <a:rPr kumimoji="1" lang="ja-JP" altLang="en-US" sz="1800" b="0" dirty="0">
                <a:solidFill>
                  <a:schemeClr val="tx1"/>
                </a:solidFill>
                <a:ea typeface="ＭＳ Ｐゴシック" charset="-128"/>
              </a:rPr>
              <a:t>）</a:t>
            </a:r>
          </a:p>
        </p:txBody>
      </p:sp>
    </p:spTree>
    <p:extLst>
      <p:ext uri="{BB962C8B-B14F-4D97-AF65-F5344CB8AC3E}">
        <p14:creationId xmlns:p14="http://schemas.microsoft.com/office/powerpoint/2010/main" val="1348941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35</a:t>
            </a:fld>
            <a:endParaRPr lang="en-US"/>
          </a:p>
        </p:txBody>
      </p:sp>
      <p:grpSp>
        <p:nvGrpSpPr>
          <p:cNvPr id="7" name="Group 2"/>
          <p:cNvGrpSpPr>
            <a:grpSpLocks/>
          </p:cNvGrpSpPr>
          <p:nvPr/>
        </p:nvGrpSpPr>
        <p:grpSpPr bwMode="auto">
          <a:xfrm>
            <a:off x="990600" y="1449388"/>
            <a:ext cx="6705600" cy="5029200"/>
            <a:chOff x="96" y="975"/>
            <a:chExt cx="4224" cy="3168"/>
          </a:xfrm>
        </p:grpSpPr>
        <p:sp>
          <p:nvSpPr>
            <p:cNvPr id="8" name="AutoShape 3"/>
            <p:cNvSpPr>
              <a:spLocks noChangeAspect="1" noChangeArrowheads="1" noTextEdit="1"/>
            </p:cNvSpPr>
            <p:nvPr/>
          </p:nvSpPr>
          <p:spPr bwMode="auto">
            <a:xfrm>
              <a:off x="96" y="975"/>
              <a:ext cx="4224"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 name="Rectangle 4"/>
            <p:cNvSpPr>
              <a:spLocks noChangeArrowheads="1"/>
            </p:cNvSpPr>
            <p:nvPr/>
          </p:nvSpPr>
          <p:spPr bwMode="auto">
            <a:xfrm>
              <a:off x="646" y="1212"/>
              <a:ext cx="3273" cy="2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 name="Rectangle 5"/>
            <p:cNvSpPr>
              <a:spLocks noChangeArrowheads="1"/>
            </p:cNvSpPr>
            <p:nvPr/>
          </p:nvSpPr>
          <p:spPr bwMode="auto">
            <a:xfrm>
              <a:off x="646" y="1212"/>
              <a:ext cx="3273" cy="258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 name="Freeform 6"/>
            <p:cNvSpPr>
              <a:spLocks/>
            </p:cNvSpPr>
            <p:nvPr/>
          </p:nvSpPr>
          <p:spPr bwMode="auto">
            <a:xfrm>
              <a:off x="646"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 name="Freeform 7"/>
            <p:cNvSpPr>
              <a:spLocks/>
            </p:cNvSpPr>
            <p:nvPr/>
          </p:nvSpPr>
          <p:spPr bwMode="auto">
            <a:xfrm>
              <a:off x="1460"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 name="Freeform 8"/>
            <p:cNvSpPr>
              <a:spLocks/>
            </p:cNvSpPr>
            <p:nvPr/>
          </p:nvSpPr>
          <p:spPr bwMode="auto">
            <a:xfrm>
              <a:off x="2280"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 name="Freeform 9"/>
            <p:cNvSpPr>
              <a:spLocks/>
            </p:cNvSpPr>
            <p:nvPr/>
          </p:nvSpPr>
          <p:spPr bwMode="auto">
            <a:xfrm>
              <a:off x="3099"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 name="Freeform 10"/>
            <p:cNvSpPr>
              <a:spLocks/>
            </p:cNvSpPr>
            <p:nvPr/>
          </p:nvSpPr>
          <p:spPr bwMode="auto">
            <a:xfrm>
              <a:off x="3919" y="1212"/>
              <a:ext cx="0" cy="2585"/>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 name="Freeform 11"/>
            <p:cNvSpPr>
              <a:spLocks/>
            </p:cNvSpPr>
            <p:nvPr/>
          </p:nvSpPr>
          <p:spPr bwMode="auto">
            <a:xfrm>
              <a:off x="646" y="3797"/>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 name="Freeform 12"/>
            <p:cNvSpPr>
              <a:spLocks/>
            </p:cNvSpPr>
            <p:nvPr/>
          </p:nvSpPr>
          <p:spPr bwMode="auto">
            <a:xfrm>
              <a:off x="646" y="3538"/>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 name="Freeform 13"/>
            <p:cNvSpPr>
              <a:spLocks/>
            </p:cNvSpPr>
            <p:nvPr/>
          </p:nvSpPr>
          <p:spPr bwMode="auto">
            <a:xfrm>
              <a:off x="646" y="3280"/>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 name="Freeform 14"/>
            <p:cNvSpPr>
              <a:spLocks/>
            </p:cNvSpPr>
            <p:nvPr/>
          </p:nvSpPr>
          <p:spPr bwMode="auto">
            <a:xfrm>
              <a:off x="646" y="3021"/>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 name="Freeform 15"/>
            <p:cNvSpPr>
              <a:spLocks/>
            </p:cNvSpPr>
            <p:nvPr/>
          </p:nvSpPr>
          <p:spPr bwMode="auto">
            <a:xfrm>
              <a:off x="646" y="2763"/>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 name="Freeform 16"/>
            <p:cNvSpPr>
              <a:spLocks/>
            </p:cNvSpPr>
            <p:nvPr/>
          </p:nvSpPr>
          <p:spPr bwMode="auto">
            <a:xfrm>
              <a:off x="646" y="2504"/>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 name="Freeform 17"/>
            <p:cNvSpPr>
              <a:spLocks/>
            </p:cNvSpPr>
            <p:nvPr/>
          </p:nvSpPr>
          <p:spPr bwMode="auto">
            <a:xfrm>
              <a:off x="646" y="2240"/>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3" name="Freeform 18"/>
            <p:cNvSpPr>
              <a:spLocks/>
            </p:cNvSpPr>
            <p:nvPr/>
          </p:nvSpPr>
          <p:spPr bwMode="auto">
            <a:xfrm>
              <a:off x="646" y="1982"/>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4" name="Freeform 19"/>
            <p:cNvSpPr>
              <a:spLocks/>
            </p:cNvSpPr>
            <p:nvPr/>
          </p:nvSpPr>
          <p:spPr bwMode="auto">
            <a:xfrm>
              <a:off x="646" y="1729"/>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5" name="Freeform 20"/>
            <p:cNvSpPr>
              <a:spLocks/>
            </p:cNvSpPr>
            <p:nvPr/>
          </p:nvSpPr>
          <p:spPr bwMode="auto">
            <a:xfrm>
              <a:off x="646" y="1470"/>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6" name="Freeform 21"/>
            <p:cNvSpPr>
              <a:spLocks/>
            </p:cNvSpPr>
            <p:nvPr/>
          </p:nvSpPr>
          <p:spPr bwMode="auto">
            <a:xfrm>
              <a:off x="646" y="1212"/>
              <a:ext cx="3273"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7" name="Line 22"/>
            <p:cNvSpPr>
              <a:spLocks noChangeShapeType="1"/>
            </p:cNvSpPr>
            <p:nvPr/>
          </p:nvSpPr>
          <p:spPr bwMode="auto">
            <a:xfrm>
              <a:off x="646" y="1212"/>
              <a:ext cx="327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Freeform 23"/>
            <p:cNvSpPr>
              <a:spLocks/>
            </p:cNvSpPr>
            <p:nvPr/>
          </p:nvSpPr>
          <p:spPr bwMode="auto">
            <a:xfrm>
              <a:off x="646" y="1212"/>
              <a:ext cx="3273" cy="2585"/>
            </a:xfrm>
            <a:custGeom>
              <a:avLst/>
              <a:gdLst>
                <a:gd name="T0" fmla="*/ 0 w 595"/>
                <a:gd name="T1" fmla="*/ 470 h 470"/>
                <a:gd name="T2" fmla="*/ 595 w 595"/>
                <a:gd name="T3" fmla="*/ 470 h 470"/>
                <a:gd name="T4" fmla="*/ 595 w 595"/>
                <a:gd name="T5" fmla="*/ 0 h 470"/>
              </a:gdLst>
              <a:ahLst/>
              <a:cxnLst>
                <a:cxn ang="0">
                  <a:pos x="T0" y="T1"/>
                </a:cxn>
                <a:cxn ang="0">
                  <a:pos x="T2" y="T3"/>
                </a:cxn>
                <a:cxn ang="0">
                  <a:pos x="T4" y="T5"/>
                </a:cxn>
              </a:cxnLst>
              <a:rect l="0" t="0" r="r" b="b"/>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9" name="Line 24"/>
            <p:cNvSpPr>
              <a:spLocks noChangeShapeType="1"/>
            </p:cNvSpPr>
            <p:nvPr/>
          </p:nvSpPr>
          <p:spPr bwMode="auto">
            <a:xfrm flipV="1">
              <a:off x="646" y="1212"/>
              <a:ext cx="0" cy="25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Line 25"/>
            <p:cNvSpPr>
              <a:spLocks noChangeShapeType="1"/>
            </p:cNvSpPr>
            <p:nvPr/>
          </p:nvSpPr>
          <p:spPr bwMode="auto">
            <a:xfrm>
              <a:off x="646" y="3797"/>
              <a:ext cx="327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26"/>
            <p:cNvSpPr>
              <a:spLocks noChangeShapeType="1"/>
            </p:cNvSpPr>
            <p:nvPr/>
          </p:nvSpPr>
          <p:spPr bwMode="auto">
            <a:xfrm flipV="1">
              <a:off x="646" y="1212"/>
              <a:ext cx="0" cy="25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 name="Line 27"/>
            <p:cNvSpPr>
              <a:spLocks noChangeShapeType="1"/>
            </p:cNvSpPr>
            <p:nvPr/>
          </p:nvSpPr>
          <p:spPr bwMode="auto">
            <a:xfrm flipV="1">
              <a:off x="646"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 name="Line 28"/>
            <p:cNvSpPr>
              <a:spLocks noChangeShapeType="1"/>
            </p:cNvSpPr>
            <p:nvPr/>
          </p:nvSpPr>
          <p:spPr bwMode="auto">
            <a:xfrm>
              <a:off x="646"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Rectangle 29"/>
            <p:cNvSpPr>
              <a:spLocks noChangeArrowheads="1"/>
            </p:cNvSpPr>
            <p:nvPr/>
          </p:nvSpPr>
          <p:spPr bwMode="auto">
            <a:xfrm>
              <a:off x="613" y="381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a:t>
              </a:r>
              <a:endParaRPr kumimoji="1" lang="en-US" altLang="ja-JP" sz="1400" b="0">
                <a:solidFill>
                  <a:schemeClr val="tx1"/>
                </a:solidFill>
                <a:ea typeface="ＭＳ Ｐゴシック" charset="-128"/>
              </a:endParaRPr>
            </a:p>
          </p:txBody>
        </p:sp>
        <p:sp>
          <p:nvSpPr>
            <p:cNvPr id="35" name="Line 30"/>
            <p:cNvSpPr>
              <a:spLocks noChangeShapeType="1"/>
            </p:cNvSpPr>
            <p:nvPr/>
          </p:nvSpPr>
          <p:spPr bwMode="auto">
            <a:xfrm flipV="1">
              <a:off x="1460"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 name="Line 31"/>
            <p:cNvSpPr>
              <a:spLocks noChangeShapeType="1"/>
            </p:cNvSpPr>
            <p:nvPr/>
          </p:nvSpPr>
          <p:spPr bwMode="auto">
            <a:xfrm>
              <a:off x="1460"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Rectangle 32"/>
            <p:cNvSpPr>
              <a:spLocks noChangeArrowheads="1"/>
            </p:cNvSpPr>
            <p:nvPr/>
          </p:nvSpPr>
          <p:spPr bwMode="auto">
            <a:xfrm>
              <a:off x="1427" y="3813"/>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5</a:t>
              </a:r>
              <a:endParaRPr kumimoji="1" lang="en-US" altLang="ja-JP" sz="1400" b="0">
                <a:solidFill>
                  <a:schemeClr val="tx1"/>
                </a:solidFill>
                <a:ea typeface="ＭＳ Ｐゴシック" charset="-128"/>
              </a:endParaRPr>
            </a:p>
          </p:txBody>
        </p:sp>
        <p:sp>
          <p:nvSpPr>
            <p:cNvPr id="38" name="Line 33"/>
            <p:cNvSpPr>
              <a:spLocks noChangeShapeType="1"/>
            </p:cNvSpPr>
            <p:nvPr/>
          </p:nvSpPr>
          <p:spPr bwMode="auto">
            <a:xfrm flipV="1">
              <a:off x="2280"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 name="Line 34"/>
            <p:cNvSpPr>
              <a:spLocks noChangeShapeType="1"/>
            </p:cNvSpPr>
            <p:nvPr/>
          </p:nvSpPr>
          <p:spPr bwMode="auto">
            <a:xfrm>
              <a:off x="2280"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Rectangle 35"/>
            <p:cNvSpPr>
              <a:spLocks noChangeArrowheads="1"/>
            </p:cNvSpPr>
            <p:nvPr/>
          </p:nvSpPr>
          <p:spPr bwMode="auto">
            <a:xfrm>
              <a:off x="2214" y="3813"/>
              <a:ext cx="1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10</a:t>
              </a:r>
              <a:endParaRPr kumimoji="1" lang="en-US" altLang="ja-JP" sz="1400" b="0">
                <a:solidFill>
                  <a:schemeClr val="tx1"/>
                </a:solidFill>
                <a:ea typeface="ＭＳ Ｐゴシック" charset="-128"/>
              </a:endParaRPr>
            </a:p>
          </p:txBody>
        </p:sp>
        <p:sp>
          <p:nvSpPr>
            <p:cNvPr id="41" name="Line 36"/>
            <p:cNvSpPr>
              <a:spLocks noChangeShapeType="1"/>
            </p:cNvSpPr>
            <p:nvPr/>
          </p:nvSpPr>
          <p:spPr bwMode="auto">
            <a:xfrm flipV="1">
              <a:off x="3099"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37"/>
            <p:cNvSpPr>
              <a:spLocks noChangeShapeType="1"/>
            </p:cNvSpPr>
            <p:nvPr/>
          </p:nvSpPr>
          <p:spPr bwMode="auto">
            <a:xfrm>
              <a:off x="3099"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 name="Rectangle 38"/>
            <p:cNvSpPr>
              <a:spLocks noChangeArrowheads="1"/>
            </p:cNvSpPr>
            <p:nvPr/>
          </p:nvSpPr>
          <p:spPr bwMode="auto">
            <a:xfrm>
              <a:off x="3033" y="3813"/>
              <a:ext cx="1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15</a:t>
              </a:r>
              <a:endParaRPr kumimoji="1" lang="en-US" altLang="ja-JP" sz="1400" b="0">
                <a:solidFill>
                  <a:schemeClr val="tx1"/>
                </a:solidFill>
                <a:ea typeface="ＭＳ Ｐゴシック" charset="-128"/>
              </a:endParaRPr>
            </a:p>
          </p:txBody>
        </p:sp>
        <p:sp>
          <p:nvSpPr>
            <p:cNvPr id="44" name="Line 39"/>
            <p:cNvSpPr>
              <a:spLocks noChangeShapeType="1"/>
            </p:cNvSpPr>
            <p:nvPr/>
          </p:nvSpPr>
          <p:spPr bwMode="auto">
            <a:xfrm flipV="1">
              <a:off x="3919" y="3764"/>
              <a:ext cx="0"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Line 40"/>
            <p:cNvSpPr>
              <a:spLocks noChangeShapeType="1"/>
            </p:cNvSpPr>
            <p:nvPr/>
          </p:nvSpPr>
          <p:spPr bwMode="auto">
            <a:xfrm>
              <a:off x="3919" y="1212"/>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 name="Rectangle 41"/>
            <p:cNvSpPr>
              <a:spLocks noChangeArrowheads="1"/>
            </p:cNvSpPr>
            <p:nvPr/>
          </p:nvSpPr>
          <p:spPr bwMode="auto">
            <a:xfrm>
              <a:off x="3853" y="3813"/>
              <a:ext cx="1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20</a:t>
              </a:r>
              <a:endParaRPr kumimoji="1" lang="en-US" altLang="ja-JP" sz="1400" b="0">
                <a:solidFill>
                  <a:schemeClr val="tx1"/>
                </a:solidFill>
                <a:ea typeface="ＭＳ Ｐゴシック" charset="-128"/>
              </a:endParaRPr>
            </a:p>
          </p:txBody>
        </p:sp>
        <p:sp>
          <p:nvSpPr>
            <p:cNvPr id="47" name="Line 42"/>
            <p:cNvSpPr>
              <a:spLocks noChangeShapeType="1"/>
            </p:cNvSpPr>
            <p:nvPr/>
          </p:nvSpPr>
          <p:spPr bwMode="auto">
            <a:xfrm>
              <a:off x="646" y="3797"/>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 name="Line 43"/>
            <p:cNvSpPr>
              <a:spLocks noChangeShapeType="1"/>
            </p:cNvSpPr>
            <p:nvPr/>
          </p:nvSpPr>
          <p:spPr bwMode="auto">
            <a:xfrm flipH="1">
              <a:off x="3886" y="3797"/>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Rectangle 44"/>
            <p:cNvSpPr>
              <a:spLocks noChangeArrowheads="1"/>
            </p:cNvSpPr>
            <p:nvPr/>
          </p:nvSpPr>
          <p:spPr bwMode="auto">
            <a:xfrm>
              <a:off x="558" y="3725"/>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a:t>
              </a:r>
              <a:endParaRPr kumimoji="1" lang="en-US" altLang="ja-JP" sz="1400" b="0">
                <a:solidFill>
                  <a:schemeClr val="tx1"/>
                </a:solidFill>
                <a:ea typeface="ＭＳ Ｐゴシック" charset="-128"/>
              </a:endParaRPr>
            </a:p>
          </p:txBody>
        </p:sp>
        <p:sp>
          <p:nvSpPr>
            <p:cNvPr id="50" name="Line 45"/>
            <p:cNvSpPr>
              <a:spLocks noChangeShapeType="1"/>
            </p:cNvSpPr>
            <p:nvPr/>
          </p:nvSpPr>
          <p:spPr bwMode="auto">
            <a:xfrm>
              <a:off x="646" y="3538"/>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Line 46"/>
            <p:cNvSpPr>
              <a:spLocks noChangeShapeType="1"/>
            </p:cNvSpPr>
            <p:nvPr/>
          </p:nvSpPr>
          <p:spPr bwMode="auto">
            <a:xfrm flipH="1">
              <a:off x="3886" y="3538"/>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Rectangle 47"/>
            <p:cNvSpPr>
              <a:spLocks noChangeArrowheads="1"/>
            </p:cNvSpPr>
            <p:nvPr/>
          </p:nvSpPr>
          <p:spPr bwMode="auto">
            <a:xfrm>
              <a:off x="465" y="3467"/>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0.1</a:t>
              </a:r>
              <a:endParaRPr kumimoji="1" lang="en-US" altLang="ja-JP" sz="1400" b="0">
                <a:solidFill>
                  <a:schemeClr val="tx1"/>
                </a:solidFill>
                <a:ea typeface="ＭＳ Ｐゴシック" charset="-128"/>
              </a:endParaRPr>
            </a:p>
          </p:txBody>
        </p:sp>
        <p:sp>
          <p:nvSpPr>
            <p:cNvPr id="53" name="Line 48"/>
            <p:cNvSpPr>
              <a:spLocks noChangeShapeType="1"/>
            </p:cNvSpPr>
            <p:nvPr/>
          </p:nvSpPr>
          <p:spPr bwMode="auto">
            <a:xfrm>
              <a:off x="646" y="3280"/>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 name="Line 49"/>
            <p:cNvSpPr>
              <a:spLocks noChangeShapeType="1"/>
            </p:cNvSpPr>
            <p:nvPr/>
          </p:nvSpPr>
          <p:spPr bwMode="auto">
            <a:xfrm flipH="1">
              <a:off x="3886" y="3280"/>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Rectangle 50"/>
            <p:cNvSpPr>
              <a:spLocks noChangeArrowheads="1"/>
            </p:cNvSpPr>
            <p:nvPr/>
          </p:nvSpPr>
          <p:spPr bwMode="auto">
            <a:xfrm>
              <a:off x="465" y="3208"/>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0.2</a:t>
              </a:r>
              <a:endParaRPr kumimoji="1" lang="en-US" altLang="ja-JP" sz="1400" b="0">
                <a:solidFill>
                  <a:schemeClr val="tx1"/>
                </a:solidFill>
                <a:ea typeface="ＭＳ Ｐゴシック" charset="-128"/>
              </a:endParaRPr>
            </a:p>
          </p:txBody>
        </p:sp>
        <p:sp>
          <p:nvSpPr>
            <p:cNvPr id="56" name="Line 51"/>
            <p:cNvSpPr>
              <a:spLocks noChangeShapeType="1"/>
            </p:cNvSpPr>
            <p:nvPr/>
          </p:nvSpPr>
          <p:spPr bwMode="auto">
            <a:xfrm>
              <a:off x="646" y="3021"/>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52"/>
            <p:cNvSpPr>
              <a:spLocks noChangeShapeType="1"/>
            </p:cNvSpPr>
            <p:nvPr/>
          </p:nvSpPr>
          <p:spPr bwMode="auto">
            <a:xfrm flipH="1">
              <a:off x="3886" y="3021"/>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Rectangle 53"/>
            <p:cNvSpPr>
              <a:spLocks noChangeArrowheads="1"/>
            </p:cNvSpPr>
            <p:nvPr/>
          </p:nvSpPr>
          <p:spPr bwMode="auto">
            <a:xfrm>
              <a:off x="465" y="2950"/>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0.3</a:t>
              </a:r>
              <a:endParaRPr kumimoji="1" lang="en-US" altLang="ja-JP" sz="1400" b="0">
                <a:solidFill>
                  <a:schemeClr val="tx1"/>
                </a:solidFill>
                <a:ea typeface="ＭＳ Ｐゴシック" charset="-128"/>
              </a:endParaRPr>
            </a:p>
          </p:txBody>
        </p:sp>
        <p:sp>
          <p:nvSpPr>
            <p:cNvPr id="59" name="Line 54"/>
            <p:cNvSpPr>
              <a:spLocks noChangeShapeType="1"/>
            </p:cNvSpPr>
            <p:nvPr/>
          </p:nvSpPr>
          <p:spPr bwMode="auto">
            <a:xfrm>
              <a:off x="646" y="2763"/>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 name="Line 55"/>
            <p:cNvSpPr>
              <a:spLocks noChangeShapeType="1"/>
            </p:cNvSpPr>
            <p:nvPr/>
          </p:nvSpPr>
          <p:spPr bwMode="auto">
            <a:xfrm flipH="1">
              <a:off x="3886" y="2763"/>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 name="Rectangle 56"/>
            <p:cNvSpPr>
              <a:spLocks noChangeArrowheads="1"/>
            </p:cNvSpPr>
            <p:nvPr/>
          </p:nvSpPr>
          <p:spPr bwMode="auto">
            <a:xfrm>
              <a:off x="465" y="2691"/>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0.4</a:t>
              </a:r>
              <a:endParaRPr kumimoji="1" lang="en-US" altLang="ja-JP" sz="1400" b="0">
                <a:solidFill>
                  <a:schemeClr val="tx1"/>
                </a:solidFill>
                <a:ea typeface="ＭＳ Ｐゴシック" charset="-128"/>
              </a:endParaRPr>
            </a:p>
          </p:txBody>
        </p:sp>
        <p:sp>
          <p:nvSpPr>
            <p:cNvPr id="62" name="Line 57"/>
            <p:cNvSpPr>
              <a:spLocks noChangeShapeType="1"/>
            </p:cNvSpPr>
            <p:nvPr/>
          </p:nvSpPr>
          <p:spPr bwMode="auto">
            <a:xfrm>
              <a:off x="646" y="2504"/>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 name="Line 58"/>
            <p:cNvSpPr>
              <a:spLocks noChangeShapeType="1"/>
            </p:cNvSpPr>
            <p:nvPr/>
          </p:nvSpPr>
          <p:spPr bwMode="auto">
            <a:xfrm flipH="1">
              <a:off x="3886" y="2504"/>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 name="Rectangle 59"/>
            <p:cNvSpPr>
              <a:spLocks noChangeArrowheads="1"/>
            </p:cNvSpPr>
            <p:nvPr/>
          </p:nvSpPr>
          <p:spPr bwMode="auto">
            <a:xfrm>
              <a:off x="465" y="2433"/>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0.5</a:t>
              </a:r>
              <a:endParaRPr kumimoji="1" lang="en-US" altLang="ja-JP" sz="1400" b="0">
                <a:solidFill>
                  <a:schemeClr val="tx1"/>
                </a:solidFill>
                <a:ea typeface="ＭＳ Ｐゴシック" charset="-128"/>
              </a:endParaRPr>
            </a:p>
          </p:txBody>
        </p:sp>
        <p:sp>
          <p:nvSpPr>
            <p:cNvPr id="65" name="Line 60"/>
            <p:cNvSpPr>
              <a:spLocks noChangeShapeType="1"/>
            </p:cNvSpPr>
            <p:nvPr/>
          </p:nvSpPr>
          <p:spPr bwMode="auto">
            <a:xfrm>
              <a:off x="646" y="2240"/>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 name="Line 61"/>
            <p:cNvSpPr>
              <a:spLocks noChangeShapeType="1"/>
            </p:cNvSpPr>
            <p:nvPr/>
          </p:nvSpPr>
          <p:spPr bwMode="auto">
            <a:xfrm flipH="1">
              <a:off x="3886" y="2240"/>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Rectangle 62"/>
            <p:cNvSpPr>
              <a:spLocks noChangeArrowheads="1"/>
            </p:cNvSpPr>
            <p:nvPr/>
          </p:nvSpPr>
          <p:spPr bwMode="auto">
            <a:xfrm>
              <a:off x="465" y="2169"/>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0.6</a:t>
              </a:r>
              <a:endParaRPr kumimoji="1" lang="en-US" altLang="ja-JP" sz="1400" b="0">
                <a:solidFill>
                  <a:schemeClr val="tx1"/>
                </a:solidFill>
                <a:ea typeface="ＭＳ Ｐゴシック" charset="-128"/>
              </a:endParaRPr>
            </a:p>
          </p:txBody>
        </p:sp>
        <p:sp>
          <p:nvSpPr>
            <p:cNvPr id="68" name="Line 63"/>
            <p:cNvSpPr>
              <a:spLocks noChangeShapeType="1"/>
            </p:cNvSpPr>
            <p:nvPr/>
          </p:nvSpPr>
          <p:spPr bwMode="auto">
            <a:xfrm>
              <a:off x="646" y="1982"/>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 name="Line 64"/>
            <p:cNvSpPr>
              <a:spLocks noChangeShapeType="1"/>
            </p:cNvSpPr>
            <p:nvPr/>
          </p:nvSpPr>
          <p:spPr bwMode="auto">
            <a:xfrm flipH="1">
              <a:off x="3886" y="1982"/>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 name="Rectangle 65"/>
            <p:cNvSpPr>
              <a:spLocks noChangeArrowheads="1"/>
            </p:cNvSpPr>
            <p:nvPr/>
          </p:nvSpPr>
          <p:spPr bwMode="auto">
            <a:xfrm>
              <a:off x="465" y="1910"/>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0.7</a:t>
              </a:r>
              <a:endParaRPr kumimoji="1" lang="en-US" altLang="ja-JP" sz="1400" b="0">
                <a:solidFill>
                  <a:schemeClr val="tx1"/>
                </a:solidFill>
                <a:ea typeface="ＭＳ Ｐゴシック" charset="-128"/>
              </a:endParaRPr>
            </a:p>
          </p:txBody>
        </p:sp>
        <p:sp>
          <p:nvSpPr>
            <p:cNvPr id="71" name="Line 66"/>
            <p:cNvSpPr>
              <a:spLocks noChangeShapeType="1"/>
            </p:cNvSpPr>
            <p:nvPr/>
          </p:nvSpPr>
          <p:spPr bwMode="auto">
            <a:xfrm>
              <a:off x="646" y="1729"/>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 name="Line 67"/>
            <p:cNvSpPr>
              <a:spLocks noChangeShapeType="1"/>
            </p:cNvSpPr>
            <p:nvPr/>
          </p:nvSpPr>
          <p:spPr bwMode="auto">
            <a:xfrm flipH="1">
              <a:off x="3886" y="1729"/>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 name="Rectangle 68"/>
            <p:cNvSpPr>
              <a:spLocks noChangeArrowheads="1"/>
            </p:cNvSpPr>
            <p:nvPr/>
          </p:nvSpPr>
          <p:spPr bwMode="auto">
            <a:xfrm>
              <a:off x="465" y="1657"/>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0.8</a:t>
              </a:r>
              <a:endParaRPr kumimoji="1" lang="en-US" altLang="ja-JP" sz="1400" b="0">
                <a:solidFill>
                  <a:schemeClr val="tx1"/>
                </a:solidFill>
                <a:ea typeface="ＭＳ Ｐゴシック" charset="-128"/>
              </a:endParaRPr>
            </a:p>
          </p:txBody>
        </p:sp>
        <p:sp>
          <p:nvSpPr>
            <p:cNvPr id="74" name="Line 69"/>
            <p:cNvSpPr>
              <a:spLocks noChangeShapeType="1"/>
            </p:cNvSpPr>
            <p:nvPr/>
          </p:nvSpPr>
          <p:spPr bwMode="auto">
            <a:xfrm>
              <a:off x="646" y="1470"/>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5" name="Line 70"/>
            <p:cNvSpPr>
              <a:spLocks noChangeShapeType="1"/>
            </p:cNvSpPr>
            <p:nvPr/>
          </p:nvSpPr>
          <p:spPr bwMode="auto">
            <a:xfrm flipH="1">
              <a:off x="3886" y="1470"/>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6" name="Rectangle 71"/>
            <p:cNvSpPr>
              <a:spLocks noChangeArrowheads="1"/>
            </p:cNvSpPr>
            <p:nvPr/>
          </p:nvSpPr>
          <p:spPr bwMode="auto">
            <a:xfrm>
              <a:off x="465" y="1399"/>
              <a:ext cx="1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0.9</a:t>
              </a:r>
              <a:endParaRPr kumimoji="1" lang="en-US" altLang="ja-JP" sz="1400" b="0">
                <a:solidFill>
                  <a:schemeClr val="tx1"/>
                </a:solidFill>
                <a:ea typeface="ＭＳ Ｐゴシック" charset="-128"/>
              </a:endParaRPr>
            </a:p>
          </p:txBody>
        </p:sp>
        <p:sp>
          <p:nvSpPr>
            <p:cNvPr id="77" name="Line 72"/>
            <p:cNvSpPr>
              <a:spLocks noChangeShapeType="1"/>
            </p:cNvSpPr>
            <p:nvPr/>
          </p:nvSpPr>
          <p:spPr bwMode="auto">
            <a:xfrm>
              <a:off x="646" y="1212"/>
              <a:ext cx="2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 name="Line 73"/>
            <p:cNvSpPr>
              <a:spLocks noChangeShapeType="1"/>
            </p:cNvSpPr>
            <p:nvPr/>
          </p:nvSpPr>
          <p:spPr bwMode="auto">
            <a:xfrm flipH="1">
              <a:off x="3886" y="1212"/>
              <a:ext cx="3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Rectangle 74"/>
            <p:cNvSpPr>
              <a:spLocks noChangeArrowheads="1"/>
            </p:cNvSpPr>
            <p:nvPr/>
          </p:nvSpPr>
          <p:spPr bwMode="auto">
            <a:xfrm>
              <a:off x="558" y="1140"/>
              <a:ext cx="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1</a:t>
              </a:r>
              <a:endParaRPr kumimoji="1" lang="en-US" altLang="ja-JP" sz="1400" b="0">
                <a:solidFill>
                  <a:schemeClr val="tx1"/>
                </a:solidFill>
                <a:ea typeface="ＭＳ Ｐゴシック" charset="-128"/>
              </a:endParaRPr>
            </a:p>
          </p:txBody>
        </p:sp>
        <p:sp>
          <p:nvSpPr>
            <p:cNvPr id="80" name="Line 75"/>
            <p:cNvSpPr>
              <a:spLocks noChangeShapeType="1"/>
            </p:cNvSpPr>
            <p:nvPr/>
          </p:nvSpPr>
          <p:spPr bwMode="auto">
            <a:xfrm>
              <a:off x="646" y="1212"/>
              <a:ext cx="3273"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 name="Freeform 76"/>
            <p:cNvSpPr>
              <a:spLocks/>
            </p:cNvSpPr>
            <p:nvPr/>
          </p:nvSpPr>
          <p:spPr bwMode="auto">
            <a:xfrm>
              <a:off x="646" y="1212"/>
              <a:ext cx="3273" cy="2585"/>
            </a:xfrm>
            <a:custGeom>
              <a:avLst/>
              <a:gdLst>
                <a:gd name="T0" fmla="*/ 0 w 595"/>
                <a:gd name="T1" fmla="*/ 470 h 470"/>
                <a:gd name="T2" fmla="*/ 595 w 595"/>
                <a:gd name="T3" fmla="*/ 470 h 470"/>
                <a:gd name="T4" fmla="*/ 595 w 595"/>
                <a:gd name="T5" fmla="*/ 0 h 470"/>
              </a:gdLst>
              <a:ahLst/>
              <a:cxnLst>
                <a:cxn ang="0">
                  <a:pos x="T0" y="T1"/>
                </a:cxn>
                <a:cxn ang="0">
                  <a:pos x="T2" y="T3"/>
                </a:cxn>
                <a:cxn ang="0">
                  <a:pos x="T4" y="T5"/>
                </a:cxn>
              </a:cxnLst>
              <a:rect l="0" t="0" r="r" b="b"/>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 name="Line 77"/>
            <p:cNvSpPr>
              <a:spLocks noChangeShapeType="1"/>
            </p:cNvSpPr>
            <p:nvPr/>
          </p:nvSpPr>
          <p:spPr bwMode="auto">
            <a:xfrm flipV="1">
              <a:off x="646" y="1212"/>
              <a:ext cx="0" cy="25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 name="Freeform 78"/>
            <p:cNvSpPr>
              <a:spLocks/>
            </p:cNvSpPr>
            <p:nvPr/>
          </p:nvSpPr>
          <p:spPr bwMode="auto">
            <a:xfrm>
              <a:off x="806" y="1228"/>
              <a:ext cx="3113" cy="2272"/>
            </a:xfrm>
            <a:custGeom>
              <a:avLst/>
              <a:gdLst>
                <a:gd name="T0" fmla="*/ 0 w 3113"/>
                <a:gd name="T1" fmla="*/ 2272 h 2272"/>
                <a:gd name="T2" fmla="*/ 330 w 3113"/>
                <a:gd name="T3" fmla="*/ 1540 h 2272"/>
                <a:gd name="T4" fmla="*/ 654 w 3113"/>
                <a:gd name="T5" fmla="*/ 1150 h 2272"/>
                <a:gd name="T6" fmla="*/ 1474 w 3113"/>
                <a:gd name="T7" fmla="*/ 402 h 2272"/>
                <a:gd name="T8" fmla="*/ 2293 w 3113"/>
                <a:gd name="T9" fmla="*/ 88 h 2272"/>
                <a:gd name="T10" fmla="*/ 3113 w 3113"/>
                <a:gd name="T11" fmla="*/ 0 h 2272"/>
              </a:gdLst>
              <a:ahLst/>
              <a:cxnLst>
                <a:cxn ang="0">
                  <a:pos x="T0" y="T1"/>
                </a:cxn>
                <a:cxn ang="0">
                  <a:pos x="T2" y="T3"/>
                </a:cxn>
                <a:cxn ang="0">
                  <a:pos x="T4" y="T5"/>
                </a:cxn>
                <a:cxn ang="0">
                  <a:pos x="T6" y="T7"/>
                </a:cxn>
                <a:cxn ang="0">
                  <a:pos x="T8" y="T9"/>
                </a:cxn>
                <a:cxn ang="0">
                  <a:pos x="T10" y="T11"/>
                </a:cxn>
              </a:cxnLst>
              <a:rect l="0" t="0" r="r" b="b"/>
              <a:pathLst>
                <a:path w="3113" h="2272">
                  <a:moveTo>
                    <a:pt x="0" y="2272"/>
                  </a:moveTo>
                  <a:lnTo>
                    <a:pt x="330" y="1540"/>
                  </a:lnTo>
                  <a:lnTo>
                    <a:pt x="654" y="1150"/>
                  </a:lnTo>
                  <a:lnTo>
                    <a:pt x="1474" y="402"/>
                  </a:lnTo>
                  <a:lnTo>
                    <a:pt x="2293" y="88"/>
                  </a:lnTo>
                  <a:lnTo>
                    <a:pt x="3113" y="0"/>
                  </a:lnTo>
                </a:path>
              </a:pathLst>
            </a:custGeom>
            <a:noFill/>
            <a:ln w="17463">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 name="Oval 79"/>
            <p:cNvSpPr>
              <a:spLocks noChangeArrowheads="1"/>
            </p:cNvSpPr>
            <p:nvPr/>
          </p:nvSpPr>
          <p:spPr bwMode="auto">
            <a:xfrm>
              <a:off x="773" y="3467"/>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 name="Oval 80"/>
            <p:cNvSpPr>
              <a:spLocks noChangeArrowheads="1"/>
            </p:cNvSpPr>
            <p:nvPr/>
          </p:nvSpPr>
          <p:spPr bwMode="auto">
            <a:xfrm>
              <a:off x="1103" y="2735"/>
              <a:ext cx="71"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 name="Oval 81"/>
            <p:cNvSpPr>
              <a:spLocks noChangeArrowheads="1"/>
            </p:cNvSpPr>
            <p:nvPr/>
          </p:nvSpPr>
          <p:spPr bwMode="auto">
            <a:xfrm>
              <a:off x="1427" y="2345"/>
              <a:ext cx="72"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 name="Oval 82"/>
            <p:cNvSpPr>
              <a:spLocks noChangeArrowheads="1"/>
            </p:cNvSpPr>
            <p:nvPr/>
          </p:nvSpPr>
          <p:spPr bwMode="auto">
            <a:xfrm>
              <a:off x="2247" y="1597"/>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 name="Oval 83"/>
            <p:cNvSpPr>
              <a:spLocks noChangeArrowheads="1"/>
            </p:cNvSpPr>
            <p:nvPr/>
          </p:nvSpPr>
          <p:spPr bwMode="auto">
            <a:xfrm>
              <a:off x="3066" y="1283"/>
              <a:ext cx="72"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 name="Oval 84"/>
            <p:cNvSpPr>
              <a:spLocks noChangeArrowheads="1"/>
            </p:cNvSpPr>
            <p:nvPr/>
          </p:nvSpPr>
          <p:spPr bwMode="auto">
            <a:xfrm>
              <a:off x="3886" y="1195"/>
              <a:ext cx="71"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 name="Rectangle 85"/>
            <p:cNvSpPr>
              <a:spLocks noChangeArrowheads="1"/>
            </p:cNvSpPr>
            <p:nvPr/>
          </p:nvSpPr>
          <p:spPr bwMode="auto">
            <a:xfrm>
              <a:off x="1482" y="3967"/>
              <a:ext cx="162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Number of available channels</a:t>
              </a:r>
              <a:endParaRPr kumimoji="1" lang="en-US" altLang="ja-JP" sz="1400" b="0">
                <a:solidFill>
                  <a:schemeClr val="tx1"/>
                </a:solidFill>
                <a:ea typeface="ＭＳ Ｐゴシック" charset="-128"/>
              </a:endParaRPr>
            </a:p>
          </p:txBody>
        </p:sp>
        <p:sp>
          <p:nvSpPr>
            <p:cNvPr id="91" name="Rectangle 86"/>
            <p:cNvSpPr>
              <a:spLocks noChangeArrowheads="1"/>
            </p:cNvSpPr>
            <p:nvPr/>
          </p:nvSpPr>
          <p:spPr bwMode="auto">
            <a:xfrm rot="16200000">
              <a:off x="7" y="2416"/>
              <a:ext cx="73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Average SSR</a:t>
              </a:r>
              <a:endParaRPr kumimoji="1" lang="en-US" altLang="ja-JP" sz="1400" b="0">
                <a:solidFill>
                  <a:schemeClr val="tx1"/>
                </a:solidFill>
                <a:ea typeface="ＭＳ Ｐゴシック" charset="-128"/>
              </a:endParaRPr>
            </a:p>
          </p:txBody>
        </p:sp>
        <p:sp>
          <p:nvSpPr>
            <p:cNvPr id="92" name="Freeform 87"/>
            <p:cNvSpPr>
              <a:spLocks/>
            </p:cNvSpPr>
            <p:nvPr/>
          </p:nvSpPr>
          <p:spPr bwMode="auto">
            <a:xfrm>
              <a:off x="806" y="1289"/>
              <a:ext cx="3113" cy="2211"/>
            </a:xfrm>
            <a:custGeom>
              <a:avLst/>
              <a:gdLst>
                <a:gd name="T0" fmla="*/ 0 w 3113"/>
                <a:gd name="T1" fmla="*/ 2211 h 2211"/>
                <a:gd name="T2" fmla="*/ 330 w 3113"/>
                <a:gd name="T3" fmla="*/ 1485 h 2211"/>
                <a:gd name="T4" fmla="*/ 654 w 3113"/>
                <a:gd name="T5" fmla="*/ 1138 h 2211"/>
                <a:gd name="T6" fmla="*/ 1474 w 3113"/>
                <a:gd name="T7" fmla="*/ 407 h 2211"/>
                <a:gd name="T8" fmla="*/ 2293 w 3113"/>
                <a:gd name="T9" fmla="*/ 115 h 2211"/>
                <a:gd name="T10" fmla="*/ 3113 w 3113"/>
                <a:gd name="T11" fmla="*/ 0 h 2211"/>
              </a:gdLst>
              <a:ahLst/>
              <a:cxnLst>
                <a:cxn ang="0">
                  <a:pos x="T0" y="T1"/>
                </a:cxn>
                <a:cxn ang="0">
                  <a:pos x="T2" y="T3"/>
                </a:cxn>
                <a:cxn ang="0">
                  <a:pos x="T4" y="T5"/>
                </a:cxn>
                <a:cxn ang="0">
                  <a:pos x="T6" y="T7"/>
                </a:cxn>
                <a:cxn ang="0">
                  <a:pos x="T8" y="T9"/>
                </a:cxn>
                <a:cxn ang="0">
                  <a:pos x="T10" y="T11"/>
                </a:cxn>
              </a:cxnLst>
              <a:rect l="0" t="0" r="r" b="b"/>
              <a:pathLst>
                <a:path w="3113" h="2211">
                  <a:moveTo>
                    <a:pt x="0" y="2211"/>
                  </a:moveTo>
                  <a:lnTo>
                    <a:pt x="330" y="1485"/>
                  </a:lnTo>
                  <a:lnTo>
                    <a:pt x="654" y="1138"/>
                  </a:lnTo>
                  <a:lnTo>
                    <a:pt x="1474" y="407"/>
                  </a:lnTo>
                  <a:lnTo>
                    <a:pt x="2293" y="115"/>
                  </a:lnTo>
                  <a:lnTo>
                    <a:pt x="3113" y="0"/>
                  </a:lnTo>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 name="Freeform 88"/>
            <p:cNvSpPr>
              <a:spLocks/>
            </p:cNvSpPr>
            <p:nvPr/>
          </p:nvSpPr>
          <p:spPr bwMode="auto">
            <a:xfrm>
              <a:off x="767" y="3461"/>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 name="Freeform 89"/>
            <p:cNvSpPr>
              <a:spLocks/>
            </p:cNvSpPr>
            <p:nvPr/>
          </p:nvSpPr>
          <p:spPr bwMode="auto">
            <a:xfrm>
              <a:off x="1097" y="2735"/>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5" name="Freeform 90"/>
            <p:cNvSpPr>
              <a:spLocks/>
            </p:cNvSpPr>
            <p:nvPr/>
          </p:nvSpPr>
          <p:spPr bwMode="auto">
            <a:xfrm>
              <a:off x="1422" y="2389"/>
              <a:ext cx="77" cy="60"/>
            </a:xfrm>
            <a:custGeom>
              <a:avLst/>
              <a:gdLst>
                <a:gd name="T0" fmla="*/ 0 w 77"/>
                <a:gd name="T1" fmla="*/ 60 h 60"/>
                <a:gd name="T2" fmla="*/ 77 w 77"/>
                <a:gd name="T3" fmla="*/ 60 h 60"/>
                <a:gd name="T4" fmla="*/ 38 w 77"/>
                <a:gd name="T5" fmla="*/ 0 h 60"/>
                <a:gd name="T6" fmla="*/ 0 w 77"/>
                <a:gd name="T7" fmla="*/ 60 h 60"/>
              </a:gdLst>
              <a:ahLst/>
              <a:cxnLst>
                <a:cxn ang="0">
                  <a:pos x="T0" y="T1"/>
                </a:cxn>
                <a:cxn ang="0">
                  <a:pos x="T2" y="T3"/>
                </a:cxn>
                <a:cxn ang="0">
                  <a:pos x="T4" y="T5"/>
                </a:cxn>
                <a:cxn ang="0">
                  <a:pos x="T6" y="T7"/>
                </a:cxn>
              </a:cxnLst>
              <a:rect l="0" t="0" r="r" b="b"/>
              <a:pathLst>
                <a:path w="77" h="60">
                  <a:moveTo>
                    <a:pt x="0" y="60"/>
                  </a:moveTo>
                  <a:lnTo>
                    <a:pt x="77" y="60"/>
                  </a:lnTo>
                  <a:lnTo>
                    <a:pt x="38" y="0"/>
                  </a:lnTo>
                  <a:lnTo>
                    <a:pt x="0" y="60"/>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6" name="Freeform 91"/>
            <p:cNvSpPr>
              <a:spLocks/>
            </p:cNvSpPr>
            <p:nvPr/>
          </p:nvSpPr>
          <p:spPr bwMode="auto">
            <a:xfrm>
              <a:off x="2241" y="1657"/>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7" name="Freeform 92"/>
            <p:cNvSpPr>
              <a:spLocks/>
            </p:cNvSpPr>
            <p:nvPr/>
          </p:nvSpPr>
          <p:spPr bwMode="auto">
            <a:xfrm>
              <a:off x="3061" y="1366"/>
              <a:ext cx="77" cy="60"/>
            </a:xfrm>
            <a:custGeom>
              <a:avLst/>
              <a:gdLst>
                <a:gd name="T0" fmla="*/ 0 w 77"/>
                <a:gd name="T1" fmla="*/ 60 h 60"/>
                <a:gd name="T2" fmla="*/ 77 w 77"/>
                <a:gd name="T3" fmla="*/ 60 h 60"/>
                <a:gd name="T4" fmla="*/ 38 w 77"/>
                <a:gd name="T5" fmla="*/ 0 h 60"/>
                <a:gd name="T6" fmla="*/ 0 w 77"/>
                <a:gd name="T7" fmla="*/ 60 h 60"/>
              </a:gdLst>
              <a:ahLst/>
              <a:cxnLst>
                <a:cxn ang="0">
                  <a:pos x="T0" y="T1"/>
                </a:cxn>
                <a:cxn ang="0">
                  <a:pos x="T2" y="T3"/>
                </a:cxn>
                <a:cxn ang="0">
                  <a:pos x="T4" y="T5"/>
                </a:cxn>
                <a:cxn ang="0">
                  <a:pos x="T6" y="T7"/>
                </a:cxn>
              </a:cxnLst>
              <a:rect l="0" t="0" r="r" b="b"/>
              <a:pathLst>
                <a:path w="77" h="60">
                  <a:moveTo>
                    <a:pt x="0" y="60"/>
                  </a:moveTo>
                  <a:lnTo>
                    <a:pt x="77" y="60"/>
                  </a:lnTo>
                  <a:lnTo>
                    <a:pt x="38" y="0"/>
                  </a:lnTo>
                  <a:lnTo>
                    <a:pt x="0" y="60"/>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8" name="Freeform 93"/>
            <p:cNvSpPr>
              <a:spLocks/>
            </p:cNvSpPr>
            <p:nvPr/>
          </p:nvSpPr>
          <p:spPr bwMode="auto">
            <a:xfrm>
              <a:off x="3880" y="1250"/>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9" name="Freeform 94"/>
            <p:cNvSpPr>
              <a:spLocks/>
            </p:cNvSpPr>
            <p:nvPr/>
          </p:nvSpPr>
          <p:spPr bwMode="auto">
            <a:xfrm>
              <a:off x="806" y="1371"/>
              <a:ext cx="3113" cy="2129"/>
            </a:xfrm>
            <a:custGeom>
              <a:avLst/>
              <a:gdLst>
                <a:gd name="T0" fmla="*/ 0 w 3113"/>
                <a:gd name="T1" fmla="*/ 2129 h 2129"/>
                <a:gd name="T2" fmla="*/ 330 w 3113"/>
                <a:gd name="T3" fmla="*/ 1601 h 2129"/>
                <a:gd name="T4" fmla="*/ 654 w 3113"/>
                <a:gd name="T5" fmla="*/ 1172 h 2129"/>
                <a:gd name="T6" fmla="*/ 1474 w 3113"/>
                <a:gd name="T7" fmla="*/ 495 h 2129"/>
                <a:gd name="T8" fmla="*/ 2293 w 3113"/>
                <a:gd name="T9" fmla="*/ 160 h 2129"/>
                <a:gd name="T10" fmla="*/ 3113 w 3113"/>
                <a:gd name="T11" fmla="*/ 0 h 2129"/>
              </a:gdLst>
              <a:ahLst/>
              <a:cxnLst>
                <a:cxn ang="0">
                  <a:pos x="T0" y="T1"/>
                </a:cxn>
                <a:cxn ang="0">
                  <a:pos x="T2" y="T3"/>
                </a:cxn>
                <a:cxn ang="0">
                  <a:pos x="T4" y="T5"/>
                </a:cxn>
                <a:cxn ang="0">
                  <a:pos x="T6" y="T7"/>
                </a:cxn>
                <a:cxn ang="0">
                  <a:pos x="T8" y="T9"/>
                </a:cxn>
                <a:cxn ang="0">
                  <a:pos x="T10" y="T11"/>
                </a:cxn>
              </a:cxnLst>
              <a:rect l="0" t="0" r="r" b="b"/>
              <a:pathLst>
                <a:path w="3113" h="2129">
                  <a:moveTo>
                    <a:pt x="0" y="2129"/>
                  </a:moveTo>
                  <a:lnTo>
                    <a:pt x="330" y="1601"/>
                  </a:lnTo>
                  <a:lnTo>
                    <a:pt x="654" y="1172"/>
                  </a:lnTo>
                  <a:lnTo>
                    <a:pt x="1474" y="495"/>
                  </a:lnTo>
                  <a:lnTo>
                    <a:pt x="2293" y="160"/>
                  </a:lnTo>
                  <a:lnTo>
                    <a:pt x="3113" y="0"/>
                  </a:lnTo>
                </a:path>
              </a:pathLst>
            </a:custGeom>
            <a:noFill/>
            <a:ln w="17463">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 name="Rectangle 95"/>
            <p:cNvSpPr>
              <a:spLocks noChangeArrowheads="1"/>
            </p:cNvSpPr>
            <p:nvPr/>
          </p:nvSpPr>
          <p:spPr bwMode="auto">
            <a:xfrm>
              <a:off x="778" y="3472"/>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 name="Rectangle 96"/>
            <p:cNvSpPr>
              <a:spLocks noChangeArrowheads="1"/>
            </p:cNvSpPr>
            <p:nvPr/>
          </p:nvSpPr>
          <p:spPr bwMode="auto">
            <a:xfrm>
              <a:off x="1108" y="2944"/>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 name="Rectangle 97"/>
            <p:cNvSpPr>
              <a:spLocks noChangeArrowheads="1"/>
            </p:cNvSpPr>
            <p:nvPr/>
          </p:nvSpPr>
          <p:spPr bwMode="auto">
            <a:xfrm>
              <a:off x="1433" y="251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 name="Rectangle 98"/>
            <p:cNvSpPr>
              <a:spLocks noChangeArrowheads="1"/>
            </p:cNvSpPr>
            <p:nvPr/>
          </p:nvSpPr>
          <p:spPr bwMode="auto">
            <a:xfrm>
              <a:off x="2252" y="1839"/>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 name="Rectangle 99"/>
            <p:cNvSpPr>
              <a:spLocks noChangeArrowheads="1"/>
            </p:cNvSpPr>
            <p:nvPr/>
          </p:nvSpPr>
          <p:spPr bwMode="auto">
            <a:xfrm>
              <a:off x="3072" y="1503"/>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 name="Rectangle 100"/>
            <p:cNvSpPr>
              <a:spLocks noChangeArrowheads="1"/>
            </p:cNvSpPr>
            <p:nvPr/>
          </p:nvSpPr>
          <p:spPr bwMode="auto">
            <a:xfrm>
              <a:off x="3891" y="1344"/>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 name="Freeform 101"/>
            <p:cNvSpPr>
              <a:spLocks/>
            </p:cNvSpPr>
            <p:nvPr/>
          </p:nvSpPr>
          <p:spPr bwMode="auto">
            <a:xfrm>
              <a:off x="806" y="2768"/>
              <a:ext cx="3113" cy="726"/>
            </a:xfrm>
            <a:custGeom>
              <a:avLst/>
              <a:gdLst>
                <a:gd name="T0" fmla="*/ 0 w 3113"/>
                <a:gd name="T1" fmla="*/ 726 h 726"/>
                <a:gd name="T2" fmla="*/ 330 w 3113"/>
                <a:gd name="T3" fmla="*/ 231 h 726"/>
                <a:gd name="T4" fmla="*/ 654 w 3113"/>
                <a:gd name="T5" fmla="*/ 22 h 726"/>
                <a:gd name="T6" fmla="*/ 1474 w 3113"/>
                <a:gd name="T7" fmla="*/ 0 h 726"/>
                <a:gd name="T8" fmla="*/ 2293 w 3113"/>
                <a:gd name="T9" fmla="*/ 0 h 726"/>
                <a:gd name="T10" fmla="*/ 3113 w 3113"/>
                <a:gd name="T11" fmla="*/ 0 h 726"/>
              </a:gdLst>
              <a:ahLst/>
              <a:cxnLst>
                <a:cxn ang="0">
                  <a:pos x="T0" y="T1"/>
                </a:cxn>
                <a:cxn ang="0">
                  <a:pos x="T2" y="T3"/>
                </a:cxn>
                <a:cxn ang="0">
                  <a:pos x="T4" y="T5"/>
                </a:cxn>
                <a:cxn ang="0">
                  <a:pos x="T6" y="T7"/>
                </a:cxn>
                <a:cxn ang="0">
                  <a:pos x="T8" y="T9"/>
                </a:cxn>
                <a:cxn ang="0">
                  <a:pos x="T10" y="T11"/>
                </a:cxn>
              </a:cxnLst>
              <a:rect l="0" t="0" r="r" b="b"/>
              <a:pathLst>
                <a:path w="3113" h="726">
                  <a:moveTo>
                    <a:pt x="0" y="726"/>
                  </a:moveTo>
                  <a:lnTo>
                    <a:pt x="330" y="231"/>
                  </a:lnTo>
                  <a:lnTo>
                    <a:pt x="654" y="22"/>
                  </a:lnTo>
                  <a:lnTo>
                    <a:pt x="1474" y="0"/>
                  </a:lnTo>
                  <a:lnTo>
                    <a:pt x="2293" y="0"/>
                  </a:lnTo>
                  <a:lnTo>
                    <a:pt x="3113"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 name="Line 102"/>
            <p:cNvSpPr>
              <a:spLocks noChangeShapeType="1"/>
            </p:cNvSpPr>
            <p:nvPr/>
          </p:nvSpPr>
          <p:spPr bwMode="auto">
            <a:xfrm>
              <a:off x="784" y="3472"/>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 name="Line 103"/>
            <p:cNvSpPr>
              <a:spLocks noChangeShapeType="1"/>
            </p:cNvSpPr>
            <p:nvPr/>
          </p:nvSpPr>
          <p:spPr bwMode="auto">
            <a:xfrm flipH="1">
              <a:off x="784" y="3472"/>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9" name="Line 104"/>
            <p:cNvSpPr>
              <a:spLocks noChangeShapeType="1"/>
            </p:cNvSpPr>
            <p:nvPr/>
          </p:nvSpPr>
          <p:spPr bwMode="auto">
            <a:xfrm>
              <a:off x="1114" y="2977"/>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0" name="Line 105"/>
            <p:cNvSpPr>
              <a:spLocks noChangeShapeType="1"/>
            </p:cNvSpPr>
            <p:nvPr/>
          </p:nvSpPr>
          <p:spPr bwMode="auto">
            <a:xfrm flipH="1">
              <a:off x="1114" y="2977"/>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1" name="Line 106"/>
            <p:cNvSpPr>
              <a:spLocks noChangeShapeType="1"/>
            </p:cNvSpPr>
            <p:nvPr/>
          </p:nvSpPr>
          <p:spPr bwMode="auto">
            <a:xfrm>
              <a:off x="1438" y="2768"/>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2" name="Line 107"/>
            <p:cNvSpPr>
              <a:spLocks noChangeShapeType="1"/>
            </p:cNvSpPr>
            <p:nvPr/>
          </p:nvSpPr>
          <p:spPr bwMode="auto">
            <a:xfrm flipH="1">
              <a:off x="1438" y="2768"/>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 name="Line 108"/>
            <p:cNvSpPr>
              <a:spLocks noChangeShapeType="1"/>
            </p:cNvSpPr>
            <p:nvPr/>
          </p:nvSpPr>
          <p:spPr bwMode="auto">
            <a:xfrm>
              <a:off x="2258" y="274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4" name="Line 109"/>
            <p:cNvSpPr>
              <a:spLocks noChangeShapeType="1"/>
            </p:cNvSpPr>
            <p:nvPr/>
          </p:nvSpPr>
          <p:spPr bwMode="auto">
            <a:xfrm flipH="1">
              <a:off x="2258" y="274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5" name="Line 110"/>
            <p:cNvSpPr>
              <a:spLocks noChangeShapeType="1"/>
            </p:cNvSpPr>
            <p:nvPr/>
          </p:nvSpPr>
          <p:spPr bwMode="auto">
            <a:xfrm>
              <a:off x="3077" y="274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 name="Line 111"/>
            <p:cNvSpPr>
              <a:spLocks noChangeShapeType="1"/>
            </p:cNvSpPr>
            <p:nvPr/>
          </p:nvSpPr>
          <p:spPr bwMode="auto">
            <a:xfrm flipH="1">
              <a:off x="3077" y="274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7" name="Line 112"/>
            <p:cNvSpPr>
              <a:spLocks noChangeShapeType="1"/>
            </p:cNvSpPr>
            <p:nvPr/>
          </p:nvSpPr>
          <p:spPr bwMode="auto">
            <a:xfrm>
              <a:off x="3897" y="2746"/>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8" name="Line 113"/>
            <p:cNvSpPr>
              <a:spLocks noChangeShapeType="1"/>
            </p:cNvSpPr>
            <p:nvPr/>
          </p:nvSpPr>
          <p:spPr bwMode="auto">
            <a:xfrm flipH="1">
              <a:off x="3897" y="2763"/>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 name="Freeform 114"/>
            <p:cNvSpPr>
              <a:spLocks/>
            </p:cNvSpPr>
            <p:nvPr/>
          </p:nvSpPr>
          <p:spPr bwMode="auto">
            <a:xfrm>
              <a:off x="806" y="1212"/>
              <a:ext cx="3113" cy="1996"/>
            </a:xfrm>
            <a:custGeom>
              <a:avLst/>
              <a:gdLst>
                <a:gd name="T0" fmla="*/ 0 w 3113"/>
                <a:gd name="T1" fmla="*/ 1996 h 1996"/>
                <a:gd name="T2" fmla="*/ 330 w 3113"/>
                <a:gd name="T3" fmla="*/ 561 h 1996"/>
                <a:gd name="T4" fmla="*/ 654 w 3113"/>
                <a:gd name="T5" fmla="*/ 214 h 1996"/>
                <a:gd name="T6" fmla="*/ 1474 w 3113"/>
                <a:gd name="T7" fmla="*/ 0 h 1996"/>
                <a:gd name="T8" fmla="*/ 2293 w 3113"/>
                <a:gd name="T9" fmla="*/ 0 h 1996"/>
                <a:gd name="T10" fmla="*/ 3113 w 3113"/>
                <a:gd name="T11" fmla="*/ 0 h 1996"/>
              </a:gdLst>
              <a:ahLst/>
              <a:cxnLst>
                <a:cxn ang="0">
                  <a:pos x="T0" y="T1"/>
                </a:cxn>
                <a:cxn ang="0">
                  <a:pos x="T2" y="T3"/>
                </a:cxn>
                <a:cxn ang="0">
                  <a:pos x="T4" y="T5"/>
                </a:cxn>
                <a:cxn ang="0">
                  <a:pos x="T6" y="T7"/>
                </a:cxn>
                <a:cxn ang="0">
                  <a:pos x="T8" y="T9"/>
                </a:cxn>
                <a:cxn ang="0">
                  <a:pos x="T10" y="T11"/>
                </a:cxn>
              </a:cxnLst>
              <a:rect l="0" t="0" r="r" b="b"/>
              <a:pathLst>
                <a:path w="3113" h="1996">
                  <a:moveTo>
                    <a:pt x="0" y="1996"/>
                  </a:moveTo>
                  <a:lnTo>
                    <a:pt x="330" y="561"/>
                  </a:lnTo>
                  <a:lnTo>
                    <a:pt x="654" y="214"/>
                  </a:lnTo>
                  <a:lnTo>
                    <a:pt x="1474" y="0"/>
                  </a:lnTo>
                  <a:lnTo>
                    <a:pt x="2293" y="0"/>
                  </a:lnTo>
                  <a:lnTo>
                    <a:pt x="3113" y="0"/>
                  </a:lnTo>
                </a:path>
              </a:pathLst>
            </a:custGeom>
            <a:noFill/>
            <a:ln w="17463">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0" name="Oval 115"/>
            <p:cNvSpPr>
              <a:spLocks noChangeArrowheads="1"/>
            </p:cNvSpPr>
            <p:nvPr/>
          </p:nvSpPr>
          <p:spPr bwMode="auto">
            <a:xfrm>
              <a:off x="773" y="3175"/>
              <a:ext cx="71"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1" name="Oval 116"/>
            <p:cNvSpPr>
              <a:spLocks noChangeArrowheads="1"/>
            </p:cNvSpPr>
            <p:nvPr/>
          </p:nvSpPr>
          <p:spPr bwMode="auto">
            <a:xfrm>
              <a:off x="1103" y="1740"/>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2" name="Oval 117"/>
            <p:cNvSpPr>
              <a:spLocks noChangeArrowheads="1"/>
            </p:cNvSpPr>
            <p:nvPr/>
          </p:nvSpPr>
          <p:spPr bwMode="auto">
            <a:xfrm>
              <a:off x="1427" y="1393"/>
              <a:ext cx="72"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 name="Oval 118"/>
            <p:cNvSpPr>
              <a:spLocks noChangeArrowheads="1"/>
            </p:cNvSpPr>
            <p:nvPr/>
          </p:nvSpPr>
          <p:spPr bwMode="auto">
            <a:xfrm>
              <a:off x="2247" y="1179"/>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4" name="Oval 119"/>
            <p:cNvSpPr>
              <a:spLocks noChangeArrowheads="1"/>
            </p:cNvSpPr>
            <p:nvPr/>
          </p:nvSpPr>
          <p:spPr bwMode="auto">
            <a:xfrm>
              <a:off x="3066" y="1179"/>
              <a:ext cx="72"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5" name="Oval 120"/>
            <p:cNvSpPr>
              <a:spLocks noChangeArrowheads="1"/>
            </p:cNvSpPr>
            <p:nvPr/>
          </p:nvSpPr>
          <p:spPr bwMode="auto">
            <a:xfrm>
              <a:off x="3886" y="1179"/>
              <a:ext cx="71" cy="71"/>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6" name="Freeform 121"/>
            <p:cNvSpPr>
              <a:spLocks/>
            </p:cNvSpPr>
            <p:nvPr/>
          </p:nvSpPr>
          <p:spPr bwMode="auto">
            <a:xfrm>
              <a:off x="806" y="1212"/>
              <a:ext cx="3113" cy="1996"/>
            </a:xfrm>
            <a:custGeom>
              <a:avLst/>
              <a:gdLst>
                <a:gd name="T0" fmla="*/ 0 w 3113"/>
                <a:gd name="T1" fmla="*/ 1996 h 1996"/>
                <a:gd name="T2" fmla="*/ 330 w 3113"/>
                <a:gd name="T3" fmla="*/ 561 h 1996"/>
                <a:gd name="T4" fmla="*/ 654 w 3113"/>
                <a:gd name="T5" fmla="*/ 324 h 1996"/>
                <a:gd name="T6" fmla="*/ 1474 w 3113"/>
                <a:gd name="T7" fmla="*/ 11 h 1996"/>
                <a:gd name="T8" fmla="*/ 2293 w 3113"/>
                <a:gd name="T9" fmla="*/ 0 h 1996"/>
                <a:gd name="T10" fmla="*/ 3113 w 3113"/>
                <a:gd name="T11" fmla="*/ 0 h 1996"/>
              </a:gdLst>
              <a:ahLst/>
              <a:cxnLst>
                <a:cxn ang="0">
                  <a:pos x="T0" y="T1"/>
                </a:cxn>
                <a:cxn ang="0">
                  <a:pos x="T2" y="T3"/>
                </a:cxn>
                <a:cxn ang="0">
                  <a:pos x="T4" y="T5"/>
                </a:cxn>
                <a:cxn ang="0">
                  <a:pos x="T6" y="T7"/>
                </a:cxn>
                <a:cxn ang="0">
                  <a:pos x="T8" y="T9"/>
                </a:cxn>
                <a:cxn ang="0">
                  <a:pos x="T10" y="T11"/>
                </a:cxn>
              </a:cxnLst>
              <a:rect l="0" t="0" r="r" b="b"/>
              <a:pathLst>
                <a:path w="3113" h="1996">
                  <a:moveTo>
                    <a:pt x="0" y="1996"/>
                  </a:moveTo>
                  <a:lnTo>
                    <a:pt x="330" y="561"/>
                  </a:lnTo>
                  <a:lnTo>
                    <a:pt x="654" y="324"/>
                  </a:lnTo>
                  <a:lnTo>
                    <a:pt x="1474" y="11"/>
                  </a:lnTo>
                  <a:lnTo>
                    <a:pt x="2293" y="0"/>
                  </a:lnTo>
                  <a:lnTo>
                    <a:pt x="3113" y="0"/>
                  </a:lnTo>
                </a:path>
              </a:pathLst>
            </a:custGeom>
            <a:noFill/>
            <a:ln w="17463">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7" name="Freeform 122"/>
            <p:cNvSpPr>
              <a:spLocks/>
            </p:cNvSpPr>
            <p:nvPr/>
          </p:nvSpPr>
          <p:spPr bwMode="auto">
            <a:xfrm>
              <a:off x="767" y="3170"/>
              <a:ext cx="77" cy="60"/>
            </a:xfrm>
            <a:custGeom>
              <a:avLst/>
              <a:gdLst>
                <a:gd name="T0" fmla="*/ 0 w 77"/>
                <a:gd name="T1" fmla="*/ 60 h 60"/>
                <a:gd name="T2" fmla="*/ 77 w 77"/>
                <a:gd name="T3" fmla="*/ 60 h 60"/>
                <a:gd name="T4" fmla="*/ 39 w 77"/>
                <a:gd name="T5" fmla="*/ 0 h 60"/>
                <a:gd name="T6" fmla="*/ 0 w 77"/>
                <a:gd name="T7" fmla="*/ 60 h 60"/>
              </a:gdLst>
              <a:ahLst/>
              <a:cxnLst>
                <a:cxn ang="0">
                  <a:pos x="T0" y="T1"/>
                </a:cxn>
                <a:cxn ang="0">
                  <a:pos x="T2" y="T3"/>
                </a:cxn>
                <a:cxn ang="0">
                  <a:pos x="T4" y="T5"/>
                </a:cxn>
                <a:cxn ang="0">
                  <a:pos x="T6" y="T7"/>
                </a:cxn>
              </a:cxnLst>
              <a:rect l="0" t="0" r="r" b="b"/>
              <a:pathLst>
                <a:path w="77" h="60">
                  <a:moveTo>
                    <a:pt x="0" y="60"/>
                  </a:moveTo>
                  <a:lnTo>
                    <a:pt x="77" y="60"/>
                  </a:lnTo>
                  <a:lnTo>
                    <a:pt x="39" y="0"/>
                  </a:lnTo>
                  <a:lnTo>
                    <a:pt x="0" y="60"/>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8" name="Freeform 123"/>
            <p:cNvSpPr>
              <a:spLocks/>
            </p:cNvSpPr>
            <p:nvPr/>
          </p:nvSpPr>
          <p:spPr bwMode="auto">
            <a:xfrm>
              <a:off x="1097" y="1734"/>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9" name="Freeform 124"/>
            <p:cNvSpPr>
              <a:spLocks/>
            </p:cNvSpPr>
            <p:nvPr/>
          </p:nvSpPr>
          <p:spPr bwMode="auto">
            <a:xfrm>
              <a:off x="1422" y="1498"/>
              <a:ext cx="77" cy="60"/>
            </a:xfrm>
            <a:custGeom>
              <a:avLst/>
              <a:gdLst>
                <a:gd name="T0" fmla="*/ 0 w 77"/>
                <a:gd name="T1" fmla="*/ 60 h 60"/>
                <a:gd name="T2" fmla="*/ 77 w 77"/>
                <a:gd name="T3" fmla="*/ 60 h 60"/>
                <a:gd name="T4" fmla="*/ 38 w 77"/>
                <a:gd name="T5" fmla="*/ 0 h 60"/>
                <a:gd name="T6" fmla="*/ 0 w 77"/>
                <a:gd name="T7" fmla="*/ 60 h 60"/>
              </a:gdLst>
              <a:ahLst/>
              <a:cxnLst>
                <a:cxn ang="0">
                  <a:pos x="T0" y="T1"/>
                </a:cxn>
                <a:cxn ang="0">
                  <a:pos x="T2" y="T3"/>
                </a:cxn>
                <a:cxn ang="0">
                  <a:pos x="T4" y="T5"/>
                </a:cxn>
                <a:cxn ang="0">
                  <a:pos x="T6" y="T7"/>
                </a:cxn>
              </a:cxnLst>
              <a:rect l="0" t="0" r="r" b="b"/>
              <a:pathLst>
                <a:path w="77" h="60">
                  <a:moveTo>
                    <a:pt x="0" y="60"/>
                  </a:moveTo>
                  <a:lnTo>
                    <a:pt x="77" y="60"/>
                  </a:lnTo>
                  <a:lnTo>
                    <a:pt x="38" y="0"/>
                  </a:lnTo>
                  <a:lnTo>
                    <a:pt x="0" y="60"/>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Freeform 125"/>
            <p:cNvSpPr>
              <a:spLocks/>
            </p:cNvSpPr>
            <p:nvPr/>
          </p:nvSpPr>
          <p:spPr bwMode="auto">
            <a:xfrm>
              <a:off x="2241" y="1184"/>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1" name="Freeform 126"/>
            <p:cNvSpPr>
              <a:spLocks/>
            </p:cNvSpPr>
            <p:nvPr/>
          </p:nvSpPr>
          <p:spPr bwMode="auto">
            <a:xfrm>
              <a:off x="3061" y="1173"/>
              <a:ext cx="77" cy="61"/>
            </a:xfrm>
            <a:custGeom>
              <a:avLst/>
              <a:gdLst>
                <a:gd name="T0" fmla="*/ 0 w 77"/>
                <a:gd name="T1" fmla="*/ 61 h 61"/>
                <a:gd name="T2" fmla="*/ 77 w 77"/>
                <a:gd name="T3" fmla="*/ 61 h 61"/>
                <a:gd name="T4" fmla="*/ 38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8"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 name="Freeform 127"/>
            <p:cNvSpPr>
              <a:spLocks/>
            </p:cNvSpPr>
            <p:nvPr/>
          </p:nvSpPr>
          <p:spPr bwMode="auto">
            <a:xfrm>
              <a:off x="3880" y="1173"/>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 name="Freeform 128"/>
            <p:cNvSpPr>
              <a:spLocks/>
            </p:cNvSpPr>
            <p:nvPr/>
          </p:nvSpPr>
          <p:spPr bwMode="auto">
            <a:xfrm>
              <a:off x="806" y="1223"/>
              <a:ext cx="3113" cy="1985"/>
            </a:xfrm>
            <a:custGeom>
              <a:avLst/>
              <a:gdLst>
                <a:gd name="T0" fmla="*/ 0 w 3113"/>
                <a:gd name="T1" fmla="*/ 1985 h 1985"/>
                <a:gd name="T2" fmla="*/ 330 w 3113"/>
                <a:gd name="T3" fmla="*/ 1149 h 1985"/>
                <a:gd name="T4" fmla="*/ 654 w 3113"/>
                <a:gd name="T5" fmla="*/ 660 h 1985"/>
                <a:gd name="T6" fmla="*/ 1474 w 3113"/>
                <a:gd name="T7" fmla="*/ 159 h 1985"/>
                <a:gd name="T8" fmla="*/ 2293 w 3113"/>
                <a:gd name="T9" fmla="*/ 33 h 1985"/>
                <a:gd name="T10" fmla="*/ 3113 w 3113"/>
                <a:gd name="T11" fmla="*/ 0 h 1985"/>
              </a:gdLst>
              <a:ahLst/>
              <a:cxnLst>
                <a:cxn ang="0">
                  <a:pos x="T0" y="T1"/>
                </a:cxn>
                <a:cxn ang="0">
                  <a:pos x="T2" y="T3"/>
                </a:cxn>
                <a:cxn ang="0">
                  <a:pos x="T4" y="T5"/>
                </a:cxn>
                <a:cxn ang="0">
                  <a:pos x="T6" y="T7"/>
                </a:cxn>
                <a:cxn ang="0">
                  <a:pos x="T8" y="T9"/>
                </a:cxn>
                <a:cxn ang="0">
                  <a:pos x="T10" y="T11"/>
                </a:cxn>
              </a:cxnLst>
              <a:rect l="0" t="0" r="r" b="b"/>
              <a:pathLst>
                <a:path w="3113" h="1985">
                  <a:moveTo>
                    <a:pt x="0" y="1985"/>
                  </a:moveTo>
                  <a:lnTo>
                    <a:pt x="330" y="1149"/>
                  </a:lnTo>
                  <a:lnTo>
                    <a:pt x="654" y="660"/>
                  </a:lnTo>
                  <a:lnTo>
                    <a:pt x="1474" y="159"/>
                  </a:lnTo>
                  <a:lnTo>
                    <a:pt x="2293" y="33"/>
                  </a:lnTo>
                  <a:lnTo>
                    <a:pt x="3113" y="0"/>
                  </a:lnTo>
                </a:path>
              </a:pathLst>
            </a:custGeom>
            <a:noFill/>
            <a:ln w="17463">
              <a:solidFill>
                <a:srgbClr val="FF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4" name="Rectangle 129"/>
            <p:cNvSpPr>
              <a:spLocks noChangeArrowheads="1"/>
            </p:cNvSpPr>
            <p:nvPr/>
          </p:nvSpPr>
          <p:spPr bwMode="auto">
            <a:xfrm>
              <a:off x="778" y="3181"/>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5" name="Rectangle 130"/>
            <p:cNvSpPr>
              <a:spLocks noChangeArrowheads="1"/>
            </p:cNvSpPr>
            <p:nvPr/>
          </p:nvSpPr>
          <p:spPr bwMode="auto">
            <a:xfrm>
              <a:off x="1108" y="234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Rectangle 131"/>
            <p:cNvSpPr>
              <a:spLocks noChangeArrowheads="1"/>
            </p:cNvSpPr>
            <p:nvPr/>
          </p:nvSpPr>
          <p:spPr bwMode="auto">
            <a:xfrm>
              <a:off x="1433" y="185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Rectangle 132"/>
            <p:cNvSpPr>
              <a:spLocks noChangeArrowheads="1"/>
            </p:cNvSpPr>
            <p:nvPr/>
          </p:nvSpPr>
          <p:spPr bwMode="auto">
            <a:xfrm>
              <a:off x="2252" y="135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8" name="Rectangle 133"/>
            <p:cNvSpPr>
              <a:spLocks noChangeArrowheads="1"/>
            </p:cNvSpPr>
            <p:nvPr/>
          </p:nvSpPr>
          <p:spPr bwMode="auto">
            <a:xfrm>
              <a:off x="3072" y="1228"/>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9" name="Rectangle 134"/>
            <p:cNvSpPr>
              <a:spLocks noChangeArrowheads="1"/>
            </p:cNvSpPr>
            <p:nvPr/>
          </p:nvSpPr>
          <p:spPr bwMode="auto">
            <a:xfrm>
              <a:off x="3891" y="1195"/>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0" name="Freeform 135"/>
            <p:cNvSpPr>
              <a:spLocks/>
            </p:cNvSpPr>
            <p:nvPr/>
          </p:nvSpPr>
          <p:spPr bwMode="auto">
            <a:xfrm>
              <a:off x="806" y="1773"/>
              <a:ext cx="3113" cy="1435"/>
            </a:xfrm>
            <a:custGeom>
              <a:avLst/>
              <a:gdLst>
                <a:gd name="T0" fmla="*/ 0 w 3113"/>
                <a:gd name="T1" fmla="*/ 1435 h 1435"/>
                <a:gd name="T2" fmla="*/ 330 w 3113"/>
                <a:gd name="T3" fmla="*/ 445 h 1435"/>
                <a:gd name="T4" fmla="*/ 654 w 3113"/>
                <a:gd name="T5" fmla="*/ 38 h 1435"/>
                <a:gd name="T6" fmla="*/ 1474 w 3113"/>
                <a:gd name="T7" fmla="*/ 0 h 1435"/>
                <a:gd name="T8" fmla="*/ 2293 w 3113"/>
                <a:gd name="T9" fmla="*/ 0 h 1435"/>
                <a:gd name="T10" fmla="*/ 3113 w 3113"/>
                <a:gd name="T11" fmla="*/ 0 h 1435"/>
              </a:gdLst>
              <a:ahLst/>
              <a:cxnLst>
                <a:cxn ang="0">
                  <a:pos x="T0" y="T1"/>
                </a:cxn>
                <a:cxn ang="0">
                  <a:pos x="T2" y="T3"/>
                </a:cxn>
                <a:cxn ang="0">
                  <a:pos x="T4" y="T5"/>
                </a:cxn>
                <a:cxn ang="0">
                  <a:pos x="T6" y="T7"/>
                </a:cxn>
                <a:cxn ang="0">
                  <a:pos x="T8" y="T9"/>
                </a:cxn>
                <a:cxn ang="0">
                  <a:pos x="T10" y="T11"/>
                </a:cxn>
              </a:cxnLst>
              <a:rect l="0" t="0" r="r" b="b"/>
              <a:pathLst>
                <a:path w="3113" h="1435">
                  <a:moveTo>
                    <a:pt x="0" y="1435"/>
                  </a:moveTo>
                  <a:lnTo>
                    <a:pt x="330" y="445"/>
                  </a:lnTo>
                  <a:lnTo>
                    <a:pt x="654" y="38"/>
                  </a:lnTo>
                  <a:lnTo>
                    <a:pt x="1474" y="0"/>
                  </a:lnTo>
                  <a:lnTo>
                    <a:pt x="2293" y="0"/>
                  </a:lnTo>
                  <a:lnTo>
                    <a:pt x="3113" y="0"/>
                  </a:lnTo>
                </a:path>
              </a:pathLst>
            </a:custGeom>
            <a:noFill/>
            <a:ln w="17463">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1" name="Line 136"/>
            <p:cNvSpPr>
              <a:spLocks noChangeShapeType="1"/>
            </p:cNvSpPr>
            <p:nvPr/>
          </p:nvSpPr>
          <p:spPr bwMode="auto">
            <a:xfrm>
              <a:off x="784" y="318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2" name="Line 137"/>
            <p:cNvSpPr>
              <a:spLocks noChangeShapeType="1"/>
            </p:cNvSpPr>
            <p:nvPr/>
          </p:nvSpPr>
          <p:spPr bwMode="auto">
            <a:xfrm flipH="1">
              <a:off x="784" y="318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3" name="Line 138"/>
            <p:cNvSpPr>
              <a:spLocks noChangeShapeType="1"/>
            </p:cNvSpPr>
            <p:nvPr/>
          </p:nvSpPr>
          <p:spPr bwMode="auto">
            <a:xfrm>
              <a:off x="1114" y="219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4" name="Line 139"/>
            <p:cNvSpPr>
              <a:spLocks noChangeShapeType="1"/>
            </p:cNvSpPr>
            <p:nvPr/>
          </p:nvSpPr>
          <p:spPr bwMode="auto">
            <a:xfrm flipH="1">
              <a:off x="1114" y="2196"/>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5" name="Line 140"/>
            <p:cNvSpPr>
              <a:spLocks noChangeShapeType="1"/>
            </p:cNvSpPr>
            <p:nvPr/>
          </p:nvSpPr>
          <p:spPr bwMode="auto">
            <a:xfrm>
              <a:off x="1438" y="1789"/>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6" name="Line 141"/>
            <p:cNvSpPr>
              <a:spLocks noChangeShapeType="1"/>
            </p:cNvSpPr>
            <p:nvPr/>
          </p:nvSpPr>
          <p:spPr bwMode="auto">
            <a:xfrm flipH="1">
              <a:off x="1438" y="1789"/>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7" name="Line 142"/>
            <p:cNvSpPr>
              <a:spLocks noChangeShapeType="1"/>
            </p:cNvSpPr>
            <p:nvPr/>
          </p:nvSpPr>
          <p:spPr bwMode="auto">
            <a:xfrm>
              <a:off x="2258" y="1751"/>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8" name="Line 143"/>
            <p:cNvSpPr>
              <a:spLocks noChangeShapeType="1"/>
            </p:cNvSpPr>
            <p:nvPr/>
          </p:nvSpPr>
          <p:spPr bwMode="auto">
            <a:xfrm flipH="1">
              <a:off x="2258" y="1751"/>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9" name="Line 144"/>
            <p:cNvSpPr>
              <a:spLocks noChangeShapeType="1"/>
            </p:cNvSpPr>
            <p:nvPr/>
          </p:nvSpPr>
          <p:spPr bwMode="auto">
            <a:xfrm>
              <a:off x="3077" y="1751"/>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0" name="Line 145"/>
            <p:cNvSpPr>
              <a:spLocks noChangeShapeType="1"/>
            </p:cNvSpPr>
            <p:nvPr/>
          </p:nvSpPr>
          <p:spPr bwMode="auto">
            <a:xfrm flipH="1">
              <a:off x="3077" y="1751"/>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1" name="Line 146"/>
            <p:cNvSpPr>
              <a:spLocks noChangeShapeType="1"/>
            </p:cNvSpPr>
            <p:nvPr/>
          </p:nvSpPr>
          <p:spPr bwMode="auto">
            <a:xfrm>
              <a:off x="3897" y="1751"/>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2" name="Line 147"/>
            <p:cNvSpPr>
              <a:spLocks noChangeShapeType="1"/>
            </p:cNvSpPr>
            <p:nvPr/>
          </p:nvSpPr>
          <p:spPr bwMode="auto">
            <a:xfrm flipH="1">
              <a:off x="3897" y="1768"/>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3" name="Rectangle 148"/>
            <p:cNvSpPr>
              <a:spLocks noChangeArrowheads="1"/>
            </p:cNvSpPr>
            <p:nvPr/>
          </p:nvSpPr>
          <p:spPr bwMode="auto">
            <a:xfrm>
              <a:off x="630" y="3775"/>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ja-JP" altLang="en-US" sz="800" b="0">
                  <a:solidFill>
                    <a:srgbClr val="000000"/>
                  </a:solidFill>
                  <a:ea typeface="MS UI Gothic" pitchFamily="50" charset="-128"/>
                </a:rPr>
                <a:t> </a:t>
              </a:r>
              <a:endParaRPr kumimoji="1" lang="ja-JP" altLang="en-US" sz="1400" b="0">
                <a:solidFill>
                  <a:schemeClr val="tx1"/>
                </a:solidFill>
                <a:ea typeface="ＭＳ Ｐゴシック" charset="-128"/>
              </a:endParaRPr>
            </a:p>
          </p:txBody>
        </p:sp>
        <p:sp>
          <p:nvSpPr>
            <p:cNvPr id="154" name="Rectangle 149"/>
            <p:cNvSpPr>
              <a:spLocks noChangeArrowheads="1"/>
            </p:cNvSpPr>
            <p:nvPr/>
          </p:nvSpPr>
          <p:spPr bwMode="auto">
            <a:xfrm>
              <a:off x="3908" y="118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ja-JP" altLang="en-US" sz="800" b="0">
                  <a:solidFill>
                    <a:srgbClr val="000000"/>
                  </a:solidFill>
                  <a:ea typeface="MS UI Gothic" pitchFamily="50" charset="-128"/>
                </a:rPr>
                <a:t> </a:t>
              </a:r>
              <a:endParaRPr kumimoji="1" lang="ja-JP" altLang="en-US" sz="1400" b="0">
                <a:solidFill>
                  <a:schemeClr val="tx1"/>
                </a:solidFill>
                <a:ea typeface="ＭＳ Ｐゴシック" charset="-128"/>
              </a:endParaRPr>
            </a:p>
          </p:txBody>
        </p:sp>
        <p:sp>
          <p:nvSpPr>
            <p:cNvPr id="155" name="Rectangle 150"/>
            <p:cNvSpPr>
              <a:spLocks noChangeArrowheads="1"/>
            </p:cNvSpPr>
            <p:nvPr/>
          </p:nvSpPr>
          <p:spPr bwMode="auto">
            <a:xfrm>
              <a:off x="2324" y="2972"/>
              <a:ext cx="1127" cy="6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56" name="Rectangle 151"/>
            <p:cNvSpPr>
              <a:spLocks noChangeArrowheads="1"/>
            </p:cNvSpPr>
            <p:nvPr/>
          </p:nvSpPr>
          <p:spPr bwMode="auto">
            <a:xfrm>
              <a:off x="2324" y="2972"/>
              <a:ext cx="1127" cy="610"/>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Line 152"/>
            <p:cNvSpPr>
              <a:spLocks noChangeShapeType="1"/>
            </p:cNvSpPr>
            <p:nvPr/>
          </p:nvSpPr>
          <p:spPr bwMode="auto">
            <a:xfrm>
              <a:off x="2324" y="2972"/>
              <a:ext cx="11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8" name="Freeform 153"/>
            <p:cNvSpPr>
              <a:spLocks/>
            </p:cNvSpPr>
            <p:nvPr/>
          </p:nvSpPr>
          <p:spPr bwMode="auto">
            <a:xfrm>
              <a:off x="2324" y="2972"/>
              <a:ext cx="1127" cy="610"/>
            </a:xfrm>
            <a:custGeom>
              <a:avLst/>
              <a:gdLst>
                <a:gd name="T0" fmla="*/ 0 w 205"/>
                <a:gd name="T1" fmla="*/ 111 h 111"/>
                <a:gd name="T2" fmla="*/ 205 w 205"/>
                <a:gd name="T3" fmla="*/ 111 h 111"/>
                <a:gd name="T4" fmla="*/ 205 w 205"/>
                <a:gd name="T5" fmla="*/ 0 h 111"/>
              </a:gdLst>
              <a:ahLst/>
              <a:cxnLst>
                <a:cxn ang="0">
                  <a:pos x="T0" y="T1"/>
                </a:cxn>
                <a:cxn ang="0">
                  <a:pos x="T2" y="T3"/>
                </a:cxn>
                <a:cxn ang="0">
                  <a:pos x="T4" y="T5"/>
                </a:cxn>
              </a:cxnLst>
              <a:rect l="0" t="0" r="r" b="b"/>
              <a:pathLst>
                <a:path w="205" h="111">
                  <a:moveTo>
                    <a:pt x="0" y="111"/>
                  </a:moveTo>
                  <a:lnTo>
                    <a:pt x="205" y="111"/>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Line 154"/>
            <p:cNvSpPr>
              <a:spLocks noChangeShapeType="1"/>
            </p:cNvSpPr>
            <p:nvPr/>
          </p:nvSpPr>
          <p:spPr bwMode="auto">
            <a:xfrm flipV="1">
              <a:off x="2324" y="2972"/>
              <a:ext cx="0" cy="6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0" name="Line 155"/>
            <p:cNvSpPr>
              <a:spLocks noChangeShapeType="1"/>
            </p:cNvSpPr>
            <p:nvPr/>
          </p:nvSpPr>
          <p:spPr bwMode="auto">
            <a:xfrm>
              <a:off x="2324" y="3582"/>
              <a:ext cx="11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1" name="Freeform 156"/>
            <p:cNvSpPr>
              <a:spLocks/>
            </p:cNvSpPr>
            <p:nvPr/>
          </p:nvSpPr>
          <p:spPr bwMode="auto">
            <a:xfrm>
              <a:off x="2324" y="2972"/>
              <a:ext cx="1127" cy="610"/>
            </a:xfrm>
            <a:custGeom>
              <a:avLst/>
              <a:gdLst>
                <a:gd name="T0" fmla="*/ 0 w 205"/>
                <a:gd name="T1" fmla="*/ 111 h 111"/>
                <a:gd name="T2" fmla="*/ 0 w 205"/>
                <a:gd name="T3" fmla="*/ 0 h 111"/>
                <a:gd name="T4" fmla="*/ 205 w 205"/>
                <a:gd name="T5" fmla="*/ 0 h 111"/>
              </a:gdLst>
              <a:ahLst/>
              <a:cxnLst>
                <a:cxn ang="0">
                  <a:pos x="T0" y="T1"/>
                </a:cxn>
                <a:cxn ang="0">
                  <a:pos x="T2" y="T3"/>
                </a:cxn>
                <a:cxn ang="0">
                  <a:pos x="T4" y="T5"/>
                </a:cxn>
              </a:cxnLst>
              <a:rect l="0" t="0" r="r" b="b"/>
              <a:pathLst>
                <a:path w="205" h="111">
                  <a:moveTo>
                    <a:pt x="0" y="111"/>
                  </a:moveTo>
                  <a:lnTo>
                    <a:pt x="0" y="0"/>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2" name="Freeform 157"/>
            <p:cNvSpPr>
              <a:spLocks/>
            </p:cNvSpPr>
            <p:nvPr/>
          </p:nvSpPr>
          <p:spPr bwMode="auto">
            <a:xfrm>
              <a:off x="2324" y="2972"/>
              <a:ext cx="1127" cy="610"/>
            </a:xfrm>
            <a:custGeom>
              <a:avLst/>
              <a:gdLst>
                <a:gd name="T0" fmla="*/ 0 w 205"/>
                <a:gd name="T1" fmla="*/ 111 h 111"/>
                <a:gd name="T2" fmla="*/ 205 w 205"/>
                <a:gd name="T3" fmla="*/ 111 h 111"/>
                <a:gd name="T4" fmla="*/ 205 w 205"/>
                <a:gd name="T5" fmla="*/ 0 h 111"/>
              </a:gdLst>
              <a:ahLst/>
              <a:cxnLst>
                <a:cxn ang="0">
                  <a:pos x="T0" y="T1"/>
                </a:cxn>
                <a:cxn ang="0">
                  <a:pos x="T2" y="T3"/>
                </a:cxn>
                <a:cxn ang="0">
                  <a:pos x="T4" y="T5"/>
                </a:cxn>
              </a:cxnLst>
              <a:rect l="0" t="0" r="r" b="b"/>
              <a:pathLst>
                <a:path w="205" h="111">
                  <a:moveTo>
                    <a:pt x="0" y="111"/>
                  </a:moveTo>
                  <a:lnTo>
                    <a:pt x="205" y="111"/>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3" name="Line 158"/>
            <p:cNvSpPr>
              <a:spLocks noChangeShapeType="1"/>
            </p:cNvSpPr>
            <p:nvPr/>
          </p:nvSpPr>
          <p:spPr bwMode="auto">
            <a:xfrm flipV="1">
              <a:off x="2324" y="2972"/>
              <a:ext cx="0" cy="6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4" name="Rectangle 159"/>
            <p:cNvSpPr>
              <a:spLocks noChangeArrowheads="1"/>
            </p:cNvSpPr>
            <p:nvPr/>
          </p:nvSpPr>
          <p:spPr bwMode="auto">
            <a:xfrm>
              <a:off x="2610" y="2966"/>
              <a:ext cx="5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Proposed</a:t>
              </a:r>
              <a:endParaRPr kumimoji="1" lang="en-US" altLang="ja-JP" sz="1400" b="0">
                <a:solidFill>
                  <a:schemeClr val="tx1"/>
                </a:solidFill>
                <a:ea typeface="ＭＳ Ｐゴシック" charset="-128"/>
              </a:endParaRPr>
            </a:p>
          </p:txBody>
        </p:sp>
        <p:sp>
          <p:nvSpPr>
            <p:cNvPr id="165" name="Oval 160"/>
            <p:cNvSpPr>
              <a:spLocks noChangeArrowheads="1"/>
            </p:cNvSpPr>
            <p:nvPr/>
          </p:nvSpPr>
          <p:spPr bwMode="auto">
            <a:xfrm>
              <a:off x="2445" y="3021"/>
              <a:ext cx="71" cy="72"/>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6" name="Rectangle 161"/>
            <p:cNvSpPr>
              <a:spLocks noChangeArrowheads="1"/>
            </p:cNvSpPr>
            <p:nvPr/>
          </p:nvSpPr>
          <p:spPr bwMode="auto">
            <a:xfrm>
              <a:off x="2610" y="3114"/>
              <a:ext cx="247"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chemeClr val="tx1"/>
                  </a:solidFill>
                  <a:ea typeface="ＭＳ Ｐゴシック" charset="-128"/>
                </a:rPr>
                <a:t>Fair</a:t>
              </a:r>
              <a:r>
                <a:rPr kumimoji="1" lang="en-US" altLang="ja-JP" sz="1400" b="0">
                  <a:solidFill>
                    <a:schemeClr val="tx1"/>
                  </a:solidFill>
                  <a:ea typeface="ＭＳ Ｐゴシック" charset="-128"/>
                </a:rPr>
                <a:t> </a:t>
              </a:r>
            </a:p>
          </p:txBody>
        </p:sp>
        <p:sp>
          <p:nvSpPr>
            <p:cNvPr id="167" name="Freeform 162"/>
            <p:cNvSpPr>
              <a:spLocks/>
            </p:cNvSpPr>
            <p:nvPr/>
          </p:nvSpPr>
          <p:spPr bwMode="auto">
            <a:xfrm>
              <a:off x="2439" y="3164"/>
              <a:ext cx="77" cy="61"/>
            </a:xfrm>
            <a:custGeom>
              <a:avLst/>
              <a:gdLst>
                <a:gd name="T0" fmla="*/ 0 w 77"/>
                <a:gd name="T1" fmla="*/ 61 h 61"/>
                <a:gd name="T2" fmla="*/ 77 w 77"/>
                <a:gd name="T3" fmla="*/ 61 h 61"/>
                <a:gd name="T4" fmla="*/ 39 w 77"/>
                <a:gd name="T5" fmla="*/ 0 h 61"/>
                <a:gd name="T6" fmla="*/ 0 w 77"/>
                <a:gd name="T7" fmla="*/ 61 h 61"/>
              </a:gdLst>
              <a:ahLst/>
              <a:cxnLst>
                <a:cxn ang="0">
                  <a:pos x="T0" y="T1"/>
                </a:cxn>
                <a:cxn ang="0">
                  <a:pos x="T2" y="T3"/>
                </a:cxn>
                <a:cxn ang="0">
                  <a:pos x="T4" y="T5"/>
                </a:cxn>
                <a:cxn ang="0">
                  <a:pos x="T6" y="T7"/>
                </a:cxn>
              </a:cxnLst>
              <a:rect l="0" t="0" r="r" b="b"/>
              <a:pathLst>
                <a:path w="77" h="61">
                  <a:moveTo>
                    <a:pt x="0" y="61"/>
                  </a:moveTo>
                  <a:lnTo>
                    <a:pt x="77" y="61"/>
                  </a:lnTo>
                  <a:lnTo>
                    <a:pt x="39" y="0"/>
                  </a:lnTo>
                  <a:lnTo>
                    <a:pt x="0" y="61"/>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8" name="Rectangle 163"/>
            <p:cNvSpPr>
              <a:spLocks noChangeArrowheads="1"/>
            </p:cNvSpPr>
            <p:nvPr/>
          </p:nvSpPr>
          <p:spPr bwMode="auto">
            <a:xfrm>
              <a:off x="2610" y="3257"/>
              <a:ext cx="49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Random </a:t>
              </a:r>
              <a:endParaRPr kumimoji="1" lang="en-US" altLang="ja-JP" sz="1400" b="0">
                <a:solidFill>
                  <a:schemeClr val="tx1"/>
                </a:solidFill>
                <a:ea typeface="ＭＳ Ｐゴシック" charset="-128"/>
              </a:endParaRPr>
            </a:p>
          </p:txBody>
        </p:sp>
        <p:sp>
          <p:nvSpPr>
            <p:cNvPr id="169" name="Rectangle 164"/>
            <p:cNvSpPr>
              <a:spLocks noChangeArrowheads="1"/>
            </p:cNvSpPr>
            <p:nvPr/>
          </p:nvSpPr>
          <p:spPr bwMode="auto">
            <a:xfrm>
              <a:off x="2450" y="3318"/>
              <a:ext cx="55" cy="55"/>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0" name="Rectangle 165"/>
            <p:cNvSpPr>
              <a:spLocks noChangeArrowheads="1"/>
            </p:cNvSpPr>
            <p:nvPr/>
          </p:nvSpPr>
          <p:spPr bwMode="auto">
            <a:xfrm>
              <a:off x="2610" y="3406"/>
              <a:ext cx="6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700" b="0">
                  <a:solidFill>
                    <a:srgbClr val="000000"/>
                  </a:solidFill>
                  <a:ea typeface="MS UI Gothic" pitchFamily="50" charset="-128"/>
                </a:rPr>
                <a:t>IEEE802.22</a:t>
              </a:r>
              <a:endParaRPr kumimoji="1" lang="en-US" altLang="ja-JP" sz="1400" b="0">
                <a:solidFill>
                  <a:schemeClr val="tx1"/>
                </a:solidFill>
                <a:ea typeface="ＭＳ Ｐゴシック" charset="-128"/>
              </a:endParaRPr>
            </a:p>
          </p:txBody>
        </p:sp>
        <p:sp>
          <p:nvSpPr>
            <p:cNvPr id="171" name="Line 166"/>
            <p:cNvSpPr>
              <a:spLocks noChangeShapeType="1"/>
            </p:cNvSpPr>
            <p:nvPr/>
          </p:nvSpPr>
          <p:spPr bwMode="auto">
            <a:xfrm>
              <a:off x="2456" y="3472"/>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2" name="Line 167"/>
            <p:cNvSpPr>
              <a:spLocks noChangeShapeType="1"/>
            </p:cNvSpPr>
            <p:nvPr/>
          </p:nvSpPr>
          <p:spPr bwMode="auto">
            <a:xfrm flipH="1">
              <a:off x="2456" y="3472"/>
              <a:ext cx="44" cy="4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73" name="Arc 169"/>
          <p:cNvSpPr>
            <a:spLocks/>
          </p:cNvSpPr>
          <p:nvPr/>
        </p:nvSpPr>
        <p:spPr bwMode="auto">
          <a:xfrm rot="-1517379">
            <a:off x="4067368" y="2711014"/>
            <a:ext cx="374650" cy="1892764"/>
          </a:xfrm>
          <a:custGeom>
            <a:avLst/>
            <a:gdLst>
              <a:gd name="G0" fmla="+- 14934 0 0"/>
              <a:gd name="G1" fmla="+- 21600 0 0"/>
              <a:gd name="G2" fmla="+- 21600 0 0"/>
              <a:gd name="T0" fmla="*/ 0 w 36534"/>
              <a:gd name="T1" fmla="*/ 5994 h 43200"/>
              <a:gd name="T2" fmla="*/ 135 w 36534"/>
              <a:gd name="T3" fmla="*/ 37334 h 43200"/>
              <a:gd name="T4" fmla="*/ 14934 w 36534"/>
              <a:gd name="T5" fmla="*/ 21600 h 43200"/>
            </a:gdLst>
            <a:ahLst/>
            <a:cxnLst>
              <a:cxn ang="0">
                <a:pos x="T0" y="T1"/>
              </a:cxn>
              <a:cxn ang="0">
                <a:pos x="T2" y="T3"/>
              </a:cxn>
              <a:cxn ang="0">
                <a:pos x="T4" y="T5"/>
              </a:cxn>
            </a:cxnLst>
            <a:rect l="0" t="0" r="r" b="b"/>
            <a:pathLst>
              <a:path w="36534" h="43200" fill="none"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path>
              <a:path w="36534" h="43200" stroke="0"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lnTo>
                  <a:pt x="14934"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4" name="Text Box 170"/>
          <p:cNvSpPr txBox="1">
            <a:spLocks noChangeArrowheads="1"/>
          </p:cNvSpPr>
          <p:nvPr/>
        </p:nvSpPr>
        <p:spPr bwMode="auto">
          <a:xfrm>
            <a:off x="4684713" y="3519488"/>
            <a:ext cx="1643062" cy="3476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l" eaLnBrk="1" hangingPunct="1"/>
            <a:r>
              <a:rPr kumimoji="1" lang="en-US" altLang="ja-JP" sz="1800" b="0" i="1">
                <a:solidFill>
                  <a:schemeClr val="tx1"/>
                </a:solidFill>
                <a:ea typeface="ＭＳ Ｐゴシック" charset="-128"/>
              </a:rPr>
              <a:t>W</a:t>
            </a:r>
            <a:r>
              <a:rPr kumimoji="1" lang="en-US" altLang="ja-JP" sz="1800" b="0" baseline="-25000">
                <a:solidFill>
                  <a:schemeClr val="tx1"/>
                </a:solidFill>
                <a:ea typeface="ＭＳ Ｐゴシック" charset="-128"/>
              </a:rPr>
              <a:t>i</a:t>
            </a:r>
            <a:r>
              <a:rPr kumimoji="1" lang="en-US" altLang="ja-JP" sz="1800" b="0">
                <a:solidFill>
                  <a:schemeClr val="tx1"/>
                </a:solidFill>
                <a:ea typeface="ＭＳ Ｐゴシック" charset="-128"/>
              </a:rPr>
              <a:t> random</a:t>
            </a:r>
            <a:r>
              <a:rPr kumimoji="1" lang="ja-JP" altLang="en-US" sz="1800" b="0">
                <a:solidFill>
                  <a:schemeClr val="tx1"/>
                </a:solidFill>
                <a:ea typeface="ＭＳ Ｐゴシック" charset="-128"/>
              </a:rPr>
              <a:t>（</a:t>
            </a:r>
            <a:r>
              <a:rPr kumimoji="1" lang="en-US" altLang="ja-JP" sz="1800" b="0">
                <a:solidFill>
                  <a:schemeClr val="tx1"/>
                </a:solidFill>
                <a:ea typeface="ＭＳ Ｐゴシック" charset="-128"/>
              </a:rPr>
              <a:t>1~4</a:t>
            </a:r>
            <a:r>
              <a:rPr kumimoji="1" lang="ja-JP" altLang="en-US" sz="1800" b="0">
                <a:solidFill>
                  <a:schemeClr val="tx1"/>
                </a:solidFill>
                <a:ea typeface="ＭＳ Ｐゴシック" charset="-128"/>
              </a:rPr>
              <a:t>）</a:t>
            </a:r>
          </a:p>
        </p:txBody>
      </p:sp>
      <p:sp>
        <p:nvSpPr>
          <p:cNvPr id="175" name="Arc 171"/>
          <p:cNvSpPr>
            <a:spLocks/>
          </p:cNvSpPr>
          <p:nvPr/>
        </p:nvSpPr>
        <p:spPr bwMode="auto">
          <a:xfrm rot="-1517379">
            <a:off x="2785753" y="2286764"/>
            <a:ext cx="374650" cy="1109663"/>
          </a:xfrm>
          <a:custGeom>
            <a:avLst/>
            <a:gdLst>
              <a:gd name="G0" fmla="+- 14934 0 0"/>
              <a:gd name="G1" fmla="+- 21600 0 0"/>
              <a:gd name="G2" fmla="+- 21600 0 0"/>
              <a:gd name="T0" fmla="*/ 0 w 36534"/>
              <a:gd name="T1" fmla="*/ 5994 h 43200"/>
              <a:gd name="T2" fmla="*/ 135 w 36534"/>
              <a:gd name="T3" fmla="*/ 37334 h 43200"/>
              <a:gd name="T4" fmla="*/ 14934 w 36534"/>
              <a:gd name="T5" fmla="*/ 21600 h 43200"/>
            </a:gdLst>
            <a:ahLst/>
            <a:cxnLst>
              <a:cxn ang="0">
                <a:pos x="T0" y="T1"/>
              </a:cxn>
              <a:cxn ang="0">
                <a:pos x="T2" y="T3"/>
              </a:cxn>
              <a:cxn ang="0">
                <a:pos x="T4" y="T5"/>
              </a:cxn>
            </a:cxnLst>
            <a:rect l="0" t="0" r="r" b="b"/>
            <a:pathLst>
              <a:path w="36534" h="43200" fill="none"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path>
              <a:path w="36534" h="43200" stroke="0"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lnTo>
                  <a:pt x="14934"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6" name="Text Box 172"/>
          <p:cNvSpPr txBox="1">
            <a:spLocks noChangeArrowheads="1"/>
          </p:cNvSpPr>
          <p:nvPr/>
        </p:nvSpPr>
        <p:spPr bwMode="auto">
          <a:xfrm>
            <a:off x="2374900" y="1979613"/>
            <a:ext cx="663575" cy="31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0">
            <a:spAutoFit/>
          </a:bodyPr>
          <a:lstStyle/>
          <a:p>
            <a:pPr algn="l" eaLnBrk="1" hangingPunct="1"/>
            <a:r>
              <a:rPr kumimoji="1" lang="en-US" altLang="ja-JP" sz="1800" b="0" i="1">
                <a:solidFill>
                  <a:schemeClr val="tx1"/>
                </a:solidFill>
                <a:ea typeface="ＭＳ Ｐゴシック" charset="-128"/>
              </a:rPr>
              <a:t>W</a:t>
            </a:r>
            <a:r>
              <a:rPr kumimoji="1" lang="en-US" altLang="ja-JP" sz="1800" b="0" i="1" baseline="-25000">
                <a:solidFill>
                  <a:schemeClr val="tx1"/>
                </a:solidFill>
                <a:ea typeface="ＭＳ Ｐゴシック" charset="-128"/>
              </a:rPr>
              <a:t>i</a:t>
            </a:r>
            <a:r>
              <a:rPr kumimoji="1" lang="en-US" altLang="ja-JP" sz="1800" b="0">
                <a:solidFill>
                  <a:schemeClr val="tx1"/>
                </a:solidFill>
                <a:ea typeface="ＭＳ Ｐゴシック" charset="-128"/>
              </a:rPr>
              <a:t> = 1</a:t>
            </a:r>
          </a:p>
        </p:txBody>
      </p:sp>
      <p:sp>
        <p:nvSpPr>
          <p:cNvPr id="177" name="Line 173"/>
          <p:cNvSpPr>
            <a:spLocks noChangeShapeType="1"/>
          </p:cNvSpPr>
          <p:nvPr/>
        </p:nvSpPr>
        <p:spPr bwMode="auto">
          <a:xfrm flipV="1">
            <a:off x="3250890" y="2157413"/>
            <a:ext cx="9525" cy="541337"/>
          </a:xfrm>
          <a:prstGeom prst="line">
            <a:avLst/>
          </a:prstGeom>
          <a:noFill/>
          <a:ln w="38100">
            <a:solidFill>
              <a:schemeClr val="hlink"/>
            </a:solidFill>
            <a:round/>
            <a:headEnd type="oval" w="med" len="med"/>
            <a:tailEnd type="stealth" w="lg" len="lg"/>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ja-JP" altLang="en-US"/>
          </a:p>
        </p:txBody>
      </p:sp>
      <p:sp>
        <p:nvSpPr>
          <p:cNvPr id="178" name="Text Box 174"/>
          <p:cNvSpPr txBox="1">
            <a:spLocks noChangeArrowheads="1"/>
          </p:cNvSpPr>
          <p:nvPr/>
        </p:nvSpPr>
        <p:spPr bwMode="auto">
          <a:xfrm>
            <a:off x="1066800" y="1447800"/>
            <a:ext cx="6858000" cy="276225"/>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algn="l" eaLnBrk="1" hangingPunct="1"/>
            <a:r>
              <a:rPr kumimoji="1" lang="en-US" altLang="ja-JP" sz="1600" b="0" dirty="0">
                <a:solidFill>
                  <a:schemeClr val="tx1"/>
                </a:solidFill>
                <a:ea typeface="ＭＳ Ｐゴシック" charset="-128"/>
              </a:rPr>
              <a:t>Proposed scheme improve the average SSR by 1.2 times compare to IEEE 802.22</a:t>
            </a:r>
          </a:p>
        </p:txBody>
      </p:sp>
      <p:sp>
        <p:nvSpPr>
          <p:cNvPr id="179" name="タイトル 2"/>
          <p:cNvSpPr txBox="1">
            <a:spLocks/>
          </p:cNvSpPr>
          <p:nvPr/>
        </p:nvSpPr>
        <p:spPr bwMode="auto">
          <a:xfrm>
            <a:off x="683568" y="474639"/>
            <a:ext cx="7927032"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a:lstStyle>
          <a:p>
            <a:r>
              <a:rPr lang="en-US" altLang="ja-JP" dirty="0" smtClean="0"/>
              <a:t>Appendix: MCSS Simulation Result (4/5) [3]</a:t>
            </a:r>
            <a:endParaRPr lang="ja-JP" altLang="en-US" dirty="0"/>
          </a:p>
        </p:txBody>
      </p:sp>
    </p:spTree>
    <p:extLst>
      <p:ext uri="{BB962C8B-B14F-4D97-AF65-F5344CB8AC3E}">
        <p14:creationId xmlns:p14="http://schemas.microsoft.com/office/powerpoint/2010/main" val="1650791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36</a:t>
            </a:fld>
            <a:endParaRPr lang="en-US"/>
          </a:p>
        </p:txBody>
      </p:sp>
      <p:grpSp>
        <p:nvGrpSpPr>
          <p:cNvPr id="7" name="Group 2"/>
          <p:cNvGrpSpPr>
            <a:grpSpLocks/>
          </p:cNvGrpSpPr>
          <p:nvPr/>
        </p:nvGrpSpPr>
        <p:grpSpPr bwMode="auto">
          <a:xfrm>
            <a:off x="323850" y="1519238"/>
            <a:ext cx="6534150" cy="4899025"/>
            <a:chOff x="204" y="957"/>
            <a:chExt cx="4116" cy="3086"/>
          </a:xfrm>
        </p:grpSpPr>
        <p:sp>
          <p:nvSpPr>
            <p:cNvPr id="8" name="AutoShape 3"/>
            <p:cNvSpPr>
              <a:spLocks noChangeAspect="1" noChangeArrowheads="1" noTextEdit="1"/>
            </p:cNvSpPr>
            <p:nvPr/>
          </p:nvSpPr>
          <p:spPr bwMode="auto">
            <a:xfrm>
              <a:off x="204" y="957"/>
              <a:ext cx="4116" cy="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grpSp>
          <p:nvGrpSpPr>
            <p:cNvPr id="9" name="Group 4"/>
            <p:cNvGrpSpPr>
              <a:grpSpLocks/>
            </p:cNvGrpSpPr>
            <p:nvPr/>
          </p:nvGrpSpPr>
          <p:grpSpPr bwMode="auto">
            <a:xfrm>
              <a:off x="395" y="1118"/>
              <a:ext cx="3571" cy="2908"/>
              <a:chOff x="395" y="1118"/>
              <a:chExt cx="3571" cy="2908"/>
            </a:xfrm>
          </p:grpSpPr>
          <p:sp>
            <p:nvSpPr>
              <p:cNvPr id="928" name="Rectangle 5"/>
              <p:cNvSpPr>
                <a:spLocks noChangeArrowheads="1"/>
              </p:cNvSpPr>
              <p:nvPr/>
            </p:nvSpPr>
            <p:spPr bwMode="auto">
              <a:xfrm>
                <a:off x="740" y="1187"/>
                <a:ext cx="3189" cy="25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929" name="Rectangle 6"/>
              <p:cNvSpPr>
                <a:spLocks noChangeArrowheads="1"/>
              </p:cNvSpPr>
              <p:nvPr/>
            </p:nvSpPr>
            <p:spPr bwMode="auto">
              <a:xfrm>
                <a:off x="740" y="1187"/>
                <a:ext cx="3189" cy="2518"/>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0" name="Freeform 7"/>
              <p:cNvSpPr>
                <a:spLocks/>
              </p:cNvSpPr>
              <p:nvPr/>
            </p:nvSpPr>
            <p:spPr bwMode="auto">
              <a:xfrm>
                <a:off x="740"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1" name="Freeform 8"/>
              <p:cNvSpPr>
                <a:spLocks/>
              </p:cNvSpPr>
              <p:nvPr/>
            </p:nvSpPr>
            <p:spPr bwMode="auto">
              <a:xfrm>
                <a:off x="1378"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2" name="Freeform 9"/>
              <p:cNvSpPr>
                <a:spLocks/>
              </p:cNvSpPr>
              <p:nvPr/>
            </p:nvSpPr>
            <p:spPr bwMode="auto">
              <a:xfrm>
                <a:off x="2015"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3" name="Freeform 10"/>
              <p:cNvSpPr>
                <a:spLocks/>
              </p:cNvSpPr>
              <p:nvPr/>
            </p:nvSpPr>
            <p:spPr bwMode="auto">
              <a:xfrm>
                <a:off x="2653"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4" name="Freeform 11"/>
              <p:cNvSpPr>
                <a:spLocks/>
              </p:cNvSpPr>
              <p:nvPr/>
            </p:nvSpPr>
            <p:spPr bwMode="auto">
              <a:xfrm>
                <a:off x="3291"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5" name="Freeform 12"/>
              <p:cNvSpPr>
                <a:spLocks/>
              </p:cNvSpPr>
              <p:nvPr/>
            </p:nvSpPr>
            <p:spPr bwMode="auto">
              <a:xfrm>
                <a:off x="3929" y="1187"/>
                <a:ext cx="0" cy="2518"/>
              </a:xfrm>
              <a:custGeom>
                <a:avLst/>
                <a:gdLst>
                  <a:gd name="T0" fmla="*/ 470 h 470"/>
                  <a:gd name="T1" fmla="*/ 0 h 470"/>
                  <a:gd name="T2" fmla="*/ 0 h 470"/>
                </a:gdLst>
                <a:ahLst/>
                <a:cxnLst>
                  <a:cxn ang="0">
                    <a:pos x="0" y="T0"/>
                  </a:cxn>
                  <a:cxn ang="0">
                    <a:pos x="0" y="T1"/>
                  </a:cxn>
                  <a:cxn ang="0">
                    <a:pos x="0" y="T2"/>
                  </a:cxn>
                </a:cxnLst>
                <a:rect l="0" t="0" r="r" b="b"/>
                <a:pathLst>
                  <a:path h="470">
                    <a:moveTo>
                      <a:pt x="0" y="470"/>
                    </a:moveTo>
                    <a:lnTo>
                      <a:pt x="0" y="0"/>
                    </a:lnTo>
                    <a:lnTo>
                      <a:pt x="0"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6" name="Freeform 13"/>
              <p:cNvSpPr>
                <a:spLocks/>
              </p:cNvSpPr>
              <p:nvPr/>
            </p:nvSpPr>
            <p:spPr bwMode="auto">
              <a:xfrm>
                <a:off x="740" y="3705"/>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7" name="Freeform 14"/>
              <p:cNvSpPr>
                <a:spLocks/>
              </p:cNvSpPr>
              <p:nvPr/>
            </p:nvSpPr>
            <p:spPr bwMode="auto">
              <a:xfrm>
                <a:off x="740" y="3454"/>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8" name="Freeform 15"/>
              <p:cNvSpPr>
                <a:spLocks/>
              </p:cNvSpPr>
              <p:nvPr/>
            </p:nvSpPr>
            <p:spPr bwMode="auto">
              <a:xfrm>
                <a:off x="740" y="3202"/>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39" name="Freeform 16"/>
              <p:cNvSpPr>
                <a:spLocks/>
              </p:cNvSpPr>
              <p:nvPr/>
            </p:nvSpPr>
            <p:spPr bwMode="auto">
              <a:xfrm>
                <a:off x="740" y="2950"/>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0" name="Freeform 17"/>
              <p:cNvSpPr>
                <a:spLocks/>
              </p:cNvSpPr>
              <p:nvPr/>
            </p:nvSpPr>
            <p:spPr bwMode="auto">
              <a:xfrm>
                <a:off x="740" y="2698"/>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1" name="Freeform 18"/>
              <p:cNvSpPr>
                <a:spLocks/>
              </p:cNvSpPr>
              <p:nvPr/>
            </p:nvSpPr>
            <p:spPr bwMode="auto">
              <a:xfrm>
                <a:off x="740" y="2446"/>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2" name="Freeform 19"/>
              <p:cNvSpPr>
                <a:spLocks/>
              </p:cNvSpPr>
              <p:nvPr/>
            </p:nvSpPr>
            <p:spPr bwMode="auto">
              <a:xfrm>
                <a:off x="740" y="2189"/>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3" name="Freeform 20"/>
              <p:cNvSpPr>
                <a:spLocks/>
              </p:cNvSpPr>
              <p:nvPr/>
            </p:nvSpPr>
            <p:spPr bwMode="auto">
              <a:xfrm>
                <a:off x="740" y="1937"/>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4" name="Freeform 21"/>
              <p:cNvSpPr>
                <a:spLocks/>
              </p:cNvSpPr>
              <p:nvPr/>
            </p:nvSpPr>
            <p:spPr bwMode="auto">
              <a:xfrm>
                <a:off x="740" y="1691"/>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5" name="Freeform 22"/>
              <p:cNvSpPr>
                <a:spLocks/>
              </p:cNvSpPr>
              <p:nvPr/>
            </p:nvSpPr>
            <p:spPr bwMode="auto">
              <a:xfrm>
                <a:off x="740" y="1439"/>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6" name="Freeform 23"/>
              <p:cNvSpPr>
                <a:spLocks/>
              </p:cNvSpPr>
              <p:nvPr/>
            </p:nvSpPr>
            <p:spPr bwMode="auto">
              <a:xfrm>
                <a:off x="740" y="1187"/>
                <a:ext cx="3189" cy="0"/>
              </a:xfrm>
              <a:custGeom>
                <a:avLst/>
                <a:gdLst>
                  <a:gd name="T0" fmla="*/ 0 w 595"/>
                  <a:gd name="T1" fmla="*/ 595 w 595"/>
                  <a:gd name="T2" fmla="*/ 595 w 595"/>
                </a:gdLst>
                <a:ahLst/>
                <a:cxnLst>
                  <a:cxn ang="0">
                    <a:pos x="T0" y="0"/>
                  </a:cxn>
                  <a:cxn ang="0">
                    <a:pos x="T1" y="0"/>
                  </a:cxn>
                  <a:cxn ang="0">
                    <a:pos x="T2" y="0"/>
                  </a:cxn>
                </a:cxnLst>
                <a:rect l="0" t="0" r="r" b="b"/>
                <a:pathLst>
                  <a:path w="595">
                    <a:moveTo>
                      <a:pt x="0" y="0"/>
                    </a:moveTo>
                    <a:lnTo>
                      <a:pt x="595" y="0"/>
                    </a:lnTo>
                    <a:lnTo>
                      <a:pt x="595" y="0"/>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7" name="Line 24"/>
              <p:cNvSpPr>
                <a:spLocks noChangeShapeType="1"/>
              </p:cNvSpPr>
              <p:nvPr/>
            </p:nvSpPr>
            <p:spPr bwMode="auto">
              <a:xfrm>
                <a:off x="740" y="1187"/>
                <a:ext cx="31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8" name="Freeform 25"/>
              <p:cNvSpPr>
                <a:spLocks/>
              </p:cNvSpPr>
              <p:nvPr/>
            </p:nvSpPr>
            <p:spPr bwMode="auto">
              <a:xfrm>
                <a:off x="740" y="1187"/>
                <a:ext cx="3189" cy="2518"/>
              </a:xfrm>
              <a:custGeom>
                <a:avLst/>
                <a:gdLst>
                  <a:gd name="T0" fmla="*/ 0 w 595"/>
                  <a:gd name="T1" fmla="*/ 470 h 470"/>
                  <a:gd name="T2" fmla="*/ 595 w 595"/>
                  <a:gd name="T3" fmla="*/ 470 h 470"/>
                  <a:gd name="T4" fmla="*/ 595 w 595"/>
                  <a:gd name="T5" fmla="*/ 0 h 470"/>
                </a:gdLst>
                <a:ahLst/>
                <a:cxnLst>
                  <a:cxn ang="0">
                    <a:pos x="T0" y="T1"/>
                  </a:cxn>
                  <a:cxn ang="0">
                    <a:pos x="T2" y="T3"/>
                  </a:cxn>
                  <a:cxn ang="0">
                    <a:pos x="T4" y="T5"/>
                  </a:cxn>
                </a:cxnLst>
                <a:rect l="0" t="0" r="r" b="b"/>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49" name="Line 26"/>
              <p:cNvSpPr>
                <a:spLocks noChangeShapeType="1"/>
              </p:cNvSpPr>
              <p:nvPr/>
            </p:nvSpPr>
            <p:spPr bwMode="auto">
              <a:xfrm flipV="1">
                <a:off x="740" y="1187"/>
                <a:ext cx="0" cy="2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0" name="Line 27"/>
              <p:cNvSpPr>
                <a:spLocks noChangeShapeType="1"/>
              </p:cNvSpPr>
              <p:nvPr/>
            </p:nvSpPr>
            <p:spPr bwMode="auto">
              <a:xfrm>
                <a:off x="740" y="3705"/>
                <a:ext cx="31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1" name="Line 28"/>
              <p:cNvSpPr>
                <a:spLocks noChangeShapeType="1"/>
              </p:cNvSpPr>
              <p:nvPr/>
            </p:nvSpPr>
            <p:spPr bwMode="auto">
              <a:xfrm flipV="1">
                <a:off x="740" y="1187"/>
                <a:ext cx="0" cy="2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2" name="Line 29"/>
              <p:cNvSpPr>
                <a:spLocks noChangeShapeType="1"/>
              </p:cNvSpPr>
              <p:nvPr/>
            </p:nvSpPr>
            <p:spPr bwMode="auto">
              <a:xfrm flipV="1">
                <a:off x="740"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3" name="Line 30"/>
              <p:cNvSpPr>
                <a:spLocks noChangeShapeType="1"/>
              </p:cNvSpPr>
              <p:nvPr/>
            </p:nvSpPr>
            <p:spPr bwMode="auto">
              <a:xfrm>
                <a:off x="740"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4" name="Rectangle 31"/>
              <p:cNvSpPr>
                <a:spLocks noChangeArrowheads="1"/>
              </p:cNvSpPr>
              <p:nvPr/>
            </p:nvSpPr>
            <p:spPr bwMode="auto">
              <a:xfrm>
                <a:off x="708" y="372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a:t>
                </a:r>
                <a:endParaRPr kumimoji="1" lang="en-US" altLang="ja-JP" sz="1400" b="0">
                  <a:solidFill>
                    <a:schemeClr val="tx1"/>
                  </a:solidFill>
                  <a:ea typeface="ＭＳ Ｐゴシック" charset="-128"/>
                </a:endParaRPr>
              </a:p>
            </p:txBody>
          </p:sp>
          <p:sp>
            <p:nvSpPr>
              <p:cNvPr id="955" name="Line 32"/>
              <p:cNvSpPr>
                <a:spLocks noChangeShapeType="1"/>
              </p:cNvSpPr>
              <p:nvPr/>
            </p:nvSpPr>
            <p:spPr bwMode="auto">
              <a:xfrm flipV="1">
                <a:off x="1378"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6" name="Line 33"/>
              <p:cNvSpPr>
                <a:spLocks noChangeShapeType="1"/>
              </p:cNvSpPr>
              <p:nvPr/>
            </p:nvSpPr>
            <p:spPr bwMode="auto">
              <a:xfrm>
                <a:off x="1378"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7" name="Rectangle 34"/>
              <p:cNvSpPr>
                <a:spLocks noChangeArrowheads="1"/>
              </p:cNvSpPr>
              <p:nvPr/>
            </p:nvSpPr>
            <p:spPr bwMode="auto">
              <a:xfrm>
                <a:off x="1303" y="372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0.2</a:t>
                </a:r>
                <a:endParaRPr kumimoji="1" lang="en-US" altLang="ja-JP" sz="1400" b="0">
                  <a:solidFill>
                    <a:schemeClr val="tx1"/>
                  </a:solidFill>
                  <a:ea typeface="ＭＳ Ｐゴシック" charset="-128"/>
                </a:endParaRPr>
              </a:p>
            </p:txBody>
          </p:sp>
          <p:sp>
            <p:nvSpPr>
              <p:cNvPr id="958" name="Line 35"/>
              <p:cNvSpPr>
                <a:spLocks noChangeShapeType="1"/>
              </p:cNvSpPr>
              <p:nvPr/>
            </p:nvSpPr>
            <p:spPr bwMode="auto">
              <a:xfrm flipV="1">
                <a:off x="2015"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9" name="Line 36"/>
              <p:cNvSpPr>
                <a:spLocks noChangeShapeType="1"/>
              </p:cNvSpPr>
              <p:nvPr/>
            </p:nvSpPr>
            <p:spPr bwMode="auto">
              <a:xfrm>
                <a:off x="2015"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0" name="Rectangle 37"/>
              <p:cNvSpPr>
                <a:spLocks noChangeArrowheads="1"/>
              </p:cNvSpPr>
              <p:nvPr/>
            </p:nvSpPr>
            <p:spPr bwMode="auto">
              <a:xfrm>
                <a:off x="1940" y="372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0.4</a:t>
                </a:r>
                <a:endParaRPr kumimoji="1" lang="en-US" altLang="ja-JP" sz="1400" b="0">
                  <a:solidFill>
                    <a:schemeClr val="tx1"/>
                  </a:solidFill>
                  <a:ea typeface="ＭＳ Ｐゴシック" charset="-128"/>
                </a:endParaRPr>
              </a:p>
            </p:txBody>
          </p:sp>
          <p:sp>
            <p:nvSpPr>
              <p:cNvPr id="961" name="Line 38"/>
              <p:cNvSpPr>
                <a:spLocks noChangeShapeType="1"/>
              </p:cNvSpPr>
              <p:nvPr/>
            </p:nvSpPr>
            <p:spPr bwMode="auto">
              <a:xfrm flipV="1">
                <a:off x="2653"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2" name="Line 39"/>
              <p:cNvSpPr>
                <a:spLocks noChangeShapeType="1"/>
              </p:cNvSpPr>
              <p:nvPr/>
            </p:nvSpPr>
            <p:spPr bwMode="auto">
              <a:xfrm>
                <a:off x="2653"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3" name="Rectangle 40"/>
              <p:cNvSpPr>
                <a:spLocks noChangeArrowheads="1"/>
              </p:cNvSpPr>
              <p:nvPr/>
            </p:nvSpPr>
            <p:spPr bwMode="auto">
              <a:xfrm>
                <a:off x="2578" y="372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0.6</a:t>
                </a:r>
                <a:endParaRPr kumimoji="1" lang="en-US" altLang="ja-JP" sz="1400" b="0">
                  <a:solidFill>
                    <a:schemeClr val="tx1"/>
                  </a:solidFill>
                  <a:ea typeface="ＭＳ Ｐゴシック" charset="-128"/>
                </a:endParaRPr>
              </a:p>
            </p:txBody>
          </p:sp>
          <p:sp>
            <p:nvSpPr>
              <p:cNvPr id="964" name="Line 41"/>
              <p:cNvSpPr>
                <a:spLocks noChangeShapeType="1"/>
              </p:cNvSpPr>
              <p:nvPr/>
            </p:nvSpPr>
            <p:spPr bwMode="auto">
              <a:xfrm flipV="1">
                <a:off x="3291"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5" name="Line 42"/>
              <p:cNvSpPr>
                <a:spLocks noChangeShapeType="1"/>
              </p:cNvSpPr>
              <p:nvPr/>
            </p:nvSpPr>
            <p:spPr bwMode="auto">
              <a:xfrm>
                <a:off x="3291"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6" name="Rectangle 43"/>
              <p:cNvSpPr>
                <a:spLocks noChangeArrowheads="1"/>
              </p:cNvSpPr>
              <p:nvPr/>
            </p:nvSpPr>
            <p:spPr bwMode="auto">
              <a:xfrm>
                <a:off x="3216" y="372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0.8</a:t>
                </a:r>
                <a:endParaRPr kumimoji="1" lang="en-US" altLang="ja-JP" sz="1400" b="0">
                  <a:solidFill>
                    <a:schemeClr val="tx1"/>
                  </a:solidFill>
                  <a:ea typeface="ＭＳ Ｐゴシック" charset="-128"/>
                </a:endParaRPr>
              </a:p>
            </p:txBody>
          </p:sp>
          <p:sp>
            <p:nvSpPr>
              <p:cNvPr id="967" name="Line 44"/>
              <p:cNvSpPr>
                <a:spLocks noChangeShapeType="1"/>
              </p:cNvSpPr>
              <p:nvPr/>
            </p:nvSpPr>
            <p:spPr bwMode="auto">
              <a:xfrm flipV="1">
                <a:off x="3929" y="3673"/>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8" name="Line 45"/>
              <p:cNvSpPr>
                <a:spLocks noChangeShapeType="1"/>
              </p:cNvSpPr>
              <p:nvPr/>
            </p:nvSpPr>
            <p:spPr bwMode="auto">
              <a:xfrm>
                <a:off x="3929" y="1187"/>
                <a:ext cx="0"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9" name="Rectangle 46"/>
              <p:cNvSpPr>
                <a:spLocks noChangeArrowheads="1"/>
              </p:cNvSpPr>
              <p:nvPr/>
            </p:nvSpPr>
            <p:spPr bwMode="auto">
              <a:xfrm>
                <a:off x="3897" y="372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1</a:t>
                </a:r>
                <a:endParaRPr kumimoji="1" lang="en-US" altLang="ja-JP" sz="1400" b="0">
                  <a:solidFill>
                    <a:schemeClr val="tx1"/>
                  </a:solidFill>
                  <a:ea typeface="ＭＳ Ｐゴシック" charset="-128"/>
                </a:endParaRPr>
              </a:p>
            </p:txBody>
          </p:sp>
          <p:sp>
            <p:nvSpPr>
              <p:cNvPr id="970" name="Line 47"/>
              <p:cNvSpPr>
                <a:spLocks noChangeShapeType="1"/>
              </p:cNvSpPr>
              <p:nvPr/>
            </p:nvSpPr>
            <p:spPr bwMode="auto">
              <a:xfrm>
                <a:off x="740" y="3705"/>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1" name="Line 48"/>
              <p:cNvSpPr>
                <a:spLocks noChangeShapeType="1"/>
              </p:cNvSpPr>
              <p:nvPr/>
            </p:nvSpPr>
            <p:spPr bwMode="auto">
              <a:xfrm flipH="1">
                <a:off x="3897" y="3705"/>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 name="Rectangle 49"/>
              <p:cNvSpPr>
                <a:spLocks noChangeArrowheads="1"/>
              </p:cNvSpPr>
              <p:nvPr/>
            </p:nvSpPr>
            <p:spPr bwMode="auto">
              <a:xfrm>
                <a:off x="654" y="363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a:t>
                </a:r>
                <a:endParaRPr kumimoji="1" lang="en-US" altLang="ja-JP" sz="1400" b="0">
                  <a:solidFill>
                    <a:schemeClr val="tx1"/>
                  </a:solidFill>
                  <a:ea typeface="ＭＳ Ｐゴシック" charset="-128"/>
                </a:endParaRPr>
              </a:p>
            </p:txBody>
          </p:sp>
          <p:sp>
            <p:nvSpPr>
              <p:cNvPr id="973" name="Line 50"/>
              <p:cNvSpPr>
                <a:spLocks noChangeShapeType="1"/>
              </p:cNvSpPr>
              <p:nvPr/>
            </p:nvSpPr>
            <p:spPr bwMode="auto">
              <a:xfrm>
                <a:off x="740" y="3454"/>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4" name="Line 51"/>
              <p:cNvSpPr>
                <a:spLocks noChangeShapeType="1"/>
              </p:cNvSpPr>
              <p:nvPr/>
            </p:nvSpPr>
            <p:spPr bwMode="auto">
              <a:xfrm flipH="1">
                <a:off x="3897" y="3454"/>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5" name="Rectangle 52"/>
              <p:cNvSpPr>
                <a:spLocks noChangeArrowheads="1"/>
              </p:cNvSpPr>
              <p:nvPr/>
            </p:nvSpPr>
            <p:spPr bwMode="auto">
              <a:xfrm>
                <a:off x="563" y="3384"/>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0.1</a:t>
                </a:r>
                <a:endParaRPr kumimoji="1" lang="en-US" altLang="ja-JP" sz="1400" b="0">
                  <a:solidFill>
                    <a:schemeClr val="tx1"/>
                  </a:solidFill>
                  <a:ea typeface="ＭＳ Ｐゴシック" charset="-128"/>
                </a:endParaRPr>
              </a:p>
            </p:txBody>
          </p:sp>
          <p:sp>
            <p:nvSpPr>
              <p:cNvPr id="976" name="Line 53"/>
              <p:cNvSpPr>
                <a:spLocks noChangeShapeType="1"/>
              </p:cNvSpPr>
              <p:nvPr/>
            </p:nvSpPr>
            <p:spPr bwMode="auto">
              <a:xfrm>
                <a:off x="740" y="3202"/>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7" name="Line 54"/>
              <p:cNvSpPr>
                <a:spLocks noChangeShapeType="1"/>
              </p:cNvSpPr>
              <p:nvPr/>
            </p:nvSpPr>
            <p:spPr bwMode="auto">
              <a:xfrm flipH="1">
                <a:off x="3897" y="3202"/>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8" name="Rectangle 55"/>
              <p:cNvSpPr>
                <a:spLocks noChangeArrowheads="1"/>
              </p:cNvSpPr>
              <p:nvPr/>
            </p:nvSpPr>
            <p:spPr bwMode="auto">
              <a:xfrm>
                <a:off x="563" y="3132"/>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0.2</a:t>
                </a:r>
                <a:endParaRPr kumimoji="1" lang="en-US" altLang="ja-JP" sz="1400" b="0">
                  <a:solidFill>
                    <a:schemeClr val="tx1"/>
                  </a:solidFill>
                  <a:ea typeface="ＭＳ Ｐゴシック" charset="-128"/>
                </a:endParaRPr>
              </a:p>
            </p:txBody>
          </p:sp>
          <p:sp>
            <p:nvSpPr>
              <p:cNvPr id="979" name="Line 56"/>
              <p:cNvSpPr>
                <a:spLocks noChangeShapeType="1"/>
              </p:cNvSpPr>
              <p:nvPr/>
            </p:nvSpPr>
            <p:spPr bwMode="auto">
              <a:xfrm>
                <a:off x="740" y="2950"/>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0" name="Line 57"/>
              <p:cNvSpPr>
                <a:spLocks noChangeShapeType="1"/>
              </p:cNvSpPr>
              <p:nvPr/>
            </p:nvSpPr>
            <p:spPr bwMode="auto">
              <a:xfrm flipH="1">
                <a:off x="3897" y="2950"/>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1" name="Rectangle 58"/>
              <p:cNvSpPr>
                <a:spLocks noChangeArrowheads="1"/>
              </p:cNvSpPr>
              <p:nvPr/>
            </p:nvSpPr>
            <p:spPr bwMode="auto">
              <a:xfrm>
                <a:off x="563" y="288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0.3</a:t>
                </a:r>
                <a:endParaRPr kumimoji="1" lang="en-US" altLang="ja-JP" sz="1400" b="0">
                  <a:solidFill>
                    <a:schemeClr val="tx1"/>
                  </a:solidFill>
                  <a:ea typeface="ＭＳ Ｐゴシック" charset="-128"/>
                </a:endParaRPr>
              </a:p>
            </p:txBody>
          </p:sp>
          <p:sp>
            <p:nvSpPr>
              <p:cNvPr id="982" name="Line 59"/>
              <p:cNvSpPr>
                <a:spLocks noChangeShapeType="1"/>
              </p:cNvSpPr>
              <p:nvPr/>
            </p:nvSpPr>
            <p:spPr bwMode="auto">
              <a:xfrm>
                <a:off x="740" y="2698"/>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3" name="Line 60"/>
              <p:cNvSpPr>
                <a:spLocks noChangeShapeType="1"/>
              </p:cNvSpPr>
              <p:nvPr/>
            </p:nvSpPr>
            <p:spPr bwMode="auto">
              <a:xfrm flipH="1">
                <a:off x="3897" y="2698"/>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4" name="Rectangle 61"/>
              <p:cNvSpPr>
                <a:spLocks noChangeArrowheads="1"/>
              </p:cNvSpPr>
              <p:nvPr/>
            </p:nvSpPr>
            <p:spPr bwMode="auto">
              <a:xfrm>
                <a:off x="563" y="2629"/>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0.4</a:t>
                </a:r>
                <a:endParaRPr kumimoji="1" lang="en-US" altLang="ja-JP" sz="1400" b="0">
                  <a:solidFill>
                    <a:schemeClr val="tx1"/>
                  </a:solidFill>
                  <a:ea typeface="ＭＳ Ｐゴシック" charset="-128"/>
                </a:endParaRPr>
              </a:p>
            </p:txBody>
          </p:sp>
          <p:sp>
            <p:nvSpPr>
              <p:cNvPr id="985" name="Line 62"/>
              <p:cNvSpPr>
                <a:spLocks noChangeShapeType="1"/>
              </p:cNvSpPr>
              <p:nvPr/>
            </p:nvSpPr>
            <p:spPr bwMode="auto">
              <a:xfrm>
                <a:off x="740" y="2446"/>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6" name="Line 63"/>
              <p:cNvSpPr>
                <a:spLocks noChangeShapeType="1"/>
              </p:cNvSpPr>
              <p:nvPr/>
            </p:nvSpPr>
            <p:spPr bwMode="auto">
              <a:xfrm flipH="1">
                <a:off x="3897" y="2446"/>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7" name="Rectangle 64"/>
              <p:cNvSpPr>
                <a:spLocks noChangeArrowheads="1"/>
              </p:cNvSpPr>
              <p:nvPr/>
            </p:nvSpPr>
            <p:spPr bwMode="auto">
              <a:xfrm>
                <a:off x="563" y="2377"/>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0.5</a:t>
                </a:r>
                <a:endParaRPr kumimoji="1" lang="en-US" altLang="ja-JP" sz="1400" b="0">
                  <a:solidFill>
                    <a:schemeClr val="tx1"/>
                  </a:solidFill>
                  <a:ea typeface="ＭＳ Ｐゴシック" charset="-128"/>
                </a:endParaRPr>
              </a:p>
            </p:txBody>
          </p:sp>
          <p:sp>
            <p:nvSpPr>
              <p:cNvPr id="988" name="Line 65"/>
              <p:cNvSpPr>
                <a:spLocks noChangeShapeType="1"/>
              </p:cNvSpPr>
              <p:nvPr/>
            </p:nvSpPr>
            <p:spPr bwMode="auto">
              <a:xfrm>
                <a:off x="740" y="2189"/>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9" name="Line 66"/>
              <p:cNvSpPr>
                <a:spLocks noChangeShapeType="1"/>
              </p:cNvSpPr>
              <p:nvPr/>
            </p:nvSpPr>
            <p:spPr bwMode="auto">
              <a:xfrm flipH="1">
                <a:off x="3897" y="2189"/>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0" name="Rectangle 67"/>
              <p:cNvSpPr>
                <a:spLocks noChangeArrowheads="1"/>
              </p:cNvSpPr>
              <p:nvPr/>
            </p:nvSpPr>
            <p:spPr bwMode="auto">
              <a:xfrm>
                <a:off x="563" y="212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0.6</a:t>
                </a:r>
                <a:endParaRPr kumimoji="1" lang="en-US" altLang="ja-JP" sz="1400" b="0">
                  <a:solidFill>
                    <a:schemeClr val="tx1"/>
                  </a:solidFill>
                  <a:ea typeface="ＭＳ Ｐゴシック" charset="-128"/>
                </a:endParaRPr>
              </a:p>
            </p:txBody>
          </p:sp>
          <p:sp>
            <p:nvSpPr>
              <p:cNvPr id="991" name="Line 68"/>
              <p:cNvSpPr>
                <a:spLocks noChangeShapeType="1"/>
              </p:cNvSpPr>
              <p:nvPr/>
            </p:nvSpPr>
            <p:spPr bwMode="auto">
              <a:xfrm>
                <a:off x="740" y="1937"/>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2" name="Line 69"/>
              <p:cNvSpPr>
                <a:spLocks noChangeShapeType="1"/>
              </p:cNvSpPr>
              <p:nvPr/>
            </p:nvSpPr>
            <p:spPr bwMode="auto">
              <a:xfrm flipH="1">
                <a:off x="3897" y="1937"/>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3" name="Rectangle 70"/>
              <p:cNvSpPr>
                <a:spLocks noChangeArrowheads="1"/>
              </p:cNvSpPr>
              <p:nvPr/>
            </p:nvSpPr>
            <p:spPr bwMode="auto">
              <a:xfrm>
                <a:off x="563" y="1868"/>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0.7</a:t>
                </a:r>
                <a:endParaRPr kumimoji="1" lang="en-US" altLang="ja-JP" sz="1400" b="0">
                  <a:solidFill>
                    <a:schemeClr val="tx1"/>
                  </a:solidFill>
                  <a:ea typeface="ＭＳ Ｐゴシック" charset="-128"/>
                </a:endParaRPr>
              </a:p>
            </p:txBody>
          </p:sp>
          <p:sp>
            <p:nvSpPr>
              <p:cNvPr id="994" name="Line 71"/>
              <p:cNvSpPr>
                <a:spLocks noChangeShapeType="1"/>
              </p:cNvSpPr>
              <p:nvPr/>
            </p:nvSpPr>
            <p:spPr bwMode="auto">
              <a:xfrm>
                <a:off x="740" y="1691"/>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5" name="Line 72"/>
              <p:cNvSpPr>
                <a:spLocks noChangeShapeType="1"/>
              </p:cNvSpPr>
              <p:nvPr/>
            </p:nvSpPr>
            <p:spPr bwMode="auto">
              <a:xfrm flipH="1">
                <a:off x="3897" y="1691"/>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6" name="Rectangle 73"/>
              <p:cNvSpPr>
                <a:spLocks noChangeArrowheads="1"/>
              </p:cNvSpPr>
              <p:nvPr/>
            </p:nvSpPr>
            <p:spPr bwMode="auto">
              <a:xfrm>
                <a:off x="563" y="1621"/>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0.8</a:t>
                </a:r>
                <a:endParaRPr kumimoji="1" lang="en-US" altLang="ja-JP" sz="1400" b="0">
                  <a:solidFill>
                    <a:schemeClr val="tx1"/>
                  </a:solidFill>
                  <a:ea typeface="ＭＳ Ｐゴシック" charset="-128"/>
                </a:endParaRPr>
              </a:p>
            </p:txBody>
          </p:sp>
          <p:sp>
            <p:nvSpPr>
              <p:cNvPr id="997" name="Line 74"/>
              <p:cNvSpPr>
                <a:spLocks noChangeShapeType="1"/>
              </p:cNvSpPr>
              <p:nvPr/>
            </p:nvSpPr>
            <p:spPr bwMode="auto">
              <a:xfrm>
                <a:off x="740" y="1439"/>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8" name="Line 75"/>
              <p:cNvSpPr>
                <a:spLocks noChangeShapeType="1"/>
              </p:cNvSpPr>
              <p:nvPr/>
            </p:nvSpPr>
            <p:spPr bwMode="auto">
              <a:xfrm flipH="1">
                <a:off x="3897" y="1439"/>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9" name="Rectangle 76"/>
              <p:cNvSpPr>
                <a:spLocks noChangeArrowheads="1"/>
              </p:cNvSpPr>
              <p:nvPr/>
            </p:nvSpPr>
            <p:spPr bwMode="auto">
              <a:xfrm>
                <a:off x="563" y="1370"/>
                <a:ext cx="16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0.9</a:t>
                </a:r>
                <a:endParaRPr kumimoji="1" lang="en-US" altLang="ja-JP" sz="1400" b="0">
                  <a:solidFill>
                    <a:schemeClr val="tx1"/>
                  </a:solidFill>
                  <a:ea typeface="ＭＳ Ｐゴシック" charset="-128"/>
                </a:endParaRPr>
              </a:p>
            </p:txBody>
          </p:sp>
          <p:sp>
            <p:nvSpPr>
              <p:cNvPr id="1000" name="Line 77"/>
              <p:cNvSpPr>
                <a:spLocks noChangeShapeType="1"/>
              </p:cNvSpPr>
              <p:nvPr/>
            </p:nvSpPr>
            <p:spPr bwMode="auto">
              <a:xfrm>
                <a:off x="740" y="1187"/>
                <a:ext cx="2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1" name="Line 78"/>
              <p:cNvSpPr>
                <a:spLocks noChangeShapeType="1"/>
              </p:cNvSpPr>
              <p:nvPr/>
            </p:nvSpPr>
            <p:spPr bwMode="auto">
              <a:xfrm flipH="1">
                <a:off x="3897" y="1187"/>
                <a:ext cx="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2" name="Rectangle 79"/>
              <p:cNvSpPr>
                <a:spLocks noChangeArrowheads="1"/>
              </p:cNvSpPr>
              <p:nvPr/>
            </p:nvSpPr>
            <p:spPr bwMode="auto">
              <a:xfrm>
                <a:off x="654" y="1118"/>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1</a:t>
                </a:r>
                <a:endParaRPr kumimoji="1" lang="en-US" altLang="ja-JP" sz="1400" b="0">
                  <a:solidFill>
                    <a:schemeClr val="tx1"/>
                  </a:solidFill>
                  <a:ea typeface="ＭＳ Ｐゴシック" charset="-128"/>
                </a:endParaRPr>
              </a:p>
            </p:txBody>
          </p:sp>
          <p:sp>
            <p:nvSpPr>
              <p:cNvPr id="1003" name="Line 80"/>
              <p:cNvSpPr>
                <a:spLocks noChangeShapeType="1"/>
              </p:cNvSpPr>
              <p:nvPr/>
            </p:nvSpPr>
            <p:spPr bwMode="auto">
              <a:xfrm>
                <a:off x="740" y="1187"/>
                <a:ext cx="318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4" name="Freeform 81"/>
              <p:cNvSpPr>
                <a:spLocks/>
              </p:cNvSpPr>
              <p:nvPr/>
            </p:nvSpPr>
            <p:spPr bwMode="auto">
              <a:xfrm>
                <a:off x="740" y="1187"/>
                <a:ext cx="3189" cy="2518"/>
              </a:xfrm>
              <a:custGeom>
                <a:avLst/>
                <a:gdLst>
                  <a:gd name="T0" fmla="*/ 0 w 595"/>
                  <a:gd name="T1" fmla="*/ 470 h 470"/>
                  <a:gd name="T2" fmla="*/ 595 w 595"/>
                  <a:gd name="T3" fmla="*/ 470 h 470"/>
                  <a:gd name="T4" fmla="*/ 595 w 595"/>
                  <a:gd name="T5" fmla="*/ 0 h 470"/>
                </a:gdLst>
                <a:ahLst/>
                <a:cxnLst>
                  <a:cxn ang="0">
                    <a:pos x="T0" y="T1"/>
                  </a:cxn>
                  <a:cxn ang="0">
                    <a:pos x="T2" y="T3"/>
                  </a:cxn>
                  <a:cxn ang="0">
                    <a:pos x="T4" y="T5"/>
                  </a:cxn>
                </a:cxnLst>
                <a:rect l="0" t="0" r="r" b="b"/>
                <a:pathLst>
                  <a:path w="595" h="470">
                    <a:moveTo>
                      <a:pt x="0" y="470"/>
                    </a:moveTo>
                    <a:lnTo>
                      <a:pt x="595" y="470"/>
                    </a:lnTo>
                    <a:lnTo>
                      <a:pt x="59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5" name="Line 82"/>
              <p:cNvSpPr>
                <a:spLocks noChangeShapeType="1"/>
              </p:cNvSpPr>
              <p:nvPr/>
            </p:nvSpPr>
            <p:spPr bwMode="auto">
              <a:xfrm flipV="1">
                <a:off x="740" y="1187"/>
                <a:ext cx="0" cy="25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6" name="Oval 83"/>
              <p:cNvSpPr>
                <a:spLocks noChangeArrowheads="1"/>
              </p:cNvSpPr>
              <p:nvPr/>
            </p:nvSpPr>
            <p:spPr bwMode="auto">
              <a:xfrm>
                <a:off x="708"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7" name="Oval 84"/>
              <p:cNvSpPr>
                <a:spLocks noChangeArrowheads="1"/>
              </p:cNvSpPr>
              <p:nvPr/>
            </p:nvSpPr>
            <p:spPr bwMode="auto">
              <a:xfrm>
                <a:off x="73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8" name="Oval 85"/>
              <p:cNvSpPr>
                <a:spLocks noChangeArrowheads="1"/>
              </p:cNvSpPr>
              <p:nvPr/>
            </p:nvSpPr>
            <p:spPr bwMode="auto">
              <a:xfrm>
                <a:off x="76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09" name="Oval 86"/>
              <p:cNvSpPr>
                <a:spLocks noChangeArrowheads="1"/>
              </p:cNvSpPr>
              <p:nvPr/>
            </p:nvSpPr>
            <p:spPr bwMode="auto">
              <a:xfrm>
                <a:off x="79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0" name="Oval 87"/>
              <p:cNvSpPr>
                <a:spLocks noChangeArrowheads="1"/>
              </p:cNvSpPr>
              <p:nvPr/>
            </p:nvSpPr>
            <p:spPr bwMode="auto">
              <a:xfrm>
                <a:off x="83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1" name="Oval 88"/>
              <p:cNvSpPr>
                <a:spLocks noChangeArrowheads="1"/>
              </p:cNvSpPr>
              <p:nvPr/>
            </p:nvSpPr>
            <p:spPr bwMode="auto">
              <a:xfrm>
                <a:off x="86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2" name="Oval 89"/>
              <p:cNvSpPr>
                <a:spLocks noChangeArrowheads="1"/>
              </p:cNvSpPr>
              <p:nvPr/>
            </p:nvSpPr>
            <p:spPr bwMode="auto">
              <a:xfrm>
                <a:off x="89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3" name="Oval 90"/>
              <p:cNvSpPr>
                <a:spLocks noChangeArrowheads="1"/>
              </p:cNvSpPr>
              <p:nvPr/>
            </p:nvSpPr>
            <p:spPr bwMode="auto">
              <a:xfrm>
                <a:off x="928"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4" name="Oval 91"/>
              <p:cNvSpPr>
                <a:spLocks noChangeArrowheads="1"/>
              </p:cNvSpPr>
              <p:nvPr/>
            </p:nvSpPr>
            <p:spPr bwMode="auto">
              <a:xfrm>
                <a:off x="96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5" name="Oval 92"/>
              <p:cNvSpPr>
                <a:spLocks noChangeArrowheads="1"/>
              </p:cNvSpPr>
              <p:nvPr/>
            </p:nvSpPr>
            <p:spPr bwMode="auto">
              <a:xfrm>
                <a:off x="99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6" name="Oval 93"/>
              <p:cNvSpPr>
                <a:spLocks noChangeArrowheads="1"/>
              </p:cNvSpPr>
              <p:nvPr/>
            </p:nvSpPr>
            <p:spPr bwMode="auto">
              <a:xfrm>
                <a:off x="102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7" name="Oval 94"/>
              <p:cNvSpPr>
                <a:spLocks noChangeArrowheads="1"/>
              </p:cNvSpPr>
              <p:nvPr/>
            </p:nvSpPr>
            <p:spPr bwMode="auto">
              <a:xfrm>
                <a:off x="105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8" name="Oval 95"/>
              <p:cNvSpPr>
                <a:spLocks noChangeArrowheads="1"/>
              </p:cNvSpPr>
              <p:nvPr/>
            </p:nvSpPr>
            <p:spPr bwMode="auto">
              <a:xfrm>
                <a:off x="108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19" name="Oval 96"/>
              <p:cNvSpPr>
                <a:spLocks noChangeArrowheads="1"/>
              </p:cNvSpPr>
              <p:nvPr/>
            </p:nvSpPr>
            <p:spPr bwMode="auto">
              <a:xfrm>
                <a:off x="112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0" name="Oval 97"/>
              <p:cNvSpPr>
                <a:spLocks noChangeArrowheads="1"/>
              </p:cNvSpPr>
              <p:nvPr/>
            </p:nvSpPr>
            <p:spPr bwMode="auto">
              <a:xfrm>
                <a:off x="1153"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1" name="Oval 98"/>
              <p:cNvSpPr>
                <a:spLocks noChangeArrowheads="1"/>
              </p:cNvSpPr>
              <p:nvPr/>
            </p:nvSpPr>
            <p:spPr bwMode="auto">
              <a:xfrm>
                <a:off x="118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2" name="Oval 99"/>
              <p:cNvSpPr>
                <a:spLocks noChangeArrowheads="1"/>
              </p:cNvSpPr>
              <p:nvPr/>
            </p:nvSpPr>
            <p:spPr bwMode="auto">
              <a:xfrm>
                <a:off x="121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3" name="Oval 100"/>
              <p:cNvSpPr>
                <a:spLocks noChangeArrowheads="1"/>
              </p:cNvSpPr>
              <p:nvPr/>
            </p:nvSpPr>
            <p:spPr bwMode="auto">
              <a:xfrm>
                <a:off x="124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4" name="Oval 101"/>
              <p:cNvSpPr>
                <a:spLocks noChangeArrowheads="1"/>
              </p:cNvSpPr>
              <p:nvPr/>
            </p:nvSpPr>
            <p:spPr bwMode="auto">
              <a:xfrm>
                <a:off x="128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5" name="Oval 102"/>
              <p:cNvSpPr>
                <a:spLocks noChangeArrowheads="1"/>
              </p:cNvSpPr>
              <p:nvPr/>
            </p:nvSpPr>
            <p:spPr bwMode="auto">
              <a:xfrm>
                <a:off x="131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6" name="Oval 103"/>
              <p:cNvSpPr>
                <a:spLocks noChangeArrowheads="1"/>
              </p:cNvSpPr>
              <p:nvPr/>
            </p:nvSpPr>
            <p:spPr bwMode="auto">
              <a:xfrm>
                <a:off x="1346"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7" name="Oval 104"/>
              <p:cNvSpPr>
                <a:spLocks noChangeArrowheads="1"/>
              </p:cNvSpPr>
              <p:nvPr/>
            </p:nvSpPr>
            <p:spPr bwMode="auto">
              <a:xfrm>
                <a:off x="137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8" name="Oval 105"/>
              <p:cNvSpPr>
                <a:spLocks noChangeArrowheads="1"/>
              </p:cNvSpPr>
              <p:nvPr/>
            </p:nvSpPr>
            <p:spPr bwMode="auto">
              <a:xfrm>
                <a:off x="140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29" name="Oval 106"/>
              <p:cNvSpPr>
                <a:spLocks noChangeArrowheads="1"/>
              </p:cNvSpPr>
              <p:nvPr/>
            </p:nvSpPr>
            <p:spPr bwMode="auto">
              <a:xfrm>
                <a:off x="143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0" name="Oval 107"/>
              <p:cNvSpPr>
                <a:spLocks noChangeArrowheads="1"/>
              </p:cNvSpPr>
              <p:nvPr/>
            </p:nvSpPr>
            <p:spPr bwMode="auto">
              <a:xfrm>
                <a:off x="1469"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1" name="Oval 108"/>
              <p:cNvSpPr>
                <a:spLocks noChangeArrowheads="1"/>
              </p:cNvSpPr>
              <p:nvPr/>
            </p:nvSpPr>
            <p:spPr bwMode="auto">
              <a:xfrm>
                <a:off x="150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2" name="Oval 109"/>
              <p:cNvSpPr>
                <a:spLocks noChangeArrowheads="1"/>
              </p:cNvSpPr>
              <p:nvPr/>
            </p:nvSpPr>
            <p:spPr bwMode="auto">
              <a:xfrm>
                <a:off x="153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3" name="Oval 110"/>
              <p:cNvSpPr>
                <a:spLocks noChangeArrowheads="1"/>
              </p:cNvSpPr>
              <p:nvPr/>
            </p:nvSpPr>
            <p:spPr bwMode="auto">
              <a:xfrm>
                <a:off x="156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4" name="Oval 111"/>
              <p:cNvSpPr>
                <a:spLocks noChangeArrowheads="1"/>
              </p:cNvSpPr>
              <p:nvPr/>
            </p:nvSpPr>
            <p:spPr bwMode="auto">
              <a:xfrm>
                <a:off x="159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5" name="Oval 112"/>
              <p:cNvSpPr>
                <a:spLocks noChangeArrowheads="1"/>
              </p:cNvSpPr>
              <p:nvPr/>
            </p:nvSpPr>
            <p:spPr bwMode="auto">
              <a:xfrm>
                <a:off x="163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6" name="Oval 113"/>
              <p:cNvSpPr>
                <a:spLocks noChangeArrowheads="1"/>
              </p:cNvSpPr>
              <p:nvPr/>
            </p:nvSpPr>
            <p:spPr bwMode="auto">
              <a:xfrm>
                <a:off x="1662"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7" name="Oval 114"/>
              <p:cNvSpPr>
                <a:spLocks noChangeArrowheads="1"/>
              </p:cNvSpPr>
              <p:nvPr/>
            </p:nvSpPr>
            <p:spPr bwMode="auto">
              <a:xfrm>
                <a:off x="169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8" name="Oval 115"/>
              <p:cNvSpPr>
                <a:spLocks noChangeArrowheads="1"/>
              </p:cNvSpPr>
              <p:nvPr/>
            </p:nvSpPr>
            <p:spPr bwMode="auto">
              <a:xfrm>
                <a:off x="172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39" name="Oval 116"/>
              <p:cNvSpPr>
                <a:spLocks noChangeArrowheads="1"/>
              </p:cNvSpPr>
              <p:nvPr/>
            </p:nvSpPr>
            <p:spPr bwMode="auto">
              <a:xfrm>
                <a:off x="175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0" name="Oval 117"/>
              <p:cNvSpPr>
                <a:spLocks noChangeArrowheads="1"/>
              </p:cNvSpPr>
              <p:nvPr/>
            </p:nvSpPr>
            <p:spPr bwMode="auto">
              <a:xfrm>
                <a:off x="179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1" name="Oval 118"/>
              <p:cNvSpPr>
                <a:spLocks noChangeArrowheads="1"/>
              </p:cNvSpPr>
              <p:nvPr/>
            </p:nvSpPr>
            <p:spPr bwMode="auto">
              <a:xfrm>
                <a:off x="1823"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2" name="Oval 119"/>
              <p:cNvSpPr>
                <a:spLocks noChangeArrowheads="1"/>
              </p:cNvSpPr>
              <p:nvPr/>
            </p:nvSpPr>
            <p:spPr bwMode="auto">
              <a:xfrm>
                <a:off x="185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3" name="Oval 120"/>
              <p:cNvSpPr>
                <a:spLocks noChangeArrowheads="1"/>
              </p:cNvSpPr>
              <p:nvPr/>
            </p:nvSpPr>
            <p:spPr bwMode="auto">
              <a:xfrm>
                <a:off x="188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4" name="Oval 121"/>
              <p:cNvSpPr>
                <a:spLocks noChangeArrowheads="1"/>
              </p:cNvSpPr>
              <p:nvPr/>
            </p:nvSpPr>
            <p:spPr bwMode="auto">
              <a:xfrm>
                <a:off x="191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5" name="Oval 122"/>
              <p:cNvSpPr>
                <a:spLocks noChangeArrowheads="1"/>
              </p:cNvSpPr>
              <p:nvPr/>
            </p:nvSpPr>
            <p:spPr bwMode="auto">
              <a:xfrm>
                <a:off x="1951" y="1161"/>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6" name="Oval 123"/>
              <p:cNvSpPr>
                <a:spLocks noChangeArrowheads="1"/>
              </p:cNvSpPr>
              <p:nvPr/>
            </p:nvSpPr>
            <p:spPr bwMode="auto">
              <a:xfrm>
                <a:off x="1983" y="1166"/>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7" name="Oval 124"/>
              <p:cNvSpPr>
                <a:spLocks noChangeArrowheads="1"/>
              </p:cNvSpPr>
              <p:nvPr/>
            </p:nvSpPr>
            <p:spPr bwMode="auto">
              <a:xfrm>
                <a:off x="2010" y="1171"/>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8" name="Oval 125"/>
              <p:cNvSpPr>
                <a:spLocks noChangeArrowheads="1"/>
              </p:cNvSpPr>
              <p:nvPr/>
            </p:nvSpPr>
            <p:spPr bwMode="auto">
              <a:xfrm>
                <a:off x="2042" y="1187"/>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49" name="Oval 126"/>
              <p:cNvSpPr>
                <a:spLocks noChangeArrowheads="1"/>
              </p:cNvSpPr>
              <p:nvPr/>
            </p:nvSpPr>
            <p:spPr bwMode="auto">
              <a:xfrm>
                <a:off x="2074" y="120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0" name="Oval 127"/>
              <p:cNvSpPr>
                <a:spLocks noChangeArrowheads="1"/>
              </p:cNvSpPr>
              <p:nvPr/>
            </p:nvSpPr>
            <p:spPr bwMode="auto">
              <a:xfrm>
                <a:off x="2107" y="1236"/>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1" name="Oval 128"/>
              <p:cNvSpPr>
                <a:spLocks noChangeArrowheads="1"/>
              </p:cNvSpPr>
              <p:nvPr/>
            </p:nvSpPr>
            <p:spPr bwMode="auto">
              <a:xfrm>
                <a:off x="2139" y="12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2" name="Oval 129"/>
              <p:cNvSpPr>
                <a:spLocks noChangeArrowheads="1"/>
              </p:cNvSpPr>
              <p:nvPr/>
            </p:nvSpPr>
            <p:spPr bwMode="auto">
              <a:xfrm>
                <a:off x="2171" y="1327"/>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3" name="Oval 130"/>
              <p:cNvSpPr>
                <a:spLocks noChangeArrowheads="1"/>
              </p:cNvSpPr>
              <p:nvPr/>
            </p:nvSpPr>
            <p:spPr bwMode="auto">
              <a:xfrm>
                <a:off x="2203" y="1391"/>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4" name="Oval 131"/>
              <p:cNvSpPr>
                <a:spLocks noChangeArrowheads="1"/>
              </p:cNvSpPr>
              <p:nvPr/>
            </p:nvSpPr>
            <p:spPr bwMode="auto">
              <a:xfrm>
                <a:off x="2235" y="1477"/>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5" name="Oval 132"/>
              <p:cNvSpPr>
                <a:spLocks noChangeArrowheads="1"/>
              </p:cNvSpPr>
              <p:nvPr/>
            </p:nvSpPr>
            <p:spPr bwMode="auto">
              <a:xfrm>
                <a:off x="2267" y="1589"/>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6" name="Oval 133"/>
              <p:cNvSpPr>
                <a:spLocks noChangeArrowheads="1"/>
              </p:cNvSpPr>
              <p:nvPr/>
            </p:nvSpPr>
            <p:spPr bwMode="auto">
              <a:xfrm>
                <a:off x="2300" y="1718"/>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7" name="Oval 134"/>
              <p:cNvSpPr>
                <a:spLocks noChangeArrowheads="1"/>
              </p:cNvSpPr>
              <p:nvPr/>
            </p:nvSpPr>
            <p:spPr bwMode="auto">
              <a:xfrm>
                <a:off x="2332" y="1862"/>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8" name="Oval 135"/>
              <p:cNvSpPr>
                <a:spLocks noChangeArrowheads="1"/>
              </p:cNvSpPr>
              <p:nvPr/>
            </p:nvSpPr>
            <p:spPr bwMode="auto">
              <a:xfrm>
                <a:off x="2364" y="2034"/>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59" name="Oval 136"/>
              <p:cNvSpPr>
                <a:spLocks noChangeArrowheads="1"/>
              </p:cNvSpPr>
              <p:nvPr/>
            </p:nvSpPr>
            <p:spPr bwMode="auto">
              <a:xfrm>
                <a:off x="2396" y="2216"/>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0" name="Oval 137"/>
              <p:cNvSpPr>
                <a:spLocks noChangeArrowheads="1"/>
              </p:cNvSpPr>
              <p:nvPr/>
            </p:nvSpPr>
            <p:spPr bwMode="auto">
              <a:xfrm>
                <a:off x="2428" y="239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1" name="Oval 138"/>
              <p:cNvSpPr>
                <a:spLocks noChangeArrowheads="1"/>
              </p:cNvSpPr>
              <p:nvPr/>
            </p:nvSpPr>
            <p:spPr bwMode="auto">
              <a:xfrm>
                <a:off x="2460" y="2570"/>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2" name="Oval 139"/>
              <p:cNvSpPr>
                <a:spLocks noChangeArrowheads="1"/>
              </p:cNvSpPr>
              <p:nvPr/>
            </p:nvSpPr>
            <p:spPr bwMode="auto">
              <a:xfrm>
                <a:off x="2492" y="2752"/>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3" name="Oval 140"/>
              <p:cNvSpPr>
                <a:spLocks noChangeArrowheads="1"/>
              </p:cNvSpPr>
              <p:nvPr/>
            </p:nvSpPr>
            <p:spPr bwMode="auto">
              <a:xfrm>
                <a:off x="2525" y="2907"/>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4" name="Oval 141"/>
              <p:cNvSpPr>
                <a:spLocks noChangeArrowheads="1"/>
              </p:cNvSpPr>
              <p:nvPr/>
            </p:nvSpPr>
            <p:spPr bwMode="auto">
              <a:xfrm>
                <a:off x="2557" y="3052"/>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5" name="Oval 142"/>
              <p:cNvSpPr>
                <a:spLocks noChangeArrowheads="1"/>
              </p:cNvSpPr>
              <p:nvPr/>
            </p:nvSpPr>
            <p:spPr bwMode="auto">
              <a:xfrm>
                <a:off x="2589" y="3180"/>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6" name="Oval 143"/>
              <p:cNvSpPr>
                <a:spLocks noChangeArrowheads="1"/>
              </p:cNvSpPr>
              <p:nvPr/>
            </p:nvSpPr>
            <p:spPr bwMode="auto">
              <a:xfrm>
                <a:off x="2621" y="329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7" name="Oval 144"/>
              <p:cNvSpPr>
                <a:spLocks noChangeArrowheads="1"/>
              </p:cNvSpPr>
              <p:nvPr/>
            </p:nvSpPr>
            <p:spPr bwMode="auto">
              <a:xfrm>
                <a:off x="2648" y="3395"/>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8" name="Oval 145"/>
              <p:cNvSpPr>
                <a:spLocks noChangeArrowheads="1"/>
              </p:cNvSpPr>
              <p:nvPr/>
            </p:nvSpPr>
            <p:spPr bwMode="auto">
              <a:xfrm>
                <a:off x="2680" y="347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69" name="Oval 146"/>
              <p:cNvSpPr>
                <a:spLocks noChangeArrowheads="1"/>
              </p:cNvSpPr>
              <p:nvPr/>
            </p:nvSpPr>
            <p:spPr bwMode="auto">
              <a:xfrm>
                <a:off x="2712" y="3534"/>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0" name="Oval 147"/>
              <p:cNvSpPr>
                <a:spLocks noChangeArrowheads="1"/>
              </p:cNvSpPr>
              <p:nvPr/>
            </p:nvSpPr>
            <p:spPr bwMode="auto">
              <a:xfrm>
                <a:off x="2744" y="3577"/>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1" name="Oval 148"/>
              <p:cNvSpPr>
                <a:spLocks noChangeArrowheads="1"/>
              </p:cNvSpPr>
              <p:nvPr/>
            </p:nvSpPr>
            <p:spPr bwMode="auto">
              <a:xfrm>
                <a:off x="2777" y="3609"/>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2" name="Oval 149"/>
              <p:cNvSpPr>
                <a:spLocks noChangeArrowheads="1"/>
              </p:cNvSpPr>
              <p:nvPr/>
            </p:nvSpPr>
            <p:spPr bwMode="auto">
              <a:xfrm>
                <a:off x="2809" y="3630"/>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3" name="Oval 150"/>
              <p:cNvSpPr>
                <a:spLocks noChangeArrowheads="1"/>
              </p:cNvSpPr>
              <p:nvPr/>
            </p:nvSpPr>
            <p:spPr bwMode="auto">
              <a:xfrm>
                <a:off x="2841" y="3647"/>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4" name="Oval 151"/>
              <p:cNvSpPr>
                <a:spLocks noChangeArrowheads="1"/>
              </p:cNvSpPr>
              <p:nvPr/>
            </p:nvSpPr>
            <p:spPr bwMode="auto">
              <a:xfrm>
                <a:off x="2873" y="3657"/>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5" name="Oval 152"/>
              <p:cNvSpPr>
                <a:spLocks noChangeArrowheads="1"/>
              </p:cNvSpPr>
              <p:nvPr/>
            </p:nvSpPr>
            <p:spPr bwMode="auto">
              <a:xfrm>
                <a:off x="2905" y="3663"/>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6" name="Oval 153"/>
              <p:cNvSpPr>
                <a:spLocks noChangeArrowheads="1"/>
              </p:cNvSpPr>
              <p:nvPr/>
            </p:nvSpPr>
            <p:spPr bwMode="auto">
              <a:xfrm>
                <a:off x="2937" y="3663"/>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7" name="Oval 154"/>
              <p:cNvSpPr>
                <a:spLocks noChangeArrowheads="1"/>
              </p:cNvSpPr>
              <p:nvPr/>
            </p:nvSpPr>
            <p:spPr bwMode="auto">
              <a:xfrm>
                <a:off x="2969" y="366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8" name="Oval 155"/>
              <p:cNvSpPr>
                <a:spLocks noChangeArrowheads="1"/>
              </p:cNvSpPr>
              <p:nvPr/>
            </p:nvSpPr>
            <p:spPr bwMode="auto">
              <a:xfrm>
                <a:off x="3002" y="366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79" name="Oval 156"/>
              <p:cNvSpPr>
                <a:spLocks noChangeArrowheads="1"/>
              </p:cNvSpPr>
              <p:nvPr/>
            </p:nvSpPr>
            <p:spPr bwMode="auto">
              <a:xfrm>
                <a:off x="3034" y="366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0" name="Oval 157"/>
              <p:cNvSpPr>
                <a:spLocks noChangeArrowheads="1"/>
              </p:cNvSpPr>
              <p:nvPr/>
            </p:nvSpPr>
            <p:spPr bwMode="auto">
              <a:xfrm>
                <a:off x="3066" y="366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1" name="Oval 158"/>
              <p:cNvSpPr>
                <a:spLocks noChangeArrowheads="1"/>
              </p:cNvSpPr>
              <p:nvPr/>
            </p:nvSpPr>
            <p:spPr bwMode="auto">
              <a:xfrm>
                <a:off x="3098"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2" name="Oval 159"/>
              <p:cNvSpPr>
                <a:spLocks noChangeArrowheads="1"/>
              </p:cNvSpPr>
              <p:nvPr/>
            </p:nvSpPr>
            <p:spPr bwMode="auto">
              <a:xfrm>
                <a:off x="3130"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3" name="Oval 160"/>
              <p:cNvSpPr>
                <a:spLocks noChangeArrowheads="1"/>
              </p:cNvSpPr>
              <p:nvPr/>
            </p:nvSpPr>
            <p:spPr bwMode="auto">
              <a:xfrm>
                <a:off x="3162"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4" name="Oval 161"/>
              <p:cNvSpPr>
                <a:spLocks noChangeArrowheads="1"/>
              </p:cNvSpPr>
              <p:nvPr/>
            </p:nvSpPr>
            <p:spPr bwMode="auto">
              <a:xfrm>
                <a:off x="3195"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5" name="Oval 162"/>
              <p:cNvSpPr>
                <a:spLocks noChangeArrowheads="1"/>
              </p:cNvSpPr>
              <p:nvPr/>
            </p:nvSpPr>
            <p:spPr bwMode="auto">
              <a:xfrm>
                <a:off x="3227"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6" name="Oval 163"/>
              <p:cNvSpPr>
                <a:spLocks noChangeArrowheads="1"/>
              </p:cNvSpPr>
              <p:nvPr/>
            </p:nvSpPr>
            <p:spPr bwMode="auto">
              <a:xfrm>
                <a:off x="3259"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7" name="Oval 164"/>
              <p:cNvSpPr>
                <a:spLocks noChangeArrowheads="1"/>
              </p:cNvSpPr>
              <p:nvPr/>
            </p:nvSpPr>
            <p:spPr bwMode="auto">
              <a:xfrm>
                <a:off x="3286"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8" name="Oval 165"/>
              <p:cNvSpPr>
                <a:spLocks noChangeArrowheads="1"/>
              </p:cNvSpPr>
              <p:nvPr/>
            </p:nvSpPr>
            <p:spPr bwMode="auto">
              <a:xfrm>
                <a:off x="3318"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89" name="Oval 166"/>
              <p:cNvSpPr>
                <a:spLocks noChangeArrowheads="1"/>
              </p:cNvSpPr>
              <p:nvPr/>
            </p:nvSpPr>
            <p:spPr bwMode="auto">
              <a:xfrm>
                <a:off x="3350"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0" name="Oval 167"/>
              <p:cNvSpPr>
                <a:spLocks noChangeArrowheads="1"/>
              </p:cNvSpPr>
              <p:nvPr/>
            </p:nvSpPr>
            <p:spPr bwMode="auto">
              <a:xfrm>
                <a:off x="3382"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1" name="Oval 168"/>
              <p:cNvSpPr>
                <a:spLocks noChangeArrowheads="1"/>
              </p:cNvSpPr>
              <p:nvPr/>
            </p:nvSpPr>
            <p:spPr bwMode="auto">
              <a:xfrm>
                <a:off x="3414"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2" name="Oval 169"/>
              <p:cNvSpPr>
                <a:spLocks noChangeArrowheads="1"/>
              </p:cNvSpPr>
              <p:nvPr/>
            </p:nvSpPr>
            <p:spPr bwMode="auto">
              <a:xfrm>
                <a:off x="3446"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3" name="Oval 170"/>
              <p:cNvSpPr>
                <a:spLocks noChangeArrowheads="1"/>
              </p:cNvSpPr>
              <p:nvPr/>
            </p:nvSpPr>
            <p:spPr bwMode="auto">
              <a:xfrm>
                <a:off x="3479"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4" name="Oval 171"/>
              <p:cNvSpPr>
                <a:spLocks noChangeArrowheads="1"/>
              </p:cNvSpPr>
              <p:nvPr/>
            </p:nvSpPr>
            <p:spPr bwMode="auto">
              <a:xfrm>
                <a:off x="3511"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5" name="Oval 172"/>
              <p:cNvSpPr>
                <a:spLocks noChangeArrowheads="1"/>
              </p:cNvSpPr>
              <p:nvPr/>
            </p:nvSpPr>
            <p:spPr bwMode="auto">
              <a:xfrm>
                <a:off x="3543"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6" name="Oval 173"/>
              <p:cNvSpPr>
                <a:spLocks noChangeArrowheads="1"/>
              </p:cNvSpPr>
              <p:nvPr/>
            </p:nvSpPr>
            <p:spPr bwMode="auto">
              <a:xfrm>
                <a:off x="3575"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7" name="Oval 174"/>
              <p:cNvSpPr>
                <a:spLocks noChangeArrowheads="1"/>
              </p:cNvSpPr>
              <p:nvPr/>
            </p:nvSpPr>
            <p:spPr bwMode="auto">
              <a:xfrm>
                <a:off x="3607"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8" name="Oval 175"/>
              <p:cNvSpPr>
                <a:spLocks noChangeArrowheads="1"/>
              </p:cNvSpPr>
              <p:nvPr/>
            </p:nvSpPr>
            <p:spPr bwMode="auto">
              <a:xfrm>
                <a:off x="3639"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99" name="Oval 176"/>
              <p:cNvSpPr>
                <a:spLocks noChangeArrowheads="1"/>
              </p:cNvSpPr>
              <p:nvPr/>
            </p:nvSpPr>
            <p:spPr bwMode="auto">
              <a:xfrm>
                <a:off x="3672"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0" name="Oval 177"/>
              <p:cNvSpPr>
                <a:spLocks noChangeArrowheads="1"/>
              </p:cNvSpPr>
              <p:nvPr/>
            </p:nvSpPr>
            <p:spPr bwMode="auto">
              <a:xfrm>
                <a:off x="3704"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1" name="Oval 178"/>
              <p:cNvSpPr>
                <a:spLocks noChangeArrowheads="1"/>
              </p:cNvSpPr>
              <p:nvPr/>
            </p:nvSpPr>
            <p:spPr bwMode="auto">
              <a:xfrm>
                <a:off x="3736"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2" name="Oval 179"/>
              <p:cNvSpPr>
                <a:spLocks noChangeArrowheads="1"/>
              </p:cNvSpPr>
              <p:nvPr/>
            </p:nvSpPr>
            <p:spPr bwMode="auto">
              <a:xfrm>
                <a:off x="3768"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3" name="Oval 180"/>
              <p:cNvSpPr>
                <a:spLocks noChangeArrowheads="1"/>
              </p:cNvSpPr>
              <p:nvPr/>
            </p:nvSpPr>
            <p:spPr bwMode="auto">
              <a:xfrm>
                <a:off x="3800"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4" name="Oval 181"/>
              <p:cNvSpPr>
                <a:spLocks noChangeArrowheads="1"/>
              </p:cNvSpPr>
              <p:nvPr/>
            </p:nvSpPr>
            <p:spPr bwMode="auto">
              <a:xfrm>
                <a:off x="3832"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5" name="Oval 182"/>
              <p:cNvSpPr>
                <a:spLocks noChangeArrowheads="1"/>
              </p:cNvSpPr>
              <p:nvPr/>
            </p:nvSpPr>
            <p:spPr bwMode="auto">
              <a:xfrm>
                <a:off x="3864" y="3673"/>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6" name="Oval 183"/>
              <p:cNvSpPr>
                <a:spLocks noChangeArrowheads="1"/>
              </p:cNvSpPr>
              <p:nvPr/>
            </p:nvSpPr>
            <p:spPr bwMode="auto">
              <a:xfrm>
                <a:off x="3897" y="3673"/>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07" name="Rectangle 184"/>
              <p:cNvSpPr>
                <a:spLocks noChangeArrowheads="1"/>
              </p:cNvSpPr>
              <p:nvPr/>
            </p:nvSpPr>
            <p:spPr bwMode="auto">
              <a:xfrm>
                <a:off x="2208" y="3872"/>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SSR</a:t>
                </a:r>
                <a:endParaRPr kumimoji="1" lang="en-US" altLang="ja-JP" sz="1400" b="0">
                  <a:solidFill>
                    <a:schemeClr val="tx1"/>
                  </a:solidFill>
                  <a:ea typeface="ＭＳ Ｐゴシック" charset="-128"/>
                </a:endParaRPr>
              </a:p>
            </p:txBody>
          </p:sp>
          <p:sp>
            <p:nvSpPr>
              <p:cNvPr id="1108" name="Rectangle 185"/>
              <p:cNvSpPr>
                <a:spLocks noChangeArrowheads="1"/>
              </p:cNvSpPr>
              <p:nvPr/>
            </p:nvSpPr>
            <p:spPr bwMode="auto">
              <a:xfrm rot="16200000">
                <a:off x="305" y="2374"/>
                <a:ext cx="3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CCDF</a:t>
                </a:r>
                <a:endParaRPr kumimoji="1" lang="en-US" altLang="ja-JP" sz="1400" b="0">
                  <a:solidFill>
                    <a:schemeClr val="tx1"/>
                  </a:solidFill>
                  <a:ea typeface="ＭＳ Ｐゴシック" charset="-128"/>
                </a:endParaRPr>
              </a:p>
            </p:txBody>
          </p:sp>
          <p:sp>
            <p:nvSpPr>
              <p:cNvPr id="1109" name="Freeform 186"/>
              <p:cNvSpPr>
                <a:spLocks/>
              </p:cNvSpPr>
              <p:nvPr/>
            </p:nvSpPr>
            <p:spPr bwMode="auto">
              <a:xfrm>
                <a:off x="70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0" name="Freeform 187"/>
              <p:cNvSpPr>
                <a:spLocks/>
              </p:cNvSpPr>
              <p:nvPr/>
            </p:nvSpPr>
            <p:spPr bwMode="auto">
              <a:xfrm>
                <a:off x="72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1" name="Freeform 188"/>
              <p:cNvSpPr>
                <a:spLocks/>
              </p:cNvSpPr>
              <p:nvPr/>
            </p:nvSpPr>
            <p:spPr bwMode="auto">
              <a:xfrm>
                <a:off x="76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2" name="Freeform 189"/>
              <p:cNvSpPr>
                <a:spLocks/>
              </p:cNvSpPr>
              <p:nvPr/>
            </p:nvSpPr>
            <p:spPr bwMode="auto">
              <a:xfrm>
                <a:off x="79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3" name="Freeform 190"/>
              <p:cNvSpPr>
                <a:spLocks/>
              </p:cNvSpPr>
              <p:nvPr/>
            </p:nvSpPr>
            <p:spPr bwMode="auto">
              <a:xfrm>
                <a:off x="82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4" name="Freeform 191"/>
              <p:cNvSpPr>
                <a:spLocks/>
              </p:cNvSpPr>
              <p:nvPr/>
            </p:nvSpPr>
            <p:spPr bwMode="auto">
              <a:xfrm>
                <a:off x="85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5" name="Freeform 192"/>
              <p:cNvSpPr>
                <a:spLocks/>
              </p:cNvSpPr>
              <p:nvPr/>
            </p:nvSpPr>
            <p:spPr bwMode="auto">
              <a:xfrm>
                <a:off x="890"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6" name="Freeform 193"/>
              <p:cNvSpPr>
                <a:spLocks/>
              </p:cNvSpPr>
              <p:nvPr/>
            </p:nvSpPr>
            <p:spPr bwMode="auto">
              <a:xfrm>
                <a:off x="92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7" name="Freeform 194"/>
              <p:cNvSpPr>
                <a:spLocks/>
              </p:cNvSpPr>
              <p:nvPr/>
            </p:nvSpPr>
            <p:spPr bwMode="auto">
              <a:xfrm>
                <a:off x="95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8" name="Freeform 195"/>
              <p:cNvSpPr>
                <a:spLocks/>
              </p:cNvSpPr>
              <p:nvPr/>
            </p:nvSpPr>
            <p:spPr bwMode="auto">
              <a:xfrm>
                <a:off x="986" y="11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19" name="Freeform 196"/>
              <p:cNvSpPr>
                <a:spLocks/>
              </p:cNvSpPr>
              <p:nvPr/>
            </p:nvSpPr>
            <p:spPr bwMode="auto">
              <a:xfrm>
                <a:off x="1019"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0" name="Freeform 197"/>
              <p:cNvSpPr>
                <a:spLocks/>
              </p:cNvSpPr>
              <p:nvPr/>
            </p:nvSpPr>
            <p:spPr bwMode="auto">
              <a:xfrm>
                <a:off x="105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1" name="Freeform 198"/>
              <p:cNvSpPr>
                <a:spLocks/>
              </p:cNvSpPr>
              <p:nvPr/>
            </p:nvSpPr>
            <p:spPr bwMode="auto">
              <a:xfrm>
                <a:off x="108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2" name="Freeform 199"/>
              <p:cNvSpPr>
                <a:spLocks/>
              </p:cNvSpPr>
              <p:nvPr/>
            </p:nvSpPr>
            <p:spPr bwMode="auto">
              <a:xfrm>
                <a:off x="111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3" name="Freeform 200"/>
              <p:cNvSpPr>
                <a:spLocks/>
              </p:cNvSpPr>
              <p:nvPr/>
            </p:nvSpPr>
            <p:spPr bwMode="auto">
              <a:xfrm>
                <a:off x="114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4" name="Freeform 201"/>
              <p:cNvSpPr>
                <a:spLocks/>
              </p:cNvSpPr>
              <p:nvPr/>
            </p:nvSpPr>
            <p:spPr bwMode="auto">
              <a:xfrm>
                <a:off x="117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5" name="Freeform 202"/>
              <p:cNvSpPr>
                <a:spLocks/>
              </p:cNvSpPr>
              <p:nvPr/>
            </p:nvSpPr>
            <p:spPr bwMode="auto">
              <a:xfrm>
                <a:off x="1212"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6" name="Freeform 203"/>
              <p:cNvSpPr>
                <a:spLocks/>
              </p:cNvSpPr>
              <p:nvPr/>
            </p:nvSpPr>
            <p:spPr bwMode="auto">
              <a:xfrm>
                <a:off x="124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7" name="Freeform 204"/>
              <p:cNvSpPr>
                <a:spLocks/>
              </p:cNvSpPr>
              <p:nvPr/>
            </p:nvSpPr>
            <p:spPr bwMode="auto">
              <a:xfrm>
                <a:off x="127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0" name="Group 205"/>
            <p:cNvGrpSpPr>
              <a:grpSpLocks/>
            </p:cNvGrpSpPr>
            <p:nvPr/>
          </p:nvGrpSpPr>
          <p:grpSpPr bwMode="auto">
            <a:xfrm>
              <a:off x="713" y="1150"/>
              <a:ext cx="3253" cy="2582"/>
              <a:chOff x="713" y="1150"/>
              <a:chExt cx="3253" cy="2582"/>
            </a:xfrm>
          </p:grpSpPr>
          <p:sp>
            <p:nvSpPr>
              <p:cNvPr id="728" name="Freeform 206"/>
              <p:cNvSpPr>
                <a:spLocks/>
              </p:cNvSpPr>
              <p:nvPr/>
            </p:nvSpPr>
            <p:spPr bwMode="auto">
              <a:xfrm>
                <a:off x="1308"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9" name="Freeform 207"/>
              <p:cNvSpPr>
                <a:spLocks/>
              </p:cNvSpPr>
              <p:nvPr/>
            </p:nvSpPr>
            <p:spPr bwMode="auto">
              <a:xfrm>
                <a:off x="1340"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0" name="Freeform 208"/>
              <p:cNvSpPr>
                <a:spLocks/>
              </p:cNvSpPr>
              <p:nvPr/>
            </p:nvSpPr>
            <p:spPr bwMode="auto">
              <a:xfrm>
                <a:off x="136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1" name="Freeform 209"/>
              <p:cNvSpPr>
                <a:spLocks/>
              </p:cNvSpPr>
              <p:nvPr/>
            </p:nvSpPr>
            <p:spPr bwMode="auto">
              <a:xfrm>
                <a:off x="139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2" name="Freeform 210"/>
              <p:cNvSpPr>
                <a:spLocks/>
              </p:cNvSpPr>
              <p:nvPr/>
            </p:nvSpPr>
            <p:spPr bwMode="auto">
              <a:xfrm>
                <a:off x="143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3" name="Freeform 211"/>
              <p:cNvSpPr>
                <a:spLocks/>
              </p:cNvSpPr>
              <p:nvPr/>
            </p:nvSpPr>
            <p:spPr bwMode="auto">
              <a:xfrm>
                <a:off x="1463"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4" name="Freeform 212"/>
              <p:cNvSpPr>
                <a:spLocks/>
              </p:cNvSpPr>
              <p:nvPr/>
            </p:nvSpPr>
            <p:spPr bwMode="auto">
              <a:xfrm>
                <a:off x="149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5" name="Freeform 213"/>
              <p:cNvSpPr>
                <a:spLocks/>
              </p:cNvSpPr>
              <p:nvPr/>
            </p:nvSpPr>
            <p:spPr bwMode="auto">
              <a:xfrm>
                <a:off x="152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6" name="Freeform 214"/>
              <p:cNvSpPr>
                <a:spLocks/>
              </p:cNvSpPr>
              <p:nvPr/>
            </p:nvSpPr>
            <p:spPr bwMode="auto">
              <a:xfrm>
                <a:off x="1560"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7" name="Freeform 215"/>
              <p:cNvSpPr>
                <a:spLocks/>
              </p:cNvSpPr>
              <p:nvPr/>
            </p:nvSpPr>
            <p:spPr bwMode="auto">
              <a:xfrm>
                <a:off x="159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8" name="Freeform 216"/>
              <p:cNvSpPr>
                <a:spLocks/>
              </p:cNvSpPr>
              <p:nvPr/>
            </p:nvSpPr>
            <p:spPr bwMode="auto">
              <a:xfrm>
                <a:off x="162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39" name="Freeform 217"/>
              <p:cNvSpPr>
                <a:spLocks/>
              </p:cNvSpPr>
              <p:nvPr/>
            </p:nvSpPr>
            <p:spPr bwMode="auto">
              <a:xfrm>
                <a:off x="1656"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0" name="Freeform 218"/>
              <p:cNvSpPr>
                <a:spLocks/>
              </p:cNvSpPr>
              <p:nvPr/>
            </p:nvSpPr>
            <p:spPr bwMode="auto">
              <a:xfrm>
                <a:off x="1689"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1" name="Freeform 219"/>
              <p:cNvSpPr>
                <a:spLocks/>
              </p:cNvSpPr>
              <p:nvPr/>
            </p:nvSpPr>
            <p:spPr bwMode="auto">
              <a:xfrm>
                <a:off x="172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2" name="Freeform 220"/>
              <p:cNvSpPr>
                <a:spLocks/>
              </p:cNvSpPr>
              <p:nvPr/>
            </p:nvSpPr>
            <p:spPr bwMode="auto">
              <a:xfrm>
                <a:off x="175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3" name="Freeform 221"/>
              <p:cNvSpPr>
                <a:spLocks/>
              </p:cNvSpPr>
              <p:nvPr/>
            </p:nvSpPr>
            <p:spPr bwMode="auto">
              <a:xfrm>
                <a:off x="178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4" name="Freeform 222"/>
              <p:cNvSpPr>
                <a:spLocks/>
              </p:cNvSpPr>
              <p:nvPr/>
            </p:nvSpPr>
            <p:spPr bwMode="auto">
              <a:xfrm>
                <a:off x="181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5" name="Freeform 223"/>
              <p:cNvSpPr>
                <a:spLocks/>
              </p:cNvSpPr>
              <p:nvPr/>
            </p:nvSpPr>
            <p:spPr bwMode="auto">
              <a:xfrm>
                <a:off x="184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6" name="Freeform 224"/>
              <p:cNvSpPr>
                <a:spLocks/>
              </p:cNvSpPr>
              <p:nvPr/>
            </p:nvSpPr>
            <p:spPr bwMode="auto">
              <a:xfrm>
                <a:off x="1881" y="1155"/>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7" name="Freeform 225"/>
              <p:cNvSpPr>
                <a:spLocks/>
              </p:cNvSpPr>
              <p:nvPr/>
            </p:nvSpPr>
            <p:spPr bwMode="auto">
              <a:xfrm>
                <a:off x="1914" y="1161"/>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8" name="Freeform 226"/>
              <p:cNvSpPr>
                <a:spLocks/>
              </p:cNvSpPr>
              <p:nvPr/>
            </p:nvSpPr>
            <p:spPr bwMode="auto">
              <a:xfrm>
                <a:off x="1946" y="116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49" name="Freeform 227"/>
              <p:cNvSpPr>
                <a:spLocks/>
              </p:cNvSpPr>
              <p:nvPr/>
            </p:nvSpPr>
            <p:spPr bwMode="auto">
              <a:xfrm>
                <a:off x="1978" y="1171"/>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0" name="Freeform 228"/>
              <p:cNvSpPr>
                <a:spLocks/>
              </p:cNvSpPr>
              <p:nvPr/>
            </p:nvSpPr>
            <p:spPr bwMode="auto">
              <a:xfrm>
                <a:off x="2005" y="119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1" name="Freeform 229"/>
              <p:cNvSpPr>
                <a:spLocks/>
              </p:cNvSpPr>
              <p:nvPr/>
            </p:nvSpPr>
            <p:spPr bwMode="auto">
              <a:xfrm>
                <a:off x="2037" y="1214"/>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2" name="Freeform 230"/>
              <p:cNvSpPr>
                <a:spLocks/>
              </p:cNvSpPr>
              <p:nvPr/>
            </p:nvSpPr>
            <p:spPr bwMode="auto">
              <a:xfrm>
                <a:off x="2069" y="1252"/>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3" name="Freeform 231"/>
              <p:cNvSpPr>
                <a:spLocks/>
              </p:cNvSpPr>
              <p:nvPr/>
            </p:nvSpPr>
            <p:spPr bwMode="auto">
              <a:xfrm>
                <a:off x="2101" y="130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4" name="Freeform 232"/>
              <p:cNvSpPr>
                <a:spLocks/>
              </p:cNvSpPr>
              <p:nvPr/>
            </p:nvSpPr>
            <p:spPr bwMode="auto">
              <a:xfrm>
                <a:off x="2133" y="1359"/>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5" name="Freeform 233"/>
              <p:cNvSpPr>
                <a:spLocks/>
              </p:cNvSpPr>
              <p:nvPr/>
            </p:nvSpPr>
            <p:spPr bwMode="auto">
              <a:xfrm>
                <a:off x="2166" y="1445"/>
                <a:ext cx="75" cy="58"/>
              </a:xfrm>
              <a:custGeom>
                <a:avLst/>
                <a:gdLst>
                  <a:gd name="T0" fmla="*/ 0 w 75"/>
                  <a:gd name="T1" fmla="*/ 58 h 58"/>
                  <a:gd name="T2" fmla="*/ 75 w 75"/>
                  <a:gd name="T3" fmla="*/ 58 h 58"/>
                  <a:gd name="T4" fmla="*/ 37 w 75"/>
                  <a:gd name="T5" fmla="*/ 0 h 58"/>
                  <a:gd name="T6" fmla="*/ 0 w 75"/>
                  <a:gd name="T7" fmla="*/ 58 h 58"/>
                </a:gdLst>
                <a:ahLst/>
                <a:cxnLst>
                  <a:cxn ang="0">
                    <a:pos x="T0" y="T1"/>
                  </a:cxn>
                  <a:cxn ang="0">
                    <a:pos x="T2" y="T3"/>
                  </a:cxn>
                  <a:cxn ang="0">
                    <a:pos x="T4" y="T5"/>
                  </a:cxn>
                  <a:cxn ang="0">
                    <a:pos x="T6" y="T7"/>
                  </a:cxn>
                </a:cxnLst>
                <a:rect l="0" t="0" r="r" b="b"/>
                <a:pathLst>
                  <a:path w="75" h="58">
                    <a:moveTo>
                      <a:pt x="0" y="58"/>
                    </a:moveTo>
                    <a:lnTo>
                      <a:pt x="75" y="58"/>
                    </a:lnTo>
                    <a:lnTo>
                      <a:pt x="37" y="0"/>
                    </a:lnTo>
                    <a:lnTo>
                      <a:pt x="0" y="58"/>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6" name="Freeform 234"/>
              <p:cNvSpPr>
                <a:spLocks/>
              </p:cNvSpPr>
              <p:nvPr/>
            </p:nvSpPr>
            <p:spPr bwMode="auto">
              <a:xfrm>
                <a:off x="2198" y="154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7" name="Freeform 235"/>
              <p:cNvSpPr>
                <a:spLocks/>
              </p:cNvSpPr>
              <p:nvPr/>
            </p:nvSpPr>
            <p:spPr bwMode="auto">
              <a:xfrm>
                <a:off x="2230" y="167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8" name="Freeform 236"/>
              <p:cNvSpPr>
                <a:spLocks/>
              </p:cNvSpPr>
              <p:nvPr/>
            </p:nvSpPr>
            <p:spPr bwMode="auto">
              <a:xfrm>
                <a:off x="2262" y="182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59" name="Freeform 237"/>
              <p:cNvSpPr>
                <a:spLocks/>
              </p:cNvSpPr>
              <p:nvPr/>
            </p:nvSpPr>
            <p:spPr bwMode="auto">
              <a:xfrm>
                <a:off x="2294" y="1986"/>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0" name="Freeform 238"/>
              <p:cNvSpPr>
                <a:spLocks/>
              </p:cNvSpPr>
              <p:nvPr/>
            </p:nvSpPr>
            <p:spPr bwMode="auto">
              <a:xfrm>
                <a:off x="2326" y="21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1" name="Freeform 239"/>
              <p:cNvSpPr>
                <a:spLocks/>
              </p:cNvSpPr>
              <p:nvPr/>
            </p:nvSpPr>
            <p:spPr bwMode="auto">
              <a:xfrm>
                <a:off x="2358" y="23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2" name="Freeform 240"/>
              <p:cNvSpPr>
                <a:spLocks/>
              </p:cNvSpPr>
              <p:nvPr/>
            </p:nvSpPr>
            <p:spPr bwMode="auto">
              <a:xfrm>
                <a:off x="2391" y="2527"/>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3" name="Freeform 241"/>
              <p:cNvSpPr>
                <a:spLocks/>
              </p:cNvSpPr>
              <p:nvPr/>
            </p:nvSpPr>
            <p:spPr bwMode="auto">
              <a:xfrm>
                <a:off x="2423" y="2709"/>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4" name="Freeform 242"/>
              <p:cNvSpPr>
                <a:spLocks/>
              </p:cNvSpPr>
              <p:nvPr/>
            </p:nvSpPr>
            <p:spPr bwMode="auto">
              <a:xfrm>
                <a:off x="2455" y="288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5" name="Freeform 243"/>
              <p:cNvSpPr>
                <a:spLocks/>
              </p:cNvSpPr>
              <p:nvPr/>
            </p:nvSpPr>
            <p:spPr bwMode="auto">
              <a:xfrm>
                <a:off x="2487" y="3041"/>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6" name="Freeform 244"/>
              <p:cNvSpPr>
                <a:spLocks/>
              </p:cNvSpPr>
              <p:nvPr/>
            </p:nvSpPr>
            <p:spPr bwMode="auto">
              <a:xfrm>
                <a:off x="2519" y="318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7" name="Freeform 245"/>
              <p:cNvSpPr>
                <a:spLocks/>
              </p:cNvSpPr>
              <p:nvPr/>
            </p:nvSpPr>
            <p:spPr bwMode="auto">
              <a:xfrm>
                <a:off x="2551" y="3293"/>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8" name="Freeform 246"/>
              <p:cNvSpPr>
                <a:spLocks/>
              </p:cNvSpPr>
              <p:nvPr/>
            </p:nvSpPr>
            <p:spPr bwMode="auto">
              <a:xfrm>
                <a:off x="2584" y="3384"/>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69" name="Freeform 247"/>
              <p:cNvSpPr>
                <a:spLocks/>
              </p:cNvSpPr>
              <p:nvPr/>
            </p:nvSpPr>
            <p:spPr bwMode="auto">
              <a:xfrm>
                <a:off x="2616" y="3464"/>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0" name="Freeform 248"/>
              <p:cNvSpPr>
                <a:spLocks/>
              </p:cNvSpPr>
              <p:nvPr/>
            </p:nvSpPr>
            <p:spPr bwMode="auto">
              <a:xfrm>
                <a:off x="2643" y="352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1" name="Freeform 249"/>
              <p:cNvSpPr>
                <a:spLocks/>
              </p:cNvSpPr>
              <p:nvPr/>
            </p:nvSpPr>
            <p:spPr bwMode="auto">
              <a:xfrm>
                <a:off x="2675" y="356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2" name="Freeform 250"/>
              <p:cNvSpPr>
                <a:spLocks/>
              </p:cNvSpPr>
              <p:nvPr/>
            </p:nvSpPr>
            <p:spPr bwMode="auto">
              <a:xfrm>
                <a:off x="2707" y="359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3" name="Freeform 251"/>
              <p:cNvSpPr>
                <a:spLocks/>
              </p:cNvSpPr>
              <p:nvPr/>
            </p:nvSpPr>
            <p:spPr bwMode="auto">
              <a:xfrm>
                <a:off x="2739" y="362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4" name="Freeform 252"/>
              <p:cNvSpPr>
                <a:spLocks/>
              </p:cNvSpPr>
              <p:nvPr/>
            </p:nvSpPr>
            <p:spPr bwMode="auto">
              <a:xfrm>
                <a:off x="2771" y="3636"/>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5" name="Freeform 253"/>
              <p:cNvSpPr>
                <a:spLocks/>
              </p:cNvSpPr>
              <p:nvPr/>
            </p:nvSpPr>
            <p:spPr bwMode="auto">
              <a:xfrm>
                <a:off x="2803" y="3647"/>
                <a:ext cx="75" cy="58"/>
              </a:xfrm>
              <a:custGeom>
                <a:avLst/>
                <a:gdLst>
                  <a:gd name="T0" fmla="*/ 0 w 75"/>
                  <a:gd name="T1" fmla="*/ 58 h 58"/>
                  <a:gd name="T2" fmla="*/ 75 w 75"/>
                  <a:gd name="T3" fmla="*/ 58 h 58"/>
                  <a:gd name="T4" fmla="*/ 38 w 75"/>
                  <a:gd name="T5" fmla="*/ 0 h 58"/>
                  <a:gd name="T6" fmla="*/ 0 w 75"/>
                  <a:gd name="T7" fmla="*/ 58 h 58"/>
                </a:gdLst>
                <a:ahLst/>
                <a:cxnLst>
                  <a:cxn ang="0">
                    <a:pos x="T0" y="T1"/>
                  </a:cxn>
                  <a:cxn ang="0">
                    <a:pos x="T2" y="T3"/>
                  </a:cxn>
                  <a:cxn ang="0">
                    <a:pos x="T4" y="T5"/>
                  </a:cxn>
                  <a:cxn ang="0">
                    <a:pos x="T6" y="T7"/>
                  </a:cxn>
                </a:cxnLst>
                <a:rect l="0" t="0" r="r" b="b"/>
                <a:pathLst>
                  <a:path w="75" h="58">
                    <a:moveTo>
                      <a:pt x="0" y="58"/>
                    </a:moveTo>
                    <a:lnTo>
                      <a:pt x="75" y="58"/>
                    </a:lnTo>
                    <a:lnTo>
                      <a:pt x="38" y="0"/>
                    </a:lnTo>
                    <a:lnTo>
                      <a:pt x="0" y="58"/>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6" name="Freeform 254"/>
              <p:cNvSpPr>
                <a:spLocks/>
              </p:cNvSpPr>
              <p:nvPr/>
            </p:nvSpPr>
            <p:spPr bwMode="auto">
              <a:xfrm>
                <a:off x="2835" y="3657"/>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7" name="Freeform 255"/>
              <p:cNvSpPr>
                <a:spLocks/>
              </p:cNvSpPr>
              <p:nvPr/>
            </p:nvSpPr>
            <p:spPr bwMode="auto">
              <a:xfrm>
                <a:off x="2868" y="3657"/>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8" name="Freeform 256"/>
              <p:cNvSpPr>
                <a:spLocks/>
              </p:cNvSpPr>
              <p:nvPr/>
            </p:nvSpPr>
            <p:spPr bwMode="auto">
              <a:xfrm>
                <a:off x="2900" y="366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79" name="Freeform 257"/>
              <p:cNvSpPr>
                <a:spLocks/>
              </p:cNvSpPr>
              <p:nvPr/>
            </p:nvSpPr>
            <p:spPr bwMode="auto">
              <a:xfrm>
                <a:off x="2932" y="366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0" name="Freeform 258"/>
              <p:cNvSpPr>
                <a:spLocks/>
              </p:cNvSpPr>
              <p:nvPr/>
            </p:nvSpPr>
            <p:spPr bwMode="auto">
              <a:xfrm>
                <a:off x="2964" y="3663"/>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1" name="Freeform 259"/>
              <p:cNvSpPr>
                <a:spLocks/>
              </p:cNvSpPr>
              <p:nvPr/>
            </p:nvSpPr>
            <p:spPr bwMode="auto">
              <a:xfrm>
                <a:off x="2996" y="3663"/>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2" name="Freeform 260"/>
              <p:cNvSpPr>
                <a:spLocks/>
              </p:cNvSpPr>
              <p:nvPr/>
            </p:nvSpPr>
            <p:spPr bwMode="auto">
              <a:xfrm>
                <a:off x="3028"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3" name="Freeform 261"/>
              <p:cNvSpPr>
                <a:spLocks/>
              </p:cNvSpPr>
              <p:nvPr/>
            </p:nvSpPr>
            <p:spPr bwMode="auto">
              <a:xfrm>
                <a:off x="3061"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4" name="Freeform 262"/>
              <p:cNvSpPr>
                <a:spLocks/>
              </p:cNvSpPr>
              <p:nvPr/>
            </p:nvSpPr>
            <p:spPr bwMode="auto">
              <a:xfrm>
                <a:off x="3093"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5" name="Freeform 263"/>
              <p:cNvSpPr>
                <a:spLocks/>
              </p:cNvSpPr>
              <p:nvPr/>
            </p:nvSpPr>
            <p:spPr bwMode="auto">
              <a:xfrm>
                <a:off x="3125"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6" name="Freeform 264"/>
              <p:cNvSpPr>
                <a:spLocks/>
              </p:cNvSpPr>
              <p:nvPr/>
            </p:nvSpPr>
            <p:spPr bwMode="auto">
              <a:xfrm>
                <a:off x="3157"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7" name="Freeform 265"/>
              <p:cNvSpPr>
                <a:spLocks/>
              </p:cNvSpPr>
              <p:nvPr/>
            </p:nvSpPr>
            <p:spPr bwMode="auto">
              <a:xfrm>
                <a:off x="3189"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8" name="Freeform 266"/>
              <p:cNvSpPr>
                <a:spLocks/>
              </p:cNvSpPr>
              <p:nvPr/>
            </p:nvSpPr>
            <p:spPr bwMode="auto">
              <a:xfrm>
                <a:off x="3221"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89" name="Freeform 267"/>
              <p:cNvSpPr>
                <a:spLocks/>
              </p:cNvSpPr>
              <p:nvPr/>
            </p:nvSpPr>
            <p:spPr bwMode="auto">
              <a:xfrm>
                <a:off x="3253" y="3668"/>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0" name="Freeform 268"/>
              <p:cNvSpPr>
                <a:spLocks/>
              </p:cNvSpPr>
              <p:nvPr/>
            </p:nvSpPr>
            <p:spPr bwMode="auto">
              <a:xfrm>
                <a:off x="3280"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1" name="Freeform 269"/>
              <p:cNvSpPr>
                <a:spLocks/>
              </p:cNvSpPr>
              <p:nvPr/>
            </p:nvSpPr>
            <p:spPr bwMode="auto">
              <a:xfrm>
                <a:off x="3312"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2" name="Freeform 270"/>
              <p:cNvSpPr>
                <a:spLocks/>
              </p:cNvSpPr>
              <p:nvPr/>
            </p:nvSpPr>
            <p:spPr bwMode="auto">
              <a:xfrm>
                <a:off x="3345"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3" name="Freeform 271"/>
              <p:cNvSpPr>
                <a:spLocks/>
              </p:cNvSpPr>
              <p:nvPr/>
            </p:nvSpPr>
            <p:spPr bwMode="auto">
              <a:xfrm>
                <a:off x="3377"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4" name="Freeform 272"/>
              <p:cNvSpPr>
                <a:spLocks/>
              </p:cNvSpPr>
              <p:nvPr/>
            </p:nvSpPr>
            <p:spPr bwMode="auto">
              <a:xfrm>
                <a:off x="3409"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5" name="Freeform 273"/>
              <p:cNvSpPr>
                <a:spLocks/>
              </p:cNvSpPr>
              <p:nvPr/>
            </p:nvSpPr>
            <p:spPr bwMode="auto">
              <a:xfrm>
                <a:off x="3441"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6" name="Freeform 274"/>
              <p:cNvSpPr>
                <a:spLocks/>
              </p:cNvSpPr>
              <p:nvPr/>
            </p:nvSpPr>
            <p:spPr bwMode="auto">
              <a:xfrm>
                <a:off x="3473"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7" name="Freeform 275"/>
              <p:cNvSpPr>
                <a:spLocks/>
              </p:cNvSpPr>
              <p:nvPr/>
            </p:nvSpPr>
            <p:spPr bwMode="auto">
              <a:xfrm>
                <a:off x="3505"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8" name="Freeform 276"/>
              <p:cNvSpPr>
                <a:spLocks/>
              </p:cNvSpPr>
              <p:nvPr/>
            </p:nvSpPr>
            <p:spPr bwMode="auto">
              <a:xfrm>
                <a:off x="3538"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99" name="Freeform 277"/>
              <p:cNvSpPr>
                <a:spLocks/>
              </p:cNvSpPr>
              <p:nvPr/>
            </p:nvSpPr>
            <p:spPr bwMode="auto">
              <a:xfrm>
                <a:off x="3570"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0" name="Freeform 278"/>
              <p:cNvSpPr>
                <a:spLocks/>
              </p:cNvSpPr>
              <p:nvPr/>
            </p:nvSpPr>
            <p:spPr bwMode="auto">
              <a:xfrm>
                <a:off x="3602"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1" name="Freeform 279"/>
              <p:cNvSpPr>
                <a:spLocks/>
              </p:cNvSpPr>
              <p:nvPr/>
            </p:nvSpPr>
            <p:spPr bwMode="auto">
              <a:xfrm>
                <a:off x="3634"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2" name="Freeform 280"/>
              <p:cNvSpPr>
                <a:spLocks/>
              </p:cNvSpPr>
              <p:nvPr/>
            </p:nvSpPr>
            <p:spPr bwMode="auto">
              <a:xfrm>
                <a:off x="3666"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3" name="Freeform 281"/>
              <p:cNvSpPr>
                <a:spLocks/>
              </p:cNvSpPr>
              <p:nvPr/>
            </p:nvSpPr>
            <p:spPr bwMode="auto">
              <a:xfrm>
                <a:off x="3698"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4" name="Freeform 282"/>
              <p:cNvSpPr>
                <a:spLocks/>
              </p:cNvSpPr>
              <p:nvPr/>
            </p:nvSpPr>
            <p:spPr bwMode="auto">
              <a:xfrm>
                <a:off x="3730" y="3668"/>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5" name="Freeform 283"/>
              <p:cNvSpPr>
                <a:spLocks/>
              </p:cNvSpPr>
              <p:nvPr/>
            </p:nvSpPr>
            <p:spPr bwMode="auto">
              <a:xfrm>
                <a:off x="3763"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6" name="Freeform 284"/>
              <p:cNvSpPr>
                <a:spLocks/>
              </p:cNvSpPr>
              <p:nvPr/>
            </p:nvSpPr>
            <p:spPr bwMode="auto">
              <a:xfrm>
                <a:off x="3795"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7" name="Freeform 285"/>
              <p:cNvSpPr>
                <a:spLocks/>
              </p:cNvSpPr>
              <p:nvPr/>
            </p:nvSpPr>
            <p:spPr bwMode="auto">
              <a:xfrm>
                <a:off x="3827" y="366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8" name="Freeform 286"/>
              <p:cNvSpPr>
                <a:spLocks/>
              </p:cNvSpPr>
              <p:nvPr/>
            </p:nvSpPr>
            <p:spPr bwMode="auto">
              <a:xfrm>
                <a:off x="3859"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09" name="Freeform 287"/>
              <p:cNvSpPr>
                <a:spLocks/>
              </p:cNvSpPr>
              <p:nvPr/>
            </p:nvSpPr>
            <p:spPr bwMode="auto">
              <a:xfrm>
                <a:off x="3891"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0" name="Rectangle 288"/>
              <p:cNvSpPr>
                <a:spLocks noChangeArrowheads="1"/>
              </p:cNvSpPr>
              <p:nvPr/>
            </p:nvSpPr>
            <p:spPr bwMode="auto">
              <a:xfrm>
                <a:off x="713"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1" name="Rectangle 289"/>
              <p:cNvSpPr>
                <a:spLocks noChangeArrowheads="1"/>
              </p:cNvSpPr>
              <p:nvPr/>
            </p:nvSpPr>
            <p:spPr bwMode="auto">
              <a:xfrm>
                <a:off x="74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2" name="Rectangle 290"/>
              <p:cNvSpPr>
                <a:spLocks noChangeArrowheads="1"/>
              </p:cNvSpPr>
              <p:nvPr/>
            </p:nvSpPr>
            <p:spPr bwMode="auto">
              <a:xfrm>
                <a:off x="77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3" name="Rectangle 291"/>
              <p:cNvSpPr>
                <a:spLocks noChangeArrowheads="1"/>
              </p:cNvSpPr>
              <p:nvPr/>
            </p:nvSpPr>
            <p:spPr bwMode="auto">
              <a:xfrm>
                <a:off x="80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4" name="Rectangle 292"/>
              <p:cNvSpPr>
                <a:spLocks noChangeArrowheads="1"/>
              </p:cNvSpPr>
              <p:nvPr/>
            </p:nvSpPr>
            <p:spPr bwMode="auto">
              <a:xfrm>
                <a:off x="83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5" name="Rectangle 293"/>
              <p:cNvSpPr>
                <a:spLocks noChangeArrowheads="1"/>
              </p:cNvSpPr>
              <p:nvPr/>
            </p:nvSpPr>
            <p:spPr bwMode="auto">
              <a:xfrm>
                <a:off x="86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6" name="Rectangle 294"/>
              <p:cNvSpPr>
                <a:spLocks noChangeArrowheads="1"/>
              </p:cNvSpPr>
              <p:nvPr/>
            </p:nvSpPr>
            <p:spPr bwMode="auto">
              <a:xfrm>
                <a:off x="90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7" name="Rectangle 295"/>
              <p:cNvSpPr>
                <a:spLocks noChangeArrowheads="1"/>
              </p:cNvSpPr>
              <p:nvPr/>
            </p:nvSpPr>
            <p:spPr bwMode="auto">
              <a:xfrm>
                <a:off x="93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8" name="Rectangle 296"/>
              <p:cNvSpPr>
                <a:spLocks noChangeArrowheads="1"/>
              </p:cNvSpPr>
              <p:nvPr/>
            </p:nvSpPr>
            <p:spPr bwMode="auto">
              <a:xfrm>
                <a:off x="96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19" name="Rectangle 297"/>
              <p:cNvSpPr>
                <a:spLocks noChangeArrowheads="1"/>
              </p:cNvSpPr>
              <p:nvPr/>
            </p:nvSpPr>
            <p:spPr bwMode="auto">
              <a:xfrm>
                <a:off x="997"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0" name="Rectangle 298"/>
              <p:cNvSpPr>
                <a:spLocks noChangeArrowheads="1"/>
              </p:cNvSpPr>
              <p:nvPr/>
            </p:nvSpPr>
            <p:spPr bwMode="auto">
              <a:xfrm>
                <a:off x="1029"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1" name="Rectangle 299"/>
              <p:cNvSpPr>
                <a:spLocks noChangeArrowheads="1"/>
              </p:cNvSpPr>
              <p:nvPr/>
            </p:nvSpPr>
            <p:spPr bwMode="auto">
              <a:xfrm>
                <a:off x="1062"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2" name="Rectangle 300"/>
              <p:cNvSpPr>
                <a:spLocks noChangeArrowheads="1"/>
              </p:cNvSpPr>
              <p:nvPr/>
            </p:nvSpPr>
            <p:spPr bwMode="auto">
              <a:xfrm>
                <a:off x="1094"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3" name="Rectangle 301"/>
              <p:cNvSpPr>
                <a:spLocks noChangeArrowheads="1"/>
              </p:cNvSpPr>
              <p:nvPr/>
            </p:nvSpPr>
            <p:spPr bwMode="auto">
              <a:xfrm>
                <a:off x="1126"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4" name="Rectangle 302"/>
              <p:cNvSpPr>
                <a:spLocks noChangeArrowheads="1"/>
              </p:cNvSpPr>
              <p:nvPr/>
            </p:nvSpPr>
            <p:spPr bwMode="auto">
              <a:xfrm>
                <a:off x="115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5" name="Rectangle 303"/>
              <p:cNvSpPr>
                <a:spLocks noChangeArrowheads="1"/>
              </p:cNvSpPr>
              <p:nvPr/>
            </p:nvSpPr>
            <p:spPr bwMode="auto">
              <a:xfrm>
                <a:off x="119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6" name="Rectangle 304"/>
              <p:cNvSpPr>
                <a:spLocks noChangeArrowheads="1"/>
              </p:cNvSpPr>
              <p:nvPr/>
            </p:nvSpPr>
            <p:spPr bwMode="auto">
              <a:xfrm>
                <a:off x="122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7" name="Rectangle 305"/>
              <p:cNvSpPr>
                <a:spLocks noChangeArrowheads="1"/>
              </p:cNvSpPr>
              <p:nvPr/>
            </p:nvSpPr>
            <p:spPr bwMode="auto">
              <a:xfrm>
                <a:off x="125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8" name="Rectangle 306"/>
              <p:cNvSpPr>
                <a:spLocks noChangeArrowheads="1"/>
              </p:cNvSpPr>
              <p:nvPr/>
            </p:nvSpPr>
            <p:spPr bwMode="auto">
              <a:xfrm>
                <a:off x="1287"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9" name="Rectangle 307"/>
              <p:cNvSpPr>
                <a:spLocks noChangeArrowheads="1"/>
              </p:cNvSpPr>
              <p:nvPr/>
            </p:nvSpPr>
            <p:spPr bwMode="auto">
              <a:xfrm>
                <a:off x="131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0" name="Rectangle 308"/>
              <p:cNvSpPr>
                <a:spLocks noChangeArrowheads="1"/>
              </p:cNvSpPr>
              <p:nvPr/>
            </p:nvSpPr>
            <p:spPr bwMode="auto">
              <a:xfrm>
                <a:off x="1351"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1" name="Rectangle 309"/>
              <p:cNvSpPr>
                <a:spLocks noChangeArrowheads="1"/>
              </p:cNvSpPr>
              <p:nvPr/>
            </p:nvSpPr>
            <p:spPr bwMode="auto">
              <a:xfrm>
                <a:off x="1378"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2" name="Rectangle 310"/>
              <p:cNvSpPr>
                <a:spLocks noChangeArrowheads="1"/>
              </p:cNvSpPr>
              <p:nvPr/>
            </p:nvSpPr>
            <p:spPr bwMode="auto">
              <a:xfrm>
                <a:off x="1410"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3" name="Rectangle 311"/>
              <p:cNvSpPr>
                <a:spLocks noChangeArrowheads="1"/>
              </p:cNvSpPr>
              <p:nvPr/>
            </p:nvSpPr>
            <p:spPr bwMode="auto">
              <a:xfrm>
                <a:off x="144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4" name="Rectangle 312"/>
              <p:cNvSpPr>
                <a:spLocks noChangeArrowheads="1"/>
              </p:cNvSpPr>
              <p:nvPr/>
            </p:nvSpPr>
            <p:spPr bwMode="auto">
              <a:xfrm>
                <a:off x="147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5" name="Rectangle 313"/>
              <p:cNvSpPr>
                <a:spLocks noChangeArrowheads="1"/>
              </p:cNvSpPr>
              <p:nvPr/>
            </p:nvSpPr>
            <p:spPr bwMode="auto">
              <a:xfrm>
                <a:off x="150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6" name="Rectangle 314"/>
              <p:cNvSpPr>
                <a:spLocks noChangeArrowheads="1"/>
              </p:cNvSpPr>
              <p:nvPr/>
            </p:nvSpPr>
            <p:spPr bwMode="auto">
              <a:xfrm>
                <a:off x="153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7" name="Rectangle 315"/>
              <p:cNvSpPr>
                <a:spLocks noChangeArrowheads="1"/>
              </p:cNvSpPr>
              <p:nvPr/>
            </p:nvSpPr>
            <p:spPr bwMode="auto">
              <a:xfrm>
                <a:off x="157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8" name="Rectangle 316"/>
              <p:cNvSpPr>
                <a:spLocks noChangeArrowheads="1"/>
              </p:cNvSpPr>
              <p:nvPr/>
            </p:nvSpPr>
            <p:spPr bwMode="auto">
              <a:xfrm>
                <a:off x="160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39" name="Rectangle 317"/>
              <p:cNvSpPr>
                <a:spLocks noChangeArrowheads="1"/>
              </p:cNvSpPr>
              <p:nvPr/>
            </p:nvSpPr>
            <p:spPr bwMode="auto">
              <a:xfrm>
                <a:off x="163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0" name="Rectangle 318"/>
              <p:cNvSpPr>
                <a:spLocks noChangeArrowheads="1"/>
              </p:cNvSpPr>
              <p:nvPr/>
            </p:nvSpPr>
            <p:spPr bwMode="auto">
              <a:xfrm>
                <a:off x="1667"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1" name="Rectangle 319"/>
              <p:cNvSpPr>
                <a:spLocks noChangeArrowheads="1"/>
              </p:cNvSpPr>
              <p:nvPr/>
            </p:nvSpPr>
            <p:spPr bwMode="auto">
              <a:xfrm>
                <a:off x="1699"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2" name="Rectangle 320"/>
              <p:cNvSpPr>
                <a:spLocks noChangeArrowheads="1"/>
              </p:cNvSpPr>
              <p:nvPr/>
            </p:nvSpPr>
            <p:spPr bwMode="auto">
              <a:xfrm>
                <a:off x="1731"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3" name="Rectangle 321"/>
              <p:cNvSpPr>
                <a:spLocks noChangeArrowheads="1"/>
              </p:cNvSpPr>
              <p:nvPr/>
            </p:nvSpPr>
            <p:spPr bwMode="auto">
              <a:xfrm>
                <a:off x="1764" y="1166"/>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4" name="Rectangle 322"/>
              <p:cNvSpPr>
                <a:spLocks noChangeArrowheads="1"/>
              </p:cNvSpPr>
              <p:nvPr/>
            </p:nvSpPr>
            <p:spPr bwMode="auto">
              <a:xfrm>
                <a:off x="1796" y="1177"/>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5" name="Rectangle 323"/>
              <p:cNvSpPr>
                <a:spLocks noChangeArrowheads="1"/>
              </p:cNvSpPr>
              <p:nvPr/>
            </p:nvSpPr>
            <p:spPr bwMode="auto">
              <a:xfrm>
                <a:off x="1828" y="1182"/>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6" name="Rectangle 324"/>
              <p:cNvSpPr>
                <a:spLocks noChangeArrowheads="1"/>
              </p:cNvSpPr>
              <p:nvPr/>
            </p:nvSpPr>
            <p:spPr bwMode="auto">
              <a:xfrm>
                <a:off x="1860" y="1193"/>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7" name="Rectangle 325"/>
              <p:cNvSpPr>
                <a:spLocks noChangeArrowheads="1"/>
              </p:cNvSpPr>
              <p:nvPr/>
            </p:nvSpPr>
            <p:spPr bwMode="auto">
              <a:xfrm>
                <a:off x="1892" y="1220"/>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8" name="Rectangle 326"/>
              <p:cNvSpPr>
                <a:spLocks noChangeArrowheads="1"/>
              </p:cNvSpPr>
              <p:nvPr/>
            </p:nvSpPr>
            <p:spPr bwMode="auto">
              <a:xfrm>
                <a:off x="1924" y="124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9" name="Rectangle 327"/>
              <p:cNvSpPr>
                <a:spLocks noChangeArrowheads="1"/>
              </p:cNvSpPr>
              <p:nvPr/>
            </p:nvSpPr>
            <p:spPr bwMode="auto">
              <a:xfrm>
                <a:off x="1957" y="1289"/>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0" name="Rectangle 328"/>
              <p:cNvSpPr>
                <a:spLocks noChangeArrowheads="1"/>
              </p:cNvSpPr>
              <p:nvPr/>
            </p:nvSpPr>
            <p:spPr bwMode="auto">
              <a:xfrm>
                <a:off x="1989" y="135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1" name="Rectangle 329"/>
              <p:cNvSpPr>
                <a:spLocks noChangeArrowheads="1"/>
              </p:cNvSpPr>
              <p:nvPr/>
            </p:nvSpPr>
            <p:spPr bwMode="auto">
              <a:xfrm>
                <a:off x="2015" y="1428"/>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2" name="Rectangle 330"/>
              <p:cNvSpPr>
                <a:spLocks noChangeArrowheads="1"/>
              </p:cNvSpPr>
              <p:nvPr/>
            </p:nvSpPr>
            <p:spPr bwMode="auto">
              <a:xfrm>
                <a:off x="2048" y="1520"/>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3" name="Rectangle 331"/>
              <p:cNvSpPr>
                <a:spLocks noChangeArrowheads="1"/>
              </p:cNvSpPr>
              <p:nvPr/>
            </p:nvSpPr>
            <p:spPr bwMode="auto">
              <a:xfrm>
                <a:off x="2080" y="1632"/>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4" name="Rectangle 332"/>
              <p:cNvSpPr>
                <a:spLocks noChangeArrowheads="1"/>
              </p:cNvSpPr>
              <p:nvPr/>
            </p:nvSpPr>
            <p:spPr bwMode="auto">
              <a:xfrm>
                <a:off x="2112" y="1755"/>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5" name="Rectangle 333"/>
              <p:cNvSpPr>
                <a:spLocks noChangeArrowheads="1"/>
              </p:cNvSpPr>
              <p:nvPr/>
            </p:nvSpPr>
            <p:spPr bwMode="auto">
              <a:xfrm>
                <a:off x="2144" y="191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6" name="Rectangle 334"/>
              <p:cNvSpPr>
                <a:spLocks noChangeArrowheads="1"/>
              </p:cNvSpPr>
              <p:nvPr/>
            </p:nvSpPr>
            <p:spPr bwMode="auto">
              <a:xfrm>
                <a:off x="2176" y="2071"/>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7" name="Rectangle 335"/>
              <p:cNvSpPr>
                <a:spLocks noChangeArrowheads="1"/>
              </p:cNvSpPr>
              <p:nvPr/>
            </p:nvSpPr>
            <p:spPr bwMode="auto">
              <a:xfrm>
                <a:off x="2208" y="2243"/>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8" name="Rectangle 336"/>
              <p:cNvSpPr>
                <a:spLocks noChangeArrowheads="1"/>
              </p:cNvSpPr>
              <p:nvPr/>
            </p:nvSpPr>
            <p:spPr bwMode="auto">
              <a:xfrm>
                <a:off x="2241" y="2430"/>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59" name="Rectangle 337"/>
              <p:cNvSpPr>
                <a:spLocks noChangeArrowheads="1"/>
              </p:cNvSpPr>
              <p:nvPr/>
            </p:nvSpPr>
            <p:spPr bwMode="auto">
              <a:xfrm>
                <a:off x="2273" y="2607"/>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0" name="Rectangle 338"/>
              <p:cNvSpPr>
                <a:spLocks noChangeArrowheads="1"/>
              </p:cNvSpPr>
              <p:nvPr/>
            </p:nvSpPr>
            <p:spPr bwMode="auto">
              <a:xfrm>
                <a:off x="2305" y="277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1" name="Rectangle 339"/>
              <p:cNvSpPr>
                <a:spLocks noChangeArrowheads="1"/>
              </p:cNvSpPr>
              <p:nvPr/>
            </p:nvSpPr>
            <p:spPr bwMode="auto">
              <a:xfrm>
                <a:off x="2337" y="2939"/>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2" name="Rectangle 340"/>
              <p:cNvSpPr>
                <a:spLocks noChangeArrowheads="1"/>
              </p:cNvSpPr>
              <p:nvPr/>
            </p:nvSpPr>
            <p:spPr bwMode="auto">
              <a:xfrm>
                <a:off x="2369" y="309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3" name="Rectangle 341"/>
              <p:cNvSpPr>
                <a:spLocks noChangeArrowheads="1"/>
              </p:cNvSpPr>
              <p:nvPr/>
            </p:nvSpPr>
            <p:spPr bwMode="auto">
              <a:xfrm>
                <a:off x="2401" y="322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4" name="Rectangle 342"/>
              <p:cNvSpPr>
                <a:spLocks noChangeArrowheads="1"/>
              </p:cNvSpPr>
              <p:nvPr/>
            </p:nvSpPr>
            <p:spPr bwMode="auto">
              <a:xfrm>
                <a:off x="2434" y="3336"/>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5" name="Rectangle 343"/>
              <p:cNvSpPr>
                <a:spLocks noChangeArrowheads="1"/>
              </p:cNvSpPr>
              <p:nvPr/>
            </p:nvSpPr>
            <p:spPr bwMode="auto">
              <a:xfrm>
                <a:off x="2466" y="3422"/>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6" name="Rectangle 344"/>
              <p:cNvSpPr>
                <a:spLocks noChangeArrowheads="1"/>
              </p:cNvSpPr>
              <p:nvPr/>
            </p:nvSpPr>
            <p:spPr bwMode="auto">
              <a:xfrm>
                <a:off x="2498" y="3491"/>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7" name="Rectangle 345"/>
              <p:cNvSpPr>
                <a:spLocks noChangeArrowheads="1"/>
              </p:cNvSpPr>
              <p:nvPr/>
            </p:nvSpPr>
            <p:spPr bwMode="auto">
              <a:xfrm>
                <a:off x="2530" y="354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8" name="Rectangle 346"/>
              <p:cNvSpPr>
                <a:spLocks noChangeArrowheads="1"/>
              </p:cNvSpPr>
              <p:nvPr/>
            </p:nvSpPr>
            <p:spPr bwMode="auto">
              <a:xfrm>
                <a:off x="2562" y="3582"/>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9" name="Rectangle 347"/>
              <p:cNvSpPr>
                <a:spLocks noChangeArrowheads="1"/>
              </p:cNvSpPr>
              <p:nvPr/>
            </p:nvSpPr>
            <p:spPr bwMode="auto">
              <a:xfrm>
                <a:off x="2594" y="3609"/>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0" name="Rectangle 348"/>
              <p:cNvSpPr>
                <a:spLocks noChangeArrowheads="1"/>
              </p:cNvSpPr>
              <p:nvPr/>
            </p:nvSpPr>
            <p:spPr bwMode="auto">
              <a:xfrm>
                <a:off x="2626" y="3636"/>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1" name="Rectangle 349"/>
              <p:cNvSpPr>
                <a:spLocks noChangeArrowheads="1"/>
              </p:cNvSpPr>
              <p:nvPr/>
            </p:nvSpPr>
            <p:spPr bwMode="auto">
              <a:xfrm>
                <a:off x="2653" y="3647"/>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2" name="Rectangle 350"/>
              <p:cNvSpPr>
                <a:spLocks noChangeArrowheads="1"/>
              </p:cNvSpPr>
              <p:nvPr/>
            </p:nvSpPr>
            <p:spPr bwMode="auto">
              <a:xfrm>
                <a:off x="2685" y="3663"/>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3" name="Rectangle 351"/>
              <p:cNvSpPr>
                <a:spLocks noChangeArrowheads="1"/>
              </p:cNvSpPr>
              <p:nvPr/>
            </p:nvSpPr>
            <p:spPr bwMode="auto">
              <a:xfrm>
                <a:off x="2718" y="3668"/>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4" name="Rectangle 352"/>
              <p:cNvSpPr>
                <a:spLocks noChangeArrowheads="1"/>
              </p:cNvSpPr>
              <p:nvPr/>
            </p:nvSpPr>
            <p:spPr bwMode="auto">
              <a:xfrm>
                <a:off x="2750" y="3668"/>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5" name="Rectangle 353"/>
              <p:cNvSpPr>
                <a:spLocks noChangeArrowheads="1"/>
              </p:cNvSpPr>
              <p:nvPr/>
            </p:nvSpPr>
            <p:spPr bwMode="auto">
              <a:xfrm>
                <a:off x="2782" y="367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6" name="Rectangle 354"/>
              <p:cNvSpPr>
                <a:spLocks noChangeArrowheads="1"/>
              </p:cNvSpPr>
              <p:nvPr/>
            </p:nvSpPr>
            <p:spPr bwMode="auto">
              <a:xfrm>
                <a:off x="2814"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7" name="Rectangle 355"/>
              <p:cNvSpPr>
                <a:spLocks noChangeArrowheads="1"/>
              </p:cNvSpPr>
              <p:nvPr/>
            </p:nvSpPr>
            <p:spPr bwMode="auto">
              <a:xfrm>
                <a:off x="2846"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8" name="Rectangle 356"/>
              <p:cNvSpPr>
                <a:spLocks noChangeArrowheads="1"/>
              </p:cNvSpPr>
              <p:nvPr/>
            </p:nvSpPr>
            <p:spPr bwMode="auto">
              <a:xfrm>
                <a:off x="2878"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79" name="Rectangle 357"/>
              <p:cNvSpPr>
                <a:spLocks noChangeArrowheads="1"/>
              </p:cNvSpPr>
              <p:nvPr/>
            </p:nvSpPr>
            <p:spPr bwMode="auto">
              <a:xfrm>
                <a:off x="2910"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0" name="Rectangle 358"/>
              <p:cNvSpPr>
                <a:spLocks noChangeArrowheads="1"/>
              </p:cNvSpPr>
              <p:nvPr/>
            </p:nvSpPr>
            <p:spPr bwMode="auto">
              <a:xfrm>
                <a:off x="2943"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1" name="Rectangle 359"/>
              <p:cNvSpPr>
                <a:spLocks noChangeArrowheads="1"/>
              </p:cNvSpPr>
              <p:nvPr/>
            </p:nvSpPr>
            <p:spPr bwMode="auto">
              <a:xfrm>
                <a:off x="2975"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2" name="Rectangle 360"/>
              <p:cNvSpPr>
                <a:spLocks noChangeArrowheads="1"/>
              </p:cNvSpPr>
              <p:nvPr/>
            </p:nvSpPr>
            <p:spPr bwMode="auto">
              <a:xfrm>
                <a:off x="3007"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3" name="Rectangle 361"/>
              <p:cNvSpPr>
                <a:spLocks noChangeArrowheads="1"/>
              </p:cNvSpPr>
              <p:nvPr/>
            </p:nvSpPr>
            <p:spPr bwMode="auto">
              <a:xfrm>
                <a:off x="3039"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4" name="Rectangle 362"/>
              <p:cNvSpPr>
                <a:spLocks noChangeArrowheads="1"/>
              </p:cNvSpPr>
              <p:nvPr/>
            </p:nvSpPr>
            <p:spPr bwMode="auto">
              <a:xfrm>
                <a:off x="3071"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5" name="Rectangle 363"/>
              <p:cNvSpPr>
                <a:spLocks noChangeArrowheads="1"/>
              </p:cNvSpPr>
              <p:nvPr/>
            </p:nvSpPr>
            <p:spPr bwMode="auto">
              <a:xfrm>
                <a:off x="3103"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6" name="Rectangle 364"/>
              <p:cNvSpPr>
                <a:spLocks noChangeArrowheads="1"/>
              </p:cNvSpPr>
              <p:nvPr/>
            </p:nvSpPr>
            <p:spPr bwMode="auto">
              <a:xfrm>
                <a:off x="3136"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7" name="Rectangle 365"/>
              <p:cNvSpPr>
                <a:spLocks noChangeArrowheads="1"/>
              </p:cNvSpPr>
              <p:nvPr/>
            </p:nvSpPr>
            <p:spPr bwMode="auto">
              <a:xfrm>
                <a:off x="3168"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8" name="Rectangle 366"/>
              <p:cNvSpPr>
                <a:spLocks noChangeArrowheads="1"/>
              </p:cNvSpPr>
              <p:nvPr/>
            </p:nvSpPr>
            <p:spPr bwMode="auto">
              <a:xfrm>
                <a:off x="3200"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89" name="Rectangle 367"/>
              <p:cNvSpPr>
                <a:spLocks noChangeArrowheads="1"/>
              </p:cNvSpPr>
              <p:nvPr/>
            </p:nvSpPr>
            <p:spPr bwMode="auto">
              <a:xfrm>
                <a:off x="3232"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0" name="Rectangle 368"/>
              <p:cNvSpPr>
                <a:spLocks noChangeArrowheads="1"/>
              </p:cNvSpPr>
              <p:nvPr/>
            </p:nvSpPr>
            <p:spPr bwMode="auto">
              <a:xfrm>
                <a:off x="3264"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1" name="Rectangle 369"/>
              <p:cNvSpPr>
                <a:spLocks noChangeArrowheads="1"/>
              </p:cNvSpPr>
              <p:nvPr/>
            </p:nvSpPr>
            <p:spPr bwMode="auto">
              <a:xfrm>
                <a:off x="3291"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2" name="Rectangle 370"/>
              <p:cNvSpPr>
                <a:spLocks noChangeArrowheads="1"/>
              </p:cNvSpPr>
              <p:nvPr/>
            </p:nvSpPr>
            <p:spPr bwMode="auto">
              <a:xfrm>
                <a:off x="3323"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3" name="Rectangle 371"/>
              <p:cNvSpPr>
                <a:spLocks noChangeArrowheads="1"/>
              </p:cNvSpPr>
              <p:nvPr/>
            </p:nvSpPr>
            <p:spPr bwMode="auto">
              <a:xfrm>
                <a:off x="3355"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4" name="Rectangle 372"/>
              <p:cNvSpPr>
                <a:spLocks noChangeArrowheads="1"/>
              </p:cNvSpPr>
              <p:nvPr/>
            </p:nvSpPr>
            <p:spPr bwMode="auto">
              <a:xfrm>
                <a:off x="3387"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5" name="Rectangle 373"/>
              <p:cNvSpPr>
                <a:spLocks noChangeArrowheads="1"/>
              </p:cNvSpPr>
              <p:nvPr/>
            </p:nvSpPr>
            <p:spPr bwMode="auto">
              <a:xfrm>
                <a:off x="3420"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6" name="Rectangle 374"/>
              <p:cNvSpPr>
                <a:spLocks noChangeArrowheads="1"/>
              </p:cNvSpPr>
              <p:nvPr/>
            </p:nvSpPr>
            <p:spPr bwMode="auto">
              <a:xfrm>
                <a:off x="3452"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7" name="Rectangle 375"/>
              <p:cNvSpPr>
                <a:spLocks noChangeArrowheads="1"/>
              </p:cNvSpPr>
              <p:nvPr/>
            </p:nvSpPr>
            <p:spPr bwMode="auto">
              <a:xfrm>
                <a:off x="3484"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8" name="Rectangle 376"/>
              <p:cNvSpPr>
                <a:spLocks noChangeArrowheads="1"/>
              </p:cNvSpPr>
              <p:nvPr/>
            </p:nvSpPr>
            <p:spPr bwMode="auto">
              <a:xfrm>
                <a:off x="3516"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99" name="Rectangle 377"/>
              <p:cNvSpPr>
                <a:spLocks noChangeArrowheads="1"/>
              </p:cNvSpPr>
              <p:nvPr/>
            </p:nvSpPr>
            <p:spPr bwMode="auto">
              <a:xfrm>
                <a:off x="3548"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0" name="Rectangle 378"/>
              <p:cNvSpPr>
                <a:spLocks noChangeArrowheads="1"/>
              </p:cNvSpPr>
              <p:nvPr/>
            </p:nvSpPr>
            <p:spPr bwMode="auto">
              <a:xfrm>
                <a:off x="3580"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1" name="Rectangle 379"/>
              <p:cNvSpPr>
                <a:spLocks noChangeArrowheads="1"/>
              </p:cNvSpPr>
              <p:nvPr/>
            </p:nvSpPr>
            <p:spPr bwMode="auto">
              <a:xfrm>
                <a:off x="3613"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2" name="Rectangle 380"/>
              <p:cNvSpPr>
                <a:spLocks noChangeArrowheads="1"/>
              </p:cNvSpPr>
              <p:nvPr/>
            </p:nvSpPr>
            <p:spPr bwMode="auto">
              <a:xfrm>
                <a:off x="3645"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3" name="Rectangle 381"/>
              <p:cNvSpPr>
                <a:spLocks noChangeArrowheads="1"/>
              </p:cNvSpPr>
              <p:nvPr/>
            </p:nvSpPr>
            <p:spPr bwMode="auto">
              <a:xfrm>
                <a:off x="3677"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4" name="Rectangle 382"/>
              <p:cNvSpPr>
                <a:spLocks noChangeArrowheads="1"/>
              </p:cNvSpPr>
              <p:nvPr/>
            </p:nvSpPr>
            <p:spPr bwMode="auto">
              <a:xfrm>
                <a:off x="3709"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5" name="Rectangle 383"/>
              <p:cNvSpPr>
                <a:spLocks noChangeArrowheads="1"/>
              </p:cNvSpPr>
              <p:nvPr/>
            </p:nvSpPr>
            <p:spPr bwMode="auto">
              <a:xfrm>
                <a:off x="3741"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6" name="Rectangle 384"/>
              <p:cNvSpPr>
                <a:spLocks noChangeArrowheads="1"/>
              </p:cNvSpPr>
              <p:nvPr/>
            </p:nvSpPr>
            <p:spPr bwMode="auto">
              <a:xfrm>
                <a:off x="3773"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7" name="Rectangle 385"/>
              <p:cNvSpPr>
                <a:spLocks noChangeArrowheads="1"/>
              </p:cNvSpPr>
              <p:nvPr/>
            </p:nvSpPr>
            <p:spPr bwMode="auto">
              <a:xfrm>
                <a:off x="3806"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8" name="Rectangle 386"/>
              <p:cNvSpPr>
                <a:spLocks noChangeArrowheads="1"/>
              </p:cNvSpPr>
              <p:nvPr/>
            </p:nvSpPr>
            <p:spPr bwMode="auto">
              <a:xfrm>
                <a:off x="3838"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09" name="Rectangle 387"/>
              <p:cNvSpPr>
                <a:spLocks noChangeArrowheads="1"/>
              </p:cNvSpPr>
              <p:nvPr/>
            </p:nvSpPr>
            <p:spPr bwMode="auto">
              <a:xfrm>
                <a:off x="3870"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0" name="Rectangle 388"/>
              <p:cNvSpPr>
                <a:spLocks noChangeArrowheads="1"/>
              </p:cNvSpPr>
              <p:nvPr/>
            </p:nvSpPr>
            <p:spPr bwMode="auto">
              <a:xfrm>
                <a:off x="3902"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11" name="Line 389"/>
              <p:cNvSpPr>
                <a:spLocks noChangeShapeType="1"/>
              </p:cNvSpPr>
              <p:nvPr/>
            </p:nvSpPr>
            <p:spPr bwMode="auto">
              <a:xfrm>
                <a:off x="740" y="1187"/>
                <a:ext cx="21"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2" name="Line 390"/>
              <p:cNvSpPr>
                <a:spLocks noChangeShapeType="1"/>
              </p:cNvSpPr>
              <p:nvPr/>
            </p:nvSpPr>
            <p:spPr bwMode="auto">
              <a:xfrm flipH="1">
                <a:off x="740" y="1187"/>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3" name="Line 391"/>
              <p:cNvSpPr>
                <a:spLocks noChangeShapeType="1"/>
              </p:cNvSpPr>
              <p:nvPr/>
            </p:nvSpPr>
            <p:spPr bwMode="auto">
              <a:xfrm>
                <a:off x="76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4" name="Line 392"/>
              <p:cNvSpPr>
                <a:spLocks noChangeShapeType="1"/>
              </p:cNvSpPr>
              <p:nvPr/>
            </p:nvSpPr>
            <p:spPr bwMode="auto">
              <a:xfrm flipH="1">
                <a:off x="74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5" name="Line 393"/>
              <p:cNvSpPr>
                <a:spLocks noChangeShapeType="1"/>
              </p:cNvSpPr>
              <p:nvPr/>
            </p:nvSpPr>
            <p:spPr bwMode="auto">
              <a:xfrm>
                <a:off x="79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6" name="Line 394"/>
              <p:cNvSpPr>
                <a:spLocks noChangeShapeType="1"/>
              </p:cNvSpPr>
              <p:nvPr/>
            </p:nvSpPr>
            <p:spPr bwMode="auto">
              <a:xfrm flipH="1">
                <a:off x="77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7" name="Line 395"/>
              <p:cNvSpPr>
                <a:spLocks noChangeShapeType="1"/>
              </p:cNvSpPr>
              <p:nvPr/>
            </p:nvSpPr>
            <p:spPr bwMode="auto">
              <a:xfrm>
                <a:off x="83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8" name="Line 396"/>
              <p:cNvSpPr>
                <a:spLocks noChangeShapeType="1"/>
              </p:cNvSpPr>
              <p:nvPr/>
            </p:nvSpPr>
            <p:spPr bwMode="auto">
              <a:xfrm flipH="1">
                <a:off x="81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9" name="Line 397"/>
              <p:cNvSpPr>
                <a:spLocks noChangeShapeType="1"/>
              </p:cNvSpPr>
              <p:nvPr/>
            </p:nvSpPr>
            <p:spPr bwMode="auto">
              <a:xfrm>
                <a:off x="8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0" name="Line 398"/>
              <p:cNvSpPr>
                <a:spLocks noChangeShapeType="1"/>
              </p:cNvSpPr>
              <p:nvPr/>
            </p:nvSpPr>
            <p:spPr bwMode="auto">
              <a:xfrm flipH="1">
                <a:off x="84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1" name="Line 399"/>
              <p:cNvSpPr>
                <a:spLocks noChangeShapeType="1"/>
              </p:cNvSpPr>
              <p:nvPr/>
            </p:nvSpPr>
            <p:spPr bwMode="auto">
              <a:xfrm>
                <a:off x="8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2" name="Line 400"/>
              <p:cNvSpPr>
                <a:spLocks noChangeShapeType="1"/>
              </p:cNvSpPr>
              <p:nvPr/>
            </p:nvSpPr>
            <p:spPr bwMode="auto">
              <a:xfrm flipH="1">
                <a:off x="87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3" name="Line 401"/>
              <p:cNvSpPr>
                <a:spLocks noChangeShapeType="1"/>
              </p:cNvSpPr>
              <p:nvPr/>
            </p:nvSpPr>
            <p:spPr bwMode="auto">
              <a:xfrm>
                <a:off x="92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4" name="Line 402"/>
              <p:cNvSpPr>
                <a:spLocks noChangeShapeType="1"/>
              </p:cNvSpPr>
              <p:nvPr/>
            </p:nvSpPr>
            <p:spPr bwMode="auto">
              <a:xfrm flipH="1">
                <a:off x="90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5" name="Line 403"/>
              <p:cNvSpPr>
                <a:spLocks noChangeShapeType="1"/>
              </p:cNvSpPr>
              <p:nvPr/>
            </p:nvSpPr>
            <p:spPr bwMode="auto">
              <a:xfrm>
                <a:off x="95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6" name="Line 404"/>
              <p:cNvSpPr>
                <a:spLocks noChangeShapeType="1"/>
              </p:cNvSpPr>
              <p:nvPr/>
            </p:nvSpPr>
            <p:spPr bwMode="auto">
              <a:xfrm flipH="1">
                <a:off x="93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7" name="Line 405"/>
              <p:cNvSpPr>
                <a:spLocks noChangeShapeType="1"/>
              </p:cNvSpPr>
              <p:nvPr/>
            </p:nvSpPr>
            <p:spPr bwMode="auto">
              <a:xfrm>
                <a:off x="99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 name="Group 406"/>
            <p:cNvGrpSpPr>
              <a:grpSpLocks/>
            </p:cNvGrpSpPr>
            <p:nvPr/>
          </p:nvGrpSpPr>
          <p:grpSpPr bwMode="auto">
            <a:xfrm>
              <a:off x="708" y="1155"/>
              <a:ext cx="3226" cy="2556"/>
              <a:chOff x="708" y="1155"/>
              <a:chExt cx="3226" cy="2556"/>
            </a:xfrm>
          </p:grpSpPr>
          <p:sp>
            <p:nvSpPr>
              <p:cNvPr id="528" name="Line 407"/>
              <p:cNvSpPr>
                <a:spLocks noChangeShapeType="1"/>
              </p:cNvSpPr>
              <p:nvPr/>
            </p:nvSpPr>
            <p:spPr bwMode="auto">
              <a:xfrm flipH="1">
                <a:off x="97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9" name="Line 408"/>
              <p:cNvSpPr>
                <a:spLocks noChangeShapeType="1"/>
              </p:cNvSpPr>
              <p:nvPr/>
            </p:nvSpPr>
            <p:spPr bwMode="auto">
              <a:xfrm>
                <a:off x="102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0" name="Line 409"/>
              <p:cNvSpPr>
                <a:spLocks noChangeShapeType="1"/>
              </p:cNvSpPr>
              <p:nvPr/>
            </p:nvSpPr>
            <p:spPr bwMode="auto">
              <a:xfrm flipH="1">
                <a:off x="100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1" name="Line 410"/>
              <p:cNvSpPr>
                <a:spLocks noChangeShapeType="1"/>
              </p:cNvSpPr>
              <p:nvPr/>
            </p:nvSpPr>
            <p:spPr bwMode="auto">
              <a:xfrm>
                <a:off x="10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2" name="Line 411"/>
              <p:cNvSpPr>
                <a:spLocks noChangeShapeType="1"/>
              </p:cNvSpPr>
              <p:nvPr/>
            </p:nvSpPr>
            <p:spPr bwMode="auto">
              <a:xfrm flipH="1">
                <a:off x="103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3" name="Line 412"/>
              <p:cNvSpPr>
                <a:spLocks noChangeShapeType="1"/>
              </p:cNvSpPr>
              <p:nvPr/>
            </p:nvSpPr>
            <p:spPr bwMode="auto">
              <a:xfrm>
                <a:off x="108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4" name="Line 413"/>
              <p:cNvSpPr>
                <a:spLocks noChangeShapeType="1"/>
              </p:cNvSpPr>
              <p:nvPr/>
            </p:nvSpPr>
            <p:spPr bwMode="auto">
              <a:xfrm flipH="1">
                <a:off x="106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5" name="Line 414"/>
              <p:cNvSpPr>
                <a:spLocks noChangeShapeType="1"/>
              </p:cNvSpPr>
              <p:nvPr/>
            </p:nvSpPr>
            <p:spPr bwMode="auto">
              <a:xfrm>
                <a:off x="112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6" name="Line 415"/>
              <p:cNvSpPr>
                <a:spLocks noChangeShapeType="1"/>
              </p:cNvSpPr>
              <p:nvPr/>
            </p:nvSpPr>
            <p:spPr bwMode="auto">
              <a:xfrm flipH="1">
                <a:off x="109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7" name="Line 416"/>
              <p:cNvSpPr>
                <a:spLocks noChangeShapeType="1"/>
              </p:cNvSpPr>
              <p:nvPr/>
            </p:nvSpPr>
            <p:spPr bwMode="auto">
              <a:xfrm>
                <a:off x="115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8" name="Line 417"/>
              <p:cNvSpPr>
                <a:spLocks noChangeShapeType="1"/>
              </p:cNvSpPr>
              <p:nvPr/>
            </p:nvSpPr>
            <p:spPr bwMode="auto">
              <a:xfrm flipH="1">
                <a:off x="113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9" name="Line 418"/>
              <p:cNvSpPr>
                <a:spLocks noChangeShapeType="1"/>
              </p:cNvSpPr>
              <p:nvPr/>
            </p:nvSpPr>
            <p:spPr bwMode="auto">
              <a:xfrm>
                <a:off x="118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0" name="Line 419"/>
              <p:cNvSpPr>
                <a:spLocks noChangeShapeType="1"/>
              </p:cNvSpPr>
              <p:nvPr/>
            </p:nvSpPr>
            <p:spPr bwMode="auto">
              <a:xfrm flipH="1">
                <a:off x="11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1" name="Line 420"/>
              <p:cNvSpPr>
                <a:spLocks noChangeShapeType="1"/>
              </p:cNvSpPr>
              <p:nvPr/>
            </p:nvSpPr>
            <p:spPr bwMode="auto">
              <a:xfrm>
                <a:off x="121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2" name="Line 421"/>
              <p:cNvSpPr>
                <a:spLocks noChangeShapeType="1"/>
              </p:cNvSpPr>
              <p:nvPr/>
            </p:nvSpPr>
            <p:spPr bwMode="auto">
              <a:xfrm flipH="1">
                <a:off x="11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3" name="Line 422"/>
              <p:cNvSpPr>
                <a:spLocks noChangeShapeType="1"/>
              </p:cNvSpPr>
              <p:nvPr/>
            </p:nvSpPr>
            <p:spPr bwMode="auto">
              <a:xfrm>
                <a:off x="124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4" name="Line 423"/>
              <p:cNvSpPr>
                <a:spLocks noChangeShapeType="1"/>
              </p:cNvSpPr>
              <p:nvPr/>
            </p:nvSpPr>
            <p:spPr bwMode="auto">
              <a:xfrm flipH="1">
                <a:off x="122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5" name="Line 424"/>
              <p:cNvSpPr>
                <a:spLocks noChangeShapeType="1"/>
              </p:cNvSpPr>
              <p:nvPr/>
            </p:nvSpPr>
            <p:spPr bwMode="auto">
              <a:xfrm>
                <a:off x="128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6" name="Line 425"/>
              <p:cNvSpPr>
                <a:spLocks noChangeShapeType="1"/>
              </p:cNvSpPr>
              <p:nvPr/>
            </p:nvSpPr>
            <p:spPr bwMode="auto">
              <a:xfrm flipH="1">
                <a:off x="126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7" name="Line 426"/>
              <p:cNvSpPr>
                <a:spLocks noChangeShapeType="1"/>
              </p:cNvSpPr>
              <p:nvPr/>
            </p:nvSpPr>
            <p:spPr bwMode="auto">
              <a:xfrm>
                <a:off x="131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 name="Line 427"/>
              <p:cNvSpPr>
                <a:spLocks noChangeShapeType="1"/>
              </p:cNvSpPr>
              <p:nvPr/>
            </p:nvSpPr>
            <p:spPr bwMode="auto">
              <a:xfrm flipH="1">
                <a:off x="129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 name="Line 428"/>
              <p:cNvSpPr>
                <a:spLocks noChangeShapeType="1"/>
              </p:cNvSpPr>
              <p:nvPr/>
            </p:nvSpPr>
            <p:spPr bwMode="auto">
              <a:xfrm>
                <a:off x="134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0" name="Line 429"/>
              <p:cNvSpPr>
                <a:spLocks noChangeShapeType="1"/>
              </p:cNvSpPr>
              <p:nvPr/>
            </p:nvSpPr>
            <p:spPr bwMode="auto">
              <a:xfrm flipH="1">
                <a:off x="132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1" name="Line 430"/>
              <p:cNvSpPr>
                <a:spLocks noChangeShapeType="1"/>
              </p:cNvSpPr>
              <p:nvPr/>
            </p:nvSpPr>
            <p:spPr bwMode="auto">
              <a:xfrm>
                <a:off x="137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2" name="Line 431"/>
              <p:cNvSpPr>
                <a:spLocks noChangeShapeType="1"/>
              </p:cNvSpPr>
              <p:nvPr/>
            </p:nvSpPr>
            <p:spPr bwMode="auto">
              <a:xfrm flipH="1">
                <a:off x="13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3" name="Line 432"/>
              <p:cNvSpPr>
                <a:spLocks noChangeShapeType="1"/>
              </p:cNvSpPr>
              <p:nvPr/>
            </p:nvSpPr>
            <p:spPr bwMode="auto">
              <a:xfrm>
                <a:off x="140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4" name="Line 433"/>
              <p:cNvSpPr>
                <a:spLocks noChangeShapeType="1"/>
              </p:cNvSpPr>
              <p:nvPr/>
            </p:nvSpPr>
            <p:spPr bwMode="auto">
              <a:xfrm flipH="1">
                <a:off x="138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5" name="Line 434"/>
              <p:cNvSpPr>
                <a:spLocks noChangeShapeType="1"/>
              </p:cNvSpPr>
              <p:nvPr/>
            </p:nvSpPr>
            <p:spPr bwMode="auto">
              <a:xfrm>
                <a:off x="143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6" name="Line 435"/>
              <p:cNvSpPr>
                <a:spLocks noChangeShapeType="1"/>
              </p:cNvSpPr>
              <p:nvPr/>
            </p:nvSpPr>
            <p:spPr bwMode="auto">
              <a:xfrm flipH="1">
                <a:off x="141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7" name="Line 436"/>
              <p:cNvSpPr>
                <a:spLocks noChangeShapeType="1"/>
              </p:cNvSpPr>
              <p:nvPr/>
            </p:nvSpPr>
            <p:spPr bwMode="auto">
              <a:xfrm>
                <a:off x="146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8" name="Line 437"/>
              <p:cNvSpPr>
                <a:spLocks noChangeShapeType="1"/>
              </p:cNvSpPr>
              <p:nvPr/>
            </p:nvSpPr>
            <p:spPr bwMode="auto">
              <a:xfrm flipH="1">
                <a:off x="144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9" name="Line 438"/>
              <p:cNvSpPr>
                <a:spLocks noChangeShapeType="1"/>
              </p:cNvSpPr>
              <p:nvPr/>
            </p:nvSpPr>
            <p:spPr bwMode="auto">
              <a:xfrm>
                <a:off x="150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0" name="Line 439"/>
              <p:cNvSpPr>
                <a:spLocks noChangeShapeType="1"/>
              </p:cNvSpPr>
              <p:nvPr/>
            </p:nvSpPr>
            <p:spPr bwMode="auto">
              <a:xfrm flipH="1">
                <a:off x="148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1" name="Line 440"/>
              <p:cNvSpPr>
                <a:spLocks noChangeShapeType="1"/>
              </p:cNvSpPr>
              <p:nvPr/>
            </p:nvSpPr>
            <p:spPr bwMode="auto">
              <a:xfrm>
                <a:off x="1528" y="1187"/>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2" name="Line 441"/>
              <p:cNvSpPr>
                <a:spLocks noChangeShapeType="1"/>
              </p:cNvSpPr>
              <p:nvPr/>
            </p:nvSpPr>
            <p:spPr bwMode="auto">
              <a:xfrm flipH="1">
                <a:off x="1512" y="1187"/>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3" name="Line 442"/>
              <p:cNvSpPr>
                <a:spLocks noChangeShapeType="1"/>
              </p:cNvSpPr>
              <p:nvPr/>
            </p:nvSpPr>
            <p:spPr bwMode="auto">
              <a:xfrm>
                <a:off x="1554" y="1187"/>
                <a:ext cx="33" cy="3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4" name="Line 443"/>
              <p:cNvSpPr>
                <a:spLocks noChangeShapeType="1"/>
              </p:cNvSpPr>
              <p:nvPr/>
            </p:nvSpPr>
            <p:spPr bwMode="auto">
              <a:xfrm flipH="1">
                <a:off x="1544" y="1187"/>
                <a:ext cx="33" cy="3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5" name="Line 444"/>
              <p:cNvSpPr>
                <a:spLocks noChangeShapeType="1"/>
              </p:cNvSpPr>
              <p:nvPr/>
            </p:nvSpPr>
            <p:spPr bwMode="auto">
              <a:xfrm>
                <a:off x="1576" y="118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6" name="Line 445"/>
              <p:cNvSpPr>
                <a:spLocks noChangeShapeType="1"/>
              </p:cNvSpPr>
              <p:nvPr/>
            </p:nvSpPr>
            <p:spPr bwMode="auto">
              <a:xfrm flipH="1">
                <a:off x="1576" y="118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7" name="Line 446"/>
              <p:cNvSpPr>
                <a:spLocks noChangeShapeType="1"/>
              </p:cNvSpPr>
              <p:nvPr/>
            </p:nvSpPr>
            <p:spPr bwMode="auto">
              <a:xfrm>
                <a:off x="1608" y="120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8" name="Line 447"/>
              <p:cNvSpPr>
                <a:spLocks noChangeShapeType="1"/>
              </p:cNvSpPr>
              <p:nvPr/>
            </p:nvSpPr>
            <p:spPr bwMode="auto">
              <a:xfrm flipH="1">
                <a:off x="1608" y="120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9" name="Line 448"/>
              <p:cNvSpPr>
                <a:spLocks noChangeShapeType="1"/>
              </p:cNvSpPr>
              <p:nvPr/>
            </p:nvSpPr>
            <p:spPr bwMode="auto">
              <a:xfrm>
                <a:off x="1640" y="1236"/>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0" name="Line 449"/>
              <p:cNvSpPr>
                <a:spLocks noChangeShapeType="1"/>
              </p:cNvSpPr>
              <p:nvPr/>
            </p:nvSpPr>
            <p:spPr bwMode="auto">
              <a:xfrm flipH="1">
                <a:off x="1640" y="1236"/>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1" name="Line 450"/>
              <p:cNvSpPr>
                <a:spLocks noChangeShapeType="1"/>
              </p:cNvSpPr>
              <p:nvPr/>
            </p:nvSpPr>
            <p:spPr bwMode="auto">
              <a:xfrm>
                <a:off x="1672" y="127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2" name="Line 451"/>
              <p:cNvSpPr>
                <a:spLocks noChangeShapeType="1"/>
              </p:cNvSpPr>
              <p:nvPr/>
            </p:nvSpPr>
            <p:spPr bwMode="auto">
              <a:xfrm flipH="1">
                <a:off x="1672" y="127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3" name="Line 452"/>
              <p:cNvSpPr>
                <a:spLocks noChangeShapeType="1"/>
              </p:cNvSpPr>
              <p:nvPr/>
            </p:nvSpPr>
            <p:spPr bwMode="auto">
              <a:xfrm>
                <a:off x="1705" y="133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4" name="Line 453"/>
              <p:cNvSpPr>
                <a:spLocks noChangeShapeType="1"/>
              </p:cNvSpPr>
              <p:nvPr/>
            </p:nvSpPr>
            <p:spPr bwMode="auto">
              <a:xfrm flipH="1">
                <a:off x="1705" y="133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5" name="Line 454"/>
              <p:cNvSpPr>
                <a:spLocks noChangeShapeType="1"/>
              </p:cNvSpPr>
              <p:nvPr/>
            </p:nvSpPr>
            <p:spPr bwMode="auto">
              <a:xfrm>
                <a:off x="1737" y="141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6" name="Line 455"/>
              <p:cNvSpPr>
                <a:spLocks noChangeShapeType="1"/>
              </p:cNvSpPr>
              <p:nvPr/>
            </p:nvSpPr>
            <p:spPr bwMode="auto">
              <a:xfrm flipH="1">
                <a:off x="1737" y="141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7" name="Line 456"/>
              <p:cNvSpPr>
                <a:spLocks noChangeShapeType="1"/>
              </p:cNvSpPr>
              <p:nvPr/>
            </p:nvSpPr>
            <p:spPr bwMode="auto">
              <a:xfrm>
                <a:off x="1769" y="1514"/>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8" name="Line 457"/>
              <p:cNvSpPr>
                <a:spLocks noChangeShapeType="1"/>
              </p:cNvSpPr>
              <p:nvPr/>
            </p:nvSpPr>
            <p:spPr bwMode="auto">
              <a:xfrm flipH="1">
                <a:off x="1769" y="1514"/>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9" name="Line 458"/>
              <p:cNvSpPr>
                <a:spLocks noChangeShapeType="1"/>
              </p:cNvSpPr>
              <p:nvPr/>
            </p:nvSpPr>
            <p:spPr bwMode="auto">
              <a:xfrm>
                <a:off x="1801" y="163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0" name="Line 459"/>
              <p:cNvSpPr>
                <a:spLocks noChangeShapeType="1"/>
              </p:cNvSpPr>
              <p:nvPr/>
            </p:nvSpPr>
            <p:spPr bwMode="auto">
              <a:xfrm flipH="1">
                <a:off x="1801" y="163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1" name="Line 460"/>
              <p:cNvSpPr>
                <a:spLocks noChangeShapeType="1"/>
              </p:cNvSpPr>
              <p:nvPr/>
            </p:nvSpPr>
            <p:spPr bwMode="auto">
              <a:xfrm>
                <a:off x="1833" y="1804"/>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2" name="Line 461"/>
              <p:cNvSpPr>
                <a:spLocks noChangeShapeType="1"/>
              </p:cNvSpPr>
              <p:nvPr/>
            </p:nvSpPr>
            <p:spPr bwMode="auto">
              <a:xfrm flipH="1">
                <a:off x="1833" y="1804"/>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3" name="Line 462"/>
              <p:cNvSpPr>
                <a:spLocks noChangeShapeType="1"/>
              </p:cNvSpPr>
              <p:nvPr/>
            </p:nvSpPr>
            <p:spPr bwMode="auto">
              <a:xfrm>
                <a:off x="1865" y="199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4" name="Line 463"/>
              <p:cNvSpPr>
                <a:spLocks noChangeShapeType="1"/>
              </p:cNvSpPr>
              <p:nvPr/>
            </p:nvSpPr>
            <p:spPr bwMode="auto">
              <a:xfrm flipH="1">
                <a:off x="1865" y="199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5" name="Line 464"/>
              <p:cNvSpPr>
                <a:spLocks noChangeShapeType="1"/>
              </p:cNvSpPr>
              <p:nvPr/>
            </p:nvSpPr>
            <p:spPr bwMode="auto">
              <a:xfrm>
                <a:off x="1898" y="2195"/>
                <a:ext cx="42"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6" name="Line 465"/>
              <p:cNvSpPr>
                <a:spLocks noChangeShapeType="1"/>
              </p:cNvSpPr>
              <p:nvPr/>
            </p:nvSpPr>
            <p:spPr bwMode="auto">
              <a:xfrm flipH="1">
                <a:off x="1898" y="2195"/>
                <a:ext cx="42"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7" name="Line 466"/>
              <p:cNvSpPr>
                <a:spLocks noChangeShapeType="1"/>
              </p:cNvSpPr>
              <p:nvPr/>
            </p:nvSpPr>
            <p:spPr bwMode="auto">
              <a:xfrm>
                <a:off x="1930" y="239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8" name="Line 467"/>
              <p:cNvSpPr>
                <a:spLocks noChangeShapeType="1"/>
              </p:cNvSpPr>
              <p:nvPr/>
            </p:nvSpPr>
            <p:spPr bwMode="auto">
              <a:xfrm flipH="1">
                <a:off x="1930" y="239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9" name="Line 468"/>
              <p:cNvSpPr>
                <a:spLocks noChangeShapeType="1"/>
              </p:cNvSpPr>
              <p:nvPr/>
            </p:nvSpPr>
            <p:spPr bwMode="auto">
              <a:xfrm>
                <a:off x="1962" y="259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0" name="Line 469"/>
              <p:cNvSpPr>
                <a:spLocks noChangeShapeType="1"/>
              </p:cNvSpPr>
              <p:nvPr/>
            </p:nvSpPr>
            <p:spPr bwMode="auto">
              <a:xfrm flipH="1">
                <a:off x="1962" y="259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1" name="Line 470"/>
              <p:cNvSpPr>
                <a:spLocks noChangeShapeType="1"/>
              </p:cNvSpPr>
              <p:nvPr/>
            </p:nvSpPr>
            <p:spPr bwMode="auto">
              <a:xfrm>
                <a:off x="1994" y="2779"/>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2" name="Line 471"/>
              <p:cNvSpPr>
                <a:spLocks noChangeShapeType="1"/>
              </p:cNvSpPr>
              <p:nvPr/>
            </p:nvSpPr>
            <p:spPr bwMode="auto">
              <a:xfrm flipH="1">
                <a:off x="1994" y="2779"/>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3" name="Line 472"/>
              <p:cNvSpPr>
                <a:spLocks noChangeShapeType="1"/>
              </p:cNvSpPr>
              <p:nvPr/>
            </p:nvSpPr>
            <p:spPr bwMode="auto">
              <a:xfrm>
                <a:off x="2021" y="296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 name="Line 473"/>
              <p:cNvSpPr>
                <a:spLocks noChangeShapeType="1"/>
              </p:cNvSpPr>
              <p:nvPr/>
            </p:nvSpPr>
            <p:spPr bwMode="auto">
              <a:xfrm flipH="1">
                <a:off x="2021" y="296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5" name="Line 474"/>
              <p:cNvSpPr>
                <a:spLocks noChangeShapeType="1"/>
              </p:cNvSpPr>
              <p:nvPr/>
            </p:nvSpPr>
            <p:spPr bwMode="auto">
              <a:xfrm>
                <a:off x="2053" y="312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6" name="Line 475"/>
              <p:cNvSpPr>
                <a:spLocks noChangeShapeType="1"/>
              </p:cNvSpPr>
              <p:nvPr/>
            </p:nvSpPr>
            <p:spPr bwMode="auto">
              <a:xfrm flipH="1">
                <a:off x="2053" y="312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7" name="Line 476"/>
              <p:cNvSpPr>
                <a:spLocks noChangeShapeType="1"/>
              </p:cNvSpPr>
              <p:nvPr/>
            </p:nvSpPr>
            <p:spPr bwMode="auto">
              <a:xfrm>
                <a:off x="2085" y="326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8" name="Line 477"/>
              <p:cNvSpPr>
                <a:spLocks noChangeShapeType="1"/>
              </p:cNvSpPr>
              <p:nvPr/>
            </p:nvSpPr>
            <p:spPr bwMode="auto">
              <a:xfrm flipH="1">
                <a:off x="2085" y="326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9" name="Line 478"/>
              <p:cNvSpPr>
                <a:spLocks noChangeShapeType="1"/>
              </p:cNvSpPr>
              <p:nvPr/>
            </p:nvSpPr>
            <p:spPr bwMode="auto">
              <a:xfrm>
                <a:off x="2117" y="337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0" name="Line 479"/>
              <p:cNvSpPr>
                <a:spLocks noChangeShapeType="1"/>
              </p:cNvSpPr>
              <p:nvPr/>
            </p:nvSpPr>
            <p:spPr bwMode="auto">
              <a:xfrm flipH="1">
                <a:off x="2117" y="337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1" name="Line 480"/>
              <p:cNvSpPr>
                <a:spLocks noChangeShapeType="1"/>
              </p:cNvSpPr>
              <p:nvPr/>
            </p:nvSpPr>
            <p:spPr bwMode="auto">
              <a:xfrm>
                <a:off x="2149" y="347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2" name="Line 481"/>
              <p:cNvSpPr>
                <a:spLocks noChangeShapeType="1"/>
              </p:cNvSpPr>
              <p:nvPr/>
            </p:nvSpPr>
            <p:spPr bwMode="auto">
              <a:xfrm flipH="1">
                <a:off x="2149" y="347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3" name="Line 482"/>
              <p:cNvSpPr>
                <a:spLocks noChangeShapeType="1"/>
              </p:cNvSpPr>
              <p:nvPr/>
            </p:nvSpPr>
            <p:spPr bwMode="auto">
              <a:xfrm>
                <a:off x="2182" y="3534"/>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4" name="Line 483"/>
              <p:cNvSpPr>
                <a:spLocks noChangeShapeType="1"/>
              </p:cNvSpPr>
              <p:nvPr/>
            </p:nvSpPr>
            <p:spPr bwMode="auto">
              <a:xfrm flipH="1">
                <a:off x="2182" y="3534"/>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5" name="Line 484"/>
              <p:cNvSpPr>
                <a:spLocks noChangeShapeType="1"/>
              </p:cNvSpPr>
              <p:nvPr/>
            </p:nvSpPr>
            <p:spPr bwMode="auto">
              <a:xfrm>
                <a:off x="2214" y="358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6" name="Line 485"/>
              <p:cNvSpPr>
                <a:spLocks noChangeShapeType="1"/>
              </p:cNvSpPr>
              <p:nvPr/>
            </p:nvSpPr>
            <p:spPr bwMode="auto">
              <a:xfrm flipH="1">
                <a:off x="2214" y="358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7" name="Line 486"/>
              <p:cNvSpPr>
                <a:spLocks noChangeShapeType="1"/>
              </p:cNvSpPr>
              <p:nvPr/>
            </p:nvSpPr>
            <p:spPr bwMode="auto">
              <a:xfrm>
                <a:off x="2246" y="3614"/>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8" name="Line 487"/>
              <p:cNvSpPr>
                <a:spLocks noChangeShapeType="1"/>
              </p:cNvSpPr>
              <p:nvPr/>
            </p:nvSpPr>
            <p:spPr bwMode="auto">
              <a:xfrm flipH="1">
                <a:off x="2246" y="3614"/>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9" name="Line 488"/>
              <p:cNvSpPr>
                <a:spLocks noChangeShapeType="1"/>
              </p:cNvSpPr>
              <p:nvPr/>
            </p:nvSpPr>
            <p:spPr bwMode="auto">
              <a:xfrm>
                <a:off x="2278" y="363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0" name="Line 489"/>
              <p:cNvSpPr>
                <a:spLocks noChangeShapeType="1"/>
              </p:cNvSpPr>
              <p:nvPr/>
            </p:nvSpPr>
            <p:spPr bwMode="auto">
              <a:xfrm flipH="1">
                <a:off x="2278" y="363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1" name="Line 490"/>
              <p:cNvSpPr>
                <a:spLocks noChangeShapeType="1"/>
              </p:cNvSpPr>
              <p:nvPr/>
            </p:nvSpPr>
            <p:spPr bwMode="auto">
              <a:xfrm>
                <a:off x="2310" y="365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2" name="Line 491"/>
              <p:cNvSpPr>
                <a:spLocks noChangeShapeType="1"/>
              </p:cNvSpPr>
              <p:nvPr/>
            </p:nvSpPr>
            <p:spPr bwMode="auto">
              <a:xfrm flipH="1">
                <a:off x="2310" y="365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3" name="Line 492"/>
              <p:cNvSpPr>
                <a:spLocks noChangeShapeType="1"/>
              </p:cNvSpPr>
              <p:nvPr/>
            </p:nvSpPr>
            <p:spPr bwMode="auto">
              <a:xfrm>
                <a:off x="2342" y="366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 name="Line 493"/>
              <p:cNvSpPr>
                <a:spLocks noChangeShapeType="1"/>
              </p:cNvSpPr>
              <p:nvPr/>
            </p:nvSpPr>
            <p:spPr bwMode="auto">
              <a:xfrm flipH="1">
                <a:off x="2342" y="366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5" name="Line 494"/>
              <p:cNvSpPr>
                <a:spLocks noChangeShapeType="1"/>
              </p:cNvSpPr>
              <p:nvPr/>
            </p:nvSpPr>
            <p:spPr bwMode="auto">
              <a:xfrm>
                <a:off x="2375" y="3673"/>
                <a:ext cx="37"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6" name="Line 495"/>
              <p:cNvSpPr>
                <a:spLocks noChangeShapeType="1"/>
              </p:cNvSpPr>
              <p:nvPr/>
            </p:nvSpPr>
            <p:spPr bwMode="auto">
              <a:xfrm flipH="1">
                <a:off x="2380" y="3673"/>
                <a:ext cx="37"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7" name="Line 496"/>
              <p:cNvSpPr>
                <a:spLocks noChangeShapeType="1"/>
              </p:cNvSpPr>
              <p:nvPr/>
            </p:nvSpPr>
            <p:spPr bwMode="auto">
              <a:xfrm>
                <a:off x="2407"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8" name="Line 497"/>
              <p:cNvSpPr>
                <a:spLocks noChangeShapeType="1"/>
              </p:cNvSpPr>
              <p:nvPr/>
            </p:nvSpPr>
            <p:spPr bwMode="auto">
              <a:xfrm flipH="1">
                <a:off x="2418"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9" name="Line 498"/>
              <p:cNvSpPr>
                <a:spLocks noChangeShapeType="1"/>
              </p:cNvSpPr>
              <p:nvPr/>
            </p:nvSpPr>
            <p:spPr bwMode="auto">
              <a:xfrm>
                <a:off x="2439"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0" name="Line 499"/>
              <p:cNvSpPr>
                <a:spLocks noChangeShapeType="1"/>
              </p:cNvSpPr>
              <p:nvPr/>
            </p:nvSpPr>
            <p:spPr bwMode="auto">
              <a:xfrm flipH="1">
                <a:off x="2450"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1" name="Line 500"/>
              <p:cNvSpPr>
                <a:spLocks noChangeShapeType="1"/>
              </p:cNvSpPr>
              <p:nvPr/>
            </p:nvSpPr>
            <p:spPr bwMode="auto">
              <a:xfrm>
                <a:off x="2471"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2" name="Line 501"/>
              <p:cNvSpPr>
                <a:spLocks noChangeShapeType="1"/>
              </p:cNvSpPr>
              <p:nvPr/>
            </p:nvSpPr>
            <p:spPr bwMode="auto">
              <a:xfrm flipH="1">
                <a:off x="2482"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3" name="Line 502"/>
              <p:cNvSpPr>
                <a:spLocks noChangeShapeType="1"/>
              </p:cNvSpPr>
              <p:nvPr/>
            </p:nvSpPr>
            <p:spPr bwMode="auto">
              <a:xfrm>
                <a:off x="2503"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4" name="Line 503"/>
              <p:cNvSpPr>
                <a:spLocks noChangeShapeType="1"/>
              </p:cNvSpPr>
              <p:nvPr/>
            </p:nvSpPr>
            <p:spPr bwMode="auto">
              <a:xfrm flipH="1">
                <a:off x="2514"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5" name="Line 504"/>
              <p:cNvSpPr>
                <a:spLocks noChangeShapeType="1"/>
              </p:cNvSpPr>
              <p:nvPr/>
            </p:nvSpPr>
            <p:spPr bwMode="auto">
              <a:xfrm>
                <a:off x="253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6" name="Line 505"/>
              <p:cNvSpPr>
                <a:spLocks noChangeShapeType="1"/>
              </p:cNvSpPr>
              <p:nvPr/>
            </p:nvSpPr>
            <p:spPr bwMode="auto">
              <a:xfrm flipH="1">
                <a:off x="255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7" name="Line 506"/>
              <p:cNvSpPr>
                <a:spLocks noChangeShapeType="1"/>
              </p:cNvSpPr>
              <p:nvPr/>
            </p:nvSpPr>
            <p:spPr bwMode="auto">
              <a:xfrm>
                <a:off x="256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8" name="Line 507"/>
              <p:cNvSpPr>
                <a:spLocks noChangeShapeType="1"/>
              </p:cNvSpPr>
              <p:nvPr/>
            </p:nvSpPr>
            <p:spPr bwMode="auto">
              <a:xfrm flipH="1">
                <a:off x="258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9" name="Line 508"/>
              <p:cNvSpPr>
                <a:spLocks noChangeShapeType="1"/>
              </p:cNvSpPr>
              <p:nvPr/>
            </p:nvSpPr>
            <p:spPr bwMode="auto">
              <a:xfrm>
                <a:off x="260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0" name="Line 509"/>
              <p:cNvSpPr>
                <a:spLocks noChangeShapeType="1"/>
              </p:cNvSpPr>
              <p:nvPr/>
            </p:nvSpPr>
            <p:spPr bwMode="auto">
              <a:xfrm flipH="1">
                <a:off x="261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1" name="Line 510"/>
              <p:cNvSpPr>
                <a:spLocks noChangeShapeType="1"/>
              </p:cNvSpPr>
              <p:nvPr/>
            </p:nvSpPr>
            <p:spPr bwMode="auto">
              <a:xfrm>
                <a:off x="263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2" name="Line 511"/>
              <p:cNvSpPr>
                <a:spLocks noChangeShapeType="1"/>
              </p:cNvSpPr>
              <p:nvPr/>
            </p:nvSpPr>
            <p:spPr bwMode="auto">
              <a:xfrm flipH="1">
                <a:off x="264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3" name="Line 512"/>
              <p:cNvSpPr>
                <a:spLocks noChangeShapeType="1"/>
              </p:cNvSpPr>
              <p:nvPr/>
            </p:nvSpPr>
            <p:spPr bwMode="auto">
              <a:xfrm>
                <a:off x="2659"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4" name="Line 513"/>
              <p:cNvSpPr>
                <a:spLocks noChangeShapeType="1"/>
              </p:cNvSpPr>
              <p:nvPr/>
            </p:nvSpPr>
            <p:spPr bwMode="auto">
              <a:xfrm flipH="1">
                <a:off x="2675"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5" name="Line 514"/>
              <p:cNvSpPr>
                <a:spLocks noChangeShapeType="1"/>
              </p:cNvSpPr>
              <p:nvPr/>
            </p:nvSpPr>
            <p:spPr bwMode="auto">
              <a:xfrm>
                <a:off x="269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6" name="Line 515"/>
              <p:cNvSpPr>
                <a:spLocks noChangeShapeType="1"/>
              </p:cNvSpPr>
              <p:nvPr/>
            </p:nvSpPr>
            <p:spPr bwMode="auto">
              <a:xfrm flipH="1">
                <a:off x="270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7" name="Line 516"/>
              <p:cNvSpPr>
                <a:spLocks noChangeShapeType="1"/>
              </p:cNvSpPr>
              <p:nvPr/>
            </p:nvSpPr>
            <p:spPr bwMode="auto">
              <a:xfrm>
                <a:off x="272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8" name="Line 517"/>
              <p:cNvSpPr>
                <a:spLocks noChangeShapeType="1"/>
              </p:cNvSpPr>
              <p:nvPr/>
            </p:nvSpPr>
            <p:spPr bwMode="auto">
              <a:xfrm flipH="1">
                <a:off x="273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9" name="Line 518"/>
              <p:cNvSpPr>
                <a:spLocks noChangeShapeType="1"/>
              </p:cNvSpPr>
              <p:nvPr/>
            </p:nvSpPr>
            <p:spPr bwMode="auto">
              <a:xfrm>
                <a:off x="275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0" name="Line 519"/>
              <p:cNvSpPr>
                <a:spLocks noChangeShapeType="1"/>
              </p:cNvSpPr>
              <p:nvPr/>
            </p:nvSpPr>
            <p:spPr bwMode="auto">
              <a:xfrm flipH="1">
                <a:off x="277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1" name="Line 520"/>
              <p:cNvSpPr>
                <a:spLocks noChangeShapeType="1"/>
              </p:cNvSpPr>
              <p:nvPr/>
            </p:nvSpPr>
            <p:spPr bwMode="auto">
              <a:xfrm>
                <a:off x="278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2" name="Line 521"/>
              <p:cNvSpPr>
                <a:spLocks noChangeShapeType="1"/>
              </p:cNvSpPr>
              <p:nvPr/>
            </p:nvSpPr>
            <p:spPr bwMode="auto">
              <a:xfrm flipH="1">
                <a:off x="280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3" name="Line 522"/>
              <p:cNvSpPr>
                <a:spLocks noChangeShapeType="1"/>
              </p:cNvSpPr>
              <p:nvPr/>
            </p:nvSpPr>
            <p:spPr bwMode="auto">
              <a:xfrm>
                <a:off x="281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4" name="Line 523"/>
              <p:cNvSpPr>
                <a:spLocks noChangeShapeType="1"/>
              </p:cNvSpPr>
              <p:nvPr/>
            </p:nvSpPr>
            <p:spPr bwMode="auto">
              <a:xfrm flipH="1">
                <a:off x="283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5" name="Line 524"/>
              <p:cNvSpPr>
                <a:spLocks noChangeShapeType="1"/>
              </p:cNvSpPr>
              <p:nvPr/>
            </p:nvSpPr>
            <p:spPr bwMode="auto">
              <a:xfrm>
                <a:off x="2852"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6" name="Line 525"/>
              <p:cNvSpPr>
                <a:spLocks noChangeShapeType="1"/>
              </p:cNvSpPr>
              <p:nvPr/>
            </p:nvSpPr>
            <p:spPr bwMode="auto">
              <a:xfrm flipH="1">
                <a:off x="2868"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7" name="Line 526"/>
              <p:cNvSpPr>
                <a:spLocks noChangeShapeType="1"/>
              </p:cNvSpPr>
              <p:nvPr/>
            </p:nvSpPr>
            <p:spPr bwMode="auto">
              <a:xfrm>
                <a:off x="288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8" name="Line 527"/>
              <p:cNvSpPr>
                <a:spLocks noChangeShapeType="1"/>
              </p:cNvSpPr>
              <p:nvPr/>
            </p:nvSpPr>
            <p:spPr bwMode="auto">
              <a:xfrm flipH="1">
                <a:off x="290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9" name="Line 528"/>
              <p:cNvSpPr>
                <a:spLocks noChangeShapeType="1"/>
              </p:cNvSpPr>
              <p:nvPr/>
            </p:nvSpPr>
            <p:spPr bwMode="auto">
              <a:xfrm>
                <a:off x="291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0" name="Line 529"/>
              <p:cNvSpPr>
                <a:spLocks noChangeShapeType="1"/>
              </p:cNvSpPr>
              <p:nvPr/>
            </p:nvSpPr>
            <p:spPr bwMode="auto">
              <a:xfrm flipH="1">
                <a:off x="293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1" name="Line 530"/>
              <p:cNvSpPr>
                <a:spLocks noChangeShapeType="1"/>
              </p:cNvSpPr>
              <p:nvPr/>
            </p:nvSpPr>
            <p:spPr bwMode="auto">
              <a:xfrm>
                <a:off x="294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2" name="Line 531"/>
              <p:cNvSpPr>
                <a:spLocks noChangeShapeType="1"/>
              </p:cNvSpPr>
              <p:nvPr/>
            </p:nvSpPr>
            <p:spPr bwMode="auto">
              <a:xfrm flipH="1">
                <a:off x="296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3" name="Line 532"/>
              <p:cNvSpPr>
                <a:spLocks noChangeShapeType="1"/>
              </p:cNvSpPr>
              <p:nvPr/>
            </p:nvSpPr>
            <p:spPr bwMode="auto">
              <a:xfrm>
                <a:off x="298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4" name="Line 533"/>
              <p:cNvSpPr>
                <a:spLocks noChangeShapeType="1"/>
              </p:cNvSpPr>
              <p:nvPr/>
            </p:nvSpPr>
            <p:spPr bwMode="auto">
              <a:xfrm flipH="1">
                <a:off x="299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5" name="Line 534"/>
              <p:cNvSpPr>
                <a:spLocks noChangeShapeType="1"/>
              </p:cNvSpPr>
              <p:nvPr/>
            </p:nvSpPr>
            <p:spPr bwMode="auto">
              <a:xfrm>
                <a:off x="301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6" name="Line 535"/>
              <p:cNvSpPr>
                <a:spLocks noChangeShapeType="1"/>
              </p:cNvSpPr>
              <p:nvPr/>
            </p:nvSpPr>
            <p:spPr bwMode="auto">
              <a:xfrm flipH="1">
                <a:off x="302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7" name="Line 536"/>
              <p:cNvSpPr>
                <a:spLocks noChangeShapeType="1"/>
              </p:cNvSpPr>
              <p:nvPr/>
            </p:nvSpPr>
            <p:spPr bwMode="auto">
              <a:xfrm>
                <a:off x="304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8" name="Line 537"/>
              <p:cNvSpPr>
                <a:spLocks noChangeShapeType="1"/>
              </p:cNvSpPr>
              <p:nvPr/>
            </p:nvSpPr>
            <p:spPr bwMode="auto">
              <a:xfrm flipH="1">
                <a:off x="306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9" name="Line 538"/>
              <p:cNvSpPr>
                <a:spLocks noChangeShapeType="1"/>
              </p:cNvSpPr>
              <p:nvPr/>
            </p:nvSpPr>
            <p:spPr bwMode="auto">
              <a:xfrm>
                <a:off x="307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0" name="Line 539"/>
              <p:cNvSpPr>
                <a:spLocks noChangeShapeType="1"/>
              </p:cNvSpPr>
              <p:nvPr/>
            </p:nvSpPr>
            <p:spPr bwMode="auto">
              <a:xfrm flipH="1">
                <a:off x="309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1" name="Line 540"/>
              <p:cNvSpPr>
                <a:spLocks noChangeShapeType="1"/>
              </p:cNvSpPr>
              <p:nvPr/>
            </p:nvSpPr>
            <p:spPr bwMode="auto">
              <a:xfrm>
                <a:off x="310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2" name="Line 541"/>
              <p:cNvSpPr>
                <a:spLocks noChangeShapeType="1"/>
              </p:cNvSpPr>
              <p:nvPr/>
            </p:nvSpPr>
            <p:spPr bwMode="auto">
              <a:xfrm flipH="1">
                <a:off x="312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3" name="Line 542"/>
              <p:cNvSpPr>
                <a:spLocks noChangeShapeType="1"/>
              </p:cNvSpPr>
              <p:nvPr/>
            </p:nvSpPr>
            <p:spPr bwMode="auto">
              <a:xfrm>
                <a:off x="314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4" name="Line 543"/>
              <p:cNvSpPr>
                <a:spLocks noChangeShapeType="1"/>
              </p:cNvSpPr>
              <p:nvPr/>
            </p:nvSpPr>
            <p:spPr bwMode="auto">
              <a:xfrm flipH="1">
                <a:off x="315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5" name="Line 544"/>
              <p:cNvSpPr>
                <a:spLocks noChangeShapeType="1"/>
              </p:cNvSpPr>
              <p:nvPr/>
            </p:nvSpPr>
            <p:spPr bwMode="auto">
              <a:xfrm>
                <a:off x="317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6" name="Line 545"/>
              <p:cNvSpPr>
                <a:spLocks noChangeShapeType="1"/>
              </p:cNvSpPr>
              <p:nvPr/>
            </p:nvSpPr>
            <p:spPr bwMode="auto">
              <a:xfrm flipH="1">
                <a:off x="318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7" name="Line 546"/>
              <p:cNvSpPr>
                <a:spLocks noChangeShapeType="1"/>
              </p:cNvSpPr>
              <p:nvPr/>
            </p:nvSpPr>
            <p:spPr bwMode="auto">
              <a:xfrm>
                <a:off x="320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8" name="Line 547"/>
              <p:cNvSpPr>
                <a:spLocks noChangeShapeType="1"/>
              </p:cNvSpPr>
              <p:nvPr/>
            </p:nvSpPr>
            <p:spPr bwMode="auto">
              <a:xfrm flipH="1">
                <a:off x="322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9" name="Line 548"/>
              <p:cNvSpPr>
                <a:spLocks noChangeShapeType="1"/>
              </p:cNvSpPr>
              <p:nvPr/>
            </p:nvSpPr>
            <p:spPr bwMode="auto">
              <a:xfrm>
                <a:off x="323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0" name="Line 549"/>
              <p:cNvSpPr>
                <a:spLocks noChangeShapeType="1"/>
              </p:cNvSpPr>
              <p:nvPr/>
            </p:nvSpPr>
            <p:spPr bwMode="auto">
              <a:xfrm flipH="1">
                <a:off x="325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1" name="Line 550"/>
              <p:cNvSpPr>
                <a:spLocks noChangeShapeType="1"/>
              </p:cNvSpPr>
              <p:nvPr/>
            </p:nvSpPr>
            <p:spPr bwMode="auto">
              <a:xfrm>
                <a:off x="3270"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2" name="Line 551"/>
              <p:cNvSpPr>
                <a:spLocks noChangeShapeType="1"/>
              </p:cNvSpPr>
              <p:nvPr/>
            </p:nvSpPr>
            <p:spPr bwMode="auto">
              <a:xfrm flipH="1">
                <a:off x="3286"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3" name="Line 552"/>
              <p:cNvSpPr>
                <a:spLocks noChangeShapeType="1"/>
              </p:cNvSpPr>
              <p:nvPr/>
            </p:nvSpPr>
            <p:spPr bwMode="auto">
              <a:xfrm>
                <a:off x="329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4" name="Line 553"/>
              <p:cNvSpPr>
                <a:spLocks noChangeShapeType="1"/>
              </p:cNvSpPr>
              <p:nvPr/>
            </p:nvSpPr>
            <p:spPr bwMode="auto">
              <a:xfrm flipH="1">
                <a:off x="331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5" name="Line 554"/>
              <p:cNvSpPr>
                <a:spLocks noChangeShapeType="1"/>
              </p:cNvSpPr>
              <p:nvPr/>
            </p:nvSpPr>
            <p:spPr bwMode="auto">
              <a:xfrm>
                <a:off x="3329"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6" name="Line 555"/>
              <p:cNvSpPr>
                <a:spLocks noChangeShapeType="1"/>
              </p:cNvSpPr>
              <p:nvPr/>
            </p:nvSpPr>
            <p:spPr bwMode="auto">
              <a:xfrm flipH="1">
                <a:off x="3345"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7" name="Line 556"/>
              <p:cNvSpPr>
                <a:spLocks noChangeShapeType="1"/>
              </p:cNvSpPr>
              <p:nvPr/>
            </p:nvSpPr>
            <p:spPr bwMode="auto">
              <a:xfrm>
                <a:off x="336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8" name="Line 557"/>
              <p:cNvSpPr>
                <a:spLocks noChangeShapeType="1"/>
              </p:cNvSpPr>
              <p:nvPr/>
            </p:nvSpPr>
            <p:spPr bwMode="auto">
              <a:xfrm flipH="1">
                <a:off x="337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9" name="Line 558"/>
              <p:cNvSpPr>
                <a:spLocks noChangeShapeType="1"/>
              </p:cNvSpPr>
              <p:nvPr/>
            </p:nvSpPr>
            <p:spPr bwMode="auto">
              <a:xfrm>
                <a:off x="339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0" name="Line 559"/>
              <p:cNvSpPr>
                <a:spLocks noChangeShapeType="1"/>
              </p:cNvSpPr>
              <p:nvPr/>
            </p:nvSpPr>
            <p:spPr bwMode="auto">
              <a:xfrm flipH="1">
                <a:off x="340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1" name="Line 560"/>
              <p:cNvSpPr>
                <a:spLocks noChangeShapeType="1"/>
              </p:cNvSpPr>
              <p:nvPr/>
            </p:nvSpPr>
            <p:spPr bwMode="auto">
              <a:xfrm>
                <a:off x="342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2" name="Line 561"/>
              <p:cNvSpPr>
                <a:spLocks noChangeShapeType="1"/>
              </p:cNvSpPr>
              <p:nvPr/>
            </p:nvSpPr>
            <p:spPr bwMode="auto">
              <a:xfrm flipH="1">
                <a:off x="344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3" name="Line 562"/>
              <p:cNvSpPr>
                <a:spLocks noChangeShapeType="1"/>
              </p:cNvSpPr>
              <p:nvPr/>
            </p:nvSpPr>
            <p:spPr bwMode="auto">
              <a:xfrm>
                <a:off x="345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4" name="Line 563"/>
              <p:cNvSpPr>
                <a:spLocks noChangeShapeType="1"/>
              </p:cNvSpPr>
              <p:nvPr/>
            </p:nvSpPr>
            <p:spPr bwMode="auto">
              <a:xfrm flipH="1">
                <a:off x="347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5" name="Line 564"/>
              <p:cNvSpPr>
                <a:spLocks noChangeShapeType="1"/>
              </p:cNvSpPr>
              <p:nvPr/>
            </p:nvSpPr>
            <p:spPr bwMode="auto">
              <a:xfrm>
                <a:off x="348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6" name="Line 565"/>
              <p:cNvSpPr>
                <a:spLocks noChangeShapeType="1"/>
              </p:cNvSpPr>
              <p:nvPr/>
            </p:nvSpPr>
            <p:spPr bwMode="auto">
              <a:xfrm flipH="1">
                <a:off x="350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7" name="Line 566"/>
              <p:cNvSpPr>
                <a:spLocks noChangeShapeType="1"/>
              </p:cNvSpPr>
              <p:nvPr/>
            </p:nvSpPr>
            <p:spPr bwMode="auto">
              <a:xfrm>
                <a:off x="352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8" name="Line 567"/>
              <p:cNvSpPr>
                <a:spLocks noChangeShapeType="1"/>
              </p:cNvSpPr>
              <p:nvPr/>
            </p:nvSpPr>
            <p:spPr bwMode="auto">
              <a:xfrm flipH="1">
                <a:off x="353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9" name="Line 568"/>
              <p:cNvSpPr>
                <a:spLocks noChangeShapeType="1"/>
              </p:cNvSpPr>
              <p:nvPr/>
            </p:nvSpPr>
            <p:spPr bwMode="auto">
              <a:xfrm>
                <a:off x="3554"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0" name="Line 569"/>
              <p:cNvSpPr>
                <a:spLocks noChangeShapeType="1"/>
              </p:cNvSpPr>
              <p:nvPr/>
            </p:nvSpPr>
            <p:spPr bwMode="auto">
              <a:xfrm flipH="1">
                <a:off x="3570"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1" name="Line 570"/>
              <p:cNvSpPr>
                <a:spLocks noChangeShapeType="1"/>
              </p:cNvSpPr>
              <p:nvPr/>
            </p:nvSpPr>
            <p:spPr bwMode="auto">
              <a:xfrm>
                <a:off x="358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2" name="Line 571"/>
              <p:cNvSpPr>
                <a:spLocks noChangeShapeType="1"/>
              </p:cNvSpPr>
              <p:nvPr/>
            </p:nvSpPr>
            <p:spPr bwMode="auto">
              <a:xfrm flipH="1">
                <a:off x="360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3" name="Line 572"/>
              <p:cNvSpPr>
                <a:spLocks noChangeShapeType="1"/>
              </p:cNvSpPr>
              <p:nvPr/>
            </p:nvSpPr>
            <p:spPr bwMode="auto">
              <a:xfrm>
                <a:off x="361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4" name="Line 573"/>
              <p:cNvSpPr>
                <a:spLocks noChangeShapeType="1"/>
              </p:cNvSpPr>
              <p:nvPr/>
            </p:nvSpPr>
            <p:spPr bwMode="auto">
              <a:xfrm flipH="1">
                <a:off x="363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5" name="Line 574"/>
              <p:cNvSpPr>
                <a:spLocks noChangeShapeType="1"/>
              </p:cNvSpPr>
              <p:nvPr/>
            </p:nvSpPr>
            <p:spPr bwMode="auto">
              <a:xfrm>
                <a:off x="365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6" name="Line 575"/>
              <p:cNvSpPr>
                <a:spLocks noChangeShapeType="1"/>
              </p:cNvSpPr>
              <p:nvPr/>
            </p:nvSpPr>
            <p:spPr bwMode="auto">
              <a:xfrm flipH="1">
                <a:off x="3666"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7" name="Line 576"/>
              <p:cNvSpPr>
                <a:spLocks noChangeShapeType="1"/>
              </p:cNvSpPr>
              <p:nvPr/>
            </p:nvSpPr>
            <p:spPr bwMode="auto">
              <a:xfrm>
                <a:off x="3682"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8" name="Line 577"/>
              <p:cNvSpPr>
                <a:spLocks noChangeShapeType="1"/>
              </p:cNvSpPr>
              <p:nvPr/>
            </p:nvSpPr>
            <p:spPr bwMode="auto">
              <a:xfrm flipH="1">
                <a:off x="3698"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9" name="Line 578"/>
              <p:cNvSpPr>
                <a:spLocks noChangeShapeType="1"/>
              </p:cNvSpPr>
              <p:nvPr/>
            </p:nvSpPr>
            <p:spPr bwMode="auto">
              <a:xfrm>
                <a:off x="371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0" name="Line 579"/>
              <p:cNvSpPr>
                <a:spLocks noChangeShapeType="1"/>
              </p:cNvSpPr>
              <p:nvPr/>
            </p:nvSpPr>
            <p:spPr bwMode="auto">
              <a:xfrm flipH="1">
                <a:off x="373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1" name="Line 580"/>
              <p:cNvSpPr>
                <a:spLocks noChangeShapeType="1"/>
              </p:cNvSpPr>
              <p:nvPr/>
            </p:nvSpPr>
            <p:spPr bwMode="auto">
              <a:xfrm>
                <a:off x="3747"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2" name="Line 581"/>
              <p:cNvSpPr>
                <a:spLocks noChangeShapeType="1"/>
              </p:cNvSpPr>
              <p:nvPr/>
            </p:nvSpPr>
            <p:spPr bwMode="auto">
              <a:xfrm flipH="1">
                <a:off x="3763"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3" name="Line 582"/>
              <p:cNvSpPr>
                <a:spLocks noChangeShapeType="1"/>
              </p:cNvSpPr>
              <p:nvPr/>
            </p:nvSpPr>
            <p:spPr bwMode="auto">
              <a:xfrm>
                <a:off x="377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4" name="Line 583"/>
              <p:cNvSpPr>
                <a:spLocks noChangeShapeType="1"/>
              </p:cNvSpPr>
              <p:nvPr/>
            </p:nvSpPr>
            <p:spPr bwMode="auto">
              <a:xfrm flipH="1">
                <a:off x="379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5" name="Line 584"/>
              <p:cNvSpPr>
                <a:spLocks noChangeShapeType="1"/>
              </p:cNvSpPr>
              <p:nvPr/>
            </p:nvSpPr>
            <p:spPr bwMode="auto">
              <a:xfrm>
                <a:off x="381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6" name="Line 585"/>
              <p:cNvSpPr>
                <a:spLocks noChangeShapeType="1"/>
              </p:cNvSpPr>
              <p:nvPr/>
            </p:nvSpPr>
            <p:spPr bwMode="auto">
              <a:xfrm flipH="1">
                <a:off x="382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7" name="Line 586"/>
              <p:cNvSpPr>
                <a:spLocks noChangeShapeType="1"/>
              </p:cNvSpPr>
              <p:nvPr/>
            </p:nvSpPr>
            <p:spPr bwMode="auto">
              <a:xfrm>
                <a:off x="384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8" name="Line 587"/>
              <p:cNvSpPr>
                <a:spLocks noChangeShapeType="1"/>
              </p:cNvSpPr>
              <p:nvPr/>
            </p:nvSpPr>
            <p:spPr bwMode="auto">
              <a:xfrm flipH="1">
                <a:off x="385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9" name="Line 588"/>
              <p:cNvSpPr>
                <a:spLocks noChangeShapeType="1"/>
              </p:cNvSpPr>
              <p:nvPr/>
            </p:nvSpPr>
            <p:spPr bwMode="auto">
              <a:xfrm>
                <a:off x="387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0" name="Line 589"/>
              <p:cNvSpPr>
                <a:spLocks noChangeShapeType="1"/>
              </p:cNvSpPr>
              <p:nvPr/>
            </p:nvSpPr>
            <p:spPr bwMode="auto">
              <a:xfrm flipH="1">
                <a:off x="389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1" name="Line 590"/>
              <p:cNvSpPr>
                <a:spLocks noChangeShapeType="1"/>
              </p:cNvSpPr>
              <p:nvPr/>
            </p:nvSpPr>
            <p:spPr bwMode="auto">
              <a:xfrm>
                <a:off x="390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2" name="Line 591"/>
              <p:cNvSpPr>
                <a:spLocks noChangeShapeType="1"/>
              </p:cNvSpPr>
              <p:nvPr/>
            </p:nvSpPr>
            <p:spPr bwMode="auto">
              <a:xfrm flipH="1">
                <a:off x="3923" y="3700"/>
                <a:ext cx="11" cy="1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3" name="Freeform 592"/>
              <p:cNvSpPr>
                <a:spLocks/>
              </p:cNvSpPr>
              <p:nvPr/>
            </p:nvSpPr>
            <p:spPr bwMode="auto">
              <a:xfrm>
                <a:off x="740" y="1187"/>
                <a:ext cx="3189" cy="2513"/>
              </a:xfrm>
              <a:custGeom>
                <a:avLst/>
                <a:gdLst>
                  <a:gd name="T0" fmla="*/ 27 w 3189"/>
                  <a:gd name="T1" fmla="*/ 0 h 2513"/>
                  <a:gd name="T2" fmla="*/ 91 w 3189"/>
                  <a:gd name="T3" fmla="*/ 0 h 2513"/>
                  <a:gd name="T4" fmla="*/ 155 w 3189"/>
                  <a:gd name="T5" fmla="*/ 0 h 2513"/>
                  <a:gd name="T6" fmla="*/ 220 w 3189"/>
                  <a:gd name="T7" fmla="*/ 0 h 2513"/>
                  <a:gd name="T8" fmla="*/ 284 w 3189"/>
                  <a:gd name="T9" fmla="*/ 0 h 2513"/>
                  <a:gd name="T10" fmla="*/ 348 w 3189"/>
                  <a:gd name="T11" fmla="*/ 0 h 2513"/>
                  <a:gd name="T12" fmla="*/ 413 w 3189"/>
                  <a:gd name="T13" fmla="*/ 0 h 2513"/>
                  <a:gd name="T14" fmla="*/ 477 w 3189"/>
                  <a:gd name="T15" fmla="*/ 0 h 2513"/>
                  <a:gd name="T16" fmla="*/ 541 w 3189"/>
                  <a:gd name="T17" fmla="*/ 0 h 2513"/>
                  <a:gd name="T18" fmla="*/ 606 w 3189"/>
                  <a:gd name="T19" fmla="*/ 0 h 2513"/>
                  <a:gd name="T20" fmla="*/ 665 w 3189"/>
                  <a:gd name="T21" fmla="*/ 0 h 2513"/>
                  <a:gd name="T22" fmla="*/ 729 w 3189"/>
                  <a:gd name="T23" fmla="*/ 0 h 2513"/>
                  <a:gd name="T24" fmla="*/ 793 w 3189"/>
                  <a:gd name="T25" fmla="*/ 0 h 2513"/>
                  <a:gd name="T26" fmla="*/ 857 w 3189"/>
                  <a:gd name="T27" fmla="*/ 0 h 2513"/>
                  <a:gd name="T28" fmla="*/ 922 w 3189"/>
                  <a:gd name="T29" fmla="*/ 0 h 2513"/>
                  <a:gd name="T30" fmla="*/ 986 w 3189"/>
                  <a:gd name="T31" fmla="*/ 0 h 2513"/>
                  <a:gd name="T32" fmla="*/ 1050 w 3189"/>
                  <a:gd name="T33" fmla="*/ 0 h 2513"/>
                  <a:gd name="T34" fmla="*/ 1115 w 3189"/>
                  <a:gd name="T35" fmla="*/ 0 h 2513"/>
                  <a:gd name="T36" fmla="*/ 1179 w 3189"/>
                  <a:gd name="T37" fmla="*/ 0 h 2513"/>
                  <a:gd name="T38" fmla="*/ 1243 w 3189"/>
                  <a:gd name="T39" fmla="*/ 0 h 2513"/>
                  <a:gd name="T40" fmla="*/ 1302 w 3189"/>
                  <a:gd name="T41" fmla="*/ 0 h 2513"/>
                  <a:gd name="T42" fmla="*/ 1367 w 3189"/>
                  <a:gd name="T43" fmla="*/ 0 h 2513"/>
                  <a:gd name="T44" fmla="*/ 1431 w 3189"/>
                  <a:gd name="T45" fmla="*/ 0 h 2513"/>
                  <a:gd name="T46" fmla="*/ 1495 w 3189"/>
                  <a:gd name="T47" fmla="*/ 0 h 2513"/>
                  <a:gd name="T48" fmla="*/ 1560 w 3189"/>
                  <a:gd name="T49" fmla="*/ 0 h 2513"/>
                  <a:gd name="T50" fmla="*/ 1624 w 3189"/>
                  <a:gd name="T51" fmla="*/ 0 h 2513"/>
                  <a:gd name="T52" fmla="*/ 1688 w 3189"/>
                  <a:gd name="T53" fmla="*/ 0 h 2513"/>
                  <a:gd name="T54" fmla="*/ 1752 w 3189"/>
                  <a:gd name="T55" fmla="*/ 0 h 2513"/>
                  <a:gd name="T56" fmla="*/ 1817 w 3189"/>
                  <a:gd name="T57" fmla="*/ 0 h 2513"/>
                  <a:gd name="T58" fmla="*/ 1881 w 3189"/>
                  <a:gd name="T59" fmla="*/ 0 h 2513"/>
                  <a:gd name="T60" fmla="*/ 1940 w 3189"/>
                  <a:gd name="T61" fmla="*/ 0 h 2513"/>
                  <a:gd name="T62" fmla="*/ 2004 w 3189"/>
                  <a:gd name="T63" fmla="*/ 0 h 2513"/>
                  <a:gd name="T64" fmla="*/ 2069 w 3189"/>
                  <a:gd name="T65" fmla="*/ 0 h 2513"/>
                  <a:gd name="T66" fmla="*/ 2133 w 3189"/>
                  <a:gd name="T67" fmla="*/ 0 h 2513"/>
                  <a:gd name="T68" fmla="*/ 2197 w 3189"/>
                  <a:gd name="T69" fmla="*/ 0 h 2513"/>
                  <a:gd name="T70" fmla="*/ 2262 w 3189"/>
                  <a:gd name="T71" fmla="*/ 0 h 2513"/>
                  <a:gd name="T72" fmla="*/ 2326 w 3189"/>
                  <a:gd name="T73" fmla="*/ 0 h 2513"/>
                  <a:gd name="T74" fmla="*/ 2390 w 3189"/>
                  <a:gd name="T75" fmla="*/ 0 h 2513"/>
                  <a:gd name="T76" fmla="*/ 2455 w 3189"/>
                  <a:gd name="T77" fmla="*/ 0 h 2513"/>
                  <a:gd name="T78" fmla="*/ 2519 w 3189"/>
                  <a:gd name="T79" fmla="*/ 6 h 2513"/>
                  <a:gd name="T80" fmla="*/ 2578 w 3189"/>
                  <a:gd name="T81" fmla="*/ 22 h 2513"/>
                  <a:gd name="T82" fmla="*/ 2642 w 3189"/>
                  <a:gd name="T83" fmla="*/ 70 h 2513"/>
                  <a:gd name="T84" fmla="*/ 2706 w 3189"/>
                  <a:gd name="T85" fmla="*/ 172 h 2513"/>
                  <a:gd name="T86" fmla="*/ 2771 w 3189"/>
                  <a:gd name="T87" fmla="*/ 365 h 2513"/>
                  <a:gd name="T88" fmla="*/ 2835 w 3189"/>
                  <a:gd name="T89" fmla="*/ 686 h 2513"/>
                  <a:gd name="T90" fmla="*/ 2899 w 3189"/>
                  <a:gd name="T91" fmla="*/ 1131 h 2513"/>
                  <a:gd name="T92" fmla="*/ 2964 w 3189"/>
                  <a:gd name="T93" fmla="*/ 1667 h 2513"/>
                  <a:gd name="T94" fmla="*/ 3028 w 3189"/>
                  <a:gd name="T95" fmla="*/ 2133 h 2513"/>
                  <a:gd name="T96" fmla="*/ 3092 w 3189"/>
                  <a:gd name="T97" fmla="*/ 2411 h 2513"/>
                  <a:gd name="T98" fmla="*/ 3157 w 3189"/>
                  <a:gd name="T99" fmla="*/ 2508 h 2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9" h="2513">
                    <a:moveTo>
                      <a:pt x="0" y="0"/>
                    </a:moveTo>
                    <a:lnTo>
                      <a:pt x="27" y="0"/>
                    </a:lnTo>
                    <a:lnTo>
                      <a:pt x="59" y="0"/>
                    </a:lnTo>
                    <a:lnTo>
                      <a:pt x="91" y="0"/>
                    </a:lnTo>
                    <a:lnTo>
                      <a:pt x="123" y="0"/>
                    </a:lnTo>
                    <a:lnTo>
                      <a:pt x="155" y="0"/>
                    </a:lnTo>
                    <a:lnTo>
                      <a:pt x="188" y="0"/>
                    </a:lnTo>
                    <a:lnTo>
                      <a:pt x="220" y="0"/>
                    </a:lnTo>
                    <a:lnTo>
                      <a:pt x="252" y="0"/>
                    </a:lnTo>
                    <a:lnTo>
                      <a:pt x="284" y="0"/>
                    </a:lnTo>
                    <a:lnTo>
                      <a:pt x="316" y="0"/>
                    </a:lnTo>
                    <a:lnTo>
                      <a:pt x="348" y="0"/>
                    </a:lnTo>
                    <a:lnTo>
                      <a:pt x="380" y="0"/>
                    </a:lnTo>
                    <a:lnTo>
                      <a:pt x="413" y="0"/>
                    </a:lnTo>
                    <a:lnTo>
                      <a:pt x="445" y="0"/>
                    </a:lnTo>
                    <a:lnTo>
                      <a:pt x="477" y="0"/>
                    </a:lnTo>
                    <a:lnTo>
                      <a:pt x="509" y="0"/>
                    </a:lnTo>
                    <a:lnTo>
                      <a:pt x="541" y="0"/>
                    </a:lnTo>
                    <a:lnTo>
                      <a:pt x="573" y="0"/>
                    </a:lnTo>
                    <a:lnTo>
                      <a:pt x="606" y="0"/>
                    </a:lnTo>
                    <a:lnTo>
                      <a:pt x="638" y="0"/>
                    </a:lnTo>
                    <a:lnTo>
                      <a:pt x="665" y="0"/>
                    </a:lnTo>
                    <a:lnTo>
                      <a:pt x="697" y="0"/>
                    </a:lnTo>
                    <a:lnTo>
                      <a:pt x="729" y="0"/>
                    </a:lnTo>
                    <a:lnTo>
                      <a:pt x="761" y="0"/>
                    </a:lnTo>
                    <a:lnTo>
                      <a:pt x="793" y="0"/>
                    </a:lnTo>
                    <a:lnTo>
                      <a:pt x="825" y="0"/>
                    </a:lnTo>
                    <a:lnTo>
                      <a:pt x="857" y="0"/>
                    </a:lnTo>
                    <a:lnTo>
                      <a:pt x="890" y="0"/>
                    </a:lnTo>
                    <a:lnTo>
                      <a:pt x="922" y="0"/>
                    </a:lnTo>
                    <a:lnTo>
                      <a:pt x="954" y="0"/>
                    </a:lnTo>
                    <a:lnTo>
                      <a:pt x="986" y="0"/>
                    </a:lnTo>
                    <a:lnTo>
                      <a:pt x="1018" y="0"/>
                    </a:lnTo>
                    <a:lnTo>
                      <a:pt x="1050" y="0"/>
                    </a:lnTo>
                    <a:lnTo>
                      <a:pt x="1083" y="0"/>
                    </a:lnTo>
                    <a:lnTo>
                      <a:pt x="1115" y="0"/>
                    </a:lnTo>
                    <a:lnTo>
                      <a:pt x="1147" y="0"/>
                    </a:lnTo>
                    <a:lnTo>
                      <a:pt x="1179" y="0"/>
                    </a:lnTo>
                    <a:lnTo>
                      <a:pt x="1211" y="0"/>
                    </a:lnTo>
                    <a:lnTo>
                      <a:pt x="1243" y="0"/>
                    </a:lnTo>
                    <a:lnTo>
                      <a:pt x="1275" y="0"/>
                    </a:lnTo>
                    <a:lnTo>
                      <a:pt x="1302" y="0"/>
                    </a:lnTo>
                    <a:lnTo>
                      <a:pt x="1334" y="0"/>
                    </a:lnTo>
                    <a:lnTo>
                      <a:pt x="1367" y="0"/>
                    </a:lnTo>
                    <a:lnTo>
                      <a:pt x="1399" y="0"/>
                    </a:lnTo>
                    <a:lnTo>
                      <a:pt x="1431" y="0"/>
                    </a:lnTo>
                    <a:lnTo>
                      <a:pt x="1463" y="0"/>
                    </a:lnTo>
                    <a:lnTo>
                      <a:pt x="1495" y="0"/>
                    </a:lnTo>
                    <a:lnTo>
                      <a:pt x="1527" y="0"/>
                    </a:lnTo>
                    <a:lnTo>
                      <a:pt x="1560" y="0"/>
                    </a:lnTo>
                    <a:lnTo>
                      <a:pt x="1592" y="0"/>
                    </a:lnTo>
                    <a:lnTo>
                      <a:pt x="1624" y="0"/>
                    </a:lnTo>
                    <a:lnTo>
                      <a:pt x="1656" y="0"/>
                    </a:lnTo>
                    <a:lnTo>
                      <a:pt x="1688" y="0"/>
                    </a:lnTo>
                    <a:lnTo>
                      <a:pt x="1720" y="0"/>
                    </a:lnTo>
                    <a:lnTo>
                      <a:pt x="1752" y="0"/>
                    </a:lnTo>
                    <a:lnTo>
                      <a:pt x="1785" y="0"/>
                    </a:lnTo>
                    <a:lnTo>
                      <a:pt x="1817" y="0"/>
                    </a:lnTo>
                    <a:lnTo>
                      <a:pt x="1849" y="0"/>
                    </a:lnTo>
                    <a:lnTo>
                      <a:pt x="1881" y="0"/>
                    </a:lnTo>
                    <a:lnTo>
                      <a:pt x="1913" y="0"/>
                    </a:lnTo>
                    <a:lnTo>
                      <a:pt x="1940" y="0"/>
                    </a:lnTo>
                    <a:lnTo>
                      <a:pt x="1972" y="0"/>
                    </a:lnTo>
                    <a:lnTo>
                      <a:pt x="2004" y="0"/>
                    </a:lnTo>
                    <a:lnTo>
                      <a:pt x="2037" y="0"/>
                    </a:lnTo>
                    <a:lnTo>
                      <a:pt x="2069" y="0"/>
                    </a:lnTo>
                    <a:lnTo>
                      <a:pt x="2101" y="0"/>
                    </a:lnTo>
                    <a:lnTo>
                      <a:pt x="2133" y="0"/>
                    </a:lnTo>
                    <a:lnTo>
                      <a:pt x="2165" y="0"/>
                    </a:lnTo>
                    <a:lnTo>
                      <a:pt x="2197" y="0"/>
                    </a:lnTo>
                    <a:lnTo>
                      <a:pt x="2229" y="0"/>
                    </a:lnTo>
                    <a:lnTo>
                      <a:pt x="2262" y="0"/>
                    </a:lnTo>
                    <a:lnTo>
                      <a:pt x="2294" y="0"/>
                    </a:lnTo>
                    <a:lnTo>
                      <a:pt x="2326" y="0"/>
                    </a:lnTo>
                    <a:lnTo>
                      <a:pt x="2358" y="0"/>
                    </a:lnTo>
                    <a:lnTo>
                      <a:pt x="2390" y="0"/>
                    </a:lnTo>
                    <a:lnTo>
                      <a:pt x="2422" y="0"/>
                    </a:lnTo>
                    <a:lnTo>
                      <a:pt x="2455" y="0"/>
                    </a:lnTo>
                    <a:lnTo>
                      <a:pt x="2487" y="0"/>
                    </a:lnTo>
                    <a:lnTo>
                      <a:pt x="2519" y="6"/>
                    </a:lnTo>
                    <a:lnTo>
                      <a:pt x="2551" y="11"/>
                    </a:lnTo>
                    <a:lnTo>
                      <a:pt x="2578" y="22"/>
                    </a:lnTo>
                    <a:lnTo>
                      <a:pt x="2610" y="43"/>
                    </a:lnTo>
                    <a:lnTo>
                      <a:pt x="2642" y="70"/>
                    </a:lnTo>
                    <a:lnTo>
                      <a:pt x="2674" y="108"/>
                    </a:lnTo>
                    <a:lnTo>
                      <a:pt x="2706" y="172"/>
                    </a:lnTo>
                    <a:lnTo>
                      <a:pt x="2739" y="252"/>
                    </a:lnTo>
                    <a:lnTo>
                      <a:pt x="2771" y="365"/>
                    </a:lnTo>
                    <a:lnTo>
                      <a:pt x="2803" y="509"/>
                    </a:lnTo>
                    <a:lnTo>
                      <a:pt x="2835" y="686"/>
                    </a:lnTo>
                    <a:lnTo>
                      <a:pt x="2867" y="890"/>
                    </a:lnTo>
                    <a:lnTo>
                      <a:pt x="2899" y="1131"/>
                    </a:lnTo>
                    <a:lnTo>
                      <a:pt x="2932" y="1393"/>
                    </a:lnTo>
                    <a:lnTo>
                      <a:pt x="2964" y="1667"/>
                    </a:lnTo>
                    <a:lnTo>
                      <a:pt x="2996" y="1913"/>
                    </a:lnTo>
                    <a:lnTo>
                      <a:pt x="3028" y="2133"/>
                    </a:lnTo>
                    <a:lnTo>
                      <a:pt x="3060" y="2293"/>
                    </a:lnTo>
                    <a:lnTo>
                      <a:pt x="3092" y="2411"/>
                    </a:lnTo>
                    <a:lnTo>
                      <a:pt x="3124" y="2481"/>
                    </a:lnTo>
                    <a:lnTo>
                      <a:pt x="3157" y="2508"/>
                    </a:lnTo>
                    <a:lnTo>
                      <a:pt x="3189" y="2513"/>
                    </a:lnTo>
                  </a:path>
                </a:pathLst>
              </a:custGeom>
              <a:noFill/>
              <a:ln w="17463">
                <a:solidFill>
                  <a:srgbClr val="00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4" name="Oval 593"/>
              <p:cNvSpPr>
                <a:spLocks noChangeArrowheads="1"/>
              </p:cNvSpPr>
              <p:nvPr/>
            </p:nvSpPr>
            <p:spPr bwMode="auto">
              <a:xfrm>
                <a:off x="708"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5" name="Oval 594"/>
              <p:cNvSpPr>
                <a:spLocks noChangeArrowheads="1"/>
              </p:cNvSpPr>
              <p:nvPr/>
            </p:nvSpPr>
            <p:spPr bwMode="auto">
              <a:xfrm>
                <a:off x="73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6" name="Oval 595"/>
              <p:cNvSpPr>
                <a:spLocks noChangeArrowheads="1"/>
              </p:cNvSpPr>
              <p:nvPr/>
            </p:nvSpPr>
            <p:spPr bwMode="auto">
              <a:xfrm>
                <a:off x="76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7" name="Oval 596"/>
              <p:cNvSpPr>
                <a:spLocks noChangeArrowheads="1"/>
              </p:cNvSpPr>
              <p:nvPr/>
            </p:nvSpPr>
            <p:spPr bwMode="auto">
              <a:xfrm>
                <a:off x="79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8" name="Oval 597"/>
              <p:cNvSpPr>
                <a:spLocks noChangeArrowheads="1"/>
              </p:cNvSpPr>
              <p:nvPr/>
            </p:nvSpPr>
            <p:spPr bwMode="auto">
              <a:xfrm>
                <a:off x="83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9" name="Oval 598"/>
              <p:cNvSpPr>
                <a:spLocks noChangeArrowheads="1"/>
              </p:cNvSpPr>
              <p:nvPr/>
            </p:nvSpPr>
            <p:spPr bwMode="auto">
              <a:xfrm>
                <a:off x="86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0" name="Oval 599"/>
              <p:cNvSpPr>
                <a:spLocks noChangeArrowheads="1"/>
              </p:cNvSpPr>
              <p:nvPr/>
            </p:nvSpPr>
            <p:spPr bwMode="auto">
              <a:xfrm>
                <a:off x="89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1" name="Oval 600"/>
              <p:cNvSpPr>
                <a:spLocks noChangeArrowheads="1"/>
              </p:cNvSpPr>
              <p:nvPr/>
            </p:nvSpPr>
            <p:spPr bwMode="auto">
              <a:xfrm>
                <a:off x="928"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2" name="Oval 601"/>
              <p:cNvSpPr>
                <a:spLocks noChangeArrowheads="1"/>
              </p:cNvSpPr>
              <p:nvPr/>
            </p:nvSpPr>
            <p:spPr bwMode="auto">
              <a:xfrm>
                <a:off x="96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3" name="Oval 602"/>
              <p:cNvSpPr>
                <a:spLocks noChangeArrowheads="1"/>
              </p:cNvSpPr>
              <p:nvPr/>
            </p:nvSpPr>
            <p:spPr bwMode="auto">
              <a:xfrm>
                <a:off x="99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4" name="Oval 603"/>
              <p:cNvSpPr>
                <a:spLocks noChangeArrowheads="1"/>
              </p:cNvSpPr>
              <p:nvPr/>
            </p:nvSpPr>
            <p:spPr bwMode="auto">
              <a:xfrm>
                <a:off x="102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5" name="Oval 604"/>
              <p:cNvSpPr>
                <a:spLocks noChangeArrowheads="1"/>
              </p:cNvSpPr>
              <p:nvPr/>
            </p:nvSpPr>
            <p:spPr bwMode="auto">
              <a:xfrm>
                <a:off x="105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6" name="Oval 605"/>
              <p:cNvSpPr>
                <a:spLocks noChangeArrowheads="1"/>
              </p:cNvSpPr>
              <p:nvPr/>
            </p:nvSpPr>
            <p:spPr bwMode="auto">
              <a:xfrm>
                <a:off x="108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27" name="Oval 606"/>
              <p:cNvSpPr>
                <a:spLocks noChangeArrowheads="1"/>
              </p:cNvSpPr>
              <p:nvPr/>
            </p:nvSpPr>
            <p:spPr bwMode="auto">
              <a:xfrm>
                <a:off x="112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2" name="Group 607"/>
            <p:cNvGrpSpPr>
              <a:grpSpLocks/>
            </p:cNvGrpSpPr>
            <p:nvPr/>
          </p:nvGrpSpPr>
          <p:grpSpPr bwMode="auto">
            <a:xfrm>
              <a:off x="702" y="1150"/>
              <a:ext cx="3264" cy="2588"/>
              <a:chOff x="702" y="1150"/>
              <a:chExt cx="3264" cy="2588"/>
            </a:xfrm>
          </p:grpSpPr>
          <p:sp>
            <p:nvSpPr>
              <p:cNvPr id="328" name="Oval 608"/>
              <p:cNvSpPr>
                <a:spLocks noChangeArrowheads="1"/>
              </p:cNvSpPr>
              <p:nvPr/>
            </p:nvSpPr>
            <p:spPr bwMode="auto">
              <a:xfrm>
                <a:off x="1153"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29" name="Oval 609"/>
              <p:cNvSpPr>
                <a:spLocks noChangeArrowheads="1"/>
              </p:cNvSpPr>
              <p:nvPr/>
            </p:nvSpPr>
            <p:spPr bwMode="auto">
              <a:xfrm>
                <a:off x="118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0" name="Oval 610"/>
              <p:cNvSpPr>
                <a:spLocks noChangeArrowheads="1"/>
              </p:cNvSpPr>
              <p:nvPr/>
            </p:nvSpPr>
            <p:spPr bwMode="auto">
              <a:xfrm>
                <a:off x="121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1" name="Oval 611"/>
              <p:cNvSpPr>
                <a:spLocks noChangeArrowheads="1"/>
              </p:cNvSpPr>
              <p:nvPr/>
            </p:nvSpPr>
            <p:spPr bwMode="auto">
              <a:xfrm>
                <a:off x="124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2" name="Oval 612"/>
              <p:cNvSpPr>
                <a:spLocks noChangeArrowheads="1"/>
              </p:cNvSpPr>
              <p:nvPr/>
            </p:nvSpPr>
            <p:spPr bwMode="auto">
              <a:xfrm>
                <a:off x="128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3" name="Oval 613"/>
              <p:cNvSpPr>
                <a:spLocks noChangeArrowheads="1"/>
              </p:cNvSpPr>
              <p:nvPr/>
            </p:nvSpPr>
            <p:spPr bwMode="auto">
              <a:xfrm>
                <a:off x="131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4" name="Oval 614"/>
              <p:cNvSpPr>
                <a:spLocks noChangeArrowheads="1"/>
              </p:cNvSpPr>
              <p:nvPr/>
            </p:nvSpPr>
            <p:spPr bwMode="auto">
              <a:xfrm>
                <a:off x="1346"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5" name="Oval 615"/>
              <p:cNvSpPr>
                <a:spLocks noChangeArrowheads="1"/>
              </p:cNvSpPr>
              <p:nvPr/>
            </p:nvSpPr>
            <p:spPr bwMode="auto">
              <a:xfrm>
                <a:off x="137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6" name="Oval 616"/>
              <p:cNvSpPr>
                <a:spLocks noChangeArrowheads="1"/>
              </p:cNvSpPr>
              <p:nvPr/>
            </p:nvSpPr>
            <p:spPr bwMode="auto">
              <a:xfrm>
                <a:off x="140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7" name="Oval 617"/>
              <p:cNvSpPr>
                <a:spLocks noChangeArrowheads="1"/>
              </p:cNvSpPr>
              <p:nvPr/>
            </p:nvSpPr>
            <p:spPr bwMode="auto">
              <a:xfrm>
                <a:off x="143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8" name="Oval 618"/>
              <p:cNvSpPr>
                <a:spLocks noChangeArrowheads="1"/>
              </p:cNvSpPr>
              <p:nvPr/>
            </p:nvSpPr>
            <p:spPr bwMode="auto">
              <a:xfrm>
                <a:off x="1469"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39" name="Oval 619"/>
              <p:cNvSpPr>
                <a:spLocks noChangeArrowheads="1"/>
              </p:cNvSpPr>
              <p:nvPr/>
            </p:nvSpPr>
            <p:spPr bwMode="auto">
              <a:xfrm>
                <a:off x="150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0" name="Oval 620"/>
              <p:cNvSpPr>
                <a:spLocks noChangeArrowheads="1"/>
              </p:cNvSpPr>
              <p:nvPr/>
            </p:nvSpPr>
            <p:spPr bwMode="auto">
              <a:xfrm>
                <a:off x="153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1" name="Oval 621"/>
              <p:cNvSpPr>
                <a:spLocks noChangeArrowheads="1"/>
              </p:cNvSpPr>
              <p:nvPr/>
            </p:nvSpPr>
            <p:spPr bwMode="auto">
              <a:xfrm>
                <a:off x="156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2" name="Oval 622"/>
              <p:cNvSpPr>
                <a:spLocks noChangeArrowheads="1"/>
              </p:cNvSpPr>
              <p:nvPr/>
            </p:nvSpPr>
            <p:spPr bwMode="auto">
              <a:xfrm>
                <a:off x="159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 name="Oval 623"/>
              <p:cNvSpPr>
                <a:spLocks noChangeArrowheads="1"/>
              </p:cNvSpPr>
              <p:nvPr/>
            </p:nvSpPr>
            <p:spPr bwMode="auto">
              <a:xfrm>
                <a:off x="163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 name="Oval 624"/>
              <p:cNvSpPr>
                <a:spLocks noChangeArrowheads="1"/>
              </p:cNvSpPr>
              <p:nvPr/>
            </p:nvSpPr>
            <p:spPr bwMode="auto">
              <a:xfrm>
                <a:off x="1662"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 name="Oval 625"/>
              <p:cNvSpPr>
                <a:spLocks noChangeArrowheads="1"/>
              </p:cNvSpPr>
              <p:nvPr/>
            </p:nvSpPr>
            <p:spPr bwMode="auto">
              <a:xfrm>
                <a:off x="169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 name="Oval 626"/>
              <p:cNvSpPr>
                <a:spLocks noChangeArrowheads="1"/>
              </p:cNvSpPr>
              <p:nvPr/>
            </p:nvSpPr>
            <p:spPr bwMode="auto">
              <a:xfrm>
                <a:off x="172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 name="Oval 627"/>
              <p:cNvSpPr>
                <a:spLocks noChangeArrowheads="1"/>
              </p:cNvSpPr>
              <p:nvPr/>
            </p:nvSpPr>
            <p:spPr bwMode="auto">
              <a:xfrm>
                <a:off x="175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 name="Oval 628"/>
              <p:cNvSpPr>
                <a:spLocks noChangeArrowheads="1"/>
              </p:cNvSpPr>
              <p:nvPr/>
            </p:nvSpPr>
            <p:spPr bwMode="auto">
              <a:xfrm>
                <a:off x="179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 name="Oval 629"/>
              <p:cNvSpPr>
                <a:spLocks noChangeArrowheads="1"/>
              </p:cNvSpPr>
              <p:nvPr/>
            </p:nvSpPr>
            <p:spPr bwMode="auto">
              <a:xfrm>
                <a:off x="1823"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 name="Oval 630"/>
              <p:cNvSpPr>
                <a:spLocks noChangeArrowheads="1"/>
              </p:cNvSpPr>
              <p:nvPr/>
            </p:nvSpPr>
            <p:spPr bwMode="auto">
              <a:xfrm>
                <a:off x="185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 name="Oval 631"/>
              <p:cNvSpPr>
                <a:spLocks noChangeArrowheads="1"/>
              </p:cNvSpPr>
              <p:nvPr/>
            </p:nvSpPr>
            <p:spPr bwMode="auto">
              <a:xfrm>
                <a:off x="188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 name="Oval 632"/>
              <p:cNvSpPr>
                <a:spLocks noChangeArrowheads="1"/>
              </p:cNvSpPr>
              <p:nvPr/>
            </p:nvSpPr>
            <p:spPr bwMode="auto">
              <a:xfrm>
                <a:off x="191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 name="Oval 633"/>
              <p:cNvSpPr>
                <a:spLocks noChangeArrowheads="1"/>
              </p:cNvSpPr>
              <p:nvPr/>
            </p:nvSpPr>
            <p:spPr bwMode="auto">
              <a:xfrm>
                <a:off x="195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 name="Oval 634"/>
              <p:cNvSpPr>
                <a:spLocks noChangeArrowheads="1"/>
              </p:cNvSpPr>
              <p:nvPr/>
            </p:nvSpPr>
            <p:spPr bwMode="auto">
              <a:xfrm>
                <a:off x="198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5" name="Oval 635"/>
              <p:cNvSpPr>
                <a:spLocks noChangeArrowheads="1"/>
              </p:cNvSpPr>
              <p:nvPr/>
            </p:nvSpPr>
            <p:spPr bwMode="auto">
              <a:xfrm>
                <a:off x="201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6" name="Oval 636"/>
              <p:cNvSpPr>
                <a:spLocks noChangeArrowheads="1"/>
              </p:cNvSpPr>
              <p:nvPr/>
            </p:nvSpPr>
            <p:spPr bwMode="auto">
              <a:xfrm>
                <a:off x="204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7" name="Oval 637"/>
              <p:cNvSpPr>
                <a:spLocks noChangeArrowheads="1"/>
              </p:cNvSpPr>
              <p:nvPr/>
            </p:nvSpPr>
            <p:spPr bwMode="auto">
              <a:xfrm>
                <a:off x="207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8" name="Oval 638"/>
              <p:cNvSpPr>
                <a:spLocks noChangeArrowheads="1"/>
              </p:cNvSpPr>
              <p:nvPr/>
            </p:nvSpPr>
            <p:spPr bwMode="auto">
              <a:xfrm>
                <a:off x="210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9" name="Oval 639"/>
              <p:cNvSpPr>
                <a:spLocks noChangeArrowheads="1"/>
              </p:cNvSpPr>
              <p:nvPr/>
            </p:nvSpPr>
            <p:spPr bwMode="auto">
              <a:xfrm>
                <a:off x="2139"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0" name="Oval 640"/>
              <p:cNvSpPr>
                <a:spLocks noChangeArrowheads="1"/>
              </p:cNvSpPr>
              <p:nvPr/>
            </p:nvSpPr>
            <p:spPr bwMode="auto">
              <a:xfrm>
                <a:off x="217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1" name="Oval 641"/>
              <p:cNvSpPr>
                <a:spLocks noChangeArrowheads="1"/>
              </p:cNvSpPr>
              <p:nvPr/>
            </p:nvSpPr>
            <p:spPr bwMode="auto">
              <a:xfrm>
                <a:off x="220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2" name="Oval 642"/>
              <p:cNvSpPr>
                <a:spLocks noChangeArrowheads="1"/>
              </p:cNvSpPr>
              <p:nvPr/>
            </p:nvSpPr>
            <p:spPr bwMode="auto">
              <a:xfrm>
                <a:off x="223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3" name="Oval 643"/>
              <p:cNvSpPr>
                <a:spLocks noChangeArrowheads="1"/>
              </p:cNvSpPr>
              <p:nvPr/>
            </p:nvSpPr>
            <p:spPr bwMode="auto">
              <a:xfrm>
                <a:off x="226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4" name="Oval 644"/>
              <p:cNvSpPr>
                <a:spLocks noChangeArrowheads="1"/>
              </p:cNvSpPr>
              <p:nvPr/>
            </p:nvSpPr>
            <p:spPr bwMode="auto">
              <a:xfrm>
                <a:off x="2300"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5" name="Oval 645"/>
              <p:cNvSpPr>
                <a:spLocks noChangeArrowheads="1"/>
              </p:cNvSpPr>
              <p:nvPr/>
            </p:nvSpPr>
            <p:spPr bwMode="auto">
              <a:xfrm>
                <a:off x="2332"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6" name="Oval 646"/>
              <p:cNvSpPr>
                <a:spLocks noChangeArrowheads="1"/>
              </p:cNvSpPr>
              <p:nvPr/>
            </p:nvSpPr>
            <p:spPr bwMode="auto">
              <a:xfrm>
                <a:off x="236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7" name="Oval 647"/>
              <p:cNvSpPr>
                <a:spLocks noChangeArrowheads="1"/>
              </p:cNvSpPr>
              <p:nvPr/>
            </p:nvSpPr>
            <p:spPr bwMode="auto">
              <a:xfrm>
                <a:off x="239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8" name="Oval 648"/>
              <p:cNvSpPr>
                <a:spLocks noChangeArrowheads="1"/>
              </p:cNvSpPr>
              <p:nvPr/>
            </p:nvSpPr>
            <p:spPr bwMode="auto">
              <a:xfrm>
                <a:off x="242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69" name="Oval 649"/>
              <p:cNvSpPr>
                <a:spLocks noChangeArrowheads="1"/>
              </p:cNvSpPr>
              <p:nvPr/>
            </p:nvSpPr>
            <p:spPr bwMode="auto">
              <a:xfrm>
                <a:off x="246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0" name="Oval 650"/>
              <p:cNvSpPr>
                <a:spLocks noChangeArrowheads="1"/>
              </p:cNvSpPr>
              <p:nvPr/>
            </p:nvSpPr>
            <p:spPr bwMode="auto">
              <a:xfrm>
                <a:off x="249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1" name="Oval 651"/>
              <p:cNvSpPr>
                <a:spLocks noChangeArrowheads="1"/>
              </p:cNvSpPr>
              <p:nvPr/>
            </p:nvSpPr>
            <p:spPr bwMode="auto">
              <a:xfrm>
                <a:off x="252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2" name="Oval 652"/>
              <p:cNvSpPr>
                <a:spLocks noChangeArrowheads="1"/>
              </p:cNvSpPr>
              <p:nvPr/>
            </p:nvSpPr>
            <p:spPr bwMode="auto">
              <a:xfrm>
                <a:off x="255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3" name="Oval 653"/>
              <p:cNvSpPr>
                <a:spLocks noChangeArrowheads="1"/>
              </p:cNvSpPr>
              <p:nvPr/>
            </p:nvSpPr>
            <p:spPr bwMode="auto">
              <a:xfrm>
                <a:off x="258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4" name="Oval 654"/>
              <p:cNvSpPr>
                <a:spLocks noChangeArrowheads="1"/>
              </p:cNvSpPr>
              <p:nvPr/>
            </p:nvSpPr>
            <p:spPr bwMode="auto">
              <a:xfrm>
                <a:off x="2621"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5" name="Oval 655"/>
              <p:cNvSpPr>
                <a:spLocks noChangeArrowheads="1"/>
              </p:cNvSpPr>
              <p:nvPr/>
            </p:nvSpPr>
            <p:spPr bwMode="auto">
              <a:xfrm>
                <a:off x="264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6" name="Oval 656"/>
              <p:cNvSpPr>
                <a:spLocks noChangeArrowheads="1"/>
              </p:cNvSpPr>
              <p:nvPr/>
            </p:nvSpPr>
            <p:spPr bwMode="auto">
              <a:xfrm>
                <a:off x="268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7" name="Oval 657"/>
              <p:cNvSpPr>
                <a:spLocks noChangeArrowheads="1"/>
              </p:cNvSpPr>
              <p:nvPr/>
            </p:nvSpPr>
            <p:spPr bwMode="auto">
              <a:xfrm>
                <a:off x="271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8" name="Oval 658"/>
              <p:cNvSpPr>
                <a:spLocks noChangeArrowheads="1"/>
              </p:cNvSpPr>
              <p:nvPr/>
            </p:nvSpPr>
            <p:spPr bwMode="auto">
              <a:xfrm>
                <a:off x="2744"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79" name="Oval 659"/>
              <p:cNvSpPr>
                <a:spLocks noChangeArrowheads="1"/>
              </p:cNvSpPr>
              <p:nvPr/>
            </p:nvSpPr>
            <p:spPr bwMode="auto">
              <a:xfrm>
                <a:off x="2777"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0" name="Oval 660"/>
              <p:cNvSpPr>
                <a:spLocks noChangeArrowheads="1"/>
              </p:cNvSpPr>
              <p:nvPr/>
            </p:nvSpPr>
            <p:spPr bwMode="auto">
              <a:xfrm>
                <a:off x="2809"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1" name="Oval 661"/>
              <p:cNvSpPr>
                <a:spLocks noChangeArrowheads="1"/>
              </p:cNvSpPr>
              <p:nvPr/>
            </p:nvSpPr>
            <p:spPr bwMode="auto">
              <a:xfrm>
                <a:off x="2841"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2" name="Oval 662"/>
              <p:cNvSpPr>
                <a:spLocks noChangeArrowheads="1"/>
              </p:cNvSpPr>
              <p:nvPr/>
            </p:nvSpPr>
            <p:spPr bwMode="auto">
              <a:xfrm>
                <a:off x="2873"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3" name="Oval 663"/>
              <p:cNvSpPr>
                <a:spLocks noChangeArrowheads="1"/>
              </p:cNvSpPr>
              <p:nvPr/>
            </p:nvSpPr>
            <p:spPr bwMode="auto">
              <a:xfrm>
                <a:off x="2905"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4" name="Oval 664"/>
              <p:cNvSpPr>
                <a:spLocks noChangeArrowheads="1"/>
              </p:cNvSpPr>
              <p:nvPr/>
            </p:nvSpPr>
            <p:spPr bwMode="auto">
              <a:xfrm>
                <a:off x="2937"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5" name="Oval 665"/>
              <p:cNvSpPr>
                <a:spLocks noChangeArrowheads="1"/>
              </p:cNvSpPr>
              <p:nvPr/>
            </p:nvSpPr>
            <p:spPr bwMode="auto">
              <a:xfrm>
                <a:off x="2969"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6" name="Oval 666"/>
              <p:cNvSpPr>
                <a:spLocks noChangeArrowheads="1"/>
              </p:cNvSpPr>
              <p:nvPr/>
            </p:nvSpPr>
            <p:spPr bwMode="auto">
              <a:xfrm>
                <a:off x="3002"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7" name="Oval 667"/>
              <p:cNvSpPr>
                <a:spLocks noChangeArrowheads="1"/>
              </p:cNvSpPr>
              <p:nvPr/>
            </p:nvSpPr>
            <p:spPr bwMode="auto">
              <a:xfrm>
                <a:off x="3034"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8" name="Oval 668"/>
              <p:cNvSpPr>
                <a:spLocks noChangeArrowheads="1"/>
              </p:cNvSpPr>
              <p:nvPr/>
            </p:nvSpPr>
            <p:spPr bwMode="auto">
              <a:xfrm>
                <a:off x="3066"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9" name="Oval 669"/>
              <p:cNvSpPr>
                <a:spLocks noChangeArrowheads="1"/>
              </p:cNvSpPr>
              <p:nvPr/>
            </p:nvSpPr>
            <p:spPr bwMode="auto">
              <a:xfrm>
                <a:off x="3098"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0" name="Oval 670"/>
              <p:cNvSpPr>
                <a:spLocks noChangeArrowheads="1"/>
              </p:cNvSpPr>
              <p:nvPr/>
            </p:nvSpPr>
            <p:spPr bwMode="auto">
              <a:xfrm>
                <a:off x="3130"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1" name="Oval 671"/>
              <p:cNvSpPr>
                <a:spLocks noChangeArrowheads="1"/>
              </p:cNvSpPr>
              <p:nvPr/>
            </p:nvSpPr>
            <p:spPr bwMode="auto">
              <a:xfrm>
                <a:off x="3162" y="115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2" name="Oval 672"/>
              <p:cNvSpPr>
                <a:spLocks noChangeArrowheads="1"/>
              </p:cNvSpPr>
              <p:nvPr/>
            </p:nvSpPr>
            <p:spPr bwMode="auto">
              <a:xfrm>
                <a:off x="3195" y="1155"/>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3" name="Oval 673"/>
              <p:cNvSpPr>
                <a:spLocks noChangeArrowheads="1"/>
              </p:cNvSpPr>
              <p:nvPr/>
            </p:nvSpPr>
            <p:spPr bwMode="auto">
              <a:xfrm>
                <a:off x="3227" y="1161"/>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4" name="Oval 674"/>
              <p:cNvSpPr>
                <a:spLocks noChangeArrowheads="1"/>
              </p:cNvSpPr>
              <p:nvPr/>
            </p:nvSpPr>
            <p:spPr bwMode="auto">
              <a:xfrm>
                <a:off x="3259" y="1166"/>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5" name="Oval 675"/>
              <p:cNvSpPr>
                <a:spLocks noChangeArrowheads="1"/>
              </p:cNvSpPr>
              <p:nvPr/>
            </p:nvSpPr>
            <p:spPr bwMode="auto">
              <a:xfrm>
                <a:off x="3286" y="1177"/>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6" name="Oval 676"/>
              <p:cNvSpPr>
                <a:spLocks noChangeArrowheads="1"/>
              </p:cNvSpPr>
              <p:nvPr/>
            </p:nvSpPr>
            <p:spPr bwMode="auto">
              <a:xfrm>
                <a:off x="3318" y="119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7" name="Oval 677"/>
              <p:cNvSpPr>
                <a:spLocks noChangeArrowheads="1"/>
              </p:cNvSpPr>
              <p:nvPr/>
            </p:nvSpPr>
            <p:spPr bwMode="auto">
              <a:xfrm>
                <a:off x="3350" y="1225"/>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8" name="Oval 678"/>
              <p:cNvSpPr>
                <a:spLocks noChangeArrowheads="1"/>
              </p:cNvSpPr>
              <p:nvPr/>
            </p:nvSpPr>
            <p:spPr bwMode="auto">
              <a:xfrm>
                <a:off x="3382" y="1262"/>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9" name="Oval 679"/>
              <p:cNvSpPr>
                <a:spLocks noChangeArrowheads="1"/>
              </p:cNvSpPr>
              <p:nvPr/>
            </p:nvSpPr>
            <p:spPr bwMode="auto">
              <a:xfrm>
                <a:off x="3414" y="1327"/>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0" name="Oval 680"/>
              <p:cNvSpPr>
                <a:spLocks noChangeArrowheads="1"/>
              </p:cNvSpPr>
              <p:nvPr/>
            </p:nvSpPr>
            <p:spPr bwMode="auto">
              <a:xfrm>
                <a:off x="3446" y="1407"/>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1" name="Oval 681"/>
              <p:cNvSpPr>
                <a:spLocks noChangeArrowheads="1"/>
              </p:cNvSpPr>
              <p:nvPr/>
            </p:nvSpPr>
            <p:spPr bwMode="auto">
              <a:xfrm>
                <a:off x="3479" y="1520"/>
                <a:ext cx="69"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2" name="Oval 682"/>
              <p:cNvSpPr>
                <a:spLocks noChangeArrowheads="1"/>
              </p:cNvSpPr>
              <p:nvPr/>
            </p:nvSpPr>
            <p:spPr bwMode="auto">
              <a:xfrm>
                <a:off x="3511" y="1664"/>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3" name="Oval 683"/>
              <p:cNvSpPr>
                <a:spLocks noChangeArrowheads="1"/>
              </p:cNvSpPr>
              <p:nvPr/>
            </p:nvSpPr>
            <p:spPr bwMode="auto">
              <a:xfrm>
                <a:off x="3543" y="1841"/>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4" name="Oval 684"/>
              <p:cNvSpPr>
                <a:spLocks noChangeArrowheads="1"/>
              </p:cNvSpPr>
              <p:nvPr/>
            </p:nvSpPr>
            <p:spPr bwMode="auto">
              <a:xfrm>
                <a:off x="3575" y="2045"/>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5" name="Oval 685"/>
              <p:cNvSpPr>
                <a:spLocks noChangeArrowheads="1"/>
              </p:cNvSpPr>
              <p:nvPr/>
            </p:nvSpPr>
            <p:spPr bwMode="auto">
              <a:xfrm>
                <a:off x="3607" y="2286"/>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6" name="Oval 686"/>
              <p:cNvSpPr>
                <a:spLocks noChangeArrowheads="1"/>
              </p:cNvSpPr>
              <p:nvPr/>
            </p:nvSpPr>
            <p:spPr bwMode="auto">
              <a:xfrm>
                <a:off x="3639" y="254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7" name="Oval 687"/>
              <p:cNvSpPr>
                <a:spLocks noChangeArrowheads="1"/>
              </p:cNvSpPr>
              <p:nvPr/>
            </p:nvSpPr>
            <p:spPr bwMode="auto">
              <a:xfrm>
                <a:off x="3672" y="2821"/>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8" name="Oval 688"/>
              <p:cNvSpPr>
                <a:spLocks noChangeArrowheads="1"/>
              </p:cNvSpPr>
              <p:nvPr/>
            </p:nvSpPr>
            <p:spPr bwMode="auto">
              <a:xfrm>
                <a:off x="3704" y="306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9" name="Oval 689"/>
              <p:cNvSpPr>
                <a:spLocks noChangeArrowheads="1"/>
              </p:cNvSpPr>
              <p:nvPr/>
            </p:nvSpPr>
            <p:spPr bwMode="auto">
              <a:xfrm>
                <a:off x="3736" y="3288"/>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0" name="Oval 690"/>
              <p:cNvSpPr>
                <a:spLocks noChangeArrowheads="1"/>
              </p:cNvSpPr>
              <p:nvPr/>
            </p:nvSpPr>
            <p:spPr bwMode="auto">
              <a:xfrm>
                <a:off x="3768" y="3448"/>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1" name="Oval 691"/>
              <p:cNvSpPr>
                <a:spLocks noChangeArrowheads="1"/>
              </p:cNvSpPr>
              <p:nvPr/>
            </p:nvSpPr>
            <p:spPr bwMode="auto">
              <a:xfrm>
                <a:off x="3800" y="3566"/>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2" name="Oval 692"/>
              <p:cNvSpPr>
                <a:spLocks noChangeArrowheads="1"/>
              </p:cNvSpPr>
              <p:nvPr/>
            </p:nvSpPr>
            <p:spPr bwMode="auto">
              <a:xfrm>
                <a:off x="3832" y="3636"/>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3" name="Oval 693"/>
              <p:cNvSpPr>
                <a:spLocks noChangeArrowheads="1"/>
              </p:cNvSpPr>
              <p:nvPr/>
            </p:nvSpPr>
            <p:spPr bwMode="auto">
              <a:xfrm>
                <a:off x="3864" y="3663"/>
                <a:ext cx="70" cy="69"/>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4" name="Oval 694"/>
              <p:cNvSpPr>
                <a:spLocks noChangeArrowheads="1"/>
              </p:cNvSpPr>
              <p:nvPr/>
            </p:nvSpPr>
            <p:spPr bwMode="auto">
              <a:xfrm>
                <a:off x="3897" y="3668"/>
                <a:ext cx="69"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5" name="Freeform 695"/>
              <p:cNvSpPr>
                <a:spLocks/>
              </p:cNvSpPr>
              <p:nvPr/>
            </p:nvSpPr>
            <p:spPr bwMode="auto">
              <a:xfrm>
                <a:off x="740" y="1187"/>
                <a:ext cx="3189" cy="2518"/>
              </a:xfrm>
              <a:custGeom>
                <a:avLst/>
                <a:gdLst>
                  <a:gd name="T0" fmla="*/ 27 w 3189"/>
                  <a:gd name="T1" fmla="*/ 0 h 2518"/>
                  <a:gd name="T2" fmla="*/ 91 w 3189"/>
                  <a:gd name="T3" fmla="*/ 0 h 2518"/>
                  <a:gd name="T4" fmla="*/ 155 w 3189"/>
                  <a:gd name="T5" fmla="*/ 0 h 2518"/>
                  <a:gd name="T6" fmla="*/ 220 w 3189"/>
                  <a:gd name="T7" fmla="*/ 0 h 2518"/>
                  <a:gd name="T8" fmla="*/ 284 w 3189"/>
                  <a:gd name="T9" fmla="*/ 0 h 2518"/>
                  <a:gd name="T10" fmla="*/ 348 w 3189"/>
                  <a:gd name="T11" fmla="*/ 0 h 2518"/>
                  <a:gd name="T12" fmla="*/ 413 w 3189"/>
                  <a:gd name="T13" fmla="*/ 0 h 2518"/>
                  <a:gd name="T14" fmla="*/ 477 w 3189"/>
                  <a:gd name="T15" fmla="*/ 0 h 2518"/>
                  <a:gd name="T16" fmla="*/ 541 w 3189"/>
                  <a:gd name="T17" fmla="*/ 0 h 2518"/>
                  <a:gd name="T18" fmla="*/ 606 w 3189"/>
                  <a:gd name="T19" fmla="*/ 0 h 2518"/>
                  <a:gd name="T20" fmla="*/ 665 w 3189"/>
                  <a:gd name="T21" fmla="*/ 0 h 2518"/>
                  <a:gd name="T22" fmla="*/ 729 w 3189"/>
                  <a:gd name="T23" fmla="*/ 0 h 2518"/>
                  <a:gd name="T24" fmla="*/ 793 w 3189"/>
                  <a:gd name="T25" fmla="*/ 0 h 2518"/>
                  <a:gd name="T26" fmla="*/ 857 w 3189"/>
                  <a:gd name="T27" fmla="*/ 0 h 2518"/>
                  <a:gd name="T28" fmla="*/ 922 w 3189"/>
                  <a:gd name="T29" fmla="*/ 0 h 2518"/>
                  <a:gd name="T30" fmla="*/ 986 w 3189"/>
                  <a:gd name="T31" fmla="*/ 0 h 2518"/>
                  <a:gd name="T32" fmla="*/ 1050 w 3189"/>
                  <a:gd name="T33" fmla="*/ 0 h 2518"/>
                  <a:gd name="T34" fmla="*/ 1115 w 3189"/>
                  <a:gd name="T35" fmla="*/ 0 h 2518"/>
                  <a:gd name="T36" fmla="*/ 1179 w 3189"/>
                  <a:gd name="T37" fmla="*/ 0 h 2518"/>
                  <a:gd name="T38" fmla="*/ 1243 w 3189"/>
                  <a:gd name="T39" fmla="*/ 0 h 2518"/>
                  <a:gd name="T40" fmla="*/ 1302 w 3189"/>
                  <a:gd name="T41" fmla="*/ 0 h 2518"/>
                  <a:gd name="T42" fmla="*/ 1367 w 3189"/>
                  <a:gd name="T43" fmla="*/ 0 h 2518"/>
                  <a:gd name="T44" fmla="*/ 1431 w 3189"/>
                  <a:gd name="T45" fmla="*/ 0 h 2518"/>
                  <a:gd name="T46" fmla="*/ 1495 w 3189"/>
                  <a:gd name="T47" fmla="*/ 0 h 2518"/>
                  <a:gd name="T48" fmla="*/ 1560 w 3189"/>
                  <a:gd name="T49" fmla="*/ 0 h 2518"/>
                  <a:gd name="T50" fmla="*/ 1624 w 3189"/>
                  <a:gd name="T51" fmla="*/ 0 h 2518"/>
                  <a:gd name="T52" fmla="*/ 1688 w 3189"/>
                  <a:gd name="T53" fmla="*/ 0 h 2518"/>
                  <a:gd name="T54" fmla="*/ 1752 w 3189"/>
                  <a:gd name="T55" fmla="*/ 0 h 2518"/>
                  <a:gd name="T56" fmla="*/ 1817 w 3189"/>
                  <a:gd name="T57" fmla="*/ 0 h 2518"/>
                  <a:gd name="T58" fmla="*/ 1881 w 3189"/>
                  <a:gd name="T59" fmla="*/ 0 h 2518"/>
                  <a:gd name="T60" fmla="*/ 1940 w 3189"/>
                  <a:gd name="T61" fmla="*/ 0 h 2518"/>
                  <a:gd name="T62" fmla="*/ 2004 w 3189"/>
                  <a:gd name="T63" fmla="*/ 0 h 2518"/>
                  <a:gd name="T64" fmla="*/ 2069 w 3189"/>
                  <a:gd name="T65" fmla="*/ 0 h 2518"/>
                  <a:gd name="T66" fmla="*/ 2133 w 3189"/>
                  <a:gd name="T67" fmla="*/ 0 h 2518"/>
                  <a:gd name="T68" fmla="*/ 2197 w 3189"/>
                  <a:gd name="T69" fmla="*/ 0 h 2518"/>
                  <a:gd name="T70" fmla="*/ 2262 w 3189"/>
                  <a:gd name="T71" fmla="*/ 0 h 2518"/>
                  <a:gd name="T72" fmla="*/ 2326 w 3189"/>
                  <a:gd name="T73" fmla="*/ 6 h 2518"/>
                  <a:gd name="T74" fmla="*/ 2390 w 3189"/>
                  <a:gd name="T75" fmla="*/ 27 h 2518"/>
                  <a:gd name="T76" fmla="*/ 2455 w 3189"/>
                  <a:gd name="T77" fmla="*/ 65 h 2518"/>
                  <a:gd name="T78" fmla="*/ 2519 w 3189"/>
                  <a:gd name="T79" fmla="*/ 140 h 2518"/>
                  <a:gd name="T80" fmla="*/ 2578 w 3189"/>
                  <a:gd name="T81" fmla="*/ 274 h 2518"/>
                  <a:gd name="T82" fmla="*/ 2642 w 3189"/>
                  <a:gd name="T83" fmla="*/ 493 h 2518"/>
                  <a:gd name="T84" fmla="*/ 2706 w 3189"/>
                  <a:gd name="T85" fmla="*/ 842 h 2518"/>
                  <a:gd name="T86" fmla="*/ 2771 w 3189"/>
                  <a:gd name="T87" fmla="*/ 1275 h 2518"/>
                  <a:gd name="T88" fmla="*/ 2835 w 3189"/>
                  <a:gd name="T89" fmla="*/ 1699 h 2518"/>
                  <a:gd name="T90" fmla="*/ 2899 w 3189"/>
                  <a:gd name="T91" fmla="*/ 2074 h 2518"/>
                  <a:gd name="T92" fmla="*/ 2964 w 3189"/>
                  <a:gd name="T93" fmla="*/ 2326 h 2518"/>
                  <a:gd name="T94" fmla="*/ 3028 w 3189"/>
                  <a:gd name="T95" fmla="*/ 2460 h 2518"/>
                  <a:gd name="T96" fmla="*/ 3092 w 3189"/>
                  <a:gd name="T97" fmla="*/ 2508 h 2518"/>
                  <a:gd name="T98" fmla="*/ 3157 w 3189"/>
                  <a:gd name="T99" fmla="*/ 251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9" h="2518">
                    <a:moveTo>
                      <a:pt x="0" y="0"/>
                    </a:moveTo>
                    <a:lnTo>
                      <a:pt x="27" y="0"/>
                    </a:lnTo>
                    <a:lnTo>
                      <a:pt x="59" y="0"/>
                    </a:lnTo>
                    <a:lnTo>
                      <a:pt x="91" y="0"/>
                    </a:lnTo>
                    <a:lnTo>
                      <a:pt x="123" y="0"/>
                    </a:lnTo>
                    <a:lnTo>
                      <a:pt x="155" y="0"/>
                    </a:lnTo>
                    <a:lnTo>
                      <a:pt x="188" y="0"/>
                    </a:lnTo>
                    <a:lnTo>
                      <a:pt x="220" y="0"/>
                    </a:lnTo>
                    <a:lnTo>
                      <a:pt x="252" y="0"/>
                    </a:lnTo>
                    <a:lnTo>
                      <a:pt x="284" y="0"/>
                    </a:lnTo>
                    <a:lnTo>
                      <a:pt x="316" y="0"/>
                    </a:lnTo>
                    <a:lnTo>
                      <a:pt x="348" y="0"/>
                    </a:lnTo>
                    <a:lnTo>
                      <a:pt x="380" y="0"/>
                    </a:lnTo>
                    <a:lnTo>
                      <a:pt x="413" y="0"/>
                    </a:lnTo>
                    <a:lnTo>
                      <a:pt x="445" y="0"/>
                    </a:lnTo>
                    <a:lnTo>
                      <a:pt x="477" y="0"/>
                    </a:lnTo>
                    <a:lnTo>
                      <a:pt x="509" y="0"/>
                    </a:lnTo>
                    <a:lnTo>
                      <a:pt x="541" y="0"/>
                    </a:lnTo>
                    <a:lnTo>
                      <a:pt x="573" y="0"/>
                    </a:lnTo>
                    <a:lnTo>
                      <a:pt x="606" y="0"/>
                    </a:lnTo>
                    <a:lnTo>
                      <a:pt x="638" y="0"/>
                    </a:lnTo>
                    <a:lnTo>
                      <a:pt x="665" y="0"/>
                    </a:lnTo>
                    <a:lnTo>
                      <a:pt x="697" y="0"/>
                    </a:lnTo>
                    <a:lnTo>
                      <a:pt x="729" y="0"/>
                    </a:lnTo>
                    <a:lnTo>
                      <a:pt x="761" y="0"/>
                    </a:lnTo>
                    <a:lnTo>
                      <a:pt x="793" y="0"/>
                    </a:lnTo>
                    <a:lnTo>
                      <a:pt x="825" y="0"/>
                    </a:lnTo>
                    <a:lnTo>
                      <a:pt x="857" y="0"/>
                    </a:lnTo>
                    <a:lnTo>
                      <a:pt x="890" y="0"/>
                    </a:lnTo>
                    <a:lnTo>
                      <a:pt x="922" y="0"/>
                    </a:lnTo>
                    <a:lnTo>
                      <a:pt x="954" y="0"/>
                    </a:lnTo>
                    <a:lnTo>
                      <a:pt x="986" y="0"/>
                    </a:lnTo>
                    <a:lnTo>
                      <a:pt x="1018" y="0"/>
                    </a:lnTo>
                    <a:lnTo>
                      <a:pt x="1050" y="0"/>
                    </a:lnTo>
                    <a:lnTo>
                      <a:pt x="1083" y="0"/>
                    </a:lnTo>
                    <a:lnTo>
                      <a:pt x="1115" y="0"/>
                    </a:lnTo>
                    <a:lnTo>
                      <a:pt x="1147" y="0"/>
                    </a:lnTo>
                    <a:lnTo>
                      <a:pt x="1179" y="0"/>
                    </a:lnTo>
                    <a:lnTo>
                      <a:pt x="1211" y="0"/>
                    </a:lnTo>
                    <a:lnTo>
                      <a:pt x="1243" y="0"/>
                    </a:lnTo>
                    <a:lnTo>
                      <a:pt x="1275" y="0"/>
                    </a:lnTo>
                    <a:lnTo>
                      <a:pt x="1302" y="0"/>
                    </a:lnTo>
                    <a:lnTo>
                      <a:pt x="1334" y="0"/>
                    </a:lnTo>
                    <a:lnTo>
                      <a:pt x="1367" y="0"/>
                    </a:lnTo>
                    <a:lnTo>
                      <a:pt x="1399" y="0"/>
                    </a:lnTo>
                    <a:lnTo>
                      <a:pt x="1431" y="0"/>
                    </a:lnTo>
                    <a:lnTo>
                      <a:pt x="1463" y="0"/>
                    </a:lnTo>
                    <a:lnTo>
                      <a:pt x="1495" y="0"/>
                    </a:lnTo>
                    <a:lnTo>
                      <a:pt x="1527" y="0"/>
                    </a:lnTo>
                    <a:lnTo>
                      <a:pt x="1560" y="0"/>
                    </a:lnTo>
                    <a:lnTo>
                      <a:pt x="1592" y="0"/>
                    </a:lnTo>
                    <a:lnTo>
                      <a:pt x="1624" y="0"/>
                    </a:lnTo>
                    <a:lnTo>
                      <a:pt x="1656" y="0"/>
                    </a:lnTo>
                    <a:lnTo>
                      <a:pt x="1688" y="0"/>
                    </a:lnTo>
                    <a:lnTo>
                      <a:pt x="1720" y="0"/>
                    </a:lnTo>
                    <a:lnTo>
                      <a:pt x="1752" y="0"/>
                    </a:lnTo>
                    <a:lnTo>
                      <a:pt x="1785" y="0"/>
                    </a:lnTo>
                    <a:lnTo>
                      <a:pt x="1817" y="0"/>
                    </a:lnTo>
                    <a:lnTo>
                      <a:pt x="1849" y="0"/>
                    </a:lnTo>
                    <a:lnTo>
                      <a:pt x="1881" y="0"/>
                    </a:lnTo>
                    <a:lnTo>
                      <a:pt x="1913" y="0"/>
                    </a:lnTo>
                    <a:lnTo>
                      <a:pt x="1940" y="0"/>
                    </a:lnTo>
                    <a:lnTo>
                      <a:pt x="1972" y="0"/>
                    </a:lnTo>
                    <a:lnTo>
                      <a:pt x="2004" y="0"/>
                    </a:lnTo>
                    <a:lnTo>
                      <a:pt x="2037" y="0"/>
                    </a:lnTo>
                    <a:lnTo>
                      <a:pt x="2069" y="0"/>
                    </a:lnTo>
                    <a:lnTo>
                      <a:pt x="2101" y="0"/>
                    </a:lnTo>
                    <a:lnTo>
                      <a:pt x="2133" y="0"/>
                    </a:lnTo>
                    <a:lnTo>
                      <a:pt x="2165" y="0"/>
                    </a:lnTo>
                    <a:lnTo>
                      <a:pt x="2197" y="0"/>
                    </a:lnTo>
                    <a:lnTo>
                      <a:pt x="2229" y="0"/>
                    </a:lnTo>
                    <a:lnTo>
                      <a:pt x="2262" y="0"/>
                    </a:lnTo>
                    <a:lnTo>
                      <a:pt x="2294" y="6"/>
                    </a:lnTo>
                    <a:lnTo>
                      <a:pt x="2326" y="6"/>
                    </a:lnTo>
                    <a:lnTo>
                      <a:pt x="2358" y="16"/>
                    </a:lnTo>
                    <a:lnTo>
                      <a:pt x="2390" y="27"/>
                    </a:lnTo>
                    <a:lnTo>
                      <a:pt x="2422" y="43"/>
                    </a:lnTo>
                    <a:lnTo>
                      <a:pt x="2455" y="65"/>
                    </a:lnTo>
                    <a:lnTo>
                      <a:pt x="2487" y="97"/>
                    </a:lnTo>
                    <a:lnTo>
                      <a:pt x="2519" y="140"/>
                    </a:lnTo>
                    <a:lnTo>
                      <a:pt x="2551" y="199"/>
                    </a:lnTo>
                    <a:lnTo>
                      <a:pt x="2578" y="274"/>
                    </a:lnTo>
                    <a:lnTo>
                      <a:pt x="2610" y="375"/>
                    </a:lnTo>
                    <a:lnTo>
                      <a:pt x="2642" y="493"/>
                    </a:lnTo>
                    <a:lnTo>
                      <a:pt x="2674" y="654"/>
                    </a:lnTo>
                    <a:lnTo>
                      <a:pt x="2706" y="842"/>
                    </a:lnTo>
                    <a:lnTo>
                      <a:pt x="2739" y="1061"/>
                    </a:lnTo>
                    <a:lnTo>
                      <a:pt x="2771" y="1275"/>
                    </a:lnTo>
                    <a:lnTo>
                      <a:pt x="2803" y="1495"/>
                    </a:lnTo>
                    <a:lnTo>
                      <a:pt x="2835" y="1699"/>
                    </a:lnTo>
                    <a:lnTo>
                      <a:pt x="2867" y="1902"/>
                    </a:lnTo>
                    <a:lnTo>
                      <a:pt x="2899" y="2074"/>
                    </a:lnTo>
                    <a:lnTo>
                      <a:pt x="2932" y="2208"/>
                    </a:lnTo>
                    <a:lnTo>
                      <a:pt x="2964" y="2326"/>
                    </a:lnTo>
                    <a:lnTo>
                      <a:pt x="2996" y="2401"/>
                    </a:lnTo>
                    <a:lnTo>
                      <a:pt x="3028" y="2460"/>
                    </a:lnTo>
                    <a:lnTo>
                      <a:pt x="3060" y="2492"/>
                    </a:lnTo>
                    <a:lnTo>
                      <a:pt x="3092" y="2508"/>
                    </a:lnTo>
                    <a:lnTo>
                      <a:pt x="3124" y="2513"/>
                    </a:lnTo>
                    <a:lnTo>
                      <a:pt x="3157" y="2518"/>
                    </a:lnTo>
                    <a:lnTo>
                      <a:pt x="3189" y="2518"/>
                    </a:lnTo>
                  </a:path>
                </a:pathLst>
              </a:custGeom>
              <a:noFill/>
              <a:ln w="17463">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6" name="Freeform 696"/>
              <p:cNvSpPr>
                <a:spLocks/>
              </p:cNvSpPr>
              <p:nvPr/>
            </p:nvSpPr>
            <p:spPr bwMode="auto">
              <a:xfrm>
                <a:off x="70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7" name="Freeform 697"/>
              <p:cNvSpPr>
                <a:spLocks/>
              </p:cNvSpPr>
              <p:nvPr/>
            </p:nvSpPr>
            <p:spPr bwMode="auto">
              <a:xfrm>
                <a:off x="72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8" name="Freeform 698"/>
              <p:cNvSpPr>
                <a:spLocks/>
              </p:cNvSpPr>
              <p:nvPr/>
            </p:nvSpPr>
            <p:spPr bwMode="auto">
              <a:xfrm>
                <a:off x="76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19" name="Freeform 699"/>
              <p:cNvSpPr>
                <a:spLocks/>
              </p:cNvSpPr>
              <p:nvPr/>
            </p:nvSpPr>
            <p:spPr bwMode="auto">
              <a:xfrm>
                <a:off x="79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0" name="Freeform 700"/>
              <p:cNvSpPr>
                <a:spLocks/>
              </p:cNvSpPr>
              <p:nvPr/>
            </p:nvSpPr>
            <p:spPr bwMode="auto">
              <a:xfrm>
                <a:off x="82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1" name="Freeform 701"/>
              <p:cNvSpPr>
                <a:spLocks/>
              </p:cNvSpPr>
              <p:nvPr/>
            </p:nvSpPr>
            <p:spPr bwMode="auto">
              <a:xfrm>
                <a:off x="85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2" name="Freeform 702"/>
              <p:cNvSpPr>
                <a:spLocks/>
              </p:cNvSpPr>
              <p:nvPr/>
            </p:nvSpPr>
            <p:spPr bwMode="auto">
              <a:xfrm>
                <a:off x="890"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3" name="Freeform 703"/>
              <p:cNvSpPr>
                <a:spLocks/>
              </p:cNvSpPr>
              <p:nvPr/>
            </p:nvSpPr>
            <p:spPr bwMode="auto">
              <a:xfrm>
                <a:off x="92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4" name="Freeform 704"/>
              <p:cNvSpPr>
                <a:spLocks/>
              </p:cNvSpPr>
              <p:nvPr/>
            </p:nvSpPr>
            <p:spPr bwMode="auto">
              <a:xfrm>
                <a:off x="95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5" name="Freeform 705"/>
              <p:cNvSpPr>
                <a:spLocks/>
              </p:cNvSpPr>
              <p:nvPr/>
            </p:nvSpPr>
            <p:spPr bwMode="auto">
              <a:xfrm>
                <a:off x="986" y="11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6" name="Freeform 706"/>
              <p:cNvSpPr>
                <a:spLocks/>
              </p:cNvSpPr>
              <p:nvPr/>
            </p:nvSpPr>
            <p:spPr bwMode="auto">
              <a:xfrm>
                <a:off x="1019"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7" name="Freeform 707"/>
              <p:cNvSpPr>
                <a:spLocks/>
              </p:cNvSpPr>
              <p:nvPr/>
            </p:nvSpPr>
            <p:spPr bwMode="auto">
              <a:xfrm>
                <a:off x="105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8" name="Freeform 708"/>
              <p:cNvSpPr>
                <a:spLocks/>
              </p:cNvSpPr>
              <p:nvPr/>
            </p:nvSpPr>
            <p:spPr bwMode="auto">
              <a:xfrm>
                <a:off x="108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29" name="Freeform 709"/>
              <p:cNvSpPr>
                <a:spLocks/>
              </p:cNvSpPr>
              <p:nvPr/>
            </p:nvSpPr>
            <p:spPr bwMode="auto">
              <a:xfrm>
                <a:off x="111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0" name="Freeform 710"/>
              <p:cNvSpPr>
                <a:spLocks/>
              </p:cNvSpPr>
              <p:nvPr/>
            </p:nvSpPr>
            <p:spPr bwMode="auto">
              <a:xfrm>
                <a:off x="114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1" name="Freeform 711"/>
              <p:cNvSpPr>
                <a:spLocks/>
              </p:cNvSpPr>
              <p:nvPr/>
            </p:nvSpPr>
            <p:spPr bwMode="auto">
              <a:xfrm>
                <a:off x="117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2" name="Freeform 712"/>
              <p:cNvSpPr>
                <a:spLocks/>
              </p:cNvSpPr>
              <p:nvPr/>
            </p:nvSpPr>
            <p:spPr bwMode="auto">
              <a:xfrm>
                <a:off x="1212"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3" name="Freeform 713"/>
              <p:cNvSpPr>
                <a:spLocks/>
              </p:cNvSpPr>
              <p:nvPr/>
            </p:nvSpPr>
            <p:spPr bwMode="auto">
              <a:xfrm>
                <a:off x="124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4" name="Freeform 714"/>
              <p:cNvSpPr>
                <a:spLocks/>
              </p:cNvSpPr>
              <p:nvPr/>
            </p:nvSpPr>
            <p:spPr bwMode="auto">
              <a:xfrm>
                <a:off x="127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5" name="Freeform 715"/>
              <p:cNvSpPr>
                <a:spLocks/>
              </p:cNvSpPr>
              <p:nvPr/>
            </p:nvSpPr>
            <p:spPr bwMode="auto">
              <a:xfrm>
                <a:off x="1308"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6" name="Freeform 716"/>
              <p:cNvSpPr>
                <a:spLocks/>
              </p:cNvSpPr>
              <p:nvPr/>
            </p:nvSpPr>
            <p:spPr bwMode="auto">
              <a:xfrm>
                <a:off x="1340"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7" name="Freeform 717"/>
              <p:cNvSpPr>
                <a:spLocks/>
              </p:cNvSpPr>
              <p:nvPr/>
            </p:nvSpPr>
            <p:spPr bwMode="auto">
              <a:xfrm>
                <a:off x="136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8" name="Freeform 718"/>
              <p:cNvSpPr>
                <a:spLocks/>
              </p:cNvSpPr>
              <p:nvPr/>
            </p:nvSpPr>
            <p:spPr bwMode="auto">
              <a:xfrm>
                <a:off x="139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9" name="Freeform 719"/>
              <p:cNvSpPr>
                <a:spLocks/>
              </p:cNvSpPr>
              <p:nvPr/>
            </p:nvSpPr>
            <p:spPr bwMode="auto">
              <a:xfrm>
                <a:off x="143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0" name="Freeform 720"/>
              <p:cNvSpPr>
                <a:spLocks/>
              </p:cNvSpPr>
              <p:nvPr/>
            </p:nvSpPr>
            <p:spPr bwMode="auto">
              <a:xfrm>
                <a:off x="1463"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1" name="Freeform 721"/>
              <p:cNvSpPr>
                <a:spLocks/>
              </p:cNvSpPr>
              <p:nvPr/>
            </p:nvSpPr>
            <p:spPr bwMode="auto">
              <a:xfrm>
                <a:off x="149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2" name="Freeform 722"/>
              <p:cNvSpPr>
                <a:spLocks/>
              </p:cNvSpPr>
              <p:nvPr/>
            </p:nvSpPr>
            <p:spPr bwMode="auto">
              <a:xfrm>
                <a:off x="152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3" name="Freeform 723"/>
              <p:cNvSpPr>
                <a:spLocks/>
              </p:cNvSpPr>
              <p:nvPr/>
            </p:nvSpPr>
            <p:spPr bwMode="auto">
              <a:xfrm>
                <a:off x="1560"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4" name="Freeform 724"/>
              <p:cNvSpPr>
                <a:spLocks/>
              </p:cNvSpPr>
              <p:nvPr/>
            </p:nvSpPr>
            <p:spPr bwMode="auto">
              <a:xfrm>
                <a:off x="159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5" name="Freeform 725"/>
              <p:cNvSpPr>
                <a:spLocks/>
              </p:cNvSpPr>
              <p:nvPr/>
            </p:nvSpPr>
            <p:spPr bwMode="auto">
              <a:xfrm>
                <a:off x="162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6" name="Freeform 726"/>
              <p:cNvSpPr>
                <a:spLocks/>
              </p:cNvSpPr>
              <p:nvPr/>
            </p:nvSpPr>
            <p:spPr bwMode="auto">
              <a:xfrm>
                <a:off x="1656"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7" name="Freeform 727"/>
              <p:cNvSpPr>
                <a:spLocks/>
              </p:cNvSpPr>
              <p:nvPr/>
            </p:nvSpPr>
            <p:spPr bwMode="auto">
              <a:xfrm>
                <a:off x="1689"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8" name="Freeform 728"/>
              <p:cNvSpPr>
                <a:spLocks/>
              </p:cNvSpPr>
              <p:nvPr/>
            </p:nvSpPr>
            <p:spPr bwMode="auto">
              <a:xfrm>
                <a:off x="172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49" name="Freeform 729"/>
              <p:cNvSpPr>
                <a:spLocks/>
              </p:cNvSpPr>
              <p:nvPr/>
            </p:nvSpPr>
            <p:spPr bwMode="auto">
              <a:xfrm>
                <a:off x="175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0" name="Freeform 730"/>
              <p:cNvSpPr>
                <a:spLocks/>
              </p:cNvSpPr>
              <p:nvPr/>
            </p:nvSpPr>
            <p:spPr bwMode="auto">
              <a:xfrm>
                <a:off x="178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1" name="Freeform 731"/>
              <p:cNvSpPr>
                <a:spLocks/>
              </p:cNvSpPr>
              <p:nvPr/>
            </p:nvSpPr>
            <p:spPr bwMode="auto">
              <a:xfrm>
                <a:off x="181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2" name="Freeform 732"/>
              <p:cNvSpPr>
                <a:spLocks/>
              </p:cNvSpPr>
              <p:nvPr/>
            </p:nvSpPr>
            <p:spPr bwMode="auto">
              <a:xfrm>
                <a:off x="184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3" name="Freeform 733"/>
              <p:cNvSpPr>
                <a:spLocks/>
              </p:cNvSpPr>
              <p:nvPr/>
            </p:nvSpPr>
            <p:spPr bwMode="auto">
              <a:xfrm>
                <a:off x="1881" y="11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4" name="Freeform 734"/>
              <p:cNvSpPr>
                <a:spLocks/>
              </p:cNvSpPr>
              <p:nvPr/>
            </p:nvSpPr>
            <p:spPr bwMode="auto">
              <a:xfrm>
                <a:off x="191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5" name="Freeform 735"/>
              <p:cNvSpPr>
                <a:spLocks/>
              </p:cNvSpPr>
              <p:nvPr/>
            </p:nvSpPr>
            <p:spPr bwMode="auto">
              <a:xfrm>
                <a:off x="194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6" name="Freeform 736"/>
              <p:cNvSpPr>
                <a:spLocks/>
              </p:cNvSpPr>
              <p:nvPr/>
            </p:nvSpPr>
            <p:spPr bwMode="auto">
              <a:xfrm>
                <a:off x="197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7" name="Freeform 737"/>
              <p:cNvSpPr>
                <a:spLocks/>
              </p:cNvSpPr>
              <p:nvPr/>
            </p:nvSpPr>
            <p:spPr bwMode="auto">
              <a:xfrm>
                <a:off x="2005"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8" name="Freeform 738"/>
              <p:cNvSpPr>
                <a:spLocks/>
              </p:cNvSpPr>
              <p:nvPr/>
            </p:nvSpPr>
            <p:spPr bwMode="auto">
              <a:xfrm>
                <a:off x="2037"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9" name="Freeform 739"/>
              <p:cNvSpPr>
                <a:spLocks/>
              </p:cNvSpPr>
              <p:nvPr/>
            </p:nvSpPr>
            <p:spPr bwMode="auto">
              <a:xfrm>
                <a:off x="206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0" name="Freeform 740"/>
              <p:cNvSpPr>
                <a:spLocks/>
              </p:cNvSpPr>
              <p:nvPr/>
            </p:nvSpPr>
            <p:spPr bwMode="auto">
              <a:xfrm>
                <a:off x="210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1" name="Freeform 741"/>
              <p:cNvSpPr>
                <a:spLocks/>
              </p:cNvSpPr>
              <p:nvPr/>
            </p:nvSpPr>
            <p:spPr bwMode="auto">
              <a:xfrm>
                <a:off x="2133"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2" name="Freeform 742"/>
              <p:cNvSpPr>
                <a:spLocks/>
              </p:cNvSpPr>
              <p:nvPr/>
            </p:nvSpPr>
            <p:spPr bwMode="auto">
              <a:xfrm>
                <a:off x="216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3" name="Freeform 743"/>
              <p:cNvSpPr>
                <a:spLocks/>
              </p:cNvSpPr>
              <p:nvPr/>
            </p:nvSpPr>
            <p:spPr bwMode="auto">
              <a:xfrm>
                <a:off x="219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4" name="Freeform 744"/>
              <p:cNvSpPr>
                <a:spLocks/>
              </p:cNvSpPr>
              <p:nvPr/>
            </p:nvSpPr>
            <p:spPr bwMode="auto">
              <a:xfrm>
                <a:off x="2230"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5" name="Freeform 745"/>
              <p:cNvSpPr>
                <a:spLocks/>
              </p:cNvSpPr>
              <p:nvPr/>
            </p:nvSpPr>
            <p:spPr bwMode="auto">
              <a:xfrm>
                <a:off x="2262"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6" name="Freeform 746"/>
              <p:cNvSpPr>
                <a:spLocks/>
              </p:cNvSpPr>
              <p:nvPr/>
            </p:nvSpPr>
            <p:spPr bwMode="auto">
              <a:xfrm>
                <a:off x="229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7" name="Freeform 747"/>
              <p:cNvSpPr>
                <a:spLocks/>
              </p:cNvSpPr>
              <p:nvPr/>
            </p:nvSpPr>
            <p:spPr bwMode="auto">
              <a:xfrm>
                <a:off x="2326"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8" name="Freeform 748"/>
              <p:cNvSpPr>
                <a:spLocks/>
              </p:cNvSpPr>
              <p:nvPr/>
            </p:nvSpPr>
            <p:spPr bwMode="auto">
              <a:xfrm>
                <a:off x="2358" y="1150"/>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9" name="Freeform 749"/>
              <p:cNvSpPr>
                <a:spLocks/>
              </p:cNvSpPr>
              <p:nvPr/>
            </p:nvSpPr>
            <p:spPr bwMode="auto">
              <a:xfrm>
                <a:off x="2391"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0" name="Freeform 750"/>
              <p:cNvSpPr>
                <a:spLocks/>
              </p:cNvSpPr>
              <p:nvPr/>
            </p:nvSpPr>
            <p:spPr bwMode="auto">
              <a:xfrm>
                <a:off x="242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1" name="Freeform 751"/>
              <p:cNvSpPr>
                <a:spLocks/>
              </p:cNvSpPr>
              <p:nvPr/>
            </p:nvSpPr>
            <p:spPr bwMode="auto">
              <a:xfrm>
                <a:off x="2455"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2" name="Freeform 752"/>
              <p:cNvSpPr>
                <a:spLocks/>
              </p:cNvSpPr>
              <p:nvPr/>
            </p:nvSpPr>
            <p:spPr bwMode="auto">
              <a:xfrm>
                <a:off x="2487"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3" name="Freeform 753"/>
              <p:cNvSpPr>
                <a:spLocks/>
              </p:cNvSpPr>
              <p:nvPr/>
            </p:nvSpPr>
            <p:spPr bwMode="auto">
              <a:xfrm>
                <a:off x="251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4" name="Freeform 754"/>
              <p:cNvSpPr>
                <a:spLocks/>
              </p:cNvSpPr>
              <p:nvPr/>
            </p:nvSpPr>
            <p:spPr bwMode="auto">
              <a:xfrm>
                <a:off x="255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5" name="Freeform 755"/>
              <p:cNvSpPr>
                <a:spLocks/>
              </p:cNvSpPr>
              <p:nvPr/>
            </p:nvSpPr>
            <p:spPr bwMode="auto">
              <a:xfrm>
                <a:off x="2584"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6" name="Freeform 756"/>
              <p:cNvSpPr>
                <a:spLocks/>
              </p:cNvSpPr>
              <p:nvPr/>
            </p:nvSpPr>
            <p:spPr bwMode="auto">
              <a:xfrm>
                <a:off x="2616"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7" name="Freeform 757"/>
              <p:cNvSpPr>
                <a:spLocks/>
              </p:cNvSpPr>
              <p:nvPr/>
            </p:nvSpPr>
            <p:spPr bwMode="auto">
              <a:xfrm>
                <a:off x="2643"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8" name="Freeform 758"/>
              <p:cNvSpPr>
                <a:spLocks/>
              </p:cNvSpPr>
              <p:nvPr/>
            </p:nvSpPr>
            <p:spPr bwMode="auto">
              <a:xfrm>
                <a:off x="2675"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79" name="Freeform 759"/>
              <p:cNvSpPr>
                <a:spLocks/>
              </p:cNvSpPr>
              <p:nvPr/>
            </p:nvSpPr>
            <p:spPr bwMode="auto">
              <a:xfrm>
                <a:off x="2707"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0" name="Freeform 760"/>
              <p:cNvSpPr>
                <a:spLocks/>
              </p:cNvSpPr>
              <p:nvPr/>
            </p:nvSpPr>
            <p:spPr bwMode="auto">
              <a:xfrm>
                <a:off x="2739"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1" name="Freeform 761"/>
              <p:cNvSpPr>
                <a:spLocks/>
              </p:cNvSpPr>
              <p:nvPr/>
            </p:nvSpPr>
            <p:spPr bwMode="auto">
              <a:xfrm>
                <a:off x="2771"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2" name="Freeform 762"/>
              <p:cNvSpPr>
                <a:spLocks/>
              </p:cNvSpPr>
              <p:nvPr/>
            </p:nvSpPr>
            <p:spPr bwMode="auto">
              <a:xfrm>
                <a:off x="2803"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3" name="Freeform 763"/>
              <p:cNvSpPr>
                <a:spLocks/>
              </p:cNvSpPr>
              <p:nvPr/>
            </p:nvSpPr>
            <p:spPr bwMode="auto">
              <a:xfrm>
                <a:off x="2835"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4" name="Freeform 764"/>
              <p:cNvSpPr>
                <a:spLocks/>
              </p:cNvSpPr>
              <p:nvPr/>
            </p:nvSpPr>
            <p:spPr bwMode="auto">
              <a:xfrm>
                <a:off x="2868"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5" name="Freeform 765"/>
              <p:cNvSpPr>
                <a:spLocks/>
              </p:cNvSpPr>
              <p:nvPr/>
            </p:nvSpPr>
            <p:spPr bwMode="auto">
              <a:xfrm>
                <a:off x="2900"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6" name="Freeform 766"/>
              <p:cNvSpPr>
                <a:spLocks/>
              </p:cNvSpPr>
              <p:nvPr/>
            </p:nvSpPr>
            <p:spPr bwMode="auto">
              <a:xfrm>
                <a:off x="2932" y="1150"/>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7" name="Freeform 767"/>
              <p:cNvSpPr>
                <a:spLocks/>
              </p:cNvSpPr>
              <p:nvPr/>
            </p:nvSpPr>
            <p:spPr bwMode="auto">
              <a:xfrm>
                <a:off x="2964" y="11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8" name="Freeform 768"/>
              <p:cNvSpPr>
                <a:spLocks/>
              </p:cNvSpPr>
              <p:nvPr/>
            </p:nvSpPr>
            <p:spPr bwMode="auto">
              <a:xfrm>
                <a:off x="2996" y="115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89" name="Freeform 769"/>
              <p:cNvSpPr>
                <a:spLocks/>
              </p:cNvSpPr>
              <p:nvPr/>
            </p:nvSpPr>
            <p:spPr bwMode="auto">
              <a:xfrm>
                <a:off x="3028" y="115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0" name="Freeform 770"/>
              <p:cNvSpPr>
                <a:spLocks/>
              </p:cNvSpPr>
              <p:nvPr/>
            </p:nvSpPr>
            <p:spPr bwMode="auto">
              <a:xfrm>
                <a:off x="3061" y="1166"/>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1" name="Freeform 771"/>
              <p:cNvSpPr>
                <a:spLocks/>
              </p:cNvSpPr>
              <p:nvPr/>
            </p:nvSpPr>
            <p:spPr bwMode="auto">
              <a:xfrm>
                <a:off x="3093" y="1177"/>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2" name="Freeform 772"/>
              <p:cNvSpPr>
                <a:spLocks/>
              </p:cNvSpPr>
              <p:nvPr/>
            </p:nvSpPr>
            <p:spPr bwMode="auto">
              <a:xfrm>
                <a:off x="3125" y="119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3" name="Freeform 773"/>
              <p:cNvSpPr>
                <a:spLocks/>
              </p:cNvSpPr>
              <p:nvPr/>
            </p:nvSpPr>
            <p:spPr bwMode="auto">
              <a:xfrm>
                <a:off x="3157" y="1214"/>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4" name="Freeform 774"/>
              <p:cNvSpPr>
                <a:spLocks/>
              </p:cNvSpPr>
              <p:nvPr/>
            </p:nvSpPr>
            <p:spPr bwMode="auto">
              <a:xfrm>
                <a:off x="3189" y="1246"/>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5" name="Freeform 775"/>
              <p:cNvSpPr>
                <a:spLocks/>
              </p:cNvSpPr>
              <p:nvPr/>
            </p:nvSpPr>
            <p:spPr bwMode="auto">
              <a:xfrm>
                <a:off x="3221" y="1289"/>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6" name="Freeform 776"/>
              <p:cNvSpPr>
                <a:spLocks/>
              </p:cNvSpPr>
              <p:nvPr/>
            </p:nvSpPr>
            <p:spPr bwMode="auto">
              <a:xfrm>
                <a:off x="3253" y="1348"/>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7" name="Freeform 777"/>
              <p:cNvSpPr>
                <a:spLocks/>
              </p:cNvSpPr>
              <p:nvPr/>
            </p:nvSpPr>
            <p:spPr bwMode="auto">
              <a:xfrm>
                <a:off x="3280" y="1423"/>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8" name="Freeform 778"/>
              <p:cNvSpPr>
                <a:spLocks/>
              </p:cNvSpPr>
              <p:nvPr/>
            </p:nvSpPr>
            <p:spPr bwMode="auto">
              <a:xfrm>
                <a:off x="3312" y="152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99" name="Freeform 779"/>
              <p:cNvSpPr>
                <a:spLocks/>
              </p:cNvSpPr>
              <p:nvPr/>
            </p:nvSpPr>
            <p:spPr bwMode="auto">
              <a:xfrm>
                <a:off x="3345" y="164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0" name="Freeform 780"/>
              <p:cNvSpPr>
                <a:spLocks/>
              </p:cNvSpPr>
              <p:nvPr/>
            </p:nvSpPr>
            <p:spPr bwMode="auto">
              <a:xfrm>
                <a:off x="3377" y="1804"/>
                <a:ext cx="75" cy="58"/>
              </a:xfrm>
              <a:custGeom>
                <a:avLst/>
                <a:gdLst>
                  <a:gd name="T0" fmla="*/ 0 w 75"/>
                  <a:gd name="T1" fmla="*/ 58 h 58"/>
                  <a:gd name="T2" fmla="*/ 75 w 75"/>
                  <a:gd name="T3" fmla="*/ 58 h 58"/>
                  <a:gd name="T4" fmla="*/ 37 w 75"/>
                  <a:gd name="T5" fmla="*/ 0 h 58"/>
                  <a:gd name="T6" fmla="*/ 0 w 75"/>
                  <a:gd name="T7" fmla="*/ 58 h 58"/>
                </a:gdLst>
                <a:ahLst/>
                <a:cxnLst>
                  <a:cxn ang="0">
                    <a:pos x="T0" y="T1"/>
                  </a:cxn>
                  <a:cxn ang="0">
                    <a:pos x="T2" y="T3"/>
                  </a:cxn>
                  <a:cxn ang="0">
                    <a:pos x="T4" y="T5"/>
                  </a:cxn>
                  <a:cxn ang="0">
                    <a:pos x="T6" y="T7"/>
                  </a:cxn>
                </a:cxnLst>
                <a:rect l="0" t="0" r="r" b="b"/>
                <a:pathLst>
                  <a:path w="75" h="58">
                    <a:moveTo>
                      <a:pt x="0" y="58"/>
                    </a:moveTo>
                    <a:lnTo>
                      <a:pt x="75" y="58"/>
                    </a:lnTo>
                    <a:lnTo>
                      <a:pt x="37" y="0"/>
                    </a:lnTo>
                    <a:lnTo>
                      <a:pt x="0" y="58"/>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1" name="Freeform 781"/>
              <p:cNvSpPr>
                <a:spLocks/>
              </p:cNvSpPr>
              <p:nvPr/>
            </p:nvSpPr>
            <p:spPr bwMode="auto">
              <a:xfrm>
                <a:off x="3409" y="1991"/>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2" name="Freeform 782"/>
              <p:cNvSpPr>
                <a:spLocks/>
              </p:cNvSpPr>
              <p:nvPr/>
            </p:nvSpPr>
            <p:spPr bwMode="auto">
              <a:xfrm>
                <a:off x="3441" y="2211"/>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3" name="Freeform 783"/>
              <p:cNvSpPr>
                <a:spLocks/>
              </p:cNvSpPr>
              <p:nvPr/>
            </p:nvSpPr>
            <p:spPr bwMode="auto">
              <a:xfrm>
                <a:off x="3473" y="242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4" name="Freeform 784"/>
              <p:cNvSpPr>
                <a:spLocks/>
              </p:cNvSpPr>
              <p:nvPr/>
            </p:nvSpPr>
            <p:spPr bwMode="auto">
              <a:xfrm>
                <a:off x="3505" y="264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5" name="Freeform 785"/>
              <p:cNvSpPr>
                <a:spLocks/>
              </p:cNvSpPr>
              <p:nvPr/>
            </p:nvSpPr>
            <p:spPr bwMode="auto">
              <a:xfrm>
                <a:off x="3538" y="2848"/>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6" name="Freeform 786"/>
              <p:cNvSpPr>
                <a:spLocks/>
              </p:cNvSpPr>
              <p:nvPr/>
            </p:nvSpPr>
            <p:spPr bwMode="auto">
              <a:xfrm>
                <a:off x="3570" y="3052"/>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7" name="Freeform 787"/>
              <p:cNvSpPr>
                <a:spLocks/>
              </p:cNvSpPr>
              <p:nvPr/>
            </p:nvSpPr>
            <p:spPr bwMode="auto">
              <a:xfrm>
                <a:off x="3602" y="322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8" name="Freeform 788"/>
              <p:cNvSpPr>
                <a:spLocks/>
              </p:cNvSpPr>
              <p:nvPr/>
            </p:nvSpPr>
            <p:spPr bwMode="auto">
              <a:xfrm>
                <a:off x="3634" y="3357"/>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09" name="Freeform 789"/>
              <p:cNvSpPr>
                <a:spLocks/>
              </p:cNvSpPr>
              <p:nvPr/>
            </p:nvSpPr>
            <p:spPr bwMode="auto">
              <a:xfrm>
                <a:off x="3666" y="3475"/>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0" name="Freeform 790"/>
              <p:cNvSpPr>
                <a:spLocks/>
              </p:cNvSpPr>
              <p:nvPr/>
            </p:nvSpPr>
            <p:spPr bwMode="auto">
              <a:xfrm>
                <a:off x="3698" y="3550"/>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1" name="Freeform 791"/>
              <p:cNvSpPr>
                <a:spLocks/>
              </p:cNvSpPr>
              <p:nvPr/>
            </p:nvSpPr>
            <p:spPr bwMode="auto">
              <a:xfrm>
                <a:off x="3730" y="3609"/>
                <a:ext cx="76" cy="59"/>
              </a:xfrm>
              <a:custGeom>
                <a:avLst/>
                <a:gdLst>
                  <a:gd name="T0" fmla="*/ 0 w 76"/>
                  <a:gd name="T1" fmla="*/ 59 h 59"/>
                  <a:gd name="T2" fmla="*/ 76 w 76"/>
                  <a:gd name="T3" fmla="*/ 59 h 59"/>
                  <a:gd name="T4" fmla="*/ 38 w 76"/>
                  <a:gd name="T5" fmla="*/ 0 h 59"/>
                  <a:gd name="T6" fmla="*/ 0 w 76"/>
                  <a:gd name="T7" fmla="*/ 59 h 59"/>
                </a:gdLst>
                <a:ahLst/>
                <a:cxnLst>
                  <a:cxn ang="0">
                    <a:pos x="T0" y="T1"/>
                  </a:cxn>
                  <a:cxn ang="0">
                    <a:pos x="T2" y="T3"/>
                  </a:cxn>
                  <a:cxn ang="0">
                    <a:pos x="T4" y="T5"/>
                  </a:cxn>
                  <a:cxn ang="0">
                    <a:pos x="T6" y="T7"/>
                  </a:cxn>
                </a:cxnLst>
                <a:rect l="0" t="0" r="r" b="b"/>
                <a:pathLst>
                  <a:path w="76" h="59">
                    <a:moveTo>
                      <a:pt x="0" y="59"/>
                    </a:moveTo>
                    <a:lnTo>
                      <a:pt x="76"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2" name="Freeform 792"/>
              <p:cNvSpPr>
                <a:spLocks/>
              </p:cNvSpPr>
              <p:nvPr/>
            </p:nvSpPr>
            <p:spPr bwMode="auto">
              <a:xfrm>
                <a:off x="3763" y="3641"/>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3" name="Freeform 793"/>
              <p:cNvSpPr>
                <a:spLocks/>
              </p:cNvSpPr>
              <p:nvPr/>
            </p:nvSpPr>
            <p:spPr bwMode="auto">
              <a:xfrm>
                <a:off x="3795" y="3657"/>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4" name="Freeform 794"/>
              <p:cNvSpPr>
                <a:spLocks/>
              </p:cNvSpPr>
              <p:nvPr/>
            </p:nvSpPr>
            <p:spPr bwMode="auto">
              <a:xfrm>
                <a:off x="3827" y="3663"/>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5" name="Freeform 795"/>
              <p:cNvSpPr>
                <a:spLocks/>
              </p:cNvSpPr>
              <p:nvPr/>
            </p:nvSpPr>
            <p:spPr bwMode="auto">
              <a:xfrm>
                <a:off x="3859"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6" name="Freeform 796"/>
              <p:cNvSpPr>
                <a:spLocks/>
              </p:cNvSpPr>
              <p:nvPr/>
            </p:nvSpPr>
            <p:spPr bwMode="auto">
              <a:xfrm>
                <a:off x="3891" y="3668"/>
                <a:ext cx="75" cy="59"/>
              </a:xfrm>
              <a:custGeom>
                <a:avLst/>
                <a:gdLst>
                  <a:gd name="T0" fmla="*/ 0 w 75"/>
                  <a:gd name="T1" fmla="*/ 59 h 59"/>
                  <a:gd name="T2" fmla="*/ 75 w 75"/>
                  <a:gd name="T3" fmla="*/ 59 h 59"/>
                  <a:gd name="T4" fmla="*/ 38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8"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7" name="Freeform 797"/>
              <p:cNvSpPr>
                <a:spLocks/>
              </p:cNvSpPr>
              <p:nvPr/>
            </p:nvSpPr>
            <p:spPr bwMode="auto">
              <a:xfrm>
                <a:off x="740" y="1187"/>
                <a:ext cx="3189" cy="2518"/>
              </a:xfrm>
              <a:custGeom>
                <a:avLst/>
                <a:gdLst>
                  <a:gd name="T0" fmla="*/ 27 w 3189"/>
                  <a:gd name="T1" fmla="*/ 0 h 2518"/>
                  <a:gd name="T2" fmla="*/ 91 w 3189"/>
                  <a:gd name="T3" fmla="*/ 0 h 2518"/>
                  <a:gd name="T4" fmla="*/ 155 w 3189"/>
                  <a:gd name="T5" fmla="*/ 0 h 2518"/>
                  <a:gd name="T6" fmla="*/ 220 w 3189"/>
                  <a:gd name="T7" fmla="*/ 0 h 2518"/>
                  <a:gd name="T8" fmla="*/ 284 w 3189"/>
                  <a:gd name="T9" fmla="*/ 0 h 2518"/>
                  <a:gd name="T10" fmla="*/ 348 w 3189"/>
                  <a:gd name="T11" fmla="*/ 0 h 2518"/>
                  <a:gd name="T12" fmla="*/ 413 w 3189"/>
                  <a:gd name="T13" fmla="*/ 0 h 2518"/>
                  <a:gd name="T14" fmla="*/ 477 w 3189"/>
                  <a:gd name="T15" fmla="*/ 0 h 2518"/>
                  <a:gd name="T16" fmla="*/ 541 w 3189"/>
                  <a:gd name="T17" fmla="*/ 0 h 2518"/>
                  <a:gd name="T18" fmla="*/ 606 w 3189"/>
                  <a:gd name="T19" fmla="*/ 0 h 2518"/>
                  <a:gd name="T20" fmla="*/ 665 w 3189"/>
                  <a:gd name="T21" fmla="*/ 0 h 2518"/>
                  <a:gd name="T22" fmla="*/ 729 w 3189"/>
                  <a:gd name="T23" fmla="*/ 0 h 2518"/>
                  <a:gd name="T24" fmla="*/ 793 w 3189"/>
                  <a:gd name="T25" fmla="*/ 0 h 2518"/>
                  <a:gd name="T26" fmla="*/ 857 w 3189"/>
                  <a:gd name="T27" fmla="*/ 0 h 2518"/>
                  <a:gd name="T28" fmla="*/ 922 w 3189"/>
                  <a:gd name="T29" fmla="*/ 0 h 2518"/>
                  <a:gd name="T30" fmla="*/ 986 w 3189"/>
                  <a:gd name="T31" fmla="*/ 0 h 2518"/>
                  <a:gd name="T32" fmla="*/ 1050 w 3189"/>
                  <a:gd name="T33" fmla="*/ 0 h 2518"/>
                  <a:gd name="T34" fmla="*/ 1115 w 3189"/>
                  <a:gd name="T35" fmla="*/ 0 h 2518"/>
                  <a:gd name="T36" fmla="*/ 1179 w 3189"/>
                  <a:gd name="T37" fmla="*/ 0 h 2518"/>
                  <a:gd name="T38" fmla="*/ 1243 w 3189"/>
                  <a:gd name="T39" fmla="*/ 0 h 2518"/>
                  <a:gd name="T40" fmla="*/ 1302 w 3189"/>
                  <a:gd name="T41" fmla="*/ 0 h 2518"/>
                  <a:gd name="T42" fmla="*/ 1367 w 3189"/>
                  <a:gd name="T43" fmla="*/ 0 h 2518"/>
                  <a:gd name="T44" fmla="*/ 1431 w 3189"/>
                  <a:gd name="T45" fmla="*/ 0 h 2518"/>
                  <a:gd name="T46" fmla="*/ 1495 w 3189"/>
                  <a:gd name="T47" fmla="*/ 0 h 2518"/>
                  <a:gd name="T48" fmla="*/ 1560 w 3189"/>
                  <a:gd name="T49" fmla="*/ 0 h 2518"/>
                  <a:gd name="T50" fmla="*/ 1624 w 3189"/>
                  <a:gd name="T51" fmla="*/ 6 h 2518"/>
                  <a:gd name="T52" fmla="*/ 1688 w 3189"/>
                  <a:gd name="T53" fmla="*/ 11 h 2518"/>
                  <a:gd name="T54" fmla="*/ 1752 w 3189"/>
                  <a:gd name="T55" fmla="*/ 27 h 2518"/>
                  <a:gd name="T56" fmla="*/ 1817 w 3189"/>
                  <a:gd name="T57" fmla="*/ 49 h 2518"/>
                  <a:gd name="T58" fmla="*/ 1881 w 3189"/>
                  <a:gd name="T59" fmla="*/ 86 h 2518"/>
                  <a:gd name="T60" fmla="*/ 1940 w 3189"/>
                  <a:gd name="T61" fmla="*/ 134 h 2518"/>
                  <a:gd name="T62" fmla="*/ 2004 w 3189"/>
                  <a:gd name="T63" fmla="*/ 220 h 2518"/>
                  <a:gd name="T64" fmla="*/ 2069 w 3189"/>
                  <a:gd name="T65" fmla="*/ 343 h 2518"/>
                  <a:gd name="T66" fmla="*/ 2133 w 3189"/>
                  <a:gd name="T67" fmla="*/ 493 h 2518"/>
                  <a:gd name="T68" fmla="*/ 2197 w 3189"/>
                  <a:gd name="T69" fmla="*/ 686 h 2518"/>
                  <a:gd name="T70" fmla="*/ 2262 w 3189"/>
                  <a:gd name="T71" fmla="*/ 900 h 2518"/>
                  <a:gd name="T72" fmla="*/ 2326 w 3189"/>
                  <a:gd name="T73" fmla="*/ 1158 h 2518"/>
                  <a:gd name="T74" fmla="*/ 2390 w 3189"/>
                  <a:gd name="T75" fmla="*/ 1420 h 2518"/>
                  <a:gd name="T76" fmla="*/ 2455 w 3189"/>
                  <a:gd name="T77" fmla="*/ 1688 h 2518"/>
                  <a:gd name="T78" fmla="*/ 2519 w 3189"/>
                  <a:gd name="T79" fmla="*/ 1918 h 2518"/>
                  <a:gd name="T80" fmla="*/ 2578 w 3189"/>
                  <a:gd name="T81" fmla="*/ 2127 h 2518"/>
                  <a:gd name="T82" fmla="*/ 2642 w 3189"/>
                  <a:gd name="T83" fmla="*/ 2267 h 2518"/>
                  <a:gd name="T84" fmla="*/ 2706 w 3189"/>
                  <a:gd name="T85" fmla="*/ 2374 h 2518"/>
                  <a:gd name="T86" fmla="*/ 2771 w 3189"/>
                  <a:gd name="T87" fmla="*/ 2438 h 2518"/>
                  <a:gd name="T88" fmla="*/ 2835 w 3189"/>
                  <a:gd name="T89" fmla="*/ 2481 h 2518"/>
                  <a:gd name="T90" fmla="*/ 2899 w 3189"/>
                  <a:gd name="T91" fmla="*/ 2502 h 2518"/>
                  <a:gd name="T92" fmla="*/ 2964 w 3189"/>
                  <a:gd name="T93" fmla="*/ 2513 h 2518"/>
                  <a:gd name="T94" fmla="*/ 3028 w 3189"/>
                  <a:gd name="T95" fmla="*/ 2513 h 2518"/>
                  <a:gd name="T96" fmla="*/ 3092 w 3189"/>
                  <a:gd name="T97" fmla="*/ 2518 h 2518"/>
                  <a:gd name="T98" fmla="*/ 3157 w 3189"/>
                  <a:gd name="T99" fmla="*/ 251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9" h="2518">
                    <a:moveTo>
                      <a:pt x="0" y="0"/>
                    </a:moveTo>
                    <a:lnTo>
                      <a:pt x="27" y="0"/>
                    </a:lnTo>
                    <a:lnTo>
                      <a:pt x="59" y="0"/>
                    </a:lnTo>
                    <a:lnTo>
                      <a:pt x="91" y="0"/>
                    </a:lnTo>
                    <a:lnTo>
                      <a:pt x="123" y="0"/>
                    </a:lnTo>
                    <a:lnTo>
                      <a:pt x="155" y="0"/>
                    </a:lnTo>
                    <a:lnTo>
                      <a:pt x="188" y="0"/>
                    </a:lnTo>
                    <a:lnTo>
                      <a:pt x="220" y="0"/>
                    </a:lnTo>
                    <a:lnTo>
                      <a:pt x="252" y="0"/>
                    </a:lnTo>
                    <a:lnTo>
                      <a:pt x="284" y="0"/>
                    </a:lnTo>
                    <a:lnTo>
                      <a:pt x="316" y="0"/>
                    </a:lnTo>
                    <a:lnTo>
                      <a:pt x="348" y="0"/>
                    </a:lnTo>
                    <a:lnTo>
                      <a:pt x="380" y="0"/>
                    </a:lnTo>
                    <a:lnTo>
                      <a:pt x="413" y="0"/>
                    </a:lnTo>
                    <a:lnTo>
                      <a:pt x="445" y="0"/>
                    </a:lnTo>
                    <a:lnTo>
                      <a:pt x="477" y="0"/>
                    </a:lnTo>
                    <a:lnTo>
                      <a:pt x="509" y="0"/>
                    </a:lnTo>
                    <a:lnTo>
                      <a:pt x="541" y="0"/>
                    </a:lnTo>
                    <a:lnTo>
                      <a:pt x="573" y="0"/>
                    </a:lnTo>
                    <a:lnTo>
                      <a:pt x="606" y="0"/>
                    </a:lnTo>
                    <a:lnTo>
                      <a:pt x="638" y="0"/>
                    </a:lnTo>
                    <a:lnTo>
                      <a:pt x="665" y="0"/>
                    </a:lnTo>
                    <a:lnTo>
                      <a:pt x="697" y="0"/>
                    </a:lnTo>
                    <a:lnTo>
                      <a:pt x="729" y="0"/>
                    </a:lnTo>
                    <a:lnTo>
                      <a:pt x="761" y="0"/>
                    </a:lnTo>
                    <a:lnTo>
                      <a:pt x="793" y="0"/>
                    </a:lnTo>
                    <a:lnTo>
                      <a:pt x="825" y="0"/>
                    </a:lnTo>
                    <a:lnTo>
                      <a:pt x="857" y="0"/>
                    </a:lnTo>
                    <a:lnTo>
                      <a:pt x="890" y="0"/>
                    </a:lnTo>
                    <a:lnTo>
                      <a:pt x="922" y="0"/>
                    </a:lnTo>
                    <a:lnTo>
                      <a:pt x="954" y="0"/>
                    </a:lnTo>
                    <a:lnTo>
                      <a:pt x="986" y="0"/>
                    </a:lnTo>
                    <a:lnTo>
                      <a:pt x="1018" y="0"/>
                    </a:lnTo>
                    <a:lnTo>
                      <a:pt x="1050" y="0"/>
                    </a:lnTo>
                    <a:lnTo>
                      <a:pt x="1083" y="0"/>
                    </a:lnTo>
                    <a:lnTo>
                      <a:pt x="1115" y="0"/>
                    </a:lnTo>
                    <a:lnTo>
                      <a:pt x="1147" y="0"/>
                    </a:lnTo>
                    <a:lnTo>
                      <a:pt x="1179" y="0"/>
                    </a:lnTo>
                    <a:lnTo>
                      <a:pt x="1211" y="0"/>
                    </a:lnTo>
                    <a:lnTo>
                      <a:pt x="1243" y="0"/>
                    </a:lnTo>
                    <a:lnTo>
                      <a:pt x="1275" y="0"/>
                    </a:lnTo>
                    <a:lnTo>
                      <a:pt x="1302" y="0"/>
                    </a:lnTo>
                    <a:lnTo>
                      <a:pt x="1334" y="0"/>
                    </a:lnTo>
                    <a:lnTo>
                      <a:pt x="1367" y="0"/>
                    </a:lnTo>
                    <a:lnTo>
                      <a:pt x="1399" y="0"/>
                    </a:lnTo>
                    <a:lnTo>
                      <a:pt x="1431" y="0"/>
                    </a:lnTo>
                    <a:lnTo>
                      <a:pt x="1463" y="0"/>
                    </a:lnTo>
                    <a:lnTo>
                      <a:pt x="1495" y="0"/>
                    </a:lnTo>
                    <a:lnTo>
                      <a:pt x="1527" y="0"/>
                    </a:lnTo>
                    <a:lnTo>
                      <a:pt x="1560" y="0"/>
                    </a:lnTo>
                    <a:lnTo>
                      <a:pt x="1592" y="0"/>
                    </a:lnTo>
                    <a:lnTo>
                      <a:pt x="1624" y="6"/>
                    </a:lnTo>
                    <a:lnTo>
                      <a:pt x="1656" y="6"/>
                    </a:lnTo>
                    <a:lnTo>
                      <a:pt x="1688" y="11"/>
                    </a:lnTo>
                    <a:lnTo>
                      <a:pt x="1720" y="16"/>
                    </a:lnTo>
                    <a:lnTo>
                      <a:pt x="1752" y="27"/>
                    </a:lnTo>
                    <a:lnTo>
                      <a:pt x="1785" y="33"/>
                    </a:lnTo>
                    <a:lnTo>
                      <a:pt x="1817" y="49"/>
                    </a:lnTo>
                    <a:lnTo>
                      <a:pt x="1849" y="65"/>
                    </a:lnTo>
                    <a:lnTo>
                      <a:pt x="1881" y="86"/>
                    </a:lnTo>
                    <a:lnTo>
                      <a:pt x="1913" y="108"/>
                    </a:lnTo>
                    <a:lnTo>
                      <a:pt x="1940" y="134"/>
                    </a:lnTo>
                    <a:lnTo>
                      <a:pt x="1972" y="172"/>
                    </a:lnTo>
                    <a:lnTo>
                      <a:pt x="2004" y="220"/>
                    </a:lnTo>
                    <a:lnTo>
                      <a:pt x="2037" y="274"/>
                    </a:lnTo>
                    <a:lnTo>
                      <a:pt x="2069" y="343"/>
                    </a:lnTo>
                    <a:lnTo>
                      <a:pt x="2101" y="408"/>
                    </a:lnTo>
                    <a:lnTo>
                      <a:pt x="2133" y="493"/>
                    </a:lnTo>
                    <a:lnTo>
                      <a:pt x="2165" y="584"/>
                    </a:lnTo>
                    <a:lnTo>
                      <a:pt x="2197" y="686"/>
                    </a:lnTo>
                    <a:lnTo>
                      <a:pt x="2229" y="793"/>
                    </a:lnTo>
                    <a:lnTo>
                      <a:pt x="2262" y="900"/>
                    </a:lnTo>
                    <a:lnTo>
                      <a:pt x="2294" y="1024"/>
                    </a:lnTo>
                    <a:lnTo>
                      <a:pt x="2326" y="1158"/>
                    </a:lnTo>
                    <a:lnTo>
                      <a:pt x="2358" y="1286"/>
                    </a:lnTo>
                    <a:lnTo>
                      <a:pt x="2390" y="1420"/>
                    </a:lnTo>
                    <a:lnTo>
                      <a:pt x="2422" y="1554"/>
                    </a:lnTo>
                    <a:lnTo>
                      <a:pt x="2455" y="1688"/>
                    </a:lnTo>
                    <a:lnTo>
                      <a:pt x="2487" y="1806"/>
                    </a:lnTo>
                    <a:lnTo>
                      <a:pt x="2519" y="1918"/>
                    </a:lnTo>
                    <a:lnTo>
                      <a:pt x="2551" y="2026"/>
                    </a:lnTo>
                    <a:lnTo>
                      <a:pt x="2578" y="2127"/>
                    </a:lnTo>
                    <a:lnTo>
                      <a:pt x="2610" y="2197"/>
                    </a:lnTo>
                    <a:lnTo>
                      <a:pt x="2642" y="2267"/>
                    </a:lnTo>
                    <a:lnTo>
                      <a:pt x="2674" y="2326"/>
                    </a:lnTo>
                    <a:lnTo>
                      <a:pt x="2706" y="2374"/>
                    </a:lnTo>
                    <a:lnTo>
                      <a:pt x="2739" y="2411"/>
                    </a:lnTo>
                    <a:lnTo>
                      <a:pt x="2771" y="2438"/>
                    </a:lnTo>
                    <a:lnTo>
                      <a:pt x="2803" y="2460"/>
                    </a:lnTo>
                    <a:lnTo>
                      <a:pt x="2835" y="2481"/>
                    </a:lnTo>
                    <a:lnTo>
                      <a:pt x="2867" y="2492"/>
                    </a:lnTo>
                    <a:lnTo>
                      <a:pt x="2899" y="2502"/>
                    </a:lnTo>
                    <a:lnTo>
                      <a:pt x="2932" y="2508"/>
                    </a:lnTo>
                    <a:lnTo>
                      <a:pt x="2964" y="2513"/>
                    </a:lnTo>
                    <a:lnTo>
                      <a:pt x="2996" y="2513"/>
                    </a:lnTo>
                    <a:lnTo>
                      <a:pt x="3028" y="2513"/>
                    </a:lnTo>
                    <a:lnTo>
                      <a:pt x="3060" y="2513"/>
                    </a:lnTo>
                    <a:lnTo>
                      <a:pt x="3092" y="2518"/>
                    </a:lnTo>
                    <a:lnTo>
                      <a:pt x="3124" y="2518"/>
                    </a:lnTo>
                    <a:lnTo>
                      <a:pt x="3157" y="2518"/>
                    </a:lnTo>
                    <a:lnTo>
                      <a:pt x="3189" y="2518"/>
                    </a:lnTo>
                  </a:path>
                </a:pathLst>
              </a:custGeom>
              <a:noFill/>
              <a:ln w="17463">
                <a:solidFill>
                  <a:srgbClr val="FF00FF"/>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8" name="Rectangle 798"/>
              <p:cNvSpPr>
                <a:spLocks noChangeArrowheads="1"/>
              </p:cNvSpPr>
              <p:nvPr/>
            </p:nvSpPr>
            <p:spPr bwMode="auto">
              <a:xfrm>
                <a:off x="713"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19" name="Rectangle 799"/>
              <p:cNvSpPr>
                <a:spLocks noChangeArrowheads="1"/>
              </p:cNvSpPr>
              <p:nvPr/>
            </p:nvSpPr>
            <p:spPr bwMode="auto">
              <a:xfrm>
                <a:off x="74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0" name="Rectangle 800"/>
              <p:cNvSpPr>
                <a:spLocks noChangeArrowheads="1"/>
              </p:cNvSpPr>
              <p:nvPr/>
            </p:nvSpPr>
            <p:spPr bwMode="auto">
              <a:xfrm>
                <a:off x="77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1" name="Rectangle 801"/>
              <p:cNvSpPr>
                <a:spLocks noChangeArrowheads="1"/>
              </p:cNvSpPr>
              <p:nvPr/>
            </p:nvSpPr>
            <p:spPr bwMode="auto">
              <a:xfrm>
                <a:off x="80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2" name="Rectangle 802"/>
              <p:cNvSpPr>
                <a:spLocks noChangeArrowheads="1"/>
              </p:cNvSpPr>
              <p:nvPr/>
            </p:nvSpPr>
            <p:spPr bwMode="auto">
              <a:xfrm>
                <a:off x="83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3" name="Rectangle 803"/>
              <p:cNvSpPr>
                <a:spLocks noChangeArrowheads="1"/>
              </p:cNvSpPr>
              <p:nvPr/>
            </p:nvSpPr>
            <p:spPr bwMode="auto">
              <a:xfrm>
                <a:off x="86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4" name="Rectangle 804"/>
              <p:cNvSpPr>
                <a:spLocks noChangeArrowheads="1"/>
              </p:cNvSpPr>
              <p:nvPr/>
            </p:nvSpPr>
            <p:spPr bwMode="auto">
              <a:xfrm>
                <a:off x="90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5" name="Rectangle 805"/>
              <p:cNvSpPr>
                <a:spLocks noChangeArrowheads="1"/>
              </p:cNvSpPr>
              <p:nvPr/>
            </p:nvSpPr>
            <p:spPr bwMode="auto">
              <a:xfrm>
                <a:off x="93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6" name="Rectangle 806"/>
              <p:cNvSpPr>
                <a:spLocks noChangeArrowheads="1"/>
              </p:cNvSpPr>
              <p:nvPr/>
            </p:nvSpPr>
            <p:spPr bwMode="auto">
              <a:xfrm>
                <a:off x="96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27" name="Rectangle 807"/>
              <p:cNvSpPr>
                <a:spLocks noChangeArrowheads="1"/>
              </p:cNvSpPr>
              <p:nvPr/>
            </p:nvSpPr>
            <p:spPr bwMode="auto">
              <a:xfrm>
                <a:off x="997"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13" name="Group 808"/>
            <p:cNvGrpSpPr>
              <a:grpSpLocks/>
            </p:cNvGrpSpPr>
            <p:nvPr/>
          </p:nvGrpSpPr>
          <p:grpSpPr bwMode="auto">
            <a:xfrm>
              <a:off x="740" y="1161"/>
              <a:ext cx="3216" cy="2571"/>
              <a:chOff x="740" y="1161"/>
              <a:chExt cx="3216" cy="2571"/>
            </a:xfrm>
          </p:grpSpPr>
          <p:sp>
            <p:nvSpPr>
              <p:cNvPr id="128" name="Rectangle 809"/>
              <p:cNvSpPr>
                <a:spLocks noChangeArrowheads="1"/>
              </p:cNvSpPr>
              <p:nvPr/>
            </p:nvSpPr>
            <p:spPr bwMode="auto">
              <a:xfrm>
                <a:off x="1029"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9" name="Rectangle 810"/>
              <p:cNvSpPr>
                <a:spLocks noChangeArrowheads="1"/>
              </p:cNvSpPr>
              <p:nvPr/>
            </p:nvSpPr>
            <p:spPr bwMode="auto">
              <a:xfrm>
                <a:off x="1062"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0" name="Rectangle 811"/>
              <p:cNvSpPr>
                <a:spLocks noChangeArrowheads="1"/>
              </p:cNvSpPr>
              <p:nvPr/>
            </p:nvSpPr>
            <p:spPr bwMode="auto">
              <a:xfrm>
                <a:off x="1094"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1" name="Rectangle 812"/>
              <p:cNvSpPr>
                <a:spLocks noChangeArrowheads="1"/>
              </p:cNvSpPr>
              <p:nvPr/>
            </p:nvSpPr>
            <p:spPr bwMode="auto">
              <a:xfrm>
                <a:off x="1126"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2" name="Rectangle 813"/>
              <p:cNvSpPr>
                <a:spLocks noChangeArrowheads="1"/>
              </p:cNvSpPr>
              <p:nvPr/>
            </p:nvSpPr>
            <p:spPr bwMode="auto">
              <a:xfrm>
                <a:off x="115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3" name="Rectangle 814"/>
              <p:cNvSpPr>
                <a:spLocks noChangeArrowheads="1"/>
              </p:cNvSpPr>
              <p:nvPr/>
            </p:nvSpPr>
            <p:spPr bwMode="auto">
              <a:xfrm>
                <a:off x="119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4" name="Rectangle 815"/>
              <p:cNvSpPr>
                <a:spLocks noChangeArrowheads="1"/>
              </p:cNvSpPr>
              <p:nvPr/>
            </p:nvSpPr>
            <p:spPr bwMode="auto">
              <a:xfrm>
                <a:off x="122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5" name="Rectangle 816"/>
              <p:cNvSpPr>
                <a:spLocks noChangeArrowheads="1"/>
              </p:cNvSpPr>
              <p:nvPr/>
            </p:nvSpPr>
            <p:spPr bwMode="auto">
              <a:xfrm>
                <a:off x="125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6" name="Rectangle 817"/>
              <p:cNvSpPr>
                <a:spLocks noChangeArrowheads="1"/>
              </p:cNvSpPr>
              <p:nvPr/>
            </p:nvSpPr>
            <p:spPr bwMode="auto">
              <a:xfrm>
                <a:off x="1287"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7" name="Rectangle 818"/>
              <p:cNvSpPr>
                <a:spLocks noChangeArrowheads="1"/>
              </p:cNvSpPr>
              <p:nvPr/>
            </p:nvSpPr>
            <p:spPr bwMode="auto">
              <a:xfrm>
                <a:off x="131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8" name="Rectangle 819"/>
              <p:cNvSpPr>
                <a:spLocks noChangeArrowheads="1"/>
              </p:cNvSpPr>
              <p:nvPr/>
            </p:nvSpPr>
            <p:spPr bwMode="auto">
              <a:xfrm>
                <a:off x="1351"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39" name="Rectangle 820"/>
              <p:cNvSpPr>
                <a:spLocks noChangeArrowheads="1"/>
              </p:cNvSpPr>
              <p:nvPr/>
            </p:nvSpPr>
            <p:spPr bwMode="auto">
              <a:xfrm>
                <a:off x="1378"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0" name="Rectangle 821"/>
              <p:cNvSpPr>
                <a:spLocks noChangeArrowheads="1"/>
              </p:cNvSpPr>
              <p:nvPr/>
            </p:nvSpPr>
            <p:spPr bwMode="auto">
              <a:xfrm>
                <a:off x="1410"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1" name="Rectangle 822"/>
              <p:cNvSpPr>
                <a:spLocks noChangeArrowheads="1"/>
              </p:cNvSpPr>
              <p:nvPr/>
            </p:nvSpPr>
            <p:spPr bwMode="auto">
              <a:xfrm>
                <a:off x="144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2" name="Rectangle 823"/>
              <p:cNvSpPr>
                <a:spLocks noChangeArrowheads="1"/>
              </p:cNvSpPr>
              <p:nvPr/>
            </p:nvSpPr>
            <p:spPr bwMode="auto">
              <a:xfrm>
                <a:off x="147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3" name="Rectangle 824"/>
              <p:cNvSpPr>
                <a:spLocks noChangeArrowheads="1"/>
              </p:cNvSpPr>
              <p:nvPr/>
            </p:nvSpPr>
            <p:spPr bwMode="auto">
              <a:xfrm>
                <a:off x="150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4" name="Rectangle 825"/>
              <p:cNvSpPr>
                <a:spLocks noChangeArrowheads="1"/>
              </p:cNvSpPr>
              <p:nvPr/>
            </p:nvSpPr>
            <p:spPr bwMode="auto">
              <a:xfrm>
                <a:off x="153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5" name="Rectangle 826"/>
              <p:cNvSpPr>
                <a:spLocks noChangeArrowheads="1"/>
              </p:cNvSpPr>
              <p:nvPr/>
            </p:nvSpPr>
            <p:spPr bwMode="auto">
              <a:xfrm>
                <a:off x="157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6" name="Rectangle 827"/>
              <p:cNvSpPr>
                <a:spLocks noChangeArrowheads="1"/>
              </p:cNvSpPr>
              <p:nvPr/>
            </p:nvSpPr>
            <p:spPr bwMode="auto">
              <a:xfrm>
                <a:off x="160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7" name="Rectangle 828"/>
              <p:cNvSpPr>
                <a:spLocks noChangeArrowheads="1"/>
              </p:cNvSpPr>
              <p:nvPr/>
            </p:nvSpPr>
            <p:spPr bwMode="auto">
              <a:xfrm>
                <a:off x="163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8" name="Rectangle 829"/>
              <p:cNvSpPr>
                <a:spLocks noChangeArrowheads="1"/>
              </p:cNvSpPr>
              <p:nvPr/>
            </p:nvSpPr>
            <p:spPr bwMode="auto">
              <a:xfrm>
                <a:off x="1667"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49" name="Rectangle 830"/>
              <p:cNvSpPr>
                <a:spLocks noChangeArrowheads="1"/>
              </p:cNvSpPr>
              <p:nvPr/>
            </p:nvSpPr>
            <p:spPr bwMode="auto">
              <a:xfrm>
                <a:off x="1699"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0" name="Rectangle 831"/>
              <p:cNvSpPr>
                <a:spLocks noChangeArrowheads="1"/>
              </p:cNvSpPr>
              <p:nvPr/>
            </p:nvSpPr>
            <p:spPr bwMode="auto">
              <a:xfrm>
                <a:off x="1731"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1" name="Rectangle 832"/>
              <p:cNvSpPr>
                <a:spLocks noChangeArrowheads="1"/>
              </p:cNvSpPr>
              <p:nvPr/>
            </p:nvSpPr>
            <p:spPr bwMode="auto">
              <a:xfrm>
                <a:off x="1764"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2" name="Rectangle 833"/>
              <p:cNvSpPr>
                <a:spLocks noChangeArrowheads="1"/>
              </p:cNvSpPr>
              <p:nvPr/>
            </p:nvSpPr>
            <p:spPr bwMode="auto">
              <a:xfrm>
                <a:off x="1796"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3" name="Rectangle 834"/>
              <p:cNvSpPr>
                <a:spLocks noChangeArrowheads="1"/>
              </p:cNvSpPr>
              <p:nvPr/>
            </p:nvSpPr>
            <p:spPr bwMode="auto">
              <a:xfrm>
                <a:off x="1828"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4" name="Rectangle 835"/>
              <p:cNvSpPr>
                <a:spLocks noChangeArrowheads="1"/>
              </p:cNvSpPr>
              <p:nvPr/>
            </p:nvSpPr>
            <p:spPr bwMode="auto">
              <a:xfrm>
                <a:off x="1860"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5" name="Rectangle 836"/>
              <p:cNvSpPr>
                <a:spLocks noChangeArrowheads="1"/>
              </p:cNvSpPr>
              <p:nvPr/>
            </p:nvSpPr>
            <p:spPr bwMode="auto">
              <a:xfrm>
                <a:off x="189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6" name="Rectangle 837"/>
              <p:cNvSpPr>
                <a:spLocks noChangeArrowheads="1"/>
              </p:cNvSpPr>
              <p:nvPr/>
            </p:nvSpPr>
            <p:spPr bwMode="auto">
              <a:xfrm>
                <a:off x="192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7" name="Rectangle 838"/>
              <p:cNvSpPr>
                <a:spLocks noChangeArrowheads="1"/>
              </p:cNvSpPr>
              <p:nvPr/>
            </p:nvSpPr>
            <p:spPr bwMode="auto">
              <a:xfrm>
                <a:off x="1957"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8" name="Rectangle 839"/>
              <p:cNvSpPr>
                <a:spLocks noChangeArrowheads="1"/>
              </p:cNvSpPr>
              <p:nvPr/>
            </p:nvSpPr>
            <p:spPr bwMode="auto">
              <a:xfrm>
                <a:off x="1989"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59" name="Rectangle 840"/>
              <p:cNvSpPr>
                <a:spLocks noChangeArrowheads="1"/>
              </p:cNvSpPr>
              <p:nvPr/>
            </p:nvSpPr>
            <p:spPr bwMode="auto">
              <a:xfrm>
                <a:off x="2015"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0" name="Rectangle 841"/>
              <p:cNvSpPr>
                <a:spLocks noChangeArrowheads="1"/>
              </p:cNvSpPr>
              <p:nvPr/>
            </p:nvSpPr>
            <p:spPr bwMode="auto">
              <a:xfrm>
                <a:off x="2048"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1" name="Rectangle 842"/>
              <p:cNvSpPr>
                <a:spLocks noChangeArrowheads="1"/>
              </p:cNvSpPr>
              <p:nvPr/>
            </p:nvSpPr>
            <p:spPr bwMode="auto">
              <a:xfrm>
                <a:off x="2080"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2" name="Rectangle 843"/>
              <p:cNvSpPr>
                <a:spLocks noChangeArrowheads="1"/>
              </p:cNvSpPr>
              <p:nvPr/>
            </p:nvSpPr>
            <p:spPr bwMode="auto">
              <a:xfrm>
                <a:off x="2112"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3" name="Rectangle 844"/>
              <p:cNvSpPr>
                <a:spLocks noChangeArrowheads="1"/>
              </p:cNvSpPr>
              <p:nvPr/>
            </p:nvSpPr>
            <p:spPr bwMode="auto">
              <a:xfrm>
                <a:off x="2144"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4" name="Rectangle 845"/>
              <p:cNvSpPr>
                <a:spLocks noChangeArrowheads="1"/>
              </p:cNvSpPr>
              <p:nvPr/>
            </p:nvSpPr>
            <p:spPr bwMode="auto">
              <a:xfrm>
                <a:off x="2176"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5" name="Rectangle 846"/>
              <p:cNvSpPr>
                <a:spLocks noChangeArrowheads="1"/>
              </p:cNvSpPr>
              <p:nvPr/>
            </p:nvSpPr>
            <p:spPr bwMode="auto">
              <a:xfrm>
                <a:off x="2208" y="1161"/>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6" name="Rectangle 847"/>
              <p:cNvSpPr>
                <a:spLocks noChangeArrowheads="1"/>
              </p:cNvSpPr>
              <p:nvPr/>
            </p:nvSpPr>
            <p:spPr bwMode="auto">
              <a:xfrm>
                <a:off x="2241"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7" name="Rectangle 848"/>
              <p:cNvSpPr>
                <a:spLocks noChangeArrowheads="1"/>
              </p:cNvSpPr>
              <p:nvPr/>
            </p:nvSpPr>
            <p:spPr bwMode="auto">
              <a:xfrm>
                <a:off x="2273"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8" name="Rectangle 849"/>
              <p:cNvSpPr>
                <a:spLocks noChangeArrowheads="1"/>
              </p:cNvSpPr>
              <p:nvPr/>
            </p:nvSpPr>
            <p:spPr bwMode="auto">
              <a:xfrm>
                <a:off x="2305" y="11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69" name="Rectangle 850"/>
              <p:cNvSpPr>
                <a:spLocks noChangeArrowheads="1"/>
              </p:cNvSpPr>
              <p:nvPr/>
            </p:nvSpPr>
            <p:spPr bwMode="auto">
              <a:xfrm>
                <a:off x="2337" y="116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0" name="Rectangle 851"/>
              <p:cNvSpPr>
                <a:spLocks noChangeArrowheads="1"/>
              </p:cNvSpPr>
              <p:nvPr/>
            </p:nvSpPr>
            <p:spPr bwMode="auto">
              <a:xfrm>
                <a:off x="2369" y="116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1" name="Rectangle 852"/>
              <p:cNvSpPr>
                <a:spLocks noChangeArrowheads="1"/>
              </p:cNvSpPr>
              <p:nvPr/>
            </p:nvSpPr>
            <p:spPr bwMode="auto">
              <a:xfrm>
                <a:off x="2401" y="1171"/>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2" name="Rectangle 853"/>
              <p:cNvSpPr>
                <a:spLocks noChangeArrowheads="1"/>
              </p:cNvSpPr>
              <p:nvPr/>
            </p:nvSpPr>
            <p:spPr bwMode="auto">
              <a:xfrm>
                <a:off x="2434" y="1177"/>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3" name="Rectangle 854"/>
              <p:cNvSpPr>
                <a:spLocks noChangeArrowheads="1"/>
              </p:cNvSpPr>
              <p:nvPr/>
            </p:nvSpPr>
            <p:spPr bwMode="auto">
              <a:xfrm>
                <a:off x="2466" y="1187"/>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4" name="Rectangle 855"/>
              <p:cNvSpPr>
                <a:spLocks noChangeArrowheads="1"/>
              </p:cNvSpPr>
              <p:nvPr/>
            </p:nvSpPr>
            <p:spPr bwMode="auto">
              <a:xfrm>
                <a:off x="2498" y="1193"/>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5" name="Rectangle 856"/>
              <p:cNvSpPr>
                <a:spLocks noChangeArrowheads="1"/>
              </p:cNvSpPr>
              <p:nvPr/>
            </p:nvSpPr>
            <p:spPr bwMode="auto">
              <a:xfrm>
                <a:off x="2530" y="120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6" name="Rectangle 857"/>
              <p:cNvSpPr>
                <a:spLocks noChangeArrowheads="1"/>
              </p:cNvSpPr>
              <p:nvPr/>
            </p:nvSpPr>
            <p:spPr bwMode="auto">
              <a:xfrm>
                <a:off x="2562" y="122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7" name="Rectangle 858"/>
              <p:cNvSpPr>
                <a:spLocks noChangeArrowheads="1"/>
              </p:cNvSpPr>
              <p:nvPr/>
            </p:nvSpPr>
            <p:spPr bwMode="auto">
              <a:xfrm>
                <a:off x="2594" y="124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8" name="Rectangle 859"/>
              <p:cNvSpPr>
                <a:spLocks noChangeArrowheads="1"/>
              </p:cNvSpPr>
              <p:nvPr/>
            </p:nvSpPr>
            <p:spPr bwMode="auto">
              <a:xfrm>
                <a:off x="2626" y="1268"/>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79" name="Rectangle 860"/>
              <p:cNvSpPr>
                <a:spLocks noChangeArrowheads="1"/>
              </p:cNvSpPr>
              <p:nvPr/>
            </p:nvSpPr>
            <p:spPr bwMode="auto">
              <a:xfrm>
                <a:off x="2653" y="129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0" name="Rectangle 861"/>
              <p:cNvSpPr>
                <a:spLocks noChangeArrowheads="1"/>
              </p:cNvSpPr>
              <p:nvPr/>
            </p:nvSpPr>
            <p:spPr bwMode="auto">
              <a:xfrm>
                <a:off x="2685" y="1332"/>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1" name="Rectangle 862"/>
              <p:cNvSpPr>
                <a:spLocks noChangeArrowheads="1"/>
              </p:cNvSpPr>
              <p:nvPr/>
            </p:nvSpPr>
            <p:spPr bwMode="auto">
              <a:xfrm>
                <a:off x="2718" y="1380"/>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2" name="Rectangle 863"/>
              <p:cNvSpPr>
                <a:spLocks noChangeArrowheads="1"/>
              </p:cNvSpPr>
              <p:nvPr/>
            </p:nvSpPr>
            <p:spPr bwMode="auto">
              <a:xfrm>
                <a:off x="2750" y="1434"/>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3" name="Rectangle 864"/>
              <p:cNvSpPr>
                <a:spLocks noChangeArrowheads="1"/>
              </p:cNvSpPr>
              <p:nvPr/>
            </p:nvSpPr>
            <p:spPr bwMode="auto">
              <a:xfrm>
                <a:off x="2782" y="150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4" name="Rectangle 865"/>
              <p:cNvSpPr>
                <a:spLocks noChangeArrowheads="1"/>
              </p:cNvSpPr>
              <p:nvPr/>
            </p:nvSpPr>
            <p:spPr bwMode="auto">
              <a:xfrm>
                <a:off x="2814" y="1568"/>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5" name="Rectangle 866"/>
              <p:cNvSpPr>
                <a:spLocks noChangeArrowheads="1"/>
              </p:cNvSpPr>
              <p:nvPr/>
            </p:nvSpPr>
            <p:spPr bwMode="auto">
              <a:xfrm>
                <a:off x="2846" y="165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6" name="Rectangle 867"/>
              <p:cNvSpPr>
                <a:spLocks noChangeArrowheads="1"/>
              </p:cNvSpPr>
              <p:nvPr/>
            </p:nvSpPr>
            <p:spPr bwMode="auto">
              <a:xfrm>
                <a:off x="2878" y="1745"/>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7" name="Rectangle 868"/>
              <p:cNvSpPr>
                <a:spLocks noChangeArrowheads="1"/>
              </p:cNvSpPr>
              <p:nvPr/>
            </p:nvSpPr>
            <p:spPr bwMode="auto">
              <a:xfrm>
                <a:off x="2910" y="184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8" name="Rectangle 869"/>
              <p:cNvSpPr>
                <a:spLocks noChangeArrowheads="1"/>
              </p:cNvSpPr>
              <p:nvPr/>
            </p:nvSpPr>
            <p:spPr bwMode="auto">
              <a:xfrm>
                <a:off x="2943" y="1954"/>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89" name="Rectangle 870"/>
              <p:cNvSpPr>
                <a:spLocks noChangeArrowheads="1"/>
              </p:cNvSpPr>
              <p:nvPr/>
            </p:nvSpPr>
            <p:spPr bwMode="auto">
              <a:xfrm>
                <a:off x="2975" y="2061"/>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0" name="Rectangle 871"/>
              <p:cNvSpPr>
                <a:spLocks noChangeArrowheads="1"/>
              </p:cNvSpPr>
              <p:nvPr/>
            </p:nvSpPr>
            <p:spPr bwMode="auto">
              <a:xfrm>
                <a:off x="3007" y="2184"/>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1" name="Rectangle 872"/>
              <p:cNvSpPr>
                <a:spLocks noChangeArrowheads="1"/>
              </p:cNvSpPr>
              <p:nvPr/>
            </p:nvSpPr>
            <p:spPr bwMode="auto">
              <a:xfrm>
                <a:off x="3039" y="2318"/>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2" name="Rectangle 873"/>
              <p:cNvSpPr>
                <a:spLocks noChangeArrowheads="1"/>
              </p:cNvSpPr>
              <p:nvPr/>
            </p:nvSpPr>
            <p:spPr bwMode="auto">
              <a:xfrm>
                <a:off x="3071" y="2446"/>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3" name="Rectangle 874"/>
              <p:cNvSpPr>
                <a:spLocks noChangeArrowheads="1"/>
              </p:cNvSpPr>
              <p:nvPr/>
            </p:nvSpPr>
            <p:spPr bwMode="auto">
              <a:xfrm>
                <a:off x="3103" y="2580"/>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4" name="Rectangle 875"/>
              <p:cNvSpPr>
                <a:spLocks noChangeArrowheads="1"/>
              </p:cNvSpPr>
              <p:nvPr/>
            </p:nvSpPr>
            <p:spPr bwMode="auto">
              <a:xfrm>
                <a:off x="3136" y="2714"/>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5" name="Rectangle 876"/>
              <p:cNvSpPr>
                <a:spLocks noChangeArrowheads="1"/>
              </p:cNvSpPr>
              <p:nvPr/>
            </p:nvSpPr>
            <p:spPr bwMode="auto">
              <a:xfrm>
                <a:off x="3168" y="2848"/>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6" name="Rectangle 877"/>
              <p:cNvSpPr>
                <a:spLocks noChangeArrowheads="1"/>
              </p:cNvSpPr>
              <p:nvPr/>
            </p:nvSpPr>
            <p:spPr bwMode="auto">
              <a:xfrm>
                <a:off x="3200" y="2966"/>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7" name="Rectangle 878"/>
              <p:cNvSpPr>
                <a:spLocks noChangeArrowheads="1"/>
              </p:cNvSpPr>
              <p:nvPr/>
            </p:nvSpPr>
            <p:spPr bwMode="auto">
              <a:xfrm>
                <a:off x="3232" y="30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8" name="Rectangle 879"/>
              <p:cNvSpPr>
                <a:spLocks noChangeArrowheads="1"/>
              </p:cNvSpPr>
              <p:nvPr/>
            </p:nvSpPr>
            <p:spPr bwMode="auto">
              <a:xfrm>
                <a:off x="3264" y="3186"/>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99" name="Rectangle 880"/>
              <p:cNvSpPr>
                <a:spLocks noChangeArrowheads="1"/>
              </p:cNvSpPr>
              <p:nvPr/>
            </p:nvSpPr>
            <p:spPr bwMode="auto">
              <a:xfrm>
                <a:off x="3291" y="3288"/>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0" name="Rectangle 881"/>
              <p:cNvSpPr>
                <a:spLocks noChangeArrowheads="1"/>
              </p:cNvSpPr>
              <p:nvPr/>
            </p:nvSpPr>
            <p:spPr bwMode="auto">
              <a:xfrm>
                <a:off x="3323" y="3357"/>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1" name="Rectangle 882"/>
              <p:cNvSpPr>
                <a:spLocks noChangeArrowheads="1"/>
              </p:cNvSpPr>
              <p:nvPr/>
            </p:nvSpPr>
            <p:spPr bwMode="auto">
              <a:xfrm>
                <a:off x="3355" y="3427"/>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2" name="Rectangle 883"/>
              <p:cNvSpPr>
                <a:spLocks noChangeArrowheads="1"/>
              </p:cNvSpPr>
              <p:nvPr/>
            </p:nvSpPr>
            <p:spPr bwMode="auto">
              <a:xfrm>
                <a:off x="3387" y="3486"/>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3" name="Rectangle 884"/>
              <p:cNvSpPr>
                <a:spLocks noChangeArrowheads="1"/>
              </p:cNvSpPr>
              <p:nvPr/>
            </p:nvSpPr>
            <p:spPr bwMode="auto">
              <a:xfrm>
                <a:off x="3420" y="3534"/>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4" name="Rectangle 885"/>
              <p:cNvSpPr>
                <a:spLocks noChangeArrowheads="1"/>
              </p:cNvSpPr>
              <p:nvPr/>
            </p:nvSpPr>
            <p:spPr bwMode="auto">
              <a:xfrm>
                <a:off x="3452" y="3572"/>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5" name="Rectangle 886"/>
              <p:cNvSpPr>
                <a:spLocks noChangeArrowheads="1"/>
              </p:cNvSpPr>
              <p:nvPr/>
            </p:nvSpPr>
            <p:spPr bwMode="auto">
              <a:xfrm>
                <a:off x="3484" y="3598"/>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6" name="Rectangle 887"/>
              <p:cNvSpPr>
                <a:spLocks noChangeArrowheads="1"/>
              </p:cNvSpPr>
              <p:nvPr/>
            </p:nvSpPr>
            <p:spPr bwMode="auto">
              <a:xfrm>
                <a:off x="3516" y="3620"/>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7" name="Rectangle 888"/>
              <p:cNvSpPr>
                <a:spLocks noChangeArrowheads="1"/>
              </p:cNvSpPr>
              <p:nvPr/>
            </p:nvSpPr>
            <p:spPr bwMode="auto">
              <a:xfrm>
                <a:off x="3548" y="3641"/>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8" name="Rectangle 889"/>
              <p:cNvSpPr>
                <a:spLocks noChangeArrowheads="1"/>
              </p:cNvSpPr>
              <p:nvPr/>
            </p:nvSpPr>
            <p:spPr bwMode="auto">
              <a:xfrm>
                <a:off x="3580" y="3652"/>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9" name="Rectangle 890"/>
              <p:cNvSpPr>
                <a:spLocks noChangeArrowheads="1"/>
              </p:cNvSpPr>
              <p:nvPr/>
            </p:nvSpPr>
            <p:spPr bwMode="auto">
              <a:xfrm>
                <a:off x="3613" y="3663"/>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0" name="Rectangle 891"/>
              <p:cNvSpPr>
                <a:spLocks noChangeArrowheads="1"/>
              </p:cNvSpPr>
              <p:nvPr/>
            </p:nvSpPr>
            <p:spPr bwMode="auto">
              <a:xfrm>
                <a:off x="3645" y="3668"/>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1" name="Rectangle 892"/>
              <p:cNvSpPr>
                <a:spLocks noChangeArrowheads="1"/>
              </p:cNvSpPr>
              <p:nvPr/>
            </p:nvSpPr>
            <p:spPr bwMode="auto">
              <a:xfrm>
                <a:off x="3677" y="3673"/>
                <a:ext cx="53"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2" name="Rectangle 893"/>
              <p:cNvSpPr>
                <a:spLocks noChangeArrowheads="1"/>
              </p:cNvSpPr>
              <p:nvPr/>
            </p:nvSpPr>
            <p:spPr bwMode="auto">
              <a:xfrm>
                <a:off x="3709"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3" name="Rectangle 894"/>
              <p:cNvSpPr>
                <a:spLocks noChangeArrowheads="1"/>
              </p:cNvSpPr>
              <p:nvPr/>
            </p:nvSpPr>
            <p:spPr bwMode="auto">
              <a:xfrm>
                <a:off x="3741"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4" name="Rectangle 895"/>
              <p:cNvSpPr>
                <a:spLocks noChangeArrowheads="1"/>
              </p:cNvSpPr>
              <p:nvPr/>
            </p:nvSpPr>
            <p:spPr bwMode="auto">
              <a:xfrm>
                <a:off x="3773" y="3673"/>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5" name="Rectangle 896"/>
              <p:cNvSpPr>
                <a:spLocks noChangeArrowheads="1"/>
              </p:cNvSpPr>
              <p:nvPr/>
            </p:nvSpPr>
            <p:spPr bwMode="auto">
              <a:xfrm>
                <a:off x="3806"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6" name="Rectangle 897"/>
              <p:cNvSpPr>
                <a:spLocks noChangeArrowheads="1"/>
              </p:cNvSpPr>
              <p:nvPr/>
            </p:nvSpPr>
            <p:spPr bwMode="auto">
              <a:xfrm>
                <a:off x="3838"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7" name="Rectangle 898"/>
              <p:cNvSpPr>
                <a:spLocks noChangeArrowheads="1"/>
              </p:cNvSpPr>
              <p:nvPr/>
            </p:nvSpPr>
            <p:spPr bwMode="auto">
              <a:xfrm>
                <a:off x="3870" y="3679"/>
                <a:ext cx="53"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8" name="Rectangle 899"/>
              <p:cNvSpPr>
                <a:spLocks noChangeArrowheads="1"/>
              </p:cNvSpPr>
              <p:nvPr/>
            </p:nvSpPr>
            <p:spPr bwMode="auto">
              <a:xfrm>
                <a:off x="3902" y="3679"/>
                <a:ext cx="54" cy="53"/>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19" name="Freeform 900"/>
              <p:cNvSpPr>
                <a:spLocks/>
              </p:cNvSpPr>
              <p:nvPr/>
            </p:nvSpPr>
            <p:spPr bwMode="auto">
              <a:xfrm>
                <a:off x="740" y="1187"/>
                <a:ext cx="3189" cy="2518"/>
              </a:xfrm>
              <a:custGeom>
                <a:avLst/>
                <a:gdLst>
                  <a:gd name="T0" fmla="*/ 27 w 3189"/>
                  <a:gd name="T1" fmla="*/ 0 h 2518"/>
                  <a:gd name="T2" fmla="*/ 91 w 3189"/>
                  <a:gd name="T3" fmla="*/ 0 h 2518"/>
                  <a:gd name="T4" fmla="*/ 155 w 3189"/>
                  <a:gd name="T5" fmla="*/ 0 h 2518"/>
                  <a:gd name="T6" fmla="*/ 220 w 3189"/>
                  <a:gd name="T7" fmla="*/ 0 h 2518"/>
                  <a:gd name="T8" fmla="*/ 284 w 3189"/>
                  <a:gd name="T9" fmla="*/ 0 h 2518"/>
                  <a:gd name="T10" fmla="*/ 348 w 3189"/>
                  <a:gd name="T11" fmla="*/ 0 h 2518"/>
                  <a:gd name="T12" fmla="*/ 413 w 3189"/>
                  <a:gd name="T13" fmla="*/ 0 h 2518"/>
                  <a:gd name="T14" fmla="*/ 477 w 3189"/>
                  <a:gd name="T15" fmla="*/ 0 h 2518"/>
                  <a:gd name="T16" fmla="*/ 541 w 3189"/>
                  <a:gd name="T17" fmla="*/ 0 h 2518"/>
                  <a:gd name="T18" fmla="*/ 606 w 3189"/>
                  <a:gd name="T19" fmla="*/ 0 h 2518"/>
                  <a:gd name="T20" fmla="*/ 665 w 3189"/>
                  <a:gd name="T21" fmla="*/ 0 h 2518"/>
                  <a:gd name="T22" fmla="*/ 729 w 3189"/>
                  <a:gd name="T23" fmla="*/ 0 h 2518"/>
                  <a:gd name="T24" fmla="*/ 793 w 3189"/>
                  <a:gd name="T25" fmla="*/ 0 h 2518"/>
                  <a:gd name="T26" fmla="*/ 857 w 3189"/>
                  <a:gd name="T27" fmla="*/ 0 h 2518"/>
                  <a:gd name="T28" fmla="*/ 922 w 3189"/>
                  <a:gd name="T29" fmla="*/ 0 h 2518"/>
                  <a:gd name="T30" fmla="*/ 986 w 3189"/>
                  <a:gd name="T31" fmla="*/ 0 h 2518"/>
                  <a:gd name="T32" fmla="*/ 1050 w 3189"/>
                  <a:gd name="T33" fmla="*/ 0 h 2518"/>
                  <a:gd name="T34" fmla="*/ 1115 w 3189"/>
                  <a:gd name="T35" fmla="*/ 0 h 2518"/>
                  <a:gd name="T36" fmla="*/ 1179 w 3189"/>
                  <a:gd name="T37" fmla="*/ 0 h 2518"/>
                  <a:gd name="T38" fmla="*/ 1243 w 3189"/>
                  <a:gd name="T39" fmla="*/ 0 h 2518"/>
                  <a:gd name="T40" fmla="*/ 1302 w 3189"/>
                  <a:gd name="T41" fmla="*/ 0 h 2518"/>
                  <a:gd name="T42" fmla="*/ 1367 w 3189"/>
                  <a:gd name="T43" fmla="*/ 0 h 2518"/>
                  <a:gd name="T44" fmla="*/ 1431 w 3189"/>
                  <a:gd name="T45" fmla="*/ 0 h 2518"/>
                  <a:gd name="T46" fmla="*/ 1495 w 3189"/>
                  <a:gd name="T47" fmla="*/ 0 h 2518"/>
                  <a:gd name="T48" fmla="*/ 1560 w 3189"/>
                  <a:gd name="T49" fmla="*/ 0 h 2518"/>
                  <a:gd name="T50" fmla="*/ 1624 w 3189"/>
                  <a:gd name="T51" fmla="*/ 0 h 2518"/>
                  <a:gd name="T52" fmla="*/ 1688 w 3189"/>
                  <a:gd name="T53" fmla="*/ 0 h 2518"/>
                  <a:gd name="T54" fmla="*/ 1752 w 3189"/>
                  <a:gd name="T55" fmla="*/ 0 h 2518"/>
                  <a:gd name="T56" fmla="*/ 1817 w 3189"/>
                  <a:gd name="T57" fmla="*/ 0 h 2518"/>
                  <a:gd name="T58" fmla="*/ 1881 w 3189"/>
                  <a:gd name="T59" fmla="*/ 0 h 2518"/>
                  <a:gd name="T60" fmla="*/ 1940 w 3189"/>
                  <a:gd name="T61" fmla="*/ 6 h 2518"/>
                  <a:gd name="T62" fmla="*/ 2004 w 3189"/>
                  <a:gd name="T63" fmla="*/ 16 h 2518"/>
                  <a:gd name="T64" fmla="*/ 2069 w 3189"/>
                  <a:gd name="T65" fmla="*/ 54 h 2518"/>
                  <a:gd name="T66" fmla="*/ 2133 w 3189"/>
                  <a:gd name="T67" fmla="*/ 108 h 2518"/>
                  <a:gd name="T68" fmla="*/ 2197 w 3189"/>
                  <a:gd name="T69" fmla="*/ 215 h 2518"/>
                  <a:gd name="T70" fmla="*/ 2262 w 3189"/>
                  <a:gd name="T71" fmla="*/ 391 h 2518"/>
                  <a:gd name="T72" fmla="*/ 2326 w 3189"/>
                  <a:gd name="T73" fmla="*/ 665 h 2518"/>
                  <a:gd name="T74" fmla="*/ 2390 w 3189"/>
                  <a:gd name="T75" fmla="*/ 1008 h 2518"/>
                  <a:gd name="T76" fmla="*/ 2455 w 3189"/>
                  <a:gd name="T77" fmla="*/ 1377 h 2518"/>
                  <a:gd name="T78" fmla="*/ 2519 w 3189"/>
                  <a:gd name="T79" fmla="*/ 1763 h 2518"/>
                  <a:gd name="T80" fmla="*/ 2578 w 3189"/>
                  <a:gd name="T81" fmla="*/ 2079 h 2518"/>
                  <a:gd name="T82" fmla="*/ 2642 w 3189"/>
                  <a:gd name="T83" fmla="*/ 2304 h 2518"/>
                  <a:gd name="T84" fmla="*/ 2706 w 3189"/>
                  <a:gd name="T85" fmla="*/ 2427 h 2518"/>
                  <a:gd name="T86" fmla="*/ 2771 w 3189"/>
                  <a:gd name="T87" fmla="*/ 2486 h 2518"/>
                  <a:gd name="T88" fmla="*/ 2835 w 3189"/>
                  <a:gd name="T89" fmla="*/ 2508 h 2518"/>
                  <a:gd name="T90" fmla="*/ 2899 w 3189"/>
                  <a:gd name="T91" fmla="*/ 2513 h 2518"/>
                  <a:gd name="T92" fmla="*/ 2964 w 3189"/>
                  <a:gd name="T93" fmla="*/ 2513 h 2518"/>
                  <a:gd name="T94" fmla="*/ 3028 w 3189"/>
                  <a:gd name="T95" fmla="*/ 2518 h 2518"/>
                  <a:gd name="T96" fmla="*/ 3092 w 3189"/>
                  <a:gd name="T97" fmla="*/ 2518 h 2518"/>
                  <a:gd name="T98" fmla="*/ 3157 w 3189"/>
                  <a:gd name="T99" fmla="*/ 2518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9" h="2518">
                    <a:moveTo>
                      <a:pt x="0" y="0"/>
                    </a:moveTo>
                    <a:lnTo>
                      <a:pt x="27" y="0"/>
                    </a:lnTo>
                    <a:lnTo>
                      <a:pt x="59" y="0"/>
                    </a:lnTo>
                    <a:lnTo>
                      <a:pt x="91" y="0"/>
                    </a:lnTo>
                    <a:lnTo>
                      <a:pt x="123" y="0"/>
                    </a:lnTo>
                    <a:lnTo>
                      <a:pt x="155" y="0"/>
                    </a:lnTo>
                    <a:lnTo>
                      <a:pt x="188" y="0"/>
                    </a:lnTo>
                    <a:lnTo>
                      <a:pt x="220" y="0"/>
                    </a:lnTo>
                    <a:lnTo>
                      <a:pt x="252" y="0"/>
                    </a:lnTo>
                    <a:lnTo>
                      <a:pt x="284" y="0"/>
                    </a:lnTo>
                    <a:lnTo>
                      <a:pt x="316" y="0"/>
                    </a:lnTo>
                    <a:lnTo>
                      <a:pt x="348" y="0"/>
                    </a:lnTo>
                    <a:lnTo>
                      <a:pt x="380" y="0"/>
                    </a:lnTo>
                    <a:lnTo>
                      <a:pt x="413" y="0"/>
                    </a:lnTo>
                    <a:lnTo>
                      <a:pt x="445" y="0"/>
                    </a:lnTo>
                    <a:lnTo>
                      <a:pt x="477" y="0"/>
                    </a:lnTo>
                    <a:lnTo>
                      <a:pt x="509" y="0"/>
                    </a:lnTo>
                    <a:lnTo>
                      <a:pt x="541" y="0"/>
                    </a:lnTo>
                    <a:lnTo>
                      <a:pt x="573" y="0"/>
                    </a:lnTo>
                    <a:lnTo>
                      <a:pt x="606" y="0"/>
                    </a:lnTo>
                    <a:lnTo>
                      <a:pt x="638" y="0"/>
                    </a:lnTo>
                    <a:lnTo>
                      <a:pt x="665" y="0"/>
                    </a:lnTo>
                    <a:lnTo>
                      <a:pt x="697" y="0"/>
                    </a:lnTo>
                    <a:lnTo>
                      <a:pt x="729" y="0"/>
                    </a:lnTo>
                    <a:lnTo>
                      <a:pt x="761" y="0"/>
                    </a:lnTo>
                    <a:lnTo>
                      <a:pt x="793" y="0"/>
                    </a:lnTo>
                    <a:lnTo>
                      <a:pt x="825" y="0"/>
                    </a:lnTo>
                    <a:lnTo>
                      <a:pt x="857" y="0"/>
                    </a:lnTo>
                    <a:lnTo>
                      <a:pt x="890" y="0"/>
                    </a:lnTo>
                    <a:lnTo>
                      <a:pt x="922" y="0"/>
                    </a:lnTo>
                    <a:lnTo>
                      <a:pt x="954" y="0"/>
                    </a:lnTo>
                    <a:lnTo>
                      <a:pt x="986" y="0"/>
                    </a:lnTo>
                    <a:lnTo>
                      <a:pt x="1018" y="0"/>
                    </a:lnTo>
                    <a:lnTo>
                      <a:pt x="1050" y="0"/>
                    </a:lnTo>
                    <a:lnTo>
                      <a:pt x="1083" y="0"/>
                    </a:lnTo>
                    <a:lnTo>
                      <a:pt x="1115" y="0"/>
                    </a:lnTo>
                    <a:lnTo>
                      <a:pt x="1147" y="0"/>
                    </a:lnTo>
                    <a:lnTo>
                      <a:pt x="1179" y="0"/>
                    </a:lnTo>
                    <a:lnTo>
                      <a:pt x="1211" y="0"/>
                    </a:lnTo>
                    <a:lnTo>
                      <a:pt x="1243" y="0"/>
                    </a:lnTo>
                    <a:lnTo>
                      <a:pt x="1275" y="0"/>
                    </a:lnTo>
                    <a:lnTo>
                      <a:pt x="1302" y="0"/>
                    </a:lnTo>
                    <a:lnTo>
                      <a:pt x="1334" y="0"/>
                    </a:lnTo>
                    <a:lnTo>
                      <a:pt x="1367" y="0"/>
                    </a:lnTo>
                    <a:lnTo>
                      <a:pt x="1399" y="0"/>
                    </a:lnTo>
                    <a:lnTo>
                      <a:pt x="1431" y="0"/>
                    </a:lnTo>
                    <a:lnTo>
                      <a:pt x="1463" y="0"/>
                    </a:lnTo>
                    <a:lnTo>
                      <a:pt x="1495" y="0"/>
                    </a:lnTo>
                    <a:lnTo>
                      <a:pt x="1527" y="0"/>
                    </a:lnTo>
                    <a:lnTo>
                      <a:pt x="1560" y="0"/>
                    </a:lnTo>
                    <a:lnTo>
                      <a:pt x="1592" y="0"/>
                    </a:lnTo>
                    <a:lnTo>
                      <a:pt x="1624" y="0"/>
                    </a:lnTo>
                    <a:lnTo>
                      <a:pt x="1656" y="0"/>
                    </a:lnTo>
                    <a:lnTo>
                      <a:pt x="1688" y="0"/>
                    </a:lnTo>
                    <a:lnTo>
                      <a:pt x="1720" y="0"/>
                    </a:lnTo>
                    <a:lnTo>
                      <a:pt x="1752" y="0"/>
                    </a:lnTo>
                    <a:lnTo>
                      <a:pt x="1785" y="0"/>
                    </a:lnTo>
                    <a:lnTo>
                      <a:pt x="1817" y="0"/>
                    </a:lnTo>
                    <a:lnTo>
                      <a:pt x="1849" y="0"/>
                    </a:lnTo>
                    <a:lnTo>
                      <a:pt x="1881" y="0"/>
                    </a:lnTo>
                    <a:lnTo>
                      <a:pt x="1913" y="0"/>
                    </a:lnTo>
                    <a:lnTo>
                      <a:pt x="1940" y="6"/>
                    </a:lnTo>
                    <a:lnTo>
                      <a:pt x="1972" y="11"/>
                    </a:lnTo>
                    <a:lnTo>
                      <a:pt x="2004" y="16"/>
                    </a:lnTo>
                    <a:lnTo>
                      <a:pt x="2037" y="33"/>
                    </a:lnTo>
                    <a:lnTo>
                      <a:pt x="2069" y="54"/>
                    </a:lnTo>
                    <a:lnTo>
                      <a:pt x="2101" y="75"/>
                    </a:lnTo>
                    <a:lnTo>
                      <a:pt x="2133" y="108"/>
                    </a:lnTo>
                    <a:lnTo>
                      <a:pt x="2165" y="156"/>
                    </a:lnTo>
                    <a:lnTo>
                      <a:pt x="2197" y="215"/>
                    </a:lnTo>
                    <a:lnTo>
                      <a:pt x="2229" y="290"/>
                    </a:lnTo>
                    <a:lnTo>
                      <a:pt x="2262" y="391"/>
                    </a:lnTo>
                    <a:lnTo>
                      <a:pt x="2294" y="515"/>
                    </a:lnTo>
                    <a:lnTo>
                      <a:pt x="2326" y="665"/>
                    </a:lnTo>
                    <a:lnTo>
                      <a:pt x="2358" y="831"/>
                    </a:lnTo>
                    <a:lnTo>
                      <a:pt x="2390" y="1008"/>
                    </a:lnTo>
                    <a:lnTo>
                      <a:pt x="2422" y="1195"/>
                    </a:lnTo>
                    <a:lnTo>
                      <a:pt x="2455" y="1377"/>
                    </a:lnTo>
                    <a:lnTo>
                      <a:pt x="2487" y="1576"/>
                    </a:lnTo>
                    <a:lnTo>
                      <a:pt x="2519" y="1763"/>
                    </a:lnTo>
                    <a:lnTo>
                      <a:pt x="2551" y="1929"/>
                    </a:lnTo>
                    <a:lnTo>
                      <a:pt x="2578" y="2079"/>
                    </a:lnTo>
                    <a:lnTo>
                      <a:pt x="2610" y="2213"/>
                    </a:lnTo>
                    <a:lnTo>
                      <a:pt x="2642" y="2304"/>
                    </a:lnTo>
                    <a:lnTo>
                      <a:pt x="2674" y="2374"/>
                    </a:lnTo>
                    <a:lnTo>
                      <a:pt x="2706" y="2427"/>
                    </a:lnTo>
                    <a:lnTo>
                      <a:pt x="2739" y="2465"/>
                    </a:lnTo>
                    <a:lnTo>
                      <a:pt x="2771" y="2486"/>
                    </a:lnTo>
                    <a:lnTo>
                      <a:pt x="2803" y="2502"/>
                    </a:lnTo>
                    <a:lnTo>
                      <a:pt x="2835" y="2508"/>
                    </a:lnTo>
                    <a:lnTo>
                      <a:pt x="2867" y="2513"/>
                    </a:lnTo>
                    <a:lnTo>
                      <a:pt x="2899" y="2513"/>
                    </a:lnTo>
                    <a:lnTo>
                      <a:pt x="2932" y="2513"/>
                    </a:lnTo>
                    <a:lnTo>
                      <a:pt x="2964" y="2513"/>
                    </a:lnTo>
                    <a:lnTo>
                      <a:pt x="2996" y="2518"/>
                    </a:lnTo>
                    <a:lnTo>
                      <a:pt x="3028" y="2518"/>
                    </a:lnTo>
                    <a:lnTo>
                      <a:pt x="3060" y="2518"/>
                    </a:lnTo>
                    <a:lnTo>
                      <a:pt x="3092" y="2518"/>
                    </a:lnTo>
                    <a:lnTo>
                      <a:pt x="3124" y="2518"/>
                    </a:lnTo>
                    <a:lnTo>
                      <a:pt x="3157" y="2518"/>
                    </a:lnTo>
                    <a:lnTo>
                      <a:pt x="3189" y="2518"/>
                    </a:lnTo>
                  </a:path>
                </a:pathLst>
              </a:custGeom>
              <a:noFill/>
              <a:ln w="17463">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20" name="Line 901"/>
              <p:cNvSpPr>
                <a:spLocks noChangeShapeType="1"/>
              </p:cNvSpPr>
              <p:nvPr/>
            </p:nvSpPr>
            <p:spPr bwMode="auto">
              <a:xfrm>
                <a:off x="740" y="1187"/>
                <a:ext cx="21"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1" name="Line 902"/>
              <p:cNvSpPr>
                <a:spLocks noChangeShapeType="1"/>
              </p:cNvSpPr>
              <p:nvPr/>
            </p:nvSpPr>
            <p:spPr bwMode="auto">
              <a:xfrm flipH="1">
                <a:off x="740" y="1187"/>
                <a:ext cx="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2" name="Line 903"/>
              <p:cNvSpPr>
                <a:spLocks noChangeShapeType="1"/>
              </p:cNvSpPr>
              <p:nvPr/>
            </p:nvSpPr>
            <p:spPr bwMode="auto">
              <a:xfrm>
                <a:off x="76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3" name="Line 904"/>
              <p:cNvSpPr>
                <a:spLocks noChangeShapeType="1"/>
              </p:cNvSpPr>
              <p:nvPr/>
            </p:nvSpPr>
            <p:spPr bwMode="auto">
              <a:xfrm flipH="1">
                <a:off x="74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4" name="Line 905"/>
              <p:cNvSpPr>
                <a:spLocks noChangeShapeType="1"/>
              </p:cNvSpPr>
              <p:nvPr/>
            </p:nvSpPr>
            <p:spPr bwMode="auto">
              <a:xfrm>
                <a:off x="79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 name="Line 906"/>
              <p:cNvSpPr>
                <a:spLocks noChangeShapeType="1"/>
              </p:cNvSpPr>
              <p:nvPr/>
            </p:nvSpPr>
            <p:spPr bwMode="auto">
              <a:xfrm flipH="1">
                <a:off x="77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6" name="Line 907"/>
              <p:cNvSpPr>
                <a:spLocks noChangeShapeType="1"/>
              </p:cNvSpPr>
              <p:nvPr/>
            </p:nvSpPr>
            <p:spPr bwMode="auto">
              <a:xfrm>
                <a:off x="83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7" name="Line 908"/>
              <p:cNvSpPr>
                <a:spLocks noChangeShapeType="1"/>
              </p:cNvSpPr>
              <p:nvPr/>
            </p:nvSpPr>
            <p:spPr bwMode="auto">
              <a:xfrm flipH="1">
                <a:off x="81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8" name="Line 909"/>
              <p:cNvSpPr>
                <a:spLocks noChangeShapeType="1"/>
              </p:cNvSpPr>
              <p:nvPr/>
            </p:nvSpPr>
            <p:spPr bwMode="auto">
              <a:xfrm>
                <a:off x="8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9" name="Line 910"/>
              <p:cNvSpPr>
                <a:spLocks noChangeShapeType="1"/>
              </p:cNvSpPr>
              <p:nvPr/>
            </p:nvSpPr>
            <p:spPr bwMode="auto">
              <a:xfrm flipH="1">
                <a:off x="84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0" name="Line 911"/>
              <p:cNvSpPr>
                <a:spLocks noChangeShapeType="1"/>
              </p:cNvSpPr>
              <p:nvPr/>
            </p:nvSpPr>
            <p:spPr bwMode="auto">
              <a:xfrm>
                <a:off x="8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1" name="Line 912"/>
              <p:cNvSpPr>
                <a:spLocks noChangeShapeType="1"/>
              </p:cNvSpPr>
              <p:nvPr/>
            </p:nvSpPr>
            <p:spPr bwMode="auto">
              <a:xfrm flipH="1">
                <a:off x="87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2" name="Line 913"/>
              <p:cNvSpPr>
                <a:spLocks noChangeShapeType="1"/>
              </p:cNvSpPr>
              <p:nvPr/>
            </p:nvSpPr>
            <p:spPr bwMode="auto">
              <a:xfrm>
                <a:off x="92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3" name="Line 914"/>
              <p:cNvSpPr>
                <a:spLocks noChangeShapeType="1"/>
              </p:cNvSpPr>
              <p:nvPr/>
            </p:nvSpPr>
            <p:spPr bwMode="auto">
              <a:xfrm flipH="1">
                <a:off x="90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4" name="Line 915"/>
              <p:cNvSpPr>
                <a:spLocks noChangeShapeType="1"/>
              </p:cNvSpPr>
              <p:nvPr/>
            </p:nvSpPr>
            <p:spPr bwMode="auto">
              <a:xfrm>
                <a:off x="95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 name="Line 916"/>
              <p:cNvSpPr>
                <a:spLocks noChangeShapeType="1"/>
              </p:cNvSpPr>
              <p:nvPr/>
            </p:nvSpPr>
            <p:spPr bwMode="auto">
              <a:xfrm flipH="1">
                <a:off x="93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6" name="Line 917"/>
              <p:cNvSpPr>
                <a:spLocks noChangeShapeType="1"/>
              </p:cNvSpPr>
              <p:nvPr/>
            </p:nvSpPr>
            <p:spPr bwMode="auto">
              <a:xfrm>
                <a:off x="99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7" name="Line 918"/>
              <p:cNvSpPr>
                <a:spLocks noChangeShapeType="1"/>
              </p:cNvSpPr>
              <p:nvPr/>
            </p:nvSpPr>
            <p:spPr bwMode="auto">
              <a:xfrm flipH="1">
                <a:off x="97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8" name="Line 919"/>
              <p:cNvSpPr>
                <a:spLocks noChangeShapeType="1"/>
              </p:cNvSpPr>
              <p:nvPr/>
            </p:nvSpPr>
            <p:spPr bwMode="auto">
              <a:xfrm>
                <a:off x="102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9" name="Line 920"/>
              <p:cNvSpPr>
                <a:spLocks noChangeShapeType="1"/>
              </p:cNvSpPr>
              <p:nvPr/>
            </p:nvSpPr>
            <p:spPr bwMode="auto">
              <a:xfrm flipH="1">
                <a:off x="100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0" name="Line 921"/>
              <p:cNvSpPr>
                <a:spLocks noChangeShapeType="1"/>
              </p:cNvSpPr>
              <p:nvPr/>
            </p:nvSpPr>
            <p:spPr bwMode="auto">
              <a:xfrm>
                <a:off x="10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1" name="Line 922"/>
              <p:cNvSpPr>
                <a:spLocks noChangeShapeType="1"/>
              </p:cNvSpPr>
              <p:nvPr/>
            </p:nvSpPr>
            <p:spPr bwMode="auto">
              <a:xfrm flipH="1">
                <a:off x="103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2" name="Line 923"/>
              <p:cNvSpPr>
                <a:spLocks noChangeShapeType="1"/>
              </p:cNvSpPr>
              <p:nvPr/>
            </p:nvSpPr>
            <p:spPr bwMode="auto">
              <a:xfrm>
                <a:off x="108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3" name="Line 924"/>
              <p:cNvSpPr>
                <a:spLocks noChangeShapeType="1"/>
              </p:cNvSpPr>
              <p:nvPr/>
            </p:nvSpPr>
            <p:spPr bwMode="auto">
              <a:xfrm flipH="1">
                <a:off x="106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4" name="Line 925"/>
              <p:cNvSpPr>
                <a:spLocks noChangeShapeType="1"/>
              </p:cNvSpPr>
              <p:nvPr/>
            </p:nvSpPr>
            <p:spPr bwMode="auto">
              <a:xfrm>
                <a:off x="112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5" name="Line 926"/>
              <p:cNvSpPr>
                <a:spLocks noChangeShapeType="1"/>
              </p:cNvSpPr>
              <p:nvPr/>
            </p:nvSpPr>
            <p:spPr bwMode="auto">
              <a:xfrm flipH="1">
                <a:off x="109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6" name="Line 927"/>
              <p:cNvSpPr>
                <a:spLocks noChangeShapeType="1"/>
              </p:cNvSpPr>
              <p:nvPr/>
            </p:nvSpPr>
            <p:spPr bwMode="auto">
              <a:xfrm>
                <a:off x="115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7" name="Line 928"/>
              <p:cNvSpPr>
                <a:spLocks noChangeShapeType="1"/>
              </p:cNvSpPr>
              <p:nvPr/>
            </p:nvSpPr>
            <p:spPr bwMode="auto">
              <a:xfrm flipH="1">
                <a:off x="113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8" name="Line 929"/>
              <p:cNvSpPr>
                <a:spLocks noChangeShapeType="1"/>
              </p:cNvSpPr>
              <p:nvPr/>
            </p:nvSpPr>
            <p:spPr bwMode="auto">
              <a:xfrm>
                <a:off x="118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9" name="Line 930"/>
              <p:cNvSpPr>
                <a:spLocks noChangeShapeType="1"/>
              </p:cNvSpPr>
              <p:nvPr/>
            </p:nvSpPr>
            <p:spPr bwMode="auto">
              <a:xfrm flipH="1">
                <a:off x="11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0" name="Line 931"/>
              <p:cNvSpPr>
                <a:spLocks noChangeShapeType="1"/>
              </p:cNvSpPr>
              <p:nvPr/>
            </p:nvSpPr>
            <p:spPr bwMode="auto">
              <a:xfrm>
                <a:off x="121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1" name="Line 932"/>
              <p:cNvSpPr>
                <a:spLocks noChangeShapeType="1"/>
              </p:cNvSpPr>
              <p:nvPr/>
            </p:nvSpPr>
            <p:spPr bwMode="auto">
              <a:xfrm flipH="1">
                <a:off x="11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2" name="Line 933"/>
              <p:cNvSpPr>
                <a:spLocks noChangeShapeType="1"/>
              </p:cNvSpPr>
              <p:nvPr/>
            </p:nvSpPr>
            <p:spPr bwMode="auto">
              <a:xfrm>
                <a:off x="124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3" name="Line 934"/>
              <p:cNvSpPr>
                <a:spLocks noChangeShapeType="1"/>
              </p:cNvSpPr>
              <p:nvPr/>
            </p:nvSpPr>
            <p:spPr bwMode="auto">
              <a:xfrm flipH="1">
                <a:off x="122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4" name="Line 935"/>
              <p:cNvSpPr>
                <a:spLocks noChangeShapeType="1"/>
              </p:cNvSpPr>
              <p:nvPr/>
            </p:nvSpPr>
            <p:spPr bwMode="auto">
              <a:xfrm>
                <a:off x="128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5" name="Line 936"/>
              <p:cNvSpPr>
                <a:spLocks noChangeShapeType="1"/>
              </p:cNvSpPr>
              <p:nvPr/>
            </p:nvSpPr>
            <p:spPr bwMode="auto">
              <a:xfrm flipH="1">
                <a:off x="126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6" name="Line 937"/>
              <p:cNvSpPr>
                <a:spLocks noChangeShapeType="1"/>
              </p:cNvSpPr>
              <p:nvPr/>
            </p:nvSpPr>
            <p:spPr bwMode="auto">
              <a:xfrm>
                <a:off x="131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7" name="Line 938"/>
              <p:cNvSpPr>
                <a:spLocks noChangeShapeType="1"/>
              </p:cNvSpPr>
              <p:nvPr/>
            </p:nvSpPr>
            <p:spPr bwMode="auto">
              <a:xfrm flipH="1">
                <a:off x="129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8" name="Line 939"/>
              <p:cNvSpPr>
                <a:spLocks noChangeShapeType="1"/>
              </p:cNvSpPr>
              <p:nvPr/>
            </p:nvSpPr>
            <p:spPr bwMode="auto">
              <a:xfrm>
                <a:off x="134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9" name="Line 940"/>
              <p:cNvSpPr>
                <a:spLocks noChangeShapeType="1"/>
              </p:cNvSpPr>
              <p:nvPr/>
            </p:nvSpPr>
            <p:spPr bwMode="auto">
              <a:xfrm flipH="1">
                <a:off x="132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0" name="Line 941"/>
              <p:cNvSpPr>
                <a:spLocks noChangeShapeType="1"/>
              </p:cNvSpPr>
              <p:nvPr/>
            </p:nvSpPr>
            <p:spPr bwMode="auto">
              <a:xfrm>
                <a:off x="137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1" name="Line 942"/>
              <p:cNvSpPr>
                <a:spLocks noChangeShapeType="1"/>
              </p:cNvSpPr>
              <p:nvPr/>
            </p:nvSpPr>
            <p:spPr bwMode="auto">
              <a:xfrm flipH="1">
                <a:off x="13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2" name="Line 943"/>
              <p:cNvSpPr>
                <a:spLocks noChangeShapeType="1"/>
              </p:cNvSpPr>
              <p:nvPr/>
            </p:nvSpPr>
            <p:spPr bwMode="auto">
              <a:xfrm>
                <a:off x="140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3" name="Line 944"/>
              <p:cNvSpPr>
                <a:spLocks noChangeShapeType="1"/>
              </p:cNvSpPr>
              <p:nvPr/>
            </p:nvSpPr>
            <p:spPr bwMode="auto">
              <a:xfrm flipH="1">
                <a:off x="138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4" name="Line 945"/>
              <p:cNvSpPr>
                <a:spLocks noChangeShapeType="1"/>
              </p:cNvSpPr>
              <p:nvPr/>
            </p:nvSpPr>
            <p:spPr bwMode="auto">
              <a:xfrm>
                <a:off x="143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5" name="Line 946"/>
              <p:cNvSpPr>
                <a:spLocks noChangeShapeType="1"/>
              </p:cNvSpPr>
              <p:nvPr/>
            </p:nvSpPr>
            <p:spPr bwMode="auto">
              <a:xfrm flipH="1">
                <a:off x="141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6" name="Line 947"/>
              <p:cNvSpPr>
                <a:spLocks noChangeShapeType="1"/>
              </p:cNvSpPr>
              <p:nvPr/>
            </p:nvSpPr>
            <p:spPr bwMode="auto">
              <a:xfrm>
                <a:off x="146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7" name="Line 948"/>
              <p:cNvSpPr>
                <a:spLocks noChangeShapeType="1"/>
              </p:cNvSpPr>
              <p:nvPr/>
            </p:nvSpPr>
            <p:spPr bwMode="auto">
              <a:xfrm flipH="1">
                <a:off x="144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8" name="Line 949"/>
              <p:cNvSpPr>
                <a:spLocks noChangeShapeType="1"/>
              </p:cNvSpPr>
              <p:nvPr/>
            </p:nvSpPr>
            <p:spPr bwMode="auto">
              <a:xfrm>
                <a:off x="150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9" name="Line 950"/>
              <p:cNvSpPr>
                <a:spLocks noChangeShapeType="1"/>
              </p:cNvSpPr>
              <p:nvPr/>
            </p:nvSpPr>
            <p:spPr bwMode="auto">
              <a:xfrm flipH="1">
                <a:off x="148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0" name="Line 951"/>
              <p:cNvSpPr>
                <a:spLocks noChangeShapeType="1"/>
              </p:cNvSpPr>
              <p:nvPr/>
            </p:nvSpPr>
            <p:spPr bwMode="auto">
              <a:xfrm>
                <a:off x="153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1" name="Line 952"/>
              <p:cNvSpPr>
                <a:spLocks noChangeShapeType="1"/>
              </p:cNvSpPr>
              <p:nvPr/>
            </p:nvSpPr>
            <p:spPr bwMode="auto">
              <a:xfrm flipH="1">
                <a:off x="151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2" name="Line 953"/>
              <p:cNvSpPr>
                <a:spLocks noChangeShapeType="1"/>
              </p:cNvSpPr>
              <p:nvPr/>
            </p:nvSpPr>
            <p:spPr bwMode="auto">
              <a:xfrm>
                <a:off x="156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3" name="Line 954"/>
              <p:cNvSpPr>
                <a:spLocks noChangeShapeType="1"/>
              </p:cNvSpPr>
              <p:nvPr/>
            </p:nvSpPr>
            <p:spPr bwMode="auto">
              <a:xfrm flipH="1">
                <a:off x="154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4" name="Line 955"/>
              <p:cNvSpPr>
                <a:spLocks noChangeShapeType="1"/>
              </p:cNvSpPr>
              <p:nvPr/>
            </p:nvSpPr>
            <p:spPr bwMode="auto">
              <a:xfrm>
                <a:off x="159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5" name="Line 956"/>
              <p:cNvSpPr>
                <a:spLocks noChangeShapeType="1"/>
              </p:cNvSpPr>
              <p:nvPr/>
            </p:nvSpPr>
            <p:spPr bwMode="auto">
              <a:xfrm flipH="1">
                <a:off x="157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6" name="Line 957"/>
              <p:cNvSpPr>
                <a:spLocks noChangeShapeType="1"/>
              </p:cNvSpPr>
              <p:nvPr/>
            </p:nvSpPr>
            <p:spPr bwMode="auto">
              <a:xfrm>
                <a:off x="162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7" name="Line 958"/>
              <p:cNvSpPr>
                <a:spLocks noChangeShapeType="1"/>
              </p:cNvSpPr>
              <p:nvPr/>
            </p:nvSpPr>
            <p:spPr bwMode="auto">
              <a:xfrm flipH="1">
                <a:off x="160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8" name="Line 959"/>
              <p:cNvSpPr>
                <a:spLocks noChangeShapeType="1"/>
              </p:cNvSpPr>
              <p:nvPr/>
            </p:nvSpPr>
            <p:spPr bwMode="auto">
              <a:xfrm>
                <a:off x="166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9" name="Line 960"/>
              <p:cNvSpPr>
                <a:spLocks noChangeShapeType="1"/>
              </p:cNvSpPr>
              <p:nvPr/>
            </p:nvSpPr>
            <p:spPr bwMode="auto">
              <a:xfrm flipH="1">
                <a:off x="164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0" name="Line 961"/>
              <p:cNvSpPr>
                <a:spLocks noChangeShapeType="1"/>
              </p:cNvSpPr>
              <p:nvPr/>
            </p:nvSpPr>
            <p:spPr bwMode="auto">
              <a:xfrm>
                <a:off x="169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1" name="Line 962"/>
              <p:cNvSpPr>
                <a:spLocks noChangeShapeType="1"/>
              </p:cNvSpPr>
              <p:nvPr/>
            </p:nvSpPr>
            <p:spPr bwMode="auto">
              <a:xfrm flipH="1">
                <a:off x="167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2" name="Line 963"/>
              <p:cNvSpPr>
                <a:spLocks noChangeShapeType="1"/>
              </p:cNvSpPr>
              <p:nvPr/>
            </p:nvSpPr>
            <p:spPr bwMode="auto">
              <a:xfrm>
                <a:off x="172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3" name="Line 964"/>
              <p:cNvSpPr>
                <a:spLocks noChangeShapeType="1"/>
              </p:cNvSpPr>
              <p:nvPr/>
            </p:nvSpPr>
            <p:spPr bwMode="auto">
              <a:xfrm flipH="1">
                <a:off x="170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4" name="Line 965"/>
              <p:cNvSpPr>
                <a:spLocks noChangeShapeType="1"/>
              </p:cNvSpPr>
              <p:nvPr/>
            </p:nvSpPr>
            <p:spPr bwMode="auto">
              <a:xfrm>
                <a:off x="175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5" name="Line 966"/>
              <p:cNvSpPr>
                <a:spLocks noChangeShapeType="1"/>
              </p:cNvSpPr>
              <p:nvPr/>
            </p:nvSpPr>
            <p:spPr bwMode="auto">
              <a:xfrm flipH="1">
                <a:off x="173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6" name="Line 967"/>
              <p:cNvSpPr>
                <a:spLocks noChangeShapeType="1"/>
              </p:cNvSpPr>
              <p:nvPr/>
            </p:nvSpPr>
            <p:spPr bwMode="auto">
              <a:xfrm>
                <a:off x="179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7" name="Line 968"/>
              <p:cNvSpPr>
                <a:spLocks noChangeShapeType="1"/>
              </p:cNvSpPr>
              <p:nvPr/>
            </p:nvSpPr>
            <p:spPr bwMode="auto">
              <a:xfrm flipH="1">
                <a:off x="176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8" name="Line 969"/>
              <p:cNvSpPr>
                <a:spLocks noChangeShapeType="1"/>
              </p:cNvSpPr>
              <p:nvPr/>
            </p:nvSpPr>
            <p:spPr bwMode="auto">
              <a:xfrm>
                <a:off x="182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9" name="Line 970"/>
              <p:cNvSpPr>
                <a:spLocks noChangeShapeType="1"/>
              </p:cNvSpPr>
              <p:nvPr/>
            </p:nvSpPr>
            <p:spPr bwMode="auto">
              <a:xfrm flipH="1">
                <a:off x="180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0" name="Line 971"/>
              <p:cNvSpPr>
                <a:spLocks noChangeShapeType="1"/>
              </p:cNvSpPr>
              <p:nvPr/>
            </p:nvSpPr>
            <p:spPr bwMode="auto">
              <a:xfrm>
                <a:off x="185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1" name="Line 972"/>
              <p:cNvSpPr>
                <a:spLocks noChangeShapeType="1"/>
              </p:cNvSpPr>
              <p:nvPr/>
            </p:nvSpPr>
            <p:spPr bwMode="auto">
              <a:xfrm flipH="1">
                <a:off x="183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2" name="Line 973"/>
              <p:cNvSpPr>
                <a:spLocks noChangeShapeType="1"/>
              </p:cNvSpPr>
              <p:nvPr/>
            </p:nvSpPr>
            <p:spPr bwMode="auto">
              <a:xfrm>
                <a:off x="188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3" name="Line 974"/>
              <p:cNvSpPr>
                <a:spLocks noChangeShapeType="1"/>
              </p:cNvSpPr>
              <p:nvPr/>
            </p:nvSpPr>
            <p:spPr bwMode="auto">
              <a:xfrm flipH="1">
                <a:off x="186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4" name="Line 975"/>
              <p:cNvSpPr>
                <a:spLocks noChangeShapeType="1"/>
              </p:cNvSpPr>
              <p:nvPr/>
            </p:nvSpPr>
            <p:spPr bwMode="auto">
              <a:xfrm>
                <a:off x="191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5" name="Line 976"/>
              <p:cNvSpPr>
                <a:spLocks noChangeShapeType="1"/>
              </p:cNvSpPr>
              <p:nvPr/>
            </p:nvSpPr>
            <p:spPr bwMode="auto">
              <a:xfrm flipH="1">
                <a:off x="189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6" name="Line 977"/>
              <p:cNvSpPr>
                <a:spLocks noChangeShapeType="1"/>
              </p:cNvSpPr>
              <p:nvPr/>
            </p:nvSpPr>
            <p:spPr bwMode="auto">
              <a:xfrm>
                <a:off x="195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 name="Line 978"/>
              <p:cNvSpPr>
                <a:spLocks noChangeShapeType="1"/>
              </p:cNvSpPr>
              <p:nvPr/>
            </p:nvSpPr>
            <p:spPr bwMode="auto">
              <a:xfrm flipH="1">
                <a:off x="193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8" name="Line 979"/>
              <p:cNvSpPr>
                <a:spLocks noChangeShapeType="1"/>
              </p:cNvSpPr>
              <p:nvPr/>
            </p:nvSpPr>
            <p:spPr bwMode="auto">
              <a:xfrm>
                <a:off x="198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9" name="Line 980"/>
              <p:cNvSpPr>
                <a:spLocks noChangeShapeType="1"/>
              </p:cNvSpPr>
              <p:nvPr/>
            </p:nvSpPr>
            <p:spPr bwMode="auto">
              <a:xfrm flipH="1">
                <a:off x="196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0" name="Line 981"/>
              <p:cNvSpPr>
                <a:spLocks noChangeShapeType="1"/>
              </p:cNvSpPr>
              <p:nvPr/>
            </p:nvSpPr>
            <p:spPr bwMode="auto">
              <a:xfrm>
                <a:off x="201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1" name="Line 982"/>
              <p:cNvSpPr>
                <a:spLocks noChangeShapeType="1"/>
              </p:cNvSpPr>
              <p:nvPr/>
            </p:nvSpPr>
            <p:spPr bwMode="auto">
              <a:xfrm flipH="1">
                <a:off x="199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2" name="Line 983"/>
              <p:cNvSpPr>
                <a:spLocks noChangeShapeType="1"/>
              </p:cNvSpPr>
              <p:nvPr/>
            </p:nvSpPr>
            <p:spPr bwMode="auto">
              <a:xfrm>
                <a:off x="204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3" name="Line 984"/>
              <p:cNvSpPr>
                <a:spLocks noChangeShapeType="1"/>
              </p:cNvSpPr>
              <p:nvPr/>
            </p:nvSpPr>
            <p:spPr bwMode="auto">
              <a:xfrm flipH="1">
                <a:off x="202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4" name="Line 985"/>
              <p:cNvSpPr>
                <a:spLocks noChangeShapeType="1"/>
              </p:cNvSpPr>
              <p:nvPr/>
            </p:nvSpPr>
            <p:spPr bwMode="auto">
              <a:xfrm>
                <a:off x="207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5" name="Line 986"/>
              <p:cNvSpPr>
                <a:spLocks noChangeShapeType="1"/>
              </p:cNvSpPr>
              <p:nvPr/>
            </p:nvSpPr>
            <p:spPr bwMode="auto">
              <a:xfrm flipH="1">
                <a:off x="205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6" name="Line 987"/>
              <p:cNvSpPr>
                <a:spLocks noChangeShapeType="1"/>
              </p:cNvSpPr>
              <p:nvPr/>
            </p:nvSpPr>
            <p:spPr bwMode="auto">
              <a:xfrm>
                <a:off x="210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7" name="Line 988"/>
              <p:cNvSpPr>
                <a:spLocks noChangeShapeType="1"/>
              </p:cNvSpPr>
              <p:nvPr/>
            </p:nvSpPr>
            <p:spPr bwMode="auto">
              <a:xfrm flipH="1">
                <a:off x="208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8" name="Line 989"/>
              <p:cNvSpPr>
                <a:spLocks noChangeShapeType="1"/>
              </p:cNvSpPr>
              <p:nvPr/>
            </p:nvSpPr>
            <p:spPr bwMode="auto">
              <a:xfrm>
                <a:off x="213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 name="Line 990"/>
              <p:cNvSpPr>
                <a:spLocks noChangeShapeType="1"/>
              </p:cNvSpPr>
              <p:nvPr/>
            </p:nvSpPr>
            <p:spPr bwMode="auto">
              <a:xfrm flipH="1">
                <a:off x="211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0" name="Line 991"/>
              <p:cNvSpPr>
                <a:spLocks noChangeShapeType="1"/>
              </p:cNvSpPr>
              <p:nvPr/>
            </p:nvSpPr>
            <p:spPr bwMode="auto">
              <a:xfrm>
                <a:off x="217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 name="Line 992"/>
              <p:cNvSpPr>
                <a:spLocks noChangeShapeType="1"/>
              </p:cNvSpPr>
              <p:nvPr/>
            </p:nvSpPr>
            <p:spPr bwMode="auto">
              <a:xfrm flipH="1">
                <a:off x="214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2" name="Line 993"/>
              <p:cNvSpPr>
                <a:spLocks noChangeShapeType="1"/>
              </p:cNvSpPr>
              <p:nvPr/>
            </p:nvSpPr>
            <p:spPr bwMode="auto">
              <a:xfrm>
                <a:off x="220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3" name="Line 994"/>
              <p:cNvSpPr>
                <a:spLocks noChangeShapeType="1"/>
              </p:cNvSpPr>
              <p:nvPr/>
            </p:nvSpPr>
            <p:spPr bwMode="auto">
              <a:xfrm flipH="1">
                <a:off x="218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4" name="Line 995"/>
              <p:cNvSpPr>
                <a:spLocks noChangeShapeType="1"/>
              </p:cNvSpPr>
              <p:nvPr/>
            </p:nvSpPr>
            <p:spPr bwMode="auto">
              <a:xfrm>
                <a:off x="223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5" name="Line 996"/>
              <p:cNvSpPr>
                <a:spLocks noChangeShapeType="1"/>
              </p:cNvSpPr>
              <p:nvPr/>
            </p:nvSpPr>
            <p:spPr bwMode="auto">
              <a:xfrm flipH="1">
                <a:off x="221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6" name="Line 997"/>
              <p:cNvSpPr>
                <a:spLocks noChangeShapeType="1"/>
              </p:cNvSpPr>
              <p:nvPr/>
            </p:nvSpPr>
            <p:spPr bwMode="auto">
              <a:xfrm>
                <a:off x="226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 name="Line 998"/>
              <p:cNvSpPr>
                <a:spLocks noChangeShapeType="1"/>
              </p:cNvSpPr>
              <p:nvPr/>
            </p:nvSpPr>
            <p:spPr bwMode="auto">
              <a:xfrm flipH="1">
                <a:off x="224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8" name="Line 999"/>
              <p:cNvSpPr>
                <a:spLocks noChangeShapeType="1"/>
              </p:cNvSpPr>
              <p:nvPr/>
            </p:nvSpPr>
            <p:spPr bwMode="auto">
              <a:xfrm>
                <a:off x="229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9" name="Line 1000"/>
              <p:cNvSpPr>
                <a:spLocks noChangeShapeType="1"/>
              </p:cNvSpPr>
              <p:nvPr/>
            </p:nvSpPr>
            <p:spPr bwMode="auto">
              <a:xfrm flipH="1">
                <a:off x="227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0" name="Line 1001"/>
              <p:cNvSpPr>
                <a:spLocks noChangeShapeType="1"/>
              </p:cNvSpPr>
              <p:nvPr/>
            </p:nvSpPr>
            <p:spPr bwMode="auto">
              <a:xfrm>
                <a:off x="233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1" name="Line 1002"/>
              <p:cNvSpPr>
                <a:spLocks noChangeShapeType="1"/>
              </p:cNvSpPr>
              <p:nvPr/>
            </p:nvSpPr>
            <p:spPr bwMode="auto">
              <a:xfrm flipH="1">
                <a:off x="231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2" name="Line 1003"/>
              <p:cNvSpPr>
                <a:spLocks noChangeShapeType="1"/>
              </p:cNvSpPr>
              <p:nvPr/>
            </p:nvSpPr>
            <p:spPr bwMode="auto">
              <a:xfrm>
                <a:off x="236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3" name="Line 1004"/>
              <p:cNvSpPr>
                <a:spLocks noChangeShapeType="1"/>
              </p:cNvSpPr>
              <p:nvPr/>
            </p:nvSpPr>
            <p:spPr bwMode="auto">
              <a:xfrm flipH="1">
                <a:off x="234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4" name="Line 1005"/>
              <p:cNvSpPr>
                <a:spLocks noChangeShapeType="1"/>
              </p:cNvSpPr>
              <p:nvPr/>
            </p:nvSpPr>
            <p:spPr bwMode="auto">
              <a:xfrm>
                <a:off x="239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5" name="Line 1006"/>
              <p:cNvSpPr>
                <a:spLocks noChangeShapeType="1"/>
              </p:cNvSpPr>
              <p:nvPr/>
            </p:nvSpPr>
            <p:spPr bwMode="auto">
              <a:xfrm flipH="1">
                <a:off x="237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6" name="Line 1007"/>
              <p:cNvSpPr>
                <a:spLocks noChangeShapeType="1"/>
              </p:cNvSpPr>
              <p:nvPr/>
            </p:nvSpPr>
            <p:spPr bwMode="auto">
              <a:xfrm>
                <a:off x="242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7" name="Line 1008"/>
              <p:cNvSpPr>
                <a:spLocks noChangeShapeType="1"/>
              </p:cNvSpPr>
              <p:nvPr/>
            </p:nvSpPr>
            <p:spPr bwMode="auto">
              <a:xfrm flipH="1">
                <a:off x="240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14" name="Line 1009"/>
            <p:cNvSpPr>
              <a:spLocks noChangeShapeType="1"/>
            </p:cNvSpPr>
            <p:nvPr/>
          </p:nvSpPr>
          <p:spPr bwMode="auto">
            <a:xfrm>
              <a:off x="246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1010"/>
            <p:cNvSpPr>
              <a:spLocks noChangeShapeType="1"/>
            </p:cNvSpPr>
            <p:nvPr/>
          </p:nvSpPr>
          <p:spPr bwMode="auto">
            <a:xfrm flipH="1">
              <a:off x="2439"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1011"/>
            <p:cNvSpPr>
              <a:spLocks noChangeShapeType="1"/>
            </p:cNvSpPr>
            <p:nvPr/>
          </p:nvSpPr>
          <p:spPr bwMode="auto">
            <a:xfrm>
              <a:off x="249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7" name="Line 1012"/>
            <p:cNvSpPr>
              <a:spLocks noChangeShapeType="1"/>
            </p:cNvSpPr>
            <p:nvPr/>
          </p:nvSpPr>
          <p:spPr bwMode="auto">
            <a:xfrm flipH="1">
              <a:off x="247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8" name="Line 1013"/>
            <p:cNvSpPr>
              <a:spLocks noChangeShapeType="1"/>
            </p:cNvSpPr>
            <p:nvPr/>
          </p:nvSpPr>
          <p:spPr bwMode="auto">
            <a:xfrm>
              <a:off x="2524"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9" name="Line 1014"/>
            <p:cNvSpPr>
              <a:spLocks noChangeShapeType="1"/>
            </p:cNvSpPr>
            <p:nvPr/>
          </p:nvSpPr>
          <p:spPr bwMode="auto">
            <a:xfrm flipH="1">
              <a:off x="250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Line 1015"/>
            <p:cNvSpPr>
              <a:spLocks noChangeShapeType="1"/>
            </p:cNvSpPr>
            <p:nvPr/>
          </p:nvSpPr>
          <p:spPr bwMode="auto">
            <a:xfrm>
              <a:off x="2556"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 name="Line 1016"/>
            <p:cNvSpPr>
              <a:spLocks noChangeShapeType="1"/>
            </p:cNvSpPr>
            <p:nvPr/>
          </p:nvSpPr>
          <p:spPr bwMode="auto">
            <a:xfrm flipH="1">
              <a:off x="2535"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 name="Line 1017"/>
            <p:cNvSpPr>
              <a:spLocks noChangeShapeType="1"/>
            </p:cNvSpPr>
            <p:nvPr/>
          </p:nvSpPr>
          <p:spPr bwMode="auto">
            <a:xfrm>
              <a:off x="2588"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 name="Line 1018"/>
            <p:cNvSpPr>
              <a:spLocks noChangeShapeType="1"/>
            </p:cNvSpPr>
            <p:nvPr/>
          </p:nvSpPr>
          <p:spPr bwMode="auto">
            <a:xfrm flipH="1">
              <a:off x="2567"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4" name="Line 1019"/>
            <p:cNvSpPr>
              <a:spLocks noChangeShapeType="1"/>
            </p:cNvSpPr>
            <p:nvPr/>
          </p:nvSpPr>
          <p:spPr bwMode="auto">
            <a:xfrm>
              <a:off x="2621"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 name="Line 1020"/>
            <p:cNvSpPr>
              <a:spLocks noChangeShapeType="1"/>
            </p:cNvSpPr>
            <p:nvPr/>
          </p:nvSpPr>
          <p:spPr bwMode="auto">
            <a:xfrm flipH="1">
              <a:off x="2600"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6" name="Line 1021"/>
            <p:cNvSpPr>
              <a:spLocks noChangeShapeType="1"/>
            </p:cNvSpPr>
            <p:nvPr/>
          </p:nvSpPr>
          <p:spPr bwMode="auto">
            <a:xfrm>
              <a:off x="2653"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7" name="Line 1022"/>
            <p:cNvSpPr>
              <a:spLocks noChangeShapeType="1"/>
            </p:cNvSpPr>
            <p:nvPr/>
          </p:nvSpPr>
          <p:spPr bwMode="auto">
            <a:xfrm flipH="1">
              <a:off x="2632" y="1187"/>
              <a:ext cx="22" cy="2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8" name="Line 1023"/>
            <p:cNvSpPr>
              <a:spLocks noChangeShapeType="1"/>
            </p:cNvSpPr>
            <p:nvPr/>
          </p:nvSpPr>
          <p:spPr bwMode="auto">
            <a:xfrm>
              <a:off x="2674" y="1187"/>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 name="Line 1024"/>
            <p:cNvSpPr>
              <a:spLocks noChangeShapeType="1"/>
            </p:cNvSpPr>
            <p:nvPr/>
          </p:nvSpPr>
          <p:spPr bwMode="auto">
            <a:xfrm flipH="1">
              <a:off x="2659" y="1187"/>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Line 1025"/>
            <p:cNvSpPr>
              <a:spLocks noChangeShapeType="1"/>
            </p:cNvSpPr>
            <p:nvPr/>
          </p:nvSpPr>
          <p:spPr bwMode="auto">
            <a:xfrm>
              <a:off x="2701" y="1187"/>
              <a:ext cx="33" cy="3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1026"/>
            <p:cNvSpPr>
              <a:spLocks noChangeShapeType="1"/>
            </p:cNvSpPr>
            <p:nvPr/>
          </p:nvSpPr>
          <p:spPr bwMode="auto">
            <a:xfrm flipH="1">
              <a:off x="2691" y="1187"/>
              <a:ext cx="33" cy="3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 name="Line 1027"/>
            <p:cNvSpPr>
              <a:spLocks noChangeShapeType="1"/>
            </p:cNvSpPr>
            <p:nvPr/>
          </p:nvSpPr>
          <p:spPr bwMode="auto">
            <a:xfrm>
              <a:off x="2728" y="1187"/>
              <a:ext cx="38"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3" name="Line 1028"/>
            <p:cNvSpPr>
              <a:spLocks noChangeShapeType="1"/>
            </p:cNvSpPr>
            <p:nvPr/>
          </p:nvSpPr>
          <p:spPr bwMode="auto">
            <a:xfrm flipH="1">
              <a:off x="2723" y="1187"/>
              <a:ext cx="38"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Line 1029"/>
            <p:cNvSpPr>
              <a:spLocks noChangeShapeType="1"/>
            </p:cNvSpPr>
            <p:nvPr/>
          </p:nvSpPr>
          <p:spPr bwMode="auto">
            <a:xfrm>
              <a:off x="2755" y="119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 name="Line 1030"/>
            <p:cNvSpPr>
              <a:spLocks noChangeShapeType="1"/>
            </p:cNvSpPr>
            <p:nvPr/>
          </p:nvSpPr>
          <p:spPr bwMode="auto">
            <a:xfrm flipH="1">
              <a:off x="2755" y="119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6" name="Line 1031"/>
            <p:cNvSpPr>
              <a:spLocks noChangeShapeType="1"/>
            </p:cNvSpPr>
            <p:nvPr/>
          </p:nvSpPr>
          <p:spPr bwMode="auto">
            <a:xfrm>
              <a:off x="2787" y="1220"/>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7" name="Line 1032"/>
            <p:cNvSpPr>
              <a:spLocks noChangeShapeType="1"/>
            </p:cNvSpPr>
            <p:nvPr/>
          </p:nvSpPr>
          <p:spPr bwMode="auto">
            <a:xfrm flipH="1">
              <a:off x="2787" y="1220"/>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8" name="Line 1033"/>
            <p:cNvSpPr>
              <a:spLocks noChangeShapeType="1"/>
            </p:cNvSpPr>
            <p:nvPr/>
          </p:nvSpPr>
          <p:spPr bwMode="auto">
            <a:xfrm>
              <a:off x="2819" y="124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9" name="Line 1034"/>
            <p:cNvSpPr>
              <a:spLocks noChangeShapeType="1"/>
            </p:cNvSpPr>
            <p:nvPr/>
          </p:nvSpPr>
          <p:spPr bwMode="auto">
            <a:xfrm flipH="1">
              <a:off x="2819" y="124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0" name="Line 1035"/>
            <p:cNvSpPr>
              <a:spLocks noChangeShapeType="1"/>
            </p:cNvSpPr>
            <p:nvPr/>
          </p:nvSpPr>
          <p:spPr bwMode="auto">
            <a:xfrm>
              <a:off x="2852" y="1273"/>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 name="Line 1036"/>
            <p:cNvSpPr>
              <a:spLocks noChangeShapeType="1"/>
            </p:cNvSpPr>
            <p:nvPr/>
          </p:nvSpPr>
          <p:spPr bwMode="auto">
            <a:xfrm flipH="1">
              <a:off x="2852" y="1273"/>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2" name="Line 1037"/>
            <p:cNvSpPr>
              <a:spLocks noChangeShapeType="1"/>
            </p:cNvSpPr>
            <p:nvPr/>
          </p:nvSpPr>
          <p:spPr bwMode="auto">
            <a:xfrm>
              <a:off x="2884" y="132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3" name="Line 1038"/>
            <p:cNvSpPr>
              <a:spLocks noChangeShapeType="1"/>
            </p:cNvSpPr>
            <p:nvPr/>
          </p:nvSpPr>
          <p:spPr bwMode="auto">
            <a:xfrm flipH="1">
              <a:off x="2884" y="132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4" name="Line 1039"/>
            <p:cNvSpPr>
              <a:spLocks noChangeShapeType="1"/>
            </p:cNvSpPr>
            <p:nvPr/>
          </p:nvSpPr>
          <p:spPr bwMode="auto">
            <a:xfrm>
              <a:off x="2916" y="138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5" name="Line 1040"/>
            <p:cNvSpPr>
              <a:spLocks noChangeShapeType="1"/>
            </p:cNvSpPr>
            <p:nvPr/>
          </p:nvSpPr>
          <p:spPr bwMode="auto">
            <a:xfrm flipH="1">
              <a:off x="2916" y="138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6" name="Line 1041"/>
            <p:cNvSpPr>
              <a:spLocks noChangeShapeType="1"/>
            </p:cNvSpPr>
            <p:nvPr/>
          </p:nvSpPr>
          <p:spPr bwMode="auto">
            <a:xfrm>
              <a:off x="2948" y="145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Line 1042"/>
            <p:cNvSpPr>
              <a:spLocks noChangeShapeType="1"/>
            </p:cNvSpPr>
            <p:nvPr/>
          </p:nvSpPr>
          <p:spPr bwMode="auto">
            <a:xfrm flipH="1">
              <a:off x="2948" y="145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8" name="Line 1043"/>
            <p:cNvSpPr>
              <a:spLocks noChangeShapeType="1"/>
            </p:cNvSpPr>
            <p:nvPr/>
          </p:nvSpPr>
          <p:spPr bwMode="auto">
            <a:xfrm>
              <a:off x="2980" y="155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 name="Line 1044"/>
            <p:cNvSpPr>
              <a:spLocks noChangeShapeType="1"/>
            </p:cNvSpPr>
            <p:nvPr/>
          </p:nvSpPr>
          <p:spPr bwMode="auto">
            <a:xfrm flipH="1">
              <a:off x="2980" y="1557"/>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0" name="Line 1045"/>
            <p:cNvSpPr>
              <a:spLocks noChangeShapeType="1"/>
            </p:cNvSpPr>
            <p:nvPr/>
          </p:nvSpPr>
          <p:spPr bwMode="auto">
            <a:xfrm>
              <a:off x="3012" y="168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 name="Line 1046"/>
            <p:cNvSpPr>
              <a:spLocks noChangeShapeType="1"/>
            </p:cNvSpPr>
            <p:nvPr/>
          </p:nvSpPr>
          <p:spPr bwMode="auto">
            <a:xfrm flipH="1">
              <a:off x="3012" y="168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 name="Line 1047"/>
            <p:cNvSpPr>
              <a:spLocks noChangeShapeType="1"/>
            </p:cNvSpPr>
            <p:nvPr/>
          </p:nvSpPr>
          <p:spPr bwMode="auto">
            <a:xfrm>
              <a:off x="3044" y="183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 name="Line 1048"/>
            <p:cNvSpPr>
              <a:spLocks noChangeShapeType="1"/>
            </p:cNvSpPr>
            <p:nvPr/>
          </p:nvSpPr>
          <p:spPr bwMode="auto">
            <a:xfrm flipH="1">
              <a:off x="3044" y="183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 name="Line 1049"/>
            <p:cNvSpPr>
              <a:spLocks noChangeShapeType="1"/>
            </p:cNvSpPr>
            <p:nvPr/>
          </p:nvSpPr>
          <p:spPr bwMode="auto">
            <a:xfrm>
              <a:off x="3077" y="199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 name="Line 1050"/>
            <p:cNvSpPr>
              <a:spLocks noChangeShapeType="1"/>
            </p:cNvSpPr>
            <p:nvPr/>
          </p:nvSpPr>
          <p:spPr bwMode="auto">
            <a:xfrm flipH="1">
              <a:off x="3077" y="1996"/>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6" name="Line 1051"/>
            <p:cNvSpPr>
              <a:spLocks noChangeShapeType="1"/>
            </p:cNvSpPr>
            <p:nvPr/>
          </p:nvSpPr>
          <p:spPr bwMode="auto">
            <a:xfrm>
              <a:off x="3109" y="217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Line 1052"/>
            <p:cNvSpPr>
              <a:spLocks noChangeShapeType="1"/>
            </p:cNvSpPr>
            <p:nvPr/>
          </p:nvSpPr>
          <p:spPr bwMode="auto">
            <a:xfrm flipH="1">
              <a:off x="3109" y="217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8" name="Line 1053"/>
            <p:cNvSpPr>
              <a:spLocks noChangeShapeType="1"/>
            </p:cNvSpPr>
            <p:nvPr/>
          </p:nvSpPr>
          <p:spPr bwMode="auto">
            <a:xfrm>
              <a:off x="3141" y="236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 name="Line 1054"/>
            <p:cNvSpPr>
              <a:spLocks noChangeShapeType="1"/>
            </p:cNvSpPr>
            <p:nvPr/>
          </p:nvSpPr>
          <p:spPr bwMode="auto">
            <a:xfrm flipH="1">
              <a:off x="3141" y="236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0" name="Line 1055"/>
            <p:cNvSpPr>
              <a:spLocks noChangeShapeType="1"/>
            </p:cNvSpPr>
            <p:nvPr/>
          </p:nvSpPr>
          <p:spPr bwMode="auto">
            <a:xfrm>
              <a:off x="3173" y="254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 name="Line 1056"/>
            <p:cNvSpPr>
              <a:spLocks noChangeShapeType="1"/>
            </p:cNvSpPr>
            <p:nvPr/>
          </p:nvSpPr>
          <p:spPr bwMode="auto">
            <a:xfrm flipH="1">
              <a:off x="3173" y="254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2" name="Line 1057"/>
            <p:cNvSpPr>
              <a:spLocks noChangeShapeType="1"/>
            </p:cNvSpPr>
            <p:nvPr/>
          </p:nvSpPr>
          <p:spPr bwMode="auto">
            <a:xfrm>
              <a:off x="3205" y="274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3" name="Line 1058"/>
            <p:cNvSpPr>
              <a:spLocks noChangeShapeType="1"/>
            </p:cNvSpPr>
            <p:nvPr/>
          </p:nvSpPr>
          <p:spPr bwMode="auto">
            <a:xfrm flipH="1">
              <a:off x="3205" y="2741"/>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4" name="Line 1059"/>
            <p:cNvSpPr>
              <a:spLocks noChangeShapeType="1"/>
            </p:cNvSpPr>
            <p:nvPr/>
          </p:nvSpPr>
          <p:spPr bwMode="auto">
            <a:xfrm>
              <a:off x="3237" y="2929"/>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 name="Line 1060"/>
            <p:cNvSpPr>
              <a:spLocks noChangeShapeType="1"/>
            </p:cNvSpPr>
            <p:nvPr/>
          </p:nvSpPr>
          <p:spPr bwMode="auto">
            <a:xfrm flipH="1">
              <a:off x="3237" y="2929"/>
              <a:ext cx="43" cy="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6" name="Line 1061"/>
            <p:cNvSpPr>
              <a:spLocks noChangeShapeType="1"/>
            </p:cNvSpPr>
            <p:nvPr/>
          </p:nvSpPr>
          <p:spPr bwMode="auto">
            <a:xfrm>
              <a:off x="3270" y="3095"/>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7" name="Line 1062"/>
            <p:cNvSpPr>
              <a:spLocks noChangeShapeType="1"/>
            </p:cNvSpPr>
            <p:nvPr/>
          </p:nvSpPr>
          <p:spPr bwMode="auto">
            <a:xfrm flipH="1">
              <a:off x="3270" y="3095"/>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8" name="Line 1063"/>
            <p:cNvSpPr>
              <a:spLocks noChangeShapeType="1"/>
            </p:cNvSpPr>
            <p:nvPr/>
          </p:nvSpPr>
          <p:spPr bwMode="auto">
            <a:xfrm>
              <a:off x="3296" y="324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9" name="Line 1064"/>
            <p:cNvSpPr>
              <a:spLocks noChangeShapeType="1"/>
            </p:cNvSpPr>
            <p:nvPr/>
          </p:nvSpPr>
          <p:spPr bwMode="auto">
            <a:xfrm flipH="1">
              <a:off x="3296" y="3245"/>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0" name="Line 1065"/>
            <p:cNvSpPr>
              <a:spLocks noChangeShapeType="1"/>
            </p:cNvSpPr>
            <p:nvPr/>
          </p:nvSpPr>
          <p:spPr bwMode="auto">
            <a:xfrm>
              <a:off x="3329" y="3379"/>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1" name="Line 1066"/>
            <p:cNvSpPr>
              <a:spLocks noChangeShapeType="1"/>
            </p:cNvSpPr>
            <p:nvPr/>
          </p:nvSpPr>
          <p:spPr bwMode="auto">
            <a:xfrm flipH="1">
              <a:off x="3329" y="3379"/>
              <a:ext cx="42"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2" name="Line 1067"/>
            <p:cNvSpPr>
              <a:spLocks noChangeShapeType="1"/>
            </p:cNvSpPr>
            <p:nvPr/>
          </p:nvSpPr>
          <p:spPr bwMode="auto">
            <a:xfrm>
              <a:off x="3361" y="347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3" name="Line 1068"/>
            <p:cNvSpPr>
              <a:spLocks noChangeShapeType="1"/>
            </p:cNvSpPr>
            <p:nvPr/>
          </p:nvSpPr>
          <p:spPr bwMode="auto">
            <a:xfrm flipH="1">
              <a:off x="3361" y="347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4" name="Line 1069"/>
            <p:cNvSpPr>
              <a:spLocks noChangeShapeType="1"/>
            </p:cNvSpPr>
            <p:nvPr/>
          </p:nvSpPr>
          <p:spPr bwMode="auto">
            <a:xfrm>
              <a:off x="3393" y="353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5" name="Line 1070"/>
            <p:cNvSpPr>
              <a:spLocks noChangeShapeType="1"/>
            </p:cNvSpPr>
            <p:nvPr/>
          </p:nvSpPr>
          <p:spPr bwMode="auto">
            <a:xfrm flipH="1">
              <a:off x="3393" y="353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6" name="Line 1071"/>
            <p:cNvSpPr>
              <a:spLocks noChangeShapeType="1"/>
            </p:cNvSpPr>
            <p:nvPr/>
          </p:nvSpPr>
          <p:spPr bwMode="auto">
            <a:xfrm>
              <a:off x="3425" y="359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 name="Line 1072"/>
            <p:cNvSpPr>
              <a:spLocks noChangeShapeType="1"/>
            </p:cNvSpPr>
            <p:nvPr/>
          </p:nvSpPr>
          <p:spPr bwMode="auto">
            <a:xfrm flipH="1">
              <a:off x="3425" y="3593"/>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 name="Line 1073"/>
            <p:cNvSpPr>
              <a:spLocks noChangeShapeType="1"/>
            </p:cNvSpPr>
            <p:nvPr/>
          </p:nvSpPr>
          <p:spPr bwMode="auto">
            <a:xfrm>
              <a:off x="3457" y="363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Line 1074"/>
            <p:cNvSpPr>
              <a:spLocks noChangeShapeType="1"/>
            </p:cNvSpPr>
            <p:nvPr/>
          </p:nvSpPr>
          <p:spPr bwMode="auto">
            <a:xfrm flipH="1">
              <a:off x="3457" y="3630"/>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0" name="Line 1075"/>
            <p:cNvSpPr>
              <a:spLocks noChangeShapeType="1"/>
            </p:cNvSpPr>
            <p:nvPr/>
          </p:nvSpPr>
          <p:spPr bwMode="auto">
            <a:xfrm>
              <a:off x="3489" y="365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1" name="Line 1076"/>
            <p:cNvSpPr>
              <a:spLocks noChangeShapeType="1"/>
            </p:cNvSpPr>
            <p:nvPr/>
          </p:nvSpPr>
          <p:spPr bwMode="auto">
            <a:xfrm flipH="1">
              <a:off x="3489" y="3652"/>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2" name="Line 1077"/>
            <p:cNvSpPr>
              <a:spLocks noChangeShapeType="1"/>
            </p:cNvSpPr>
            <p:nvPr/>
          </p:nvSpPr>
          <p:spPr bwMode="auto">
            <a:xfrm>
              <a:off x="3521" y="366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3" name="Line 1078"/>
            <p:cNvSpPr>
              <a:spLocks noChangeShapeType="1"/>
            </p:cNvSpPr>
            <p:nvPr/>
          </p:nvSpPr>
          <p:spPr bwMode="auto">
            <a:xfrm flipH="1">
              <a:off x="3521" y="3668"/>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4" name="Line 1079"/>
            <p:cNvSpPr>
              <a:spLocks noChangeShapeType="1"/>
            </p:cNvSpPr>
            <p:nvPr/>
          </p:nvSpPr>
          <p:spPr bwMode="auto">
            <a:xfrm>
              <a:off x="3554" y="3673"/>
              <a:ext cx="37"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5" name="Line 1080"/>
            <p:cNvSpPr>
              <a:spLocks noChangeShapeType="1"/>
            </p:cNvSpPr>
            <p:nvPr/>
          </p:nvSpPr>
          <p:spPr bwMode="auto">
            <a:xfrm flipH="1">
              <a:off x="3559" y="3673"/>
              <a:ext cx="37" cy="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6" name="Line 1081"/>
            <p:cNvSpPr>
              <a:spLocks noChangeShapeType="1"/>
            </p:cNvSpPr>
            <p:nvPr/>
          </p:nvSpPr>
          <p:spPr bwMode="auto">
            <a:xfrm>
              <a:off x="3586"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7" name="Line 1082"/>
            <p:cNvSpPr>
              <a:spLocks noChangeShapeType="1"/>
            </p:cNvSpPr>
            <p:nvPr/>
          </p:nvSpPr>
          <p:spPr bwMode="auto">
            <a:xfrm flipH="1">
              <a:off x="3597"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8" name="Line 1083"/>
            <p:cNvSpPr>
              <a:spLocks noChangeShapeType="1"/>
            </p:cNvSpPr>
            <p:nvPr/>
          </p:nvSpPr>
          <p:spPr bwMode="auto">
            <a:xfrm>
              <a:off x="3618"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9" name="Line 1084"/>
            <p:cNvSpPr>
              <a:spLocks noChangeShapeType="1"/>
            </p:cNvSpPr>
            <p:nvPr/>
          </p:nvSpPr>
          <p:spPr bwMode="auto">
            <a:xfrm flipH="1">
              <a:off x="3629"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0" name="Line 1085"/>
            <p:cNvSpPr>
              <a:spLocks noChangeShapeType="1"/>
            </p:cNvSpPr>
            <p:nvPr/>
          </p:nvSpPr>
          <p:spPr bwMode="auto">
            <a:xfrm>
              <a:off x="3650"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1" name="Line 1086"/>
            <p:cNvSpPr>
              <a:spLocks noChangeShapeType="1"/>
            </p:cNvSpPr>
            <p:nvPr/>
          </p:nvSpPr>
          <p:spPr bwMode="auto">
            <a:xfrm flipH="1">
              <a:off x="3661"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 name="Line 1087"/>
            <p:cNvSpPr>
              <a:spLocks noChangeShapeType="1"/>
            </p:cNvSpPr>
            <p:nvPr/>
          </p:nvSpPr>
          <p:spPr bwMode="auto">
            <a:xfrm>
              <a:off x="3682"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3" name="Line 1088"/>
            <p:cNvSpPr>
              <a:spLocks noChangeShapeType="1"/>
            </p:cNvSpPr>
            <p:nvPr/>
          </p:nvSpPr>
          <p:spPr bwMode="auto">
            <a:xfrm flipH="1">
              <a:off x="3693" y="3679"/>
              <a:ext cx="32" cy="3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4" name="Line 1089"/>
            <p:cNvSpPr>
              <a:spLocks noChangeShapeType="1"/>
            </p:cNvSpPr>
            <p:nvPr/>
          </p:nvSpPr>
          <p:spPr bwMode="auto">
            <a:xfrm>
              <a:off x="3714"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5" name="Line 1090"/>
            <p:cNvSpPr>
              <a:spLocks noChangeShapeType="1"/>
            </p:cNvSpPr>
            <p:nvPr/>
          </p:nvSpPr>
          <p:spPr bwMode="auto">
            <a:xfrm flipH="1">
              <a:off x="3730"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 name="Line 1091"/>
            <p:cNvSpPr>
              <a:spLocks noChangeShapeType="1"/>
            </p:cNvSpPr>
            <p:nvPr/>
          </p:nvSpPr>
          <p:spPr bwMode="auto">
            <a:xfrm>
              <a:off x="3747"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 name="Line 1092"/>
            <p:cNvSpPr>
              <a:spLocks noChangeShapeType="1"/>
            </p:cNvSpPr>
            <p:nvPr/>
          </p:nvSpPr>
          <p:spPr bwMode="auto">
            <a:xfrm flipH="1">
              <a:off x="3763" y="3684"/>
              <a:ext cx="26"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 name="Line 1093"/>
            <p:cNvSpPr>
              <a:spLocks noChangeShapeType="1"/>
            </p:cNvSpPr>
            <p:nvPr/>
          </p:nvSpPr>
          <p:spPr bwMode="auto">
            <a:xfrm>
              <a:off x="377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 name="Line 1094"/>
            <p:cNvSpPr>
              <a:spLocks noChangeShapeType="1"/>
            </p:cNvSpPr>
            <p:nvPr/>
          </p:nvSpPr>
          <p:spPr bwMode="auto">
            <a:xfrm flipH="1">
              <a:off x="379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0" name="Line 1095"/>
            <p:cNvSpPr>
              <a:spLocks noChangeShapeType="1"/>
            </p:cNvSpPr>
            <p:nvPr/>
          </p:nvSpPr>
          <p:spPr bwMode="auto">
            <a:xfrm>
              <a:off x="381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1" name="Line 1096"/>
            <p:cNvSpPr>
              <a:spLocks noChangeShapeType="1"/>
            </p:cNvSpPr>
            <p:nvPr/>
          </p:nvSpPr>
          <p:spPr bwMode="auto">
            <a:xfrm flipH="1">
              <a:off x="382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 name="Line 1097"/>
            <p:cNvSpPr>
              <a:spLocks noChangeShapeType="1"/>
            </p:cNvSpPr>
            <p:nvPr/>
          </p:nvSpPr>
          <p:spPr bwMode="auto">
            <a:xfrm>
              <a:off x="3843"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3" name="Line 1098"/>
            <p:cNvSpPr>
              <a:spLocks noChangeShapeType="1"/>
            </p:cNvSpPr>
            <p:nvPr/>
          </p:nvSpPr>
          <p:spPr bwMode="auto">
            <a:xfrm flipH="1">
              <a:off x="3859"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4" name="Line 1099"/>
            <p:cNvSpPr>
              <a:spLocks noChangeShapeType="1"/>
            </p:cNvSpPr>
            <p:nvPr/>
          </p:nvSpPr>
          <p:spPr bwMode="auto">
            <a:xfrm>
              <a:off x="3875"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5" name="Line 1100"/>
            <p:cNvSpPr>
              <a:spLocks noChangeShapeType="1"/>
            </p:cNvSpPr>
            <p:nvPr/>
          </p:nvSpPr>
          <p:spPr bwMode="auto">
            <a:xfrm flipH="1">
              <a:off x="3891"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6" name="Line 1101"/>
            <p:cNvSpPr>
              <a:spLocks noChangeShapeType="1"/>
            </p:cNvSpPr>
            <p:nvPr/>
          </p:nvSpPr>
          <p:spPr bwMode="auto">
            <a:xfrm>
              <a:off x="3907" y="3684"/>
              <a:ext cx="27" cy="2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7" name="Line 1102"/>
            <p:cNvSpPr>
              <a:spLocks noChangeShapeType="1"/>
            </p:cNvSpPr>
            <p:nvPr/>
          </p:nvSpPr>
          <p:spPr bwMode="auto">
            <a:xfrm flipH="1">
              <a:off x="3923" y="3700"/>
              <a:ext cx="11" cy="1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8" name="Rectangle 1103"/>
            <p:cNvSpPr>
              <a:spLocks noChangeArrowheads="1"/>
            </p:cNvSpPr>
            <p:nvPr/>
          </p:nvSpPr>
          <p:spPr bwMode="auto">
            <a:xfrm>
              <a:off x="724" y="3684"/>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ja-JP" altLang="en-US" sz="800" b="0">
                  <a:solidFill>
                    <a:srgbClr val="000000"/>
                  </a:solidFill>
                  <a:ea typeface="MS UI Gothic" pitchFamily="50" charset="-128"/>
                </a:rPr>
                <a:t> </a:t>
              </a:r>
              <a:endParaRPr kumimoji="1" lang="ja-JP" altLang="en-US" sz="1400" b="0">
                <a:solidFill>
                  <a:schemeClr val="tx1"/>
                </a:solidFill>
                <a:ea typeface="ＭＳ Ｐゴシック" charset="-128"/>
              </a:endParaRPr>
            </a:p>
          </p:txBody>
        </p:sp>
        <p:sp>
          <p:nvSpPr>
            <p:cNvPr id="109" name="Rectangle 1104"/>
            <p:cNvSpPr>
              <a:spLocks noChangeArrowheads="1"/>
            </p:cNvSpPr>
            <p:nvPr/>
          </p:nvSpPr>
          <p:spPr bwMode="auto">
            <a:xfrm>
              <a:off x="3918" y="1161"/>
              <a:ext cx="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ja-JP" altLang="en-US" sz="800" b="0">
                  <a:solidFill>
                    <a:srgbClr val="000000"/>
                  </a:solidFill>
                  <a:ea typeface="MS UI Gothic" pitchFamily="50" charset="-128"/>
                </a:rPr>
                <a:t> </a:t>
              </a:r>
              <a:endParaRPr kumimoji="1" lang="ja-JP" altLang="en-US" sz="1400" b="0">
                <a:solidFill>
                  <a:schemeClr val="tx1"/>
                </a:solidFill>
                <a:ea typeface="ＭＳ Ｐゴシック" charset="-128"/>
              </a:endParaRPr>
            </a:p>
          </p:txBody>
        </p:sp>
        <p:sp>
          <p:nvSpPr>
            <p:cNvPr id="110" name="Rectangle 1105"/>
            <p:cNvSpPr>
              <a:spLocks noChangeArrowheads="1"/>
            </p:cNvSpPr>
            <p:nvPr/>
          </p:nvSpPr>
          <p:spPr bwMode="auto">
            <a:xfrm>
              <a:off x="788" y="2902"/>
              <a:ext cx="1099" cy="5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11" name="Rectangle 1106"/>
            <p:cNvSpPr>
              <a:spLocks noChangeArrowheads="1"/>
            </p:cNvSpPr>
            <p:nvPr/>
          </p:nvSpPr>
          <p:spPr bwMode="auto">
            <a:xfrm>
              <a:off x="788" y="2902"/>
              <a:ext cx="1099" cy="595"/>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2" name="Line 1107"/>
            <p:cNvSpPr>
              <a:spLocks noChangeShapeType="1"/>
            </p:cNvSpPr>
            <p:nvPr/>
          </p:nvSpPr>
          <p:spPr bwMode="auto">
            <a:xfrm>
              <a:off x="788" y="2902"/>
              <a:ext cx="109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3" name="Freeform 1108"/>
            <p:cNvSpPr>
              <a:spLocks/>
            </p:cNvSpPr>
            <p:nvPr/>
          </p:nvSpPr>
          <p:spPr bwMode="auto">
            <a:xfrm>
              <a:off x="788" y="2902"/>
              <a:ext cx="1099" cy="595"/>
            </a:xfrm>
            <a:custGeom>
              <a:avLst/>
              <a:gdLst>
                <a:gd name="T0" fmla="*/ 0 w 205"/>
                <a:gd name="T1" fmla="*/ 111 h 111"/>
                <a:gd name="T2" fmla="*/ 205 w 205"/>
                <a:gd name="T3" fmla="*/ 111 h 111"/>
                <a:gd name="T4" fmla="*/ 205 w 205"/>
                <a:gd name="T5" fmla="*/ 0 h 111"/>
              </a:gdLst>
              <a:ahLst/>
              <a:cxnLst>
                <a:cxn ang="0">
                  <a:pos x="T0" y="T1"/>
                </a:cxn>
                <a:cxn ang="0">
                  <a:pos x="T2" y="T3"/>
                </a:cxn>
                <a:cxn ang="0">
                  <a:pos x="T4" y="T5"/>
                </a:cxn>
              </a:cxnLst>
              <a:rect l="0" t="0" r="r" b="b"/>
              <a:pathLst>
                <a:path w="205" h="111">
                  <a:moveTo>
                    <a:pt x="0" y="111"/>
                  </a:moveTo>
                  <a:lnTo>
                    <a:pt x="205" y="111"/>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4" name="Line 1109"/>
            <p:cNvSpPr>
              <a:spLocks noChangeShapeType="1"/>
            </p:cNvSpPr>
            <p:nvPr/>
          </p:nvSpPr>
          <p:spPr bwMode="auto">
            <a:xfrm flipV="1">
              <a:off x="788" y="2902"/>
              <a:ext cx="0" cy="5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5" name="Line 1110"/>
            <p:cNvSpPr>
              <a:spLocks noChangeShapeType="1"/>
            </p:cNvSpPr>
            <p:nvPr/>
          </p:nvSpPr>
          <p:spPr bwMode="auto">
            <a:xfrm>
              <a:off x="788" y="3497"/>
              <a:ext cx="109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6" name="Freeform 1111"/>
            <p:cNvSpPr>
              <a:spLocks/>
            </p:cNvSpPr>
            <p:nvPr/>
          </p:nvSpPr>
          <p:spPr bwMode="auto">
            <a:xfrm>
              <a:off x="788" y="2902"/>
              <a:ext cx="1099" cy="595"/>
            </a:xfrm>
            <a:custGeom>
              <a:avLst/>
              <a:gdLst>
                <a:gd name="T0" fmla="*/ 0 w 205"/>
                <a:gd name="T1" fmla="*/ 111 h 111"/>
                <a:gd name="T2" fmla="*/ 0 w 205"/>
                <a:gd name="T3" fmla="*/ 0 h 111"/>
                <a:gd name="T4" fmla="*/ 205 w 205"/>
                <a:gd name="T5" fmla="*/ 0 h 111"/>
              </a:gdLst>
              <a:ahLst/>
              <a:cxnLst>
                <a:cxn ang="0">
                  <a:pos x="T0" y="T1"/>
                </a:cxn>
                <a:cxn ang="0">
                  <a:pos x="T2" y="T3"/>
                </a:cxn>
                <a:cxn ang="0">
                  <a:pos x="T4" y="T5"/>
                </a:cxn>
              </a:cxnLst>
              <a:rect l="0" t="0" r="r" b="b"/>
              <a:pathLst>
                <a:path w="205" h="111">
                  <a:moveTo>
                    <a:pt x="0" y="111"/>
                  </a:moveTo>
                  <a:lnTo>
                    <a:pt x="0" y="0"/>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7" name="Freeform 1112"/>
            <p:cNvSpPr>
              <a:spLocks/>
            </p:cNvSpPr>
            <p:nvPr/>
          </p:nvSpPr>
          <p:spPr bwMode="auto">
            <a:xfrm>
              <a:off x="788" y="2902"/>
              <a:ext cx="1099" cy="595"/>
            </a:xfrm>
            <a:custGeom>
              <a:avLst/>
              <a:gdLst>
                <a:gd name="T0" fmla="*/ 0 w 205"/>
                <a:gd name="T1" fmla="*/ 111 h 111"/>
                <a:gd name="T2" fmla="*/ 205 w 205"/>
                <a:gd name="T3" fmla="*/ 111 h 111"/>
                <a:gd name="T4" fmla="*/ 205 w 205"/>
                <a:gd name="T5" fmla="*/ 0 h 111"/>
              </a:gdLst>
              <a:ahLst/>
              <a:cxnLst>
                <a:cxn ang="0">
                  <a:pos x="T0" y="T1"/>
                </a:cxn>
                <a:cxn ang="0">
                  <a:pos x="T2" y="T3"/>
                </a:cxn>
                <a:cxn ang="0">
                  <a:pos x="T4" y="T5"/>
                </a:cxn>
              </a:cxnLst>
              <a:rect l="0" t="0" r="r" b="b"/>
              <a:pathLst>
                <a:path w="205" h="111">
                  <a:moveTo>
                    <a:pt x="0" y="111"/>
                  </a:moveTo>
                  <a:lnTo>
                    <a:pt x="205" y="111"/>
                  </a:lnTo>
                  <a:lnTo>
                    <a:pt x="20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18" name="Line 1113"/>
            <p:cNvSpPr>
              <a:spLocks noChangeShapeType="1"/>
            </p:cNvSpPr>
            <p:nvPr/>
          </p:nvSpPr>
          <p:spPr bwMode="auto">
            <a:xfrm flipV="1">
              <a:off x="788" y="2902"/>
              <a:ext cx="0" cy="5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19" name="Rectangle 1114"/>
            <p:cNvSpPr>
              <a:spLocks noChangeArrowheads="1"/>
            </p:cNvSpPr>
            <p:nvPr/>
          </p:nvSpPr>
          <p:spPr bwMode="auto">
            <a:xfrm>
              <a:off x="1067" y="2888"/>
              <a:ext cx="47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Proposed</a:t>
              </a:r>
              <a:endParaRPr kumimoji="1" lang="en-US" altLang="ja-JP" sz="1400" b="0">
                <a:solidFill>
                  <a:schemeClr val="tx1"/>
                </a:solidFill>
                <a:ea typeface="ＭＳ Ｐゴシック" charset="-128"/>
              </a:endParaRPr>
            </a:p>
          </p:txBody>
        </p:sp>
        <p:sp>
          <p:nvSpPr>
            <p:cNvPr id="120" name="Oval 1115"/>
            <p:cNvSpPr>
              <a:spLocks noChangeArrowheads="1"/>
            </p:cNvSpPr>
            <p:nvPr/>
          </p:nvSpPr>
          <p:spPr bwMode="auto">
            <a:xfrm>
              <a:off x="906" y="2950"/>
              <a:ext cx="70" cy="70"/>
            </a:xfrm>
            <a:prstGeom prst="ellipse">
              <a:avLst/>
            </a:prstGeom>
            <a:noFill/>
            <a:ln w="17463">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1" name="Rectangle 1116"/>
            <p:cNvSpPr>
              <a:spLocks noChangeArrowheads="1"/>
            </p:cNvSpPr>
            <p:nvPr/>
          </p:nvSpPr>
          <p:spPr bwMode="auto">
            <a:xfrm>
              <a:off x="1067" y="3033"/>
              <a:ext cx="2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Fair</a:t>
              </a:r>
              <a:endParaRPr kumimoji="1" lang="en-US" altLang="ja-JP" sz="1400" b="0">
                <a:solidFill>
                  <a:schemeClr val="tx1"/>
                </a:solidFill>
                <a:ea typeface="ＭＳ Ｐゴシック" charset="-128"/>
              </a:endParaRPr>
            </a:p>
          </p:txBody>
        </p:sp>
        <p:sp>
          <p:nvSpPr>
            <p:cNvPr id="122" name="Freeform 1117"/>
            <p:cNvSpPr>
              <a:spLocks/>
            </p:cNvSpPr>
            <p:nvPr/>
          </p:nvSpPr>
          <p:spPr bwMode="auto">
            <a:xfrm>
              <a:off x="901" y="3089"/>
              <a:ext cx="75" cy="59"/>
            </a:xfrm>
            <a:custGeom>
              <a:avLst/>
              <a:gdLst>
                <a:gd name="T0" fmla="*/ 0 w 75"/>
                <a:gd name="T1" fmla="*/ 59 h 59"/>
                <a:gd name="T2" fmla="*/ 75 w 75"/>
                <a:gd name="T3" fmla="*/ 59 h 59"/>
                <a:gd name="T4" fmla="*/ 37 w 75"/>
                <a:gd name="T5" fmla="*/ 0 h 59"/>
                <a:gd name="T6" fmla="*/ 0 w 75"/>
                <a:gd name="T7" fmla="*/ 59 h 59"/>
              </a:gdLst>
              <a:ahLst/>
              <a:cxnLst>
                <a:cxn ang="0">
                  <a:pos x="T0" y="T1"/>
                </a:cxn>
                <a:cxn ang="0">
                  <a:pos x="T2" y="T3"/>
                </a:cxn>
                <a:cxn ang="0">
                  <a:pos x="T4" y="T5"/>
                </a:cxn>
                <a:cxn ang="0">
                  <a:pos x="T6" y="T7"/>
                </a:cxn>
              </a:cxnLst>
              <a:rect l="0" t="0" r="r" b="b"/>
              <a:pathLst>
                <a:path w="75" h="59">
                  <a:moveTo>
                    <a:pt x="0" y="59"/>
                  </a:moveTo>
                  <a:lnTo>
                    <a:pt x="75" y="59"/>
                  </a:lnTo>
                  <a:lnTo>
                    <a:pt x="37" y="0"/>
                  </a:lnTo>
                  <a:lnTo>
                    <a:pt x="0" y="59"/>
                  </a:lnTo>
                  <a:close/>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3" name="Rectangle 1118"/>
            <p:cNvSpPr>
              <a:spLocks noChangeArrowheads="1"/>
            </p:cNvSpPr>
            <p:nvPr/>
          </p:nvSpPr>
          <p:spPr bwMode="auto">
            <a:xfrm>
              <a:off x="1067" y="3172"/>
              <a:ext cx="4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Random</a:t>
              </a:r>
              <a:endParaRPr kumimoji="1" lang="en-US" altLang="ja-JP" sz="1400" b="0">
                <a:solidFill>
                  <a:schemeClr val="tx1"/>
                </a:solidFill>
                <a:ea typeface="ＭＳ Ｐゴシック" charset="-128"/>
              </a:endParaRPr>
            </a:p>
          </p:txBody>
        </p:sp>
        <p:sp>
          <p:nvSpPr>
            <p:cNvPr id="124" name="Rectangle 1119"/>
            <p:cNvSpPr>
              <a:spLocks noChangeArrowheads="1"/>
            </p:cNvSpPr>
            <p:nvPr/>
          </p:nvSpPr>
          <p:spPr bwMode="auto">
            <a:xfrm>
              <a:off x="911" y="3239"/>
              <a:ext cx="54" cy="54"/>
            </a:xfrm>
            <a:prstGeom prst="rect">
              <a:avLst/>
            </a:prstGeom>
            <a:noFill/>
            <a:ln w="17463">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25" name="Rectangle 1120"/>
            <p:cNvSpPr>
              <a:spLocks noChangeArrowheads="1"/>
            </p:cNvSpPr>
            <p:nvPr/>
          </p:nvSpPr>
          <p:spPr bwMode="auto">
            <a:xfrm>
              <a:off x="1067" y="3317"/>
              <a:ext cx="62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kumimoji="1" lang="en-US" altLang="ja-JP" sz="1600" b="0">
                  <a:solidFill>
                    <a:srgbClr val="000000"/>
                  </a:solidFill>
                  <a:ea typeface="MS UI Gothic" pitchFamily="50" charset="-128"/>
                </a:rPr>
                <a:t>IEEE802.22</a:t>
              </a:r>
              <a:endParaRPr kumimoji="1" lang="en-US" altLang="ja-JP" sz="1400" b="0">
                <a:solidFill>
                  <a:schemeClr val="tx1"/>
                </a:solidFill>
                <a:ea typeface="ＭＳ Ｐゴシック" charset="-128"/>
              </a:endParaRPr>
            </a:p>
          </p:txBody>
        </p:sp>
        <p:sp>
          <p:nvSpPr>
            <p:cNvPr id="126" name="Line 1121"/>
            <p:cNvSpPr>
              <a:spLocks noChangeShapeType="1"/>
            </p:cNvSpPr>
            <p:nvPr/>
          </p:nvSpPr>
          <p:spPr bwMode="auto">
            <a:xfrm>
              <a:off x="917" y="338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27" name="Line 1122"/>
            <p:cNvSpPr>
              <a:spLocks noChangeShapeType="1"/>
            </p:cNvSpPr>
            <p:nvPr/>
          </p:nvSpPr>
          <p:spPr bwMode="auto">
            <a:xfrm flipH="1">
              <a:off x="917" y="3389"/>
              <a:ext cx="43" cy="4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1128" name="Group 1123"/>
          <p:cNvGrpSpPr>
            <a:grpSpLocks/>
          </p:cNvGrpSpPr>
          <p:nvPr/>
        </p:nvGrpSpPr>
        <p:grpSpPr bwMode="auto">
          <a:xfrm>
            <a:off x="1620838" y="2292350"/>
            <a:ext cx="4967287" cy="2066925"/>
            <a:chOff x="1021" y="1444"/>
            <a:chExt cx="3129" cy="1302"/>
          </a:xfrm>
        </p:grpSpPr>
        <p:sp>
          <p:nvSpPr>
            <p:cNvPr id="1129" name="Arc 1124"/>
            <p:cNvSpPr>
              <a:spLocks/>
            </p:cNvSpPr>
            <p:nvPr/>
          </p:nvSpPr>
          <p:spPr bwMode="auto">
            <a:xfrm rot="47136434">
              <a:off x="2096" y="1991"/>
              <a:ext cx="231" cy="885"/>
            </a:xfrm>
            <a:custGeom>
              <a:avLst/>
              <a:gdLst>
                <a:gd name="G0" fmla="+- 14934 0 0"/>
                <a:gd name="G1" fmla="+- 21600 0 0"/>
                <a:gd name="G2" fmla="+- 21600 0 0"/>
                <a:gd name="T0" fmla="*/ 0 w 36534"/>
                <a:gd name="T1" fmla="*/ 5994 h 43200"/>
                <a:gd name="T2" fmla="*/ 135 w 36534"/>
                <a:gd name="T3" fmla="*/ 37334 h 43200"/>
                <a:gd name="T4" fmla="*/ 14934 w 36534"/>
                <a:gd name="T5" fmla="*/ 21600 h 43200"/>
              </a:gdLst>
              <a:ahLst/>
              <a:cxnLst>
                <a:cxn ang="0">
                  <a:pos x="T0" y="T1"/>
                </a:cxn>
                <a:cxn ang="0">
                  <a:pos x="T2" y="T3"/>
                </a:cxn>
                <a:cxn ang="0">
                  <a:pos x="T4" y="T5"/>
                </a:cxn>
              </a:cxnLst>
              <a:rect l="0" t="0" r="r" b="b"/>
              <a:pathLst>
                <a:path w="36534" h="43200" fill="none"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path>
                <a:path w="36534" h="43200" stroke="0" extrusionOk="0">
                  <a:moveTo>
                    <a:pt x="0" y="5994"/>
                  </a:moveTo>
                  <a:cubicBezTo>
                    <a:pt x="4020" y="2147"/>
                    <a:pt x="9369" y="-1"/>
                    <a:pt x="14934" y="0"/>
                  </a:cubicBezTo>
                  <a:cubicBezTo>
                    <a:pt x="26863" y="0"/>
                    <a:pt x="36534" y="9670"/>
                    <a:pt x="36534" y="21600"/>
                  </a:cubicBezTo>
                  <a:cubicBezTo>
                    <a:pt x="36534" y="33529"/>
                    <a:pt x="26863" y="43200"/>
                    <a:pt x="14934" y="43200"/>
                  </a:cubicBezTo>
                  <a:cubicBezTo>
                    <a:pt x="9434" y="43200"/>
                    <a:pt x="4141" y="41101"/>
                    <a:pt x="135" y="37333"/>
                  </a:cubicBezTo>
                  <a:lnTo>
                    <a:pt x="14934"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30" name="Text Box 1125"/>
            <p:cNvSpPr txBox="1">
              <a:spLocks noChangeArrowheads="1"/>
            </p:cNvSpPr>
            <p:nvPr/>
          </p:nvSpPr>
          <p:spPr bwMode="auto">
            <a:xfrm>
              <a:off x="1021" y="2269"/>
              <a:ext cx="669" cy="2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l" eaLnBrk="1" hangingPunct="1"/>
              <a:r>
                <a:rPr kumimoji="1" lang="en-US" altLang="ja-JP" sz="1800" b="0" i="1">
                  <a:solidFill>
                    <a:schemeClr val="tx1"/>
                  </a:solidFill>
                  <a:ea typeface="ＭＳ Ｐゴシック" charset="-128"/>
                </a:rPr>
                <a:t>W</a:t>
              </a:r>
              <a:r>
                <a:rPr kumimoji="1" lang="en-US" altLang="ja-JP" sz="1800" b="0" i="1" baseline="-25000">
                  <a:solidFill>
                    <a:schemeClr val="tx1"/>
                  </a:solidFill>
                  <a:ea typeface="ＭＳ Ｐゴシック" charset="-128"/>
                </a:rPr>
                <a:t>i</a:t>
              </a:r>
              <a:r>
                <a:rPr kumimoji="1" lang="en-US" altLang="ja-JP" sz="1800" b="0">
                  <a:solidFill>
                    <a:schemeClr val="tx1"/>
                  </a:solidFill>
                  <a:ea typeface="ＭＳ Ｐゴシック" charset="-128"/>
                </a:rPr>
                <a:t> random</a:t>
              </a:r>
            </a:p>
          </p:txBody>
        </p:sp>
        <p:sp>
          <p:nvSpPr>
            <p:cNvPr id="1131" name="Arc 1126"/>
            <p:cNvSpPr>
              <a:spLocks/>
            </p:cNvSpPr>
            <p:nvPr/>
          </p:nvSpPr>
          <p:spPr bwMode="auto">
            <a:xfrm rot="3338460">
              <a:off x="3274" y="2132"/>
              <a:ext cx="316" cy="907"/>
            </a:xfrm>
            <a:custGeom>
              <a:avLst/>
              <a:gdLst>
                <a:gd name="G0" fmla="+- 14799 0 0"/>
                <a:gd name="G1" fmla="+- 21600 0 0"/>
                <a:gd name="G2" fmla="+- 21600 0 0"/>
                <a:gd name="T0" fmla="*/ 999 w 36399"/>
                <a:gd name="T1" fmla="*/ 4983 h 43200"/>
                <a:gd name="T2" fmla="*/ 0 w 36399"/>
                <a:gd name="T3" fmla="*/ 37334 h 43200"/>
                <a:gd name="T4" fmla="*/ 14799 w 36399"/>
                <a:gd name="T5" fmla="*/ 21600 h 43200"/>
              </a:gdLst>
              <a:ahLst/>
              <a:cxnLst>
                <a:cxn ang="0">
                  <a:pos x="T0" y="T1"/>
                </a:cxn>
                <a:cxn ang="0">
                  <a:pos x="T2" y="T3"/>
                </a:cxn>
                <a:cxn ang="0">
                  <a:pos x="T4" y="T5"/>
                </a:cxn>
              </a:cxnLst>
              <a:rect l="0" t="0" r="r" b="b"/>
              <a:pathLst>
                <a:path w="36399" h="43200" fill="none" extrusionOk="0">
                  <a:moveTo>
                    <a:pt x="999" y="4983"/>
                  </a:moveTo>
                  <a:cubicBezTo>
                    <a:pt x="4876" y="1762"/>
                    <a:pt x="9758" y="-1"/>
                    <a:pt x="14799" y="0"/>
                  </a:cubicBezTo>
                  <a:cubicBezTo>
                    <a:pt x="26728" y="0"/>
                    <a:pt x="36399" y="9670"/>
                    <a:pt x="36399" y="21600"/>
                  </a:cubicBezTo>
                  <a:cubicBezTo>
                    <a:pt x="36399" y="33529"/>
                    <a:pt x="26728" y="43200"/>
                    <a:pt x="14799" y="43200"/>
                  </a:cubicBezTo>
                  <a:cubicBezTo>
                    <a:pt x="9299" y="43200"/>
                    <a:pt x="4006" y="41101"/>
                    <a:pt x="0" y="37333"/>
                  </a:cubicBezTo>
                </a:path>
                <a:path w="36399" h="43200" stroke="0" extrusionOk="0">
                  <a:moveTo>
                    <a:pt x="999" y="4983"/>
                  </a:moveTo>
                  <a:cubicBezTo>
                    <a:pt x="4876" y="1762"/>
                    <a:pt x="9758" y="-1"/>
                    <a:pt x="14799" y="0"/>
                  </a:cubicBezTo>
                  <a:cubicBezTo>
                    <a:pt x="26728" y="0"/>
                    <a:pt x="36399" y="9670"/>
                    <a:pt x="36399" y="21600"/>
                  </a:cubicBezTo>
                  <a:cubicBezTo>
                    <a:pt x="36399" y="33529"/>
                    <a:pt x="26728" y="43200"/>
                    <a:pt x="14799" y="43200"/>
                  </a:cubicBezTo>
                  <a:cubicBezTo>
                    <a:pt x="9299" y="43200"/>
                    <a:pt x="4006" y="41101"/>
                    <a:pt x="0" y="37333"/>
                  </a:cubicBezTo>
                  <a:lnTo>
                    <a:pt x="14799"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32" name="Text Box 1127"/>
            <p:cNvSpPr txBox="1">
              <a:spLocks noChangeArrowheads="1"/>
            </p:cNvSpPr>
            <p:nvPr/>
          </p:nvSpPr>
          <p:spPr bwMode="auto">
            <a:xfrm>
              <a:off x="3732" y="2550"/>
              <a:ext cx="418" cy="19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0">
              <a:spAutoFit/>
            </a:bodyPr>
            <a:lstStyle/>
            <a:p>
              <a:pPr algn="l" eaLnBrk="1" hangingPunct="1"/>
              <a:r>
                <a:rPr kumimoji="1" lang="en-US" altLang="ja-JP" sz="1800" b="0" i="1">
                  <a:solidFill>
                    <a:schemeClr val="tx1"/>
                  </a:solidFill>
                  <a:ea typeface="ＭＳ Ｐゴシック" charset="-128"/>
                </a:rPr>
                <a:t>W</a:t>
              </a:r>
              <a:r>
                <a:rPr kumimoji="1" lang="en-US" altLang="ja-JP" sz="1800" b="0" i="1" baseline="-25000">
                  <a:solidFill>
                    <a:schemeClr val="tx1"/>
                  </a:solidFill>
                  <a:ea typeface="ＭＳ Ｐゴシック" charset="-128"/>
                </a:rPr>
                <a:t>i</a:t>
              </a:r>
              <a:r>
                <a:rPr kumimoji="1" lang="en-US" altLang="ja-JP" sz="1800" b="0">
                  <a:solidFill>
                    <a:schemeClr val="tx1"/>
                  </a:solidFill>
                  <a:ea typeface="ＭＳ Ｐゴシック" charset="-128"/>
                </a:rPr>
                <a:t> = 1</a:t>
              </a:r>
            </a:p>
          </p:txBody>
        </p:sp>
        <p:sp>
          <p:nvSpPr>
            <p:cNvPr id="1133" name="Line 1128"/>
            <p:cNvSpPr>
              <a:spLocks noChangeShapeType="1"/>
            </p:cNvSpPr>
            <p:nvPr/>
          </p:nvSpPr>
          <p:spPr bwMode="auto">
            <a:xfrm>
              <a:off x="2976" y="1444"/>
              <a:ext cx="643" cy="5"/>
            </a:xfrm>
            <a:prstGeom prst="line">
              <a:avLst/>
            </a:prstGeom>
            <a:noFill/>
            <a:ln w="38100">
              <a:solidFill>
                <a:schemeClr val="hlink"/>
              </a:solidFill>
              <a:round/>
              <a:headEnd type="oval" w="med" len="med"/>
              <a:tailEnd type="stealth" w="lg"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ja-JP" altLang="en-US"/>
            </a:p>
          </p:txBody>
        </p:sp>
        <p:sp>
          <p:nvSpPr>
            <p:cNvPr id="1134" name="Oval 1129"/>
            <p:cNvSpPr>
              <a:spLocks noChangeArrowheads="1"/>
            </p:cNvSpPr>
            <p:nvPr/>
          </p:nvSpPr>
          <p:spPr bwMode="auto">
            <a:xfrm>
              <a:off x="2886" y="2027"/>
              <a:ext cx="336" cy="175"/>
            </a:xfrm>
            <a:prstGeom prst="ellipse">
              <a:avLst/>
            </a:pr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135" name="Text Box 1131"/>
          <p:cNvSpPr txBox="1">
            <a:spLocks noChangeArrowheads="1"/>
          </p:cNvSpPr>
          <p:nvPr/>
        </p:nvSpPr>
        <p:spPr bwMode="auto">
          <a:xfrm>
            <a:off x="6051550" y="1905000"/>
            <a:ext cx="3048000" cy="760475"/>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p>
            <a:pPr eaLnBrk="1" hangingPunct="1"/>
            <a:r>
              <a:rPr kumimoji="1" lang="en-US" altLang="ja-JP" sz="1600" b="0" dirty="0">
                <a:solidFill>
                  <a:schemeClr val="tx1"/>
                </a:solidFill>
                <a:ea typeface="ＭＳ Ｐゴシック" charset="-128"/>
              </a:rPr>
              <a:t>It shows that the CCDF=0.9 of proposed scheme improve 1.2 times compare to  IEEE 802.22</a:t>
            </a:r>
          </a:p>
        </p:txBody>
      </p:sp>
      <p:sp>
        <p:nvSpPr>
          <p:cNvPr id="1136" name="Text Box 1132"/>
          <p:cNvSpPr txBox="1">
            <a:spLocks noChangeArrowheads="1"/>
          </p:cNvSpPr>
          <p:nvPr/>
        </p:nvSpPr>
        <p:spPr bwMode="auto">
          <a:xfrm>
            <a:off x="6324216" y="4967288"/>
            <a:ext cx="2524894" cy="520700"/>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ctr" eaLnBrk="1" hangingPunct="1"/>
            <a:r>
              <a:rPr kumimoji="1" lang="en-US" altLang="ja-JP" sz="1600" b="0" dirty="0">
                <a:solidFill>
                  <a:schemeClr val="tx1"/>
                </a:solidFill>
                <a:ea typeface="ＭＳ Ｐゴシック" charset="-128"/>
              </a:rPr>
              <a:t>WS Available Channel = </a:t>
            </a:r>
            <a:r>
              <a:rPr kumimoji="1" lang="en-US" altLang="ja-JP" sz="1600" b="0" dirty="0" smtClean="0">
                <a:solidFill>
                  <a:schemeClr val="tx1"/>
                </a:solidFill>
                <a:ea typeface="ＭＳ Ｐゴシック" charset="-128"/>
              </a:rPr>
              <a:t>       5 </a:t>
            </a:r>
            <a:r>
              <a:rPr kumimoji="1" lang="en-US" altLang="ja-JP" sz="1600" b="0" dirty="0">
                <a:solidFill>
                  <a:schemeClr val="tx1"/>
                </a:solidFill>
                <a:ea typeface="ＭＳ Ｐゴシック" charset="-128"/>
              </a:rPr>
              <a:t>channels</a:t>
            </a:r>
          </a:p>
        </p:txBody>
      </p:sp>
      <p:sp>
        <p:nvSpPr>
          <p:cNvPr id="1137" name="Text Box 1133"/>
          <p:cNvSpPr txBox="1">
            <a:spLocks noChangeArrowheads="1"/>
          </p:cNvSpPr>
          <p:nvPr/>
        </p:nvSpPr>
        <p:spPr bwMode="auto">
          <a:xfrm>
            <a:off x="6062663" y="2741326"/>
            <a:ext cx="3048000" cy="1077218"/>
          </a:xfrm>
          <a:prstGeom prst="rect">
            <a:avLst/>
          </a:prstGeom>
          <a:solidFill>
            <a:schemeClr val="bg1"/>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kumimoji="1" lang="en-US" altLang="ja-JP" sz="1600" b="0" dirty="0">
                <a:solidFill>
                  <a:schemeClr val="tx1"/>
                </a:solidFill>
              </a:rPr>
              <a:t>Random </a:t>
            </a:r>
            <a:r>
              <a:rPr kumimoji="1" lang="en-US" altLang="ja-JP" sz="1600" b="0" dirty="0" smtClean="0">
                <a:solidFill>
                  <a:schemeClr val="tx1"/>
                </a:solidFill>
              </a:rPr>
              <a:t>scheme (no negotiation</a:t>
            </a:r>
            <a:r>
              <a:rPr kumimoji="1" lang="en-US" altLang="ja-JP" sz="1600" b="0" dirty="0">
                <a:solidFill>
                  <a:schemeClr val="tx1"/>
                </a:solidFill>
              </a:rPr>
              <a:t>)</a:t>
            </a:r>
            <a:endParaRPr kumimoji="1" lang="ja-JP" altLang="en-US" sz="1600" b="0" dirty="0">
              <a:solidFill>
                <a:schemeClr val="tx1"/>
              </a:solidFill>
            </a:endParaRPr>
          </a:p>
          <a:p>
            <a:pPr eaLnBrk="1" hangingPunct="1"/>
            <a:r>
              <a:rPr kumimoji="1" lang="en-US" altLang="ja-JP" sz="1600" b="0" dirty="0">
                <a:solidFill>
                  <a:schemeClr val="tx1"/>
                </a:solidFill>
              </a:rPr>
              <a:t>performance deteriorated compare</a:t>
            </a:r>
          </a:p>
          <a:p>
            <a:pPr eaLnBrk="1" hangingPunct="1"/>
            <a:r>
              <a:rPr kumimoji="1" lang="en-US" altLang="ja-JP" sz="1600" b="0" dirty="0">
                <a:solidFill>
                  <a:schemeClr val="tx1"/>
                </a:solidFill>
              </a:rPr>
              <a:t>to IEEE 802.22</a:t>
            </a:r>
          </a:p>
          <a:p>
            <a:pPr eaLnBrk="1" hangingPunct="1"/>
            <a:r>
              <a:rPr kumimoji="1" lang="en-US" altLang="ja-JP" sz="1600" b="0" dirty="0">
                <a:solidFill>
                  <a:schemeClr val="tx1"/>
                </a:solidFill>
              </a:rPr>
              <a:t>(</a:t>
            </a:r>
            <a:r>
              <a:rPr kumimoji="1" lang="en-US" altLang="ja-JP" sz="1600" b="0" dirty="0" smtClean="0">
                <a:solidFill>
                  <a:schemeClr val="tx1"/>
                </a:solidFill>
              </a:rPr>
              <a:t>larger </a:t>
            </a:r>
            <a:r>
              <a:rPr kumimoji="1" lang="en-US" altLang="ja-JP" sz="1600" b="0" dirty="0">
                <a:solidFill>
                  <a:schemeClr val="tx1"/>
                </a:solidFill>
              </a:rPr>
              <a:t>variance value of </a:t>
            </a:r>
            <a:r>
              <a:rPr kumimoji="1" lang="en-US" altLang="ja-JP" sz="1600" b="0" dirty="0" smtClean="0">
                <a:solidFill>
                  <a:schemeClr val="tx1"/>
                </a:solidFill>
              </a:rPr>
              <a:t>SSR</a:t>
            </a:r>
            <a:r>
              <a:rPr kumimoji="1" lang="en-US" altLang="ja-JP" sz="1600" b="0" dirty="0">
                <a:solidFill>
                  <a:schemeClr val="tx1"/>
                </a:solidFill>
              </a:rPr>
              <a:t>)</a:t>
            </a:r>
            <a:endParaRPr kumimoji="1" lang="ja-JP" altLang="en-US" sz="1600" b="0" dirty="0">
              <a:solidFill>
                <a:schemeClr val="tx1"/>
              </a:solidFill>
            </a:endParaRPr>
          </a:p>
        </p:txBody>
      </p:sp>
      <p:sp>
        <p:nvSpPr>
          <p:cNvPr id="1138" name="Line 1134"/>
          <p:cNvSpPr>
            <a:spLocks noChangeShapeType="1"/>
          </p:cNvSpPr>
          <p:nvPr/>
        </p:nvSpPr>
        <p:spPr bwMode="auto">
          <a:xfrm flipH="1">
            <a:off x="5114925" y="2971800"/>
            <a:ext cx="904875" cy="246063"/>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9" name="Line 1135"/>
          <p:cNvSpPr>
            <a:spLocks noChangeShapeType="1"/>
          </p:cNvSpPr>
          <p:nvPr/>
        </p:nvSpPr>
        <p:spPr bwMode="auto">
          <a:xfrm flipH="1">
            <a:off x="5303838" y="2133600"/>
            <a:ext cx="715962" cy="15875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0" name="タイトル 2"/>
          <p:cNvSpPr txBox="1">
            <a:spLocks/>
          </p:cNvSpPr>
          <p:nvPr/>
        </p:nvSpPr>
        <p:spPr bwMode="auto">
          <a:xfrm>
            <a:off x="683568" y="474639"/>
            <a:ext cx="7927032"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3200" b="1">
                <a:solidFill>
                  <a:schemeClr val="tx2"/>
                </a:solidFill>
                <a:latin typeface="+mj-lt"/>
                <a:ea typeface="+mj-ea"/>
                <a:cs typeface="+mj-cs"/>
              </a:defRPr>
            </a:lvl1pPr>
            <a:lvl2pPr algn="ctr" rtl="0" eaLnBrk="0" fontAlgn="base" hangingPunct="0">
              <a:spcBef>
                <a:spcPct val="0"/>
              </a:spcBef>
              <a:spcAft>
                <a:spcPct val="0"/>
              </a:spcAft>
              <a:defRPr kumimoji="1" sz="3200" b="1">
                <a:solidFill>
                  <a:schemeClr val="tx2"/>
                </a:solidFill>
                <a:latin typeface="Times New Roman" pitchFamily="18" charset="0"/>
              </a:defRPr>
            </a:lvl2pPr>
            <a:lvl3pPr algn="ctr" rtl="0" eaLnBrk="0" fontAlgn="base" hangingPunct="0">
              <a:spcBef>
                <a:spcPct val="0"/>
              </a:spcBef>
              <a:spcAft>
                <a:spcPct val="0"/>
              </a:spcAft>
              <a:defRPr kumimoji="1" sz="3200" b="1">
                <a:solidFill>
                  <a:schemeClr val="tx2"/>
                </a:solidFill>
                <a:latin typeface="Times New Roman" pitchFamily="18" charset="0"/>
              </a:defRPr>
            </a:lvl3pPr>
            <a:lvl4pPr algn="ctr" rtl="0" eaLnBrk="0" fontAlgn="base" hangingPunct="0">
              <a:spcBef>
                <a:spcPct val="0"/>
              </a:spcBef>
              <a:spcAft>
                <a:spcPct val="0"/>
              </a:spcAft>
              <a:defRPr kumimoji="1" sz="3200" b="1">
                <a:solidFill>
                  <a:schemeClr val="tx2"/>
                </a:solidFill>
                <a:latin typeface="Times New Roman" pitchFamily="18" charset="0"/>
              </a:defRPr>
            </a:lvl4pPr>
            <a:lvl5pPr algn="ctr" rtl="0" eaLnBrk="0" fontAlgn="base" hangingPunct="0">
              <a:spcBef>
                <a:spcPct val="0"/>
              </a:spcBef>
              <a:spcAft>
                <a:spcPct val="0"/>
              </a:spcAft>
              <a:defRPr kumimoji="1" sz="3200" b="1">
                <a:solidFill>
                  <a:schemeClr val="tx2"/>
                </a:solidFill>
                <a:latin typeface="Times New Roman" pitchFamily="18" charset="0"/>
              </a:defRPr>
            </a:lvl5pPr>
            <a:lvl6pPr marL="457200" algn="ctr" rtl="0" eaLnBrk="1" fontAlgn="base" hangingPunct="1">
              <a:spcBef>
                <a:spcPct val="0"/>
              </a:spcBef>
              <a:spcAft>
                <a:spcPct val="0"/>
              </a:spcAft>
              <a:defRPr kumimoji="1" sz="3200" b="1">
                <a:solidFill>
                  <a:schemeClr val="tx2"/>
                </a:solidFill>
                <a:latin typeface="Times New Roman" pitchFamily="18" charset="0"/>
              </a:defRPr>
            </a:lvl6pPr>
            <a:lvl7pPr marL="914400" algn="ctr" rtl="0" eaLnBrk="1" fontAlgn="base" hangingPunct="1">
              <a:spcBef>
                <a:spcPct val="0"/>
              </a:spcBef>
              <a:spcAft>
                <a:spcPct val="0"/>
              </a:spcAft>
              <a:defRPr kumimoji="1" sz="3200" b="1">
                <a:solidFill>
                  <a:schemeClr val="tx2"/>
                </a:solidFill>
                <a:latin typeface="Times New Roman" pitchFamily="18" charset="0"/>
              </a:defRPr>
            </a:lvl7pPr>
            <a:lvl8pPr marL="1371600" algn="ctr" rtl="0" eaLnBrk="1" fontAlgn="base" hangingPunct="1">
              <a:spcBef>
                <a:spcPct val="0"/>
              </a:spcBef>
              <a:spcAft>
                <a:spcPct val="0"/>
              </a:spcAft>
              <a:defRPr kumimoji="1" sz="3200" b="1">
                <a:solidFill>
                  <a:schemeClr val="tx2"/>
                </a:solidFill>
                <a:latin typeface="Times New Roman" pitchFamily="18" charset="0"/>
              </a:defRPr>
            </a:lvl8pPr>
            <a:lvl9pPr marL="1828800" algn="ctr" rtl="0" eaLnBrk="1" fontAlgn="base" hangingPunct="1">
              <a:spcBef>
                <a:spcPct val="0"/>
              </a:spcBef>
              <a:spcAft>
                <a:spcPct val="0"/>
              </a:spcAft>
              <a:defRPr kumimoji="1" sz="3200" b="1">
                <a:solidFill>
                  <a:schemeClr val="tx2"/>
                </a:solidFill>
                <a:latin typeface="Times New Roman" pitchFamily="18" charset="0"/>
              </a:defRPr>
            </a:lvl9pPr>
          </a:lstStyle>
          <a:p>
            <a:r>
              <a:rPr lang="en-US" altLang="ja-JP" dirty="0" smtClean="0"/>
              <a:t>Appendix: MCSS Simulation Result (5/5) [3]</a:t>
            </a:r>
            <a:endParaRPr lang="ja-JP" altLang="en-US" dirty="0"/>
          </a:p>
        </p:txBody>
      </p:sp>
    </p:spTree>
    <p:extLst>
      <p:ext uri="{BB962C8B-B14F-4D97-AF65-F5344CB8AC3E}">
        <p14:creationId xmlns:p14="http://schemas.microsoft.com/office/powerpoint/2010/main" val="247064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55576" y="2420888"/>
            <a:ext cx="7772400" cy="1066800"/>
          </a:xfrm>
        </p:spPr>
        <p:txBody>
          <a:bodyPr/>
          <a:lstStyle/>
          <a:p>
            <a:r>
              <a:rPr kumimoji="1" lang="en-US" altLang="ja-JP" dirty="0" smtClean="0"/>
              <a:t>Multi Channel MAC</a:t>
            </a:r>
            <a:endParaRPr kumimoji="1" lang="ja-JP" altLang="en-US" dirty="0"/>
          </a:p>
        </p:txBody>
      </p:sp>
      <p:sp>
        <p:nvSpPr>
          <p:cNvPr id="4" name="日付プレースホルダー 3"/>
          <p:cNvSpPr>
            <a:spLocks noGrp="1"/>
          </p:cNvSpPr>
          <p:nvPr>
            <p:ph type="dt" sz="half" idx="10"/>
          </p:nvPr>
        </p:nvSpPr>
        <p:spPr>
          <a:xfrm>
            <a:off x="696913" y="332601"/>
            <a:ext cx="1340110" cy="276999"/>
          </a:xfrm>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4</a:t>
            </a:fld>
            <a:endParaRPr lang="en-US"/>
          </a:p>
        </p:txBody>
      </p:sp>
    </p:spTree>
    <p:extLst>
      <p:ext uri="{BB962C8B-B14F-4D97-AF65-F5344CB8AC3E}">
        <p14:creationId xmlns:p14="http://schemas.microsoft.com/office/powerpoint/2010/main" val="4170567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735473" y="1628800"/>
            <a:ext cx="7830018" cy="4680520"/>
          </a:xfrm>
        </p:spPr>
        <p:txBody>
          <a:bodyPr/>
          <a:lstStyle/>
          <a:p>
            <a:r>
              <a:rPr kumimoji="1" lang="en-US" altLang="ja-JP" dirty="0" smtClean="0"/>
              <a:t>Motivation</a:t>
            </a:r>
          </a:p>
          <a:p>
            <a:r>
              <a:rPr lang="en-US" altLang="ja-JP" dirty="0" smtClean="0"/>
              <a:t>Changes to current IEEE Std. 802.22-2011</a:t>
            </a:r>
          </a:p>
          <a:p>
            <a:r>
              <a:rPr kumimoji="1" lang="en-US" altLang="ja-JP" dirty="0" smtClean="0"/>
              <a:t>Channel Allocation Manager (CAM)</a:t>
            </a:r>
            <a:endParaRPr lang="en-US" altLang="ja-JP" dirty="0" smtClean="0"/>
          </a:p>
          <a:p>
            <a:r>
              <a:rPr kumimoji="1" lang="en-US" altLang="ja-JP" dirty="0" smtClean="0"/>
              <a:t>Operation Flow for Adding New Operating Channel</a:t>
            </a:r>
          </a:p>
          <a:p>
            <a:r>
              <a:rPr lang="en-US" altLang="ja-JP" dirty="0" smtClean="0"/>
              <a:t>Operation Flow for Stopping Operating Channel</a:t>
            </a:r>
          </a:p>
          <a:p>
            <a:r>
              <a:rPr kumimoji="1" lang="en-US" altLang="ja-JP" dirty="0" smtClean="0"/>
              <a:t>Operation Flow for Switching Operating Channel</a:t>
            </a:r>
            <a:endParaRPr lang="en-US" altLang="ja-JP" dirty="0" smtClean="0"/>
          </a:p>
          <a:p>
            <a:r>
              <a:rPr lang="en-US" altLang="ja-JP" dirty="0"/>
              <a:t>Changes on BS initialization </a:t>
            </a:r>
            <a:r>
              <a:rPr lang="en-US" altLang="ja-JP" dirty="0" smtClean="0"/>
              <a:t>procedure</a:t>
            </a:r>
          </a:p>
          <a:p>
            <a:r>
              <a:rPr lang="en-US" altLang="ja-JP" dirty="0"/>
              <a:t>Commence multichannel operation at </a:t>
            </a:r>
            <a:r>
              <a:rPr lang="en-US" altLang="ja-JP" dirty="0" smtClean="0"/>
              <a:t>BS</a:t>
            </a:r>
          </a:p>
          <a:p>
            <a:r>
              <a:rPr lang="en-US" altLang="ja-JP" dirty="0"/>
              <a:t>Changes on </a:t>
            </a:r>
            <a:r>
              <a:rPr lang="en-US" altLang="ja-JP" dirty="0" smtClean="0"/>
              <a:t>CPE </a:t>
            </a:r>
            <a:r>
              <a:rPr lang="en-US" altLang="ja-JP" dirty="0"/>
              <a:t>initialization procedure</a:t>
            </a:r>
          </a:p>
          <a:p>
            <a:r>
              <a:rPr lang="en-US" altLang="ja-JP" dirty="0"/>
              <a:t>Commence multichannel operation at </a:t>
            </a:r>
            <a:r>
              <a:rPr lang="en-US" altLang="ja-JP" dirty="0" smtClean="0"/>
              <a:t>CPE</a:t>
            </a:r>
          </a:p>
          <a:p>
            <a:endParaRPr kumimoji="1" lang="ja-JP" altLang="en-US" dirty="0"/>
          </a:p>
        </p:txBody>
      </p:sp>
      <p:sp>
        <p:nvSpPr>
          <p:cNvPr id="3" name="タイトル 2"/>
          <p:cNvSpPr>
            <a:spLocks noGrp="1"/>
          </p:cNvSpPr>
          <p:nvPr>
            <p:ph type="title"/>
          </p:nvPr>
        </p:nvSpPr>
        <p:spPr/>
        <p:txBody>
          <a:bodyPr/>
          <a:lstStyle/>
          <a:p>
            <a:r>
              <a:rPr kumimoji="1" lang="en-US" altLang="ja-JP" dirty="0" smtClean="0"/>
              <a:t>Outline</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5</a:t>
            </a:fld>
            <a:endParaRPr lang="en-US"/>
          </a:p>
        </p:txBody>
      </p:sp>
    </p:spTree>
    <p:extLst>
      <p:ext uri="{BB962C8B-B14F-4D97-AF65-F5344CB8AC3E}">
        <p14:creationId xmlns:p14="http://schemas.microsoft.com/office/powerpoint/2010/main" val="3845271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683568" y="1628800"/>
            <a:ext cx="7772400" cy="4114800"/>
          </a:xfrm>
        </p:spPr>
        <p:txBody>
          <a:bodyPr/>
          <a:lstStyle/>
          <a:p>
            <a:endParaRPr kumimoji="1" lang="en-US" altLang="ja-JP" dirty="0" smtClean="0"/>
          </a:p>
          <a:p>
            <a:r>
              <a:rPr kumimoji="1" lang="en-US" altLang="ja-JP" dirty="0" smtClean="0"/>
              <a:t>802.22b needs to support enhanced broadband services and monitoring applications which require high data throughput.</a:t>
            </a:r>
          </a:p>
          <a:p>
            <a:r>
              <a:rPr lang="en-US" altLang="ja-JP" dirty="0" smtClean="0"/>
              <a:t>minor changes to current IEEE Std. 802.22-2011 for enabling the multi channel allocation instead of single channel allocation in the current IEEE Std. 802.22-2011 to achieve high data throughput and also minimize the cost of the device.</a:t>
            </a:r>
          </a:p>
          <a:p>
            <a:endParaRPr kumimoji="1" lang="ja-JP" altLang="en-US" dirty="0"/>
          </a:p>
        </p:txBody>
      </p:sp>
      <p:sp>
        <p:nvSpPr>
          <p:cNvPr id="3" name="タイトル 2"/>
          <p:cNvSpPr>
            <a:spLocks noGrp="1"/>
          </p:cNvSpPr>
          <p:nvPr>
            <p:ph type="title"/>
          </p:nvPr>
        </p:nvSpPr>
        <p:spPr/>
        <p:txBody>
          <a:bodyPr/>
          <a:lstStyle/>
          <a:p>
            <a:r>
              <a:rPr kumimoji="1" lang="en-US" altLang="ja-JP" dirty="0" smtClean="0"/>
              <a:t>Motivation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6</a:t>
            </a:fld>
            <a:endParaRPr lang="en-US"/>
          </a:p>
        </p:txBody>
      </p:sp>
    </p:spTree>
    <p:extLst>
      <p:ext uri="{BB962C8B-B14F-4D97-AF65-F5344CB8AC3E}">
        <p14:creationId xmlns:p14="http://schemas.microsoft.com/office/powerpoint/2010/main" val="2462567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Changes to current IEEE Std. </a:t>
            </a:r>
            <a:r>
              <a:rPr lang="en-US" altLang="ja-JP" dirty="0" smtClean="0"/>
              <a:t>802.22-2011</a:t>
            </a:r>
            <a:r>
              <a:rPr kumimoji="1" lang="en-US" altLang="ja-JP" dirty="0" smtClean="0"/>
              <a:t>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7</a:t>
            </a:fld>
            <a:endParaRPr lang="en-US"/>
          </a:p>
        </p:txBody>
      </p:sp>
      <p:sp>
        <p:nvSpPr>
          <p:cNvPr id="8" name="コンテンツ プレースホルダー 1"/>
          <p:cNvSpPr txBox="1">
            <a:spLocks/>
          </p:cNvSpPr>
          <p:nvPr/>
        </p:nvSpPr>
        <p:spPr bwMode="auto">
          <a:xfrm>
            <a:off x="873382" y="1340768"/>
            <a:ext cx="7371026" cy="4824536"/>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endParaRPr lang="en-US" altLang="ja-JP" dirty="0" smtClean="0"/>
          </a:p>
          <a:p>
            <a:r>
              <a:rPr lang="en-US" altLang="ja-JP" dirty="0" smtClean="0"/>
              <a:t>New entity </a:t>
            </a:r>
          </a:p>
          <a:p>
            <a:pPr>
              <a:buFont typeface="Times New Roman" pitchFamily="18" charset="0"/>
              <a:buChar char="−"/>
            </a:pPr>
            <a:r>
              <a:rPr lang="en-US" altLang="ja-JP" dirty="0" smtClean="0"/>
              <a:t>Channel Allocation Manager (CAM)</a:t>
            </a:r>
          </a:p>
          <a:p>
            <a:pPr marL="0" indent="0">
              <a:buNone/>
            </a:pPr>
            <a:endParaRPr lang="en-US" altLang="ja-JP" dirty="0" smtClean="0"/>
          </a:p>
          <a:p>
            <a:r>
              <a:rPr lang="en-US" altLang="ja-JP" dirty="0"/>
              <a:t>New </a:t>
            </a:r>
            <a:r>
              <a:rPr lang="en-US" altLang="ja-JP" dirty="0" smtClean="0"/>
              <a:t>functions</a:t>
            </a:r>
            <a:endParaRPr lang="en-US" altLang="ja-JP" dirty="0"/>
          </a:p>
          <a:p>
            <a:pPr>
              <a:buFont typeface="Times New Roman" pitchFamily="18" charset="0"/>
              <a:buChar char="−"/>
            </a:pPr>
            <a:r>
              <a:rPr lang="en-US" altLang="ja-JP" dirty="0" smtClean="0"/>
              <a:t>Add New Operating  Channel 	</a:t>
            </a:r>
          </a:p>
          <a:p>
            <a:pPr>
              <a:buFont typeface="Times New Roman" pitchFamily="18" charset="0"/>
              <a:buChar char="−"/>
            </a:pPr>
            <a:r>
              <a:rPr lang="en-US" altLang="ja-JP" dirty="0" smtClean="0"/>
              <a:t>Stop Operating Channel 		</a:t>
            </a:r>
          </a:p>
          <a:p>
            <a:pPr>
              <a:buFont typeface="Times New Roman" pitchFamily="18" charset="0"/>
              <a:buChar char="−"/>
            </a:pPr>
            <a:r>
              <a:rPr lang="en-US" altLang="ja-JP" dirty="0" smtClean="0"/>
              <a:t>Switch Operating Channel 	</a:t>
            </a:r>
          </a:p>
          <a:p>
            <a:pPr>
              <a:buFont typeface="Times New Roman" pitchFamily="18" charset="0"/>
              <a:buChar char="−"/>
            </a:pPr>
            <a:endParaRPr lang="en-US" altLang="ja-JP" dirty="0"/>
          </a:p>
        </p:txBody>
      </p:sp>
    </p:spTree>
    <p:extLst>
      <p:ext uri="{BB962C8B-B14F-4D97-AF65-F5344CB8AC3E}">
        <p14:creationId xmlns:p14="http://schemas.microsoft.com/office/powerpoint/2010/main" val="1154523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Channel Allocation Manager </a:t>
            </a:r>
            <a:r>
              <a:rPr lang="en-US" altLang="ja-JP" dirty="0" smtClean="0"/>
              <a:t>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8</a:t>
            </a:fld>
            <a:endParaRPr lang="en-US"/>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81965"/>
            <a:ext cx="6840760" cy="299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400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a:defRPr/>
            </a:pPr>
            <a:r>
              <a:rPr lang="en-US" altLang="ja-JP" dirty="0"/>
              <a:t>January 2013</a:t>
            </a:r>
          </a:p>
        </p:txBody>
      </p:sp>
      <p:sp>
        <p:nvSpPr>
          <p:cNvPr id="5" name="フッター プレースホルダー 4"/>
          <p:cNvSpPr>
            <a:spLocks noGrp="1"/>
          </p:cNvSpPr>
          <p:nvPr>
            <p:ph type="ftr" sz="quarter" idx="11"/>
          </p:nvPr>
        </p:nvSpPr>
        <p:spPr/>
        <p:txBody>
          <a:bodyPr/>
          <a:lstStyle/>
          <a:p>
            <a:pPr>
              <a:defRPr/>
            </a:pPr>
            <a:r>
              <a:rPr lang="en-US" smtClean="0"/>
              <a:t>Keat-Beng Toh, Hitachi Kokusai Electric</a:t>
            </a:r>
            <a:endParaRPr lang="en-US"/>
          </a:p>
        </p:txBody>
      </p:sp>
      <p:sp>
        <p:nvSpPr>
          <p:cNvPr id="6" name="スライド番号プレースホルダー 5"/>
          <p:cNvSpPr>
            <a:spLocks noGrp="1"/>
          </p:cNvSpPr>
          <p:nvPr>
            <p:ph type="sldNum" sz="quarter" idx="12"/>
          </p:nvPr>
        </p:nvSpPr>
        <p:spPr/>
        <p:txBody>
          <a:bodyPr/>
          <a:lstStyle/>
          <a:p>
            <a:pPr>
              <a:defRPr/>
            </a:pPr>
            <a:r>
              <a:rPr lang="en-US" smtClean="0"/>
              <a:t>Slide </a:t>
            </a:r>
            <a:fld id="{329D5634-4F47-4787-B28D-CBD8D23B71A3}" type="slidenum">
              <a:rPr lang="en-US" smtClean="0"/>
              <a:pPr>
                <a:defRPr/>
              </a:pPr>
              <a:t>9</a:t>
            </a:fld>
            <a:endParaRPr lang="en-US"/>
          </a:p>
        </p:txBody>
      </p:sp>
      <p:sp>
        <p:nvSpPr>
          <p:cNvPr id="7" name="コンテンツ プレースホルダー 1"/>
          <p:cNvSpPr txBox="1">
            <a:spLocks/>
          </p:cNvSpPr>
          <p:nvPr/>
        </p:nvSpPr>
        <p:spPr bwMode="auto">
          <a:xfrm>
            <a:off x="873382" y="1334067"/>
            <a:ext cx="7371026" cy="460851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endParaRPr lang="en-US" altLang="ja-JP" dirty="0" smtClean="0"/>
          </a:p>
          <a:p>
            <a:r>
              <a:rPr lang="en-US" altLang="ja-JP" dirty="0" smtClean="0"/>
              <a:t>Add </a:t>
            </a:r>
            <a:r>
              <a:rPr lang="en-US" altLang="ja-JP" dirty="0"/>
              <a:t>New Operating  Channel </a:t>
            </a:r>
            <a:endParaRPr lang="en-US" altLang="ja-JP" dirty="0" smtClean="0"/>
          </a:p>
          <a:p>
            <a:pPr>
              <a:buFont typeface="Times New Roman" pitchFamily="18" charset="0"/>
              <a:buChar char="−"/>
            </a:pPr>
            <a:r>
              <a:rPr lang="en-US" altLang="ja-JP" dirty="0"/>
              <a:t>a</a:t>
            </a:r>
            <a:r>
              <a:rPr lang="en-US" altLang="ja-JP" dirty="0" smtClean="0"/>
              <a:t>llocate new operating channel to each available channel transceiver unit (CHU)</a:t>
            </a:r>
          </a:p>
          <a:p>
            <a:pPr marL="0" indent="0">
              <a:buNone/>
            </a:pPr>
            <a:endParaRPr lang="en-US" altLang="ja-JP" sz="1000" dirty="0" smtClean="0"/>
          </a:p>
          <a:p>
            <a:r>
              <a:rPr lang="en-US" altLang="ja-JP" dirty="0" smtClean="0"/>
              <a:t>Stop </a:t>
            </a:r>
            <a:r>
              <a:rPr lang="en-US" altLang="ja-JP" dirty="0"/>
              <a:t>Operating </a:t>
            </a:r>
            <a:r>
              <a:rPr lang="en-US" altLang="ja-JP" dirty="0" smtClean="0"/>
              <a:t>Channel</a:t>
            </a:r>
          </a:p>
          <a:p>
            <a:pPr>
              <a:buFont typeface="Times New Roman" pitchFamily="18" charset="0"/>
              <a:buChar char="−"/>
            </a:pPr>
            <a:r>
              <a:rPr lang="en-US" altLang="ja-JP" dirty="0"/>
              <a:t>s</a:t>
            </a:r>
            <a:r>
              <a:rPr lang="en-US" altLang="ja-JP" dirty="0" smtClean="0"/>
              <a:t>top the operating channel of the specific CHU</a:t>
            </a:r>
            <a:endParaRPr lang="en-US" altLang="ja-JP" dirty="0"/>
          </a:p>
          <a:p>
            <a:pPr>
              <a:buFont typeface="Times New Roman" pitchFamily="18" charset="0"/>
              <a:buChar char="−"/>
            </a:pPr>
            <a:endParaRPr lang="en-US" altLang="ja-JP" sz="1000" dirty="0"/>
          </a:p>
          <a:p>
            <a:r>
              <a:rPr lang="en-US" altLang="ja-JP" dirty="0" smtClean="0"/>
              <a:t>Switch </a:t>
            </a:r>
            <a:r>
              <a:rPr lang="en-US" altLang="ja-JP" dirty="0"/>
              <a:t>Operating </a:t>
            </a:r>
            <a:r>
              <a:rPr lang="en-US" altLang="ja-JP" dirty="0" smtClean="0"/>
              <a:t>Channel</a:t>
            </a:r>
          </a:p>
          <a:p>
            <a:pPr>
              <a:buFont typeface="Times New Roman" pitchFamily="18" charset="0"/>
              <a:buChar char="−"/>
            </a:pPr>
            <a:r>
              <a:rPr lang="en-US" altLang="ja-JP" dirty="0"/>
              <a:t>s</a:t>
            </a:r>
            <a:r>
              <a:rPr lang="en-US" altLang="ja-JP" dirty="0" smtClean="0"/>
              <a:t>witch the operating channel of the specific CHU</a:t>
            </a:r>
            <a:endParaRPr lang="en-US" altLang="ja-JP" dirty="0"/>
          </a:p>
        </p:txBody>
      </p:sp>
      <p:sp>
        <p:nvSpPr>
          <p:cNvPr id="8" name="タイトル 2"/>
          <p:cNvSpPr>
            <a:spLocks noGrp="1"/>
          </p:cNvSpPr>
          <p:nvPr>
            <p:ph type="title"/>
          </p:nvPr>
        </p:nvSpPr>
        <p:spPr>
          <a:xfrm>
            <a:off x="672695" y="622464"/>
            <a:ext cx="7772400" cy="1066800"/>
          </a:xfrm>
        </p:spPr>
        <p:txBody>
          <a:bodyPr/>
          <a:lstStyle/>
          <a:p>
            <a:r>
              <a:rPr lang="en-US" altLang="ja-JP" dirty="0"/>
              <a:t>Channel Allocation Manager </a:t>
            </a:r>
            <a:r>
              <a:rPr lang="en-US" altLang="ja-JP" dirty="0" smtClean="0"/>
              <a:t>(cont.)</a:t>
            </a:r>
            <a:endParaRPr kumimoji="1" lang="ja-JP" altLang="en-US" dirty="0"/>
          </a:p>
        </p:txBody>
      </p:sp>
      <p:sp>
        <p:nvSpPr>
          <p:cNvPr id="10" name="Rectangle 3"/>
          <p:cNvSpPr txBox="1">
            <a:spLocks noChangeArrowheads="1"/>
          </p:cNvSpPr>
          <p:nvPr/>
        </p:nvSpPr>
        <p:spPr bwMode="auto">
          <a:xfrm>
            <a:off x="755576" y="5450502"/>
            <a:ext cx="7772400" cy="64807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000">
                <a:solidFill>
                  <a:schemeClr val="tx1"/>
                </a:solidFill>
                <a:latin typeface="+mn-lt"/>
              </a:defRPr>
            </a:lvl2pPr>
            <a:lvl3pPr marL="1085850" indent="-228600" algn="l" rtl="0" eaLnBrk="0" fontAlgn="base" hangingPunct="0">
              <a:spcBef>
                <a:spcPct val="20000"/>
              </a:spcBef>
              <a:spcAft>
                <a:spcPct val="0"/>
              </a:spcAft>
              <a:buChar char="•"/>
              <a:defRPr kumimoji="1">
                <a:solidFill>
                  <a:schemeClr val="tx1"/>
                </a:solidFill>
                <a:latin typeface="+mn-lt"/>
              </a:defRPr>
            </a:lvl3pPr>
            <a:lvl4pPr marL="1428750" indent="-228600" algn="l" rtl="0" eaLnBrk="0" fontAlgn="base" hangingPunct="0">
              <a:spcBef>
                <a:spcPct val="20000"/>
              </a:spcBef>
              <a:spcAft>
                <a:spcPct val="0"/>
              </a:spcAft>
              <a:buChar char="–"/>
              <a:defRPr kumimoji="1" sz="1600">
                <a:solidFill>
                  <a:schemeClr val="tx1"/>
                </a:solidFill>
                <a:latin typeface="+mn-lt"/>
              </a:defRPr>
            </a:lvl4pPr>
            <a:lvl5pPr marL="1771650" indent="-228600" algn="l" rtl="0" eaLnBrk="0" fontAlgn="base" hangingPunct="0">
              <a:spcBef>
                <a:spcPct val="20000"/>
              </a:spcBef>
              <a:spcAft>
                <a:spcPct val="0"/>
              </a:spcAft>
              <a:buChar char="•"/>
              <a:defRPr kumimoji="1" sz="1600">
                <a:solidFill>
                  <a:schemeClr val="tx1"/>
                </a:solidFill>
                <a:latin typeface="+mn-lt"/>
              </a:defRPr>
            </a:lvl5pPr>
            <a:lvl6pPr marL="2228850" indent="-228600" algn="l" rtl="0" eaLnBrk="1" fontAlgn="base" hangingPunct="1">
              <a:spcBef>
                <a:spcPct val="20000"/>
              </a:spcBef>
              <a:spcAft>
                <a:spcPct val="0"/>
              </a:spcAft>
              <a:buChar char="•"/>
              <a:defRPr kumimoji="1" sz="1600">
                <a:solidFill>
                  <a:schemeClr val="tx1"/>
                </a:solidFill>
                <a:latin typeface="+mn-lt"/>
              </a:defRPr>
            </a:lvl6pPr>
            <a:lvl7pPr marL="2686050" indent="-228600" algn="l" rtl="0" eaLnBrk="1" fontAlgn="base" hangingPunct="1">
              <a:spcBef>
                <a:spcPct val="20000"/>
              </a:spcBef>
              <a:spcAft>
                <a:spcPct val="0"/>
              </a:spcAft>
              <a:buChar char="•"/>
              <a:defRPr kumimoji="1" sz="1600">
                <a:solidFill>
                  <a:schemeClr val="tx1"/>
                </a:solidFill>
                <a:latin typeface="+mn-lt"/>
              </a:defRPr>
            </a:lvl7pPr>
            <a:lvl8pPr marL="3143250" indent="-228600" algn="l" rtl="0" eaLnBrk="1" fontAlgn="base" hangingPunct="1">
              <a:spcBef>
                <a:spcPct val="20000"/>
              </a:spcBef>
              <a:spcAft>
                <a:spcPct val="0"/>
              </a:spcAft>
              <a:buChar char="•"/>
              <a:defRPr kumimoji="1" sz="1600">
                <a:solidFill>
                  <a:schemeClr val="tx1"/>
                </a:solidFill>
                <a:latin typeface="+mn-lt"/>
              </a:defRPr>
            </a:lvl8pPr>
            <a:lvl9pPr marL="3600450" indent="-228600" algn="l" rtl="0" eaLnBrk="1" fontAlgn="base" hangingPunct="1">
              <a:spcBef>
                <a:spcPct val="20000"/>
              </a:spcBef>
              <a:spcAft>
                <a:spcPct val="0"/>
              </a:spcAft>
              <a:buChar char="•"/>
              <a:defRPr kumimoji="1" sz="1600">
                <a:solidFill>
                  <a:schemeClr val="tx1"/>
                </a:solidFill>
                <a:latin typeface="+mn-lt"/>
              </a:defRPr>
            </a:lvl9pPr>
          </a:lstStyle>
          <a:p>
            <a:pPr marL="0" indent="0" eaLnBrk="1" hangingPunct="1">
              <a:spcBef>
                <a:spcPct val="50000"/>
              </a:spcBef>
              <a:buNone/>
            </a:pPr>
            <a:r>
              <a:rPr lang="en-US" altLang="ja-JP" sz="1800" dirty="0" smtClean="0">
                <a:ea typeface="ＭＳ Ｐゴシック" charset="-128"/>
              </a:rPr>
              <a:t>CHU: A transceiver unit for a specific channel operation which is consists of a MAC Layer and a Physical Layer.  </a:t>
            </a:r>
          </a:p>
        </p:txBody>
      </p:sp>
    </p:spTree>
    <p:extLst>
      <p:ext uri="{BB962C8B-B14F-4D97-AF65-F5344CB8AC3E}">
        <p14:creationId xmlns:p14="http://schemas.microsoft.com/office/powerpoint/2010/main" val="1465851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22-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22-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802-22-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22-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22-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22-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22-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22-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22-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400" b="1"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802-22-Submission</Template>
  <TotalTime>6698</TotalTime>
  <Words>2088</Words>
  <Application>Microsoft Office PowerPoint</Application>
  <PresentationFormat>画面に合わせる (4:3)</PresentationFormat>
  <Paragraphs>421</Paragraphs>
  <Slides>36</Slides>
  <Notes>2</Notes>
  <HiddenSlides>0</HiddenSlides>
  <MMClips>0</MMClips>
  <ScaleCrop>false</ScaleCrop>
  <HeadingPairs>
    <vt:vector size="6" baseType="variant">
      <vt:variant>
        <vt:lpstr>テーマ</vt:lpstr>
      </vt:variant>
      <vt:variant>
        <vt:i4>2</vt:i4>
      </vt:variant>
      <vt:variant>
        <vt:lpstr>埋め込まれた OLE サーバー</vt:lpstr>
      </vt:variant>
      <vt:variant>
        <vt:i4>2</vt:i4>
      </vt:variant>
      <vt:variant>
        <vt:lpstr>スライド タイトル</vt:lpstr>
      </vt:variant>
      <vt:variant>
        <vt:i4>36</vt:i4>
      </vt:variant>
    </vt:vector>
  </HeadingPairs>
  <TitlesOfParts>
    <vt:vector size="40" baseType="lpstr">
      <vt:lpstr>802-22-Submission</vt:lpstr>
      <vt:lpstr>標準デザイン</vt:lpstr>
      <vt:lpstr>Document</vt:lpstr>
      <vt:lpstr>数式</vt:lpstr>
      <vt:lpstr>[MAC Proposal for IEEE 802.22b by Hitachi Kokusai Electric]</vt:lpstr>
      <vt:lpstr>Abstract</vt:lpstr>
      <vt:lpstr>Functional Requirements [2]</vt:lpstr>
      <vt:lpstr>Multi Channel MAC</vt:lpstr>
      <vt:lpstr>Outline</vt:lpstr>
      <vt:lpstr>Motivation </vt:lpstr>
      <vt:lpstr>Changes to current IEEE Std. 802.22-2011 </vt:lpstr>
      <vt:lpstr>Channel Allocation Manager  </vt:lpstr>
      <vt:lpstr>Channel Allocation Manager (cont.)</vt:lpstr>
      <vt:lpstr>Operation Flow for Adding New  Operating Channel</vt:lpstr>
      <vt:lpstr>Operation Flow for BS search command (specific channel)</vt:lpstr>
      <vt:lpstr>Message for Aggregation Information</vt:lpstr>
      <vt:lpstr>Operation Flow for Stopping  Operating Channel</vt:lpstr>
      <vt:lpstr>Message for Stop Operation Request</vt:lpstr>
      <vt:lpstr>Message for Stop Operation Acknowledgement</vt:lpstr>
      <vt:lpstr>Operation Flow for Switching  Operating Channel</vt:lpstr>
      <vt:lpstr>Message for Channel Switch Request</vt:lpstr>
      <vt:lpstr>Message for Channel Switch Acknowledgement</vt:lpstr>
      <vt:lpstr>Changes on BS initialization procedure</vt:lpstr>
      <vt:lpstr>Commence multichannel operation at BS</vt:lpstr>
      <vt:lpstr>Changes on CPE initialization procedure</vt:lpstr>
      <vt:lpstr>Commence multichannel operation at CPE</vt:lpstr>
      <vt:lpstr>Multichannel Sharing Scheme</vt:lpstr>
      <vt:lpstr>Outline</vt:lpstr>
      <vt:lpstr>Motivation [3] </vt:lpstr>
      <vt:lpstr>Changes to current IEEE Std. 802.22-2011 </vt:lpstr>
      <vt:lpstr>Operation Flow for Multi Channel Sharing Scheme (MCSS) [3]</vt:lpstr>
      <vt:lpstr>Message Flow of the MCSS [3]</vt:lpstr>
      <vt:lpstr>Conclusion</vt:lpstr>
      <vt:lpstr>References</vt:lpstr>
      <vt:lpstr>Appendix</vt:lpstr>
      <vt:lpstr>Appendix: MCSS (1/5) [3]</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[PAPR evaluation on SCH in IEEE 802.22]</dc:title>
  <dc:creator>Keat-Beng Toh</dc:creator>
  <cp:lastModifiedBy>M2980</cp:lastModifiedBy>
  <cp:revision>267</cp:revision>
  <cp:lastPrinted>1998-02-10T13:28:06Z</cp:lastPrinted>
  <dcterms:created xsi:type="dcterms:W3CDTF">2012-08-21T07:11:34Z</dcterms:created>
  <dcterms:modified xsi:type="dcterms:W3CDTF">2013-01-12T03:37:25Z</dcterms:modified>
</cp:coreProperties>
</file>