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547" r:id="rId3"/>
    <p:sldId id="548" r:id="rId4"/>
    <p:sldId id="575" r:id="rId5"/>
    <p:sldId id="579" r:id="rId6"/>
    <p:sldId id="549" r:id="rId7"/>
    <p:sldId id="550" r:id="rId8"/>
    <p:sldId id="551" r:id="rId9"/>
    <p:sldId id="552" r:id="rId10"/>
    <p:sldId id="553" r:id="rId11"/>
    <p:sldId id="554" r:id="rId12"/>
    <p:sldId id="577" r:id="rId13"/>
    <p:sldId id="556" r:id="rId14"/>
    <p:sldId id="557" r:id="rId15"/>
    <p:sldId id="558" r:id="rId16"/>
    <p:sldId id="561" r:id="rId17"/>
    <p:sldId id="559" r:id="rId18"/>
    <p:sldId id="578" r:id="rId19"/>
    <p:sldId id="584" r:id="rId20"/>
    <p:sldId id="586" r:id="rId21"/>
    <p:sldId id="587" r:id="rId22"/>
    <p:sldId id="588" r:id="rId23"/>
    <p:sldId id="573" r:id="rId24"/>
    <p:sldId id="574" r:id="rId25"/>
    <p:sldId id="583" r:id="rId26"/>
    <p:sldId id="544" r:id="rId27"/>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660"/>
  </p:normalViewPr>
  <p:slideViewPr>
    <p:cSldViewPr>
      <p:cViewPr varScale="1">
        <p:scale>
          <a:sx n="83" d="100"/>
          <a:sy n="83" d="100"/>
        </p:scale>
        <p:origin x="-141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xfrm>
            <a:off x="669925" y="112068"/>
            <a:ext cx="806311" cy="23083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dirty="0" smtClean="0"/>
              <a:t>May</a:t>
            </a:r>
            <a:r>
              <a:rPr lang="ko-KR" altLang="en-US" sz="1500" dirty="0" smtClean="0"/>
              <a:t> </a:t>
            </a:r>
            <a:r>
              <a:rPr lang="ko-KR" altLang="en-US" sz="1500" dirty="0"/>
              <a:t>2007</a:t>
            </a:r>
            <a:endParaRPr lang="en-US" altLang="ko-KR" sz="1500" dirty="0"/>
          </a:p>
        </p:txBody>
      </p:sp>
      <p:sp>
        <p:nvSpPr>
          <p:cNvPr id="17411"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May </a:t>
            </a:r>
            <a:r>
              <a:rPr lang="en-US" altLang="ko-KR" dirty="0" smtClean="0"/>
              <a:t>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May </a:t>
            </a:r>
            <a:r>
              <a:rPr lang="en-US" altLang="ko-KR" dirty="0" smtClean="0"/>
              <a:t>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July </a:t>
            </a:r>
            <a:r>
              <a:rPr lang="en-US" altLang="ko-KR" dirty="0" smtClean="0"/>
              <a:t>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4899658" y="334189"/>
            <a:ext cx="354584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IEEE </a:t>
            </a:r>
            <a:r>
              <a:rPr lang="en-US" altLang="ja-JP" sz="1800" b="1" dirty="0" smtClean="0"/>
              <a:t>22-12-0069-00-000b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xfrm>
            <a:off x="7048324" y="6475413"/>
            <a:ext cx="149560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16387" name="슬라이드 번호 개체 틀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a:t>
            </a:r>
            <a:r>
              <a:rPr lang="en-US" altLang="ko-KR" sz="2800" dirty="0" smtClean="0">
                <a:latin typeface="Times New Roman" charset="0"/>
                <a:ea typeface="굴림" charset="0"/>
                <a:cs typeface="굴림" charset="0"/>
              </a:rPr>
              <a:t>July </a:t>
            </a:r>
            <a:r>
              <a:rPr lang="en-US" altLang="ko-KR" sz="2800" dirty="0" smtClean="0">
                <a:latin typeface="Times New Roman" charset="0"/>
                <a:ea typeface="굴림" charset="0"/>
                <a:cs typeface="굴림" charset="0"/>
              </a:rPr>
              <a:t>2012 Plan &amp; Report</a:t>
            </a:r>
            <a:endParaRPr lang="en-US" altLang="ko-KR" sz="2800" dirty="0">
              <a:latin typeface="Times New Roman" charset="0"/>
              <a:ea typeface="굴림" charset="0"/>
              <a:cs typeface="굴림" charset="0"/>
            </a:endParaRP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a:t>
            </a:r>
            <a:r>
              <a:rPr lang="en-US" altLang="ko-KR" sz="2000" b="0" dirty="0" smtClean="0">
                <a:latin typeface="Times New Roman" charset="0"/>
                <a:ea typeface="굴림" charset="0"/>
                <a:cs typeface="굴림" charset="0"/>
              </a:rPr>
              <a:t>2012-07-18</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a:t>
            </a:r>
            <a:r>
              <a:rPr lang="en-GB" altLang="ja-JP" sz="900" b="0" dirty="0" smtClean="0"/>
              <a:t>July </a:t>
            </a:r>
            <a:r>
              <a:rPr lang="en-GB" altLang="ja-JP" sz="900" b="0" dirty="0" smtClean="0"/>
              <a:t>include portions of this contribution; and at the IEEE’s sole discretion to permit others to reproduce in whole or in part the resulting IEEE Standards publication.  The contributor also acknowledges and accepts that this contribution </a:t>
            </a:r>
            <a:r>
              <a:rPr lang="en-GB" altLang="ja-JP" sz="900" b="0" dirty="0" smtClean="0"/>
              <a:t>July </a:t>
            </a:r>
            <a:r>
              <a:rPr lang="en-GB" altLang="ja-JP" sz="900" b="0" dirty="0" smtClean="0"/>
              <a:t>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a:t>
            </a:r>
            <a:r>
              <a:rPr lang="en-GB" altLang="ja-JP" sz="900" b="0" dirty="0" smtClean="0"/>
              <a:t>July </a:t>
            </a:r>
            <a:r>
              <a:rPr lang="en-GB" altLang="ja-JP" sz="900" b="0" dirty="0" smtClean="0"/>
              <a:t>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a:xfrm>
            <a:off x="696913" y="334189"/>
            <a:ext cx="968214" cy="276999"/>
          </a:xfrm>
        </p:spPr>
        <p:txBody>
          <a:bodyPr/>
          <a:lstStyle/>
          <a:p>
            <a:pPr>
              <a:defRPr/>
            </a:pPr>
            <a:r>
              <a:rPr lang="en-US" altLang="ko-KR" dirty="0" smtClean="0"/>
              <a:t>July </a:t>
            </a:r>
            <a:r>
              <a:rPr lang="en-US" altLang="ko-KR" dirty="0" smtClean="0"/>
              <a:t>2012</a:t>
            </a:r>
            <a:endParaRPr lang="en-US" altLang="ko-KR" dirty="0"/>
          </a:p>
        </p:txBody>
      </p:sp>
      <p:graphicFrame>
        <p:nvGraphicFramePr>
          <p:cNvPr id="16409" name="Object 25"/>
          <p:cNvGraphicFramePr>
            <a:graphicFrameLocks noChangeAspect="1"/>
          </p:cNvGraphicFramePr>
          <p:nvPr/>
        </p:nvGraphicFramePr>
        <p:xfrm>
          <a:off x="612775" y="2713038"/>
          <a:ext cx="7847657" cy="703262"/>
        </p:xfrm>
        <a:graphic>
          <a:graphicData uri="http://schemas.openxmlformats.org/presentationml/2006/ole">
            <p:oleObj spid="_x0000_s16409" name="Document" r:id="rId7"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a:xfrm>
            <a:off x="251520" y="1772816"/>
            <a:ext cx="8712968" cy="4114800"/>
          </a:xfrm>
        </p:spPr>
        <p:txBody>
          <a:bodyPr/>
          <a:lstStyle/>
          <a:p>
            <a:pPr marL="230188" indent="-230188">
              <a:lnSpc>
                <a:spcPct val="80000"/>
              </a:lnSpc>
            </a:pPr>
            <a:endParaRPr lang="en-US" altLang="ja-JP" sz="500" u="sng" dirty="0" smtClean="0">
              <a:solidFill>
                <a:srgbClr val="FF0000"/>
              </a:solidFill>
            </a:endParaRPr>
          </a:p>
          <a:p>
            <a:pPr marL="230188" indent="-230188">
              <a:lnSpc>
                <a:spcPct val="80000"/>
              </a:lnSpc>
              <a:spcAft>
                <a:spcPct val="40000"/>
              </a:spcAft>
            </a:pPr>
            <a:r>
              <a:rPr lang="en-US" altLang="ja-JP" sz="20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interpretation, validity, or essentiality of patents/patent claims.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specific license rates, terms, or conditions.</a:t>
            </a:r>
          </a:p>
          <a:p>
            <a:pPr marL="1143000" lvl="2">
              <a:lnSpc>
                <a:spcPct val="80000"/>
              </a:lnSpc>
              <a:spcAft>
                <a:spcPct val="40000"/>
              </a:spcAft>
            </a:pPr>
            <a:r>
              <a:rPr lang="en-US" altLang="ja-JP" sz="1600" dirty="0" smtClean="0"/>
              <a:t>Relative costs, including licensing costs of essential patent claims, of different technical approaches </a:t>
            </a:r>
            <a:r>
              <a:rPr lang="en-US" altLang="ja-JP" sz="1600" dirty="0" smtClean="0"/>
              <a:t>July </a:t>
            </a:r>
            <a:r>
              <a:rPr lang="en-US" altLang="ja-JP" sz="1600" dirty="0" smtClean="0"/>
              <a:t>be discussed in standards development meetings. </a:t>
            </a:r>
          </a:p>
          <a:p>
            <a:pPr marL="1600200" lvl="3">
              <a:lnSpc>
                <a:spcPct val="80000"/>
              </a:lnSpc>
              <a:spcAft>
                <a:spcPct val="40000"/>
              </a:spcAft>
            </a:pPr>
            <a:r>
              <a:rPr lang="en-GB" altLang="ja-JP" dirty="0" smtClean="0"/>
              <a:t>Technical considerations remain primary focus</a:t>
            </a:r>
            <a:endParaRPr lang="en-US" altLang="ja-JP" dirty="0" smtClean="0"/>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or engage in the fixing of product prices, allocation of customers, or division of sales markets.</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status or substance of ongoing or threatened litigation.</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be silent if inappropriate topics are discussed </a:t>
            </a:r>
            <a:r>
              <a:rPr lang="en-US" altLang="ja-JP" sz="1800" b="1" dirty="0" smtClean="0">
                <a:latin typeface="Arial" charset="0"/>
              </a:rPr>
              <a:t>…</a:t>
            </a:r>
            <a:r>
              <a:rPr lang="en-US" altLang="ja-JP" sz="1800" b="1" dirty="0" smtClean="0"/>
              <a:t> do formally object.</a:t>
            </a:r>
          </a:p>
          <a:p>
            <a:pPr marL="230188" indent="-230188" algn="ctr">
              <a:lnSpc>
                <a:spcPct val="80000"/>
              </a:lnSpc>
            </a:pPr>
            <a:r>
              <a:rPr lang="en-US" altLang="ja-JP" dirty="0" smtClean="0"/>
              <a:t>---------------------------------------------------------------   </a:t>
            </a:r>
            <a:endParaRPr lang="en-US" altLang="ja-JP" sz="1400" dirty="0" smtClean="0"/>
          </a:p>
          <a:p>
            <a:pPr marL="230188" indent="-230188" algn="ctr">
              <a:lnSpc>
                <a:spcPct val="80000"/>
              </a:lnSpc>
            </a:pPr>
            <a:r>
              <a:rPr lang="en-US" altLang="ja-JP" sz="1400" dirty="0" smtClean="0"/>
              <a:t>See </a:t>
            </a:r>
            <a:r>
              <a:rPr lang="en-US" altLang="ja-JP" sz="1400" i="1" dirty="0" smtClean="0"/>
              <a:t>IEEE-SA Standards Board Operations Manual</a:t>
            </a:r>
            <a:r>
              <a:rPr lang="en-US" altLang="ja-JP" sz="1400" dirty="0" smtClean="0"/>
              <a:t>, clause 5.3.10 and </a:t>
            </a:r>
            <a:r>
              <a:rPr lang="en-GB" altLang="ja-JP" sz="1400" dirty="0" smtClean="0"/>
              <a:t>“Promoting Competition and Innovation: What You Need to Know about the IEEE Standards Association's Antitrust and Competition Policy”</a:t>
            </a:r>
            <a:r>
              <a:rPr lang="en-US" altLang="ja-JP" sz="1400" dirty="0" smtClean="0"/>
              <a:t> for more details.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a:t>
            </a:r>
            <a:r>
              <a:rPr lang="en-US" altLang="ja-JP" dirty="0" smtClean="0"/>
              <a:t>July </a:t>
            </a:r>
            <a:r>
              <a:rPr lang="en-US" altLang="ja-JP" dirty="0" smtClean="0"/>
              <a:t>802.22b agenda as contained in </a:t>
            </a:r>
            <a:r>
              <a:rPr lang="en-US" altLang="ja-JP" dirty="0" smtClean="0"/>
              <a:t>22-12-0067-01-000b</a:t>
            </a:r>
            <a:endParaRPr lang="en-US" altLang="ja-JP"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a:t>
            </a:r>
            <a:endParaRPr lang="en-US" altLang="ja-JP" dirty="0" smtClean="0"/>
          </a:p>
          <a:p>
            <a:endParaRPr lang="en-US" altLang="ja-JP" dirty="0" smtClean="0"/>
          </a:p>
          <a:p>
            <a:r>
              <a:rPr kumimoji="1"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a:t>
            </a:r>
            <a:r>
              <a:rPr kumimoji="1" lang="en-US" altLang="ja-JP" dirty="0" smtClean="0"/>
              <a:t>July 17</a:t>
            </a:r>
            <a:r>
              <a:rPr kumimoji="1" lang="en-US" altLang="ja-JP" baseline="30000" dirty="0" smtClean="0"/>
              <a:t>th</a:t>
            </a:r>
            <a:r>
              <a:rPr kumimoji="1" lang="en-US" altLang="ja-JP" dirty="0" smtClean="0"/>
              <a:t> AM1</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Review from </a:t>
            </a:r>
            <a:r>
              <a:rPr lang="en-US" altLang="ja-JP" dirty="0" smtClean="0"/>
              <a:t>May</a:t>
            </a:r>
            <a:endParaRPr lang="en-US" altLang="ja-JP" dirty="0" smtClean="0"/>
          </a:p>
          <a:p>
            <a:r>
              <a:rPr lang="en-US" altLang="ja-JP" dirty="0" smtClean="0"/>
              <a:t>Approve minutes from </a:t>
            </a:r>
            <a:r>
              <a:rPr lang="en-US" altLang="ja-JP" dirty="0" smtClean="0"/>
              <a:t>May</a:t>
            </a:r>
            <a:endParaRPr lang="en-US" altLang="ja-JP" dirty="0" smtClean="0"/>
          </a:p>
          <a:p>
            <a:r>
              <a:rPr lang="en-US" altLang="ja-JP" dirty="0" smtClean="0"/>
              <a:t>Review conference calls</a:t>
            </a:r>
          </a:p>
          <a:p>
            <a:r>
              <a:rPr lang="en-US" altLang="ja-JP" dirty="0" smtClean="0"/>
              <a:t>Approve minutes from conference calls</a:t>
            </a:r>
          </a:p>
          <a:p>
            <a:r>
              <a:rPr lang="en-US" altLang="ja-JP" dirty="0" smtClean="0"/>
              <a:t>Call for contributions</a:t>
            </a:r>
          </a:p>
          <a:p>
            <a:r>
              <a:rPr kumimoji="1" lang="en-US" altLang="ja-JP" dirty="0" smtClean="0"/>
              <a:t>Selection criteria discussion</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from </a:t>
            </a:r>
            <a:r>
              <a:rPr lang="en-US" altLang="ja-JP" dirty="0" smtClean="0"/>
              <a:t>May</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latin typeface="Times New Roman" charset="0"/>
              </a:rPr>
              <a:t>May </a:t>
            </a:r>
            <a:r>
              <a:rPr lang="en-US" altLang="ja-JP" dirty="0" smtClean="0">
                <a:latin typeface="Times New Roman" charset="0"/>
              </a:rPr>
              <a:t>meeting review</a:t>
            </a:r>
          </a:p>
          <a:p>
            <a:pPr lvl="1"/>
            <a:r>
              <a:rPr lang="da-DK" altLang="ja-JP" dirty="0" smtClean="0"/>
              <a:t>Present </a:t>
            </a:r>
            <a:r>
              <a:rPr lang="da-DK" altLang="ja-JP" dirty="0" smtClean="0"/>
              <a:t>Link Budget Analysis for IEEE </a:t>
            </a:r>
            <a:r>
              <a:rPr lang="da-DK" altLang="ja-JP" dirty="0" smtClean="0"/>
              <a:t>802.22b</a:t>
            </a:r>
          </a:p>
          <a:p>
            <a:pPr lvl="2"/>
            <a:r>
              <a:rPr kumimoji="1" lang="en-US" altLang="ja-JP" sz="2000" dirty="0" smtClean="0"/>
              <a:t>IEEE </a:t>
            </a:r>
            <a:r>
              <a:rPr kumimoji="1" lang="en-US" altLang="ja-JP" sz="2000" dirty="0" smtClean="0"/>
              <a:t>802.22-12/0054r0 - </a:t>
            </a:r>
            <a:r>
              <a:rPr lang="en-US" altLang="ja-JP" sz="2000" dirty="0" err="1" smtClean="0"/>
              <a:t>Shigenobu</a:t>
            </a:r>
            <a:r>
              <a:rPr lang="en-US" altLang="ja-JP" sz="2000" dirty="0" smtClean="0"/>
              <a:t> Sasaki and </a:t>
            </a:r>
            <a:r>
              <a:rPr lang="en-US" altLang="ja-JP" sz="2000" dirty="0" err="1" smtClean="0"/>
              <a:t>Bingxuan</a:t>
            </a:r>
            <a:r>
              <a:rPr lang="en-US" altLang="ja-JP" sz="2000" dirty="0" smtClean="0"/>
              <a:t> Zhao (Niigata Univ.)</a:t>
            </a:r>
          </a:p>
          <a:p>
            <a:pPr lvl="1"/>
            <a:r>
              <a:rPr lang="en-US" altLang="ja-JP" dirty="0" smtClean="0"/>
              <a:t>Present </a:t>
            </a:r>
            <a:r>
              <a:rPr lang="en-US" altLang="ja-JP" dirty="0" smtClean="0"/>
              <a:t>Preliminary Link Budget Analysis for </a:t>
            </a:r>
            <a:r>
              <a:rPr lang="en-US" altLang="ja-JP" dirty="0" smtClean="0"/>
              <a:t>802.22b</a:t>
            </a:r>
          </a:p>
          <a:p>
            <a:pPr lvl="2"/>
            <a:r>
              <a:rPr kumimoji="1" lang="en-US" altLang="ja-JP" sz="2000" dirty="0" smtClean="0"/>
              <a:t>IEEE </a:t>
            </a:r>
            <a:r>
              <a:rPr kumimoji="1" lang="en-US" altLang="ja-JP" sz="2000" dirty="0" smtClean="0"/>
              <a:t>802.22-12/0055r0 - </a:t>
            </a:r>
            <a:r>
              <a:rPr lang="en-US" altLang="ja-JP" sz="2000" dirty="0" err="1" smtClean="0"/>
              <a:t>Xin</a:t>
            </a:r>
            <a:r>
              <a:rPr lang="en-US" altLang="ja-JP" sz="2000" dirty="0" smtClean="0"/>
              <a:t> Zhang, Chang-Woo </a:t>
            </a:r>
            <a:r>
              <a:rPr lang="en-US" altLang="ja-JP" sz="2000" dirty="0" err="1" smtClean="0"/>
              <a:t>Pyo</a:t>
            </a:r>
            <a:r>
              <a:rPr lang="en-US" altLang="ja-JP" sz="2000" dirty="0" smtClean="0"/>
              <a:t>, </a:t>
            </a:r>
            <a:r>
              <a:rPr lang="en-US" altLang="ja-JP" sz="2000" dirty="0" err="1" smtClean="0"/>
              <a:t>Chunyi</a:t>
            </a:r>
            <a:r>
              <a:rPr lang="en-US" altLang="ja-JP" sz="2000" dirty="0" smtClean="0"/>
              <a:t> Song, </a:t>
            </a:r>
            <a:r>
              <a:rPr lang="en-US" altLang="ja-JP" sz="2000" dirty="0" err="1" smtClean="0"/>
              <a:t>Mingtuo</a:t>
            </a:r>
            <a:r>
              <a:rPr lang="en-US" altLang="ja-JP" sz="2000" dirty="0" smtClean="0"/>
              <a:t> Zhou, Hiroshi Harada</a:t>
            </a:r>
          </a:p>
          <a:p>
            <a:pPr lvl="1"/>
            <a:r>
              <a:rPr kumimoji="1" lang="en-US" altLang="ja-JP" dirty="0" smtClean="0"/>
              <a:t>Discuss Selection </a:t>
            </a:r>
            <a:r>
              <a:rPr kumimoji="1" lang="en-US" altLang="ja-JP" dirty="0" smtClean="0"/>
              <a:t>Criteria</a:t>
            </a:r>
          </a:p>
          <a:p>
            <a:pPr lvl="2"/>
            <a:r>
              <a:rPr kumimoji="1" lang="en-US" altLang="ja-JP" sz="2000" dirty="0" smtClean="0"/>
              <a:t>22-12-0025-04-000b-ieee-p802-22b-selection-criteria</a:t>
            </a:r>
          </a:p>
          <a:p>
            <a:pPr lvl="2"/>
            <a:endParaRPr kumimoji="1" lang="en-US" altLang="ja-JP" sz="2000" dirty="0" smtClean="0"/>
          </a:p>
          <a:p>
            <a:pPr lvl="1"/>
            <a:r>
              <a:rPr kumimoji="1" lang="en-US" altLang="ja-JP" dirty="0" smtClean="0"/>
              <a:t>2 Teleconferences </a:t>
            </a:r>
            <a:r>
              <a:rPr kumimoji="1" lang="en-US" altLang="ja-JP" dirty="0" smtClean="0"/>
              <a:t>are done for selection criteria discussion</a:t>
            </a:r>
            <a:endParaRPr kumimoji="1" lang="ja-JP" altLang="en-US" dirty="0" smtClean="0"/>
          </a:p>
          <a:p>
            <a:endParaRPr lang="en-US" altLang="ja-JP" dirty="0" smtClean="0">
              <a:latin typeface="Times New Roman" charset="0"/>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May </a:t>
            </a:r>
            <a:r>
              <a:rPr lang="en-US" altLang="ja-JP" dirty="0" smtClean="0"/>
              <a:t>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a:t>
            </a:r>
            <a:r>
              <a:rPr lang="en-US" altLang="ja-JP" dirty="0" smtClean="0"/>
              <a:t>May </a:t>
            </a:r>
            <a:r>
              <a:rPr lang="en-US" altLang="ja-JP" dirty="0" smtClean="0"/>
              <a:t>802.22b minutes as contained in </a:t>
            </a:r>
            <a:r>
              <a:rPr lang="en-US" altLang="ja-JP" dirty="0" smtClean="0"/>
              <a:t>22-12-0058-00-000b</a:t>
            </a:r>
            <a:endParaRPr lang="en-US" altLang="ja-JP"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a:t>
            </a:r>
            <a:endParaRPr lang="en-US" altLang="ja-JP" dirty="0" smtClean="0"/>
          </a:p>
          <a:p>
            <a:endParaRPr lang="en-US" altLang="ja-JP" dirty="0" smtClean="0"/>
          </a:p>
          <a:p>
            <a:r>
              <a:rPr lang="en-US" altLang="ja-JP" dirty="0" smtClean="0"/>
              <a:t>No objection, Motion passes.</a:t>
            </a:r>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3" name="コンテンツ プレースホルダ 2"/>
          <p:cNvSpPr>
            <a:spLocks noGrp="1"/>
          </p:cNvSpPr>
          <p:nvPr>
            <p:ph idx="1"/>
          </p:nvPr>
        </p:nvSpPr>
        <p:spPr>
          <a:xfrm>
            <a:off x="685800" y="1700808"/>
            <a:ext cx="7772400" cy="4114800"/>
          </a:xfrm>
        </p:spPr>
        <p:txBody>
          <a:bodyPr/>
          <a:lstStyle/>
          <a:p>
            <a:r>
              <a:rPr lang="en-US" altLang="ja-JP" dirty="0" smtClean="0"/>
              <a:t>Motion to approve 802.22b conference call minutes for </a:t>
            </a:r>
            <a:r>
              <a:rPr lang="en-US" altLang="ja-JP" u="sng" dirty="0" smtClean="0"/>
              <a:t>June 5, 2012, June 26, 2012, </a:t>
            </a:r>
            <a:endParaRPr lang="en-US" altLang="ja-JP" u="sng" dirty="0" smtClean="0"/>
          </a:p>
          <a:p>
            <a:pPr>
              <a:buNone/>
            </a:pPr>
            <a:r>
              <a:rPr lang="en-US" altLang="ja-JP" dirty="0" smtClean="0"/>
              <a:t>	as contained in </a:t>
            </a:r>
          </a:p>
          <a:p>
            <a:pPr>
              <a:buNone/>
            </a:pPr>
            <a:r>
              <a:rPr lang="en-US" altLang="ja-JP" dirty="0" smtClean="0"/>
              <a:t>	</a:t>
            </a:r>
            <a:r>
              <a:rPr lang="en-US" altLang="ja-JP" dirty="0" smtClean="0"/>
              <a:t>22-12-0068-00-000b</a:t>
            </a:r>
            <a:endParaRPr lang="en-US" altLang="ja-JP" dirty="0" smtClean="0"/>
          </a:p>
          <a:p>
            <a:pPr>
              <a:buNone/>
            </a:pPr>
            <a:r>
              <a:rPr lang="en-US" altLang="ja-JP" dirty="0" smtClean="0"/>
              <a:t>	</a:t>
            </a:r>
            <a:r>
              <a:rPr lang="en-US" altLang="ja-JP" dirty="0" smtClean="0"/>
              <a:t>22-12-0070-00-000b</a:t>
            </a:r>
            <a:endParaRPr lang="en-US" altLang="ja-JP"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a:t>
            </a:r>
            <a:endParaRPr lang="en-US" altLang="ja-JP" dirty="0" smtClean="0"/>
          </a:p>
          <a:p>
            <a:endParaRPr kumimoji="1"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dirty="0" smtClean="0"/>
              <a:t>Slide </a:t>
            </a:r>
            <a:fld id="{34DA5C14-BC51-5D4D-BF6B-6BB6BBDF3E1E}" type="slidenum">
              <a:rPr lang="en-US" altLang="ko-KR" smtClean="0"/>
              <a:pPr>
                <a:defRPr/>
              </a:pPr>
              <a:t>17</a:t>
            </a:fld>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Contributions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July 17</a:t>
            </a:r>
            <a:r>
              <a:rPr kumimoji="1" lang="en-US" altLang="ja-JP" baseline="30000" dirty="0" smtClean="0"/>
              <a:t>th</a:t>
            </a:r>
            <a:r>
              <a:rPr kumimoji="1" lang="en-US" altLang="ja-JP" dirty="0" smtClean="0"/>
              <a:t> </a:t>
            </a:r>
            <a:r>
              <a:rPr kumimoji="1" lang="en-US" altLang="ja-JP" dirty="0" smtClean="0"/>
              <a:t>AM2</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Wednesday </a:t>
            </a:r>
            <a:r>
              <a:rPr kumimoji="1" lang="en-US" altLang="ja-JP" dirty="0" smtClean="0"/>
              <a:t>July </a:t>
            </a:r>
            <a:r>
              <a:rPr kumimoji="1" lang="en-US" altLang="ja-JP" dirty="0" smtClean="0"/>
              <a:t>18</a:t>
            </a:r>
            <a:r>
              <a:rPr kumimoji="1" lang="en-US" altLang="ja-JP" baseline="30000" dirty="0" smtClean="0"/>
              <a:t>th</a:t>
            </a:r>
            <a:r>
              <a:rPr kumimoji="1" lang="en-US" altLang="ja-JP" dirty="0" smtClean="0"/>
              <a:t> </a:t>
            </a:r>
            <a:r>
              <a:rPr kumimoji="1" lang="en-US" altLang="ja-JP" dirty="0" smtClean="0"/>
              <a:t>AM1</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Wednesday July 18</a:t>
            </a:r>
            <a:r>
              <a:rPr kumimoji="1" lang="en-US" altLang="ja-JP" baseline="30000" dirty="0" smtClean="0"/>
              <a:t>th</a:t>
            </a:r>
            <a:r>
              <a:rPr kumimoji="1" lang="en-US" altLang="ja-JP" dirty="0" smtClean="0"/>
              <a:t> </a:t>
            </a:r>
            <a:r>
              <a:rPr kumimoji="1" lang="en-US" altLang="ja-JP" dirty="0" smtClean="0"/>
              <a:t>AM2</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a:t>
            </a:r>
            <a:r>
              <a:rPr kumimoji="1" lang="en-US" altLang="ja-JP" dirty="0" smtClean="0"/>
              <a:t>July </a:t>
            </a:r>
            <a:r>
              <a:rPr kumimoji="1" lang="en-US" altLang="ja-JP" dirty="0" smtClean="0"/>
              <a:t>19</a:t>
            </a:r>
            <a:r>
              <a:rPr kumimoji="1" lang="en-US" altLang="ja-JP" baseline="30000" dirty="0" smtClean="0"/>
              <a:t>th</a:t>
            </a:r>
            <a:r>
              <a:rPr kumimoji="1" lang="en-US" altLang="ja-JP" dirty="0" smtClean="0"/>
              <a:t> </a:t>
            </a:r>
            <a:r>
              <a:rPr kumimoji="1" lang="en-US" altLang="ja-JP" dirty="0" smtClean="0"/>
              <a:t>AM1</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May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Goals for </a:t>
            </a:r>
            <a:r>
              <a:rPr kumimoji="1" lang="en-US" altLang="ja-JP" dirty="0" smtClean="0"/>
              <a:t>September</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3" name="コンテンツ プレースホルダ 2"/>
          <p:cNvSpPr>
            <a:spLocks noGrp="1"/>
          </p:cNvSpPr>
          <p:nvPr>
            <p:ph idx="1"/>
          </p:nvPr>
        </p:nvSpPr>
        <p:spPr/>
        <p:txBody>
          <a:bodyPr/>
          <a:lstStyle/>
          <a:p>
            <a:pPr lvl="1"/>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July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https://murphy.events.ieee.org/imat/attendance/index</a:t>
            </a:r>
            <a:endParaRPr lang="en-US" altLang="ja-JP" dirty="0" smtClean="0"/>
          </a:p>
          <a:p>
            <a:pPr marL="457200" lvl="0" indent="-457200">
              <a:defRPr/>
            </a:pPr>
            <a:endParaRPr lang="en-US" altLang="ja-JP" sz="3600" dirty="0" smtClean="0"/>
          </a:p>
          <a:p>
            <a:pPr marL="457200" lvl="0" indent="-457200">
              <a:buFontTx/>
              <a:buAutoNum type="arabicPeriod"/>
              <a:defRPr/>
            </a:pPr>
            <a:r>
              <a:rPr lang="en-US" altLang="ja-JP" sz="3600" dirty="0" smtClean="0"/>
              <a:t>Register</a:t>
            </a:r>
          </a:p>
          <a:p>
            <a:pPr marL="457200" lvl="0" indent="-457200">
              <a:buFontTx/>
              <a:buAutoNum type="arabicPeriod"/>
              <a:defRPr/>
            </a:pPr>
            <a:r>
              <a:rPr lang="en-US" altLang="ja-JP" sz="3600"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July, </a:t>
            </a:r>
            <a:r>
              <a:rPr lang="en-US" altLang="ja-JP" sz="2000" dirty="0" smtClean="0">
                <a:ea typeface="ＭＳ Ｐゴシック" pitchFamily="50" charset="-128"/>
              </a:rPr>
              <a:t>Interim Meeting in Atlanta</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Antony Franklyn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107504" y="1556792"/>
            <a:ext cx="8964488" cy="4114800"/>
          </a:xfrm>
        </p:spPr>
        <p:txBody>
          <a:bodyPr/>
          <a:lstStyle/>
          <a:p>
            <a:pPr lvl="0">
              <a:lnSpc>
                <a:spcPct val="80000"/>
              </a:lnSpc>
              <a:spcAft>
                <a:spcPct val="30000"/>
              </a:spcAft>
              <a:buNone/>
              <a:defRPr/>
            </a:pPr>
            <a:r>
              <a:rPr lang="en-US" altLang="ja-JP" sz="800" b="0" dirty="0" smtClean="0"/>
              <a:t>	</a:t>
            </a:r>
            <a:r>
              <a:rPr lang="en-US" altLang="ja-JP" sz="1400" b="0" dirty="0" smtClean="0"/>
              <a:t>The IEEE-SA strongly recommends that at each WG meeting the chair or a designee:</a:t>
            </a:r>
            <a:endParaRPr lang="en-US" altLang="ja-JP" sz="1400" dirty="0" smtClean="0"/>
          </a:p>
          <a:p>
            <a:pPr lvl="1">
              <a:lnSpc>
                <a:spcPct val="80000"/>
              </a:lnSpc>
              <a:defRPr/>
            </a:pPr>
            <a:r>
              <a:rPr lang="en-US" altLang="ja-JP" sz="1400" b="1" dirty="0" smtClean="0"/>
              <a:t>Show slides #1 through #4 of this presentation</a:t>
            </a:r>
          </a:p>
          <a:p>
            <a:pPr lvl="1">
              <a:lnSpc>
                <a:spcPct val="80000"/>
              </a:lnSpc>
              <a:defRPr/>
            </a:pPr>
            <a:r>
              <a:rPr lang="en-US" altLang="ja-JP" sz="1400" b="1" dirty="0" smtClean="0"/>
              <a:t>Advise the WG attendees that:</a:t>
            </a:r>
            <a:r>
              <a:rPr lang="en-US" altLang="ja-JP" sz="1400" dirty="0" smtClean="0"/>
              <a:t> </a:t>
            </a:r>
          </a:p>
          <a:p>
            <a:pPr lvl="2">
              <a:lnSpc>
                <a:spcPct val="80000"/>
              </a:lnSpc>
              <a:defRPr/>
            </a:pPr>
            <a:r>
              <a:rPr lang="en-US" altLang="ja-JP" sz="1400" dirty="0" smtClean="0"/>
              <a:t>The IEEE’s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defRPr/>
            </a:pPr>
            <a:r>
              <a:rPr lang="en-US" altLang="ja-JP" sz="1400" dirty="0" smtClean="0"/>
              <a:t>Early identification of patent claims which </a:t>
            </a:r>
            <a:r>
              <a:rPr lang="en-US" altLang="ja-JP" sz="1400" dirty="0" smtClean="0"/>
              <a:t>July </a:t>
            </a:r>
            <a:r>
              <a:rPr lang="en-US" altLang="ja-JP" sz="1400" dirty="0" smtClean="0"/>
              <a:t>be essential for the use of standards under development is strongly encouraged; </a:t>
            </a:r>
          </a:p>
          <a:p>
            <a:pPr lvl="2">
              <a:lnSpc>
                <a:spcPct val="80000"/>
              </a:lnSpc>
              <a:defRPr/>
            </a:pPr>
            <a:r>
              <a:rPr lang="en-US" altLang="ja-JP" sz="1400" dirty="0" smtClean="0"/>
              <a:t>There </a:t>
            </a:r>
            <a:r>
              <a:rPr lang="en-US" altLang="ja-JP" sz="1400" dirty="0" smtClean="0"/>
              <a:t>July </a:t>
            </a:r>
            <a:r>
              <a:rPr lang="en-US" altLang="ja-JP" sz="1400" dirty="0" smtClean="0"/>
              <a:t>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br>
            <a:endParaRPr lang="en-US" altLang="ja-JP" sz="1400" dirty="0" smtClean="0"/>
          </a:p>
          <a:p>
            <a:pPr lvl="1">
              <a:lnSpc>
                <a:spcPct val="20000"/>
              </a:lnSpc>
              <a:defRPr/>
            </a:pPr>
            <a:r>
              <a:rPr lang="en-US" altLang="ja-JP" sz="1400" b="1" dirty="0" smtClean="0"/>
              <a:t>Instruct the WG Secretary to record in the minutes of the relevant WG meeting:</a:t>
            </a:r>
            <a:r>
              <a:rPr lang="en-US" altLang="ja-JP" sz="700" dirty="0" smtClean="0"/>
              <a:t> </a:t>
            </a:r>
          </a:p>
          <a:p>
            <a:pPr lvl="2">
              <a:lnSpc>
                <a:spcPct val="80000"/>
              </a:lnSpc>
              <a:defRPr/>
            </a:pPr>
            <a:r>
              <a:rPr lang="en-US" altLang="ja-JP" sz="1400" dirty="0" smtClean="0"/>
              <a:t>That the foregoing information was provided and that slides 1 through 4 (and this slide 0, if applicable) were shown; </a:t>
            </a:r>
          </a:p>
          <a:p>
            <a:pPr lvl="2">
              <a:lnSpc>
                <a:spcPct val="80000"/>
              </a:lnSpc>
              <a:defRPr/>
            </a:pPr>
            <a:r>
              <a:rPr lang="en-US" altLang="ja-JP" sz="1400" dirty="0" smtClean="0"/>
              <a:t>That the chair or designee provided an opportunity for participants to identify patent claim(s)/patent application claim(s) and/or the holder of patent claim(s)/patent application claim(s) of which the participant is personally aware and that </a:t>
            </a:r>
            <a:r>
              <a:rPr lang="en-US" altLang="ja-JP" sz="1400" dirty="0" smtClean="0"/>
              <a:t>July </a:t>
            </a:r>
            <a:r>
              <a:rPr lang="en-US" altLang="ja-JP" sz="1400" dirty="0" smtClean="0"/>
              <a:t>be essential for the use of that standard </a:t>
            </a:r>
          </a:p>
          <a:p>
            <a:pPr lvl="2">
              <a:lnSpc>
                <a:spcPct val="80000"/>
              </a:lnSpc>
              <a:defRPr/>
            </a:pPr>
            <a:r>
              <a:rPr lang="en-US" altLang="ja-JP" sz="14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700" dirty="0" smtClean="0"/>
          </a:p>
          <a:p>
            <a:pPr lvl="1">
              <a:lnSpc>
                <a:spcPct val="80000"/>
              </a:lnSpc>
              <a:spcBef>
                <a:spcPct val="5000"/>
              </a:spcBef>
              <a:defRPr/>
            </a:pPr>
            <a:r>
              <a:rPr lang="en-US" altLang="ja-JP" sz="14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400" dirty="0" smtClean="0"/>
              <a:t>It is recommended that the WG chair review the guidance in </a:t>
            </a:r>
            <a:r>
              <a:rPr lang="en-US" altLang="ja-JP" sz="1400" i="1" dirty="0" smtClean="0"/>
              <a:t>IEEE-SA Standards Board Operations Manual</a:t>
            </a:r>
            <a:r>
              <a:rPr lang="en-US" altLang="ja-JP" sz="1400" dirty="0" smtClean="0"/>
              <a:t> 6.3.5 and in FAQs 12 and 12a on inclusion of potential Essential Patent Claims by incorporation or by reference.</a:t>
            </a:r>
            <a:r>
              <a:rPr lang="en-US" altLang="ja-JP" sz="1400" dirty="0" smtClean="0">
                <a:solidFill>
                  <a:srgbClr val="FF3300"/>
                </a:solidFill>
              </a:rPr>
              <a:t> </a:t>
            </a:r>
          </a:p>
          <a:p>
            <a:pPr lvl="1">
              <a:lnSpc>
                <a:spcPct val="80000"/>
              </a:lnSpc>
              <a:spcBef>
                <a:spcPct val="5000"/>
              </a:spcBef>
              <a:buNone/>
              <a:defRPr/>
            </a:pPr>
            <a:endParaRPr lang="en-US" altLang="ja-JP" sz="1200" dirty="0" smtClean="0"/>
          </a:p>
          <a:p>
            <a:pPr lvl="1">
              <a:lnSpc>
                <a:spcPct val="80000"/>
              </a:lnSpc>
              <a:spcBef>
                <a:spcPct val="5000"/>
              </a:spcBef>
              <a:buNone/>
              <a:defRPr/>
            </a:pPr>
            <a:r>
              <a:rPr lang="en-US" altLang="ja-JP" sz="1200" dirty="0" smtClean="0"/>
              <a:t>	Note: </a:t>
            </a:r>
            <a:r>
              <a:rPr lang="en-US" altLang="ja-JP" sz="1200" b="1" dirty="0" smtClean="0"/>
              <a:t>WG</a:t>
            </a:r>
            <a:r>
              <a:rPr lang="en-US" altLang="ja-JP" sz="1200" dirty="0" smtClean="0"/>
              <a:t> includes Working Groups, Task Groups, and other standards-developing committees with a PAR approved by the IEEE-SA Standards Board.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a:xfrm>
            <a:off x="179512" y="1484784"/>
            <a:ext cx="8856984" cy="4395192"/>
          </a:xfrm>
        </p:spPr>
        <p:txBody>
          <a:bodyPr/>
          <a:lstStyle/>
          <a:p>
            <a:pPr marL="230188" indent="-230188">
              <a:lnSpc>
                <a:spcPct val="80000"/>
              </a:lnSpc>
            </a:pPr>
            <a:endParaRPr lang="en-US" altLang="ja-JP" sz="400" u="sng" dirty="0" smtClean="0">
              <a:solidFill>
                <a:srgbClr val="FF0000"/>
              </a:solidFill>
            </a:endParaRPr>
          </a:p>
          <a:p>
            <a:pPr marL="230188" indent="-230188"/>
            <a:r>
              <a:rPr lang="en-US" altLang="ja-JP" sz="1600" dirty="0" smtClean="0"/>
              <a:t>All participants in this meeting have certain obligations under the IEEE-SA Patent Policy.  Participants: </a:t>
            </a:r>
          </a:p>
          <a:p>
            <a:pPr marL="630238" lvl="1"/>
            <a:r>
              <a:rPr lang="en-US" altLang="ja-JP" sz="16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400" b="1" dirty="0" smtClean="0"/>
              <a:t>“Personal awareness” means that the participant “is personally aware that the holder </a:t>
            </a:r>
            <a:r>
              <a:rPr lang="en-US" altLang="ja-JP" sz="1400" b="1" dirty="0" smtClean="0"/>
              <a:t>July </a:t>
            </a:r>
            <a:r>
              <a:rPr lang="en-US" altLang="ja-JP" sz="1400" b="1" dirty="0" smtClean="0"/>
              <a:t>have a potential Essential Patent Claim,” even if the participant is not personally aware of the specific patents or</a:t>
            </a:r>
            <a:r>
              <a:rPr lang="en-US" altLang="ja-JP" sz="1400" b="1" dirty="0" smtClean="0">
                <a:solidFill>
                  <a:srgbClr val="FF3300"/>
                </a:solidFill>
              </a:rPr>
              <a:t> </a:t>
            </a:r>
            <a:r>
              <a:rPr lang="en-US" altLang="ja-JP" sz="1400" b="1" dirty="0" smtClean="0"/>
              <a:t>patent claims</a:t>
            </a:r>
          </a:p>
          <a:p>
            <a:pPr marL="630238" lvl="1"/>
            <a:r>
              <a:rPr lang="en-US" altLang="ja-JP" sz="16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600" b="1" dirty="0" smtClean="0"/>
              <a:t>The above does not apply if the patent</a:t>
            </a:r>
            <a:r>
              <a:rPr lang="en-US" altLang="ja-JP" sz="1600" b="1" dirty="0" smtClean="0">
                <a:solidFill>
                  <a:srgbClr val="FF3300"/>
                </a:solidFill>
              </a:rPr>
              <a:t> </a:t>
            </a:r>
            <a:r>
              <a:rPr lang="en-US" altLang="ja-JP" sz="1600" b="1" dirty="0" smtClean="0"/>
              <a:t>claim is already the subject of an Accepted Letter of Assurance that applies to the proposed standard(s) under consideration by this group</a:t>
            </a:r>
          </a:p>
          <a:p>
            <a:pPr marL="230188" indent="-230188">
              <a:buNone/>
            </a:pPr>
            <a:r>
              <a:rPr lang="en-GB" altLang="ja-JP" sz="1600" dirty="0" smtClean="0"/>
              <a:t>		Quoted text excerpted from IEEE-SA Standards Board Bylaws </a:t>
            </a:r>
            <a:r>
              <a:rPr lang="en-GB" altLang="ja-JP" sz="1600" dirty="0" err="1" smtClean="0"/>
              <a:t>subclause</a:t>
            </a:r>
            <a:r>
              <a:rPr lang="en-GB" altLang="ja-JP" sz="1600" dirty="0" smtClean="0"/>
              <a:t> 6.2</a:t>
            </a:r>
            <a:endParaRPr lang="en-US" altLang="ja-JP" sz="1600" dirty="0" smtClean="0"/>
          </a:p>
          <a:p>
            <a:pPr marL="230188" indent="-230188"/>
            <a:r>
              <a:rPr lang="en-US" altLang="ja-JP" sz="1600" dirty="0" smtClean="0"/>
              <a:t>Early identification of holders of potential Essential Patent Claims is strongly encouraged</a:t>
            </a:r>
          </a:p>
          <a:p>
            <a:pPr marL="230188" indent="-230188"/>
            <a:r>
              <a:rPr lang="en-US" altLang="ja-JP" sz="1600" dirty="0" smtClean="0"/>
              <a:t>No duty to perform a patent search</a:t>
            </a:r>
            <a:endParaRPr lang="en-GB" altLang="ja-JP" sz="16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a:xfrm>
            <a:off x="395536" y="1844824"/>
            <a:ext cx="8352928" cy="4114800"/>
          </a:xfrm>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31326</TotalTime>
  <Words>1398</Words>
  <Application>Microsoft Office PowerPoint</Application>
  <PresentationFormat>画面に合わせる (4:3)</PresentationFormat>
  <Paragraphs>431</Paragraphs>
  <Slides>26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26</vt:i4>
      </vt:variant>
    </vt:vector>
  </HeadingPairs>
  <TitlesOfParts>
    <vt:vector size="28" baseType="lpstr">
      <vt:lpstr>802-22-Submission</vt:lpstr>
      <vt:lpstr>Document</vt:lpstr>
      <vt:lpstr>IEEE P802.22b July 2012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Tuesday July 17th AM1</vt:lpstr>
      <vt:lpstr>Review from May</vt:lpstr>
      <vt:lpstr>May Minutes</vt:lpstr>
      <vt:lpstr>Review of Conference Calls</vt:lpstr>
      <vt:lpstr>Call for Contributions</vt:lpstr>
      <vt:lpstr>Tuesday July 17th AM2</vt:lpstr>
      <vt:lpstr>Wednesday July 18th AM1</vt:lpstr>
      <vt:lpstr>Wednesday July 18th AM2</vt:lpstr>
      <vt:lpstr>Thursday July 19th AM1</vt:lpstr>
      <vt:lpstr>Goals for September</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1438</cp:revision>
  <cp:lastPrinted>1998-02-10T13:28:06Z</cp:lastPrinted>
  <dcterms:created xsi:type="dcterms:W3CDTF">2006-06-26T04:34:43Z</dcterms:created>
  <dcterms:modified xsi:type="dcterms:W3CDTF">2012-07-17T00:48:30Z</dcterms:modified>
</cp:coreProperties>
</file>