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547" r:id="rId3"/>
    <p:sldId id="548" r:id="rId4"/>
    <p:sldId id="575" r:id="rId5"/>
    <p:sldId id="579" r:id="rId6"/>
    <p:sldId id="549" r:id="rId7"/>
    <p:sldId id="550" r:id="rId8"/>
    <p:sldId id="551" r:id="rId9"/>
    <p:sldId id="552" r:id="rId10"/>
    <p:sldId id="553" r:id="rId11"/>
    <p:sldId id="554" r:id="rId12"/>
    <p:sldId id="577" r:id="rId13"/>
    <p:sldId id="556" r:id="rId14"/>
    <p:sldId id="557" r:id="rId15"/>
    <p:sldId id="558" r:id="rId16"/>
    <p:sldId id="561" r:id="rId17"/>
    <p:sldId id="559" r:id="rId18"/>
    <p:sldId id="578" r:id="rId19"/>
    <p:sldId id="573" r:id="rId20"/>
    <p:sldId id="574" r:id="rId21"/>
    <p:sldId id="583" r:id="rId22"/>
    <p:sldId id="544" r:id="rId23"/>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500"/>
              <a:t>doc.: IEEE 802.22-08-0080-02-0000</a:t>
            </a:r>
          </a:p>
        </p:txBody>
      </p:sp>
      <p:sp>
        <p:nvSpPr>
          <p:cNvPr id="1741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ko-KR" altLang="en-US" sz="1500"/>
              <a:t>March 2007</a:t>
            </a:r>
            <a:endParaRPr lang="en-US" altLang="ko-KR" sz="1500"/>
          </a:p>
        </p:txBody>
      </p:sp>
      <p:sp>
        <p:nvSpPr>
          <p:cNvPr id="17411"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466725" defTabSz="955675" eaLnBrk="0" hangingPunct="0">
              <a:defRPr sz="1400" b="1">
                <a:solidFill>
                  <a:schemeClr val="tx1"/>
                </a:solidFill>
                <a:latin typeface="Times New Roman" charset="0"/>
                <a:ea typeface="굴림" charset="0"/>
                <a:cs typeface="굴림" charset="0"/>
              </a:defRPr>
            </a:lvl5pPr>
            <a:lvl6pPr marL="9239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13811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18383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22955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lvl="4"/>
            <a:r>
              <a:rPr lang="ko-KR" altLang="en-US" sz="1300" b="0"/>
              <a:t>Chang-Joo Kim, ETRI</a:t>
            </a:r>
            <a:endParaRPr lang="en-US" altLang="ko-KR" sz="1300" b="0"/>
          </a:p>
        </p:txBody>
      </p:sp>
      <p:sp>
        <p:nvSpPr>
          <p:cNvPr id="1741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300" b="0"/>
              <a:t>Page </a:t>
            </a:r>
            <a:fld id="{EA99CCE2-F505-DF4D-8630-98713B8A45C8}" type="slidenum">
              <a:rPr lang="en-US" altLang="ko-KR" sz="1300" b="0"/>
              <a:pPr/>
              <a:t>1</a:t>
            </a:fld>
            <a:endParaRPr lang="en-US" altLang="ko-KR" sz="1300" b="0"/>
          </a:p>
        </p:txBody>
      </p:sp>
      <p:sp>
        <p:nvSpPr>
          <p:cNvPr id="17413" name="Rectangle 2"/>
          <p:cNvSpPr>
            <a:spLocks noGrp="1" noRot="1" noChangeAspect="1" noChangeArrowheads="1" noTextEdit="1"/>
          </p:cNvSpPr>
          <p:nvPr>
            <p:ph type="sldImg"/>
          </p:nvPr>
        </p:nvSpPr>
        <p:spPr>
          <a:ln/>
        </p:spPr>
      </p:sp>
      <p:sp>
        <p:nvSpPr>
          <p:cNvPr id="1741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ko-KR" altLang="en-US" dirty="0">
              <a:latin typeface="Times New Roman" charset="0"/>
              <a:ea typeface="굴림" charset="0"/>
              <a:cs typeface="굴림"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dirty="0" smtClean="0"/>
              <a:t>March 2012</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dirty="0" smtClean="0"/>
              <a:t>March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May 2012</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4899658" y="334189"/>
            <a:ext cx="3545842"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IEEE </a:t>
            </a:r>
            <a:r>
              <a:rPr lang="en-US" altLang="ja-JP" sz="1800" b="1" dirty="0" smtClean="0"/>
              <a:t>22-12-0053-02-000b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oleObject" Target="../embeddings/Microsoft_Office_Word_97-2003___1.doc"/><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patcom@ieee.org" TargetMode="External"/><Relationship Id="rId5" Type="http://schemas.openxmlformats.org/officeDocument/2006/relationships/hyperlink" Target="mailto:apurva.mody@ieee.org" TargetMode="External"/><Relationship Id="rId4" Type="http://schemas.openxmlformats.org/officeDocument/2006/relationships/hyperlink" Target="http://standards.ieee.org/guides/bylaws/sb-bylaws.pdf"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22/dcn/12/22-12-0024-02-000b-ieee-p802-22b-call-for-proposal.doc" TargetMode="External"/><Relationship Id="rId2" Type="http://schemas.openxmlformats.org/officeDocument/2006/relationships/hyperlink" Target="https://mentor.ieee.org/802.22/dcn/12/22-12-0012-03-000b-functional-requirements-for-ieee-802-22b-amendment.doc" TargetMode="External"/><Relationship Id="rId1" Type="http://schemas.openxmlformats.org/officeDocument/2006/relationships/slideLayout" Target="../slideLayouts/slideLayout2.xml"/><Relationship Id="rId4" Type="http://schemas.openxmlformats.org/officeDocument/2006/relationships/hyperlink" Target="https://mentor.ieee.org/802.22/dcn/12/22-12-0025-00-000b-ieee-p802-22b-selection-criteria.doc"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urphy.events.ieee.org/imat/attendance/inde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바닥글 개체 틀 4"/>
          <p:cNvSpPr>
            <a:spLocks noGrp="1"/>
          </p:cNvSpPr>
          <p:nvPr>
            <p:ph type="ftr" sz="quarter" idx="11"/>
          </p:nvPr>
        </p:nvSpPr>
        <p:spPr>
          <a:xfrm>
            <a:off x="7048324" y="6475413"/>
            <a:ext cx="149560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16387" name="슬라이드 번호 개체 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200" b="0"/>
              <a:t>Slide </a:t>
            </a:r>
            <a:fld id="{84B7AE5C-D1AF-9F40-B271-6D38DC4F155A}" type="slidenum">
              <a:rPr lang="en-US" altLang="ko-KR" sz="1200" b="0"/>
              <a:pPr/>
              <a:t>1</a:t>
            </a:fld>
            <a:endParaRPr lang="en-US" altLang="ko-KR" sz="1200" b="0"/>
          </a:p>
        </p:txBody>
      </p:sp>
      <p:sp>
        <p:nvSpPr>
          <p:cNvPr id="16388"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May 2012 Plan &amp; Report</a:t>
            </a:r>
            <a:endParaRPr lang="en-US" altLang="ko-KR" sz="2800" dirty="0">
              <a:latin typeface="Times New Roman" charset="0"/>
              <a:ea typeface="굴림" charset="0"/>
              <a:cs typeface="굴림" charset="0"/>
            </a:endParaRPr>
          </a:p>
        </p:txBody>
      </p:sp>
      <p:sp>
        <p:nvSpPr>
          <p:cNvPr id="16389"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latin typeface="Times New Roman" charset="0"/>
                <a:ea typeface="굴림" charset="0"/>
                <a:cs typeface="굴림" charset="0"/>
              </a:rPr>
              <a:t>IEEE P802.22 Wireless RANs          Date:</a:t>
            </a:r>
            <a:r>
              <a:rPr lang="en-US" altLang="ko-KR" sz="2000" b="0" dirty="0">
                <a:latin typeface="Times New Roman" charset="0"/>
                <a:ea typeface="굴림" charset="0"/>
                <a:cs typeface="굴림" charset="0"/>
              </a:rPr>
              <a:t> </a:t>
            </a:r>
            <a:r>
              <a:rPr lang="en-US" altLang="ko-KR" sz="2000" b="0" dirty="0" smtClean="0">
                <a:latin typeface="Times New Roman" charset="0"/>
                <a:ea typeface="굴림" charset="0"/>
                <a:cs typeface="굴림" charset="0"/>
              </a:rPr>
              <a:t>2012-05-15</a:t>
            </a:r>
            <a:endParaRPr lang="en-US" altLang="ko-KR" sz="2000" b="0" dirty="0">
              <a:latin typeface="Times New Roman" charset="0"/>
              <a:ea typeface="굴림" charset="0"/>
              <a:cs typeface="굴림" charset="0"/>
            </a:endParaRPr>
          </a:p>
        </p:txBody>
      </p:sp>
      <p:sp>
        <p:nvSpPr>
          <p:cNvPr id="16390"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6391"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4"/>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5"/>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6"/>
              </a:rPr>
              <a:t>patcom@ieee.org</a:t>
            </a:r>
            <a:r>
              <a:rPr lang="en-GB" altLang="ja-JP" sz="900" b="0" dirty="0" smtClean="0"/>
              <a:t>&gt;.</a:t>
            </a:r>
            <a:endParaRPr lang="ja-JP" altLang="ja-JP" sz="900" b="0" dirty="0"/>
          </a:p>
        </p:txBody>
      </p:sp>
      <p:sp>
        <p:nvSpPr>
          <p:cNvPr id="16393" name="TextBox 2"/>
          <p:cNvSpPr txBox="1">
            <a:spLocks noChangeArrowheads="1"/>
          </p:cNvSpPr>
          <p:nvPr/>
        </p:nvSpPr>
        <p:spPr bwMode="auto">
          <a:xfrm>
            <a:off x="7916863" y="501650"/>
            <a:ext cx="185737"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eaLnBrk="1" hangingPunct="1"/>
            <a:endParaRPr lang="en-US"/>
          </a:p>
        </p:txBody>
      </p:sp>
      <p:sp>
        <p:nvSpPr>
          <p:cNvPr id="2" name="Date Placeholder 1"/>
          <p:cNvSpPr>
            <a:spLocks noGrp="1"/>
          </p:cNvSpPr>
          <p:nvPr>
            <p:ph type="dt" sz="half" idx="10"/>
          </p:nvPr>
        </p:nvSpPr>
        <p:spPr>
          <a:xfrm>
            <a:off x="696913" y="334189"/>
            <a:ext cx="968214" cy="276999"/>
          </a:xfrm>
        </p:spPr>
        <p:txBody>
          <a:bodyPr/>
          <a:lstStyle/>
          <a:p>
            <a:pPr>
              <a:defRPr/>
            </a:pPr>
            <a:r>
              <a:rPr lang="en-US" altLang="ko-KR" dirty="0" smtClean="0"/>
              <a:t>May 2012</a:t>
            </a:r>
            <a:endParaRPr lang="en-US" altLang="ko-KR" dirty="0"/>
          </a:p>
        </p:txBody>
      </p:sp>
      <p:graphicFrame>
        <p:nvGraphicFramePr>
          <p:cNvPr id="16409" name="Object 25"/>
          <p:cNvGraphicFramePr>
            <a:graphicFrameLocks noChangeAspect="1"/>
          </p:cNvGraphicFramePr>
          <p:nvPr/>
        </p:nvGraphicFramePr>
        <p:xfrm>
          <a:off x="612775" y="2713038"/>
          <a:ext cx="7847657" cy="703262"/>
        </p:xfrm>
        <a:graphic>
          <a:graphicData uri="http://schemas.openxmlformats.org/presentationml/2006/ole">
            <p:oleObj spid="_x0000_s16409" name="Document" r:id="rId7"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dirty="0" smtClean="0"/>
              <a:t>Call for Potentially Essential Patents</a:t>
            </a:r>
            <a:endParaRPr kumimoji="1" lang="ja-JP" altLang="en-US" dirty="0"/>
          </a:p>
        </p:txBody>
      </p:sp>
      <p:sp>
        <p:nvSpPr>
          <p:cNvPr id="3" name="コンテンツ プレースホルダ 2"/>
          <p:cNvSpPr>
            <a:spLocks noGrp="1"/>
          </p:cNvSpPr>
          <p:nvPr>
            <p:ph idx="1"/>
          </p:nvPr>
        </p:nvSpPr>
        <p:spPr/>
        <p:txBody>
          <a:bodyPr/>
          <a:lstStyle/>
          <a:p>
            <a:pPr lvl="0">
              <a:defRPr/>
            </a:pPr>
            <a:r>
              <a:rPr lang="en-US" altLang="ja-JP"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ja-JP" sz="1600" dirty="0" smtClean="0"/>
              <a:t>Either speak up now or</a:t>
            </a:r>
          </a:p>
          <a:p>
            <a:pPr lvl="1">
              <a:defRPr/>
            </a:pPr>
            <a:r>
              <a:rPr lang="en-US" altLang="ja-JP" sz="1600" dirty="0" smtClean="0"/>
              <a:t>Provide the chair of this group with the identity of the holder(s) of any and all such claims as soon as possible or</a:t>
            </a:r>
          </a:p>
          <a:p>
            <a:pPr lvl="1">
              <a:defRPr/>
            </a:pPr>
            <a:r>
              <a:rPr lang="en-US" altLang="ja-JP" sz="1600" dirty="0" smtClean="0"/>
              <a:t>Cause an LOA to be submitted</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Other Guidelines for IEEE WG Meetings</a:t>
            </a:r>
            <a:endParaRPr kumimoji="1" lang="ja-JP" altLang="en-US" dirty="0"/>
          </a:p>
        </p:txBody>
      </p:sp>
      <p:sp>
        <p:nvSpPr>
          <p:cNvPr id="3" name="コンテンツ プレースホルダ 2"/>
          <p:cNvSpPr>
            <a:spLocks noGrp="1"/>
          </p:cNvSpPr>
          <p:nvPr>
            <p:ph idx="1"/>
          </p:nvPr>
        </p:nvSpPr>
        <p:spPr>
          <a:xfrm>
            <a:off x="251520" y="1772816"/>
            <a:ext cx="8712968" cy="4114800"/>
          </a:xfrm>
        </p:spPr>
        <p:txBody>
          <a:bodyPr/>
          <a:lstStyle/>
          <a:p>
            <a:pPr marL="230188" indent="-230188">
              <a:lnSpc>
                <a:spcPct val="80000"/>
              </a:lnSpc>
            </a:pPr>
            <a:endParaRPr lang="en-US" altLang="ja-JP" sz="500" u="sng" dirty="0" smtClean="0">
              <a:solidFill>
                <a:srgbClr val="FF0000"/>
              </a:solidFill>
            </a:endParaRPr>
          </a:p>
          <a:p>
            <a:pPr marL="230188" indent="-230188">
              <a:lnSpc>
                <a:spcPct val="80000"/>
              </a:lnSpc>
              <a:spcAft>
                <a:spcPct val="40000"/>
              </a:spcAft>
            </a:pPr>
            <a:r>
              <a:rPr lang="en-US" altLang="ja-JP" sz="2000" dirty="0" smtClean="0"/>
              <a:t>All IEEE-SA standards meetings shall be conducted in compliance with all applicable laws, including antitrust and competition laws. </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the interpretation, validity, or essentiality of patents/patent claims. </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specific license rates, terms, or conditions.</a:t>
            </a:r>
          </a:p>
          <a:p>
            <a:pPr marL="1143000" lvl="2">
              <a:lnSpc>
                <a:spcPct val="80000"/>
              </a:lnSpc>
              <a:spcAft>
                <a:spcPct val="40000"/>
              </a:spcAft>
            </a:pPr>
            <a:r>
              <a:rPr lang="en-US" altLang="ja-JP" sz="1600" dirty="0" smtClean="0"/>
              <a:t>Relative costs, including licensing costs of essential patent claims, of different technical approaches may be discussed in standards development meetings. </a:t>
            </a:r>
          </a:p>
          <a:p>
            <a:pPr marL="1600200" lvl="3">
              <a:lnSpc>
                <a:spcPct val="80000"/>
              </a:lnSpc>
              <a:spcAft>
                <a:spcPct val="40000"/>
              </a:spcAft>
            </a:pPr>
            <a:r>
              <a:rPr lang="en-GB" altLang="ja-JP" dirty="0" smtClean="0"/>
              <a:t>Technical considerations remain primary focus</a:t>
            </a:r>
            <a:endParaRPr lang="en-US" altLang="ja-JP" dirty="0" smtClean="0"/>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or engage in the fixing of product prices, allocation of customers, or division of sales markets.</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the status or substance of ongoing or threatened litigation.</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be silent if inappropriate topics are discussed </a:t>
            </a:r>
            <a:r>
              <a:rPr lang="en-US" altLang="ja-JP" sz="1800" b="1" dirty="0" smtClean="0">
                <a:latin typeface="Arial" charset="0"/>
              </a:rPr>
              <a:t>…</a:t>
            </a:r>
            <a:r>
              <a:rPr lang="en-US" altLang="ja-JP" sz="1800" b="1" dirty="0" smtClean="0"/>
              <a:t> do formally object.</a:t>
            </a:r>
          </a:p>
          <a:p>
            <a:pPr marL="230188" indent="-230188" algn="ctr">
              <a:lnSpc>
                <a:spcPct val="80000"/>
              </a:lnSpc>
            </a:pPr>
            <a:r>
              <a:rPr lang="en-US" altLang="ja-JP" dirty="0" smtClean="0"/>
              <a:t>---------------------------------------------------------------   </a:t>
            </a:r>
            <a:endParaRPr lang="en-US" altLang="ja-JP" sz="1400" dirty="0" smtClean="0"/>
          </a:p>
          <a:p>
            <a:pPr marL="230188" indent="-230188" algn="ctr">
              <a:lnSpc>
                <a:spcPct val="80000"/>
              </a:lnSpc>
            </a:pPr>
            <a:r>
              <a:rPr lang="en-US" altLang="ja-JP" sz="1400" dirty="0" smtClean="0"/>
              <a:t>See </a:t>
            </a:r>
            <a:r>
              <a:rPr lang="en-US" altLang="ja-JP" sz="1400" i="1" dirty="0" smtClean="0"/>
              <a:t>IEEE-SA Standards Board Operations Manual</a:t>
            </a:r>
            <a:r>
              <a:rPr lang="en-US" altLang="ja-JP" sz="1400" dirty="0" smtClean="0"/>
              <a:t>, clause 5.3.10 and </a:t>
            </a:r>
            <a:r>
              <a:rPr lang="en-GB" altLang="ja-JP" sz="1400" dirty="0" smtClean="0"/>
              <a:t>“Promoting Competition and Innovation: What You Need to Know about the IEEE Standards Association's Antitrust and Competition Policy”</a:t>
            </a:r>
            <a:r>
              <a:rPr lang="en-US" altLang="ja-JP" sz="1400" dirty="0" smtClean="0"/>
              <a:t> for more details.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556792"/>
            <a:ext cx="7772400" cy="4539208"/>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sz="14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a:t>
            </a:r>
            <a:r>
              <a:rPr lang="en-US" altLang="ja-JP" dirty="0" smtClean="0"/>
              <a:t>May </a:t>
            </a:r>
            <a:r>
              <a:rPr lang="en-US" altLang="ja-JP" dirty="0" smtClean="0"/>
              <a:t>802.22b agenda as contained in 22-12-0046-03-000b</a:t>
            </a:r>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Shigenobu</a:t>
            </a:r>
            <a:r>
              <a:rPr lang="en-US" altLang="ja-JP" dirty="0" smtClean="0"/>
              <a:t> Sasaki</a:t>
            </a:r>
          </a:p>
          <a:p>
            <a:endParaRPr lang="en-US" altLang="ja-JP" dirty="0" smtClean="0"/>
          </a:p>
          <a:p>
            <a:r>
              <a:rPr kumimoji="1"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Tuesday May 15</a:t>
            </a:r>
            <a:r>
              <a:rPr kumimoji="1" lang="en-US" altLang="ja-JP" baseline="30000" dirty="0" smtClean="0"/>
              <a:t>th</a:t>
            </a:r>
            <a:r>
              <a:rPr kumimoji="1" lang="en-US" altLang="ja-JP" dirty="0" smtClean="0"/>
              <a:t> PM1</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Review from March</a:t>
            </a:r>
          </a:p>
          <a:p>
            <a:r>
              <a:rPr lang="en-US" altLang="ja-JP" dirty="0" smtClean="0"/>
              <a:t>Approve minutes from March</a:t>
            </a:r>
          </a:p>
          <a:p>
            <a:r>
              <a:rPr lang="en-US" altLang="ja-JP" dirty="0" smtClean="0"/>
              <a:t>Review conference calls</a:t>
            </a:r>
          </a:p>
          <a:p>
            <a:r>
              <a:rPr lang="en-US" altLang="ja-JP" dirty="0" smtClean="0"/>
              <a:t>Approve minutes from conference calls</a:t>
            </a:r>
          </a:p>
          <a:p>
            <a:r>
              <a:rPr lang="en-US" altLang="ja-JP" dirty="0" smtClean="0"/>
              <a:t>Call for contributions</a:t>
            </a:r>
          </a:p>
          <a:p>
            <a:r>
              <a:rPr kumimoji="1" lang="en-US" altLang="ja-JP" dirty="0" smtClean="0"/>
              <a:t>Selection criteria discussion</a:t>
            </a:r>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from March</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latin typeface="Times New Roman" charset="0"/>
              </a:rPr>
              <a:t>March meeting review</a:t>
            </a:r>
          </a:p>
          <a:p>
            <a:pPr lvl="1"/>
            <a:r>
              <a:rPr kumimoji="1" lang="en-US" altLang="ja-JP" dirty="0" smtClean="0"/>
              <a:t>Functional requirement document is approved</a:t>
            </a:r>
          </a:p>
          <a:p>
            <a:pPr lvl="2"/>
            <a:r>
              <a:rPr lang="en-US" altLang="ja-JP" sz="1800" dirty="0" smtClean="0">
                <a:hlinkClick r:id="rId2"/>
              </a:rPr>
              <a:t>https://mentor.ieee.org/802.22/dcn/12/22-12-0012-03-000b-functional-requirements-for-ieee-802-22b-amendment.doc</a:t>
            </a:r>
            <a:endParaRPr lang="en-US" altLang="ja-JP" sz="1800" dirty="0" smtClean="0"/>
          </a:p>
          <a:p>
            <a:pPr lvl="1"/>
            <a:r>
              <a:rPr kumimoji="1" lang="en-GB" altLang="ja-JP" dirty="0" smtClean="0"/>
              <a:t>Call for Proposals is approved</a:t>
            </a:r>
          </a:p>
          <a:p>
            <a:pPr lvl="2"/>
            <a:r>
              <a:rPr lang="en-US" altLang="ja-JP" sz="1800" dirty="0" smtClean="0">
                <a:hlinkClick r:id="rId3"/>
              </a:rPr>
              <a:t>https://mentor.ieee.org/802.22/dcn/12/22-12-0024-02-000b-ieee-p802-22b-call-for-proposal.doc</a:t>
            </a:r>
            <a:endParaRPr lang="en-US" altLang="ja-JP" sz="1800" dirty="0" smtClean="0"/>
          </a:p>
          <a:p>
            <a:pPr lvl="1"/>
            <a:r>
              <a:rPr kumimoji="1" lang="en-US" altLang="ja-JP" dirty="0" smtClean="0"/>
              <a:t>On discussing Selection Criteria</a:t>
            </a:r>
          </a:p>
          <a:p>
            <a:pPr lvl="2"/>
            <a:r>
              <a:rPr kumimoji="1" lang="en-US" altLang="ja-JP" sz="1800" dirty="0" smtClean="0">
                <a:hlinkClick r:id="rId4"/>
              </a:rPr>
              <a:t>https://mentor.ieee.org/802.22/dcn/12/22-12-0025-00-000b-ieee-p802-22b-selection-criteria.doc</a:t>
            </a:r>
            <a:endParaRPr kumimoji="1" lang="en-US" altLang="ja-JP" sz="1800" dirty="0" smtClean="0"/>
          </a:p>
          <a:p>
            <a:pPr lvl="1"/>
            <a:r>
              <a:rPr kumimoji="1" lang="en-US" altLang="ja-JP" dirty="0" smtClean="0"/>
              <a:t>3 Teleconferences are done for selection criteria discussion</a:t>
            </a:r>
            <a:endParaRPr kumimoji="1" lang="ja-JP" altLang="en-US" dirty="0" smtClean="0"/>
          </a:p>
          <a:p>
            <a:endParaRPr lang="en-US" altLang="ja-JP" dirty="0" smtClean="0">
              <a:latin typeface="Times New Roman" charset="0"/>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March Minutes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Motion to approve March 802.22b minutes as contained in 22-12-0051-00-000b</a:t>
            </a:r>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Shigenobu</a:t>
            </a:r>
            <a:r>
              <a:rPr lang="en-US" altLang="ja-JP" dirty="0" smtClean="0"/>
              <a:t> Sasaki</a:t>
            </a:r>
          </a:p>
          <a:p>
            <a:endParaRPr lang="en-US" altLang="ja-JP" dirty="0" smtClean="0"/>
          </a:p>
          <a:p>
            <a:r>
              <a:rPr lang="en-US" altLang="ja-JP" dirty="0" smtClean="0"/>
              <a:t>No objection, Motion passes.</a:t>
            </a:r>
          </a:p>
          <a:p>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of Conference Calls</a:t>
            </a:r>
            <a:endParaRPr kumimoji="1" lang="ja-JP" altLang="en-US" dirty="0"/>
          </a:p>
        </p:txBody>
      </p:sp>
      <p:sp>
        <p:nvSpPr>
          <p:cNvPr id="3" name="コンテンツ プレースホルダ 2"/>
          <p:cNvSpPr>
            <a:spLocks noGrp="1"/>
          </p:cNvSpPr>
          <p:nvPr>
            <p:ph idx="1"/>
          </p:nvPr>
        </p:nvSpPr>
        <p:spPr>
          <a:xfrm>
            <a:off x="685800" y="1700808"/>
            <a:ext cx="7772400" cy="4114800"/>
          </a:xfrm>
        </p:spPr>
        <p:txBody>
          <a:bodyPr/>
          <a:lstStyle/>
          <a:p>
            <a:r>
              <a:rPr lang="en-US" altLang="ja-JP" dirty="0" smtClean="0"/>
              <a:t>Motion to approve 802.22b conference call minutes for </a:t>
            </a:r>
            <a:r>
              <a:rPr lang="en-US" altLang="ja-JP" u="sng" dirty="0" smtClean="0"/>
              <a:t>March 27 2012, April 10 2012, April 24 2012, </a:t>
            </a:r>
          </a:p>
          <a:p>
            <a:pPr>
              <a:buNone/>
            </a:pPr>
            <a:r>
              <a:rPr lang="en-US" altLang="ja-JP" dirty="0" smtClean="0"/>
              <a:t>	as contained in </a:t>
            </a:r>
          </a:p>
          <a:p>
            <a:pPr>
              <a:buNone/>
            </a:pPr>
            <a:r>
              <a:rPr lang="en-US" altLang="ja-JP" dirty="0" smtClean="0"/>
              <a:t>	22-12-0049-00-000b</a:t>
            </a:r>
          </a:p>
          <a:p>
            <a:pPr>
              <a:buNone/>
            </a:pPr>
            <a:r>
              <a:rPr lang="en-US" altLang="ja-JP" dirty="0" smtClean="0"/>
              <a:t>	22-12-0050-00-000b</a:t>
            </a:r>
          </a:p>
          <a:p>
            <a:pPr>
              <a:buNone/>
            </a:pPr>
            <a:r>
              <a:rPr lang="en-US" altLang="ja-JP" dirty="0" smtClean="0"/>
              <a:t>	22-12-0052-00-000b</a:t>
            </a:r>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Shigenobu</a:t>
            </a:r>
            <a:r>
              <a:rPr lang="en-US" altLang="ja-JP" dirty="0" smtClean="0"/>
              <a:t> Sasaki</a:t>
            </a:r>
          </a:p>
          <a:p>
            <a:endParaRPr kumimoji="1" lang="en-US" altLang="ja-JP" dirty="0" smtClean="0"/>
          </a:p>
          <a:p>
            <a:r>
              <a:rPr kumimoji="1" lang="en-US" altLang="ja-JP" dirty="0" smtClean="0"/>
              <a:t>No objection, Motion passes.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dirty="0" smtClean="0"/>
              <a:t>Slide </a:t>
            </a:r>
            <a:fld id="{34DA5C14-BC51-5D4D-BF6B-6BB6BBDF3E1E}" type="slidenum">
              <a:rPr lang="en-US" altLang="ko-KR" smtClean="0"/>
              <a:pPr>
                <a:defRPr/>
              </a:pPr>
              <a:t>17</a:t>
            </a:fld>
            <a:endParaRPr lang="en-US" altLang="ko-K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Contributions</a:t>
            </a:r>
            <a:endParaRPr kumimoji="1" lang="ja-JP" altLang="en-US" dirty="0"/>
          </a:p>
        </p:txBody>
      </p:sp>
      <p:sp>
        <p:nvSpPr>
          <p:cNvPr id="3" name="コンテンツ プレースホルダ 2"/>
          <p:cNvSpPr>
            <a:spLocks noGrp="1"/>
          </p:cNvSpPr>
          <p:nvPr>
            <p:ph idx="1"/>
          </p:nvPr>
        </p:nvSpPr>
        <p:spPr/>
        <p:txBody>
          <a:bodyPr/>
          <a:lstStyle/>
          <a:p>
            <a:r>
              <a:rPr lang="da-DK" altLang="ja-JP" dirty="0" smtClean="0"/>
              <a:t>Link Budget Analysis for IEEE 802.22b : </a:t>
            </a:r>
            <a:r>
              <a:rPr kumimoji="1" lang="en-US" altLang="ja-JP" dirty="0" smtClean="0"/>
              <a:t>IEEE 802.22-12/0054r0 - </a:t>
            </a:r>
            <a:r>
              <a:rPr lang="en-US" altLang="ja-JP" dirty="0" err="1" smtClean="0"/>
              <a:t>Shigenobu</a:t>
            </a:r>
            <a:r>
              <a:rPr lang="en-US" altLang="ja-JP" dirty="0" smtClean="0"/>
              <a:t> Sasaki and </a:t>
            </a:r>
            <a:r>
              <a:rPr lang="en-US" altLang="ja-JP" dirty="0" err="1" smtClean="0"/>
              <a:t>Bingxuan</a:t>
            </a:r>
            <a:r>
              <a:rPr lang="en-US" altLang="ja-JP" dirty="0" smtClean="0"/>
              <a:t> Zhao (Niigata Univ.)</a:t>
            </a:r>
          </a:p>
          <a:p>
            <a:r>
              <a:rPr lang="en-US" altLang="ja-JP" dirty="0" smtClean="0"/>
              <a:t>Preliminary Link Budget Analysis for 802.22b : </a:t>
            </a:r>
            <a:r>
              <a:rPr kumimoji="1" lang="en-US" altLang="ja-JP" dirty="0" smtClean="0"/>
              <a:t>IEEE 802.22-12/0055r0 - </a:t>
            </a:r>
            <a:r>
              <a:rPr lang="en-US" altLang="ja-JP" dirty="0" err="1" smtClean="0"/>
              <a:t>Xin</a:t>
            </a:r>
            <a:r>
              <a:rPr lang="en-US" altLang="ja-JP" dirty="0" smtClean="0"/>
              <a:t> Zhang, Chang-Woo </a:t>
            </a:r>
            <a:r>
              <a:rPr lang="en-US" altLang="ja-JP" dirty="0" err="1" smtClean="0"/>
              <a:t>Pyo</a:t>
            </a:r>
            <a:r>
              <a:rPr lang="en-US" altLang="ja-JP" dirty="0" smtClean="0"/>
              <a:t>, </a:t>
            </a:r>
            <a:r>
              <a:rPr lang="en-US" altLang="ja-JP" dirty="0" err="1" smtClean="0"/>
              <a:t>Chunyi</a:t>
            </a:r>
            <a:r>
              <a:rPr lang="en-US" altLang="ja-JP" dirty="0" smtClean="0"/>
              <a:t> Song, </a:t>
            </a:r>
            <a:r>
              <a:rPr lang="en-US" altLang="ja-JP" dirty="0" err="1" smtClean="0"/>
              <a:t>Mingtuo</a:t>
            </a:r>
            <a:r>
              <a:rPr lang="en-US" altLang="ja-JP" dirty="0" smtClean="0"/>
              <a:t> Zhou, Hiroshi Harada</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18</a:t>
            </a:fld>
            <a:endParaRPr lang="en-US" altLang="ko-K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Goals for July</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Finish Selection Criteria Document</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19</a:t>
            </a:fld>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t>June 5 2012, Tue, 9 PM ET</a:t>
            </a:r>
          </a:p>
          <a:p>
            <a:r>
              <a:rPr lang="en-US" altLang="ja-JP" u="sng" dirty="0" smtClean="0"/>
              <a:t>June 26 2012, Tue, 9 PM ET</a:t>
            </a:r>
          </a:p>
          <a:p>
            <a:endParaRPr lang="en-US" altLang="ja-JP" dirty="0" smtClean="0"/>
          </a:p>
          <a:p>
            <a:endParaRPr lang="en-US" altLang="ja-JP" dirty="0" smtClean="0"/>
          </a:p>
          <a:p>
            <a:endParaRPr lang="en-US" altLang="ja-JP" dirty="0" smtClean="0"/>
          </a:p>
          <a:p>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20</a:t>
            </a:fld>
            <a:endParaRPr lang="en-US" altLang="ko-K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Closing Report</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During 3 slots for 802.22b in Atlanta Meeting</a:t>
            </a:r>
          </a:p>
          <a:p>
            <a:pPr lvl="1"/>
            <a:r>
              <a:rPr lang="da-DK" altLang="ja-JP" dirty="0" smtClean="0"/>
              <a:t>Present Link Budget Analysis for IEEE 802.22b : </a:t>
            </a:r>
            <a:r>
              <a:rPr kumimoji="1" lang="en-US" altLang="ja-JP" dirty="0" smtClean="0"/>
              <a:t>IEEE 802.22-12/0054r0 - </a:t>
            </a:r>
            <a:r>
              <a:rPr lang="en-US" altLang="ja-JP" dirty="0" err="1" smtClean="0"/>
              <a:t>Shigenobu</a:t>
            </a:r>
            <a:r>
              <a:rPr lang="en-US" altLang="ja-JP" dirty="0" smtClean="0"/>
              <a:t> Sasaki and </a:t>
            </a:r>
            <a:r>
              <a:rPr lang="en-US" altLang="ja-JP" dirty="0" err="1" smtClean="0"/>
              <a:t>Bingxuan</a:t>
            </a:r>
            <a:r>
              <a:rPr lang="en-US" altLang="ja-JP" dirty="0" smtClean="0"/>
              <a:t> Zhao (Niigata Univ.)</a:t>
            </a:r>
          </a:p>
          <a:p>
            <a:pPr lvl="1"/>
            <a:r>
              <a:rPr lang="en-US" altLang="ja-JP" dirty="0" err="1" smtClean="0"/>
              <a:t>Presnet</a:t>
            </a:r>
            <a:r>
              <a:rPr lang="en-US" altLang="ja-JP" dirty="0" smtClean="0"/>
              <a:t> Preliminary Link Budget Analysis for 802.22b : </a:t>
            </a:r>
            <a:r>
              <a:rPr kumimoji="1" lang="en-US" altLang="ja-JP" dirty="0" smtClean="0"/>
              <a:t>IEEE 802.22-12/0055r0 - </a:t>
            </a:r>
            <a:r>
              <a:rPr lang="en-US" altLang="ja-JP" dirty="0" err="1" smtClean="0"/>
              <a:t>Xin</a:t>
            </a:r>
            <a:r>
              <a:rPr lang="en-US" altLang="ja-JP" dirty="0" smtClean="0"/>
              <a:t> Zhang, Chang-Woo </a:t>
            </a:r>
            <a:r>
              <a:rPr lang="en-US" altLang="ja-JP" dirty="0" err="1" smtClean="0"/>
              <a:t>Pyo</a:t>
            </a:r>
            <a:r>
              <a:rPr lang="en-US" altLang="ja-JP" dirty="0" smtClean="0"/>
              <a:t>, </a:t>
            </a:r>
            <a:r>
              <a:rPr lang="en-US" altLang="ja-JP" dirty="0" err="1" smtClean="0"/>
              <a:t>Chunyi</a:t>
            </a:r>
            <a:r>
              <a:rPr lang="en-US" altLang="ja-JP" dirty="0" smtClean="0"/>
              <a:t> Song, </a:t>
            </a:r>
            <a:r>
              <a:rPr lang="en-US" altLang="ja-JP" dirty="0" err="1" smtClean="0"/>
              <a:t>Mingtuo</a:t>
            </a:r>
            <a:r>
              <a:rPr lang="en-US" altLang="ja-JP" dirty="0" smtClean="0"/>
              <a:t> Zhou, Hiroshi Harada</a:t>
            </a:r>
          </a:p>
          <a:p>
            <a:pPr lvl="1"/>
            <a:r>
              <a:rPr kumimoji="1" lang="en-US" altLang="ja-JP" dirty="0" smtClean="0"/>
              <a:t>Discuss Selection Criteria</a:t>
            </a:r>
            <a:endParaRPr kumimoji="1" lang="ja-JP" altLang="en-US" dirty="0" smtClean="0"/>
          </a:p>
          <a:p>
            <a:pPr lvl="1"/>
            <a:endParaRPr kumimoji="1"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21</a:t>
            </a:fld>
            <a:endParaRPr lang="en-US" altLang="ko-K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graphicFrame>
        <p:nvGraphicFramePr>
          <p:cNvPr id="4" name="Table 3"/>
          <p:cNvGraphicFramePr>
            <a:graphicFrameLocks noGrp="1"/>
          </p:cNvGraphicFramePr>
          <p:nvPr>
            <p:extLst>
              <p:ext uri="{D42A27DB-BD31-4B8C-83A1-F6EECF244321}">
                <p14:modId xmlns:p14="http://schemas.microsoft.com/office/powerpoint/2010/main" xmlns="" val="3432144068"/>
              </p:ext>
            </p:extLst>
          </p:nvPr>
        </p:nvGraphicFramePr>
        <p:xfrm>
          <a:off x="381000" y="1600200"/>
          <a:ext cx="8381997" cy="4468323"/>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321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formed</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Process document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22</a:t>
            </a:fld>
            <a:endParaRPr lang="en-US" altLang="ko-KR"/>
          </a:p>
        </p:txBody>
      </p:sp>
      <p:sp>
        <p:nvSpPr>
          <p:cNvPr id="3" name="Date Placeholder 2"/>
          <p:cNvSpPr>
            <a:spLocks noGrp="1"/>
          </p:cNvSpPr>
          <p:nvPr>
            <p:ph type="dt" sz="half" idx="10"/>
          </p:nvPr>
        </p:nvSpPr>
        <p:spPr>
          <a:xfrm>
            <a:off x="696913" y="334189"/>
            <a:ext cx="968214" cy="276999"/>
          </a:xfrm>
        </p:spPr>
        <p:txBody>
          <a:bodyPr/>
          <a:lstStyle/>
          <a:p>
            <a:pPr>
              <a:defRPr/>
            </a:pPr>
            <a:r>
              <a:rPr lang="en-US" altLang="ko-KR" dirty="0" smtClean="0"/>
              <a:t>May 2012</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dirty="0" smtClean="0">
                <a:hlinkClick r:id="rId2"/>
              </a:rPr>
              <a:t>https://murphy.events.ieee.org/imat/attendance/index</a:t>
            </a:r>
            <a:endParaRPr lang="en-US" altLang="ja-JP" dirty="0" smtClean="0"/>
          </a:p>
          <a:p>
            <a:pPr marL="457200" lvl="0" indent="-457200">
              <a:defRPr/>
            </a:pPr>
            <a:endParaRPr lang="en-US" altLang="ja-JP" sz="3600" dirty="0" smtClean="0"/>
          </a:p>
          <a:p>
            <a:pPr marL="457200" lvl="0" indent="-457200">
              <a:buFontTx/>
              <a:buAutoNum type="arabicPeriod"/>
              <a:defRPr/>
            </a:pPr>
            <a:r>
              <a:rPr lang="en-US" altLang="ja-JP" sz="3600" dirty="0" smtClean="0"/>
              <a:t>Register</a:t>
            </a:r>
          </a:p>
          <a:p>
            <a:pPr marL="457200" lvl="0" indent="-457200">
              <a:buFontTx/>
              <a:buAutoNum type="arabicPeriod"/>
              <a:defRPr/>
            </a:pPr>
            <a:r>
              <a:rPr lang="en-US" altLang="ja-JP" sz="3600" dirty="0" smtClean="0"/>
              <a:t>Indicate attendance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May, Interim Meeting in Atlanta</a:t>
            </a: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smtClean="0"/>
              <a:t>Open</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dirty="0" smtClean="0"/>
              <a:t>Patent Policy</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Following 5 slides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Instructions for the WG Chair</a:t>
            </a:r>
            <a:endParaRPr kumimoji="1" lang="ja-JP" altLang="en-US" dirty="0"/>
          </a:p>
        </p:txBody>
      </p:sp>
      <p:sp>
        <p:nvSpPr>
          <p:cNvPr id="3" name="コンテンツ プレースホルダ 2"/>
          <p:cNvSpPr>
            <a:spLocks noGrp="1"/>
          </p:cNvSpPr>
          <p:nvPr>
            <p:ph idx="1"/>
          </p:nvPr>
        </p:nvSpPr>
        <p:spPr>
          <a:xfrm>
            <a:off x="107504" y="1556792"/>
            <a:ext cx="8964488" cy="4114800"/>
          </a:xfrm>
        </p:spPr>
        <p:txBody>
          <a:bodyPr/>
          <a:lstStyle/>
          <a:p>
            <a:pPr lvl="0">
              <a:lnSpc>
                <a:spcPct val="80000"/>
              </a:lnSpc>
              <a:spcAft>
                <a:spcPct val="30000"/>
              </a:spcAft>
              <a:buNone/>
              <a:defRPr/>
            </a:pPr>
            <a:r>
              <a:rPr lang="en-US" altLang="ja-JP" sz="800" b="0" dirty="0" smtClean="0"/>
              <a:t>	</a:t>
            </a:r>
            <a:r>
              <a:rPr lang="en-US" altLang="ja-JP" sz="1400" b="0" dirty="0" smtClean="0"/>
              <a:t>The IEEE-SA strongly recommends that at each WG meeting the chair or a designee:</a:t>
            </a:r>
            <a:endParaRPr lang="en-US" altLang="ja-JP" sz="1400" dirty="0" smtClean="0"/>
          </a:p>
          <a:p>
            <a:pPr lvl="1">
              <a:lnSpc>
                <a:spcPct val="80000"/>
              </a:lnSpc>
              <a:defRPr/>
            </a:pPr>
            <a:r>
              <a:rPr lang="en-US" altLang="ja-JP" sz="1400" b="1" dirty="0" smtClean="0"/>
              <a:t>Show slides #1 through #4 of this presentation</a:t>
            </a:r>
          </a:p>
          <a:p>
            <a:pPr lvl="1">
              <a:lnSpc>
                <a:spcPct val="80000"/>
              </a:lnSpc>
              <a:defRPr/>
            </a:pPr>
            <a:r>
              <a:rPr lang="en-US" altLang="ja-JP" sz="1400" b="1" dirty="0" smtClean="0"/>
              <a:t>Advise the WG attendees that:</a:t>
            </a:r>
            <a:r>
              <a:rPr lang="en-US" altLang="ja-JP" sz="1400" dirty="0" smtClean="0"/>
              <a:t> </a:t>
            </a:r>
          </a:p>
          <a:p>
            <a:pPr lvl="2">
              <a:lnSpc>
                <a:spcPct val="80000"/>
              </a:lnSpc>
              <a:defRPr/>
            </a:pPr>
            <a:r>
              <a:rPr lang="en-US" altLang="ja-JP" sz="1400" dirty="0" smtClean="0"/>
              <a:t>The IEEE’s patent policy is consistent with the ANSI patent policy and is described in Clause 6 of the </a:t>
            </a:r>
            <a:r>
              <a:rPr lang="en-US" altLang="ja-JP" sz="1400" i="1" dirty="0" smtClean="0"/>
              <a:t>IEEE-SA Standards Board Bylaws</a:t>
            </a:r>
            <a:r>
              <a:rPr lang="en-US" altLang="ja-JP" sz="1400" dirty="0" smtClean="0"/>
              <a:t>;</a:t>
            </a:r>
          </a:p>
          <a:p>
            <a:pPr lvl="2">
              <a:lnSpc>
                <a:spcPct val="80000"/>
              </a:lnSpc>
              <a:defRPr/>
            </a:pPr>
            <a:r>
              <a:rPr lang="en-US" altLang="ja-JP" sz="1400" dirty="0" smtClean="0"/>
              <a:t>Early identification of patent claims which may be essential for the use of standards under development is strongly encouraged; </a:t>
            </a:r>
          </a:p>
          <a:p>
            <a:pPr lvl="2">
              <a:lnSpc>
                <a:spcPct val="80000"/>
              </a:lnSpc>
              <a:defRPr/>
            </a:pPr>
            <a:r>
              <a:rPr lang="en-US" altLang="ja-JP"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ja-JP" sz="1400" dirty="0" smtClean="0"/>
            </a:br>
            <a:endParaRPr lang="en-US" altLang="ja-JP" sz="1400" dirty="0" smtClean="0"/>
          </a:p>
          <a:p>
            <a:pPr lvl="1">
              <a:lnSpc>
                <a:spcPct val="20000"/>
              </a:lnSpc>
              <a:defRPr/>
            </a:pPr>
            <a:r>
              <a:rPr lang="en-US" altLang="ja-JP" sz="1400" b="1" dirty="0" smtClean="0"/>
              <a:t>Instruct the WG Secretary to record in the minutes of the relevant WG meeting:</a:t>
            </a:r>
            <a:r>
              <a:rPr lang="en-US" altLang="ja-JP" sz="700" dirty="0" smtClean="0"/>
              <a:t> </a:t>
            </a:r>
          </a:p>
          <a:p>
            <a:pPr lvl="2">
              <a:lnSpc>
                <a:spcPct val="80000"/>
              </a:lnSpc>
              <a:defRPr/>
            </a:pPr>
            <a:r>
              <a:rPr lang="en-US" altLang="ja-JP" sz="1400" dirty="0" smtClean="0"/>
              <a:t>That the foregoing information was provided and that slides 1 through 4 (and this slide 0, if applicable) were shown; </a:t>
            </a:r>
          </a:p>
          <a:p>
            <a:pPr lvl="2">
              <a:lnSpc>
                <a:spcPct val="80000"/>
              </a:lnSpc>
              <a:defRPr/>
            </a:pPr>
            <a:r>
              <a:rPr lang="en-US" altLang="ja-JP"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ja-JP" sz="1400" dirty="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ja-JP" sz="700" dirty="0" smtClean="0"/>
          </a:p>
          <a:p>
            <a:pPr lvl="1">
              <a:lnSpc>
                <a:spcPct val="80000"/>
              </a:lnSpc>
              <a:spcBef>
                <a:spcPct val="5000"/>
              </a:spcBef>
              <a:defRPr/>
            </a:pPr>
            <a:r>
              <a:rPr lang="en-US" altLang="ja-JP" sz="1400" dirty="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ja-JP" sz="1400" dirty="0" smtClean="0"/>
              <a:t>It is recommended that the WG chair review the guidance in </a:t>
            </a:r>
            <a:r>
              <a:rPr lang="en-US" altLang="ja-JP" sz="1400" i="1" dirty="0" smtClean="0"/>
              <a:t>IEEE-SA Standards Board Operations Manual</a:t>
            </a:r>
            <a:r>
              <a:rPr lang="en-US" altLang="ja-JP" sz="1400" dirty="0" smtClean="0"/>
              <a:t> 6.3.5 and in FAQs 12 and 12a on inclusion of potential Essential Patent Claims by incorporation or by reference.</a:t>
            </a:r>
            <a:r>
              <a:rPr lang="en-US" altLang="ja-JP" sz="1400" dirty="0" smtClean="0">
                <a:solidFill>
                  <a:srgbClr val="FF3300"/>
                </a:solidFill>
              </a:rPr>
              <a:t> </a:t>
            </a:r>
          </a:p>
          <a:p>
            <a:pPr lvl="1">
              <a:lnSpc>
                <a:spcPct val="80000"/>
              </a:lnSpc>
              <a:spcBef>
                <a:spcPct val="5000"/>
              </a:spcBef>
              <a:buNone/>
              <a:defRPr/>
            </a:pPr>
            <a:endParaRPr lang="en-US" altLang="ja-JP" sz="1200" dirty="0" smtClean="0"/>
          </a:p>
          <a:p>
            <a:pPr lvl="1">
              <a:lnSpc>
                <a:spcPct val="80000"/>
              </a:lnSpc>
              <a:spcBef>
                <a:spcPct val="5000"/>
              </a:spcBef>
              <a:buNone/>
              <a:defRPr/>
            </a:pPr>
            <a:r>
              <a:rPr lang="en-US" altLang="ja-JP" sz="1200" dirty="0" smtClean="0"/>
              <a:t>	Note: </a:t>
            </a:r>
            <a:r>
              <a:rPr lang="en-US" altLang="ja-JP" sz="1200" b="1" dirty="0" smtClean="0"/>
              <a:t>WG</a:t>
            </a:r>
            <a:r>
              <a:rPr lang="en-US" altLang="ja-JP" sz="1200" dirty="0" smtClean="0"/>
              <a:t> includes Working Groups, Task Groups, and other standards-developing committees with a PAR approved by the IEEE-SA Standards Board.</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Participants, Patents, and Duty to Inform</a:t>
            </a:r>
            <a:endParaRPr kumimoji="1" lang="ja-JP" altLang="en-US" dirty="0"/>
          </a:p>
        </p:txBody>
      </p:sp>
      <p:sp>
        <p:nvSpPr>
          <p:cNvPr id="3" name="コンテンツ プレースホルダ 2"/>
          <p:cNvSpPr>
            <a:spLocks noGrp="1"/>
          </p:cNvSpPr>
          <p:nvPr>
            <p:ph idx="1"/>
          </p:nvPr>
        </p:nvSpPr>
        <p:spPr>
          <a:xfrm>
            <a:off x="179512" y="1484784"/>
            <a:ext cx="8856984" cy="4395192"/>
          </a:xfrm>
        </p:spPr>
        <p:txBody>
          <a:bodyPr/>
          <a:lstStyle/>
          <a:p>
            <a:pPr marL="230188" indent="-230188">
              <a:lnSpc>
                <a:spcPct val="80000"/>
              </a:lnSpc>
            </a:pPr>
            <a:endParaRPr lang="en-US" altLang="ja-JP" sz="400" u="sng" dirty="0" smtClean="0">
              <a:solidFill>
                <a:srgbClr val="FF0000"/>
              </a:solidFill>
            </a:endParaRPr>
          </a:p>
          <a:p>
            <a:pPr marL="230188" indent="-230188"/>
            <a:r>
              <a:rPr lang="en-US" altLang="ja-JP" sz="1600" dirty="0" smtClean="0"/>
              <a:t>All participants in this meeting have certain obligations under the IEEE-SA Patent Policy.  Participants: </a:t>
            </a:r>
          </a:p>
          <a:p>
            <a:pPr marL="630238" lvl="1"/>
            <a:r>
              <a:rPr lang="en-US" altLang="ja-JP" sz="1600" b="1"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a:r>
              <a:rPr lang="en-US" altLang="ja-JP" sz="1400" b="1" dirty="0" smtClean="0"/>
              <a:t>“Personal awareness” means that the participant “is personally aware that the holder may have a potential Essential Patent Claim,” even if the participant is not personally aware of the specific patents or</a:t>
            </a:r>
            <a:r>
              <a:rPr lang="en-US" altLang="ja-JP" sz="1400" b="1" dirty="0" smtClean="0">
                <a:solidFill>
                  <a:srgbClr val="FF3300"/>
                </a:solidFill>
              </a:rPr>
              <a:t> </a:t>
            </a:r>
            <a:r>
              <a:rPr lang="en-US" altLang="ja-JP" sz="1400" b="1" dirty="0" smtClean="0"/>
              <a:t>patent claims</a:t>
            </a:r>
          </a:p>
          <a:p>
            <a:pPr marL="630238" lvl="1"/>
            <a:r>
              <a:rPr lang="en-US" altLang="ja-JP" sz="1600" b="1"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r>
              <a:rPr lang="en-US" altLang="ja-JP" sz="1600" b="1" dirty="0" smtClean="0"/>
              <a:t>The above does not apply if the patent</a:t>
            </a:r>
            <a:r>
              <a:rPr lang="en-US" altLang="ja-JP" sz="1600" b="1" dirty="0" smtClean="0">
                <a:solidFill>
                  <a:srgbClr val="FF3300"/>
                </a:solidFill>
              </a:rPr>
              <a:t> </a:t>
            </a:r>
            <a:r>
              <a:rPr lang="en-US" altLang="ja-JP" sz="1600" b="1" dirty="0" smtClean="0"/>
              <a:t>claim is already the subject of an Accepted Letter of Assurance that applies to the proposed standard(s) under consideration by this group</a:t>
            </a:r>
          </a:p>
          <a:p>
            <a:pPr marL="230188" indent="-230188">
              <a:buNone/>
            </a:pPr>
            <a:r>
              <a:rPr lang="en-GB" altLang="ja-JP" sz="1600" dirty="0" smtClean="0"/>
              <a:t>		Quoted text excerpted from IEEE-SA Standards Board Bylaws </a:t>
            </a:r>
            <a:r>
              <a:rPr lang="en-GB" altLang="ja-JP" sz="1600" dirty="0" err="1" smtClean="0"/>
              <a:t>subclause</a:t>
            </a:r>
            <a:r>
              <a:rPr lang="en-GB" altLang="ja-JP" sz="1600" dirty="0" smtClean="0"/>
              <a:t> 6.2</a:t>
            </a:r>
            <a:endParaRPr lang="en-US" altLang="ja-JP" sz="1600" dirty="0" smtClean="0"/>
          </a:p>
          <a:p>
            <a:pPr marL="230188" indent="-230188"/>
            <a:r>
              <a:rPr lang="en-US" altLang="ja-JP" sz="1600" dirty="0" smtClean="0"/>
              <a:t>Early identification of holders of potential Essential Patent Claims is strongly encouraged</a:t>
            </a:r>
          </a:p>
          <a:p>
            <a:pPr marL="230188" indent="-230188"/>
            <a:r>
              <a:rPr lang="en-US" altLang="ja-JP" sz="1600" dirty="0" smtClean="0"/>
              <a:t>No duty to perform a patent search</a:t>
            </a:r>
            <a:endParaRPr lang="en-GB" altLang="ja-JP" sz="16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GB" altLang="ja-JP" u="sng" dirty="0" smtClean="0"/>
              <a:t>Patent Related Links</a:t>
            </a:r>
            <a:endParaRPr kumimoji="1" lang="ja-JP" altLang="en-US" dirty="0"/>
          </a:p>
        </p:txBody>
      </p:sp>
      <p:sp>
        <p:nvSpPr>
          <p:cNvPr id="3" name="コンテンツ プレースホルダ 2"/>
          <p:cNvSpPr>
            <a:spLocks noGrp="1"/>
          </p:cNvSpPr>
          <p:nvPr>
            <p:ph idx="1"/>
          </p:nvPr>
        </p:nvSpPr>
        <p:spPr>
          <a:xfrm>
            <a:off x="395536" y="1844824"/>
            <a:ext cx="8352928" cy="4114800"/>
          </a:xfrm>
        </p:spPr>
        <p:txBody>
          <a:bodyPr/>
          <a:lstStyle/>
          <a:p>
            <a:pPr lvl="1">
              <a:lnSpc>
                <a:spcPct val="90000"/>
              </a:lnSpc>
              <a:buNone/>
              <a:defRPr/>
            </a:pPr>
            <a:r>
              <a:rPr lang="en-US" altLang="ja-JP" dirty="0" smtClean="0">
                <a:cs typeface="Times New Roman" pitchFamily="18" charset="0"/>
              </a:rPr>
              <a:t>All participants should be familiar with their obligations under the IEEE-SA Policies &amp; Procedures for standards development.</a:t>
            </a:r>
          </a:p>
          <a:p>
            <a:pPr lvl="1">
              <a:lnSpc>
                <a:spcPct val="90000"/>
              </a:lnSpc>
              <a:buNone/>
              <a:defRPr/>
            </a:pPr>
            <a:r>
              <a:rPr lang="en-US" altLang="ja-JP" dirty="0" smtClean="0">
                <a:cs typeface="Times New Roman" pitchFamily="18" charset="0"/>
              </a:rPr>
              <a:t>	Patent Policy is stated in these sources:</a:t>
            </a:r>
          </a:p>
          <a:p>
            <a:pPr lvl="1">
              <a:lnSpc>
                <a:spcPct val="90000"/>
              </a:lnSpc>
              <a:buNone/>
              <a:defRPr/>
            </a:pPr>
            <a:r>
              <a:rPr lang="en-GB" altLang="ja-JP" dirty="0" smtClean="0"/>
              <a:t>		IEEE-SA Standards Boards Bylaws</a:t>
            </a:r>
          </a:p>
          <a:p>
            <a:pPr lvl="1">
              <a:lnSpc>
                <a:spcPct val="90000"/>
              </a:lnSpc>
              <a:buNone/>
              <a:defRPr/>
            </a:pPr>
            <a:r>
              <a:rPr lang="en-US" altLang="ja-JP" sz="1900" dirty="0" smtClean="0"/>
              <a:t>		</a:t>
            </a:r>
            <a:r>
              <a:rPr lang="en-US" altLang="ja-JP" sz="1900" i="1" dirty="0" smtClean="0"/>
              <a:t>http://standards.ieee.org/guides/bylaws/sect6-7.html#6</a:t>
            </a:r>
          </a:p>
          <a:p>
            <a:pPr lvl="1">
              <a:lnSpc>
                <a:spcPct val="90000"/>
              </a:lnSpc>
              <a:buNone/>
              <a:defRPr/>
            </a:pPr>
            <a:r>
              <a:rPr lang="en-GB" altLang="ja-JP" dirty="0" smtClean="0"/>
              <a:t>		IEEE-SA Standards Board Operations Manual</a:t>
            </a:r>
          </a:p>
          <a:p>
            <a:pPr lvl="1">
              <a:lnSpc>
                <a:spcPct val="90000"/>
              </a:lnSpc>
              <a:buNone/>
              <a:defRPr/>
            </a:pPr>
            <a:r>
              <a:rPr lang="en-US" altLang="ja-JP" dirty="0" smtClean="0"/>
              <a:t>		</a:t>
            </a:r>
            <a:r>
              <a:rPr lang="en-US" altLang="ja-JP" sz="1900" i="1" dirty="0" smtClean="0"/>
              <a:t>http://standards.ieee.org/guides/opman/sect6.html#6.3</a:t>
            </a:r>
            <a:endParaRPr lang="en-US" altLang="ja-JP" dirty="0" smtClean="0"/>
          </a:p>
          <a:p>
            <a:pPr lvl="1">
              <a:lnSpc>
                <a:spcPct val="90000"/>
              </a:lnSpc>
              <a:buNone/>
              <a:defRPr/>
            </a:pPr>
            <a:r>
              <a:rPr lang="en-US" altLang="ja-JP" dirty="0" smtClean="0">
                <a:cs typeface="Times New Roman" pitchFamily="18" charset="0"/>
              </a:rPr>
              <a:t>	Material about the patent policy is available at</a:t>
            </a:r>
            <a:r>
              <a:rPr lang="en-US" altLang="ja-JP" dirty="0" smtClean="0"/>
              <a:t> </a:t>
            </a:r>
          </a:p>
          <a:p>
            <a:pPr lvl="1">
              <a:lnSpc>
                <a:spcPct val="90000"/>
              </a:lnSpc>
              <a:buNone/>
              <a:defRPr/>
            </a:pPr>
            <a:r>
              <a:rPr lang="en-US" altLang="ja-JP" dirty="0" smtClean="0"/>
              <a:t>		</a:t>
            </a:r>
            <a:r>
              <a:rPr lang="en-US" altLang="ja-JP" sz="1900" i="1" dirty="0" smtClean="0"/>
              <a:t>http://standards.ieee.org/board/pat/pat-material.html</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
        <p:nvSpPr>
          <p:cNvPr id="7"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29527</TotalTime>
  <Words>1448</Words>
  <Application>Microsoft Office PowerPoint</Application>
  <PresentationFormat>画面に合わせる (4:3)</PresentationFormat>
  <Paragraphs>424</Paragraphs>
  <Slides>22</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22</vt:i4>
      </vt:variant>
    </vt:vector>
  </HeadingPairs>
  <TitlesOfParts>
    <vt:vector size="24" baseType="lpstr">
      <vt:lpstr>802-22-Submission</vt:lpstr>
      <vt:lpstr>Document</vt:lpstr>
      <vt:lpstr>IEEE P802.22b May 2012 Plan &amp; Report</vt:lpstr>
      <vt:lpstr>Meeting Protocol</vt:lpstr>
      <vt:lpstr>Attendee</vt:lpstr>
      <vt:lpstr>Introduction</vt:lpstr>
      <vt:lpstr>New Member</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802.22b Title, PAR Scope and Purpose</vt:lpstr>
      <vt:lpstr>Tentative TG 802.22b Agenda for the Week</vt:lpstr>
      <vt:lpstr>Tuesday May 15th PM1</vt:lpstr>
      <vt:lpstr>Review from March</vt:lpstr>
      <vt:lpstr>March Minutes</vt:lpstr>
      <vt:lpstr>Review of Conference Calls</vt:lpstr>
      <vt:lpstr>Call for Contributions</vt:lpstr>
      <vt:lpstr>Goals for July</vt:lpstr>
      <vt:lpstr>Teleconference Plan</vt:lpstr>
      <vt:lpstr>Closing Report</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Sunghyun Hwang</dc:creator>
  <cp:lastModifiedBy>cwpyo</cp:lastModifiedBy>
  <cp:revision>1391</cp:revision>
  <cp:lastPrinted>1998-02-10T13:28:06Z</cp:lastPrinted>
  <dcterms:created xsi:type="dcterms:W3CDTF">2006-06-26T04:34:43Z</dcterms:created>
  <dcterms:modified xsi:type="dcterms:W3CDTF">2012-05-17T21:08:22Z</dcterms:modified>
</cp:coreProperties>
</file>