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69" r:id="rId2"/>
    <p:sldId id="547" r:id="rId3"/>
    <p:sldId id="548" r:id="rId4"/>
    <p:sldId id="575" r:id="rId5"/>
    <p:sldId id="579" r:id="rId6"/>
    <p:sldId id="549" r:id="rId7"/>
    <p:sldId id="550" r:id="rId8"/>
    <p:sldId id="551" r:id="rId9"/>
    <p:sldId id="552" r:id="rId10"/>
    <p:sldId id="553" r:id="rId11"/>
    <p:sldId id="554" r:id="rId12"/>
    <p:sldId id="577" r:id="rId13"/>
    <p:sldId id="556" r:id="rId14"/>
    <p:sldId id="557" r:id="rId15"/>
    <p:sldId id="558" r:id="rId16"/>
    <p:sldId id="561" r:id="rId17"/>
    <p:sldId id="559" r:id="rId18"/>
    <p:sldId id="578" r:id="rId19"/>
    <p:sldId id="573" r:id="rId20"/>
    <p:sldId id="574" r:id="rId21"/>
    <p:sldId id="583" r:id="rId22"/>
    <p:sldId id="544" r:id="rId23"/>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00"/>
    <a:srgbClr val="008000"/>
    <a:srgbClr val="CCFFCC"/>
    <a:srgbClr val="99FF99"/>
    <a:srgbClr val="CCECFF"/>
    <a:srgbClr val="FFCC99"/>
    <a:srgbClr val="FFFFC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16"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900" y="-102"/>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201613"/>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4300"/>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55675" eaLnBrk="0" hangingPunct="0">
              <a:defRPr sz="1400" b="1">
                <a:solidFill>
                  <a:schemeClr val="tx1"/>
                </a:solidFill>
                <a:latin typeface="Times New Roman" charset="0"/>
                <a:ea typeface="굴림" charset="0"/>
                <a:cs typeface="굴림" charset="0"/>
              </a:defRPr>
            </a:lvl1pPr>
            <a:lvl2pPr marL="742950" indent="-285750" defTabSz="955675" eaLnBrk="0" hangingPunct="0">
              <a:defRPr sz="1400" b="1">
                <a:solidFill>
                  <a:schemeClr val="tx1"/>
                </a:solidFill>
                <a:latin typeface="Times New Roman" charset="0"/>
                <a:ea typeface="굴림" charset="0"/>
                <a:cs typeface="굴림" charset="0"/>
              </a:defRPr>
            </a:lvl2pPr>
            <a:lvl3pPr marL="1143000" indent="-228600" defTabSz="955675" eaLnBrk="0" hangingPunct="0">
              <a:defRPr sz="1400" b="1">
                <a:solidFill>
                  <a:schemeClr val="tx1"/>
                </a:solidFill>
                <a:latin typeface="Times New Roman" charset="0"/>
                <a:ea typeface="굴림" charset="0"/>
                <a:cs typeface="굴림" charset="0"/>
              </a:defRPr>
            </a:lvl3pPr>
            <a:lvl4pPr marL="1600200" indent="-228600" defTabSz="955675" eaLnBrk="0" hangingPunct="0">
              <a:defRPr sz="1400" b="1">
                <a:solidFill>
                  <a:schemeClr val="tx1"/>
                </a:solidFill>
                <a:latin typeface="Times New Roman" charset="0"/>
                <a:ea typeface="굴림" charset="0"/>
                <a:cs typeface="굴림" charset="0"/>
              </a:defRPr>
            </a:lvl4pPr>
            <a:lvl5pPr marL="2057400" indent="-228600" defTabSz="955675" eaLnBrk="0" hangingPunct="0">
              <a:defRPr sz="1400" b="1">
                <a:solidFill>
                  <a:schemeClr val="tx1"/>
                </a:solidFill>
                <a:latin typeface="Times New Roman" charset="0"/>
                <a:ea typeface="굴림" charset="0"/>
                <a:cs typeface="굴림" charset="0"/>
              </a:defRPr>
            </a:lvl5pPr>
            <a:lvl6pPr marL="25146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US" altLang="ko-KR" sz="1500"/>
              <a:t>doc.: IEEE 802.22-08-0080-02-0000</a:t>
            </a:r>
          </a:p>
        </p:txBody>
      </p:sp>
      <p:sp>
        <p:nvSpPr>
          <p:cNvPr id="1741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55675" eaLnBrk="0" hangingPunct="0">
              <a:defRPr sz="1400" b="1">
                <a:solidFill>
                  <a:schemeClr val="tx1"/>
                </a:solidFill>
                <a:latin typeface="Times New Roman" charset="0"/>
                <a:ea typeface="굴림" charset="0"/>
                <a:cs typeface="굴림" charset="0"/>
              </a:defRPr>
            </a:lvl1pPr>
            <a:lvl2pPr marL="742950" indent="-285750" defTabSz="955675" eaLnBrk="0" hangingPunct="0">
              <a:defRPr sz="1400" b="1">
                <a:solidFill>
                  <a:schemeClr val="tx1"/>
                </a:solidFill>
                <a:latin typeface="Times New Roman" charset="0"/>
                <a:ea typeface="굴림" charset="0"/>
                <a:cs typeface="굴림" charset="0"/>
              </a:defRPr>
            </a:lvl2pPr>
            <a:lvl3pPr marL="1143000" indent="-228600" defTabSz="955675" eaLnBrk="0" hangingPunct="0">
              <a:defRPr sz="1400" b="1">
                <a:solidFill>
                  <a:schemeClr val="tx1"/>
                </a:solidFill>
                <a:latin typeface="Times New Roman" charset="0"/>
                <a:ea typeface="굴림" charset="0"/>
                <a:cs typeface="굴림" charset="0"/>
              </a:defRPr>
            </a:lvl3pPr>
            <a:lvl4pPr marL="1600200" indent="-228600" defTabSz="955675" eaLnBrk="0" hangingPunct="0">
              <a:defRPr sz="1400" b="1">
                <a:solidFill>
                  <a:schemeClr val="tx1"/>
                </a:solidFill>
                <a:latin typeface="Times New Roman" charset="0"/>
                <a:ea typeface="굴림" charset="0"/>
                <a:cs typeface="굴림" charset="0"/>
              </a:defRPr>
            </a:lvl4pPr>
            <a:lvl5pPr marL="2057400" indent="-228600" defTabSz="955675" eaLnBrk="0" hangingPunct="0">
              <a:defRPr sz="1400" b="1">
                <a:solidFill>
                  <a:schemeClr val="tx1"/>
                </a:solidFill>
                <a:latin typeface="Times New Roman" charset="0"/>
                <a:ea typeface="굴림" charset="0"/>
                <a:cs typeface="굴림" charset="0"/>
              </a:defRPr>
            </a:lvl5pPr>
            <a:lvl6pPr marL="25146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ko-KR" altLang="en-US" sz="1500"/>
              <a:t>March 2007</a:t>
            </a:r>
            <a:endParaRPr lang="en-US" altLang="ko-KR" sz="1500"/>
          </a:p>
        </p:txBody>
      </p:sp>
      <p:sp>
        <p:nvSpPr>
          <p:cNvPr id="17411" name="Rectangle 6"/>
          <p:cNvSpPr>
            <a:spLocks noGrp="1" noChangeArrowheads="1"/>
          </p:cNvSpPr>
          <p:nvPr>
            <p:ph type="ftr" sz="quarter" idx="4"/>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55675" eaLnBrk="0" hangingPunct="0">
              <a:defRPr sz="1400" b="1">
                <a:solidFill>
                  <a:schemeClr val="tx1"/>
                </a:solidFill>
                <a:latin typeface="Times New Roman" charset="0"/>
                <a:ea typeface="굴림" charset="0"/>
                <a:cs typeface="굴림" charset="0"/>
              </a:defRPr>
            </a:lvl1pPr>
            <a:lvl2pPr marL="742950" indent="-285750" defTabSz="955675" eaLnBrk="0" hangingPunct="0">
              <a:defRPr sz="1400" b="1">
                <a:solidFill>
                  <a:schemeClr val="tx1"/>
                </a:solidFill>
                <a:latin typeface="Times New Roman" charset="0"/>
                <a:ea typeface="굴림" charset="0"/>
                <a:cs typeface="굴림" charset="0"/>
              </a:defRPr>
            </a:lvl2pPr>
            <a:lvl3pPr marL="1143000" indent="-228600" defTabSz="955675" eaLnBrk="0" hangingPunct="0">
              <a:defRPr sz="1400" b="1">
                <a:solidFill>
                  <a:schemeClr val="tx1"/>
                </a:solidFill>
                <a:latin typeface="Times New Roman" charset="0"/>
                <a:ea typeface="굴림" charset="0"/>
                <a:cs typeface="굴림" charset="0"/>
              </a:defRPr>
            </a:lvl3pPr>
            <a:lvl4pPr marL="1600200" indent="-228600" defTabSz="955675" eaLnBrk="0" hangingPunct="0">
              <a:defRPr sz="1400" b="1">
                <a:solidFill>
                  <a:schemeClr val="tx1"/>
                </a:solidFill>
                <a:latin typeface="Times New Roman" charset="0"/>
                <a:ea typeface="굴림" charset="0"/>
                <a:cs typeface="굴림" charset="0"/>
              </a:defRPr>
            </a:lvl4pPr>
            <a:lvl5pPr marL="466725" defTabSz="955675" eaLnBrk="0" hangingPunct="0">
              <a:defRPr sz="1400" b="1">
                <a:solidFill>
                  <a:schemeClr val="tx1"/>
                </a:solidFill>
                <a:latin typeface="Times New Roman" charset="0"/>
                <a:ea typeface="굴림" charset="0"/>
                <a:cs typeface="굴림" charset="0"/>
              </a:defRPr>
            </a:lvl5pPr>
            <a:lvl6pPr marL="923925"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1381125"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1838325"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2295525"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lvl="4"/>
            <a:r>
              <a:rPr lang="ko-KR" altLang="en-US" sz="1300" b="0"/>
              <a:t>Chang-Joo Kim, ETRI</a:t>
            </a:r>
            <a:endParaRPr lang="en-US" altLang="ko-KR" sz="1300" b="0"/>
          </a:p>
        </p:txBody>
      </p:sp>
      <p:sp>
        <p:nvSpPr>
          <p:cNvPr id="17412"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55675" eaLnBrk="0" hangingPunct="0">
              <a:defRPr sz="1400" b="1">
                <a:solidFill>
                  <a:schemeClr val="tx1"/>
                </a:solidFill>
                <a:latin typeface="Times New Roman" charset="0"/>
                <a:ea typeface="굴림" charset="0"/>
                <a:cs typeface="굴림" charset="0"/>
              </a:defRPr>
            </a:lvl1pPr>
            <a:lvl2pPr marL="742950" indent="-285750" defTabSz="955675" eaLnBrk="0" hangingPunct="0">
              <a:defRPr sz="1400" b="1">
                <a:solidFill>
                  <a:schemeClr val="tx1"/>
                </a:solidFill>
                <a:latin typeface="Times New Roman" charset="0"/>
                <a:ea typeface="굴림" charset="0"/>
                <a:cs typeface="굴림" charset="0"/>
              </a:defRPr>
            </a:lvl2pPr>
            <a:lvl3pPr marL="1143000" indent="-228600" defTabSz="955675" eaLnBrk="0" hangingPunct="0">
              <a:defRPr sz="1400" b="1">
                <a:solidFill>
                  <a:schemeClr val="tx1"/>
                </a:solidFill>
                <a:latin typeface="Times New Roman" charset="0"/>
                <a:ea typeface="굴림" charset="0"/>
                <a:cs typeface="굴림" charset="0"/>
              </a:defRPr>
            </a:lvl3pPr>
            <a:lvl4pPr marL="1600200" indent="-228600" defTabSz="955675" eaLnBrk="0" hangingPunct="0">
              <a:defRPr sz="1400" b="1">
                <a:solidFill>
                  <a:schemeClr val="tx1"/>
                </a:solidFill>
                <a:latin typeface="Times New Roman" charset="0"/>
                <a:ea typeface="굴림" charset="0"/>
                <a:cs typeface="굴림" charset="0"/>
              </a:defRPr>
            </a:lvl4pPr>
            <a:lvl5pPr marL="2057400" indent="-228600" defTabSz="955675" eaLnBrk="0" hangingPunct="0">
              <a:defRPr sz="1400" b="1">
                <a:solidFill>
                  <a:schemeClr val="tx1"/>
                </a:solidFill>
                <a:latin typeface="Times New Roman" charset="0"/>
                <a:ea typeface="굴림" charset="0"/>
                <a:cs typeface="굴림" charset="0"/>
              </a:defRPr>
            </a:lvl5pPr>
            <a:lvl6pPr marL="25146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US" altLang="ko-KR" sz="1300" b="0"/>
              <a:t>Page </a:t>
            </a:r>
            <a:fld id="{EA99CCE2-F505-DF4D-8630-98713B8A45C8}" type="slidenum">
              <a:rPr lang="en-US" altLang="ko-KR" sz="1300" b="0"/>
              <a:pPr/>
              <a:t>1</a:t>
            </a:fld>
            <a:endParaRPr lang="en-US" altLang="ko-KR" sz="1300" b="0"/>
          </a:p>
        </p:txBody>
      </p:sp>
      <p:sp>
        <p:nvSpPr>
          <p:cNvPr id="17413" name="Rectangle 2"/>
          <p:cNvSpPr>
            <a:spLocks noGrp="1" noRot="1" noChangeAspect="1" noChangeArrowheads="1" noTextEdit="1"/>
          </p:cNvSpPr>
          <p:nvPr>
            <p:ph type="sldImg"/>
          </p:nvPr>
        </p:nvSpPr>
        <p:spPr>
          <a:ln/>
        </p:spPr>
      </p:sp>
      <p:sp>
        <p:nvSpPr>
          <p:cNvPr id="17414"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ko-KR" altLang="en-US" dirty="0">
              <a:latin typeface="Times New Roman" charset="0"/>
              <a:ea typeface="굴림" charset="0"/>
              <a:cs typeface="굴림"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p:txBody>
          <a:bodyPr/>
          <a:lstStyle>
            <a:lvl1pPr>
              <a:defRPr/>
            </a:lvl1pPr>
          </a:lstStyle>
          <a:p>
            <a:pPr>
              <a:defRPr/>
            </a:pPr>
            <a:r>
              <a:rPr lang="en-US" altLang="ko-KR" dirty="0" smtClean="0"/>
              <a:t>March 2012</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 xmlns:p14="http://schemas.microsoft.com/office/powerpoint/2010/main"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p:txBody>
          <a:bodyPr/>
          <a:lstStyle>
            <a:lvl1pPr>
              <a:defRPr/>
            </a:lvl1pPr>
          </a:lstStyle>
          <a:p>
            <a:pPr>
              <a:defRPr/>
            </a:pPr>
            <a:r>
              <a:rPr lang="en-US" altLang="ko-KR" dirty="0" smtClean="0"/>
              <a:t>March 2012</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 xmlns:p14="http://schemas.microsoft.com/office/powerpoint/2010/main"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May 2012</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4899658" y="334189"/>
            <a:ext cx="3545842"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a:t>doc.: IEEE </a:t>
            </a:r>
            <a:r>
              <a:rPr lang="en-US" altLang="ja-JP" sz="1800" b="1" dirty="0" smtClean="0"/>
              <a:t>22-12-0053-00-000b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oleObject" Target="../embeddings/Microsoft_Office_Word_97-2003___1.doc"/><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hyperlink" Target="mailto:patcom@ieee.org" TargetMode="External"/><Relationship Id="rId5" Type="http://schemas.openxmlformats.org/officeDocument/2006/relationships/hyperlink" Target="mailto:apurva.mody@ieee.org" TargetMode="External"/><Relationship Id="rId4" Type="http://schemas.openxmlformats.org/officeDocument/2006/relationships/hyperlink" Target="http://standards.ieee.org/guides/bylaws/sb-bylaws.pdf"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22/dcn/12/22-12-0024-02-000b-ieee-p802-22b-call-for-proposal.doc" TargetMode="External"/><Relationship Id="rId2" Type="http://schemas.openxmlformats.org/officeDocument/2006/relationships/hyperlink" Target="https://mentor.ieee.org/802.22/dcn/12/22-12-0012-03-000b-functional-requirements-for-ieee-802-22b-amendment.doc" TargetMode="External"/><Relationship Id="rId1" Type="http://schemas.openxmlformats.org/officeDocument/2006/relationships/slideLayout" Target="../slideLayouts/slideLayout2.xml"/><Relationship Id="rId4" Type="http://schemas.openxmlformats.org/officeDocument/2006/relationships/hyperlink" Target="https://mentor.ieee.org/802.22/dcn/12/22-12-0025-00-000b-ieee-p802-22b-selection-criteria.doc"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murphy.events.ieee.org/imat/attendance/inde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zhang@iee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바닥글 개체 틀 4"/>
          <p:cNvSpPr>
            <a:spLocks noGrp="1"/>
          </p:cNvSpPr>
          <p:nvPr>
            <p:ph type="ftr" sz="quarter" idx="11"/>
          </p:nvPr>
        </p:nvSpPr>
        <p:spPr>
          <a:xfrm>
            <a:off x="7048324" y="6475413"/>
            <a:ext cx="149560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a:defRPr/>
            </a:pPr>
            <a:r>
              <a:rPr lang="en-US" altLang="ko-KR" sz="1200" b="0" dirty="0" smtClean="0"/>
              <a:t>Chang-woo </a:t>
            </a:r>
            <a:r>
              <a:rPr lang="en-US" altLang="ko-KR" sz="1200" b="0" dirty="0" err="1" smtClean="0"/>
              <a:t>Pyo</a:t>
            </a:r>
            <a:r>
              <a:rPr lang="en-US" altLang="ko-KR" sz="1200" b="0" dirty="0" smtClean="0"/>
              <a:t> (NICT)</a:t>
            </a:r>
            <a:endParaRPr lang="en-US" altLang="ko-KR" sz="1200" b="0" dirty="0"/>
          </a:p>
        </p:txBody>
      </p:sp>
      <p:sp>
        <p:nvSpPr>
          <p:cNvPr id="16387" name="슬라이드 번호 개체 틀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US" altLang="ko-KR" sz="1200" b="0"/>
              <a:t>Slide </a:t>
            </a:r>
            <a:fld id="{84B7AE5C-D1AF-9F40-B271-6D38DC4F155A}" type="slidenum">
              <a:rPr lang="en-US" altLang="ko-KR" sz="1200" b="0"/>
              <a:pPr/>
              <a:t>1</a:t>
            </a:fld>
            <a:endParaRPr lang="en-US" altLang="ko-KR" sz="1200" b="0"/>
          </a:p>
        </p:txBody>
      </p:sp>
      <p:sp>
        <p:nvSpPr>
          <p:cNvPr id="16388" name="Rectangle 2"/>
          <p:cNvSpPr>
            <a:spLocks noGrp="1" noChangeArrowheads="1"/>
          </p:cNvSpPr>
          <p:nvPr>
            <p:ph type="title"/>
          </p:nvPr>
        </p:nvSpPr>
        <p:spPr>
          <a:xfrm>
            <a:off x="328613" y="914400"/>
            <a:ext cx="8526462" cy="609600"/>
          </a:xfrm>
        </p:spPr>
        <p:txBody>
          <a:bodyPr/>
          <a:lstStyle/>
          <a:p>
            <a:r>
              <a:rPr lang="en-US" altLang="ko-KR" sz="2800" dirty="0">
                <a:latin typeface="Times New Roman" charset="0"/>
                <a:ea typeface="굴림" charset="0"/>
                <a:cs typeface="굴림" charset="0"/>
              </a:rPr>
              <a:t>IEEE </a:t>
            </a:r>
            <a:r>
              <a:rPr lang="en-US" altLang="ko-KR" sz="2800" dirty="0" smtClean="0">
                <a:latin typeface="Times New Roman" charset="0"/>
                <a:ea typeface="굴림" charset="0"/>
                <a:cs typeface="굴림" charset="0"/>
              </a:rPr>
              <a:t>P802.22b </a:t>
            </a:r>
            <a:r>
              <a:rPr lang="en-US" altLang="ko-KR" sz="2800" dirty="0" smtClean="0">
                <a:latin typeface="Times New Roman" charset="0"/>
                <a:ea typeface="굴림" charset="0"/>
                <a:cs typeface="굴림" charset="0"/>
              </a:rPr>
              <a:t>May </a:t>
            </a:r>
            <a:r>
              <a:rPr lang="en-US" altLang="ko-KR" sz="2800" dirty="0" smtClean="0">
                <a:latin typeface="Times New Roman" charset="0"/>
                <a:ea typeface="굴림" charset="0"/>
                <a:cs typeface="굴림" charset="0"/>
              </a:rPr>
              <a:t>2012 Plan &amp; Report</a:t>
            </a:r>
            <a:endParaRPr lang="en-US" altLang="ko-KR" sz="2800" dirty="0">
              <a:latin typeface="Times New Roman" charset="0"/>
              <a:ea typeface="굴림" charset="0"/>
              <a:cs typeface="굴림" charset="0"/>
            </a:endParaRPr>
          </a:p>
        </p:txBody>
      </p:sp>
      <p:sp>
        <p:nvSpPr>
          <p:cNvPr id="16389"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dirty="0">
                <a:latin typeface="Times New Roman" charset="0"/>
                <a:ea typeface="굴림" charset="0"/>
                <a:cs typeface="굴림" charset="0"/>
              </a:rPr>
              <a:t>IEEE P802.22 Wireless RANs          Date:</a:t>
            </a:r>
            <a:r>
              <a:rPr lang="en-US" altLang="ko-KR" sz="2000" b="0" dirty="0">
                <a:latin typeface="Times New Roman" charset="0"/>
                <a:ea typeface="굴림" charset="0"/>
                <a:cs typeface="굴림" charset="0"/>
              </a:rPr>
              <a:t> </a:t>
            </a:r>
            <a:r>
              <a:rPr lang="en-US" altLang="ko-KR" sz="2000" b="0" dirty="0" smtClean="0">
                <a:latin typeface="Times New Roman" charset="0"/>
                <a:ea typeface="굴림" charset="0"/>
                <a:cs typeface="굴림" charset="0"/>
              </a:rPr>
              <a:t>2012-05-15</a:t>
            </a:r>
            <a:endParaRPr lang="en-US" altLang="ko-KR" sz="2000" b="0" dirty="0">
              <a:latin typeface="Times New Roman" charset="0"/>
              <a:ea typeface="굴림" charset="0"/>
              <a:cs typeface="굴림" charset="0"/>
            </a:endParaRPr>
          </a:p>
        </p:txBody>
      </p:sp>
      <p:sp>
        <p:nvSpPr>
          <p:cNvPr id="16390"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a:t>Authors:</a:t>
            </a:r>
            <a:endParaRPr lang="en-US" altLang="ko-KR" sz="2000" b="0"/>
          </a:p>
        </p:txBody>
      </p:sp>
      <p:sp>
        <p:nvSpPr>
          <p:cNvPr id="16391" name="Text Box 13"/>
          <p:cNvSpPr txBox="1">
            <a:spLocks noChangeArrowheads="1"/>
          </p:cNvSpPr>
          <p:nvPr/>
        </p:nvSpPr>
        <p:spPr bwMode="auto">
          <a:xfrm>
            <a:off x="539552" y="4072362"/>
            <a:ext cx="8217024" cy="23089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4"/>
              </a:rPr>
              <a:t>http://standards.ieee.org/guides/bylaws/sb-bylaws.pdf</a:t>
            </a:r>
            <a:r>
              <a:rPr lang="en-GB" altLang="ja-JP" sz="900" b="0" dirty="0" smtClean="0"/>
              <a:t>&gt;,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5"/>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6"/>
              </a:rPr>
              <a:t>patcom@ieee.org</a:t>
            </a:r>
            <a:r>
              <a:rPr lang="en-GB" altLang="ja-JP" sz="900" b="0" dirty="0" smtClean="0"/>
              <a:t>&gt;.</a:t>
            </a:r>
            <a:endParaRPr lang="ja-JP" altLang="ja-JP" sz="900" b="0" dirty="0"/>
          </a:p>
        </p:txBody>
      </p:sp>
      <p:sp>
        <p:nvSpPr>
          <p:cNvPr id="16393" name="TextBox 2"/>
          <p:cNvSpPr txBox="1">
            <a:spLocks noChangeArrowheads="1"/>
          </p:cNvSpPr>
          <p:nvPr/>
        </p:nvSpPr>
        <p:spPr bwMode="auto">
          <a:xfrm>
            <a:off x="7916863" y="501650"/>
            <a:ext cx="185737" cy="307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eaLnBrk="1" hangingPunct="1"/>
            <a:endParaRPr lang="en-US"/>
          </a:p>
        </p:txBody>
      </p:sp>
      <p:sp>
        <p:nvSpPr>
          <p:cNvPr id="2" name="Date Placeholder 1"/>
          <p:cNvSpPr>
            <a:spLocks noGrp="1"/>
          </p:cNvSpPr>
          <p:nvPr>
            <p:ph type="dt" sz="half" idx="10"/>
          </p:nvPr>
        </p:nvSpPr>
        <p:spPr>
          <a:xfrm>
            <a:off x="696913" y="334189"/>
            <a:ext cx="968214" cy="276999"/>
          </a:xfrm>
        </p:spPr>
        <p:txBody>
          <a:bodyPr/>
          <a:lstStyle/>
          <a:p>
            <a:pPr>
              <a:defRPr/>
            </a:pPr>
            <a:r>
              <a:rPr lang="en-US" altLang="ko-KR" dirty="0" smtClean="0"/>
              <a:t>May </a:t>
            </a:r>
            <a:r>
              <a:rPr lang="en-US" altLang="ko-KR" dirty="0" smtClean="0"/>
              <a:t>2012</a:t>
            </a:r>
            <a:endParaRPr lang="en-US" altLang="ko-KR" dirty="0"/>
          </a:p>
        </p:txBody>
      </p:sp>
      <p:graphicFrame>
        <p:nvGraphicFramePr>
          <p:cNvPr id="16409" name="Object 25"/>
          <p:cNvGraphicFramePr>
            <a:graphicFrameLocks noChangeAspect="1"/>
          </p:cNvGraphicFramePr>
          <p:nvPr/>
        </p:nvGraphicFramePr>
        <p:xfrm>
          <a:off x="612775" y="2713038"/>
          <a:ext cx="7847657" cy="703262"/>
        </p:xfrm>
        <a:graphic>
          <a:graphicData uri="http://schemas.openxmlformats.org/presentationml/2006/ole">
            <p:oleObj spid="_x0000_s16409" name="Document" r:id="rId7" imgW="8452204" imgH="756314" progId="Word.Document.8">
              <p:embed/>
            </p:oleObj>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en-US" altLang="ja-JP" dirty="0" smtClean="0"/>
              <a:t>Call for Potentially Essential Patents</a:t>
            </a:r>
            <a:endParaRPr kumimoji="1" lang="ja-JP" altLang="en-US" dirty="0"/>
          </a:p>
        </p:txBody>
      </p:sp>
      <p:sp>
        <p:nvSpPr>
          <p:cNvPr id="3" name="コンテンツ プレースホルダ 2"/>
          <p:cNvSpPr>
            <a:spLocks noGrp="1"/>
          </p:cNvSpPr>
          <p:nvPr>
            <p:ph idx="1"/>
          </p:nvPr>
        </p:nvSpPr>
        <p:spPr/>
        <p:txBody>
          <a:bodyPr/>
          <a:lstStyle/>
          <a:p>
            <a:pPr lvl="0">
              <a:defRPr/>
            </a:pPr>
            <a:r>
              <a:rPr lang="en-US" altLang="ja-JP"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altLang="ja-JP" sz="1600" dirty="0" smtClean="0"/>
              <a:t>Either speak up now or</a:t>
            </a:r>
          </a:p>
          <a:p>
            <a:pPr lvl="1">
              <a:defRPr/>
            </a:pPr>
            <a:r>
              <a:rPr lang="en-US" altLang="ja-JP" sz="1600" dirty="0" smtClean="0"/>
              <a:t>Provide the chair of this group with the identity of the holder(s) of any and all such claims as soon as possible or</a:t>
            </a:r>
          </a:p>
          <a:p>
            <a:pPr lvl="1">
              <a:defRPr/>
            </a:pPr>
            <a:r>
              <a:rPr lang="en-US" altLang="ja-JP" sz="1600" dirty="0" smtClean="0"/>
              <a:t>Cause an LOA to be submitted</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May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10</a:t>
            </a:fld>
            <a:endParaRPr lang="en-US" altLang="ko-K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en-US" altLang="ja-JP" u="sng" dirty="0" smtClean="0"/>
              <a:t>Other Guidelines for IEEE WG Meetings</a:t>
            </a:r>
            <a:endParaRPr kumimoji="1" lang="ja-JP" altLang="en-US" dirty="0"/>
          </a:p>
        </p:txBody>
      </p:sp>
      <p:sp>
        <p:nvSpPr>
          <p:cNvPr id="3" name="コンテンツ プレースホルダ 2"/>
          <p:cNvSpPr>
            <a:spLocks noGrp="1"/>
          </p:cNvSpPr>
          <p:nvPr>
            <p:ph idx="1"/>
          </p:nvPr>
        </p:nvSpPr>
        <p:spPr>
          <a:xfrm>
            <a:off x="251520" y="1772816"/>
            <a:ext cx="8712968" cy="4114800"/>
          </a:xfrm>
        </p:spPr>
        <p:txBody>
          <a:bodyPr/>
          <a:lstStyle/>
          <a:p>
            <a:pPr marL="230188" indent="-230188">
              <a:lnSpc>
                <a:spcPct val="80000"/>
              </a:lnSpc>
            </a:pPr>
            <a:endParaRPr lang="en-US" altLang="ja-JP" sz="500" u="sng" dirty="0" smtClean="0">
              <a:solidFill>
                <a:srgbClr val="FF0000"/>
              </a:solidFill>
            </a:endParaRPr>
          </a:p>
          <a:p>
            <a:pPr marL="230188" indent="-230188">
              <a:lnSpc>
                <a:spcPct val="80000"/>
              </a:lnSpc>
              <a:spcAft>
                <a:spcPct val="40000"/>
              </a:spcAft>
            </a:pPr>
            <a:r>
              <a:rPr lang="en-US" altLang="ja-JP" sz="2000" dirty="0" smtClean="0"/>
              <a:t>All IEEE-SA standards meetings shall be conducted in compliance with all applicable laws, including antitrust and competition laws. </a:t>
            </a:r>
          </a:p>
          <a:p>
            <a:pPr marL="630238" lvl="1">
              <a:lnSpc>
                <a:spcPct val="80000"/>
              </a:lnSpc>
              <a:spcAft>
                <a:spcPct val="40000"/>
              </a:spcAft>
            </a:pPr>
            <a:r>
              <a:rPr lang="en-US" altLang="ja-JP" sz="1800" b="1" dirty="0" smtClean="0"/>
              <a:t>Don</a:t>
            </a:r>
            <a:r>
              <a:rPr lang="en-US" altLang="ja-JP" sz="1800" b="1" dirty="0" smtClean="0">
                <a:latin typeface="Arial" charset="0"/>
              </a:rPr>
              <a:t>’</a:t>
            </a:r>
            <a:r>
              <a:rPr lang="en-US" altLang="ja-JP" sz="1800" b="1" dirty="0" smtClean="0"/>
              <a:t>t discuss the interpretation, validity, or essentiality of patents/patent claims. </a:t>
            </a:r>
          </a:p>
          <a:p>
            <a:pPr marL="630238" lvl="1">
              <a:lnSpc>
                <a:spcPct val="80000"/>
              </a:lnSpc>
              <a:spcAft>
                <a:spcPct val="40000"/>
              </a:spcAft>
            </a:pPr>
            <a:r>
              <a:rPr lang="en-US" altLang="ja-JP" sz="1800" b="1" dirty="0" smtClean="0"/>
              <a:t>Don</a:t>
            </a:r>
            <a:r>
              <a:rPr lang="en-US" altLang="ja-JP" sz="1800" b="1" dirty="0" smtClean="0">
                <a:latin typeface="Arial" charset="0"/>
              </a:rPr>
              <a:t>’</a:t>
            </a:r>
            <a:r>
              <a:rPr lang="en-US" altLang="ja-JP" sz="1800" b="1" dirty="0" smtClean="0"/>
              <a:t>t discuss specific license rates, terms, or conditions.</a:t>
            </a:r>
          </a:p>
          <a:p>
            <a:pPr marL="1143000" lvl="2">
              <a:lnSpc>
                <a:spcPct val="80000"/>
              </a:lnSpc>
              <a:spcAft>
                <a:spcPct val="40000"/>
              </a:spcAft>
            </a:pPr>
            <a:r>
              <a:rPr lang="en-US" altLang="ja-JP" sz="1600" dirty="0" smtClean="0"/>
              <a:t>Relative costs, including licensing costs of essential patent claims, of different technical approaches may be discussed in standards development meetings. </a:t>
            </a:r>
          </a:p>
          <a:p>
            <a:pPr marL="1600200" lvl="3">
              <a:lnSpc>
                <a:spcPct val="80000"/>
              </a:lnSpc>
              <a:spcAft>
                <a:spcPct val="40000"/>
              </a:spcAft>
            </a:pPr>
            <a:r>
              <a:rPr lang="en-GB" altLang="ja-JP" dirty="0" smtClean="0"/>
              <a:t>Technical considerations remain primary focus</a:t>
            </a:r>
            <a:endParaRPr lang="en-US" altLang="ja-JP" dirty="0" smtClean="0"/>
          </a:p>
          <a:p>
            <a:pPr marL="630238" lvl="1">
              <a:lnSpc>
                <a:spcPct val="80000"/>
              </a:lnSpc>
              <a:spcAft>
                <a:spcPct val="40000"/>
              </a:spcAft>
            </a:pPr>
            <a:r>
              <a:rPr lang="en-US" altLang="ja-JP" sz="1800" b="1" dirty="0" smtClean="0"/>
              <a:t>Don</a:t>
            </a:r>
            <a:r>
              <a:rPr lang="en-US" altLang="ja-JP" sz="1800" b="1" dirty="0" smtClean="0">
                <a:latin typeface="Arial" charset="0"/>
              </a:rPr>
              <a:t>’</a:t>
            </a:r>
            <a:r>
              <a:rPr lang="en-US" altLang="ja-JP" sz="1800" b="1" dirty="0" smtClean="0"/>
              <a:t>t discuss or engage in the fixing of product prices, allocation of customers, or division of sales markets.</a:t>
            </a:r>
          </a:p>
          <a:p>
            <a:pPr marL="630238" lvl="1">
              <a:lnSpc>
                <a:spcPct val="80000"/>
              </a:lnSpc>
              <a:spcAft>
                <a:spcPct val="40000"/>
              </a:spcAft>
            </a:pPr>
            <a:r>
              <a:rPr lang="en-US" altLang="ja-JP" sz="1800" b="1" dirty="0" smtClean="0"/>
              <a:t>Don</a:t>
            </a:r>
            <a:r>
              <a:rPr lang="en-US" altLang="ja-JP" sz="1800" b="1" dirty="0" smtClean="0">
                <a:latin typeface="Arial" charset="0"/>
              </a:rPr>
              <a:t>’</a:t>
            </a:r>
            <a:r>
              <a:rPr lang="en-US" altLang="ja-JP" sz="1800" b="1" dirty="0" smtClean="0"/>
              <a:t>t discuss the status or substance of ongoing or threatened litigation.</a:t>
            </a:r>
          </a:p>
          <a:p>
            <a:pPr marL="630238" lvl="1">
              <a:lnSpc>
                <a:spcPct val="80000"/>
              </a:lnSpc>
              <a:spcAft>
                <a:spcPct val="40000"/>
              </a:spcAft>
            </a:pPr>
            <a:r>
              <a:rPr lang="en-US" altLang="ja-JP" sz="1800" b="1" dirty="0" smtClean="0"/>
              <a:t>Don</a:t>
            </a:r>
            <a:r>
              <a:rPr lang="en-US" altLang="ja-JP" sz="1800" b="1" dirty="0" smtClean="0">
                <a:latin typeface="Arial" charset="0"/>
              </a:rPr>
              <a:t>’</a:t>
            </a:r>
            <a:r>
              <a:rPr lang="en-US" altLang="ja-JP" sz="1800" b="1" dirty="0" smtClean="0"/>
              <a:t>t be silent if inappropriate topics are discussed </a:t>
            </a:r>
            <a:r>
              <a:rPr lang="en-US" altLang="ja-JP" sz="1800" b="1" dirty="0" smtClean="0">
                <a:latin typeface="Arial" charset="0"/>
              </a:rPr>
              <a:t>…</a:t>
            </a:r>
            <a:r>
              <a:rPr lang="en-US" altLang="ja-JP" sz="1800" b="1" dirty="0" smtClean="0"/>
              <a:t> do formally object.</a:t>
            </a:r>
          </a:p>
          <a:p>
            <a:pPr marL="230188" indent="-230188" algn="ctr">
              <a:lnSpc>
                <a:spcPct val="80000"/>
              </a:lnSpc>
            </a:pPr>
            <a:r>
              <a:rPr lang="en-US" altLang="ja-JP" dirty="0" smtClean="0"/>
              <a:t>---------------------------------------------------------------   </a:t>
            </a:r>
            <a:endParaRPr lang="en-US" altLang="ja-JP" sz="1400" dirty="0" smtClean="0"/>
          </a:p>
          <a:p>
            <a:pPr marL="230188" indent="-230188" algn="ctr">
              <a:lnSpc>
                <a:spcPct val="80000"/>
              </a:lnSpc>
            </a:pPr>
            <a:r>
              <a:rPr lang="en-US" altLang="ja-JP" sz="1400" dirty="0" smtClean="0"/>
              <a:t>See </a:t>
            </a:r>
            <a:r>
              <a:rPr lang="en-US" altLang="ja-JP" sz="1400" i="1" dirty="0" smtClean="0"/>
              <a:t>IEEE-SA Standards Board Operations Manual</a:t>
            </a:r>
            <a:r>
              <a:rPr lang="en-US" altLang="ja-JP" sz="1400" dirty="0" smtClean="0"/>
              <a:t>, clause 5.3.10 and </a:t>
            </a:r>
            <a:r>
              <a:rPr lang="en-GB" altLang="ja-JP" sz="1400" dirty="0" smtClean="0"/>
              <a:t>“Promoting Competition and Innovation: What You Need to Know about the IEEE Standards Association's Antitrust and Competition Policy”</a:t>
            </a:r>
            <a:r>
              <a:rPr lang="en-US" altLang="ja-JP" sz="1400" dirty="0" smtClean="0"/>
              <a:t> for more details.</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May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11</a:t>
            </a:fld>
            <a:endParaRPr lang="en-US" altLang="ko-K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pitchFamily="50" charset="-128"/>
              </a:rPr>
              <a:t>802.22b Title, PAR Scope and Purpose</a:t>
            </a:r>
            <a:endParaRPr kumimoji="1" lang="ja-JP" altLang="en-US" dirty="0"/>
          </a:p>
        </p:txBody>
      </p:sp>
      <p:sp>
        <p:nvSpPr>
          <p:cNvPr id="3" name="コンテンツ プレースホルダ 2"/>
          <p:cNvSpPr>
            <a:spLocks noGrp="1"/>
          </p:cNvSpPr>
          <p:nvPr>
            <p:ph idx="1"/>
          </p:nvPr>
        </p:nvSpPr>
        <p:spPr>
          <a:xfrm>
            <a:off x="685800" y="1556792"/>
            <a:ext cx="7772400" cy="4539208"/>
          </a:xfrm>
        </p:spPr>
        <p:txBody>
          <a:bodyPr/>
          <a:lstStyle/>
          <a:p>
            <a:r>
              <a:rPr kumimoji="1" lang="en-US" altLang="ja-JP" sz="1600" dirty="0" smtClean="0"/>
              <a:t>Title</a:t>
            </a:r>
          </a:p>
          <a:p>
            <a:pPr lvl="1"/>
            <a:r>
              <a:rPr lang="en-US" altLang="ja-JP" sz="1400" dirty="0" smtClean="0"/>
              <a:t>Enhancement for Broadband Services and Monitoring Applications </a:t>
            </a:r>
          </a:p>
          <a:p>
            <a:pPr lvl="1"/>
            <a:endParaRPr kumimoji="1" lang="en-US" altLang="ja-JP" sz="1400" dirty="0" smtClean="0"/>
          </a:p>
          <a:p>
            <a:r>
              <a:rPr kumimoji="1" lang="en-US" altLang="ja-JP" sz="1600" dirty="0" smtClean="0"/>
              <a:t>PAR</a:t>
            </a:r>
          </a:p>
          <a:p>
            <a:pPr lvl="1"/>
            <a:r>
              <a:rPr lang="en-GB" altLang="ja-JP" sz="1400" dirty="0" smtClean="0"/>
              <a:t>This amendment specifies alternate Physical Layer (PHY) and necessary Medium Access Control Layer (MAC) enhancements to IEEE std. 802.22-2011 for operation in Very High Frequency (VHF)/ Ultra High Frequency (UHF) TV broadcast bands between 54 MHz and 862 MHz to support enhanced broadband services and monitoring applications. The standard supports aggregate data rates greater than the maximum data rate supported by the IEEE Std. 802.22-2011. This standard defines new classes of 802.22 devices to address these applications and supports more than 512 devices in a network. This standard also specifies techniques to enhance communications among the devices and makes necessary amendments to the cognitive, security &amp; parameters and connection management clauses. This amendment supports mechanisms to enable coexistence with other 802 systems in the same band.</a:t>
            </a:r>
          </a:p>
          <a:p>
            <a:pPr lvl="1"/>
            <a:endParaRPr kumimoji="1" lang="en-GB" altLang="ja-JP" sz="1400" dirty="0" smtClean="0"/>
          </a:p>
          <a:p>
            <a:r>
              <a:rPr kumimoji="1" lang="en-GB" altLang="ja-JP" sz="1800" dirty="0" smtClean="0"/>
              <a:t>Purpose</a:t>
            </a:r>
          </a:p>
          <a:p>
            <a:pPr lvl="1"/>
            <a:r>
              <a:rPr lang="en-US" altLang="ja-JP" sz="1400" dirty="0" smtClean="0"/>
              <a:t>The purpose of this amendment is to enhance the MAC and define an alternate PHY to accommodate broadband extensions and monitoring use cases for IEEE 802.22 devices operating is VHF/UHF TV broadcast bands between 54 MHz and 862 </a:t>
            </a:r>
            <a:r>
              <a:rPr lang="en-US" altLang="ja-JP" sz="1400" dirty="0" err="1" smtClean="0"/>
              <a:t>MHz.</a:t>
            </a:r>
            <a:r>
              <a:rPr lang="en-US" altLang="ja-JP" sz="1400" dirty="0" smtClean="0"/>
              <a:t> </a:t>
            </a:r>
            <a:endParaRPr kumimoji="1" lang="ja-JP" altLang="en-US" sz="1400"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May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12</a:t>
            </a:fld>
            <a:endParaRPr lang="en-US" altLang="ko-K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Tentative </a:t>
            </a:r>
            <a:r>
              <a:rPr lang="en-US" altLang="ja-JP" dirty="0" err="1" smtClean="0"/>
              <a:t>TGad</a:t>
            </a:r>
            <a:r>
              <a:rPr lang="en-US" altLang="ja-JP" dirty="0" smtClean="0"/>
              <a:t> Agenda for the Week</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Agenda</a:t>
            </a:r>
          </a:p>
          <a:p>
            <a:endParaRPr kumimoji="1" lang="en-US" altLang="ja-JP" dirty="0" smtClean="0"/>
          </a:p>
          <a:p>
            <a:r>
              <a:rPr lang="en-US" altLang="ja-JP" dirty="0" smtClean="0"/>
              <a:t>Motion to approve March 802.22b agenda as contained in </a:t>
            </a:r>
            <a:r>
              <a:rPr lang="en-US" altLang="ja-JP" dirty="0" smtClean="0"/>
              <a:t>22-12-0046-01-000b</a:t>
            </a:r>
            <a:endParaRPr lang="en-US" altLang="ja-JP" dirty="0" smtClean="0"/>
          </a:p>
          <a:p>
            <a:endParaRPr lang="en-US" altLang="ja-JP" dirty="0" smtClean="0"/>
          </a:p>
          <a:p>
            <a:r>
              <a:rPr lang="en-US" altLang="ja-JP" dirty="0" smtClean="0"/>
              <a:t>Move</a:t>
            </a:r>
            <a:r>
              <a:rPr lang="en-US" altLang="ja-JP" dirty="0" smtClean="0"/>
              <a:t>:</a:t>
            </a:r>
            <a:endParaRPr lang="en-US" altLang="ja-JP" dirty="0" smtClean="0"/>
          </a:p>
          <a:p>
            <a:r>
              <a:rPr lang="en-US" altLang="ja-JP" dirty="0" smtClean="0"/>
              <a:t>Second</a:t>
            </a:r>
            <a:r>
              <a:rPr lang="en-US" altLang="ja-JP" dirty="0" smtClean="0"/>
              <a:t>:</a:t>
            </a:r>
            <a:endParaRPr lang="en-US" altLang="ja-JP" dirty="0" smtClean="0"/>
          </a:p>
          <a:p>
            <a:endParaRPr kumimoji="1" lang="en-US" altLang="ja-JP"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May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13</a:t>
            </a:fld>
            <a:endParaRPr lang="en-US" altLang="ko-K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Tuesday </a:t>
            </a:r>
            <a:r>
              <a:rPr kumimoji="1" lang="en-US" altLang="ja-JP" dirty="0" smtClean="0"/>
              <a:t>May 15</a:t>
            </a:r>
            <a:r>
              <a:rPr kumimoji="1" lang="en-US" altLang="ja-JP" baseline="30000" dirty="0" smtClean="0"/>
              <a:t>th</a:t>
            </a:r>
            <a:r>
              <a:rPr kumimoji="1" lang="en-US" altLang="ja-JP" dirty="0" smtClean="0"/>
              <a:t> PM1</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Review from </a:t>
            </a:r>
            <a:r>
              <a:rPr lang="en-US" altLang="ja-JP" dirty="0" smtClean="0"/>
              <a:t>March</a:t>
            </a:r>
            <a:endParaRPr lang="en-US" altLang="ja-JP" dirty="0" smtClean="0"/>
          </a:p>
          <a:p>
            <a:r>
              <a:rPr lang="en-US" altLang="ja-JP" dirty="0" smtClean="0"/>
              <a:t>Approve minutes from </a:t>
            </a:r>
            <a:r>
              <a:rPr lang="en-US" altLang="ja-JP" dirty="0" smtClean="0"/>
              <a:t>March</a:t>
            </a:r>
            <a:endParaRPr lang="en-US" altLang="ja-JP" dirty="0" smtClean="0"/>
          </a:p>
          <a:p>
            <a:r>
              <a:rPr lang="en-US" altLang="ja-JP" dirty="0" smtClean="0"/>
              <a:t>Review conference calls</a:t>
            </a:r>
          </a:p>
          <a:p>
            <a:r>
              <a:rPr lang="en-US" altLang="ja-JP" dirty="0" smtClean="0"/>
              <a:t>Approve minutes from conference calls</a:t>
            </a:r>
          </a:p>
          <a:p>
            <a:r>
              <a:rPr lang="en-US" altLang="ja-JP" dirty="0" smtClean="0"/>
              <a:t>Call for contributions</a:t>
            </a:r>
          </a:p>
          <a:p>
            <a:r>
              <a:rPr kumimoji="1" lang="en-US" altLang="ja-JP" dirty="0" smtClean="0"/>
              <a:t>Selection </a:t>
            </a:r>
            <a:r>
              <a:rPr kumimoji="1" lang="en-US" altLang="ja-JP" dirty="0" smtClean="0"/>
              <a:t>criteria </a:t>
            </a:r>
            <a:r>
              <a:rPr kumimoji="1" lang="en-US" altLang="ja-JP" dirty="0" smtClean="0"/>
              <a:t>discussion</a:t>
            </a:r>
            <a:endParaRPr lang="en-US" altLang="ja-JP"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May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14</a:t>
            </a:fld>
            <a:endParaRPr lang="en-US" altLang="ko-K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Review from January</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latin typeface="Times New Roman" charset="0"/>
              </a:rPr>
              <a:t>March </a:t>
            </a:r>
            <a:r>
              <a:rPr lang="en-US" altLang="ja-JP" dirty="0" smtClean="0">
                <a:latin typeface="Times New Roman" charset="0"/>
              </a:rPr>
              <a:t>meeting review</a:t>
            </a:r>
          </a:p>
          <a:p>
            <a:pPr lvl="1"/>
            <a:r>
              <a:rPr kumimoji="1" lang="en-US" altLang="ja-JP" dirty="0" smtClean="0"/>
              <a:t>Functional requirement document is approved</a:t>
            </a:r>
          </a:p>
          <a:p>
            <a:pPr lvl="2"/>
            <a:r>
              <a:rPr lang="en-US" altLang="ja-JP" sz="1800" dirty="0" smtClean="0">
                <a:hlinkClick r:id="rId2"/>
              </a:rPr>
              <a:t>https://mentor.ieee.org/802.22/dcn/12/22-12-0012-03-000b-functional-requirements-for-ieee-802-22b-amendment.doc</a:t>
            </a:r>
            <a:endParaRPr lang="en-US" altLang="ja-JP" sz="1800" dirty="0" smtClean="0"/>
          </a:p>
          <a:p>
            <a:pPr lvl="1"/>
            <a:r>
              <a:rPr kumimoji="1" lang="en-GB" altLang="ja-JP" dirty="0" smtClean="0"/>
              <a:t>Call for Proposals is approved</a:t>
            </a:r>
          </a:p>
          <a:p>
            <a:pPr lvl="2"/>
            <a:r>
              <a:rPr lang="en-US" altLang="ja-JP" sz="1800" dirty="0" smtClean="0">
                <a:hlinkClick r:id="rId3"/>
              </a:rPr>
              <a:t>https://mentor.ieee.org/802.22/dcn/12/22-12-0024-02-000b-ieee-p802-22b-call-for-proposal.doc</a:t>
            </a:r>
            <a:endParaRPr lang="en-US" altLang="ja-JP" sz="1800" dirty="0" smtClean="0"/>
          </a:p>
          <a:p>
            <a:pPr lvl="1"/>
            <a:r>
              <a:rPr kumimoji="1" lang="en-US" altLang="ja-JP" dirty="0" smtClean="0"/>
              <a:t>On discussing Selection Criteria</a:t>
            </a:r>
          </a:p>
          <a:p>
            <a:pPr lvl="2"/>
            <a:r>
              <a:rPr kumimoji="1" lang="en-US" altLang="ja-JP" sz="1800" dirty="0" smtClean="0">
                <a:hlinkClick r:id="rId4"/>
              </a:rPr>
              <a:t>https://mentor.ieee.org/802.22/dcn/12/22-12-0025-00-000b-ieee-p802-22b-selection-criteria.doc</a:t>
            </a:r>
            <a:endParaRPr kumimoji="1" lang="en-US" altLang="ja-JP" sz="1800" dirty="0" smtClean="0"/>
          </a:p>
          <a:p>
            <a:pPr lvl="1"/>
            <a:r>
              <a:rPr kumimoji="1" lang="en-US" altLang="ja-JP" dirty="0" smtClean="0"/>
              <a:t>3 </a:t>
            </a:r>
            <a:r>
              <a:rPr kumimoji="1" lang="en-US" altLang="ja-JP" dirty="0" smtClean="0"/>
              <a:t>Teleconferences are </a:t>
            </a:r>
            <a:r>
              <a:rPr kumimoji="1" lang="en-US" altLang="ja-JP" dirty="0" smtClean="0"/>
              <a:t>done for selection criteria discussion</a:t>
            </a:r>
            <a:endParaRPr kumimoji="1" lang="ja-JP" altLang="en-US" dirty="0" smtClean="0"/>
          </a:p>
          <a:p>
            <a:endParaRPr lang="en-US" altLang="ja-JP" dirty="0" smtClean="0">
              <a:latin typeface="Times New Roman" charset="0"/>
            </a:endParaRP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May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15</a:t>
            </a:fld>
            <a:endParaRPr lang="en-US" altLang="ko-K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January Minutes</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Motion to approve January 802.22b minutes as contained in </a:t>
            </a:r>
            <a:r>
              <a:rPr lang="en-US" altLang="ja-JP" dirty="0" smtClean="0"/>
              <a:t>22-12-0000-00-000b</a:t>
            </a:r>
            <a:endParaRPr lang="en-US" altLang="ja-JP" dirty="0" smtClean="0"/>
          </a:p>
          <a:p>
            <a:endParaRPr lang="en-US" altLang="ja-JP" dirty="0" smtClean="0"/>
          </a:p>
          <a:p>
            <a:r>
              <a:rPr lang="en-US" altLang="ja-JP" dirty="0" smtClean="0"/>
              <a:t>Move</a:t>
            </a:r>
            <a:r>
              <a:rPr lang="en-US" altLang="ja-JP" dirty="0" smtClean="0"/>
              <a:t>:</a:t>
            </a:r>
            <a:endParaRPr lang="en-US" altLang="ja-JP" dirty="0" smtClean="0"/>
          </a:p>
          <a:p>
            <a:r>
              <a:rPr lang="en-US" altLang="ja-JP" dirty="0" smtClean="0"/>
              <a:t>Second</a:t>
            </a:r>
            <a:r>
              <a:rPr lang="en-US" altLang="ja-JP" dirty="0" smtClean="0"/>
              <a:t>:</a:t>
            </a:r>
            <a:endParaRPr lang="en-US" altLang="ja-JP" dirty="0" smtClean="0"/>
          </a:p>
          <a:p>
            <a:endParaRPr lang="en-US" altLang="ja-JP"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May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16</a:t>
            </a:fld>
            <a:endParaRPr lang="en-US" altLang="ko-K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Review of Conference Calls (1/2)</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Motion </a:t>
            </a:r>
            <a:r>
              <a:rPr lang="en-US" altLang="ja-JP" dirty="0" smtClean="0"/>
              <a:t>to approve 802.22b conference call minutes for </a:t>
            </a:r>
            <a:r>
              <a:rPr lang="en-US" altLang="ja-JP" u="sng" dirty="0" smtClean="0"/>
              <a:t>March 27 2012, April 10 2012, April 24 2012, </a:t>
            </a:r>
          </a:p>
          <a:p>
            <a:pPr>
              <a:buNone/>
            </a:pPr>
            <a:r>
              <a:rPr lang="en-US" altLang="ja-JP" dirty="0" smtClean="0"/>
              <a:t>	as </a:t>
            </a:r>
            <a:r>
              <a:rPr lang="en-US" altLang="ja-JP" dirty="0" smtClean="0"/>
              <a:t>contained in </a:t>
            </a:r>
            <a:endParaRPr lang="en-US" altLang="ja-JP" dirty="0" smtClean="0"/>
          </a:p>
          <a:p>
            <a:pPr>
              <a:buNone/>
            </a:pPr>
            <a:r>
              <a:rPr lang="en-US" altLang="ja-JP" dirty="0" smtClean="0"/>
              <a:t>	22-12-0000-00-000b</a:t>
            </a:r>
          </a:p>
          <a:p>
            <a:pPr>
              <a:buNone/>
            </a:pPr>
            <a:r>
              <a:rPr lang="en-US" altLang="ja-JP" dirty="0" smtClean="0"/>
              <a:t>	22-12-0000-00-000b</a:t>
            </a:r>
          </a:p>
          <a:p>
            <a:pPr>
              <a:buNone/>
            </a:pPr>
            <a:r>
              <a:rPr lang="en-US" altLang="ja-JP" dirty="0" smtClean="0"/>
              <a:t>	22-12-0000-00-000b</a:t>
            </a:r>
            <a:endParaRPr lang="en-US" altLang="ja-JP" dirty="0" smtClean="0"/>
          </a:p>
          <a:p>
            <a:endParaRPr lang="en-US" altLang="ja-JP" dirty="0" smtClean="0"/>
          </a:p>
          <a:p>
            <a:r>
              <a:rPr lang="en-US" altLang="ja-JP" dirty="0" smtClean="0"/>
              <a:t>Move</a:t>
            </a:r>
            <a:r>
              <a:rPr lang="en-US" altLang="ja-JP" dirty="0" smtClean="0"/>
              <a:t>:</a:t>
            </a:r>
            <a:endParaRPr lang="en-US" altLang="ja-JP" dirty="0" smtClean="0"/>
          </a:p>
          <a:p>
            <a:r>
              <a:rPr lang="en-US" altLang="ja-JP" dirty="0" smtClean="0"/>
              <a:t>Second</a:t>
            </a:r>
            <a:r>
              <a:rPr lang="en-US" altLang="ja-JP" dirty="0" smtClean="0"/>
              <a:t>:</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May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dirty="0" smtClean="0"/>
              <a:t>Slide </a:t>
            </a:r>
            <a:fld id="{34DA5C14-BC51-5D4D-BF6B-6BB6BBDF3E1E}" type="slidenum">
              <a:rPr lang="en-US" altLang="ko-KR" smtClean="0"/>
              <a:pPr>
                <a:defRPr/>
              </a:pPr>
              <a:t>17</a:t>
            </a:fld>
            <a:endParaRPr lang="en-US" altLang="ko-K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Call for Contributions</a:t>
            </a:r>
            <a:endParaRPr kumimoji="1" lang="ja-JP" altLang="en-US" dirty="0"/>
          </a:p>
        </p:txBody>
      </p:sp>
      <p:sp>
        <p:nvSpPr>
          <p:cNvPr id="3" name="コンテンツ プレースホルダ 2"/>
          <p:cNvSpPr>
            <a:spLocks noGrp="1"/>
          </p:cNvSpPr>
          <p:nvPr>
            <p:ph idx="1"/>
          </p:nvPr>
        </p:nvSpPr>
        <p:spPr/>
        <p:txBody>
          <a:bodyPr/>
          <a:lstStyle/>
          <a:p>
            <a:endParaRPr kumimoji="1" lang="ja-JP" altLang="en-US"/>
          </a:p>
        </p:txBody>
      </p:sp>
      <p:sp>
        <p:nvSpPr>
          <p:cNvPr id="4" name="日付プレースホルダ 3"/>
          <p:cNvSpPr>
            <a:spLocks noGrp="1"/>
          </p:cNvSpPr>
          <p:nvPr>
            <p:ph type="dt" sz="half" idx="10"/>
          </p:nvPr>
        </p:nvSpPr>
        <p:spPr/>
        <p:txBody>
          <a:bodyPr/>
          <a:lstStyle/>
          <a:p>
            <a:pPr>
              <a:defRPr/>
            </a:pPr>
            <a:r>
              <a:rPr lang="en-US" altLang="ko-KR" dirty="0" smtClean="0"/>
              <a:t>May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18</a:t>
            </a:fld>
            <a:endParaRPr lang="en-US" altLang="ko-K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Goals for </a:t>
            </a:r>
            <a:r>
              <a:rPr kumimoji="1" lang="en-US" altLang="ja-JP" dirty="0" smtClean="0"/>
              <a:t>July</a:t>
            </a:r>
            <a:endParaRPr kumimoji="1" lang="ja-JP" altLang="en-US" dirty="0"/>
          </a:p>
        </p:txBody>
      </p:sp>
      <p:sp>
        <p:nvSpPr>
          <p:cNvPr id="3" name="コンテンツ プレースホルダ 2"/>
          <p:cNvSpPr>
            <a:spLocks noGrp="1"/>
          </p:cNvSpPr>
          <p:nvPr>
            <p:ph idx="1"/>
          </p:nvPr>
        </p:nvSpPr>
        <p:spPr/>
        <p:txBody>
          <a:bodyPr/>
          <a:lstStyle/>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May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19</a:t>
            </a:fld>
            <a:endParaRPr lang="en-US" altLang="ko-K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Meeting Protocol</a:t>
            </a:r>
            <a:endParaRPr kumimoji="1" lang="ja-JP" altLang="en-US" dirty="0"/>
          </a:p>
        </p:txBody>
      </p:sp>
      <p:sp>
        <p:nvSpPr>
          <p:cNvPr id="3" name="コンテンツ プレースホルダ 2"/>
          <p:cNvSpPr>
            <a:spLocks noGrp="1"/>
          </p:cNvSpPr>
          <p:nvPr>
            <p:ph idx="1"/>
          </p:nvPr>
        </p:nvSpPr>
        <p:spPr/>
        <p:txBody>
          <a:bodyPr/>
          <a:lstStyle/>
          <a:p>
            <a:pPr lvl="0"/>
            <a:r>
              <a:rPr lang="en-US" altLang="ja-JP" dirty="0" smtClean="0"/>
              <a:t>Please announce your affiliation when you first address the group during a meeting slot</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May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Teleconference Plan</a:t>
            </a:r>
            <a:endParaRPr kumimoji="1" lang="ja-JP" altLang="en-US" dirty="0"/>
          </a:p>
        </p:txBody>
      </p:sp>
      <p:sp>
        <p:nvSpPr>
          <p:cNvPr id="3" name="コンテンツ プレースホルダ 2"/>
          <p:cNvSpPr>
            <a:spLocks noGrp="1"/>
          </p:cNvSpPr>
          <p:nvPr>
            <p:ph idx="1"/>
          </p:nvPr>
        </p:nvSpPr>
        <p:spPr/>
        <p:txBody>
          <a:bodyPr/>
          <a:lstStyle/>
          <a:p>
            <a:endParaRPr lang="en-US" altLang="ja-JP" dirty="0" smtClean="0"/>
          </a:p>
          <a:p>
            <a:endParaRPr lang="en-US" altLang="ja-JP" dirty="0" smtClean="0"/>
          </a:p>
          <a:p>
            <a:endParaRPr lang="en-US" altLang="ja-JP" dirty="0" smtClean="0"/>
          </a:p>
          <a:p>
            <a:endParaRPr lang="en-US" altLang="ja-JP"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May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20</a:t>
            </a:fld>
            <a:endParaRPr lang="en-US" altLang="ko-K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Closing Report</a:t>
            </a:r>
            <a:endParaRPr kumimoji="1" lang="ja-JP" altLang="en-US" dirty="0"/>
          </a:p>
        </p:txBody>
      </p:sp>
      <p:sp>
        <p:nvSpPr>
          <p:cNvPr id="3" name="コンテンツ プレースホルダ 2"/>
          <p:cNvSpPr>
            <a:spLocks noGrp="1"/>
          </p:cNvSpPr>
          <p:nvPr>
            <p:ph idx="1"/>
          </p:nvPr>
        </p:nvSpPr>
        <p:spPr/>
        <p:txBody>
          <a:bodyPr/>
          <a:lstStyle/>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May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21</a:t>
            </a:fld>
            <a:endParaRPr lang="en-US" altLang="ko-K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r>
              <a:rPr lang="en-US" dirty="0">
                <a:latin typeface="Times New Roman" charset="0"/>
              </a:rPr>
              <a:t>802.22b Task Group </a:t>
            </a:r>
            <a:r>
              <a:rPr lang="en-US" dirty="0" smtClean="0">
                <a:latin typeface="Times New Roman" charset="0"/>
              </a:rPr>
              <a:t>Updated Timeline </a:t>
            </a:r>
            <a:endParaRPr lang="en-US" dirty="0">
              <a:latin typeface="Times New Roman" charset="0"/>
            </a:endParaRPr>
          </a:p>
        </p:txBody>
      </p:sp>
      <p:graphicFrame>
        <p:nvGraphicFramePr>
          <p:cNvPr id="4" name="Table 3"/>
          <p:cNvGraphicFramePr>
            <a:graphicFrameLocks noGrp="1"/>
          </p:cNvGraphicFramePr>
          <p:nvPr>
            <p:extLst>
              <p:ext uri="{D42A27DB-BD31-4B8C-83A1-F6EECF244321}">
                <p14:modId xmlns="" xmlns:p14="http://schemas.microsoft.com/office/powerpoint/2010/main" val="3432144068"/>
              </p:ext>
            </p:extLst>
          </p:nvPr>
        </p:nvGraphicFramePr>
        <p:xfrm>
          <a:off x="381000" y="1600200"/>
          <a:ext cx="8381997" cy="4468323"/>
        </p:xfrm>
        <a:graphic>
          <a:graphicData uri="http://schemas.openxmlformats.org/drawingml/2006/table">
            <a:tbl>
              <a:tblPr/>
              <a:tblGrid>
                <a:gridCol w="3179126"/>
                <a:gridCol w="218321"/>
                <a:gridCol w="257567"/>
                <a:gridCol w="255114"/>
                <a:gridCol w="257569"/>
                <a:gridCol w="262474"/>
                <a:gridCol w="370430"/>
                <a:gridCol w="348308"/>
                <a:gridCol w="255114"/>
                <a:gridCol w="257567"/>
                <a:gridCol w="257569"/>
                <a:gridCol w="255114"/>
                <a:gridCol w="461169"/>
                <a:gridCol w="257567"/>
                <a:gridCol w="257569"/>
                <a:gridCol w="255114"/>
                <a:gridCol w="257567"/>
                <a:gridCol w="257569"/>
                <a:gridCol w="461169"/>
              </a:tblGrid>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8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2012</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2013</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2014</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3</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5</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7</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9</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3</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5</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7</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9</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3</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5</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7</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9</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11</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r>
              <a:tr h="32196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Task Group formed</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5528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Process document</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Functional Requirements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Call for Proposals issued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Selection Criteria</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5904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Technical/Informative Contributions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4380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Proposal presentations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2856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Baseline proposal selected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2856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Draft for 1</a:t>
                      </a:r>
                      <a:r>
                        <a:rPr kumimoji="0" lang="en-US" sz="1400" b="0" i="0" u="none" strike="noStrike" cap="none" normalizeH="0" baseline="30000" dirty="0" smtClean="0">
                          <a:ln>
                            <a:noFill/>
                          </a:ln>
                          <a:solidFill>
                            <a:srgbClr val="000000"/>
                          </a:solidFill>
                          <a:effectLst/>
                          <a:latin typeface="Times New Roman" pitchFamily="18" charset="0"/>
                          <a:cs typeface="Times New Roman" pitchFamily="18" charset="0"/>
                        </a:rPr>
                        <a:t>st</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letter ballot</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39875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1</a:t>
                      </a:r>
                      <a:r>
                        <a:rPr kumimoji="0" lang="en-US" sz="1400" b="0" i="0" u="none" strike="noStrike" cap="none" normalizeH="0" baseline="30000" dirty="0" smtClean="0">
                          <a:ln>
                            <a:noFill/>
                          </a:ln>
                          <a:solidFill>
                            <a:srgbClr val="000000"/>
                          </a:solidFill>
                          <a:effectLst/>
                          <a:latin typeface="Times New Roman" pitchFamily="18" charset="0"/>
                          <a:cs typeface="Times New Roman" pitchFamily="18" charset="0"/>
                        </a:rPr>
                        <a:t>st</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letter ballot completed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39875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Comment Resolution</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2</a:t>
                      </a:r>
                      <a:r>
                        <a:rPr kumimoji="0" lang="en-US" sz="1400" b="0" i="0" u="none" strike="noStrike" cap="none" normalizeH="0" baseline="30000" dirty="0" smtClean="0">
                          <a:ln>
                            <a:noFill/>
                          </a:ln>
                          <a:solidFill>
                            <a:srgbClr val="000000"/>
                          </a:solidFill>
                          <a:effectLst/>
                          <a:latin typeface="Times New Roman" pitchFamily="18" charset="0"/>
                          <a:cs typeface="Times New Roman" pitchFamily="18" charset="0"/>
                        </a:rPr>
                        <a:t>nd</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letter ballot completed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Comment Resolution and recirculation</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Sponsor ballot</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Comment Resolution and recirculation</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cs typeface="Times New Roman" pitchFamily="18" charset="0"/>
                        </a:rPr>
                        <a:t>RevCom</a:t>
                      </a: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a:t>
                      </a:r>
                      <a:r>
                        <a:rPr kumimoji="0" lang="en-US" sz="1400" b="0" i="0" u="none" strike="noStrike" cap="none" normalizeH="0" baseline="0" dirty="0" err="1" smtClean="0">
                          <a:ln>
                            <a:noFill/>
                          </a:ln>
                          <a:solidFill>
                            <a:schemeClr val="tx1"/>
                          </a:solidFill>
                          <a:effectLst/>
                          <a:latin typeface="Times New Roman" pitchFamily="18" charset="0"/>
                          <a:cs typeface="Times New Roman" pitchFamily="18" charset="0"/>
                        </a:rPr>
                        <a:t>NesCom</a:t>
                      </a: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 Approval</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r>
            </a:tbl>
          </a:graphicData>
        </a:graphic>
      </p:graphicFrame>
      <p:sp>
        <p:nvSpPr>
          <p:cNvPr id="21874" name="바닥글 개체 틀 4"/>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a:defRPr/>
            </a:pPr>
            <a:r>
              <a:rPr lang="en-US" altLang="ko-KR" sz="1200" b="0" dirty="0" smtClean="0"/>
              <a:t>Chang-woo </a:t>
            </a:r>
            <a:r>
              <a:rPr lang="en-US" altLang="ko-KR" sz="1200" b="0" dirty="0" err="1" smtClean="0"/>
              <a:t>Pyo</a:t>
            </a:r>
            <a:r>
              <a:rPr lang="en-US" altLang="ko-KR" sz="1200" b="0" dirty="0" smtClean="0"/>
              <a:t> (NICT)</a:t>
            </a:r>
            <a:endParaRPr lang="en-US" altLang="ko-KR" sz="1200" b="0" dirty="0"/>
          </a:p>
        </p:txBody>
      </p:sp>
      <p:sp>
        <p:nvSpPr>
          <p:cNvPr id="2" name="Slide Number Placeholder 1"/>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22</a:t>
            </a:fld>
            <a:endParaRPr lang="en-US" altLang="ko-KR"/>
          </a:p>
        </p:txBody>
      </p:sp>
      <p:sp>
        <p:nvSpPr>
          <p:cNvPr id="3" name="Date Placeholder 2"/>
          <p:cNvSpPr>
            <a:spLocks noGrp="1"/>
          </p:cNvSpPr>
          <p:nvPr>
            <p:ph type="dt" sz="half" idx="10"/>
          </p:nvPr>
        </p:nvSpPr>
        <p:spPr>
          <a:xfrm>
            <a:off x="696913" y="334189"/>
            <a:ext cx="968214" cy="276999"/>
          </a:xfrm>
        </p:spPr>
        <p:txBody>
          <a:bodyPr/>
          <a:lstStyle/>
          <a:p>
            <a:pPr>
              <a:defRPr/>
            </a:pPr>
            <a:r>
              <a:rPr lang="en-US" altLang="ko-KR" dirty="0" smtClean="0"/>
              <a:t>May 2012</a:t>
            </a:r>
            <a:endParaRPr lang="en-US" altLang="ko-K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Attendee</a:t>
            </a:r>
            <a:endParaRPr kumimoji="1" lang="ja-JP" altLang="en-US" dirty="0"/>
          </a:p>
        </p:txBody>
      </p:sp>
      <p:sp>
        <p:nvSpPr>
          <p:cNvPr id="3" name="コンテンツ プレースホルダ 2"/>
          <p:cNvSpPr>
            <a:spLocks noGrp="1"/>
          </p:cNvSpPr>
          <p:nvPr>
            <p:ph idx="1"/>
          </p:nvPr>
        </p:nvSpPr>
        <p:spPr/>
        <p:txBody>
          <a:bodyPr/>
          <a:lstStyle/>
          <a:p>
            <a:pPr marL="457200" lvl="0" indent="-457200">
              <a:defRPr/>
            </a:pPr>
            <a:r>
              <a:rPr lang="en-US" altLang="ja-JP" dirty="0" smtClean="0">
                <a:hlinkClick r:id="rId2"/>
              </a:rPr>
              <a:t>https://murphy.events.ieee.org/imat/attendance/index</a:t>
            </a:r>
            <a:endParaRPr lang="en-US" altLang="ja-JP" dirty="0" smtClean="0"/>
          </a:p>
          <a:p>
            <a:pPr marL="457200" lvl="0" indent="-457200">
              <a:defRPr/>
            </a:pPr>
            <a:endParaRPr lang="en-US" altLang="ja-JP" sz="3600" dirty="0" smtClean="0"/>
          </a:p>
          <a:p>
            <a:pPr marL="457200" lvl="0" indent="-457200">
              <a:buFontTx/>
              <a:buAutoNum type="arabicPeriod"/>
              <a:defRPr/>
            </a:pPr>
            <a:r>
              <a:rPr lang="en-US" altLang="ja-JP" sz="3600" dirty="0" smtClean="0"/>
              <a:t>Register</a:t>
            </a:r>
          </a:p>
          <a:p>
            <a:pPr marL="457200" lvl="0" indent="-457200">
              <a:buFontTx/>
              <a:buAutoNum type="arabicPeriod"/>
              <a:defRPr/>
            </a:pPr>
            <a:r>
              <a:rPr lang="en-US" altLang="ja-JP" sz="3600" dirty="0" smtClean="0"/>
              <a:t>Indicate attendance</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May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Introduction</a:t>
            </a:r>
            <a:endParaRPr kumimoji="1" lang="ja-JP" altLang="en-US" dirty="0"/>
          </a:p>
        </p:txBody>
      </p:sp>
      <p:sp>
        <p:nvSpPr>
          <p:cNvPr id="3" name="コンテンツ プレースホルダ 2"/>
          <p:cNvSpPr>
            <a:spLocks noGrp="1"/>
          </p:cNvSpPr>
          <p:nvPr>
            <p:ph idx="1"/>
          </p:nvPr>
        </p:nvSpPr>
        <p:spPr/>
        <p:txBody>
          <a:bodyPr/>
          <a:lstStyle/>
          <a:p>
            <a:r>
              <a:rPr lang="en-US" altLang="ja-JP" sz="2000" dirty="0" smtClean="0">
                <a:ea typeface="ＭＳ Ｐゴシック" pitchFamily="50" charset="-128"/>
              </a:rPr>
              <a:t>Welcome to the IEEE P802.22b March, Plenary Meeting in Hawaii</a:t>
            </a:r>
          </a:p>
          <a:p>
            <a:r>
              <a:rPr lang="en-US" altLang="ja-JP" sz="2000" dirty="0" smtClean="0">
                <a:ea typeface="ＭＳ Ｐゴシック" pitchFamily="50" charset="-128"/>
              </a:rPr>
              <a:t>TG Chairs and secretary</a:t>
            </a:r>
          </a:p>
          <a:p>
            <a:pPr lvl="1"/>
            <a:r>
              <a:rPr lang="en-US" altLang="ja-JP" b="1" dirty="0" smtClean="0">
                <a:ea typeface="ＭＳ Ｐゴシック" pitchFamily="50" charset="-128"/>
              </a:rPr>
              <a:t>Chair:</a:t>
            </a:r>
            <a:r>
              <a:rPr lang="en-US" altLang="ja-JP" dirty="0" smtClean="0">
                <a:ea typeface="ＭＳ Ｐゴシック" pitchFamily="50" charset="-128"/>
              </a:rPr>
              <a:t> Chang-woo </a:t>
            </a:r>
            <a:r>
              <a:rPr lang="en-US" altLang="ja-JP" dirty="0" err="1" smtClean="0">
                <a:ea typeface="ＭＳ Ｐゴシック" pitchFamily="50" charset="-128"/>
              </a:rPr>
              <a:t>Pyo</a:t>
            </a:r>
            <a:r>
              <a:rPr lang="en-US" altLang="ja-JP" dirty="0" smtClean="0">
                <a:ea typeface="ＭＳ Ｐゴシック" pitchFamily="50" charset="-128"/>
              </a:rPr>
              <a:t> (NICT)</a:t>
            </a:r>
            <a:endParaRPr lang="en-US" altLang="ja-JP" dirty="0" smtClean="0">
              <a:solidFill>
                <a:srgbClr val="FF0000"/>
              </a:solidFill>
              <a:ea typeface="ＭＳ Ｐゴシック" pitchFamily="50" charset="-128"/>
            </a:endParaRPr>
          </a:p>
          <a:p>
            <a:pPr lvl="1"/>
            <a:r>
              <a:rPr lang="en-US" altLang="ja-JP" b="1" dirty="0" smtClean="0">
                <a:ea typeface="ＭＳ Ｐゴシック" pitchFamily="50" charset="-128"/>
              </a:rPr>
              <a:t>Vice-chair : </a:t>
            </a:r>
            <a:r>
              <a:rPr lang="en-US" altLang="ja-JP" dirty="0" smtClean="0"/>
              <a:t>Antony Franklin </a:t>
            </a:r>
            <a:r>
              <a:rPr lang="en-US" altLang="ja-JP" dirty="0" smtClean="0">
                <a:ea typeface="ＭＳ Ｐゴシック" pitchFamily="50" charset="-128"/>
              </a:rPr>
              <a:t>(ETRI)</a:t>
            </a:r>
          </a:p>
          <a:p>
            <a:pPr lvl="1"/>
            <a:r>
              <a:rPr lang="en-US" altLang="ja-JP" b="1" dirty="0" smtClean="0">
                <a:ea typeface="ＭＳ Ｐゴシック" pitchFamily="50" charset="-128"/>
              </a:rPr>
              <a:t>Recording Secretary:  </a:t>
            </a:r>
            <a:r>
              <a:rPr lang="en-US" altLang="ja-JP" dirty="0" smtClean="0">
                <a:ea typeface="ＭＳ Ｐゴシック" pitchFamily="50" charset="-128"/>
              </a:rPr>
              <a:t>Zhang </a:t>
            </a:r>
            <a:r>
              <a:rPr lang="en-US" altLang="ja-JP" dirty="0" err="1" smtClean="0">
                <a:ea typeface="ＭＳ Ｐゴシック" pitchFamily="50" charset="-128"/>
              </a:rPr>
              <a:t>Xin</a:t>
            </a:r>
            <a:r>
              <a:rPr lang="en-US" altLang="ja-JP" dirty="0" smtClean="0">
                <a:ea typeface="ＭＳ Ｐゴシック" pitchFamily="50" charset="-128"/>
              </a:rPr>
              <a:t>(NICT)</a:t>
            </a:r>
          </a:p>
          <a:p>
            <a:r>
              <a:rPr lang="en-US" altLang="ja-JP" sz="2000" dirty="0" smtClean="0">
                <a:ea typeface="ＭＳ Ｐゴシック" pitchFamily="50" charset="-128"/>
              </a:rPr>
              <a:t>Recording your attendance</a:t>
            </a:r>
          </a:p>
          <a:p>
            <a:pPr lvl="1"/>
            <a:r>
              <a:rPr lang="en-US" altLang="ja-JP" dirty="0" smtClean="0">
                <a:ea typeface="ＭＳ Ｐゴシック" pitchFamily="50" charset="-128"/>
              </a:rPr>
              <a:t>Send email to: </a:t>
            </a:r>
            <a:r>
              <a:rPr lang="en-US" altLang="ja-JP" dirty="0" smtClean="0">
                <a:ea typeface="ＭＳ Ｐゴシック" charset="-128"/>
                <a:hlinkClick r:id="rId2"/>
              </a:rPr>
              <a:t>zhang@ieee.org</a:t>
            </a:r>
            <a:endParaRPr lang="en-US" altLang="ja-JP" dirty="0" smtClean="0">
              <a:ea typeface="ＭＳ Ｐゴシック" pitchFamily="50" charset="-128"/>
            </a:endParaRPr>
          </a:p>
          <a:p>
            <a:endParaRPr kumimoji="1" lang="ja-JP" altLang="en-US" sz="2000" dirty="0"/>
          </a:p>
        </p:txBody>
      </p:sp>
      <p:sp>
        <p:nvSpPr>
          <p:cNvPr id="4" name="日付プレースホルダ 3"/>
          <p:cNvSpPr>
            <a:spLocks noGrp="1"/>
          </p:cNvSpPr>
          <p:nvPr>
            <p:ph type="dt" sz="half" idx="10"/>
          </p:nvPr>
        </p:nvSpPr>
        <p:spPr/>
        <p:txBody>
          <a:bodyPr/>
          <a:lstStyle/>
          <a:p>
            <a:pPr>
              <a:defRPr/>
            </a:pPr>
            <a:r>
              <a:rPr lang="en-US" altLang="ko-KR" dirty="0" smtClean="0"/>
              <a:t>May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New Member</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Welcome to 802.22b TG</a:t>
            </a:r>
          </a:p>
          <a:p>
            <a:r>
              <a:rPr kumimoji="1" lang="en-US" altLang="ja-JP" dirty="0" smtClean="0"/>
              <a:t>Introduction</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May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en-US" altLang="ja-JP" dirty="0" smtClean="0"/>
              <a:t>Patent Policy</a:t>
            </a:r>
            <a:endParaRPr kumimoji="1" lang="ja-JP" altLang="en-US" dirty="0"/>
          </a:p>
        </p:txBody>
      </p:sp>
      <p:sp>
        <p:nvSpPr>
          <p:cNvPr id="3" name="コンテンツ プレースホルダ 2"/>
          <p:cNvSpPr>
            <a:spLocks noGrp="1"/>
          </p:cNvSpPr>
          <p:nvPr>
            <p:ph idx="1"/>
          </p:nvPr>
        </p:nvSpPr>
        <p:spPr/>
        <p:txBody>
          <a:bodyPr/>
          <a:lstStyle/>
          <a:p>
            <a:pPr lvl="0"/>
            <a:r>
              <a:rPr lang="en-US" altLang="ja-JP" dirty="0" smtClean="0"/>
              <a:t>Following 5 slides</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May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6</a:t>
            </a:fld>
            <a:endParaRPr lang="en-US" altLang="ko-K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en-US" altLang="ja-JP" u="sng" dirty="0" smtClean="0"/>
              <a:t>Instructions for the WG Chair</a:t>
            </a:r>
            <a:endParaRPr kumimoji="1" lang="ja-JP" altLang="en-US" dirty="0"/>
          </a:p>
        </p:txBody>
      </p:sp>
      <p:sp>
        <p:nvSpPr>
          <p:cNvPr id="3" name="コンテンツ プレースホルダ 2"/>
          <p:cNvSpPr>
            <a:spLocks noGrp="1"/>
          </p:cNvSpPr>
          <p:nvPr>
            <p:ph idx="1"/>
          </p:nvPr>
        </p:nvSpPr>
        <p:spPr>
          <a:xfrm>
            <a:off x="107504" y="1556792"/>
            <a:ext cx="8964488" cy="4114800"/>
          </a:xfrm>
        </p:spPr>
        <p:txBody>
          <a:bodyPr/>
          <a:lstStyle/>
          <a:p>
            <a:pPr lvl="0">
              <a:lnSpc>
                <a:spcPct val="80000"/>
              </a:lnSpc>
              <a:spcAft>
                <a:spcPct val="30000"/>
              </a:spcAft>
              <a:buNone/>
              <a:defRPr/>
            </a:pPr>
            <a:r>
              <a:rPr lang="en-US" altLang="ja-JP" sz="800" b="0" dirty="0" smtClean="0"/>
              <a:t>	</a:t>
            </a:r>
            <a:r>
              <a:rPr lang="en-US" altLang="ja-JP" sz="1400" b="0" dirty="0" smtClean="0"/>
              <a:t>The IEEE-SA strongly recommends that at each WG meeting the chair or a designee:</a:t>
            </a:r>
            <a:endParaRPr lang="en-US" altLang="ja-JP" sz="1400" dirty="0" smtClean="0"/>
          </a:p>
          <a:p>
            <a:pPr lvl="1">
              <a:lnSpc>
                <a:spcPct val="80000"/>
              </a:lnSpc>
              <a:defRPr/>
            </a:pPr>
            <a:r>
              <a:rPr lang="en-US" altLang="ja-JP" sz="1400" b="1" dirty="0" smtClean="0"/>
              <a:t>Show slides #1 through #4 of this presentation</a:t>
            </a:r>
          </a:p>
          <a:p>
            <a:pPr lvl="1">
              <a:lnSpc>
                <a:spcPct val="80000"/>
              </a:lnSpc>
              <a:defRPr/>
            </a:pPr>
            <a:r>
              <a:rPr lang="en-US" altLang="ja-JP" sz="1400" b="1" dirty="0" smtClean="0"/>
              <a:t>Advise the WG attendees that:</a:t>
            </a:r>
            <a:r>
              <a:rPr lang="en-US" altLang="ja-JP" sz="1400" dirty="0" smtClean="0"/>
              <a:t> </a:t>
            </a:r>
          </a:p>
          <a:p>
            <a:pPr lvl="2">
              <a:lnSpc>
                <a:spcPct val="80000"/>
              </a:lnSpc>
              <a:defRPr/>
            </a:pPr>
            <a:r>
              <a:rPr lang="en-US" altLang="ja-JP" sz="1400" dirty="0" smtClean="0"/>
              <a:t>The IEEE’s patent policy is consistent with the ANSI patent policy and is described in Clause 6 of the </a:t>
            </a:r>
            <a:r>
              <a:rPr lang="en-US" altLang="ja-JP" sz="1400" i="1" dirty="0" smtClean="0"/>
              <a:t>IEEE-SA Standards Board Bylaws</a:t>
            </a:r>
            <a:r>
              <a:rPr lang="en-US" altLang="ja-JP" sz="1400" dirty="0" smtClean="0"/>
              <a:t>;</a:t>
            </a:r>
          </a:p>
          <a:p>
            <a:pPr lvl="2">
              <a:lnSpc>
                <a:spcPct val="80000"/>
              </a:lnSpc>
              <a:defRPr/>
            </a:pPr>
            <a:r>
              <a:rPr lang="en-US" altLang="ja-JP" sz="1400" dirty="0" smtClean="0"/>
              <a:t>Early identification of patent claims which may be essential for the use of standards under development is strongly encouraged; </a:t>
            </a:r>
          </a:p>
          <a:p>
            <a:pPr lvl="2">
              <a:lnSpc>
                <a:spcPct val="80000"/>
              </a:lnSpc>
              <a:defRPr/>
            </a:pPr>
            <a:r>
              <a:rPr lang="en-US" altLang="ja-JP" sz="14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ja-JP" sz="1400" dirty="0" smtClean="0"/>
            </a:br>
            <a:endParaRPr lang="en-US" altLang="ja-JP" sz="1400" dirty="0" smtClean="0"/>
          </a:p>
          <a:p>
            <a:pPr lvl="1">
              <a:lnSpc>
                <a:spcPct val="20000"/>
              </a:lnSpc>
              <a:defRPr/>
            </a:pPr>
            <a:r>
              <a:rPr lang="en-US" altLang="ja-JP" sz="1400" b="1" dirty="0" smtClean="0"/>
              <a:t>Instruct the WG Secretary to record in the minutes of the relevant WG meeting:</a:t>
            </a:r>
            <a:r>
              <a:rPr lang="en-US" altLang="ja-JP" sz="700" dirty="0" smtClean="0"/>
              <a:t> </a:t>
            </a:r>
          </a:p>
          <a:p>
            <a:pPr lvl="2">
              <a:lnSpc>
                <a:spcPct val="80000"/>
              </a:lnSpc>
              <a:defRPr/>
            </a:pPr>
            <a:r>
              <a:rPr lang="en-US" altLang="ja-JP" sz="1400" dirty="0" smtClean="0"/>
              <a:t>That the foregoing information was provided and that slides 1 through 4 (and this slide 0, if applicable) were shown; </a:t>
            </a:r>
          </a:p>
          <a:p>
            <a:pPr lvl="2">
              <a:lnSpc>
                <a:spcPct val="80000"/>
              </a:lnSpc>
              <a:defRPr/>
            </a:pPr>
            <a:r>
              <a:rPr lang="en-US" altLang="ja-JP" sz="14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defRPr/>
            </a:pPr>
            <a:r>
              <a:rPr lang="en-US" altLang="ja-JP" sz="1400" dirty="0" smtClean="0"/>
              <a:t>Any responses that were given, specifically the patent claim(s)/patent application claim(s) and/or the holder of the patent claim(s)/patent application claim(s) that were identified (if any) and by whom.</a:t>
            </a:r>
          </a:p>
          <a:p>
            <a:pPr lvl="2">
              <a:lnSpc>
                <a:spcPct val="80000"/>
              </a:lnSpc>
              <a:defRPr/>
            </a:pPr>
            <a:endParaRPr lang="en-US" altLang="ja-JP" sz="700" dirty="0" smtClean="0"/>
          </a:p>
          <a:p>
            <a:pPr lvl="1">
              <a:lnSpc>
                <a:spcPct val="80000"/>
              </a:lnSpc>
              <a:spcBef>
                <a:spcPct val="5000"/>
              </a:spcBef>
              <a:defRPr/>
            </a:pPr>
            <a:r>
              <a:rPr lang="en-US" altLang="ja-JP" sz="1400" dirty="0" smtClean="0"/>
              <a:t>The WG Chair shall ensure that a request is made to any identified holders of potential essential patent claim(s) to complete and submit a Letter of Assurance.</a:t>
            </a:r>
          </a:p>
          <a:p>
            <a:pPr lvl="1">
              <a:lnSpc>
                <a:spcPct val="80000"/>
              </a:lnSpc>
              <a:spcBef>
                <a:spcPct val="5000"/>
              </a:spcBef>
              <a:defRPr/>
            </a:pPr>
            <a:r>
              <a:rPr lang="en-US" altLang="ja-JP" sz="1400" dirty="0" smtClean="0"/>
              <a:t>It is recommended that the WG chair review the guidance in </a:t>
            </a:r>
            <a:r>
              <a:rPr lang="en-US" altLang="ja-JP" sz="1400" i="1" dirty="0" smtClean="0"/>
              <a:t>IEEE-SA Standards Board Operations Manual</a:t>
            </a:r>
            <a:r>
              <a:rPr lang="en-US" altLang="ja-JP" sz="1400" dirty="0" smtClean="0"/>
              <a:t> 6.3.5 and in FAQs 12 and 12a on inclusion of potential Essential Patent Claims by incorporation or by reference.</a:t>
            </a:r>
            <a:r>
              <a:rPr lang="en-US" altLang="ja-JP" sz="1400" dirty="0" smtClean="0">
                <a:solidFill>
                  <a:srgbClr val="FF3300"/>
                </a:solidFill>
              </a:rPr>
              <a:t> </a:t>
            </a:r>
          </a:p>
          <a:p>
            <a:pPr lvl="1">
              <a:lnSpc>
                <a:spcPct val="80000"/>
              </a:lnSpc>
              <a:spcBef>
                <a:spcPct val="5000"/>
              </a:spcBef>
              <a:buNone/>
              <a:defRPr/>
            </a:pPr>
            <a:endParaRPr lang="en-US" altLang="ja-JP" sz="1200" dirty="0" smtClean="0"/>
          </a:p>
          <a:p>
            <a:pPr lvl="1">
              <a:lnSpc>
                <a:spcPct val="80000"/>
              </a:lnSpc>
              <a:spcBef>
                <a:spcPct val="5000"/>
              </a:spcBef>
              <a:buNone/>
              <a:defRPr/>
            </a:pPr>
            <a:r>
              <a:rPr lang="en-US" altLang="ja-JP" sz="1200" dirty="0" smtClean="0"/>
              <a:t>	Note: </a:t>
            </a:r>
            <a:r>
              <a:rPr lang="en-US" altLang="ja-JP" sz="1200" b="1" dirty="0" smtClean="0"/>
              <a:t>WG</a:t>
            </a:r>
            <a:r>
              <a:rPr lang="en-US" altLang="ja-JP" sz="1200" dirty="0" smtClean="0"/>
              <a:t> includes Working Groups, Task Groups, and other standards-developing committees with a PAR approved by the IEEE-SA Standards Board.</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May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7</a:t>
            </a:fld>
            <a:endParaRPr lang="en-US" altLang="ko-K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en-US" altLang="ja-JP" u="sng" dirty="0" smtClean="0"/>
              <a:t>Participants, Patents, and Duty to Inform</a:t>
            </a:r>
            <a:endParaRPr kumimoji="1" lang="ja-JP" altLang="en-US" dirty="0"/>
          </a:p>
        </p:txBody>
      </p:sp>
      <p:sp>
        <p:nvSpPr>
          <p:cNvPr id="3" name="コンテンツ プレースホルダ 2"/>
          <p:cNvSpPr>
            <a:spLocks noGrp="1"/>
          </p:cNvSpPr>
          <p:nvPr>
            <p:ph idx="1"/>
          </p:nvPr>
        </p:nvSpPr>
        <p:spPr>
          <a:xfrm>
            <a:off x="179512" y="1484784"/>
            <a:ext cx="8856984" cy="4395192"/>
          </a:xfrm>
        </p:spPr>
        <p:txBody>
          <a:bodyPr/>
          <a:lstStyle/>
          <a:p>
            <a:pPr marL="230188" indent="-230188">
              <a:lnSpc>
                <a:spcPct val="80000"/>
              </a:lnSpc>
            </a:pPr>
            <a:endParaRPr lang="en-US" altLang="ja-JP" sz="400" u="sng" dirty="0" smtClean="0">
              <a:solidFill>
                <a:srgbClr val="FF0000"/>
              </a:solidFill>
            </a:endParaRPr>
          </a:p>
          <a:p>
            <a:pPr marL="230188" indent="-230188"/>
            <a:r>
              <a:rPr lang="en-US" altLang="ja-JP" sz="1600" dirty="0" smtClean="0"/>
              <a:t>All participants in this meeting have certain obligations under the IEEE-SA Patent Policy.  Participants: </a:t>
            </a:r>
          </a:p>
          <a:p>
            <a:pPr marL="630238" lvl="1"/>
            <a:r>
              <a:rPr lang="en-US" altLang="ja-JP" sz="1600" b="1" dirty="0" smtClean="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a:r>
              <a:rPr lang="en-US" altLang="ja-JP" sz="1400" b="1" dirty="0" smtClean="0"/>
              <a:t>“Personal awareness” means that the participant “is personally aware that the holder may have a potential Essential Patent Claim,” even if the participant is not personally aware of the specific patents or</a:t>
            </a:r>
            <a:r>
              <a:rPr lang="en-US" altLang="ja-JP" sz="1400" b="1" dirty="0" smtClean="0">
                <a:solidFill>
                  <a:srgbClr val="FF3300"/>
                </a:solidFill>
              </a:rPr>
              <a:t> </a:t>
            </a:r>
            <a:r>
              <a:rPr lang="en-US" altLang="ja-JP" sz="1400" b="1" dirty="0" smtClean="0"/>
              <a:t>patent claims</a:t>
            </a:r>
          </a:p>
          <a:p>
            <a:pPr marL="630238" lvl="1"/>
            <a:r>
              <a:rPr lang="en-US" altLang="ja-JP" sz="1600" b="1" dirty="0" smtClean="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a:r>
              <a:rPr lang="en-US" altLang="ja-JP" sz="1600" b="1" dirty="0" smtClean="0"/>
              <a:t>The above does not apply if the patent</a:t>
            </a:r>
            <a:r>
              <a:rPr lang="en-US" altLang="ja-JP" sz="1600" b="1" dirty="0" smtClean="0">
                <a:solidFill>
                  <a:srgbClr val="FF3300"/>
                </a:solidFill>
              </a:rPr>
              <a:t> </a:t>
            </a:r>
            <a:r>
              <a:rPr lang="en-US" altLang="ja-JP" sz="1600" b="1" dirty="0" smtClean="0"/>
              <a:t>claim is already the subject of an Accepted Letter of Assurance that applies to the proposed standard(s) under consideration by this group</a:t>
            </a:r>
          </a:p>
          <a:p>
            <a:pPr marL="230188" indent="-230188">
              <a:buNone/>
            </a:pPr>
            <a:r>
              <a:rPr lang="en-GB" altLang="ja-JP" sz="1600" dirty="0" smtClean="0"/>
              <a:t>		Quoted text excerpted from IEEE-SA Standards Board Bylaws </a:t>
            </a:r>
            <a:r>
              <a:rPr lang="en-GB" altLang="ja-JP" sz="1600" dirty="0" err="1" smtClean="0"/>
              <a:t>subclause</a:t>
            </a:r>
            <a:r>
              <a:rPr lang="en-GB" altLang="ja-JP" sz="1600" dirty="0" smtClean="0"/>
              <a:t> 6.2</a:t>
            </a:r>
            <a:endParaRPr lang="en-US" altLang="ja-JP" sz="1600" dirty="0" smtClean="0"/>
          </a:p>
          <a:p>
            <a:pPr marL="230188" indent="-230188"/>
            <a:r>
              <a:rPr lang="en-US" altLang="ja-JP" sz="1600" dirty="0" smtClean="0"/>
              <a:t>Early identification of holders of potential Essential Patent Claims is strongly encouraged</a:t>
            </a:r>
          </a:p>
          <a:p>
            <a:pPr marL="230188" indent="-230188"/>
            <a:r>
              <a:rPr lang="en-US" altLang="ja-JP" sz="1600" dirty="0" smtClean="0"/>
              <a:t>No duty to perform a patent search</a:t>
            </a:r>
            <a:endParaRPr lang="en-GB" altLang="ja-JP" sz="1600"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May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8</a:t>
            </a:fld>
            <a:endParaRPr lang="en-US" altLang="ko-K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en-GB" altLang="ja-JP" u="sng" dirty="0" smtClean="0"/>
              <a:t>Patent Related Links</a:t>
            </a:r>
            <a:endParaRPr kumimoji="1" lang="ja-JP" altLang="en-US" dirty="0"/>
          </a:p>
        </p:txBody>
      </p:sp>
      <p:sp>
        <p:nvSpPr>
          <p:cNvPr id="3" name="コンテンツ プレースホルダ 2"/>
          <p:cNvSpPr>
            <a:spLocks noGrp="1"/>
          </p:cNvSpPr>
          <p:nvPr>
            <p:ph idx="1"/>
          </p:nvPr>
        </p:nvSpPr>
        <p:spPr>
          <a:xfrm>
            <a:off x="395536" y="1844824"/>
            <a:ext cx="8352928" cy="4114800"/>
          </a:xfrm>
        </p:spPr>
        <p:txBody>
          <a:bodyPr/>
          <a:lstStyle/>
          <a:p>
            <a:pPr lvl="1">
              <a:lnSpc>
                <a:spcPct val="90000"/>
              </a:lnSpc>
              <a:buNone/>
              <a:defRPr/>
            </a:pPr>
            <a:r>
              <a:rPr lang="en-US" altLang="ja-JP" dirty="0" smtClean="0">
                <a:cs typeface="Times New Roman" pitchFamily="18" charset="0"/>
              </a:rPr>
              <a:t>All participants should be familiar with their obligations under the IEEE-SA Policies &amp; Procedures for standards development.</a:t>
            </a:r>
          </a:p>
          <a:p>
            <a:pPr lvl="1">
              <a:lnSpc>
                <a:spcPct val="90000"/>
              </a:lnSpc>
              <a:buNone/>
              <a:defRPr/>
            </a:pPr>
            <a:r>
              <a:rPr lang="en-US" altLang="ja-JP" dirty="0" smtClean="0">
                <a:cs typeface="Times New Roman" pitchFamily="18" charset="0"/>
              </a:rPr>
              <a:t>	Patent Policy is stated in these sources:</a:t>
            </a:r>
          </a:p>
          <a:p>
            <a:pPr lvl="1">
              <a:lnSpc>
                <a:spcPct val="90000"/>
              </a:lnSpc>
              <a:buNone/>
              <a:defRPr/>
            </a:pPr>
            <a:r>
              <a:rPr lang="en-GB" altLang="ja-JP" dirty="0" smtClean="0"/>
              <a:t>		IEEE-SA Standards Boards Bylaws</a:t>
            </a:r>
          </a:p>
          <a:p>
            <a:pPr lvl="1">
              <a:lnSpc>
                <a:spcPct val="90000"/>
              </a:lnSpc>
              <a:buNone/>
              <a:defRPr/>
            </a:pPr>
            <a:r>
              <a:rPr lang="en-US" altLang="ja-JP" sz="1900" dirty="0" smtClean="0"/>
              <a:t>		</a:t>
            </a:r>
            <a:r>
              <a:rPr lang="en-US" altLang="ja-JP" sz="1900" i="1" dirty="0" smtClean="0"/>
              <a:t>http://standards.ieee.org/guides/bylaws/sect6-7.html#6</a:t>
            </a:r>
          </a:p>
          <a:p>
            <a:pPr lvl="1">
              <a:lnSpc>
                <a:spcPct val="90000"/>
              </a:lnSpc>
              <a:buNone/>
              <a:defRPr/>
            </a:pPr>
            <a:r>
              <a:rPr lang="en-GB" altLang="ja-JP" dirty="0" smtClean="0"/>
              <a:t>		IEEE-SA Standards Board Operations Manual</a:t>
            </a:r>
          </a:p>
          <a:p>
            <a:pPr lvl="1">
              <a:lnSpc>
                <a:spcPct val="90000"/>
              </a:lnSpc>
              <a:buNone/>
              <a:defRPr/>
            </a:pPr>
            <a:r>
              <a:rPr lang="en-US" altLang="ja-JP" dirty="0" smtClean="0"/>
              <a:t>		</a:t>
            </a:r>
            <a:r>
              <a:rPr lang="en-US" altLang="ja-JP" sz="1900" i="1" dirty="0" smtClean="0"/>
              <a:t>http://standards.ieee.org/guides/opman/sect6.html#6.3</a:t>
            </a:r>
            <a:endParaRPr lang="en-US" altLang="ja-JP" dirty="0" smtClean="0"/>
          </a:p>
          <a:p>
            <a:pPr lvl="1">
              <a:lnSpc>
                <a:spcPct val="90000"/>
              </a:lnSpc>
              <a:buNone/>
              <a:defRPr/>
            </a:pPr>
            <a:r>
              <a:rPr lang="en-US" altLang="ja-JP" dirty="0" smtClean="0">
                <a:cs typeface="Times New Roman" pitchFamily="18" charset="0"/>
              </a:rPr>
              <a:t>	Material about the patent policy is available at</a:t>
            </a:r>
            <a:r>
              <a:rPr lang="en-US" altLang="ja-JP" dirty="0" smtClean="0"/>
              <a:t> </a:t>
            </a:r>
          </a:p>
          <a:p>
            <a:pPr lvl="1">
              <a:lnSpc>
                <a:spcPct val="90000"/>
              </a:lnSpc>
              <a:buNone/>
              <a:defRPr/>
            </a:pPr>
            <a:r>
              <a:rPr lang="en-US" altLang="ja-JP" dirty="0" smtClean="0"/>
              <a:t>		</a:t>
            </a:r>
            <a:r>
              <a:rPr lang="en-US" altLang="ja-JP" sz="1900" i="1" dirty="0" smtClean="0"/>
              <a:t>http://standards.ieee.org/board/pat/pat-material.html</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May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9</a:t>
            </a:fld>
            <a:endParaRPr lang="en-US" altLang="ko-KR"/>
          </a:p>
        </p:txBody>
      </p:sp>
      <p:sp>
        <p:nvSpPr>
          <p:cNvPr id="7" name="Rectangle 5"/>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2" charset="2"/>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b="1">
                <a:solidFill>
                  <a:srgbClr val="000099"/>
                </a:solidFill>
                <a:latin typeface="Arial" charset="0"/>
              </a:rPr>
              <a:t>This slide set is available at http://standards.ieee.org/board/pat/pat-slideset.ppt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22-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29186</TotalTime>
  <Words>1314</Words>
  <Application>Microsoft Office PowerPoint</Application>
  <PresentationFormat>画面に合わせる (4:3)</PresentationFormat>
  <Paragraphs>409</Paragraphs>
  <Slides>22</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22</vt:i4>
      </vt:variant>
    </vt:vector>
  </HeadingPairs>
  <TitlesOfParts>
    <vt:vector size="24" baseType="lpstr">
      <vt:lpstr>802-22-Submission</vt:lpstr>
      <vt:lpstr>Document</vt:lpstr>
      <vt:lpstr>IEEE P802.22b May 2012 Plan &amp; Report</vt:lpstr>
      <vt:lpstr>Meeting Protocol</vt:lpstr>
      <vt:lpstr>Attendee</vt:lpstr>
      <vt:lpstr>Introduction</vt:lpstr>
      <vt:lpstr>New Member</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802.22b Title, PAR Scope and Purpose</vt:lpstr>
      <vt:lpstr>Tentative TGad Agenda for the Week</vt:lpstr>
      <vt:lpstr>Tuesday May 15th PM1</vt:lpstr>
      <vt:lpstr>Review from January</vt:lpstr>
      <vt:lpstr>January Minutes</vt:lpstr>
      <vt:lpstr>Review of Conference Calls (1/2)</vt:lpstr>
      <vt:lpstr>Call for Contributions</vt:lpstr>
      <vt:lpstr>Goals for July</vt:lpstr>
      <vt:lpstr>Teleconference Plan</vt:lpstr>
      <vt:lpstr>Closing Report</vt:lpstr>
      <vt:lpstr>802.22b Task Group Updated Timeline </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ETRI OFDMA Parameters</dc:title>
  <dc:creator>Sunghyun Hwang</dc:creator>
  <cp:lastModifiedBy>cwpyo</cp:lastModifiedBy>
  <cp:revision>1346</cp:revision>
  <cp:lastPrinted>1998-02-10T13:28:06Z</cp:lastPrinted>
  <dcterms:created xsi:type="dcterms:W3CDTF">2006-06-26T04:34:43Z</dcterms:created>
  <dcterms:modified xsi:type="dcterms:W3CDTF">2012-05-14T19:05:41Z</dcterms:modified>
</cp:coreProperties>
</file>