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69" r:id="rId3"/>
    <p:sldId id="257" r:id="rId4"/>
    <p:sldId id="271" r:id="rId5"/>
    <p:sldId id="284" r:id="rId6"/>
    <p:sldId id="285" r:id="rId7"/>
    <p:sldId id="286" r:id="rId8"/>
    <p:sldId id="287" r:id="rId9"/>
    <p:sldId id="288" r:id="rId10"/>
    <p:sldId id="289" r:id="rId11"/>
    <p:sldId id="290" r:id="rId12"/>
    <p:sldId id="291" r:id="rId13"/>
    <p:sldId id="294" r:id="rId14"/>
    <p:sldId id="293" r:id="rId15"/>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60" d="100"/>
          <a:sy n="60" d="100"/>
        </p:scale>
        <p:origin x="-9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CAEAEC7C-8520-4C90-AEA6-E9357A8D61CD}"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4340"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AA66992-EC96-48C3-BDF7-00E0C2589B46}"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F6326089-19F5-4716-BA7E-E71493432458}" type="slidenum">
              <a:rPr lang="en-US" altLang="ja-JP" smtClean="0"/>
              <a:pPr>
                <a:defRPr/>
              </a:pPr>
              <a:t>1</a:t>
            </a:fld>
            <a:endParaRPr lang="en-US" altLang="ja-JP" smtClean="0"/>
          </a:p>
        </p:txBody>
      </p:sp>
      <p:sp>
        <p:nvSpPr>
          <p:cNvPr id="15366" name="Rectangle 2"/>
          <p:cNvSpPr>
            <a:spLocks noGrp="1" noRot="1" noChangeAspect="1" noChangeArrowheads="1" noTextEdit="1"/>
          </p:cNvSpPr>
          <p:nvPr>
            <p:ph type="sldImg"/>
          </p:nvPr>
        </p:nvSpPr>
        <p:spPr>
          <a:ln/>
        </p:spPr>
      </p:sp>
      <p:sp>
        <p:nvSpPr>
          <p:cNvPr id="15367"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a:t>doc.: IEEE 802.22-yy/xxxxr0</a:t>
            </a:r>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DF78F28B-65ED-4512-A65F-46B048DA0A3B}" type="slidenum">
              <a:rPr lang="en-US" altLang="ja-JP" smtClean="0"/>
              <a:pPr>
                <a:defRPr/>
              </a:pPr>
              <a:t>2</a:t>
            </a:fld>
            <a:endParaRPr lang="en-US" altLang="ja-JP" smtClean="0"/>
          </a:p>
        </p:txBody>
      </p:sp>
      <p:sp>
        <p:nvSpPr>
          <p:cNvPr id="16390" name="Rectangle 2"/>
          <p:cNvSpPr>
            <a:spLocks noGrp="1" noRot="1" noChangeAspect="1" noChangeArrowheads="1" noTextEdit="1"/>
          </p:cNvSpPr>
          <p:nvPr>
            <p:ph type="sldImg"/>
          </p:nvPr>
        </p:nvSpPr>
        <p:spPr>
          <a:ln cap="flat"/>
        </p:spPr>
      </p:sp>
      <p:sp>
        <p:nvSpPr>
          <p:cNvPr id="16391"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260CE78-3A58-45CC-96FE-D7A4874AB8B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5C2DAF1-7544-4884-A710-E2C097F13C90}"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73AEA17-A01D-4D6F-8871-82E2799C3CB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A1909603-D5A8-4055-B2DF-5B14A2F435B6}"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15D8AC58-B700-46C8-9BDC-AC77343D6CB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5197C128-E682-4AD9-8C02-5459E17EF585}"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EC01B0B9-FCA1-4D38-9F39-42ED8F71AD64}"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8" name="Footer Placeholder 4"/>
          <p:cNvSpPr>
            <a:spLocks noGrp="1"/>
          </p:cNvSpPr>
          <p:nvPr>
            <p:ph type="ftr" sz="quarter" idx="11"/>
          </p:nvPr>
        </p:nvSpPr>
        <p:spPr/>
        <p:txBody>
          <a:bodyPr/>
          <a:lstStyle>
            <a:lvl1pPr>
              <a:defRPr/>
            </a:lvl1pPr>
          </a:lstStyle>
          <a:p>
            <a:pPr>
              <a:defRPr/>
            </a:pPr>
            <a:r>
              <a:rPr lang="en-SG"/>
              <a:t>Xin Zhang, NICT</a:t>
            </a:r>
          </a:p>
        </p:txBody>
      </p:sp>
      <p:sp>
        <p:nvSpPr>
          <p:cNvPr id="9" name="Slide Number Placeholder 5"/>
          <p:cNvSpPr>
            <a:spLocks noGrp="1"/>
          </p:cNvSpPr>
          <p:nvPr>
            <p:ph type="sldNum" sz="quarter" idx="12"/>
          </p:nvPr>
        </p:nvSpPr>
        <p:spPr/>
        <p:txBody>
          <a:bodyPr/>
          <a:lstStyle>
            <a:lvl1pPr>
              <a:defRPr/>
            </a:lvl1pPr>
          </a:lstStyle>
          <a:p>
            <a:pPr>
              <a:defRPr/>
            </a:pPr>
            <a:fld id="{99F0C4C4-8F13-4093-9AD8-DAB036DF2857}"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4" name="Footer Placeholder 4"/>
          <p:cNvSpPr>
            <a:spLocks noGrp="1"/>
          </p:cNvSpPr>
          <p:nvPr>
            <p:ph type="ftr" sz="quarter" idx="11"/>
          </p:nvPr>
        </p:nvSpPr>
        <p:spPr/>
        <p:txBody>
          <a:bodyPr/>
          <a:lstStyle>
            <a:lvl1pPr>
              <a:defRPr/>
            </a:lvl1pPr>
          </a:lstStyle>
          <a:p>
            <a:pPr>
              <a:defRPr/>
            </a:pPr>
            <a:r>
              <a:rPr lang="en-SG"/>
              <a:t>Xin Zhang, NICT</a:t>
            </a:r>
          </a:p>
        </p:txBody>
      </p:sp>
      <p:sp>
        <p:nvSpPr>
          <p:cNvPr id="5" name="Slide Number Placeholder 5"/>
          <p:cNvSpPr>
            <a:spLocks noGrp="1"/>
          </p:cNvSpPr>
          <p:nvPr>
            <p:ph type="sldNum" sz="quarter" idx="12"/>
          </p:nvPr>
        </p:nvSpPr>
        <p:spPr/>
        <p:txBody>
          <a:bodyPr/>
          <a:lstStyle>
            <a:lvl1pPr>
              <a:defRPr/>
            </a:lvl1pPr>
          </a:lstStyle>
          <a:p>
            <a:pPr>
              <a:defRPr/>
            </a:pPr>
            <a:fld id="{A3515674-AF87-40BE-85D4-F7CBCCE7BC8D}"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3" name="Footer Placeholder 4"/>
          <p:cNvSpPr>
            <a:spLocks noGrp="1"/>
          </p:cNvSpPr>
          <p:nvPr>
            <p:ph type="ftr" sz="quarter" idx="11"/>
          </p:nvPr>
        </p:nvSpPr>
        <p:spPr/>
        <p:txBody>
          <a:bodyPr/>
          <a:lstStyle>
            <a:lvl1pPr>
              <a:defRPr/>
            </a:lvl1pPr>
          </a:lstStyle>
          <a:p>
            <a:pPr>
              <a:defRPr/>
            </a:pPr>
            <a:r>
              <a:rPr lang="en-SG"/>
              <a:t>Xin Zhang, NICT</a:t>
            </a:r>
          </a:p>
        </p:txBody>
      </p:sp>
      <p:sp>
        <p:nvSpPr>
          <p:cNvPr id="4" name="Slide Number Placeholder 5"/>
          <p:cNvSpPr>
            <a:spLocks noGrp="1"/>
          </p:cNvSpPr>
          <p:nvPr>
            <p:ph type="sldNum" sz="quarter" idx="12"/>
          </p:nvPr>
        </p:nvSpPr>
        <p:spPr/>
        <p:txBody>
          <a:bodyPr/>
          <a:lstStyle>
            <a:lvl1pPr>
              <a:defRPr/>
            </a:lvl1pPr>
          </a:lstStyle>
          <a:p>
            <a:pPr>
              <a:defRPr/>
            </a:pPr>
            <a:fld id="{A5C3D0E2-4824-465F-B9B1-906012DF7D34}"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0525A5DC-FA0F-4417-9ADF-89867E1BEB1A}"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smtClean="0"/>
              <a:t>April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7B07E9-F74A-4C71-876F-745A63563419}"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4AB00EC7-07B5-4036-9E69-A56A06DAD3FF}"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37A4D6D2-AF8C-4C1E-BB13-3F9BEC4226D6}"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April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CE0BBFF3-9DA2-4A45-804F-4F73223415FC}"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smtClean="0"/>
              <a:t>April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AF03621-CE08-48A6-BC2A-3619AE67116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F4F21A-DF04-4724-B819-90898400BD8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2F9466A-463C-40CC-AB8C-80D8074E8C9A}"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67391A2-2197-43A8-8AD6-C12B0038290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101F1DE-16BF-4AD2-A3CE-17FB2FE2C0F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CB25BA-7FEE-48D6-B713-FC814C9567A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B37D56-FF09-4045-A931-9A63F2D9E68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3375"/>
            <a:ext cx="103822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smtClean="0"/>
              <a:t>April 2012</a:t>
            </a:r>
            <a:endParaRPr lang="en-US"/>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Xin Zhang,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02E9A303-8F50-4FB6-A5EC-45BB6FD5EC14}" type="slidenum">
              <a:rPr lang="en-US" altLang="ja-JP"/>
              <a:pPr>
                <a:defRPr/>
              </a:pPr>
              <a:t>‹#›</a:t>
            </a:fld>
            <a:endParaRPr lang="en-US" altLang="ja-JP"/>
          </a:p>
        </p:txBody>
      </p:sp>
      <p:sp>
        <p:nvSpPr>
          <p:cNvPr id="1031" name="Rectangle 7"/>
          <p:cNvSpPr>
            <a:spLocks noChangeArrowheads="1"/>
          </p:cNvSpPr>
          <p:nvPr userDrawn="1"/>
        </p:nvSpPr>
        <p:spPr bwMode="auto">
          <a:xfrm>
            <a:off x="4437993" y="332601"/>
            <a:ext cx="400750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a:t>
            </a:r>
            <a:r>
              <a:rPr lang="en-US" sz="1800" dirty="0" smtClean="0">
                <a:solidFill>
                  <a:schemeClr val="tx1"/>
                </a:solidFill>
                <a:cs typeface="+mn-cs"/>
              </a:rPr>
              <a:t> IEEE 802.22-12-0042-00-000b</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April 2012</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a:t>Xin Zhang,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3BD3DB-9243-4489-8B5E-440294AA809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045158" cy="276999"/>
          </a:xfrm>
        </p:spPr>
        <p:txBody>
          <a:bodyPr/>
          <a:lstStyle/>
          <a:p>
            <a:pPr>
              <a:defRPr/>
            </a:pPr>
            <a:r>
              <a:rPr lang="en-US" altLang="ja-JP" smtClean="0">
                <a:ea typeface="ＭＳ Ｐゴシック" pitchFamily="34" charset="-128"/>
              </a:rPr>
              <a:t>April 2012</a:t>
            </a:r>
            <a:endParaRPr lang="en-US" altLang="ja-JP" dirty="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pitchFamily="34" charset="-128"/>
              </a:rPr>
              <a:t>Review of 802.16j </a:t>
            </a:r>
            <a:r>
              <a:rPr lang="en-US" sz="2400" dirty="0" smtClean="0"/>
              <a:t>Traffic Models</a:t>
            </a:r>
            <a:endParaRPr lang="en-US" altLang="ja-JP" sz="2400" dirty="0" smtClean="0">
              <a:ea typeface="ＭＳ Ｐゴシック" pitchFamily="34" charset="-128"/>
            </a:endParaRP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pitchFamily="34" charset="-128"/>
              </a:rPr>
              <a:t>IEEE P802.22b Wireless RANs          Date:</a:t>
            </a:r>
            <a:r>
              <a:rPr lang="en-US" altLang="ja-JP" sz="2000" b="0" dirty="0" smtClean="0">
                <a:ea typeface="ＭＳ Ｐゴシック" pitchFamily="34" charset="-128"/>
              </a:rPr>
              <a:t> 2012-04-24</a:t>
            </a:r>
          </a:p>
        </p:txBody>
      </p:sp>
      <p:graphicFrame>
        <p:nvGraphicFramePr>
          <p:cNvPr id="1026" name="Object 11"/>
          <p:cNvGraphicFramePr>
            <a:graphicFrameLocks noChangeAspect="1"/>
          </p:cNvGraphicFramePr>
          <p:nvPr/>
        </p:nvGraphicFramePr>
        <p:xfrm>
          <a:off x="612775" y="2351088"/>
          <a:ext cx="8107363" cy="2936875"/>
        </p:xfrm>
        <a:graphic>
          <a:graphicData uri="http://schemas.openxmlformats.org/presentationml/2006/ole">
            <p:oleObj spid="_x0000_s1026" name="Document" r:id="rId4" imgW="8147592" imgH="296277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pitchFamily="34" charset="-128"/>
              </a:rPr>
              <a:t>Authors:</a:t>
            </a:r>
            <a:endParaRPr lang="en-US" altLang="ja-JP" sz="2000" b="0">
              <a:solidFill>
                <a:schemeClr val="tx1"/>
              </a:solidFill>
              <a:ea typeface="ＭＳ Ｐゴシック" pitchFamily="34" charset="-128"/>
            </a:endParaRPr>
          </a:p>
        </p:txBody>
      </p:sp>
      <p:sp>
        <p:nvSpPr>
          <p:cNvPr id="1033" name="Text Box 13"/>
          <p:cNvSpPr txBox="1">
            <a:spLocks noChangeArrowheads="1"/>
          </p:cNvSpPr>
          <p:nvPr/>
        </p:nvSpPr>
        <p:spPr bwMode="auto">
          <a:xfrm>
            <a:off x="609600" y="4495800"/>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a:solidFill>
                  <a:schemeClr val="tx1"/>
                </a:solidFill>
                <a:ea typeface="ＭＳ Ｐゴシック" pitchFamily="34" charset="-128"/>
              </a:rPr>
              <a:t>Notice:</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a:solidFill>
                <a:schemeClr val="tx1"/>
              </a:solidFill>
              <a:ea typeface="ＭＳ Ｐゴシック" pitchFamily="34" charset="-128"/>
            </a:endParaRPr>
          </a:p>
          <a:p>
            <a:pPr eaLnBrk="0" hangingPunct="0"/>
            <a:r>
              <a:rPr lang="en-US" altLang="ja-JP" sz="900">
                <a:solidFill>
                  <a:schemeClr val="tx1"/>
                </a:solidFill>
                <a:ea typeface="ＭＳ Ｐゴシック" pitchFamily="34" charset="-128"/>
              </a:rPr>
              <a:t>Release:</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a:solidFill>
                <a:schemeClr val="tx1"/>
              </a:solidFill>
              <a:ea typeface="ＭＳ Ｐゴシック" pitchFamily="34" charset="-128"/>
            </a:endParaRPr>
          </a:p>
          <a:p>
            <a:pPr eaLnBrk="0" hangingPunct="0"/>
            <a:r>
              <a:rPr lang="en-US" altLang="ja-JP" sz="900">
                <a:solidFill>
                  <a:schemeClr val="tx1"/>
                </a:solidFill>
                <a:ea typeface="ＭＳ Ｐゴシック" pitchFamily="34" charset="-128"/>
              </a:rPr>
              <a:t>Patent Policy and Procedures:</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The contributor is familiar with the IEEE 802 Patent Policy and Procedures </a:t>
            </a:r>
            <a:r>
              <a:rPr lang="en-US" altLang="ja-JP" sz="800">
                <a:solidFill>
                  <a:schemeClr val="tx1"/>
                </a:solidFill>
                <a:ea typeface="ＭＳ Ｐゴシック" pitchFamily="34" charset="-128"/>
                <a:hlinkClick r:id="rId5"/>
              </a:rPr>
              <a:t>http://standards.ieee.org/guides/bylaws/sb-bylaws.pdf</a:t>
            </a:r>
            <a:r>
              <a:rPr lang="en-US" altLang="ja-JP" sz="800" b="0">
                <a:solidFill>
                  <a:schemeClr val="tx1"/>
                </a:solidFill>
                <a:ea typeface="ＭＳ Ｐゴシック" pitchFamily="34"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a:solidFill>
                  <a:schemeClr val="tx1"/>
                </a:solidFill>
                <a:ea typeface="ＭＳ Ｐゴシック" pitchFamily="34" charset="-128"/>
                <a:hlinkClick r:id="rId6"/>
              </a:rPr>
              <a:t>Wendong Hu</a:t>
            </a:r>
            <a:r>
              <a:rPr lang="en-US" altLang="ja-JP" sz="800" b="0">
                <a:solidFill>
                  <a:schemeClr val="tx1"/>
                </a:solidFill>
                <a:ea typeface="ＭＳ Ｐゴシック" pitchFamily="34" charset="-128"/>
              </a:rPr>
              <a:t> as early as possible, in written or electronic form, if patented technology (or technology under patent application) might be incorporated into a draft standard being developed within the IEEE 802.22 Working Group. </a:t>
            </a:r>
            <a:r>
              <a:rPr lang="en-US" altLang="ja-JP" sz="800">
                <a:solidFill>
                  <a:srgbClr val="003399"/>
                </a:solidFill>
                <a:ea typeface="ＭＳ Ｐゴシック" pitchFamily="34" charset="-128"/>
              </a:rPr>
              <a:t>If you have questions, contact the IEEE Patent Committee Administrator at </a:t>
            </a:r>
            <a:r>
              <a:rPr lang="en-US" altLang="ja-JP" sz="800">
                <a:solidFill>
                  <a:srgbClr val="003399"/>
                </a:solidFill>
                <a:ea typeface="ＭＳ Ｐゴシック" pitchFamily="34" charset="-128"/>
                <a:hlinkClick r:id="rId7"/>
              </a:rPr>
              <a:t>patcom@iee.org</a:t>
            </a:r>
            <a:r>
              <a:rPr lang="en-US" altLang="ja-JP" sz="800">
                <a:solidFill>
                  <a:srgbClr val="003399"/>
                </a:solidFill>
                <a:ea typeface="ＭＳ Ｐゴシック" pitchFamily="34" charset="-128"/>
              </a:rPr>
              <a:t>.</a:t>
            </a:r>
            <a:endParaRPr lang="en-US" altLang="ja-JP" sz="800">
              <a:solidFill>
                <a:schemeClr val="tx1"/>
              </a:solidFill>
              <a:ea typeface="ＭＳ Ｐゴシック" pitchFamily="34" charset="-128"/>
            </a:endParaRPr>
          </a:p>
          <a:p>
            <a:pPr eaLnBrk="0" hangingPunct="0">
              <a:spcBef>
                <a:spcPct val="50000"/>
              </a:spcBef>
            </a:pPr>
            <a:endParaRPr lang="en-US" altLang="ja-JP" sz="100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Near Real Time Video Streaming </a:t>
            </a:r>
            <a:endParaRPr lang="en-SG"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457200" y="2266113"/>
            <a:ext cx="8229600" cy="3194137"/>
          </a:xfrm>
          <a:prstGeom prst="rect">
            <a:avLst/>
          </a:prstGeom>
          <a:noFill/>
          <a:ln w="9525">
            <a:noFill/>
            <a:miter lim="800000"/>
            <a:headEnd/>
            <a:tailEnd/>
          </a:ln>
        </p:spPr>
      </p:pic>
      <p:sp>
        <p:nvSpPr>
          <p:cNvPr id="5" name="Left Brace 4"/>
          <p:cNvSpPr/>
          <p:nvPr/>
        </p:nvSpPr>
        <p:spPr>
          <a:xfrm rot="16200000" flipH="1">
            <a:off x="1799692" y="1376772"/>
            <a:ext cx="432048" cy="194421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a:p>
        </p:txBody>
      </p:sp>
      <p:sp>
        <p:nvSpPr>
          <p:cNvPr id="6" name="TextBox 5"/>
          <p:cNvSpPr txBox="1"/>
          <p:nvPr/>
        </p:nvSpPr>
        <p:spPr>
          <a:xfrm>
            <a:off x="1403648" y="1772816"/>
            <a:ext cx="1300356" cy="400110"/>
          </a:xfrm>
          <a:prstGeom prst="rect">
            <a:avLst/>
          </a:prstGeom>
          <a:noFill/>
        </p:spPr>
        <p:txBody>
          <a:bodyPr wrap="none" rtlCol="0">
            <a:spAutoFit/>
          </a:bodyPr>
          <a:lstStyle/>
          <a:p>
            <a:r>
              <a:rPr lang="en-US" sz="2000" b="0" dirty="0" smtClean="0">
                <a:solidFill>
                  <a:srgbClr val="7030A0"/>
                </a:solidFill>
              </a:rPr>
              <a:t>Packet call</a:t>
            </a:r>
            <a:endParaRPr lang="en-SG" sz="2000" b="0" dirty="0">
              <a:solidFill>
                <a:srgbClr val="7030A0"/>
              </a:solidFill>
            </a:endParaRPr>
          </a:p>
        </p:txBody>
      </p:sp>
      <p:cxnSp>
        <p:nvCxnSpPr>
          <p:cNvPr id="8" name="Straight Arrow Connector 7"/>
          <p:cNvCxnSpPr/>
          <p:nvPr/>
        </p:nvCxnSpPr>
        <p:spPr>
          <a:xfrm flipV="1">
            <a:off x="1043608" y="4005064"/>
            <a:ext cx="576064"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2195736" y="4005064"/>
            <a:ext cx="144016"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5576" y="5589240"/>
            <a:ext cx="646331" cy="461665"/>
          </a:xfrm>
          <a:prstGeom prst="rect">
            <a:avLst/>
          </a:prstGeom>
          <a:noFill/>
        </p:spPr>
        <p:txBody>
          <a:bodyPr wrap="none" rtlCol="0">
            <a:spAutoFit/>
          </a:bodyPr>
          <a:lstStyle/>
          <a:p>
            <a:r>
              <a:rPr lang="en-US" sz="2400" b="0" dirty="0" smtClean="0">
                <a:solidFill>
                  <a:srgbClr val="7030A0"/>
                </a:solidFill>
              </a:rPr>
              <a:t>ON</a:t>
            </a:r>
            <a:endParaRPr lang="en-SG" sz="2400" b="0" dirty="0">
              <a:solidFill>
                <a:srgbClr val="7030A0"/>
              </a:solidFill>
            </a:endParaRPr>
          </a:p>
        </p:txBody>
      </p:sp>
      <p:sp>
        <p:nvSpPr>
          <p:cNvPr id="12" name="TextBox 11"/>
          <p:cNvSpPr txBox="1"/>
          <p:nvPr/>
        </p:nvSpPr>
        <p:spPr>
          <a:xfrm>
            <a:off x="2123728" y="5589240"/>
            <a:ext cx="750526" cy="461665"/>
          </a:xfrm>
          <a:prstGeom prst="rect">
            <a:avLst/>
          </a:prstGeom>
          <a:noFill/>
        </p:spPr>
        <p:txBody>
          <a:bodyPr wrap="none" rtlCol="0">
            <a:spAutoFit/>
          </a:bodyPr>
          <a:lstStyle/>
          <a:p>
            <a:r>
              <a:rPr lang="en-US" sz="2400" b="0" dirty="0" smtClean="0">
                <a:solidFill>
                  <a:srgbClr val="7030A0"/>
                </a:solidFill>
              </a:rPr>
              <a:t>OFF</a:t>
            </a:r>
            <a:endParaRPr lang="en-SG" sz="2400" b="0" dirty="0">
              <a:solidFill>
                <a:srgbClr val="7030A0"/>
              </a:solidFill>
            </a:endParaRPr>
          </a:p>
        </p:txBody>
      </p:sp>
      <p:sp>
        <p:nvSpPr>
          <p:cNvPr id="13" name="Date Placeholder 12"/>
          <p:cNvSpPr>
            <a:spLocks noGrp="1"/>
          </p:cNvSpPr>
          <p:nvPr>
            <p:ph type="dt" sz="half" idx="10"/>
          </p:nvPr>
        </p:nvSpPr>
        <p:spPr/>
        <p:txBody>
          <a:bodyPr/>
          <a:lstStyle/>
          <a:p>
            <a:pPr>
              <a:defRPr/>
            </a:pPr>
            <a:r>
              <a:rPr lang="en-US" smtClean="0"/>
              <a:t>April 2012</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Near Real Time traffic model parameters</a:t>
            </a:r>
            <a:endParaRPr lang="en-SG"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graphicFrame>
        <p:nvGraphicFramePr>
          <p:cNvPr id="6" name="Object 5"/>
          <p:cNvGraphicFramePr>
            <a:graphicFrameLocks noChangeAspect="1"/>
          </p:cNvGraphicFramePr>
          <p:nvPr/>
        </p:nvGraphicFramePr>
        <p:xfrm>
          <a:off x="5148064" y="5805264"/>
          <a:ext cx="284336" cy="260641"/>
        </p:xfrm>
        <a:graphic>
          <a:graphicData uri="http://schemas.openxmlformats.org/presentationml/2006/ole">
            <p:oleObj spid="_x0000_s41986" name="Equation" r:id="rId3" imgW="152280" imgH="139680" progId="Equation.DSMT4">
              <p:embed/>
            </p:oleObj>
          </a:graphicData>
        </a:graphic>
      </p:graphicFrame>
      <p:graphicFrame>
        <p:nvGraphicFramePr>
          <p:cNvPr id="41987" name="Object 3"/>
          <p:cNvGraphicFramePr>
            <a:graphicFrameLocks noChangeAspect="1"/>
          </p:cNvGraphicFramePr>
          <p:nvPr/>
        </p:nvGraphicFramePr>
        <p:xfrm>
          <a:off x="5292080" y="4797152"/>
          <a:ext cx="205568" cy="188342"/>
        </p:xfrm>
        <a:graphic>
          <a:graphicData uri="http://schemas.openxmlformats.org/presentationml/2006/ole">
            <p:oleObj spid="_x0000_s41987" name="Equation" r:id="rId4" imgW="152280" imgH="139680" progId="Equation.DSMT4">
              <p:embed/>
            </p:oleObj>
          </a:graphicData>
        </a:graphic>
      </p:graphicFrame>
      <p:graphicFrame>
        <p:nvGraphicFramePr>
          <p:cNvPr id="10" name="Table 9"/>
          <p:cNvGraphicFramePr>
            <a:graphicFrameLocks noGrp="1"/>
          </p:cNvGraphicFramePr>
          <p:nvPr/>
        </p:nvGraphicFramePr>
        <p:xfrm>
          <a:off x="1187624" y="1916832"/>
          <a:ext cx="6096000" cy="417576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endParaRPr lang="en-SG" dirty="0"/>
                    </a:p>
                  </a:txBody>
                  <a:tcPr/>
                </a:tc>
                <a:tc>
                  <a:txBody>
                    <a:bodyPr/>
                    <a:lstStyle/>
                    <a:p>
                      <a:r>
                        <a:rPr lang="en-US" dirty="0" smtClean="0"/>
                        <a:t>Distribution</a:t>
                      </a:r>
                      <a:endParaRPr lang="en-SG" dirty="0"/>
                    </a:p>
                  </a:txBody>
                  <a:tcPr/>
                </a:tc>
                <a:tc>
                  <a:txBody>
                    <a:bodyPr/>
                    <a:lstStyle/>
                    <a:p>
                      <a:r>
                        <a:rPr lang="en-US" dirty="0" smtClean="0"/>
                        <a:t>Distribution</a:t>
                      </a:r>
                      <a:r>
                        <a:rPr lang="en-US" baseline="0" dirty="0" smtClean="0"/>
                        <a:t> parameters</a:t>
                      </a:r>
                      <a:endParaRPr lang="en-SG" dirty="0"/>
                    </a:p>
                  </a:txBody>
                  <a:tcPr/>
                </a:tc>
              </a:tr>
              <a:tr h="370840">
                <a:tc>
                  <a:txBody>
                    <a:bodyPr/>
                    <a:lstStyle/>
                    <a:p>
                      <a:r>
                        <a:rPr lang="en-US" sz="1600" dirty="0" smtClean="0"/>
                        <a:t>Inter-Arrival time between the beginning of each frame</a:t>
                      </a:r>
                      <a:endParaRPr lang="en-SG" sz="1600" dirty="0"/>
                    </a:p>
                  </a:txBody>
                  <a:tcPr/>
                </a:tc>
                <a:tc>
                  <a:txBody>
                    <a:bodyPr/>
                    <a:lstStyle/>
                    <a:p>
                      <a:r>
                        <a:rPr lang="en-US" sz="1600" dirty="0" smtClean="0"/>
                        <a:t>Deterministic</a:t>
                      </a:r>
                    </a:p>
                    <a:p>
                      <a:r>
                        <a:rPr lang="en-US" sz="1600" dirty="0" smtClean="0"/>
                        <a:t>(based on 10fps)</a:t>
                      </a:r>
                      <a:endParaRPr lang="en-SG" sz="1600" dirty="0"/>
                    </a:p>
                  </a:txBody>
                  <a:tcPr/>
                </a:tc>
                <a:tc>
                  <a:txBody>
                    <a:bodyPr/>
                    <a:lstStyle/>
                    <a:p>
                      <a:r>
                        <a:rPr lang="en-US" sz="1600" dirty="0" smtClean="0"/>
                        <a:t>100ms</a:t>
                      </a:r>
                      <a:endParaRPr lang="en-SG" sz="1600" dirty="0"/>
                    </a:p>
                  </a:txBody>
                  <a:tcPr/>
                </a:tc>
              </a:tr>
              <a:tr h="370840">
                <a:tc>
                  <a:txBody>
                    <a:bodyPr/>
                    <a:lstStyle/>
                    <a:p>
                      <a:r>
                        <a:rPr lang="en-US" sz="1600" dirty="0" smtClean="0"/>
                        <a:t>Number</a:t>
                      </a:r>
                      <a:r>
                        <a:rPr lang="en-US" sz="1600" baseline="0" dirty="0" smtClean="0"/>
                        <a:t> of packets (slices) in a frame</a:t>
                      </a:r>
                      <a:endParaRPr lang="en-SG" sz="1600" dirty="0"/>
                    </a:p>
                  </a:txBody>
                  <a:tcPr/>
                </a:tc>
                <a:tc>
                  <a:txBody>
                    <a:bodyPr/>
                    <a:lstStyle/>
                    <a:p>
                      <a:r>
                        <a:rPr lang="en-US" sz="1600" dirty="0" smtClean="0"/>
                        <a:t>Deterministic</a:t>
                      </a:r>
                      <a:endParaRPr lang="en-SG" sz="1600" dirty="0"/>
                    </a:p>
                  </a:txBody>
                  <a:tcPr/>
                </a:tc>
                <a:tc>
                  <a:txBody>
                    <a:bodyPr/>
                    <a:lstStyle/>
                    <a:p>
                      <a:r>
                        <a:rPr lang="en-US" sz="1600" dirty="0" smtClean="0"/>
                        <a:t>8</a:t>
                      </a:r>
                      <a:endParaRPr lang="en-SG" sz="1600" dirty="0"/>
                    </a:p>
                  </a:txBody>
                  <a:tcPr/>
                </a:tc>
              </a:tr>
              <a:tr h="370840">
                <a:tc>
                  <a:txBody>
                    <a:bodyPr/>
                    <a:lstStyle/>
                    <a:p>
                      <a:r>
                        <a:rPr lang="en-US" sz="1600" dirty="0" smtClean="0"/>
                        <a:t>Packet (Slice) Size</a:t>
                      </a:r>
                      <a:endParaRPr lang="en-SG" sz="1600" dirty="0"/>
                    </a:p>
                  </a:txBody>
                  <a:tcPr/>
                </a:tc>
                <a:tc>
                  <a:txBody>
                    <a:bodyPr/>
                    <a:lstStyle/>
                    <a:p>
                      <a:r>
                        <a:rPr lang="en-US" sz="1600" dirty="0" smtClean="0"/>
                        <a:t>Truncated</a:t>
                      </a:r>
                      <a:r>
                        <a:rPr lang="en-US" sz="1600" baseline="0" dirty="0" smtClean="0"/>
                        <a:t> Pareto</a:t>
                      </a:r>
                      <a:endParaRPr lang="en-SG" sz="1600" dirty="0"/>
                    </a:p>
                  </a:txBody>
                  <a:tcPr/>
                </a:tc>
                <a:tc>
                  <a:txBody>
                    <a:bodyPr/>
                    <a:lstStyle/>
                    <a:p>
                      <a:r>
                        <a:rPr lang="en-US" sz="1600" dirty="0" smtClean="0"/>
                        <a:t>Mean=50</a:t>
                      </a:r>
                      <a:r>
                        <a:rPr lang="en-US" sz="1600" baseline="0" dirty="0" smtClean="0"/>
                        <a:t> bytes</a:t>
                      </a:r>
                    </a:p>
                    <a:p>
                      <a:r>
                        <a:rPr lang="en-US" sz="1600" baseline="0" dirty="0" smtClean="0"/>
                        <a:t>Max=125 bytes</a:t>
                      </a:r>
                    </a:p>
                    <a:p>
                      <a:r>
                        <a:rPr lang="en-US" sz="1600" baseline="0" dirty="0" smtClean="0"/>
                        <a:t>K=20 Bytes</a:t>
                      </a:r>
                    </a:p>
                    <a:p>
                      <a:r>
                        <a:rPr lang="en-US" sz="1600" dirty="0" smtClean="0"/>
                        <a:t>    = 1.2</a:t>
                      </a:r>
                      <a:endParaRPr lang="en-SG" sz="1600" dirty="0"/>
                    </a:p>
                  </a:txBody>
                  <a:tcPr/>
                </a:tc>
              </a:tr>
              <a:tr h="370840">
                <a:tc>
                  <a:txBody>
                    <a:bodyPr/>
                    <a:lstStyle/>
                    <a:p>
                      <a:r>
                        <a:rPr lang="en-US" sz="1600" dirty="0" smtClean="0"/>
                        <a:t>Inter-arrival time between packets (slices) in a frame</a:t>
                      </a:r>
                      <a:endParaRPr lang="en-SG" sz="1600" dirty="0"/>
                    </a:p>
                  </a:txBody>
                  <a:tcPr/>
                </a:tc>
                <a:tc>
                  <a:txBody>
                    <a:bodyPr/>
                    <a:lstStyle/>
                    <a:p>
                      <a:r>
                        <a:rPr lang="en-US" sz="1600" dirty="0" smtClean="0"/>
                        <a:t>Truncated Pareto</a:t>
                      </a:r>
                      <a:endParaRPr lang="en-SG" sz="1600" dirty="0"/>
                    </a:p>
                  </a:txBody>
                  <a:tcPr/>
                </a:tc>
                <a:tc>
                  <a:txBody>
                    <a:bodyPr/>
                    <a:lstStyle/>
                    <a:p>
                      <a:r>
                        <a:rPr lang="en-US" sz="1600" dirty="0" smtClean="0"/>
                        <a:t>Mean=6 ms</a:t>
                      </a:r>
                    </a:p>
                    <a:p>
                      <a:r>
                        <a:rPr lang="en-US" sz="1600" dirty="0" smtClean="0"/>
                        <a:t>Max= 12.5 ms</a:t>
                      </a:r>
                    </a:p>
                    <a:p>
                      <a:r>
                        <a:rPr lang="en-US" sz="1600" dirty="0" smtClean="0"/>
                        <a:t>K=2.5ms </a:t>
                      </a:r>
                    </a:p>
                    <a:p>
                      <a:r>
                        <a:rPr lang="en-US" sz="1600" dirty="0" smtClean="0"/>
                        <a:t>    =1.2</a:t>
                      </a:r>
                      <a:endParaRPr lang="en-SG" sz="1600" dirty="0"/>
                    </a:p>
                  </a:txBody>
                  <a:tcPr/>
                </a:tc>
              </a:tr>
            </a:tbl>
          </a:graphicData>
        </a:graphic>
      </p:graphicFrame>
      <p:graphicFrame>
        <p:nvGraphicFramePr>
          <p:cNvPr id="11" name="Object 10"/>
          <p:cNvGraphicFramePr>
            <a:graphicFrameLocks noChangeAspect="1"/>
          </p:cNvGraphicFramePr>
          <p:nvPr/>
        </p:nvGraphicFramePr>
        <p:xfrm>
          <a:off x="5292080" y="4797152"/>
          <a:ext cx="152400" cy="139700"/>
        </p:xfrm>
        <a:graphic>
          <a:graphicData uri="http://schemas.openxmlformats.org/presentationml/2006/ole">
            <p:oleObj spid="_x0000_s41988" name="Equation" r:id="rId5" imgW="152280" imgH="139680" progId="Equation.DSMT4">
              <p:embed/>
            </p:oleObj>
          </a:graphicData>
        </a:graphic>
      </p:graphicFrame>
      <p:graphicFrame>
        <p:nvGraphicFramePr>
          <p:cNvPr id="41989" name="Object 5"/>
          <p:cNvGraphicFramePr>
            <a:graphicFrameLocks noChangeAspect="1"/>
          </p:cNvGraphicFramePr>
          <p:nvPr>
            <p:ph idx="1"/>
          </p:nvPr>
        </p:nvGraphicFramePr>
        <p:xfrm>
          <a:off x="5364088" y="5877272"/>
          <a:ext cx="152400" cy="139700"/>
        </p:xfrm>
        <a:graphic>
          <a:graphicData uri="http://schemas.openxmlformats.org/presentationml/2006/ole">
            <p:oleObj spid="_x0000_s41989" name="Equation" r:id="rId6" imgW="152280" imgH="13968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SG" dirty="0"/>
          </a:p>
        </p:txBody>
      </p:sp>
      <p:sp>
        <p:nvSpPr>
          <p:cNvPr id="3" name="Content Placeholder 2"/>
          <p:cNvSpPr>
            <a:spLocks noGrp="1"/>
          </p:cNvSpPr>
          <p:nvPr>
            <p:ph idx="1"/>
          </p:nvPr>
        </p:nvSpPr>
        <p:spPr/>
        <p:txBody>
          <a:bodyPr/>
          <a:lstStyle/>
          <a:p>
            <a:r>
              <a:rPr lang="en-US" dirty="0" smtClean="0"/>
              <a:t>This document mainly summarized the traffic model used in 802.16j. </a:t>
            </a:r>
          </a:p>
          <a:p>
            <a:r>
              <a:rPr lang="en-US" dirty="0" smtClean="0"/>
              <a:t>Because there are similarity in use case,  this models can serve as good reference for our 802.22b system.</a:t>
            </a:r>
            <a:endParaRPr lang="en-SG"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SG" dirty="0"/>
          </a:p>
        </p:txBody>
      </p:sp>
      <p:sp>
        <p:nvSpPr>
          <p:cNvPr id="3" name="Content Placeholder 2"/>
          <p:cNvSpPr>
            <a:spLocks noGrp="1"/>
          </p:cNvSpPr>
          <p:nvPr>
            <p:ph idx="1"/>
          </p:nvPr>
        </p:nvSpPr>
        <p:spPr/>
        <p:txBody>
          <a:bodyPr/>
          <a:lstStyle/>
          <a:p>
            <a:r>
              <a:rPr lang="en-US" dirty="0" smtClean="0"/>
              <a:t>IEEE 802.16j-06/013r3</a:t>
            </a:r>
          </a:p>
          <a:p>
            <a:r>
              <a:rPr lang="en-US" dirty="0" smtClean="0"/>
              <a:t>High-Level Smart Meter Data Traffic Analysis</a:t>
            </a:r>
            <a:endParaRPr lang="en-SG"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045158" cy="276999"/>
          </a:xfrm>
        </p:spPr>
        <p:txBody>
          <a:bodyPr/>
          <a:lstStyle/>
          <a:p>
            <a:pPr>
              <a:defRPr/>
            </a:pPr>
            <a:r>
              <a:rPr lang="en-US" altLang="ja-JP" smtClean="0">
                <a:ea typeface="ＭＳ Ｐゴシック" pitchFamily="34" charset="-128"/>
              </a:rPr>
              <a:t>April 2012</a:t>
            </a:r>
            <a:endParaRPr lang="en-US" altLang="ja-JP" dirty="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smtClean="0">
                <a:ea typeface="ＭＳ Ｐゴシック" pitchFamily="34"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r>
              <a:rPr lang="en-US" dirty="0" smtClean="0"/>
              <a:t>This document summarizes the traffic models used in 802.16j system, that serve as reference to our 802.22b system.</a:t>
            </a:r>
            <a:endParaRPr lang="en-SG" dirty="0" smtClean="0"/>
          </a:p>
          <a:p>
            <a:pPr algn="just" eaLnBrk="1" hangingPunct="1"/>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en-US" dirty="0" smtClean="0"/>
              <a:t>Overview of use case applications in 802.22b</a:t>
            </a:r>
            <a:endParaRPr lang="ja-JP" altLang="en-US" smtClean="0">
              <a:ea typeface="ＭＳ Ｐゴシック" pitchFamily="34" charset="-128"/>
            </a:endParaRPr>
          </a:p>
        </p:txBody>
      </p:sp>
      <p:sp>
        <p:nvSpPr>
          <p:cNvPr id="4113" name="日付プレースホルダ 3"/>
          <p:cNvSpPr>
            <a:spLocks noGrp="1"/>
          </p:cNvSpPr>
          <p:nvPr>
            <p:ph type="dt" sz="quarter" idx="10"/>
          </p:nvPr>
        </p:nvSpPr>
        <p:spPr>
          <a:xfrm>
            <a:off x="696913" y="332601"/>
            <a:ext cx="1045158" cy="276999"/>
          </a:xfrm>
        </p:spPr>
        <p:txBody>
          <a:bodyPr/>
          <a:lstStyle/>
          <a:p>
            <a:pPr>
              <a:defRPr/>
            </a:pPr>
            <a:r>
              <a:rPr lang="en-US" altLang="ja-JP" smtClean="0">
                <a:ea typeface="ＭＳ Ｐゴシック" pitchFamily="34" charset="-128"/>
              </a:rPr>
              <a:t>April 2012</a:t>
            </a:r>
            <a:endParaRPr lang="en-US" altLang="ja-JP" dirty="0">
              <a:ea typeface="ＭＳ Ｐゴシック" pitchFamily="34" charset="-128"/>
            </a:endParaRPr>
          </a:p>
        </p:txBody>
      </p:sp>
      <p:graphicFrame>
        <p:nvGraphicFramePr>
          <p:cNvPr id="11" name="Content Placeholder 3"/>
          <p:cNvGraphicFramePr>
            <a:graphicFrameLocks noGrp="1"/>
          </p:cNvGraphicFramePr>
          <p:nvPr>
            <p:ph idx="1"/>
          </p:nvPr>
        </p:nvGraphicFramePr>
        <p:xfrm>
          <a:off x="685800" y="1981200"/>
          <a:ext cx="8229600" cy="4241800"/>
        </p:xfrm>
        <a:graphic>
          <a:graphicData uri="http://schemas.openxmlformats.org/drawingml/2006/table">
            <a:tbl>
              <a:tblPr firstRow="1" bandRow="1"/>
              <a:tblGrid>
                <a:gridCol w="2057400"/>
                <a:gridCol w="2057400"/>
                <a:gridCol w="2057400"/>
                <a:gridCol w="2057400"/>
              </a:tblGrid>
              <a:tr h="370840">
                <a:tc>
                  <a:txBody>
                    <a:bodyPr/>
                    <a:lstStyle>
                      <a:defPPr>
                        <a:defRPr lang="en-US"/>
                      </a:defPPr>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lang="en-US" sz="1600" dirty="0" smtClean="0"/>
                        <a:t>Network model</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en-US"/>
                      </a:defPPr>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lang="en-US" sz="1600" dirty="0" smtClean="0"/>
                        <a:t>Smart</a:t>
                      </a:r>
                      <a:r>
                        <a:rPr lang="en-US" sz="1600" baseline="0" dirty="0" smtClean="0"/>
                        <a:t> Grid and Monitoring</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en-US"/>
                      </a:defPPr>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lang="en-US" sz="1600" dirty="0" smtClean="0">
                          <a:solidFill>
                            <a:schemeClr val="bg1"/>
                          </a:solidFill>
                          <a:latin typeface="Calibri" pitchFamily="34" charset="0"/>
                          <a:cs typeface="Calibri" pitchFamily="34" charset="0"/>
                        </a:rPr>
                        <a:t>Broadband Service extension</a:t>
                      </a:r>
                      <a:endParaRPr lang="en-SG" sz="1600" dirty="0">
                        <a:solidFill>
                          <a:schemeClr val="bg1"/>
                        </a:solidFill>
                        <a:latin typeface="Calibri" pitchFamily="34" charset="0"/>
                        <a:cs typeface="Calibri" pitchFamily="34"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algn="ctr"/>
                      <a:r>
                        <a:rPr lang="en-US" sz="1600" b="1" dirty="0" smtClean="0">
                          <a:solidFill>
                            <a:schemeClr val="bg1"/>
                          </a:solidFill>
                          <a:latin typeface="Calibri" pitchFamily="34" charset="0"/>
                          <a:cs typeface="Calibri" pitchFamily="34" charset="0"/>
                        </a:rPr>
                        <a:t>802.16j</a:t>
                      </a:r>
                      <a:endParaRPr lang="en-SG" sz="1600" b="1" dirty="0">
                        <a:solidFill>
                          <a:schemeClr val="bg1"/>
                        </a:solidFill>
                        <a:latin typeface="Calibri" pitchFamily="34" charset="0"/>
                        <a:cs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70840">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Entities</a:t>
                      </a:r>
                      <a:endParaRPr lang="en-SG" sz="16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BS,</a:t>
                      </a:r>
                      <a:r>
                        <a:rPr lang="en-US" sz="1600" baseline="0" dirty="0" smtClean="0"/>
                        <a:t> H-CPE, L-CPE</a:t>
                      </a:r>
                      <a:endParaRPr lang="en-SG" sz="16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BS, H-CPE</a:t>
                      </a:r>
                      <a:endParaRPr lang="en-SG" sz="16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lang="en-SG" sz="1600" dirty="0"/>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370840">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Topology</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Tree Topology</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Tree Topology or </a:t>
                      </a:r>
                    </a:p>
                    <a:p>
                      <a:r>
                        <a:rPr lang="en-US" sz="1600" dirty="0" smtClean="0"/>
                        <a:t>Mesh Topology</a:t>
                      </a:r>
                      <a:endParaRPr lang="en-SG" sz="16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endParaRPr lang="en-SG" sz="16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370840">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Applications</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Metering</a:t>
                      </a:r>
                      <a:r>
                        <a:rPr lang="en-US" sz="1600" baseline="0" dirty="0" smtClean="0"/>
                        <a:t> application;</a:t>
                      </a:r>
                    </a:p>
                    <a:p>
                      <a:r>
                        <a:rPr lang="en-US" sz="1600" baseline="0" dirty="0" smtClean="0">
                          <a:solidFill>
                            <a:schemeClr val="accent6">
                              <a:lumMod val="75000"/>
                            </a:schemeClr>
                          </a:solidFill>
                        </a:rPr>
                        <a:t>Video monitoring application</a:t>
                      </a:r>
                      <a:endParaRPr lang="en-SG" sz="1600" dirty="0">
                        <a:solidFill>
                          <a:schemeClr val="accent6">
                            <a:lumMod val="75000"/>
                          </a:schemeClr>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solidFill>
                            <a:schemeClr val="accent6">
                              <a:lumMod val="75000"/>
                            </a:schemeClr>
                          </a:solidFill>
                        </a:rPr>
                        <a:t>Internet;</a:t>
                      </a:r>
                    </a:p>
                    <a:p>
                      <a:r>
                        <a:rPr lang="en-US" sz="1600" dirty="0" smtClean="0">
                          <a:solidFill>
                            <a:schemeClr val="accent6">
                              <a:lumMod val="75000"/>
                            </a:schemeClr>
                          </a:solidFill>
                        </a:rPr>
                        <a:t>VoIP</a:t>
                      </a:r>
                      <a:endParaRPr lang="en-SG" sz="1600" dirty="0">
                        <a:solidFill>
                          <a:schemeClr val="accent6">
                            <a:lumMod val="75000"/>
                          </a:schemeClr>
                        </a:solidFill>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r>
                        <a:rPr lang="en-US" sz="1600" dirty="0" smtClean="0">
                          <a:solidFill>
                            <a:schemeClr val="accent6">
                              <a:lumMod val="75000"/>
                            </a:schemeClr>
                          </a:solidFill>
                          <a:latin typeface="Calibri" pitchFamily="34" charset="0"/>
                          <a:cs typeface="Calibri" pitchFamily="34" charset="0"/>
                        </a:rPr>
                        <a:t>Internet;</a:t>
                      </a:r>
                      <a:r>
                        <a:rPr lang="en-US" sz="1600" baseline="0" dirty="0" smtClean="0">
                          <a:solidFill>
                            <a:schemeClr val="accent6">
                              <a:lumMod val="75000"/>
                            </a:schemeClr>
                          </a:solidFill>
                          <a:latin typeface="Calibri" pitchFamily="34" charset="0"/>
                          <a:cs typeface="Calibri" pitchFamily="34" charset="0"/>
                        </a:rPr>
                        <a:t> VoIP; Video Streaming;</a:t>
                      </a:r>
                    </a:p>
                    <a:p>
                      <a:r>
                        <a:rPr lang="en-US" sz="1600" baseline="0" dirty="0" smtClean="0">
                          <a:latin typeface="Calibri" pitchFamily="34" charset="0"/>
                          <a:cs typeface="Calibri" pitchFamily="34" charset="0"/>
                        </a:rPr>
                        <a:t>Gaming; FTP</a:t>
                      </a:r>
                      <a:endParaRPr lang="en-SG" sz="1600" dirty="0">
                        <a:latin typeface="Calibri" pitchFamily="34" charset="0"/>
                        <a:cs typeface="Calibri" pitchFamily="34"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370840">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Channel model</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Basic 802.22 channel model;</a:t>
                      </a:r>
                    </a:p>
                    <a:p>
                      <a:r>
                        <a:rPr lang="en-US" sz="1600" dirty="0" smtClean="0"/>
                        <a:t>Proposed 802.22 channel model</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Basic 802.22 channel model;</a:t>
                      </a:r>
                      <a:endParaRPr lang="en-SG" sz="16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endParaRPr lang="en-SG" sz="16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370840">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Performance</a:t>
                      </a:r>
                      <a:r>
                        <a:rPr lang="en-US" sz="1600" baseline="0" dirty="0" smtClean="0"/>
                        <a:t> Criteria</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Throughput;</a:t>
                      </a:r>
                    </a:p>
                    <a:p>
                      <a:r>
                        <a:rPr lang="en-US" sz="1600" dirty="0" smtClean="0"/>
                        <a:t>Delay;</a:t>
                      </a:r>
                    </a:p>
                    <a:p>
                      <a:r>
                        <a:rPr lang="en-US" sz="1600" dirty="0" smtClean="0"/>
                        <a:t>Packet loss</a:t>
                      </a:r>
                      <a:endParaRPr lang="en-SG" sz="1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lang="en-US" sz="1600" dirty="0" smtClean="0"/>
                        <a:t>Throughput;</a:t>
                      </a:r>
                    </a:p>
                    <a:p>
                      <a:r>
                        <a:rPr lang="en-US" sz="1600" dirty="0" smtClean="0"/>
                        <a:t>Delay;</a:t>
                      </a:r>
                    </a:p>
                    <a:p>
                      <a:r>
                        <a:rPr lang="en-US" sz="1600" dirty="0" smtClean="0"/>
                        <a:t>Packet loss</a:t>
                      </a:r>
                      <a:endParaRPr lang="en-SG" sz="16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lang="en-SG" sz="16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Bursty</a:t>
            </a:r>
            <a:r>
              <a:rPr lang="en-US" dirty="0" smtClean="0"/>
              <a:t> Traffic generation Model</a:t>
            </a:r>
            <a:endParaRPr lang="en-SG" dirty="0"/>
          </a:p>
        </p:txBody>
      </p:sp>
      <p:sp>
        <p:nvSpPr>
          <p:cNvPr id="3" name="Content Placeholder 2"/>
          <p:cNvSpPr>
            <a:spLocks noGrp="1"/>
          </p:cNvSpPr>
          <p:nvPr>
            <p:ph idx="1"/>
          </p:nvPr>
        </p:nvSpPr>
        <p:spPr>
          <a:xfrm>
            <a:off x="683568" y="1772816"/>
            <a:ext cx="7772400" cy="4114800"/>
          </a:xfrm>
        </p:spPr>
        <p:txBody>
          <a:bodyPr/>
          <a:lstStyle/>
          <a:p>
            <a:r>
              <a:rPr lang="en-US" sz="1800" dirty="0" smtClean="0"/>
              <a:t>Most of the above use cases can be modeled by </a:t>
            </a:r>
            <a:r>
              <a:rPr lang="en-US" sz="1800" dirty="0" err="1" smtClean="0"/>
              <a:t>bursty</a:t>
            </a:r>
            <a:r>
              <a:rPr lang="en-US" sz="1800" dirty="0" smtClean="0"/>
              <a:t> traffic generation model.</a:t>
            </a:r>
          </a:p>
          <a:p>
            <a:r>
              <a:rPr lang="en-US" sz="1800" dirty="0" smtClean="0"/>
              <a:t>Assumption: one single user who maintain a session with transmission activity</a:t>
            </a:r>
            <a:endParaRPr lang="en-SG" sz="1800" dirty="0"/>
          </a:p>
        </p:txBody>
      </p:sp>
      <p:pic>
        <p:nvPicPr>
          <p:cNvPr id="2053" name="Picture 5"/>
          <p:cNvPicPr>
            <a:picLocks noChangeAspect="1" noChangeArrowheads="1"/>
          </p:cNvPicPr>
          <p:nvPr/>
        </p:nvPicPr>
        <p:blipFill>
          <a:blip r:embed="rId2" cstate="print"/>
          <a:srcRect/>
          <a:stretch>
            <a:fillRect/>
          </a:stretch>
        </p:blipFill>
        <p:spPr bwMode="auto">
          <a:xfrm>
            <a:off x="1979712" y="2924944"/>
            <a:ext cx="4844720" cy="3562691"/>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April 2012</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Broadband Service Extension</a:t>
            </a:r>
            <a:endParaRPr lang="en-SG" dirty="0"/>
          </a:p>
        </p:txBody>
      </p:sp>
      <p:sp>
        <p:nvSpPr>
          <p:cNvPr id="3" name="Content Placeholder 2"/>
          <p:cNvSpPr>
            <a:spLocks noGrp="1"/>
          </p:cNvSpPr>
          <p:nvPr>
            <p:ph idx="1"/>
          </p:nvPr>
        </p:nvSpPr>
        <p:spPr/>
        <p:txBody>
          <a:bodyPr/>
          <a:lstStyle/>
          <a:p>
            <a:r>
              <a:rPr lang="en-US" dirty="0" smtClean="0"/>
              <a:t>Http browsing</a:t>
            </a:r>
          </a:p>
          <a:p>
            <a:pPr lvl="1"/>
            <a:r>
              <a:rPr lang="en-US" dirty="0" smtClean="0"/>
              <a:t>Each session is divided into ON/OFF period</a:t>
            </a:r>
          </a:p>
          <a:p>
            <a:pPr lvl="1"/>
            <a:r>
              <a:rPr lang="en-US" dirty="0" smtClean="0"/>
              <a:t>ON: Packet time, user request information.</a:t>
            </a:r>
          </a:p>
          <a:p>
            <a:pPr lvl="1"/>
            <a:r>
              <a:rPr lang="en-US" dirty="0" smtClean="0"/>
              <a:t>OFF: </a:t>
            </a:r>
            <a:r>
              <a:rPr lang="en-US" dirty="0"/>
              <a:t>R</a:t>
            </a:r>
            <a:r>
              <a:rPr lang="en-US" dirty="0" smtClean="0"/>
              <a:t>eading time.</a:t>
            </a:r>
            <a:endParaRPr lang="en-SG" dirty="0"/>
          </a:p>
        </p:txBody>
      </p:sp>
      <p:pic>
        <p:nvPicPr>
          <p:cNvPr id="1029" name="Picture 5"/>
          <p:cNvPicPr>
            <a:picLocks noChangeAspect="1" noChangeArrowheads="1"/>
          </p:cNvPicPr>
          <p:nvPr/>
        </p:nvPicPr>
        <p:blipFill>
          <a:blip r:embed="rId2" cstate="print"/>
          <a:srcRect/>
          <a:stretch>
            <a:fillRect/>
          </a:stretch>
        </p:blipFill>
        <p:spPr bwMode="auto">
          <a:xfrm>
            <a:off x="0" y="4247664"/>
            <a:ext cx="9144000" cy="2127215"/>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April 2012</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Broadband Service Extension</a:t>
            </a:r>
            <a:endParaRPr lang="en-SG" dirty="0"/>
          </a:p>
        </p:txBody>
      </p:sp>
      <p:sp>
        <p:nvSpPr>
          <p:cNvPr id="3" name="Content Placeholder 2"/>
          <p:cNvSpPr>
            <a:spLocks noGrp="1"/>
          </p:cNvSpPr>
          <p:nvPr>
            <p:ph idx="1"/>
          </p:nvPr>
        </p:nvSpPr>
        <p:spPr/>
        <p:txBody>
          <a:bodyPr/>
          <a:lstStyle/>
          <a:p>
            <a:r>
              <a:rPr lang="en-US" dirty="0" smtClean="0"/>
              <a:t>Http browsing</a:t>
            </a:r>
          </a:p>
          <a:p>
            <a:pPr lvl="1"/>
            <a:r>
              <a:rPr lang="en-US" sz="2400" dirty="0" smtClean="0"/>
              <a:t>Within each packet call, there are ON and OFF periods as well.</a:t>
            </a:r>
          </a:p>
          <a:p>
            <a:pPr lvl="1"/>
            <a:r>
              <a:rPr lang="en-US" sz="2400" dirty="0" smtClean="0"/>
              <a:t>ON: indicated by red lines, (initial HTML page and embedded object such as graphic and buttons).</a:t>
            </a:r>
          </a:p>
          <a:p>
            <a:pPr lvl="1"/>
            <a:r>
              <a:rPr lang="en-US" sz="2400" dirty="0" smtClean="0"/>
              <a:t>OFF: spaces between red lines, (parsing time and protocol overhead)</a:t>
            </a:r>
          </a:p>
          <a:p>
            <a:pPr lvl="1"/>
            <a:endParaRPr lang="en-SG" dirty="0"/>
          </a:p>
        </p:txBody>
      </p:sp>
      <p:pic>
        <p:nvPicPr>
          <p:cNvPr id="3074" name="Picture 2"/>
          <p:cNvPicPr>
            <a:picLocks noChangeAspect="1" noChangeArrowheads="1"/>
          </p:cNvPicPr>
          <p:nvPr/>
        </p:nvPicPr>
        <p:blipFill>
          <a:blip r:embed="rId2" cstate="print"/>
          <a:srcRect/>
          <a:stretch>
            <a:fillRect/>
          </a:stretch>
        </p:blipFill>
        <p:spPr bwMode="auto">
          <a:xfrm>
            <a:off x="755576" y="4829175"/>
            <a:ext cx="7658100" cy="2028825"/>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April 2012</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 traffic model parameters</a:t>
            </a:r>
            <a:endParaRPr lang="en-SG"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988393" y="1600200"/>
            <a:ext cx="7167214" cy="4525963"/>
          </a:xfrm>
          <a:prstGeom prst="rect">
            <a:avLst/>
          </a:prstGeom>
          <a:noFill/>
          <a:ln w="9525">
            <a:noFill/>
            <a:miter lim="800000"/>
            <a:headEnd/>
            <a:tailEnd/>
          </a:ln>
        </p:spPr>
      </p:pic>
      <p:sp>
        <p:nvSpPr>
          <p:cNvPr id="4" name="Date Placeholder 3"/>
          <p:cNvSpPr>
            <a:spLocks noGrp="1"/>
          </p:cNvSpPr>
          <p:nvPr>
            <p:ph type="dt" sz="half" idx="10"/>
          </p:nvPr>
        </p:nvSpPr>
        <p:spPr/>
        <p:txBody>
          <a:bodyPr/>
          <a:lstStyle/>
          <a:p>
            <a:pPr>
              <a:defRPr/>
            </a:pPr>
            <a:r>
              <a:rPr lang="en-US" smtClean="0"/>
              <a:t>April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1066800"/>
          </a:xfrm>
        </p:spPr>
        <p:txBody>
          <a:bodyPr/>
          <a:lstStyle/>
          <a:p>
            <a:r>
              <a:rPr lang="en-US" dirty="0" smtClean="0"/>
              <a:t>VoIP Traffic Model</a:t>
            </a:r>
            <a:endParaRPr lang="en-SG"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1475656" y="1412776"/>
            <a:ext cx="6096000" cy="232410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0" y="4476750"/>
            <a:ext cx="8867775" cy="2381250"/>
          </a:xfrm>
          <a:prstGeom prst="rect">
            <a:avLst/>
          </a:prstGeom>
          <a:noFill/>
          <a:ln w="9525">
            <a:noFill/>
            <a:miter lim="800000"/>
            <a:headEnd/>
            <a:tailEnd/>
          </a:ln>
        </p:spPr>
      </p:pic>
      <p:sp>
        <p:nvSpPr>
          <p:cNvPr id="6" name="Up-Down Arrow 5"/>
          <p:cNvSpPr/>
          <p:nvPr/>
        </p:nvSpPr>
        <p:spPr>
          <a:xfrm>
            <a:off x="2051720" y="2780928"/>
            <a:ext cx="216024" cy="20882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 name="Up-Down Arrow 6"/>
          <p:cNvSpPr/>
          <p:nvPr/>
        </p:nvSpPr>
        <p:spPr>
          <a:xfrm>
            <a:off x="5652120" y="2564904"/>
            <a:ext cx="288032" cy="2376264"/>
          </a:xfrm>
          <a:prstGeom prst="upDownArrow">
            <a:avLst/>
          </a:prstGeom>
          <a:solidFill>
            <a:schemeClr val="accent1">
              <a:alpha val="2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aphicFrame>
        <p:nvGraphicFramePr>
          <p:cNvPr id="8" name="Object 7"/>
          <p:cNvGraphicFramePr>
            <a:graphicFrameLocks noChangeAspect="1"/>
          </p:cNvGraphicFramePr>
          <p:nvPr/>
        </p:nvGraphicFramePr>
        <p:xfrm>
          <a:off x="7020272" y="1556792"/>
          <a:ext cx="152400" cy="139700"/>
        </p:xfrm>
        <a:graphic>
          <a:graphicData uri="http://schemas.openxmlformats.org/presentationml/2006/ole">
            <p:oleObj spid="_x0000_s40962" name="Equation" r:id="rId5" imgW="152280" imgH="139680" progId="Equation.DSMT4">
              <p:embed/>
            </p:oleObj>
          </a:graphicData>
        </a:graphic>
      </p:graphicFrame>
      <p:graphicFrame>
        <p:nvGraphicFramePr>
          <p:cNvPr id="9" name="Object 8"/>
          <p:cNvGraphicFramePr>
            <a:graphicFrameLocks noChangeAspect="1"/>
          </p:cNvGraphicFramePr>
          <p:nvPr/>
        </p:nvGraphicFramePr>
        <p:xfrm>
          <a:off x="6732240" y="3429000"/>
          <a:ext cx="152400" cy="203200"/>
        </p:xfrm>
        <a:graphic>
          <a:graphicData uri="http://schemas.openxmlformats.org/presentationml/2006/ole">
            <p:oleObj spid="_x0000_s40963" name="Equation" r:id="rId6" imgW="152280" imgH="203040" progId="Equation.DSMT4">
              <p:embed/>
            </p:oleObj>
          </a:graphicData>
        </a:graphic>
      </p:graphicFrame>
      <p:sp>
        <p:nvSpPr>
          <p:cNvPr id="12" name="Date Placeholder 11"/>
          <p:cNvSpPr>
            <a:spLocks noGrp="1"/>
          </p:cNvSpPr>
          <p:nvPr>
            <p:ph type="dt" sz="half" idx="10"/>
          </p:nvPr>
        </p:nvSpPr>
        <p:spPr/>
        <p:txBody>
          <a:bodyPr/>
          <a:lstStyle/>
          <a:p>
            <a:pPr>
              <a:defRPr/>
            </a:pPr>
            <a:r>
              <a:rPr lang="en-US" smtClean="0"/>
              <a:t>April 2012</a:t>
            </a:r>
            <a:endParaRPr lang="en-US" dirty="0"/>
          </a:p>
        </p:txBody>
      </p:sp>
      <p:sp>
        <p:nvSpPr>
          <p:cNvPr id="13" name="TextBox 12"/>
          <p:cNvSpPr txBox="1"/>
          <p:nvPr/>
        </p:nvSpPr>
        <p:spPr>
          <a:xfrm>
            <a:off x="6084168" y="4005064"/>
            <a:ext cx="2760243" cy="369332"/>
          </a:xfrm>
          <a:prstGeom prst="rect">
            <a:avLst/>
          </a:prstGeom>
          <a:noFill/>
        </p:spPr>
        <p:txBody>
          <a:bodyPr wrap="none" rtlCol="0">
            <a:spAutoFit/>
          </a:bodyPr>
          <a:lstStyle/>
          <a:p>
            <a:r>
              <a:rPr lang="en-US" sz="1800" dirty="0" smtClean="0"/>
              <a:t>Two state Markov process</a:t>
            </a:r>
            <a:endParaRPr lang="en-SG"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VoIP traffic model parameters</a:t>
            </a:r>
            <a:endParaRPr lang="en-SG"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323528" y="1844824"/>
            <a:ext cx="8229600" cy="2192164"/>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323528" y="3933056"/>
            <a:ext cx="8324850" cy="1719263"/>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April 2012</a:t>
            </a:r>
            <a:endParaRPr lang="en-US" dirty="0"/>
          </a:p>
        </p:txBody>
      </p:sp>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4118</TotalTime>
  <Words>744</Words>
  <Application>Microsoft Office PowerPoint</Application>
  <PresentationFormat>On-screen Show (4:3)</PresentationFormat>
  <Paragraphs>111</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13</vt:i4>
      </vt:variant>
    </vt:vector>
  </HeadingPairs>
  <TitlesOfParts>
    <vt:vector size="17" baseType="lpstr">
      <vt:lpstr>802-22-Submission</vt:lpstr>
      <vt:lpstr>Custom Design</vt:lpstr>
      <vt:lpstr>Document</vt:lpstr>
      <vt:lpstr>Equation</vt:lpstr>
      <vt:lpstr>Review of 802.16j Traffic Models</vt:lpstr>
      <vt:lpstr>Abstract</vt:lpstr>
      <vt:lpstr>Overview of use case applications in 802.22b</vt:lpstr>
      <vt:lpstr>Bursty Traffic generation Model</vt:lpstr>
      <vt:lpstr>Broadband Service Extension</vt:lpstr>
      <vt:lpstr>Broadband Service Extension</vt:lpstr>
      <vt:lpstr>HTTP traffic model parameters</vt:lpstr>
      <vt:lpstr>VoIP Traffic Model</vt:lpstr>
      <vt:lpstr>VoIP traffic model parameters</vt:lpstr>
      <vt:lpstr>Near Real Time Video Streaming </vt:lpstr>
      <vt:lpstr>Near Real Time traffic model parameters</vt:lpstr>
      <vt:lpstr>Summary</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Xin Zhang</cp:lastModifiedBy>
  <cp:revision>364</cp:revision>
  <cp:lastPrinted>1998-02-10T13:28:06Z</cp:lastPrinted>
  <dcterms:created xsi:type="dcterms:W3CDTF">2011-06-06T03:09:05Z</dcterms:created>
  <dcterms:modified xsi:type="dcterms:W3CDTF">2012-04-24T10:07:44Z</dcterms:modified>
</cp:coreProperties>
</file>