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46"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461665" cy="276999"/>
          </a:xfrm>
        </p:spPr>
        <p:txBody>
          <a:bodyPr/>
          <a:lstStyle>
            <a:lvl1pPr>
              <a:defRPr/>
            </a:lvl1pPr>
          </a:lstStyle>
          <a:p>
            <a:pPr>
              <a:defRPr/>
            </a:pP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22-12-0013-00-000b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org" TargetMode="External"/><Relationship Id="rId4" Type="http://schemas.openxmlformats.org/officeDocument/2006/relationships/hyperlink" Target="mailto:carl.stevenson@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4"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2012-02-08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17703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atinLnBrk="0"/>
            <a:r>
              <a:rPr lang="en-US" altLang="ko-KR" sz="900" dirty="0"/>
              <a:t>Notice:</a:t>
            </a:r>
            <a:r>
              <a:rPr lang="en-US" altLang="ko-KR" sz="900" b="0" dirty="0"/>
              <a:t> </a:t>
            </a:r>
            <a:r>
              <a:rPr lang="en-US" altLang="ko-KR" sz="800" b="0" dirty="0"/>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endParaRPr lang="en-US" altLang="ko-KR" sz="900" dirty="0"/>
          </a:p>
          <a:p>
            <a:pPr latinLnBrk="0"/>
            <a:r>
              <a:rPr lang="en-US" altLang="ko-KR" sz="900" dirty="0"/>
              <a:t>Release:</a:t>
            </a:r>
            <a:r>
              <a:rPr lang="en-US" altLang="ko-KR" sz="900" b="0" dirty="0"/>
              <a:t> </a:t>
            </a:r>
            <a:r>
              <a:rPr lang="en-US" altLang="ko-KR" sz="800" b="0" dirty="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latinLnBrk="0"/>
            <a:endParaRPr lang="en-US" altLang="ko-KR" sz="900" dirty="0"/>
          </a:p>
          <a:p>
            <a:pPr latinLnBrk="0"/>
            <a:r>
              <a:rPr lang="en-US" altLang="ko-KR" sz="900" dirty="0"/>
              <a:t>Patent Policy and Procedures:</a:t>
            </a:r>
            <a:r>
              <a:rPr lang="en-US" altLang="ko-KR" sz="900" b="0" dirty="0"/>
              <a:t> </a:t>
            </a:r>
            <a:r>
              <a:rPr lang="en-US" altLang="ko-KR" sz="800" b="0" dirty="0"/>
              <a:t>The contributor is familiar with the IEEE 802 Patent Policy and Procedures </a:t>
            </a:r>
            <a:r>
              <a:rPr lang="en-US" altLang="ko-KR" sz="800" dirty="0">
                <a:hlinkClick r:id="rId3"/>
              </a:rPr>
              <a:t>http://standards.ieee.org/guides/bylaws/sb-bylaws.pdf</a:t>
            </a:r>
            <a:r>
              <a:rPr lang="en-US" altLang="ko-KR" sz="800" b="0" dirty="0"/>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latinLnBrk="0"/>
            <a:r>
              <a:rPr lang="en-US" altLang="ko-KR" sz="800" dirty="0">
                <a:hlinkClick r:id="rId4"/>
              </a:rPr>
              <a:t>Carl R. Stevenson</a:t>
            </a:r>
            <a:r>
              <a:rPr lang="en-US" altLang="ko-KR" sz="800" b="0" dirty="0"/>
              <a:t> as early as possible, in written or electronic form, if patented technology (or technology under patent application) might be incorporated into a draft standard being developed within the IEEE 802.22 Working Group. </a:t>
            </a:r>
            <a:r>
              <a:rPr lang="en-US" altLang="ko-KR" sz="800" dirty="0">
                <a:solidFill>
                  <a:srgbClr val="003399"/>
                </a:solidFill>
              </a:rPr>
              <a:t>If you have questions, contact the IEEE Patent Committee Administrator at </a:t>
            </a:r>
            <a:r>
              <a:rPr lang="en-US" altLang="ko-KR" sz="800" dirty="0">
                <a:solidFill>
                  <a:srgbClr val="003399"/>
                </a:solidFill>
                <a:hlinkClick r:id="rId5"/>
              </a:rPr>
              <a:t>patcom@iee.org</a:t>
            </a:r>
            <a:r>
              <a:rPr lang="en-US" altLang="ko-KR" sz="800" dirty="0">
                <a:solidFill>
                  <a:srgbClr val="003399"/>
                </a:solidFill>
              </a:rPr>
              <a:t>.</a:t>
            </a:r>
            <a:endParaRPr lang="ko-KR" altLang="en-US" sz="1000" dirty="0">
              <a:solidFill>
                <a:schemeClr val="tx2"/>
              </a:solidFill>
            </a:endParaRPr>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948978" cy="276999"/>
          </a:xfrm>
        </p:spPr>
        <p:txBody>
          <a:bodyPr/>
          <a:lstStyle/>
          <a:p>
            <a:pPr>
              <a:defRPr/>
            </a:pPr>
            <a:r>
              <a:rPr lang="en-US" altLang="ko-KR" dirty="0" smtClean="0"/>
              <a:t>Feb.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February </a:t>
            </a:r>
            <a:r>
              <a:rPr lang="en-US" altLang="ja-JP" dirty="0" smtClean="0">
                <a:ea typeface="ＭＳ Ｐゴシック" pitchFamily="50" charset="-128"/>
              </a:rPr>
              <a:t>8, </a:t>
            </a:r>
            <a:r>
              <a:rPr lang="en-US" altLang="ja-JP" dirty="0" smtClean="0">
                <a:ea typeface="ＭＳ Ｐゴシック" pitchFamily="50" charset="-128"/>
              </a:rPr>
              <a:t>2012 IEEE </a:t>
            </a:r>
            <a:r>
              <a:rPr lang="en-US" altLang="ja-JP" dirty="0" smtClean="0">
                <a:ea typeface="ＭＳ Ｐゴシック" pitchFamily="50" charset="-128"/>
              </a:rPr>
              <a:t>802.22b teleconference</a:t>
            </a:r>
            <a:r>
              <a:rPr lang="en-US" altLang="ja-JP" dirty="0" smtClean="0">
                <a:ea typeface="ＭＳ Ｐゴシック" pitchFamily="50" charset="-128"/>
              </a:rPr>
              <a: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a:t>
            </a:r>
            <a:r>
              <a:rPr lang="en-US" altLang="ja-JP" dirty="0" smtClean="0">
                <a:ea typeface="ＭＳ Ｐゴシック" charset="-128"/>
              </a:rPr>
              <a:t>#1 </a:t>
            </a:r>
            <a:r>
              <a:rPr lang="en-US" altLang="ja-JP" dirty="0" smtClean="0">
                <a:ea typeface="ＭＳ Ｐゴシック" charset="-128"/>
              </a:rPr>
              <a:t/>
            </a:r>
            <a:br>
              <a:rPr lang="en-US" altLang="ja-JP" dirty="0" smtClean="0">
                <a:ea typeface="ＭＳ Ｐゴシック" charset="-128"/>
              </a:rPr>
            </a:br>
            <a:r>
              <a:rPr lang="en-US" altLang="ja-JP" sz="2800" dirty="0" smtClean="0">
                <a:ea typeface="ＭＳ Ｐゴシック" charset="-128"/>
              </a:rPr>
              <a:t>February 8, </a:t>
            </a:r>
            <a:r>
              <a:rPr lang="en-US" altLang="ja-JP" sz="2800" dirty="0" smtClean="0">
                <a:ea typeface="ＭＳ Ｐゴシック" charset="-128"/>
              </a:rPr>
              <a:t>9:00 PM-10:30 </a:t>
            </a:r>
            <a:r>
              <a:rPr lang="en-US" altLang="ja-JP" sz="2800" dirty="0" smtClean="0">
                <a:ea typeface="ＭＳ Ｐゴシック" charset="-128"/>
              </a:rPr>
              <a:t>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1800" dirty="0" smtClean="0">
                <a:ea typeface="ＭＳ Ｐゴシック" pitchFamily="50" charset="-128"/>
              </a:rPr>
              <a:t>Introduction</a:t>
            </a:r>
          </a:p>
          <a:p>
            <a:r>
              <a:rPr lang="en-US" altLang="ja-JP" sz="1800" dirty="0" smtClean="0">
                <a:ea typeface="ＭＳ Ｐゴシック" charset="-128"/>
              </a:rPr>
              <a:t>IEEE patent policy</a:t>
            </a:r>
          </a:p>
          <a:p>
            <a:r>
              <a:rPr lang="en-US" altLang="ja-JP" sz="1800" dirty="0" smtClean="0">
                <a:ea typeface="ＭＳ Ｐゴシック" pitchFamily="50" charset="-128"/>
              </a:rPr>
              <a:t>PAR </a:t>
            </a:r>
            <a:r>
              <a:rPr lang="en-US" altLang="ja-JP" sz="1800" dirty="0" smtClean="0">
                <a:ea typeface="ＭＳ Ｐゴシック" pitchFamily="50" charset="-128"/>
              </a:rPr>
              <a:t>Scope and </a:t>
            </a:r>
            <a:r>
              <a:rPr lang="en-US" altLang="ja-JP" sz="1800" dirty="0" smtClean="0">
                <a:ea typeface="ＭＳ Ｐゴシック" pitchFamily="50" charset="-128"/>
              </a:rPr>
              <a:t>Purpose</a:t>
            </a:r>
            <a:endParaRPr lang="en-US" altLang="ja-JP" sz="1800" dirty="0" smtClean="0">
              <a:ea typeface="ＭＳ Ｐゴシック" pitchFamily="50" charset="-128"/>
            </a:endParaRPr>
          </a:p>
          <a:p>
            <a:r>
              <a:rPr lang="en-US" altLang="ja-JP" sz="1800" dirty="0" smtClean="0">
                <a:ea typeface="ＭＳ Ｐゴシック" pitchFamily="50" charset="-128"/>
              </a:rPr>
              <a:t>Issues to </a:t>
            </a:r>
            <a:r>
              <a:rPr lang="en-US" altLang="ja-JP" sz="1800" dirty="0" smtClean="0">
                <a:ea typeface="ＭＳ Ｐゴシック" pitchFamily="50" charset="-128"/>
              </a:rPr>
              <a:t>discuss</a:t>
            </a:r>
          </a:p>
          <a:p>
            <a:pPr marL="685800" lvl="2" indent="-342900"/>
            <a:r>
              <a:rPr lang="en-US" altLang="ja-JP" sz="1600" b="1" dirty="0" smtClean="0">
                <a:ea typeface="ＭＳ Ｐゴシック" charset="-128"/>
              </a:rPr>
              <a:t>Functional </a:t>
            </a:r>
            <a:r>
              <a:rPr lang="en-US" altLang="ja-JP" sz="1600" b="1" dirty="0" smtClean="0">
                <a:ea typeface="ＭＳ Ｐゴシック" charset="-128"/>
              </a:rPr>
              <a:t>Requirements - </a:t>
            </a:r>
            <a:r>
              <a:rPr lang="en-GB" altLang="ja-JP" sz="1600" b="1" dirty="0" smtClean="0"/>
              <a:t>IEEE 802.22-12/0012r00-000b</a:t>
            </a:r>
            <a:endParaRPr lang="en-US" altLang="ja-JP" sz="1600" b="1" dirty="0" smtClean="0">
              <a:ea typeface="ＭＳ Ｐゴシック" charset="-128"/>
            </a:endParaRPr>
          </a:p>
          <a:p>
            <a:pPr marL="685800" lvl="2" indent="-342900"/>
            <a:r>
              <a:rPr lang="en-US" altLang="ja-JP" sz="1600" b="1" dirty="0" smtClean="0"/>
              <a:t>Process </a:t>
            </a:r>
            <a:r>
              <a:rPr lang="en-US" altLang="ja-JP" sz="1600" b="1" dirty="0" smtClean="0"/>
              <a:t>document - </a:t>
            </a:r>
            <a:r>
              <a:rPr lang="en-GB" altLang="ja-JP" sz="1600" b="1" dirty="0" smtClean="0"/>
              <a:t>IEEE </a:t>
            </a:r>
            <a:r>
              <a:rPr lang="en-GB" altLang="ja-JP" sz="1600" b="1" dirty="0" smtClean="0"/>
              <a:t>802.22-12-0008-01-000b</a:t>
            </a:r>
            <a:endParaRPr lang="en-US" altLang="ja-JP" sz="1800" dirty="0" smtClean="0">
              <a:ea typeface="ＭＳ Ｐゴシック" charset="-128"/>
            </a:endParaRPr>
          </a:p>
          <a:p>
            <a:r>
              <a:rPr lang="en-US" altLang="ja-JP" sz="1800" dirty="0" smtClean="0">
                <a:ea typeface="ＭＳ Ｐゴシック" charset="-128"/>
              </a:rPr>
              <a:t>Presentation</a:t>
            </a:r>
            <a:endParaRPr lang="en-US" altLang="ja-JP" sz="1800" dirty="0" smtClean="0">
              <a:ea typeface="ＭＳ Ｐゴシック" charset="-128"/>
            </a:endParaRPr>
          </a:p>
          <a:p>
            <a:pPr lvl="1"/>
            <a:r>
              <a:rPr lang="en-US" altLang="ja-JP" sz="1800" dirty="0" smtClean="0">
                <a:ea typeface="ＭＳ Ｐゴシック" charset="-128"/>
              </a:rPr>
              <a:t>If any</a:t>
            </a:r>
          </a:p>
          <a:p>
            <a:r>
              <a:rPr lang="en-US" altLang="ja-JP" sz="1800" dirty="0" smtClean="0">
                <a:ea typeface="ＭＳ Ｐゴシック" charset="-128"/>
              </a:rPr>
              <a:t>Any other business</a:t>
            </a:r>
          </a:p>
          <a:p>
            <a:r>
              <a:rPr lang="en-US" altLang="ja-JP" sz="1800" dirty="0" smtClean="0"/>
              <a:t>Next Teleconference Schedule</a:t>
            </a:r>
          </a:p>
          <a:p>
            <a:r>
              <a:rPr lang="en-US" altLang="ja-JP" sz="1800" dirty="0" smtClean="0">
                <a:ea typeface="ＭＳ Ｐゴシック" charset="-128"/>
              </a:rPr>
              <a:t>Adjourn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1800" dirty="0" smtClean="0">
                <a:ea typeface="ＭＳ Ｐゴシック" pitchFamily="50" charset="-128"/>
              </a:rPr>
              <a:t>Welcome to the IEEE </a:t>
            </a:r>
            <a:r>
              <a:rPr lang="en-US" altLang="ja-JP" sz="1800" dirty="0" smtClean="0">
                <a:ea typeface="ＭＳ Ｐゴシック" pitchFamily="50" charset="-128"/>
              </a:rPr>
              <a:t>P802.22b </a:t>
            </a:r>
            <a:r>
              <a:rPr lang="en-US" altLang="ja-JP" sz="1800" dirty="0" smtClean="0">
                <a:ea typeface="ＭＳ Ｐゴシック" pitchFamily="50" charset="-128"/>
              </a:rPr>
              <a:t>February </a:t>
            </a:r>
            <a:r>
              <a:rPr lang="en-US" altLang="ja-JP" sz="1800" dirty="0" smtClean="0">
                <a:ea typeface="ＭＳ Ｐゴシック" pitchFamily="50" charset="-128"/>
              </a:rPr>
              <a:t>8, </a:t>
            </a:r>
            <a:r>
              <a:rPr lang="en-US" altLang="ja-JP" sz="1800" dirty="0" smtClean="0">
                <a:ea typeface="ＭＳ Ｐゴシック" pitchFamily="50" charset="-128"/>
              </a:rPr>
              <a:t>2012 teleconference</a:t>
            </a:r>
          </a:p>
          <a:p>
            <a:r>
              <a:rPr lang="en-US" altLang="ja-JP" sz="1800" dirty="0" smtClean="0">
                <a:ea typeface="ＭＳ Ｐゴシック" pitchFamily="50" charset="-128"/>
              </a:rPr>
              <a:t>Chairs and secretary</a:t>
            </a:r>
          </a:p>
          <a:p>
            <a:pPr lvl="1"/>
            <a:r>
              <a:rPr lang="en-US" altLang="ja-JP" sz="1800" b="1" dirty="0" smtClean="0">
                <a:ea typeface="ＭＳ Ｐゴシック" pitchFamily="50" charset="-128"/>
              </a:rPr>
              <a:t>Chair:</a:t>
            </a:r>
            <a:r>
              <a:rPr lang="en-US" altLang="ja-JP" sz="1800" dirty="0" smtClean="0">
                <a:ea typeface="ＭＳ Ｐゴシック" pitchFamily="50" charset="-128"/>
              </a:rPr>
              <a:t> </a:t>
            </a:r>
            <a:r>
              <a:rPr lang="en-US" altLang="ja-JP" sz="1800" dirty="0" smtClean="0">
                <a:ea typeface="ＭＳ Ｐゴシック" pitchFamily="50" charset="-128"/>
              </a:rPr>
              <a:t>Chang-woo </a:t>
            </a:r>
            <a:r>
              <a:rPr lang="en-US" altLang="ja-JP" sz="1800" dirty="0" err="1" smtClean="0">
                <a:ea typeface="ＭＳ Ｐゴシック" pitchFamily="50" charset="-128"/>
              </a:rPr>
              <a:t>Pyo</a:t>
            </a:r>
            <a:r>
              <a:rPr lang="en-US" altLang="ja-JP" sz="1800" dirty="0" smtClean="0">
                <a:ea typeface="ＭＳ Ｐゴシック" pitchFamily="50" charset="-128"/>
              </a:rPr>
              <a:t> (NICT)</a:t>
            </a:r>
            <a:endParaRPr lang="en-US" altLang="ja-JP" sz="1800" dirty="0" smtClean="0">
              <a:solidFill>
                <a:srgbClr val="FF0000"/>
              </a:solidFill>
              <a:ea typeface="ＭＳ Ｐゴシック" pitchFamily="50" charset="-128"/>
            </a:endParaRPr>
          </a:p>
          <a:p>
            <a:pPr lvl="1"/>
            <a:r>
              <a:rPr lang="en-US" altLang="ja-JP" sz="1800" b="1" dirty="0" smtClean="0">
                <a:ea typeface="ＭＳ Ｐゴシック" pitchFamily="50" charset="-128"/>
              </a:rPr>
              <a:t>Vice-chair : </a:t>
            </a:r>
            <a:r>
              <a:rPr lang="en-US" altLang="ja-JP" sz="1800" dirty="0" smtClean="0"/>
              <a:t>Antony Franklin </a:t>
            </a:r>
            <a:r>
              <a:rPr lang="en-US" altLang="ja-JP" sz="1800" dirty="0" smtClean="0">
                <a:ea typeface="ＭＳ Ｐゴシック" pitchFamily="50" charset="-128"/>
              </a:rPr>
              <a:t>(ETRI)</a:t>
            </a:r>
            <a:endParaRPr lang="en-US" altLang="ja-JP" sz="1800" dirty="0" smtClean="0">
              <a:ea typeface="ＭＳ Ｐゴシック" pitchFamily="50" charset="-128"/>
            </a:endParaRPr>
          </a:p>
          <a:p>
            <a:pPr lvl="1"/>
            <a:r>
              <a:rPr lang="en-US" altLang="ja-JP" sz="1800" b="1" dirty="0" smtClean="0">
                <a:ea typeface="ＭＳ Ｐゴシック" pitchFamily="50" charset="-128"/>
              </a:rPr>
              <a:t>Recording Secretary:  </a:t>
            </a:r>
            <a:r>
              <a:rPr lang="en-US" altLang="ja-JP" sz="1800" dirty="0" smtClean="0">
                <a:ea typeface="ＭＳ Ｐゴシック" pitchFamily="50" charset="-128"/>
              </a:rPr>
              <a:t>Zhang </a:t>
            </a:r>
            <a:r>
              <a:rPr lang="en-US" altLang="ja-JP" sz="1800" dirty="0" err="1" smtClean="0">
                <a:ea typeface="ＭＳ Ｐゴシック" pitchFamily="50" charset="-128"/>
              </a:rPr>
              <a:t>Xin</a:t>
            </a:r>
            <a:r>
              <a:rPr lang="en-US" altLang="ja-JP" sz="1800" dirty="0" smtClean="0">
                <a:ea typeface="ＭＳ Ｐゴシック" pitchFamily="50" charset="-128"/>
              </a:rPr>
              <a:t>(NICT</a:t>
            </a:r>
            <a:r>
              <a:rPr lang="en-US" altLang="ja-JP" sz="1800" dirty="0" smtClean="0">
                <a:ea typeface="ＭＳ Ｐゴシック" pitchFamily="50" charset="-128"/>
              </a:rPr>
              <a:t>)</a:t>
            </a:r>
          </a:p>
          <a:p>
            <a:r>
              <a:rPr lang="en-US" altLang="ja-JP" sz="1800" dirty="0" smtClean="0">
                <a:ea typeface="ＭＳ Ｐゴシック" pitchFamily="50" charset="-128"/>
              </a:rPr>
              <a:t>Recording your attendance</a:t>
            </a:r>
          </a:p>
          <a:p>
            <a:pPr lvl="1"/>
            <a:r>
              <a:rPr lang="en-US" altLang="ja-JP" sz="1800" dirty="0" smtClean="0">
                <a:ea typeface="ＭＳ Ｐゴシック" pitchFamily="50" charset="-128"/>
              </a:rPr>
              <a:t>Send email to: </a:t>
            </a:r>
            <a:r>
              <a:rPr lang="en-US" altLang="ja-JP" sz="1800" dirty="0" smtClean="0">
                <a:ea typeface="ＭＳ Ｐゴシック" charset="-128"/>
                <a:hlinkClick r:id="rId2"/>
              </a:rPr>
              <a:t>zhang@ieee.org</a:t>
            </a:r>
            <a:endParaRPr lang="en-US" altLang="ja-JP" sz="1800" dirty="0" smtClean="0">
              <a:ea typeface="ＭＳ Ｐゴシック" pitchFamily="50" charset="-128"/>
            </a:endParaRPr>
          </a:p>
          <a:p>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PAR </a:t>
            </a:r>
            <a:r>
              <a:rPr lang="en-US" altLang="ja-JP" dirty="0" smtClean="0">
                <a:ea typeface="ＭＳ Ｐゴシック" pitchFamily="50" charset="-128"/>
              </a:rPr>
              <a:t>Scope and </a:t>
            </a:r>
            <a:r>
              <a:rPr lang="en-US" altLang="ja-JP" dirty="0" smtClean="0">
                <a:ea typeface="ＭＳ Ｐゴシック" pitchFamily="50" charset="-128"/>
              </a:rPr>
              <a:t>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a:t>
            </a:r>
            <a:r>
              <a:rPr lang="en-US" altLang="ja-JP" sz="1400" dirty="0" smtClean="0"/>
              <a:t>for Broadband Services and Monitoring Applications </a:t>
            </a:r>
            <a:endParaRPr lang="en-US" altLang="ja-JP" sz="1400" dirty="0" smtClean="0"/>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r>
              <a:rPr lang="en-GB" altLang="ja-JP" sz="1400" dirty="0" smtClean="0"/>
              <a:t>.</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a:t>
            </a:r>
            <a:r>
              <a:rPr lang="en-US" altLang="ja-JP" dirty="0" smtClean="0">
                <a:ea typeface="ＭＳ Ｐゴシック" pitchFamily="50" charset="-128"/>
              </a:rPr>
              <a:t>discuss</a:t>
            </a:r>
            <a:endParaRPr kumimoji="1" lang="ja-JP" altLang="en-US" dirty="0"/>
          </a:p>
        </p:txBody>
      </p:sp>
      <p:sp>
        <p:nvSpPr>
          <p:cNvPr id="3" name="コンテンツ プレースホルダ 2"/>
          <p:cNvSpPr>
            <a:spLocks noGrp="1"/>
          </p:cNvSpPr>
          <p:nvPr>
            <p:ph idx="1"/>
          </p:nvPr>
        </p:nvSpPr>
        <p:spPr/>
        <p:txBody>
          <a:bodyPr/>
          <a:lstStyle/>
          <a:p>
            <a:pPr marL="342900" lvl="1" indent="-342900"/>
            <a:r>
              <a:rPr lang="en-US" altLang="ja-JP" b="1" dirty="0" smtClean="0">
                <a:ea typeface="ＭＳ Ｐゴシック" charset="-128"/>
              </a:rPr>
              <a:t>Functional Requirements - </a:t>
            </a:r>
            <a:r>
              <a:rPr lang="en-GB" altLang="ja-JP" b="1" dirty="0" smtClean="0"/>
              <a:t>IEEE 802.22-12/0012r00-000b</a:t>
            </a:r>
            <a:endParaRPr lang="en-US" altLang="ja-JP" b="1" dirty="0" smtClean="0">
              <a:ea typeface="ＭＳ Ｐゴシック" charset="-128"/>
            </a:endParaRPr>
          </a:p>
          <a:p>
            <a:pPr marL="342900" lvl="1" indent="-342900"/>
            <a:r>
              <a:rPr lang="en-US" altLang="ja-JP" b="1" dirty="0" smtClean="0"/>
              <a:t>Process document - </a:t>
            </a:r>
            <a:r>
              <a:rPr lang="en-GB" altLang="ja-JP" b="1" dirty="0" smtClean="0"/>
              <a:t>IEEE 802.22-12-0008-01-000b</a:t>
            </a:r>
            <a:endParaRPr lang="en-US" altLang="ja-JP" sz="2400"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a:t>
            </a:r>
            <a:r>
              <a:rPr lang="en-US" altLang="ja-JP" dirty="0" smtClean="0">
                <a:ea typeface="ＭＳ Ｐゴシック" charset="-128"/>
              </a:rPr>
              <a:t>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Teleconference Schedule</a:t>
            </a:r>
            <a:endParaRPr lang="en-US" dirty="0"/>
          </a:p>
        </p:txBody>
      </p:sp>
      <p:sp>
        <p:nvSpPr>
          <p:cNvPr id="3" name="Content Placeholder 2"/>
          <p:cNvSpPr>
            <a:spLocks noGrp="1"/>
          </p:cNvSpPr>
          <p:nvPr>
            <p:ph idx="1"/>
          </p:nvPr>
        </p:nvSpPr>
        <p:spPr/>
        <p:txBody>
          <a:bodyPr/>
          <a:lstStyle/>
          <a:p>
            <a:r>
              <a:rPr lang="en-US" dirty="0" smtClean="0"/>
              <a:t>Two teleconferences decided</a:t>
            </a:r>
          </a:p>
          <a:p>
            <a:pPr lvl="1"/>
            <a:r>
              <a:rPr lang="en-US" dirty="0" smtClean="0"/>
              <a:t>Feb </a:t>
            </a:r>
            <a:r>
              <a:rPr lang="en-US" dirty="0" smtClean="0"/>
              <a:t>29 2012, Wed, 9 PM </a:t>
            </a:r>
            <a:r>
              <a:rPr lang="en-US" dirty="0" smtClean="0"/>
              <a:t>ET</a:t>
            </a:r>
          </a:p>
          <a:p>
            <a:pPr lvl="1">
              <a:buNone/>
            </a:pPr>
            <a:endParaRPr lang="en-US" dirty="0" smtClean="0"/>
          </a:p>
          <a:p>
            <a:r>
              <a:rPr lang="en-US" dirty="0" smtClean="0"/>
              <a:t>Agenda</a:t>
            </a:r>
          </a:p>
          <a:p>
            <a:pPr lvl="1"/>
            <a:r>
              <a:rPr lang="en-US" dirty="0" smtClean="0"/>
              <a:t>Process document</a:t>
            </a:r>
          </a:p>
          <a:p>
            <a:pPr lvl="1"/>
            <a:r>
              <a:rPr lang="en-US" dirty="0" smtClean="0"/>
              <a:t>Functional requirements</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8"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4" name="Date Placeholder 3"/>
          <p:cNvSpPr>
            <a:spLocks noGrp="1"/>
          </p:cNvSpPr>
          <p:nvPr>
            <p:ph type="dt" sz="half" idx="10"/>
          </p:nvPr>
        </p:nvSpPr>
        <p:spPr/>
        <p:txBody>
          <a:bodyPr/>
          <a:lstStyle/>
          <a:p>
            <a:pPr>
              <a:defRPr/>
            </a:pPr>
            <a:r>
              <a:rPr lang="en-US" altLang="ko-KR" dirty="0" smtClean="0"/>
              <a:t>Feb. 2012</a:t>
            </a:r>
            <a:endParaRPr lang="en-US" altLang="ko-KR" dirty="0"/>
          </a:p>
        </p:txBody>
      </p:sp>
    </p:spTree>
    <p:extLst>
      <p:ext uri="{BB962C8B-B14F-4D97-AF65-F5344CB8AC3E}">
        <p14:creationId xmlns="" xmlns:p14="http://schemas.microsoft.com/office/powerpoint/2010/main" val="4258937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29995</TotalTime>
  <Words>870</Words>
  <Application>Microsoft Office PowerPoint</Application>
  <PresentationFormat>画面に合わせる (4:3)</PresentationFormat>
  <Paragraphs>285</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Microsoft Office Word 97-2003 文書</vt:lpstr>
      <vt:lpstr>IEEE P802.22b  Teleconferences</vt:lpstr>
      <vt:lpstr>Abstract</vt:lpstr>
      <vt:lpstr>Agenda: Teleconference #1  February 8, 9:00 PM-10:30 PM EDT</vt:lpstr>
      <vt:lpstr>Introduction</vt:lpstr>
      <vt:lpstr>IEEE Patent Policy</vt:lpstr>
      <vt:lpstr>PAR Scope and Purpose</vt:lpstr>
      <vt:lpstr>Issues to discuss</vt:lpstr>
      <vt:lpstr>Any other business</vt:lpstr>
      <vt:lpstr>Next Teleconference Schedule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1315</cp:revision>
  <cp:lastPrinted>1998-02-10T13:28:06Z</cp:lastPrinted>
  <dcterms:created xsi:type="dcterms:W3CDTF">2006-06-26T04:34:43Z</dcterms:created>
  <dcterms:modified xsi:type="dcterms:W3CDTF">2012-02-08T00:24:16Z</dcterms:modified>
</cp:coreProperties>
</file>