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541" r:id="rId3"/>
    <p:sldId id="542" r:id="rId4"/>
    <p:sldId id="543" r:id="rId5"/>
    <p:sldId id="544" r:id="rId6"/>
    <p:sldId id="539" r:id="rId7"/>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6" d="100"/>
          <a:sy n="96" d="100"/>
        </p:scale>
        <p:origin x="-1384"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ko-KR" altLang="en-US" sz="1500"/>
              <a:t>March 2007</a:t>
            </a:r>
            <a:endParaRPr lang="en-US" altLang="ko-KR" sz="150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235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ko-KR" altLang="en-US" sz="1500"/>
              <a:t>March 2007</a:t>
            </a:r>
            <a:endParaRPr lang="en-US" altLang="ko-KR" sz="1500"/>
          </a:p>
        </p:txBody>
      </p:sp>
      <p:sp>
        <p:nvSpPr>
          <p:cNvPr id="23555"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2355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7157496C-82A9-7D45-B9A3-6F4FA6C6F517}" type="slidenum">
              <a:rPr lang="en-US" altLang="ko-KR" sz="1300" b="0"/>
              <a:pPr/>
              <a:t>6</a:t>
            </a:fld>
            <a:endParaRPr lang="en-US" altLang="ko-KR" sz="1300" b="0"/>
          </a:p>
        </p:txBody>
      </p:sp>
      <p:sp>
        <p:nvSpPr>
          <p:cNvPr id="23557" name="Rectangle 2"/>
          <p:cNvSpPr>
            <a:spLocks noGrp="1" noRot="1" noChangeAspect="1" noChangeArrowheads="1" noTextEdit="1"/>
          </p:cNvSpPr>
          <p:nvPr>
            <p:ph type="sldImg"/>
          </p:nvPr>
        </p:nvSpPr>
        <p:spPr>
          <a:ln/>
        </p:spPr>
      </p:sp>
      <p:sp>
        <p:nvSpPr>
          <p:cNvPr id="2355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ko-KR" altLang="en-US">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a:t>M. Azizur Rahman (NICT)</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a:t>
            </a:fld>
            <a:endParaRPr lang="en-US" altLang="ko-KR"/>
          </a:p>
        </p:txBody>
      </p:sp>
    </p:spTree>
    <p:extLst>
      <p:ext uri="{BB962C8B-B14F-4D97-AF65-F5344CB8AC3E}">
        <p14:creationId xmlns:p14="http://schemas.microsoft.com/office/powerpoint/2010/main" val="3488495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2EE5991C-09DE-2646-8EBE-C4B6DF9CA505}" type="slidenum">
              <a:rPr lang="en-US" altLang="ko-KR"/>
              <a:pPr>
                <a:defRPr/>
              </a:pPr>
              <a:t>‹#›</a:t>
            </a:fld>
            <a:endParaRPr lang="en-US" altLang="ko-KR"/>
          </a:p>
        </p:txBody>
      </p:sp>
    </p:spTree>
    <p:extLst>
      <p:ext uri="{BB962C8B-B14F-4D97-AF65-F5344CB8AC3E}">
        <p14:creationId xmlns:p14="http://schemas.microsoft.com/office/powerpoint/2010/main" val="231610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5E4E66D2-6EAF-DE47-B4F7-984981DF2A00}" type="slidenum">
              <a:rPr lang="en-US" altLang="ko-KR"/>
              <a:pPr>
                <a:defRPr/>
              </a:pPr>
              <a:t>‹#›</a:t>
            </a:fld>
            <a:endParaRPr lang="en-US" altLang="ko-KR"/>
          </a:p>
        </p:txBody>
      </p:sp>
    </p:spTree>
    <p:extLst>
      <p:ext uri="{BB962C8B-B14F-4D97-AF65-F5344CB8AC3E}">
        <p14:creationId xmlns:p14="http://schemas.microsoft.com/office/powerpoint/2010/main" val="3118336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제목 및 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1066800"/>
          </a:xfrm>
        </p:spPr>
        <p:txBody>
          <a:bodyPr/>
          <a:lstStyle/>
          <a:p>
            <a:r>
              <a:rPr lang="ko-KR" altLang="en-US" smtClean="0"/>
              <a:t>마스터 제목 스타일 편집</a:t>
            </a:r>
            <a:endParaRPr lang="ko-KR" altLang="en-US"/>
          </a:p>
        </p:txBody>
      </p:sp>
      <p:sp>
        <p:nvSpPr>
          <p:cNvPr id="3" name="표 개체 틀 2"/>
          <p:cNvSpPr>
            <a:spLocks noGrp="1"/>
          </p:cNvSpPr>
          <p:nvPr>
            <p:ph type="tbl" idx="1"/>
          </p:nvPr>
        </p:nvSpPr>
        <p:spPr>
          <a:xfrm>
            <a:off x="685800" y="1981200"/>
            <a:ext cx="7772400" cy="4114800"/>
          </a:xfrm>
        </p:spPr>
        <p:txBody>
          <a:bodyPr/>
          <a:lstStyle/>
          <a:p>
            <a:pPr lvl="0"/>
            <a:endParaRPr lang="ko-KR" altLang="en-US" noProof="0" smtClean="0"/>
          </a:p>
        </p:txBody>
      </p:sp>
      <p:sp>
        <p:nvSpPr>
          <p:cNvPr id="4"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64BFFCF7-09F7-0349-B0E1-E0DEE91E2F32}" type="slidenum">
              <a:rPr lang="en-US" altLang="ko-KR"/>
              <a:pPr>
                <a:defRPr/>
              </a:pPr>
              <a:t>‹#›</a:t>
            </a:fld>
            <a:endParaRPr lang="en-US" altLang="ko-KR"/>
          </a:p>
        </p:txBody>
      </p:sp>
    </p:spTree>
    <p:extLst>
      <p:ext uri="{BB962C8B-B14F-4D97-AF65-F5344CB8AC3E}">
        <p14:creationId xmlns:p14="http://schemas.microsoft.com/office/powerpoint/2010/main" val="583174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a:t>
            </a:fld>
            <a:endParaRPr lang="en-US" altLang="ko-KR"/>
          </a:p>
        </p:txBody>
      </p:sp>
    </p:spTree>
    <p:extLst>
      <p:ext uri="{BB962C8B-B14F-4D97-AF65-F5344CB8AC3E}">
        <p14:creationId xmlns:p14="http://schemas.microsoft.com/office/powerpoint/2010/main" val="248347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F2B3B7C5-EB6B-E340-B434-12E9F929C1E1}" type="slidenum">
              <a:rPr lang="en-US" altLang="ko-KR"/>
              <a:pPr>
                <a:defRPr/>
              </a:pPr>
              <a:t>‹#›</a:t>
            </a:fld>
            <a:endParaRPr lang="en-US" altLang="ko-KR"/>
          </a:p>
        </p:txBody>
      </p:sp>
    </p:spTree>
    <p:extLst>
      <p:ext uri="{BB962C8B-B14F-4D97-AF65-F5344CB8AC3E}">
        <p14:creationId xmlns:p14="http://schemas.microsoft.com/office/powerpoint/2010/main" val="5531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0029D94-3A3B-E949-AE96-B324103F9785}" type="slidenum">
              <a:rPr lang="en-US" altLang="ko-KR"/>
              <a:pPr>
                <a:defRPr/>
              </a:pPr>
              <a:t>‹#›</a:t>
            </a:fld>
            <a:endParaRPr lang="en-US" altLang="ko-KR"/>
          </a:p>
        </p:txBody>
      </p:sp>
    </p:spTree>
    <p:extLst>
      <p:ext uri="{BB962C8B-B14F-4D97-AF65-F5344CB8AC3E}">
        <p14:creationId xmlns:p14="http://schemas.microsoft.com/office/powerpoint/2010/main" val="1295607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8"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9" name="Rectangle 6"/>
          <p:cNvSpPr>
            <a:spLocks noGrp="1" noChangeArrowheads="1"/>
          </p:cNvSpPr>
          <p:nvPr>
            <p:ph type="sldNum" sz="quarter" idx="12"/>
          </p:nvPr>
        </p:nvSpPr>
        <p:spPr/>
        <p:txBody>
          <a:bodyPr/>
          <a:lstStyle>
            <a:lvl1pPr>
              <a:defRPr/>
            </a:lvl1pPr>
          </a:lstStyle>
          <a:p>
            <a:pPr>
              <a:defRPr/>
            </a:pPr>
            <a:r>
              <a:rPr lang="en-US" altLang="ko-KR"/>
              <a:t>Slide </a:t>
            </a:r>
            <a:fld id="{A5598A4D-0EB7-E049-BC96-02E7033DFB0B}" type="slidenum">
              <a:rPr lang="en-US" altLang="ko-KR"/>
              <a:pPr>
                <a:defRPr/>
              </a:pPr>
              <a:t>‹#›</a:t>
            </a:fld>
            <a:endParaRPr lang="en-US" altLang="ko-KR"/>
          </a:p>
        </p:txBody>
      </p:sp>
    </p:spTree>
    <p:extLst>
      <p:ext uri="{BB962C8B-B14F-4D97-AF65-F5344CB8AC3E}">
        <p14:creationId xmlns:p14="http://schemas.microsoft.com/office/powerpoint/2010/main" val="2241147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4"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5" name="Rectangle 6"/>
          <p:cNvSpPr>
            <a:spLocks noGrp="1" noChangeArrowheads="1"/>
          </p:cNvSpPr>
          <p:nvPr>
            <p:ph type="sldNum" sz="quarter" idx="12"/>
          </p:nvPr>
        </p:nvSpPr>
        <p:spPr/>
        <p:txBody>
          <a:bodyPr/>
          <a:lstStyle>
            <a:lvl1pPr>
              <a:defRPr/>
            </a:lvl1pPr>
          </a:lstStyle>
          <a:p>
            <a:pPr>
              <a:defRPr/>
            </a:pPr>
            <a:r>
              <a:rPr lang="en-US" altLang="ko-KR"/>
              <a:t>Slide </a:t>
            </a:r>
            <a:fld id="{8B3DF5DA-BDF8-7046-BD6D-D68320FA2516}" type="slidenum">
              <a:rPr lang="en-US" altLang="ko-KR"/>
              <a:pPr>
                <a:defRPr/>
              </a:pPr>
              <a:t>‹#›</a:t>
            </a:fld>
            <a:endParaRPr lang="en-US" altLang="ko-KR"/>
          </a:p>
        </p:txBody>
      </p:sp>
    </p:spTree>
    <p:extLst>
      <p:ext uri="{BB962C8B-B14F-4D97-AF65-F5344CB8AC3E}">
        <p14:creationId xmlns:p14="http://schemas.microsoft.com/office/powerpoint/2010/main" val="2533503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3"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4" name="Rectangle 6"/>
          <p:cNvSpPr>
            <a:spLocks noGrp="1" noChangeArrowheads="1"/>
          </p:cNvSpPr>
          <p:nvPr>
            <p:ph type="sldNum" sz="quarter" idx="12"/>
          </p:nvPr>
        </p:nvSpPr>
        <p:spPr/>
        <p:txBody>
          <a:bodyPr/>
          <a:lstStyle>
            <a:lvl1pPr>
              <a:defRPr/>
            </a:lvl1pPr>
          </a:lstStyle>
          <a:p>
            <a:pPr>
              <a:defRPr/>
            </a:pPr>
            <a:r>
              <a:rPr lang="en-US" altLang="ko-KR"/>
              <a:t>Slide </a:t>
            </a:r>
            <a:fld id="{FE7927AC-00D5-C64A-8CDF-362E9646DD33}" type="slidenum">
              <a:rPr lang="en-US" altLang="ko-KR"/>
              <a:pPr>
                <a:defRPr/>
              </a:pPr>
              <a:t>‹#›</a:t>
            </a:fld>
            <a:endParaRPr lang="en-US" altLang="ko-KR"/>
          </a:p>
        </p:txBody>
      </p:sp>
    </p:spTree>
    <p:extLst>
      <p:ext uri="{BB962C8B-B14F-4D97-AF65-F5344CB8AC3E}">
        <p14:creationId xmlns:p14="http://schemas.microsoft.com/office/powerpoint/2010/main" val="1982495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394DA38E-FB49-F044-AF3B-7C962B030323}" type="slidenum">
              <a:rPr lang="en-US" altLang="ko-KR"/>
              <a:pPr>
                <a:defRPr/>
              </a:pPr>
              <a:t>‹#›</a:t>
            </a:fld>
            <a:endParaRPr lang="en-US" altLang="ko-KR"/>
          </a:p>
        </p:txBody>
      </p:sp>
    </p:spTree>
    <p:extLst>
      <p:ext uri="{BB962C8B-B14F-4D97-AF65-F5344CB8AC3E}">
        <p14:creationId xmlns:p14="http://schemas.microsoft.com/office/powerpoint/2010/main" val="2902618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July 2008</a:t>
            </a:r>
            <a:endParaRPr lang="en-US" altLang="ko-KR" dirty="0"/>
          </a:p>
        </p:txBody>
      </p:sp>
      <p:sp>
        <p:nvSpPr>
          <p:cNvPr id="6" name="Rectangle 5"/>
          <p:cNvSpPr>
            <a:spLocks noGrp="1" noChangeArrowheads="1"/>
          </p:cNvSpPr>
          <p:nvPr>
            <p:ph type="ftr" sz="quarter" idx="11"/>
          </p:nvPr>
        </p:nvSpPr>
        <p:spPr/>
        <p:txBody>
          <a:bodyPr/>
          <a:lstStyle>
            <a:lvl1pPr>
              <a:defRPr/>
            </a:lvl1pPr>
          </a:lstStyle>
          <a:p>
            <a:pPr>
              <a:defRPr/>
            </a:pPr>
            <a:r>
              <a:rPr lang="ko-KR" altLang="en-US"/>
              <a:t>Chang-Joo Kim, ETRI</a:t>
            </a:r>
            <a:endParaRPr lang="en-US" altLang="ko-KR"/>
          </a:p>
        </p:txBody>
      </p:sp>
      <p:sp>
        <p:nvSpPr>
          <p:cNvPr id="7" name="Rectangle 6"/>
          <p:cNvSpPr>
            <a:spLocks noGrp="1" noChangeArrowheads="1"/>
          </p:cNvSpPr>
          <p:nvPr>
            <p:ph type="sldNum" sz="quarter" idx="12"/>
          </p:nvPr>
        </p:nvSpPr>
        <p:spPr/>
        <p:txBody>
          <a:bodyPr/>
          <a:lstStyle>
            <a:lvl1pPr>
              <a:defRPr/>
            </a:lvl1pPr>
          </a:lstStyle>
          <a:p>
            <a:pPr>
              <a:defRPr/>
            </a:pPr>
            <a:r>
              <a:rPr lang="en-US" altLang="ko-KR"/>
              <a:t>Slide </a:t>
            </a:r>
            <a:fld id="{BC2B4AA4-CBF7-744C-AA25-B717368D6A62}" type="slidenum">
              <a:rPr lang="en-US" altLang="ko-KR"/>
              <a:pPr>
                <a:defRPr/>
              </a:pPr>
              <a:t>‹#›</a:t>
            </a:fld>
            <a:endParaRPr lang="en-US" altLang="ko-KR"/>
          </a:p>
        </p:txBody>
      </p:sp>
    </p:spTree>
    <p:extLst>
      <p:ext uri="{BB962C8B-B14F-4D97-AF65-F5344CB8AC3E}">
        <p14:creationId xmlns:p14="http://schemas.microsoft.com/office/powerpoint/2010/main" val="19091248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963"/>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a:t>Jan 2012</a:t>
            </a:r>
          </a:p>
        </p:txBody>
      </p:sp>
      <p:sp>
        <p:nvSpPr>
          <p:cNvPr id="1029" name="Rectangle 5"/>
          <p:cNvSpPr>
            <a:spLocks noGrp="1" noChangeArrowheads="1"/>
          </p:cNvSpPr>
          <p:nvPr>
            <p:ph type="ftr" sz="quarter" idx="3"/>
          </p:nvPr>
        </p:nvSpPr>
        <p:spPr bwMode="auto">
          <a:xfrm>
            <a:off x="6869113" y="6475413"/>
            <a:ext cx="16748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a:t>M. Azizur Rahman (NICT)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a:t>
            </a:fld>
            <a:endParaRPr lang="en-US" altLang="ko-KR"/>
          </a:p>
        </p:txBody>
      </p:sp>
      <p:sp>
        <p:nvSpPr>
          <p:cNvPr id="1031" name="Rectangle 7"/>
          <p:cNvSpPr>
            <a:spLocks noChangeArrowheads="1"/>
          </p:cNvSpPr>
          <p:nvPr/>
        </p:nvSpPr>
        <p:spPr bwMode="auto">
          <a:xfrm>
            <a:off x="4957316" y="334189"/>
            <a:ext cx="34881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IEEE 802.22-</a:t>
            </a:r>
            <a:r>
              <a:rPr lang="en-US" altLang="ko-KR" sz="1800" dirty="0" smtClean="0"/>
              <a:t>12</a:t>
            </a:r>
            <a:r>
              <a:rPr lang="en-US" sz="1800" b="1" kern="1200" dirty="0" smtClean="0">
                <a:solidFill>
                  <a:schemeClr val="tx1"/>
                </a:solidFill>
                <a:latin typeface="Times New Roman" charset="0"/>
                <a:ea typeface="굴림" charset="0"/>
                <a:cs typeface="굴림" charset="0"/>
              </a:rPr>
              <a:t>-0005-00-000b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hyperlink" Target="http://standards.ieee.org/guides/bylaws/sb-bylaws.pdf" TargetMode="External"/><Relationship Id="rId5" Type="http://schemas.openxmlformats.org/officeDocument/2006/relationships/hyperlink" Target="mailto:carl.stevenson@ieee.org" TargetMode="External"/><Relationship Id="rId6" Type="http://schemas.openxmlformats.org/officeDocument/2006/relationships/hyperlink" Target="mailto:patcom@iee.org" TargetMode="External"/><Relationship Id="rId7" Type="http://schemas.openxmlformats.org/officeDocument/2006/relationships/oleObject" Target="../embeddings/Microsoft_Word_97_-_2004_Document1.doc"/><Relationship Id="rId8"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날짜 개체 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800"/>
              <a:t>Jan 2012</a:t>
            </a:r>
          </a:p>
        </p:txBody>
      </p:sp>
      <p:sp>
        <p:nvSpPr>
          <p:cNvPr id="16386"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Jan 2012 Opening </a:t>
            </a:r>
            <a:r>
              <a:rPr lang="en-US" altLang="ko-KR" sz="2800" dirty="0">
                <a:latin typeface="Times New Roman" charset="0"/>
                <a:ea typeface="굴림" charset="0"/>
                <a:cs typeface="굴림" charset="0"/>
              </a:rPr>
              <a:t>Report</a:t>
            </a: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2012-01-</a:t>
            </a:r>
            <a:r>
              <a:rPr lang="en-US" altLang="ko-KR" sz="2000" b="0" dirty="0" smtClean="0">
                <a:latin typeface="Times New Roman" charset="0"/>
                <a:ea typeface="굴림" charset="0"/>
                <a:cs typeface="굴림" charset="0"/>
              </a:rPr>
              <a:t>16</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609600" y="4581525"/>
            <a:ext cx="8001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atinLnBrk="0"/>
            <a:r>
              <a:rPr lang="en-US" altLang="ko-KR" sz="900"/>
              <a:t>Notice:</a:t>
            </a:r>
            <a:r>
              <a:rPr lang="en-US" altLang="ko-KR" sz="900" b="0"/>
              <a:t> </a:t>
            </a:r>
            <a:r>
              <a:rPr lang="en-US" altLang="ko-KR" sz="800" b="0"/>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endParaRPr lang="en-US" altLang="ko-KR" sz="900"/>
          </a:p>
          <a:p>
            <a:pPr latinLnBrk="0"/>
            <a:r>
              <a:rPr lang="en-US" altLang="ko-KR" sz="900"/>
              <a:t>Release:</a:t>
            </a:r>
            <a:r>
              <a:rPr lang="en-US" altLang="ko-KR" sz="900" b="0"/>
              <a:t> </a:t>
            </a:r>
            <a:r>
              <a:rPr lang="en-US" altLang="ko-KR" sz="800" b="0"/>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latinLnBrk="0"/>
            <a:endParaRPr lang="en-US" altLang="ko-KR" sz="900"/>
          </a:p>
          <a:p>
            <a:pPr latinLnBrk="0"/>
            <a:r>
              <a:rPr lang="en-US" altLang="ko-KR" sz="900"/>
              <a:t>Patent Policy and Procedures:</a:t>
            </a:r>
            <a:r>
              <a:rPr lang="en-US" altLang="ko-KR" sz="900" b="0"/>
              <a:t> </a:t>
            </a:r>
            <a:r>
              <a:rPr lang="en-US" altLang="ko-KR" sz="800" b="0"/>
              <a:t>The contributor is familiar with the IEEE 802 Patent Policy and Procedures </a:t>
            </a:r>
            <a:r>
              <a:rPr lang="en-US" altLang="ko-KR" sz="800">
                <a:hlinkClick r:id="rId4"/>
              </a:rPr>
              <a:t>http://standards.ieee.org/guides/bylaws/sb-bylaws.pdf</a:t>
            </a:r>
            <a:r>
              <a:rPr lang="en-US" altLang="ko-KR" sz="800" b="0"/>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latinLnBrk="0"/>
            <a:r>
              <a:rPr lang="en-US" altLang="ko-KR" sz="800">
                <a:hlinkClick r:id="rId5"/>
              </a:rPr>
              <a:t>Carl R. Stevenson</a:t>
            </a:r>
            <a:r>
              <a:rPr lang="en-US" altLang="ko-KR" sz="800" b="0"/>
              <a:t> as early as possible, in written or electronic form, if patented technology (or technology under patent application) might be incorporated into a draft standard being developed within the IEEE 802.22 Working Group. </a:t>
            </a:r>
            <a:r>
              <a:rPr lang="en-US" altLang="ko-KR" sz="800">
                <a:solidFill>
                  <a:srgbClr val="003399"/>
                </a:solidFill>
              </a:rPr>
              <a:t>If you have questions, contact the IEEE Patent Committee Administrator at </a:t>
            </a:r>
            <a:r>
              <a:rPr lang="en-US" altLang="ko-KR" sz="800">
                <a:solidFill>
                  <a:srgbClr val="003399"/>
                </a:solidFill>
                <a:hlinkClick r:id="rId6"/>
              </a:rPr>
              <a:t>patcom@iee.org</a:t>
            </a:r>
            <a:r>
              <a:rPr lang="en-US" altLang="ko-KR" sz="800">
                <a:solidFill>
                  <a:srgbClr val="003399"/>
                </a:solidFill>
              </a:rPr>
              <a:t>.</a:t>
            </a:r>
            <a:endParaRPr lang="ko-KR" altLang="en-US" sz="1000">
              <a:solidFill>
                <a:schemeClr val="tx2"/>
              </a:solidFill>
            </a:endParaRPr>
          </a:p>
        </p:txBody>
      </p:sp>
      <p:graphicFrame>
        <p:nvGraphicFramePr>
          <p:cNvPr id="16392" name="Object 16"/>
          <p:cNvGraphicFramePr>
            <a:graphicFrameLocks noChangeAspect="1"/>
          </p:cNvGraphicFramePr>
          <p:nvPr/>
        </p:nvGraphicFramePr>
        <p:xfrm>
          <a:off x="582613" y="3151188"/>
          <a:ext cx="7910512" cy="690562"/>
        </p:xfrm>
        <a:graphic>
          <a:graphicData uri="http://schemas.openxmlformats.org/presentationml/2006/ole">
            <mc:AlternateContent xmlns:mc="http://schemas.openxmlformats.org/markup-compatibility/2006">
              <mc:Choice xmlns:v="urn:schemas-microsoft-com:vml" Requires="v">
                <p:oleObj spid="_x0000_s16398" name="Document" r:id="rId7" imgW="9194800" imgH="749300" progId="Word.Document.8">
                  <p:embed/>
                </p:oleObj>
              </mc:Choice>
              <mc:Fallback>
                <p:oleObj name="Document" r:id="rId7" imgW="9194800" imgH="749300" progId="Word.Document.8">
                  <p:embed/>
                  <p:pic>
                    <p:nvPicPr>
                      <p:cNvPr id="0" name="Object 1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82613" y="3151188"/>
                        <a:ext cx="7910512" cy="6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a:latin typeface="Times New Roman" charset="0"/>
              </a:rPr>
              <a:t>Abstract</a:t>
            </a:r>
          </a:p>
        </p:txBody>
      </p:sp>
      <p:sp>
        <p:nvSpPr>
          <p:cNvPr id="18434" name="Content Placeholder 2"/>
          <p:cNvSpPr>
            <a:spLocks noGrp="1"/>
          </p:cNvSpPr>
          <p:nvPr>
            <p:ph idx="1"/>
          </p:nvPr>
        </p:nvSpPr>
        <p:spPr/>
        <p:txBody>
          <a:bodyPr/>
          <a:lstStyle/>
          <a:p>
            <a:r>
              <a:rPr lang="en-US">
                <a:latin typeface="Times New Roman" charset="0"/>
              </a:rPr>
              <a:t>This document presents the opening report of IEEE 802.22 TGb in Jan 2012 meeting.</a:t>
            </a:r>
          </a:p>
        </p:txBody>
      </p:sp>
      <p:sp>
        <p:nvSpPr>
          <p:cNvPr id="18435"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18436" name="날짜 개체 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800"/>
              <a:t>Jan 2012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a:latin typeface="Times New Roman" charset="0"/>
              </a:rPr>
              <a:t>Opening Report</a:t>
            </a:r>
          </a:p>
        </p:txBody>
      </p:sp>
      <p:sp>
        <p:nvSpPr>
          <p:cNvPr id="19458" name="Content Placeholder 2"/>
          <p:cNvSpPr>
            <a:spLocks noGrp="1"/>
          </p:cNvSpPr>
          <p:nvPr>
            <p:ph idx="1"/>
          </p:nvPr>
        </p:nvSpPr>
        <p:spPr/>
        <p:txBody>
          <a:bodyPr/>
          <a:lstStyle/>
          <a:p>
            <a:r>
              <a:rPr lang="en-US">
                <a:latin typeface="Times New Roman" charset="0"/>
              </a:rPr>
              <a:t>This is the kick-off meeting of IEEE 802.22 TGb</a:t>
            </a:r>
          </a:p>
          <a:p>
            <a:r>
              <a:rPr lang="en-US">
                <a:latin typeface="Times New Roman" charset="0"/>
              </a:rPr>
              <a:t>The 802.22b PAR and 5C were developed by RASGCIM study group and timely submitted to IEEE EC and NESCOM. Approval from both were obtained followed by approval from IEEE SA SB.</a:t>
            </a:r>
          </a:p>
          <a:p>
            <a:r>
              <a:rPr lang="en-US">
                <a:latin typeface="Times New Roman" charset="0"/>
              </a:rPr>
              <a:t>All the study group milestones have been achieved that led to the formation of this TG</a:t>
            </a:r>
          </a:p>
          <a:p>
            <a:r>
              <a:rPr lang="en-US">
                <a:latin typeface="Times New Roman" charset="0"/>
              </a:rPr>
              <a:t>Now the TGb is ready to go!</a:t>
            </a:r>
          </a:p>
        </p:txBody>
      </p:sp>
      <p:sp>
        <p:nvSpPr>
          <p:cNvPr id="19459"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19460" name="날짜 개체 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800"/>
              <a:t>Jan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179388" y="274638"/>
            <a:ext cx="8693150" cy="1143000"/>
          </a:xfrm>
        </p:spPr>
        <p:txBody>
          <a:bodyPr/>
          <a:lstStyle/>
          <a:p>
            <a:r>
              <a:rPr lang="en-US">
                <a:latin typeface="Times New Roman" charset="0"/>
              </a:rPr>
              <a:t>Study Group Plan Successfully Achieved</a:t>
            </a:r>
          </a:p>
        </p:txBody>
      </p:sp>
      <p:sp>
        <p:nvSpPr>
          <p:cNvPr id="20482" name="날짜 개체 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800"/>
              <a:t>Jan 2012</a:t>
            </a:r>
          </a:p>
        </p:txBody>
      </p:sp>
      <p:graphicFrame>
        <p:nvGraphicFramePr>
          <p:cNvPr id="6" name="Table 5"/>
          <p:cNvGraphicFramePr>
            <a:graphicFrameLocks noGrp="1"/>
          </p:cNvGraphicFramePr>
          <p:nvPr/>
        </p:nvGraphicFramePr>
        <p:xfrm>
          <a:off x="0" y="1268413"/>
          <a:ext cx="9144002" cy="5294312"/>
        </p:xfrm>
        <a:graphic>
          <a:graphicData uri="http://schemas.openxmlformats.org/drawingml/2006/table">
            <a:tbl>
              <a:tblPr firstRow="1" bandRow="1">
                <a:tableStyleId>{5C22544A-7EE6-4342-B048-85BDC9FD1C3A}</a:tableStyleId>
              </a:tblPr>
              <a:tblGrid>
                <a:gridCol w="4149968"/>
                <a:gridCol w="703385"/>
                <a:gridCol w="703385"/>
                <a:gridCol w="703385"/>
                <a:gridCol w="703385"/>
                <a:gridCol w="703385"/>
                <a:gridCol w="773723"/>
                <a:gridCol w="703386"/>
              </a:tblGrid>
              <a:tr h="640195">
                <a:tc>
                  <a:txBody>
                    <a:bodyPr/>
                    <a:lstStyle/>
                    <a:p>
                      <a:endParaRPr lang="en-US" sz="1800" dirty="0"/>
                    </a:p>
                  </a:txBody>
                  <a:tcPr marT="45728" marB="45728"/>
                </a:tc>
                <a:tc>
                  <a:txBody>
                    <a:bodyPr/>
                    <a:lstStyle/>
                    <a:p>
                      <a:pPr algn="ctr"/>
                      <a:r>
                        <a:rPr lang="en-US" sz="1800" dirty="0" smtClean="0"/>
                        <a:t>11/</a:t>
                      </a:r>
                    </a:p>
                    <a:p>
                      <a:pPr algn="ctr"/>
                      <a:r>
                        <a:rPr lang="en-US" sz="1800" dirty="0" smtClean="0"/>
                        <a:t>07</a:t>
                      </a:r>
                      <a:endParaRPr lang="en-US" sz="1800" dirty="0"/>
                    </a:p>
                  </a:txBody>
                  <a:tcPr marT="45728" marB="45728"/>
                </a:tc>
                <a:tc>
                  <a:txBody>
                    <a:bodyPr/>
                    <a:lstStyle/>
                    <a:p>
                      <a:pPr algn="ctr"/>
                      <a:r>
                        <a:rPr lang="en-US" sz="1800" dirty="0" smtClean="0"/>
                        <a:t>11/</a:t>
                      </a:r>
                    </a:p>
                    <a:p>
                      <a:pPr algn="ctr"/>
                      <a:r>
                        <a:rPr lang="en-US" sz="1800" dirty="0" smtClean="0"/>
                        <a:t>08</a:t>
                      </a:r>
                      <a:endParaRPr lang="en-US" sz="1800" dirty="0"/>
                    </a:p>
                  </a:txBody>
                  <a:tcPr marT="45728" marB="45728"/>
                </a:tc>
                <a:tc>
                  <a:txBody>
                    <a:bodyPr/>
                    <a:lstStyle/>
                    <a:p>
                      <a:pPr algn="ctr"/>
                      <a:r>
                        <a:rPr lang="en-US" sz="1800" dirty="0" smtClean="0"/>
                        <a:t>11/</a:t>
                      </a:r>
                    </a:p>
                    <a:p>
                      <a:pPr algn="ctr"/>
                      <a:r>
                        <a:rPr lang="en-US" sz="1800" dirty="0" smtClean="0"/>
                        <a:t>09</a:t>
                      </a:r>
                      <a:endParaRPr lang="en-US" sz="1800" dirty="0"/>
                    </a:p>
                  </a:txBody>
                  <a:tcPr marT="45728" marB="45728"/>
                </a:tc>
                <a:tc>
                  <a:txBody>
                    <a:bodyPr/>
                    <a:lstStyle/>
                    <a:p>
                      <a:pPr algn="ctr"/>
                      <a:r>
                        <a:rPr lang="en-US" sz="1800" dirty="0" smtClean="0"/>
                        <a:t>11/</a:t>
                      </a:r>
                    </a:p>
                    <a:p>
                      <a:pPr algn="ctr"/>
                      <a:r>
                        <a:rPr lang="en-US" sz="1800" dirty="0" smtClean="0"/>
                        <a:t>10</a:t>
                      </a:r>
                      <a:endParaRPr lang="en-US" sz="1800" dirty="0"/>
                    </a:p>
                  </a:txBody>
                  <a:tcPr marT="45728" marB="45728"/>
                </a:tc>
                <a:tc>
                  <a:txBody>
                    <a:bodyPr/>
                    <a:lstStyle/>
                    <a:p>
                      <a:pPr algn="ctr"/>
                      <a:r>
                        <a:rPr lang="en-US" sz="1800" dirty="0" smtClean="0"/>
                        <a:t>11/</a:t>
                      </a:r>
                    </a:p>
                    <a:p>
                      <a:pPr algn="ctr"/>
                      <a:r>
                        <a:rPr lang="en-US" sz="1800" dirty="0" smtClean="0"/>
                        <a:t>11</a:t>
                      </a:r>
                      <a:endParaRPr lang="en-US" sz="1800" dirty="0"/>
                    </a:p>
                  </a:txBody>
                  <a:tcPr marT="45728" marB="45728"/>
                </a:tc>
                <a:tc>
                  <a:txBody>
                    <a:bodyPr/>
                    <a:lstStyle/>
                    <a:p>
                      <a:pPr algn="ctr"/>
                      <a:r>
                        <a:rPr lang="en-US" sz="1800" dirty="0" smtClean="0"/>
                        <a:t>11/</a:t>
                      </a:r>
                    </a:p>
                    <a:p>
                      <a:pPr algn="ctr"/>
                      <a:r>
                        <a:rPr lang="en-US" sz="1800" dirty="0" smtClean="0"/>
                        <a:t>12</a:t>
                      </a:r>
                      <a:endParaRPr lang="en-US" sz="1800" dirty="0"/>
                    </a:p>
                  </a:txBody>
                  <a:tcPr marT="45728" marB="45728"/>
                </a:tc>
                <a:tc>
                  <a:txBody>
                    <a:bodyPr/>
                    <a:lstStyle/>
                    <a:p>
                      <a:pPr algn="ctr"/>
                      <a:r>
                        <a:rPr lang="en-US" sz="1800" dirty="0" smtClean="0"/>
                        <a:t>12/</a:t>
                      </a:r>
                    </a:p>
                    <a:p>
                      <a:pPr algn="ctr"/>
                      <a:r>
                        <a:rPr lang="en-US" sz="1800" dirty="0" smtClean="0"/>
                        <a:t>01</a:t>
                      </a:r>
                      <a:endParaRPr lang="en-US" sz="1800" dirty="0"/>
                    </a:p>
                  </a:txBody>
                  <a:tcPr marT="45728" marB="45728"/>
                </a:tc>
              </a:tr>
              <a:tr h="452201">
                <a:tc>
                  <a:txBody>
                    <a:bodyPr/>
                    <a:lstStyle/>
                    <a:p>
                      <a:r>
                        <a:rPr lang="en-US" sz="1800" dirty="0" smtClean="0"/>
                        <a:t>Study group approved by EC</a:t>
                      </a:r>
                      <a:endParaRPr lang="en-US" sz="1800" dirty="0"/>
                    </a:p>
                  </a:txBody>
                  <a:tcPr marT="45728" marB="4572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ym typeface="Symbol"/>
                        </a:rPr>
                        <a:t></a:t>
                      </a:r>
                      <a:endParaRPr lang="en-US" sz="1800" dirty="0"/>
                    </a:p>
                  </a:txBody>
                  <a:tcPr marT="45728" marB="4572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28" marB="45728"/>
                </a:tc>
                <a:tc>
                  <a:txBody>
                    <a:bodyPr/>
                    <a:lstStyle/>
                    <a:p>
                      <a:pPr algn="ctr"/>
                      <a:endParaRPr lang="en-US" sz="1800" dirty="0"/>
                    </a:p>
                  </a:txBody>
                  <a:tcPr marT="45728" marB="45728"/>
                </a:tc>
                <a:tc>
                  <a:txBody>
                    <a:bodyPr/>
                    <a:lstStyle/>
                    <a:p>
                      <a:pPr algn="ct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dirty="0"/>
                    </a:p>
                  </a:txBody>
                  <a:tcPr marT="45728" marB="45728"/>
                </a:tc>
              </a:tr>
              <a:tr h="452201">
                <a:tc>
                  <a:txBody>
                    <a:bodyPr/>
                    <a:lstStyle/>
                    <a:p>
                      <a:r>
                        <a:rPr lang="en-US" sz="1800" dirty="0" smtClean="0"/>
                        <a:t>Prepare PAR</a:t>
                      </a:r>
                      <a:endParaRPr lang="en-US" sz="1800" dirty="0"/>
                    </a:p>
                  </a:txBody>
                  <a:tcPr marT="45728" marB="4572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28" marB="4572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ym typeface="Symbol"/>
                        </a:rPr>
                        <a:t></a:t>
                      </a:r>
                      <a:endParaRPr lang="en-US" sz="1800" dirty="0"/>
                    </a:p>
                  </a:txBody>
                  <a:tcPr marT="45728" marB="45728"/>
                </a:tc>
                <a:tc>
                  <a:txBody>
                    <a:bodyPr/>
                    <a:lstStyle/>
                    <a:p>
                      <a:pPr algn="ctr"/>
                      <a:endParaRPr lang="en-US" sz="1800" dirty="0"/>
                    </a:p>
                  </a:txBody>
                  <a:tcPr marT="45728" marB="45728"/>
                </a:tc>
                <a:tc>
                  <a:txBody>
                    <a:bodyPr/>
                    <a:lstStyle/>
                    <a:p>
                      <a:pPr algn="ct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dirty="0"/>
                    </a:p>
                  </a:txBody>
                  <a:tcPr marT="45728" marB="45728"/>
                </a:tc>
              </a:tr>
              <a:tr h="365826">
                <a:tc>
                  <a:txBody>
                    <a:bodyPr/>
                    <a:lstStyle/>
                    <a:p>
                      <a:r>
                        <a:rPr lang="en-US" sz="1800" dirty="0" smtClean="0"/>
                        <a:t>WG Approves PAR</a:t>
                      </a: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r>
                        <a:rPr lang="en-US" sz="1800" dirty="0" smtClean="0">
                          <a:sym typeface="Symbol"/>
                        </a:rPr>
                        <a:t></a:t>
                      </a:r>
                      <a:endParaRPr lang="en-US" sz="1800" dirty="0"/>
                    </a:p>
                  </a:txBody>
                  <a:tcPr marT="45728" marB="45728"/>
                </a:tc>
                <a:tc>
                  <a:txBody>
                    <a:bodyPr/>
                    <a:lstStyle/>
                    <a:p>
                      <a:pPr algn="ct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r>
              <a:tr h="640195">
                <a:tc>
                  <a:txBody>
                    <a:bodyPr/>
                    <a:lstStyle/>
                    <a:p>
                      <a:r>
                        <a:rPr lang="en-US" sz="1800" dirty="0" smtClean="0"/>
                        <a:t>Submit to EC  for Nov (30 day ahead) [10/5]</a:t>
                      </a: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r>
                        <a:rPr lang="en-US" sz="1800" dirty="0" smtClean="0">
                          <a:sym typeface="Symbol"/>
                        </a:rPr>
                        <a:t></a:t>
                      </a:r>
                      <a:endParaRPr lang="en-US" sz="1800" dirty="0"/>
                    </a:p>
                  </a:txBody>
                  <a:tcPr marT="45728" marB="45728"/>
                </a:tc>
                <a:tc>
                  <a:txBody>
                    <a:bodyPr/>
                    <a:lstStyle/>
                    <a:p>
                      <a:pPr algn="ct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r>
              <a:tr h="640195">
                <a:tc>
                  <a:txBody>
                    <a:bodyPr/>
                    <a:lstStyle/>
                    <a:p>
                      <a:r>
                        <a:rPr lang="en-US" sz="1800" dirty="0" smtClean="0"/>
                        <a:t>Submit Intent to </a:t>
                      </a:r>
                      <a:r>
                        <a:rPr lang="en-US" sz="1800" dirty="0" err="1" smtClean="0"/>
                        <a:t>NesCom</a:t>
                      </a:r>
                      <a:r>
                        <a:rPr lang="en-US" sz="1800" dirty="0" smtClean="0"/>
                        <a:t>/IEEE</a:t>
                      </a:r>
                      <a:r>
                        <a:rPr lang="en-US" sz="1800" baseline="0" dirty="0" smtClean="0"/>
                        <a:t> SA SB</a:t>
                      </a:r>
                      <a:r>
                        <a:rPr lang="en-US" sz="1800" dirty="0" smtClean="0"/>
                        <a:t> for Dec 6 meeting [10/17]</a:t>
                      </a: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r>
                        <a:rPr lang="en-US" sz="1800" dirty="0" smtClean="0">
                          <a:sym typeface="Symbol"/>
                        </a:rPr>
                        <a:t></a:t>
                      </a:r>
                      <a:endParaRPr lang="en-US" sz="1800" dirty="0"/>
                    </a:p>
                  </a:txBody>
                  <a:tcPr marT="45728" marB="45728"/>
                </a:tc>
                <a:tc>
                  <a:txBody>
                    <a:bodyPr/>
                    <a:lstStyle/>
                    <a:p>
                      <a:pPr algn="ctr"/>
                      <a:endParaRPr lang="en-US" sz="1800" dirty="0"/>
                    </a:p>
                  </a:txBody>
                  <a:tcPr marT="45728" marB="45728"/>
                </a:tc>
                <a:tc>
                  <a:txBody>
                    <a:bodyPr/>
                    <a:lstStyle/>
                    <a:p>
                      <a:pPr algn="ctr"/>
                      <a:endParaRPr lang="en-US" sz="1800" dirty="0"/>
                    </a:p>
                  </a:txBody>
                  <a:tcPr marT="45728" marB="45728"/>
                </a:tc>
                <a:tc>
                  <a:txBody>
                    <a:bodyPr/>
                    <a:lstStyle/>
                    <a:p>
                      <a:pPr algn="ctr"/>
                      <a:endParaRPr lang="en-US" sz="1800"/>
                    </a:p>
                  </a:txBody>
                  <a:tcPr marT="45728" marB="45728"/>
                </a:tc>
              </a:tr>
              <a:tr h="365826">
                <a:tc>
                  <a:txBody>
                    <a:bodyPr/>
                    <a:lstStyle/>
                    <a:p>
                      <a:r>
                        <a:rPr lang="en-US" sz="1800" dirty="0" smtClean="0"/>
                        <a:t>PAR and 5C Comment Resolution </a:t>
                      </a: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r>
                        <a:rPr lang="en-US" sz="1800" dirty="0" smtClean="0">
                          <a:sym typeface="Symbol"/>
                        </a:rPr>
                        <a:t></a:t>
                      </a:r>
                      <a:endParaRPr lang="en-US" sz="1800" dirty="0"/>
                    </a:p>
                  </a:txBody>
                  <a:tcPr marT="45728" marB="45728"/>
                </a:tc>
                <a:tc>
                  <a:txBody>
                    <a:bodyPr/>
                    <a:lstStyle/>
                    <a:p>
                      <a:pPr algn="ctr"/>
                      <a:endParaRPr lang="en-US" sz="1800" dirty="0"/>
                    </a:p>
                  </a:txBody>
                  <a:tcPr marT="45728" marB="45728"/>
                </a:tc>
                <a:tc>
                  <a:txBody>
                    <a:bodyPr/>
                    <a:lstStyle/>
                    <a:p>
                      <a:pPr algn="ctr"/>
                      <a:endParaRPr lang="en-US" sz="1800" dirty="0"/>
                    </a:p>
                  </a:txBody>
                  <a:tcPr marT="45728" marB="45728"/>
                </a:tc>
              </a:tr>
              <a:tr h="365826">
                <a:tc>
                  <a:txBody>
                    <a:bodyPr/>
                    <a:lstStyle/>
                    <a:p>
                      <a:r>
                        <a:rPr lang="en-US" sz="1800" dirty="0" smtClean="0"/>
                        <a:t>PAR approval by EC</a:t>
                      </a: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r>
                        <a:rPr lang="en-US" sz="1800" dirty="0" smtClean="0">
                          <a:sym typeface="Symbol"/>
                        </a:rPr>
                        <a:t></a:t>
                      </a:r>
                      <a:endParaRPr lang="en-US" sz="1800" dirty="0"/>
                    </a:p>
                  </a:txBody>
                  <a:tcPr marT="45728" marB="45728"/>
                </a:tc>
                <a:tc>
                  <a:txBody>
                    <a:bodyPr/>
                    <a:lstStyle/>
                    <a:p>
                      <a:pPr algn="ctr"/>
                      <a:endParaRPr lang="en-US" sz="1800" dirty="0"/>
                    </a:p>
                  </a:txBody>
                  <a:tcPr marT="45728" marB="45728"/>
                </a:tc>
                <a:tc>
                  <a:txBody>
                    <a:bodyPr/>
                    <a:lstStyle/>
                    <a:p>
                      <a:pPr algn="ctr"/>
                      <a:endParaRPr lang="en-US" sz="1800" dirty="0"/>
                    </a:p>
                  </a:txBody>
                  <a:tcPr marT="45728" marB="45728"/>
                </a:tc>
              </a:tr>
              <a:tr h="640195">
                <a:tc>
                  <a:txBody>
                    <a:bodyPr/>
                    <a:lstStyle/>
                    <a:p>
                      <a:r>
                        <a:rPr lang="en-US" sz="1800" dirty="0" smtClean="0"/>
                        <a:t>Study Group Extension request before EC (if not Approved by EC or </a:t>
                      </a:r>
                      <a:r>
                        <a:rPr lang="en-US" sz="1800" dirty="0" err="1" smtClean="0"/>
                        <a:t>NesCom</a:t>
                      </a:r>
                      <a:r>
                        <a:rPr lang="en-US" sz="1800" dirty="0" smtClean="0"/>
                        <a:t>)</a:t>
                      </a: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dirty="0"/>
                    </a:p>
                  </a:txBody>
                  <a:tcPr marT="45728" marB="45728"/>
                </a:tc>
                <a:tc>
                  <a:txBody>
                    <a:bodyPr/>
                    <a:lstStyle/>
                    <a:p>
                      <a:pPr algn="ctr"/>
                      <a:r>
                        <a:rPr lang="en-US" sz="1800" dirty="0" smtClean="0">
                          <a:sym typeface="Symbol"/>
                        </a:rPr>
                        <a:t></a:t>
                      </a:r>
                      <a:endParaRPr lang="en-US" sz="1800" dirty="0"/>
                    </a:p>
                  </a:txBody>
                  <a:tcPr marT="45728" marB="45728"/>
                </a:tc>
                <a:tc>
                  <a:txBody>
                    <a:bodyPr/>
                    <a:lstStyle/>
                    <a:p>
                      <a:pPr algn="ctr"/>
                      <a:endParaRPr lang="en-US" sz="1800"/>
                    </a:p>
                  </a:txBody>
                  <a:tcPr marT="45728" marB="45728"/>
                </a:tc>
                <a:tc>
                  <a:txBody>
                    <a:bodyPr/>
                    <a:lstStyle/>
                    <a:p>
                      <a:pPr algn="ctr"/>
                      <a:endParaRPr lang="en-US" sz="1800" dirty="0"/>
                    </a:p>
                  </a:txBody>
                  <a:tcPr marT="45728" marB="45728"/>
                </a:tc>
              </a:tr>
              <a:tr h="365826">
                <a:tc>
                  <a:txBody>
                    <a:bodyPr/>
                    <a:lstStyle/>
                    <a:p>
                      <a:r>
                        <a:rPr lang="en-US" sz="1800" dirty="0" err="1" smtClean="0"/>
                        <a:t>NesCom</a:t>
                      </a:r>
                      <a:r>
                        <a:rPr lang="en-US" sz="1800" dirty="0" smtClean="0"/>
                        <a:t> and IEEE SA SB approval</a:t>
                      </a: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r>
                        <a:rPr lang="en-US" sz="1800" dirty="0" smtClean="0">
                          <a:sym typeface="Symbol"/>
                        </a:rPr>
                        <a:t></a:t>
                      </a:r>
                      <a:endParaRPr lang="en-US" sz="1800" dirty="0"/>
                    </a:p>
                  </a:txBody>
                  <a:tcPr marT="45728" marB="45728"/>
                </a:tc>
                <a:tc>
                  <a:txBody>
                    <a:bodyPr/>
                    <a:lstStyle/>
                    <a:p>
                      <a:pPr algn="ctr"/>
                      <a:endParaRPr lang="en-US" sz="1800" dirty="0"/>
                    </a:p>
                  </a:txBody>
                  <a:tcPr marT="45728" marB="45728"/>
                </a:tc>
              </a:tr>
              <a:tr h="365826">
                <a:tc>
                  <a:txBody>
                    <a:bodyPr/>
                    <a:lstStyle/>
                    <a:p>
                      <a:r>
                        <a:rPr lang="en-US" sz="1800" dirty="0" smtClean="0"/>
                        <a:t>TG starts</a:t>
                      </a:r>
                      <a:endParaRPr lang="en-US" sz="1800" dirty="0"/>
                    </a:p>
                  </a:txBody>
                  <a:tcPr marT="45728" marB="45728"/>
                </a:tc>
                <a:tc>
                  <a:txBody>
                    <a:bodyPr/>
                    <a:lstStyle/>
                    <a:p>
                      <a:pPr algn="ctr"/>
                      <a:endParaRPr lang="en-US" sz="1800" dirty="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endParaRPr lang="en-US" sz="1800"/>
                    </a:p>
                  </a:txBody>
                  <a:tcPr marT="45728" marB="45728"/>
                </a:tc>
                <a:tc>
                  <a:txBody>
                    <a:bodyPr/>
                    <a:lstStyle/>
                    <a:p>
                      <a:pPr algn="ctr"/>
                      <a:r>
                        <a:rPr lang="en-US" sz="1800" dirty="0" smtClean="0">
                          <a:sym typeface="Symbol"/>
                        </a:rPr>
                        <a:t></a:t>
                      </a:r>
                      <a:endParaRPr lang="en-US" sz="1800" dirty="0"/>
                    </a:p>
                  </a:txBody>
                  <a:tcPr marT="45728" marB="45728"/>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a:latin typeface="Times New Roman" charset="0"/>
              </a:rPr>
              <a:t>802.22b Task Group Timeline </a:t>
            </a:r>
          </a:p>
        </p:txBody>
      </p:sp>
      <p:graphicFrame>
        <p:nvGraphicFramePr>
          <p:cNvPr id="4" name="Table 3"/>
          <p:cNvGraphicFramePr>
            <a:graphicFrameLocks noGrp="1"/>
          </p:cNvGraphicFramePr>
          <p:nvPr/>
        </p:nvGraphicFramePr>
        <p:xfrm>
          <a:off x="381000" y="1600200"/>
          <a:ext cx="8381997" cy="4531162"/>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42665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(Procedural discussion)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 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 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21875" name="날짜 개체 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800"/>
              <a:t>Jan 2012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1B97C73-F4E4-534B-A5FD-764549A10553}" type="slidenum">
              <a:rPr lang="en-US" altLang="ko-KR" sz="1200" b="0"/>
              <a:pPr/>
              <a:t>6</a:t>
            </a:fld>
            <a:endParaRPr lang="en-US" altLang="ko-KR" sz="1200" b="0"/>
          </a:p>
        </p:txBody>
      </p:sp>
      <p:sp>
        <p:nvSpPr>
          <p:cNvPr id="22530" name="Rectangle 2"/>
          <p:cNvSpPr>
            <a:spLocks noGrp="1" noChangeArrowheads="1"/>
          </p:cNvSpPr>
          <p:nvPr>
            <p:ph type="title"/>
          </p:nvPr>
        </p:nvSpPr>
        <p:spPr>
          <a:xfrm>
            <a:off x="685800" y="685800"/>
            <a:ext cx="7772400" cy="871538"/>
          </a:xfrm>
        </p:spPr>
        <p:txBody>
          <a:bodyPr/>
          <a:lstStyle/>
          <a:p>
            <a:r>
              <a:rPr lang="en-US" altLang="ko-KR">
                <a:latin typeface="Times New Roman" charset="0"/>
                <a:ea typeface="굴림" charset="0"/>
                <a:cs typeface="굴림" charset="0"/>
              </a:rPr>
              <a:t>References</a:t>
            </a:r>
          </a:p>
        </p:txBody>
      </p:sp>
      <p:sp>
        <p:nvSpPr>
          <p:cNvPr id="22531" name="Rectangle 3"/>
          <p:cNvSpPr>
            <a:spLocks noChangeArrowheads="1"/>
          </p:cNvSpPr>
          <p:nvPr/>
        </p:nvSpPr>
        <p:spPr bwMode="auto">
          <a:xfrm>
            <a:off x="684213" y="1628775"/>
            <a:ext cx="7772400" cy="453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457200" indent="-457200" eaLnBrk="0" latinLnBrk="0" hangingPunct="0">
              <a:spcBef>
                <a:spcPct val="20000"/>
              </a:spcBef>
              <a:buFont typeface="Times New Roman" charset="0"/>
              <a:buAutoNum type="arabicParenR"/>
            </a:pPr>
            <a:r>
              <a:rPr lang="en-US" altLang="ko-KR" sz="2400"/>
              <a:t>802.22b PAR available at </a:t>
            </a:r>
            <a:r>
              <a:rPr lang="nl-NL" altLang="ko-KR" sz="2400"/>
              <a:t>http://ieee802.org/22/</a:t>
            </a:r>
            <a:endParaRPr lang="en-US" altLang="ko-KR" sz="2400"/>
          </a:p>
          <a:p>
            <a:pPr marL="457200" indent="-457200" eaLnBrk="0" latinLnBrk="0" hangingPunct="0">
              <a:spcBef>
                <a:spcPct val="20000"/>
              </a:spcBef>
              <a:buFont typeface="Times New Roman" charset="0"/>
              <a:buAutoNum type="arabicParenR"/>
            </a:pPr>
            <a:endParaRPr lang="en-US" altLang="ko-KR" sz="2400"/>
          </a:p>
        </p:txBody>
      </p:sp>
      <p:sp>
        <p:nvSpPr>
          <p:cNvPr id="22532"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M. Azizur Rahman (NICT)</a:t>
            </a:r>
          </a:p>
        </p:txBody>
      </p:sp>
      <p:sp>
        <p:nvSpPr>
          <p:cNvPr id="22533" name="날짜 개체 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800"/>
              <a:t>Jan 2012</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28590</TotalTime>
  <Words>782</Words>
  <Application>Microsoft Macintosh PowerPoint</Application>
  <PresentationFormat>On-screen Show (4:3)</PresentationFormat>
  <Paragraphs>288</Paragraphs>
  <Slides>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802-22-Submission</vt:lpstr>
      <vt:lpstr>Document</vt:lpstr>
      <vt:lpstr>IEEE P802.22b Jan 2012 Opening Report</vt:lpstr>
      <vt:lpstr>Abstract</vt:lpstr>
      <vt:lpstr>Opening Report</vt:lpstr>
      <vt:lpstr>Study Group Plan Successfully Achieved</vt:lpstr>
      <vt:lpstr>802.22b Task Group Timeline </vt:lpstr>
      <vt:lpstr>References</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Sunghyun Hwang</dc:creator>
  <cp:lastModifiedBy>Mohammd Azizur Rahman</cp:lastModifiedBy>
  <cp:revision>1299</cp:revision>
  <cp:lastPrinted>1998-02-10T13:28:06Z</cp:lastPrinted>
  <dcterms:created xsi:type="dcterms:W3CDTF">2006-06-26T04:34:43Z</dcterms:created>
  <dcterms:modified xsi:type="dcterms:W3CDTF">2012-01-16T16:03:14Z</dcterms:modified>
</cp:coreProperties>
</file>