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77" r:id="rId3"/>
    <p:sldId id="283" r:id="rId4"/>
    <p:sldId id="278" r:id="rId5"/>
    <p:sldId id="280" r:id="rId6"/>
    <p:sldId id="282" r:id="rId7"/>
    <p:sldId id="270" r:id="rId8"/>
  </p:sldIdLst>
  <p:sldSz cx="9144000" cy="6858000" type="screen4x3"/>
  <p:notesSz cx="6858000" cy="9034463"/>
  <p:defaultTextStyle>
    <a:defPPr>
      <a:defRPr lang="en-US"/>
    </a:defPPr>
    <a:lvl1pPr algn="ctr" rtl="0" eaLnBrk="0" fontAlgn="base" hangingPunct="0">
      <a:spcBef>
        <a:spcPct val="0"/>
      </a:spcBef>
      <a:spcAft>
        <a:spcPct val="0"/>
      </a:spcAft>
      <a:defRPr sz="32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32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32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32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3200" b="1" kern="1200">
        <a:solidFill>
          <a:schemeClr val="tx2"/>
        </a:solidFill>
        <a:latin typeface="Times New Roman" pitchFamily="18" charset="0"/>
        <a:ea typeface="+mn-ea"/>
        <a:cs typeface="+mn-cs"/>
      </a:defRPr>
    </a:lvl5pPr>
    <a:lvl6pPr marL="2286000" algn="l" defTabSz="914400" rtl="0" eaLnBrk="1" latinLnBrk="0" hangingPunct="1">
      <a:defRPr sz="3200" b="1" kern="1200">
        <a:solidFill>
          <a:schemeClr val="tx2"/>
        </a:solidFill>
        <a:latin typeface="Times New Roman" pitchFamily="18" charset="0"/>
        <a:ea typeface="+mn-ea"/>
        <a:cs typeface="+mn-cs"/>
      </a:defRPr>
    </a:lvl6pPr>
    <a:lvl7pPr marL="2743200" algn="l" defTabSz="914400" rtl="0" eaLnBrk="1" latinLnBrk="0" hangingPunct="1">
      <a:defRPr sz="3200" b="1" kern="1200">
        <a:solidFill>
          <a:schemeClr val="tx2"/>
        </a:solidFill>
        <a:latin typeface="Times New Roman" pitchFamily="18" charset="0"/>
        <a:ea typeface="+mn-ea"/>
        <a:cs typeface="+mn-cs"/>
      </a:defRPr>
    </a:lvl7pPr>
    <a:lvl8pPr marL="3200400" algn="l" defTabSz="914400" rtl="0" eaLnBrk="1" latinLnBrk="0" hangingPunct="1">
      <a:defRPr sz="3200" b="1" kern="1200">
        <a:solidFill>
          <a:schemeClr val="tx2"/>
        </a:solidFill>
        <a:latin typeface="Times New Roman" pitchFamily="18" charset="0"/>
        <a:ea typeface="+mn-ea"/>
        <a:cs typeface="+mn-cs"/>
      </a:defRPr>
    </a:lvl8pPr>
    <a:lvl9pPr marL="3657600" algn="l" defTabSz="914400" rtl="0" eaLnBrk="1" latinLnBrk="0" hangingPunct="1">
      <a:defRPr sz="3200" b="1" kern="1200">
        <a:solidFill>
          <a:schemeClr val="tx2"/>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igenobu Sasaki" initials="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540" autoAdjust="0"/>
  </p:normalViewPr>
  <p:slideViewPr>
    <p:cSldViewPr>
      <p:cViewPr varScale="1">
        <p:scale>
          <a:sx n="80" d="100"/>
          <a:sy n="80" d="100"/>
        </p:scale>
        <p:origin x="-726"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250" y="-102"/>
      </p:cViewPr>
      <p:guideLst>
        <p:guide orient="horz" pos="2845"/>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dirty="0"/>
              <a:t>doc.: IEEE 802.22-yy/xxxxr0</a:t>
            </a:r>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US"/>
              <a:t>Month Year</a:t>
            </a:r>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a:t>John Doe, Some Company</a:t>
            </a:r>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Page </a:t>
            </a:r>
            <a:fld id="{2D2D3494-76A5-4CA5-B56D-173DCED24C7B}" type="slidenum">
              <a:rPr lang="en-US"/>
              <a:pPr/>
              <a:t>‹#›</a:t>
            </a:fld>
            <a:endParaRPr lang="en-US"/>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1537247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dirty="0"/>
              <a:t>doc.: IEEE 802.22-yy/xxxxr0</a:t>
            </a:r>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US"/>
              <a:t>Month Year</a:t>
            </a:r>
          </a:p>
        </p:txBody>
      </p:sp>
      <p:sp>
        <p:nvSpPr>
          <p:cNvPr id="2052"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a:defRPr sz="1200" b="0">
                <a:solidFill>
                  <a:schemeClr val="tx1"/>
                </a:solidFill>
              </a:defRPr>
            </a:lvl5pPr>
          </a:lstStyle>
          <a:p>
            <a:pPr lvl="4"/>
            <a:r>
              <a:rPr lang="en-US"/>
              <a:t>John Doe, Some Company</a:t>
            </a:r>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a:t>Page </a:t>
            </a:r>
            <a:fld id="{8C7D87AC-FA4C-40AC-B154-A4B05B5FA19B}" type="slidenum">
              <a:rPr lang="en-US"/>
              <a:pPr/>
              <a:t>‹#›</a:t>
            </a:fld>
            <a:endParaRPr lang="en-US"/>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algn="l" defTabSz="896938"/>
            <a:r>
              <a:rPr lang="en-US" sz="1200" b="0">
                <a:solidFill>
                  <a:schemeClr val="tx1"/>
                </a:solidFill>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858098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802.22-yy/xxxxr0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B52A597E-8DCA-40BC-B1F4-59E3A19790CB}"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dirty="0" smtClean="0"/>
              <a:t>doc.: IEEE 802.22-yy/xxxxr0</a:t>
            </a:r>
            <a:endParaRPr lang="en-US" dirty="0"/>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p:txBody>
          <a:bodyPr/>
          <a:lstStyle/>
          <a:p>
            <a:r>
              <a:rPr lang="en-US" smtClean="0"/>
              <a:t>Page </a:t>
            </a:r>
            <a:fld id="{8C7D87AC-FA4C-40AC-B154-A4B05B5FA19B}" type="slidenum">
              <a:rPr lang="en-US" smtClean="0"/>
              <a:pPr/>
              <a:t>2</a:t>
            </a:fld>
            <a:endParaRPr lang="en-US"/>
          </a:p>
        </p:txBody>
      </p:sp>
    </p:spTree>
    <p:extLst>
      <p:ext uri="{BB962C8B-B14F-4D97-AF65-F5344CB8AC3E}">
        <p14:creationId xmlns:p14="http://schemas.microsoft.com/office/powerpoint/2010/main" val="1655678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dirty="0" smtClean="0"/>
              <a:t>doc.: IEEE 802.22-yy/xxxxr0</a:t>
            </a:r>
            <a:endParaRPr lang="en-US" dirty="0"/>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p:txBody>
          <a:bodyPr/>
          <a:lstStyle/>
          <a:p>
            <a:r>
              <a:rPr lang="en-US" smtClean="0"/>
              <a:t>Page </a:t>
            </a:r>
            <a:fld id="{8C7D87AC-FA4C-40AC-B154-A4B05B5FA19B}" type="slidenum">
              <a:rPr lang="en-US" smtClean="0"/>
              <a:pPr/>
              <a:t>3</a:t>
            </a:fld>
            <a:endParaRPr lang="en-US"/>
          </a:p>
        </p:txBody>
      </p:sp>
    </p:spTree>
    <p:extLst>
      <p:ext uri="{BB962C8B-B14F-4D97-AF65-F5344CB8AC3E}">
        <p14:creationId xmlns:p14="http://schemas.microsoft.com/office/powerpoint/2010/main" val="2348827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4007743" y="87769"/>
            <a:ext cx="2205732" cy="215444"/>
          </a:xfrm>
        </p:spPr>
        <p:txBody>
          <a:bodyPr/>
          <a:lstStyle/>
          <a:p>
            <a:pPr>
              <a:defRPr/>
            </a:pPr>
            <a:r>
              <a:rPr lang="en-US" dirty="0" smtClean="0"/>
              <a:t>doc.: IEEE 802.22-yy/xxxxr0</a:t>
            </a:r>
            <a:endParaRPr lang="en-US" dirty="0"/>
          </a:p>
        </p:txBody>
      </p:sp>
      <p:sp>
        <p:nvSpPr>
          <p:cNvPr id="5" name="日付プレースホルダー 4"/>
          <p:cNvSpPr>
            <a:spLocks noGrp="1"/>
          </p:cNvSpPr>
          <p:nvPr>
            <p:ph type="dt" idx="11"/>
          </p:nvPr>
        </p:nvSpPr>
        <p:spPr>
          <a:xfrm>
            <a:off x="646113" y="87769"/>
            <a:ext cx="916020" cy="215444"/>
          </a:xfrm>
        </p:spPr>
        <p:txBody>
          <a:bodyPr/>
          <a:lstStyle/>
          <a:p>
            <a:pPr>
              <a:defRPr/>
            </a:pPr>
            <a:r>
              <a:rPr lang="en-US" smtClean="0"/>
              <a:t>Month Year</a:t>
            </a:r>
            <a:endParaRPr lang="en-US"/>
          </a:p>
        </p:txBody>
      </p:sp>
      <p:sp>
        <p:nvSpPr>
          <p:cNvPr id="6" name="フッター プレースホルダー 5"/>
          <p:cNvSpPr>
            <a:spLocks noGrp="1"/>
          </p:cNvSpPr>
          <p:nvPr>
            <p:ph type="ftr" sz="quarter" idx="12"/>
          </p:nvPr>
        </p:nvSpPr>
        <p:spPr>
          <a:xfrm>
            <a:off x="4110335" y="8747125"/>
            <a:ext cx="2103140" cy="184666"/>
          </a:xfrm>
        </p:spPr>
        <p:txBody>
          <a:bodyPr/>
          <a:lstStyle/>
          <a:p>
            <a:pPr lvl="4">
              <a:defRPr/>
            </a:pPr>
            <a:r>
              <a:rPr lang="en-US" smtClean="0"/>
              <a:t>John Doe, Some Company</a:t>
            </a:r>
            <a:endParaRPr lang="en-US"/>
          </a:p>
        </p:txBody>
      </p:sp>
      <p:sp>
        <p:nvSpPr>
          <p:cNvPr id="7" name="スライド番号プレースホルダー 6"/>
          <p:cNvSpPr>
            <a:spLocks noGrp="1"/>
          </p:cNvSpPr>
          <p:nvPr>
            <p:ph type="sldNum" sz="quarter" idx="13"/>
          </p:nvPr>
        </p:nvSpPr>
        <p:spPr>
          <a:xfrm>
            <a:off x="3201992" y="8747125"/>
            <a:ext cx="492121" cy="184666"/>
          </a:xfrm>
        </p:spPr>
        <p:txBody>
          <a:bodyPr/>
          <a:lstStyle/>
          <a:p>
            <a:pPr>
              <a:defRPr/>
            </a:pPr>
            <a:r>
              <a:rPr lang="en-US" altLang="ja-JP" smtClean="0"/>
              <a:t>Page </a:t>
            </a:r>
            <a:fld id="{014226D4-1278-4F6D-BB21-00ABF5EA7461}" type="slidenum">
              <a:rPr lang="en-US" altLang="ja-JP" smtClean="0"/>
              <a:pPr>
                <a:defRPr/>
              </a:pPr>
              <a:t>4</a:t>
            </a:fld>
            <a:endParaRPr lang="en-US" altLang="ja-JP"/>
          </a:p>
        </p:txBody>
      </p:sp>
    </p:spTree>
    <p:extLst>
      <p:ext uri="{BB962C8B-B14F-4D97-AF65-F5344CB8AC3E}">
        <p14:creationId xmlns:p14="http://schemas.microsoft.com/office/powerpoint/2010/main" val="1352670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4007743" y="87769"/>
            <a:ext cx="2205732" cy="215444"/>
          </a:xfrm>
        </p:spPr>
        <p:txBody>
          <a:bodyPr/>
          <a:lstStyle/>
          <a:p>
            <a:pPr>
              <a:defRPr/>
            </a:pPr>
            <a:r>
              <a:rPr lang="en-US" dirty="0" smtClean="0"/>
              <a:t>doc.: IEEE 802.22-yy/xxxxr0</a:t>
            </a:r>
            <a:endParaRPr lang="en-US" dirty="0"/>
          </a:p>
        </p:txBody>
      </p:sp>
      <p:sp>
        <p:nvSpPr>
          <p:cNvPr id="5" name="日付プレースホルダー 4"/>
          <p:cNvSpPr>
            <a:spLocks noGrp="1"/>
          </p:cNvSpPr>
          <p:nvPr>
            <p:ph type="dt" idx="11"/>
          </p:nvPr>
        </p:nvSpPr>
        <p:spPr>
          <a:xfrm>
            <a:off x="646113" y="87769"/>
            <a:ext cx="916020" cy="215444"/>
          </a:xfrm>
        </p:spPr>
        <p:txBody>
          <a:bodyPr/>
          <a:lstStyle/>
          <a:p>
            <a:pPr>
              <a:defRPr/>
            </a:pPr>
            <a:r>
              <a:rPr lang="en-US" smtClean="0"/>
              <a:t>Month Year</a:t>
            </a:r>
            <a:endParaRPr lang="en-US"/>
          </a:p>
        </p:txBody>
      </p:sp>
      <p:sp>
        <p:nvSpPr>
          <p:cNvPr id="6" name="フッター プレースホルダー 5"/>
          <p:cNvSpPr>
            <a:spLocks noGrp="1"/>
          </p:cNvSpPr>
          <p:nvPr>
            <p:ph type="ftr" sz="quarter" idx="12"/>
          </p:nvPr>
        </p:nvSpPr>
        <p:spPr>
          <a:xfrm>
            <a:off x="4110335" y="8747125"/>
            <a:ext cx="2103140" cy="184666"/>
          </a:xfrm>
        </p:spPr>
        <p:txBody>
          <a:bodyPr/>
          <a:lstStyle/>
          <a:p>
            <a:pPr lvl="4">
              <a:defRPr/>
            </a:pPr>
            <a:r>
              <a:rPr lang="en-US" smtClean="0"/>
              <a:t>John Doe, Some Company</a:t>
            </a:r>
            <a:endParaRPr lang="en-US"/>
          </a:p>
        </p:txBody>
      </p:sp>
      <p:sp>
        <p:nvSpPr>
          <p:cNvPr id="7" name="スライド番号プレースホルダー 6"/>
          <p:cNvSpPr>
            <a:spLocks noGrp="1"/>
          </p:cNvSpPr>
          <p:nvPr>
            <p:ph type="sldNum" sz="quarter" idx="13"/>
          </p:nvPr>
        </p:nvSpPr>
        <p:spPr>
          <a:xfrm>
            <a:off x="3201992" y="8747125"/>
            <a:ext cx="492121" cy="184666"/>
          </a:xfrm>
        </p:spPr>
        <p:txBody>
          <a:bodyPr/>
          <a:lstStyle/>
          <a:p>
            <a:pPr>
              <a:defRPr/>
            </a:pPr>
            <a:r>
              <a:rPr lang="en-US" altLang="ja-JP" smtClean="0"/>
              <a:t>Page </a:t>
            </a:r>
            <a:fld id="{014226D4-1278-4F6D-BB21-00ABF5EA7461}" type="slidenum">
              <a:rPr lang="en-US" altLang="ja-JP" smtClean="0"/>
              <a:pPr>
                <a:defRPr/>
              </a:pPr>
              <a:t>5</a:t>
            </a:fld>
            <a:endParaRPr lang="en-US" altLang="ja-JP"/>
          </a:p>
        </p:txBody>
      </p:sp>
    </p:spTree>
    <p:extLst>
      <p:ext uri="{BB962C8B-B14F-4D97-AF65-F5344CB8AC3E}">
        <p14:creationId xmlns:p14="http://schemas.microsoft.com/office/powerpoint/2010/main" val="1352670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dirty="0" smtClean="0"/>
              <a:t>doc.: IEEE 802.22-yy/xxxxr0</a:t>
            </a:r>
            <a:endParaRPr lang="en-US" dirty="0"/>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p:txBody>
          <a:bodyPr/>
          <a:lstStyle/>
          <a:p>
            <a:r>
              <a:rPr lang="en-US" smtClean="0"/>
              <a:t>Page </a:t>
            </a:r>
            <a:fld id="{8C7D87AC-FA4C-40AC-B154-A4B05B5FA19B}" type="slidenum">
              <a:rPr lang="en-US" smtClean="0"/>
              <a:pPr/>
              <a:t>6</a:t>
            </a:fld>
            <a:endParaRPr lang="en-US"/>
          </a:p>
        </p:txBody>
      </p:sp>
    </p:spTree>
    <p:extLst>
      <p:ext uri="{BB962C8B-B14F-4D97-AF65-F5344CB8AC3E}">
        <p14:creationId xmlns:p14="http://schemas.microsoft.com/office/powerpoint/2010/main" val="1455931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dirty="0" smtClean="0"/>
              <a:t>doc.: IEEE 802.22-yy/xxxxr0</a:t>
            </a:r>
            <a:endParaRPr lang="en-US" dirty="0"/>
          </a:p>
        </p:txBody>
      </p:sp>
      <p:sp>
        <p:nvSpPr>
          <p:cNvPr id="5" name="日付プレースホルダー 4"/>
          <p:cNvSpPr>
            <a:spLocks noGrp="1"/>
          </p:cNvSpPr>
          <p:nvPr>
            <p:ph type="dt" idx="11"/>
          </p:nvPr>
        </p:nvSpPr>
        <p:spPr/>
        <p:txBody>
          <a:bodyPr/>
          <a:lstStyle/>
          <a:p>
            <a:r>
              <a:rPr lang="en-US" dirty="0" smtClean="0"/>
              <a:t>Month Year</a:t>
            </a:r>
            <a:endParaRPr lang="en-US" dirty="0"/>
          </a:p>
        </p:txBody>
      </p:sp>
      <p:sp>
        <p:nvSpPr>
          <p:cNvPr id="6" name="フッター プレースホルダー 5"/>
          <p:cNvSpPr>
            <a:spLocks noGrp="1"/>
          </p:cNvSpPr>
          <p:nvPr>
            <p:ph type="ftr" sz="quarter" idx="12"/>
          </p:nvPr>
        </p:nvSpPr>
        <p:spPr/>
        <p:txBody>
          <a:bodyPr/>
          <a:lstStyle/>
          <a:p>
            <a:pPr lvl="4"/>
            <a:r>
              <a:rPr lang="en-US" dirty="0" smtClean="0"/>
              <a:t>John Doe, Some Company</a:t>
            </a:r>
            <a:endParaRPr lang="en-US" dirty="0"/>
          </a:p>
        </p:txBody>
      </p:sp>
      <p:sp>
        <p:nvSpPr>
          <p:cNvPr id="7" name="スライド番号プレースホルダー 6"/>
          <p:cNvSpPr>
            <a:spLocks noGrp="1"/>
          </p:cNvSpPr>
          <p:nvPr>
            <p:ph type="sldNum" sz="quarter" idx="13"/>
          </p:nvPr>
        </p:nvSpPr>
        <p:spPr/>
        <p:txBody>
          <a:bodyPr/>
          <a:lstStyle/>
          <a:p>
            <a:r>
              <a:rPr lang="en-US" dirty="0" smtClean="0"/>
              <a:t>Page </a:t>
            </a:r>
            <a:fld id="{8C7D87AC-FA4C-40AC-B154-A4B05B5FA19B}" type="slidenum">
              <a:rPr lang="en-US" smtClean="0"/>
              <a:pPr/>
              <a:t>7</a:t>
            </a:fld>
            <a:endParaRPr lang="en-US" dirty="0"/>
          </a:p>
        </p:txBody>
      </p:sp>
    </p:spTree>
    <p:extLst>
      <p:ext uri="{BB962C8B-B14F-4D97-AF65-F5344CB8AC3E}">
        <p14:creationId xmlns:p14="http://schemas.microsoft.com/office/powerpoint/2010/main" val="3479407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Aug 2011</a:t>
            </a:r>
            <a:endParaRPr lang="en-US"/>
          </a:p>
        </p:txBody>
      </p:sp>
      <p:sp>
        <p:nvSpPr>
          <p:cNvPr id="5" name="Footer Placeholder 4"/>
          <p:cNvSpPr>
            <a:spLocks noGrp="1"/>
          </p:cNvSpPr>
          <p:nvPr>
            <p:ph type="ftr" sz="quarter" idx="11"/>
          </p:nvPr>
        </p:nvSpPr>
        <p:spPr/>
        <p:txBody>
          <a:bodyPr/>
          <a:lstStyle>
            <a:lvl1pPr>
              <a:defRPr/>
            </a:lvl1pPr>
          </a:lstStyle>
          <a:p>
            <a:r>
              <a:rPr lang="en-US" smtClean="0"/>
              <a:t>Shigenobu Sasaki, Niigata University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E87EFAD-3A5E-48DC-BEEE-791E84F09C6B}"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Aug 2011</a:t>
            </a:r>
            <a:endParaRPr lang="en-US"/>
          </a:p>
        </p:txBody>
      </p:sp>
      <p:sp>
        <p:nvSpPr>
          <p:cNvPr id="5" name="Footer Placeholder 4"/>
          <p:cNvSpPr>
            <a:spLocks noGrp="1"/>
          </p:cNvSpPr>
          <p:nvPr>
            <p:ph type="ftr" sz="quarter" idx="11"/>
          </p:nvPr>
        </p:nvSpPr>
        <p:spPr/>
        <p:txBody>
          <a:bodyPr/>
          <a:lstStyle>
            <a:lvl1pPr>
              <a:defRPr/>
            </a:lvl1pPr>
          </a:lstStyle>
          <a:p>
            <a:r>
              <a:rPr lang="en-US" smtClean="0"/>
              <a:t>Shigenobu Sasaki, Niigata University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8426830-A67B-4288-B7F6-8C73581C874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Aug 2011</a:t>
            </a:r>
            <a:endParaRPr lang="en-US"/>
          </a:p>
        </p:txBody>
      </p:sp>
      <p:sp>
        <p:nvSpPr>
          <p:cNvPr id="5" name="Footer Placeholder 4"/>
          <p:cNvSpPr>
            <a:spLocks noGrp="1"/>
          </p:cNvSpPr>
          <p:nvPr>
            <p:ph type="ftr" sz="quarter" idx="11"/>
          </p:nvPr>
        </p:nvSpPr>
        <p:spPr/>
        <p:txBody>
          <a:bodyPr/>
          <a:lstStyle>
            <a:lvl1pPr>
              <a:defRPr/>
            </a:lvl1pPr>
          </a:lstStyle>
          <a:p>
            <a:r>
              <a:rPr lang="en-US" smtClean="0"/>
              <a:t>Shigenobu Sasaki, Niigata University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A2EB656-2B2E-4DEC-B10E-6066EB6A52A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16982" cy="276999"/>
          </a:xfrm>
        </p:spPr>
        <p:txBody>
          <a:bodyPr/>
          <a:lstStyle>
            <a:lvl1pPr>
              <a:defRPr/>
            </a:lvl1pPr>
          </a:lstStyle>
          <a:p>
            <a:r>
              <a:rPr lang="en-US" altLang="ja-JP" smtClean="0"/>
              <a:t>Aug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Shigenobu Sasaki, Niigata University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D4FA1FF-0ED4-4B96-B4F5-2F01A1E3F25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Aug 2011</a:t>
            </a:r>
            <a:endParaRPr lang="en-US"/>
          </a:p>
        </p:txBody>
      </p:sp>
      <p:sp>
        <p:nvSpPr>
          <p:cNvPr id="5" name="Footer Placeholder 4"/>
          <p:cNvSpPr>
            <a:spLocks noGrp="1"/>
          </p:cNvSpPr>
          <p:nvPr>
            <p:ph type="ftr" sz="quarter" idx="11"/>
          </p:nvPr>
        </p:nvSpPr>
        <p:spPr/>
        <p:txBody>
          <a:bodyPr/>
          <a:lstStyle>
            <a:lvl1pPr>
              <a:defRPr/>
            </a:lvl1pPr>
          </a:lstStyle>
          <a:p>
            <a:r>
              <a:rPr lang="en-US" smtClean="0"/>
              <a:t>Shigenobu Sasaki, Niigata University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A6BE555-49BB-4C0B-9BEC-D79A92F43D2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Aug 2011</a:t>
            </a:r>
            <a:endParaRPr lang="en-US"/>
          </a:p>
        </p:txBody>
      </p:sp>
      <p:sp>
        <p:nvSpPr>
          <p:cNvPr id="6" name="Footer Placeholder 5"/>
          <p:cNvSpPr>
            <a:spLocks noGrp="1"/>
          </p:cNvSpPr>
          <p:nvPr>
            <p:ph type="ftr" sz="quarter" idx="11"/>
          </p:nvPr>
        </p:nvSpPr>
        <p:spPr/>
        <p:txBody>
          <a:bodyPr/>
          <a:lstStyle>
            <a:lvl1pPr>
              <a:defRPr/>
            </a:lvl1pPr>
          </a:lstStyle>
          <a:p>
            <a:r>
              <a:rPr lang="en-US" smtClean="0"/>
              <a:t>Shigenobu Sasaki, Niigata University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1ECC1B0-9B6B-45C7-91D9-44395C2CD4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Aug 2011</a:t>
            </a:r>
            <a:endParaRPr lang="en-US"/>
          </a:p>
        </p:txBody>
      </p:sp>
      <p:sp>
        <p:nvSpPr>
          <p:cNvPr id="8" name="Footer Placeholder 7"/>
          <p:cNvSpPr>
            <a:spLocks noGrp="1"/>
          </p:cNvSpPr>
          <p:nvPr>
            <p:ph type="ftr" sz="quarter" idx="11"/>
          </p:nvPr>
        </p:nvSpPr>
        <p:spPr/>
        <p:txBody>
          <a:bodyPr/>
          <a:lstStyle>
            <a:lvl1pPr>
              <a:defRPr/>
            </a:lvl1pPr>
          </a:lstStyle>
          <a:p>
            <a:r>
              <a:rPr lang="en-US" smtClean="0"/>
              <a:t>Shigenobu Sasaki, Niigata University</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105F6D3B-F96B-4E1C-A7F1-7CE875F3D2C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Aug 2011</a:t>
            </a:r>
            <a:endParaRPr lang="en-US"/>
          </a:p>
        </p:txBody>
      </p:sp>
      <p:sp>
        <p:nvSpPr>
          <p:cNvPr id="4" name="Footer Placeholder 3"/>
          <p:cNvSpPr>
            <a:spLocks noGrp="1"/>
          </p:cNvSpPr>
          <p:nvPr>
            <p:ph type="ftr" sz="quarter" idx="11"/>
          </p:nvPr>
        </p:nvSpPr>
        <p:spPr/>
        <p:txBody>
          <a:bodyPr/>
          <a:lstStyle>
            <a:lvl1pPr>
              <a:defRPr/>
            </a:lvl1pPr>
          </a:lstStyle>
          <a:p>
            <a:r>
              <a:rPr lang="en-US" smtClean="0"/>
              <a:t>Shigenobu Sasaki, Niigata University</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89CFC4D9-DBE3-46E7-85D1-93B39FB1B90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Aug 2011</a:t>
            </a:r>
            <a:endParaRPr lang="en-US"/>
          </a:p>
        </p:txBody>
      </p:sp>
      <p:sp>
        <p:nvSpPr>
          <p:cNvPr id="3" name="Footer Placeholder 2"/>
          <p:cNvSpPr>
            <a:spLocks noGrp="1"/>
          </p:cNvSpPr>
          <p:nvPr>
            <p:ph type="ftr" sz="quarter" idx="11"/>
          </p:nvPr>
        </p:nvSpPr>
        <p:spPr/>
        <p:txBody>
          <a:bodyPr/>
          <a:lstStyle>
            <a:lvl1pPr>
              <a:defRPr/>
            </a:lvl1pPr>
          </a:lstStyle>
          <a:p>
            <a:r>
              <a:rPr lang="en-US" smtClean="0"/>
              <a:t>Shigenobu Sasaki, Niigata University</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C81D77-0766-486C-87C4-0D76400C94F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Aug 2011</a:t>
            </a:r>
            <a:endParaRPr lang="en-US"/>
          </a:p>
        </p:txBody>
      </p:sp>
      <p:sp>
        <p:nvSpPr>
          <p:cNvPr id="6" name="Footer Placeholder 5"/>
          <p:cNvSpPr>
            <a:spLocks noGrp="1"/>
          </p:cNvSpPr>
          <p:nvPr>
            <p:ph type="ftr" sz="quarter" idx="11"/>
          </p:nvPr>
        </p:nvSpPr>
        <p:spPr/>
        <p:txBody>
          <a:bodyPr/>
          <a:lstStyle>
            <a:lvl1pPr>
              <a:defRPr/>
            </a:lvl1pPr>
          </a:lstStyle>
          <a:p>
            <a:r>
              <a:rPr lang="en-US" smtClean="0"/>
              <a:t>Shigenobu Sasaki, Niigata University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99E5ED8-8BC7-442E-8811-68EF27619A4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Aug 2011</a:t>
            </a:r>
            <a:endParaRPr lang="en-US"/>
          </a:p>
        </p:txBody>
      </p:sp>
      <p:sp>
        <p:nvSpPr>
          <p:cNvPr id="6" name="Footer Placeholder 5"/>
          <p:cNvSpPr>
            <a:spLocks noGrp="1"/>
          </p:cNvSpPr>
          <p:nvPr>
            <p:ph type="ftr" sz="quarter" idx="11"/>
          </p:nvPr>
        </p:nvSpPr>
        <p:spPr/>
        <p:txBody>
          <a:bodyPr/>
          <a:lstStyle>
            <a:lvl1pPr>
              <a:defRPr/>
            </a:lvl1pPr>
          </a:lstStyle>
          <a:p>
            <a:r>
              <a:rPr lang="en-US" smtClean="0"/>
              <a:t>Shigenobu Sasaki, Niigata University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DD61111-A35E-4103-A95B-94B53F0F1EF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1698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solidFill>
                  <a:schemeClr val="tx1"/>
                </a:solidFill>
              </a:defRPr>
            </a:lvl1pPr>
          </a:lstStyle>
          <a:p>
            <a:r>
              <a:rPr lang="en-US" altLang="ja-JP" dirty="0" smtClean="0"/>
              <a:t>Aug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dirty="0" err="1" smtClean="0"/>
              <a:t>Shigenobu</a:t>
            </a:r>
            <a:r>
              <a:rPr lang="en-US" dirty="0" smtClean="0"/>
              <a:t> Sasaki, Niigata University</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Slide </a:t>
            </a:r>
            <a:fld id="{A6FCFA42-2FA0-4233-8433-DB3359B36C33}"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dirty="0">
                <a:solidFill>
                  <a:schemeClr val="tx1"/>
                </a:solidFill>
              </a:rPr>
              <a:t>doc.: IEEE </a:t>
            </a:r>
            <a:r>
              <a:rPr lang="en-US" sz="1800" dirty="0" smtClean="0">
                <a:solidFill>
                  <a:schemeClr val="tx1"/>
                </a:solidFill>
              </a:rPr>
              <a:t>802.22-11/</a:t>
            </a:r>
            <a:r>
              <a:rPr lang="en-US" sz="1800" dirty="0" err="1" smtClean="0">
                <a:solidFill>
                  <a:schemeClr val="tx1"/>
                </a:solidFill>
              </a:rPr>
              <a:t>0090r0</a:t>
            </a:r>
            <a:endParaRPr lang="en-US" sz="1800"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apurva.mody@ieee.org" TargetMode="External"/><Relationship Id="rId3" Type="http://schemas.openxmlformats.org/officeDocument/2006/relationships/notesSlide" Target="../notesSlides/notesSlide1.xml"/><Relationship Id="rId7"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2003___1.doc"/><Relationship Id="rId4" Type="http://schemas.openxmlformats.org/officeDocument/2006/relationships/oleObject" Target="../embeddings/oleObject1.bin"/><Relationship Id="rId9" Type="http://schemas.openxmlformats.org/officeDocument/2006/relationships/hyperlink" Target="mailto:patcom@iee.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altLang="ja-JP" dirty="0" smtClean="0"/>
              <a:t>Aug 2011</a:t>
            </a:r>
            <a:endParaRPr lang="en-US" dirty="0"/>
          </a:p>
        </p:txBody>
      </p:sp>
      <p:sp>
        <p:nvSpPr>
          <p:cNvPr id="8" name="Footer Placeholder 4"/>
          <p:cNvSpPr>
            <a:spLocks noGrp="1"/>
          </p:cNvSpPr>
          <p:nvPr>
            <p:ph type="ftr" sz="quarter" idx="11"/>
          </p:nvPr>
        </p:nvSpPr>
        <p:spPr/>
        <p:txBody>
          <a:bodyPr/>
          <a:lstStyle/>
          <a:p>
            <a:r>
              <a:rPr lang="en-US" dirty="0" err="1" smtClean="0"/>
              <a:t>Shigenobu</a:t>
            </a:r>
            <a:r>
              <a:rPr lang="en-US" smtClean="0"/>
              <a:t> Sasaki, Niigata University</a:t>
            </a:r>
            <a:endParaRPr lang="en-US"/>
          </a:p>
        </p:txBody>
      </p:sp>
      <p:sp>
        <p:nvSpPr>
          <p:cNvPr id="9" name="Slide Number Placeholder 5"/>
          <p:cNvSpPr>
            <a:spLocks noGrp="1"/>
          </p:cNvSpPr>
          <p:nvPr>
            <p:ph type="sldNum" sz="quarter" idx="12"/>
          </p:nvPr>
        </p:nvSpPr>
        <p:spPr/>
        <p:txBody>
          <a:bodyPr/>
          <a:lstStyle/>
          <a:p>
            <a:r>
              <a:rPr lang="en-US"/>
              <a:t>Slide </a:t>
            </a:r>
            <a:fld id="{983F33F0-5319-402B-8026-C7EB0482AAF9}" type="slidenum">
              <a:rPr lang="en-US"/>
              <a:pPr/>
              <a:t>1</a:t>
            </a:fld>
            <a:endParaRPr lang="en-US"/>
          </a:p>
        </p:txBody>
      </p:sp>
      <p:sp>
        <p:nvSpPr>
          <p:cNvPr id="30722" name="Rectangle 2"/>
          <p:cNvSpPr>
            <a:spLocks noGrp="1" noChangeArrowheads="1"/>
          </p:cNvSpPr>
          <p:nvPr>
            <p:ph type="title"/>
          </p:nvPr>
        </p:nvSpPr>
        <p:spPr>
          <a:xfrm>
            <a:off x="723900" y="762000"/>
            <a:ext cx="7772400" cy="609600"/>
          </a:xfrm>
          <a:noFill/>
          <a:ln/>
        </p:spPr>
        <p:txBody>
          <a:bodyPr/>
          <a:lstStyle/>
          <a:p>
            <a:r>
              <a:rPr lang="en-US" sz="2800" dirty="0" smtClean="0"/>
              <a:t>Technical Aspects of Usage Cases in </a:t>
            </a:r>
            <a:r>
              <a:rPr lang="en-US" sz="2800" dirty="0" err="1" smtClean="0"/>
              <a:t>RASGCIM</a:t>
            </a:r>
            <a:endParaRPr lang="en-US" sz="2800"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IEEE </a:t>
            </a:r>
            <a:r>
              <a:rPr lang="en-US" sz="2000" dirty="0" err="1"/>
              <a:t>P802.22</a:t>
            </a:r>
            <a:r>
              <a:rPr lang="en-US" sz="2000" dirty="0"/>
              <a:t> Wireless </a:t>
            </a:r>
            <a:r>
              <a:rPr lang="en-US" sz="2000" dirty="0" err="1"/>
              <a:t>RANs</a:t>
            </a:r>
            <a:r>
              <a:rPr lang="en-US" sz="2000" dirty="0"/>
              <a:t>          Date:</a:t>
            </a:r>
            <a:r>
              <a:rPr lang="en-US" sz="2000" b="0" dirty="0"/>
              <a:t> </a:t>
            </a:r>
            <a:r>
              <a:rPr lang="en-US" sz="2000" b="0" dirty="0" smtClean="0"/>
              <a:t>2011-08-01</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592691496"/>
              </p:ext>
            </p:extLst>
          </p:nvPr>
        </p:nvGraphicFramePr>
        <p:xfrm>
          <a:off x="614363" y="2362200"/>
          <a:ext cx="8137525" cy="1938338"/>
        </p:xfrm>
        <a:graphic>
          <a:graphicData uri="http://schemas.openxmlformats.org/presentationml/2006/ole">
            <mc:AlternateContent xmlns:mc="http://schemas.openxmlformats.org/markup-compatibility/2006">
              <mc:Choice xmlns:v="urn:schemas-microsoft-com:vml" Requires="v">
                <p:oleObj spid="_x0000_s30767" name="Document" r:id="rId5" imgW="8271470" imgH="1969661" progId="Word.Document.8">
                  <p:embed/>
                </p:oleObj>
              </mc:Choice>
              <mc:Fallback>
                <p:oleObj name="Document" r:id="rId5" imgW="8271470" imgH="1969661" progId="Word.Document.8">
                  <p:embed/>
                  <p:pic>
                    <p:nvPicPr>
                      <p:cNvPr id="0" name="Picture 11"/>
                      <p:cNvPicPr>
                        <a:picLocks noChangeAspect="1" noChangeArrowheads="1"/>
                      </p:cNvPicPr>
                      <p:nvPr/>
                    </p:nvPicPr>
                    <p:blipFill>
                      <a:blip r:embed="rId6"/>
                      <a:srcRect/>
                      <a:stretch>
                        <a:fillRect/>
                      </a:stretch>
                    </p:blipFill>
                    <p:spPr bwMode="auto">
                      <a:xfrm>
                        <a:off x="614363" y="2362200"/>
                        <a:ext cx="8137525" cy="1938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lgn="l">
              <a:spcBef>
                <a:spcPct val="20000"/>
              </a:spcBef>
            </a:pPr>
            <a:r>
              <a:rPr lang="en-US" sz="2000">
                <a:solidFill>
                  <a:schemeClr val="tx1"/>
                </a:solidFill>
              </a:rPr>
              <a:t>Authors:</a:t>
            </a:r>
            <a:endParaRPr lang="en-US" sz="2000" b="0">
              <a:solidFill>
                <a:schemeClr val="tx1"/>
              </a:solidFill>
            </a:endParaRPr>
          </a:p>
        </p:txBody>
      </p:sp>
      <p:sp>
        <p:nvSpPr>
          <p:cNvPr id="30733" name="Text Box 13"/>
          <p:cNvSpPr txBox="1">
            <a:spLocks noChangeArrowheads="1"/>
          </p:cNvSpPr>
          <p:nvPr/>
        </p:nvSpPr>
        <p:spPr bwMode="auto">
          <a:xfrm>
            <a:off x="609600" y="4495800"/>
            <a:ext cx="8001000" cy="2001190"/>
          </a:xfrm>
          <a:prstGeom prst="rect">
            <a:avLst/>
          </a:prstGeom>
          <a:noFill/>
          <a:ln w="9525" algn="ctr">
            <a:noFill/>
            <a:miter lim="800000"/>
            <a:headEnd/>
            <a:tailEnd/>
          </a:ln>
          <a:effectLst/>
        </p:spPr>
        <p:txBody>
          <a:bodyPr lIns="92075" tIns="46038" rIns="92075" bIns="46038">
            <a:spAutoFit/>
          </a:bodyPr>
          <a:lstStyle/>
          <a:p>
            <a:pPr algn="l"/>
            <a:r>
              <a:rPr lang="en-US" sz="900" dirty="0">
                <a:solidFill>
                  <a:schemeClr val="tx1"/>
                </a:solidFill>
              </a:rPr>
              <a:t>Notice:</a:t>
            </a:r>
            <a:r>
              <a:rPr lang="en-US" sz="900" b="0" dirty="0">
                <a:solidFill>
                  <a:schemeClr val="tx1"/>
                </a:solidFill>
              </a:rPr>
              <a:t> </a:t>
            </a:r>
            <a:r>
              <a:rPr lang="en-US"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endParaRPr lang="en-US" sz="900" dirty="0">
              <a:solidFill>
                <a:schemeClr val="tx1"/>
              </a:solidFill>
            </a:endParaRPr>
          </a:p>
          <a:p>
            <a:pPr algn="l"/>
            <a:r>
              <a:rPr lang="en-US" sz="900" dirty="0">
                <a:solidFill>
                  <a:schemeClr val="tx1"/>
                </a:solidFill>
              </a:rPr>
              <a:t>Release:</a:t>
            </a:r>
            <a:r>
              <a:rPr lang="en-US" sz="900" b="0" dirty="0">
                <a:solidFill>
                  <a:schemeClr val="tx1"/>
                </a:solidFill>
              </a:rPr>
              <a:t> </a:t>
            </a:r>
            <a:r>
              <a:rPr lang="en-US"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algn="l"/>
            <a:endParaRPr lang="en-US" sz="900" dirty="0">
              <a:solidFill>
                <a:schemeClr val="tx1"/>
              </a:solidFill>
            </a:endParaRPr>
          </a:p>
          <a:p>
            <a:pPr algn="l"/>
            <a:r>
              <a:rPr lang="en-US" sz="900" dirty="0">
                <a:solidFill>
                  <a:schemeClr val="tx1"/>
                </a:solidFill>
              </a:rPr>
              <a:t>Patent Policy and Procedures:</a:t>
            </a:r>
            <a:r>
              <a:rPr lang="en-US" sz="900" b="0" dirty="0">
                <a:solidFill>
                  <a:schemeClr val="tx1"/>
                </a:solidFill>
              </a:rPr>
              <a:t> </a:t>
            </a:r>
            <a:r>
              <a:rPr lang="en-US" sz="800" b="0" dirty="0">
                <a:solidFill>
                  <a:schemeClr val="tx1"/>
                </a:solidFill>
              </a:rPr>
              <a:t>The contributor is familiar with the IEEE 802 Patent Policy and Procedures </a:t>
            </a:r>
            <a:r>
              <a:rPr lang="en-US" sz="800" dirty="0">
                <a:solidFill>
                  <a:schemeClr val="tx1"/>
                </a:solidFill>
                <a:hlinkClick r:id="rId7"/>
              </a:rPr>
              <a:t>http://standards.ieee.org/guides/bylaws/sb-bylaws.pdf</a:t>
            </a:r>
            <a:r>
              <a:rPr lang="en-US"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algn="l"/>
            <a:r>
              <a:rPr lang="en-US" sz="800" dirty="0" smtClean="0">
                <a:solidFill>
                  <a:schemeClr val="tx1"/>
                </a:solidFill>
              </a:rPr>
              <a:t>Apurva </a:t>
            </a:r>
            <a:r>
              <a:rPr lang="en-US" sz="800" smtClean="0">
                <a:solidFill>
                  <a:schemeClr val="tx1"/>
                </a:solidFill>
              </a:rPr>
              <a:t>Mody &lt;</a:t>
            </a:r>
            <a:r>
              <a:rPr lang="en-US" sz="800" smtClean="0">
                <a:solidFill>
                  <a:schemeClr val="tx1"/>
                </a:solidFill>
                <a:hlinkClick r:id="rId8"/>
              </a:rPr>
              <a:t>apurva.mody@ieee.org</a:t>
            </a:r>
            <a:r>
              <a:rPr lang="en-US" sz="800" smtClean="0">
                <a:solidFill>
                  <a:schemeClr val="tx1"/>
                </a:solidFill>
              </a:rPr>
              <a:t>&gt; </a:t>
            </a:r>
            <a:r>
              <a:rPr lang="en-US" sz="800" b="0" smtClean="0">
                <a:solidFill>
                  <a:schemeClr val="tx1"/>
                </a:solidFill>
              </a:rPr>
              <a:t>as </a:t>
            </a:r>
            <a:r>
              <a:rPr lang="en-US" sz="800" b="0" dirty="0">
                <a:solidFill>
                  <a:schemeClr val="tx1"/>
                </a:solidFill>
              </a:rPr>
              <a:t>early as possible, in written or electronic form, if patented technology (or technology under patent application) might be incorporated into a draft standard being developed within the IEEE 802.22 Working Group. </a:t>
            </a:r>
            <a:r>
              <a:rPr lang="en-US" sz="800" dirty="0">
                <a:solidFill>
                  <a:srgbClr val="003399"/>
                </a:solidFill>
              </a:rPr>
              <a:t>If you have questions, contact the IEEE Patent Committee Administrator at </a:t>
            </a:r>
            <a:r>
              <a:rPr lang="en-US" sz="800" dirty="0">
                <a:solidFill>
                  <a:srgbClr val="003399"/>
                </a:solidFill>
                <a:hlinkClick r:id="rId9"/>
              </a:rPr>
              <a:t>patcom@iee.org</a:t>
            </a:r>
            <a:r>
              <a:rPr lang="en-US" sz="800" dirty="0">
                <a:solidFill>
                  <a:srgbClr val="003399"/>
                </a:solidFill>
              </a:rPr>
              <a:t>.</a:t>
            </a:r>
            <a:endParaRPr lang="en-US" sz="800" dirty="0">
              <a:solidFill>
                <a:schemeClr val="tx1"/>
              </a:solidFill>
            </a:endParaRPr>
          </a:p>
          <a:p>
            <a:pPr algn="l">
              <a:spcBef>
                <a:spcPct val="50000"/>
              </a:spcBef>
            </a:pPr>
            <a:endParaRPr lang="en-US" sz="1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IEEE 802.22 </a:t>
            </a:r>
            <a:r>
              <a:rPr lang="en-US" altLang="ja-JP" dirty="0" err="1" smtClean="0"/>
              <a:t>WG</a:t>
            </a:r>
            <a:r>
              <a:rPr lang="en-US" altLang="ja-JP" dirty="0" smtClean="0"/>
              <a:t> started the Study group of Smart Grid and Critical Infrastructure Monitoring. Several Usage Cases are discussed so far.</a:t>
            </a:r>
            <a:endParaRPr kumimoji="1" lang="en-US" altLang="ja-JP" dirty="0" smtClean="0"/>
          </a:p>
          <a:p>
            <a:r>
              <a:rPr kumimoji="1" lang="en-US" altLang="ja-JP" dirty="0" smtClean="0"/>
              <a:t>This contribution provides some technical aspects of  usage cases in </a:t>
            </a:r>
            <a:r>
              <a:rPr kumimoji="1" lang="en-US" altLang="ja-JP" dirty="0" err="1" smtClean="0"/>
              <a:t>Doc.</a:t>
            </a:r>
            <a:r>
              <a:rPr lang="en-US" altLang="ja-JP" dirty="0" err="1" smtClean="0"/>
              <a:t>802.22</a:t>
            </a:r>
            <a:r>
              <a:rPr lang="en-US" altLang="ja-JP" dirty="0" smtClean="0"/>
              <a:t>-11/73r1</a:t>
            </a:r>
            <a:r>
              <a:rPr kumimoji="1" lang="en-US" altLang="ja-JP" dirty="0" smtClean="0"/>
              <a:t> for further discussion in the study group.</a:t>
            </a:r>
          </a:p>
          <a:p>
            <a:r>
              <a:rPr kumimoji="1" lang="en-US" altLang="ja-JP" dirty="0" smtClean="0"/>
              <a:t>Technical aspects with priority in the usage case is written in </a:t>
            </a:r>
            <a:r>
              <a:rPr kumimoji="1" lang="en-US" altLang="ja-JP" dirty="0">
                <a:solidFill>
                  <a:srgbClr val="FF0000"/>
                </a:solidFill>
              </a:rPr>
              <a:t>red</a:t>
            </a:r>
            <a:r>
              <a:rPr kumimoji="1" lang="en-US" altLang="ja-JP" dirty="0" smtClean="0"/>
              <a:t>.</a:t>
            </a:r>
            <a:endParaRPr kumimoji="1" lang="en-US" altLang="ja-JP" dirty="0"/>
          </a:p>
        </p:txBody>
      </p:sp>
      <p:sp>
        <p:nvSpPr>
          <p:cNvPr id="4" name="日付プレースホルダー 3"/>
          <p:cNvSpPr>
            <a:spLocks noGrp="1"/>
          </p:cNvSpPr>
          <p:nvPr>
            <p:ph type="dt" sz="half" idx="10"/>
          </p:nvPr>
        </p:nvSpPr>
        <p:spPr/>
        <p:txBody>
          <a:bodyPr/>
          <a:lstStyle/>
          <a:p>
            <a:r>
              <a:rPr lang="en-US" altLang="ja-JP" smtClean="0"/>
              <a:t>Aug 2011</a:t>
            </a:r>
            <a:endParaRPr lang="en-US"/>
          </a:p>
        </p:txBody>
      </p:sp>
      <p:sp>
        <p:nvSpPr>
          <p:cNvPr id="5" name="フッター プレースホルダー 4"/>
          <p:cNvSpPr>
            <a:spLocks noGrp="1"/>
          </p:cNvSpPr>
          <p:nvPr>
            <p:ph type="ftr" sz="quarter" idx="11"/>
          </p:nvPr>
        </p:nvSpPr>
        <p:spPr/>
        <p:txBody>
          <a:bodyPr/>
          <a:lstStyle/>
          <a:p>
            <a:r>
              <a:rPr lang="en-US" smtClean="0"/>
              <a:t>Shigenobu Sasaki, Niigata University</a:t>
            </a:r>
            <a:endParaRPr lang="en-US"/>
          </a:p>
        </p:txBody>
      </p:sp>
      <p:sp>
        <p:nvSpPr>
          <p:cNvPr id="6" name="スライド番号プレースホルダー 5"/>
          <p:cNvSpPr>
            <a:spLocks noGrp="1"/>
          </p:cNvSpPr>
          <p:nvPr>
            <p:ph type="sldNum" sz="quarter" idx="12"/>
          </p:nvPr>
        </p:nvSpPr>
        <p:spPr/>
        <p:txBody>
          <a:bodyPr/>
          <a:lstStyle/>
          <a:p>
            <a:r>
              <a:rPr lang="en-US" smtClean="0"/>
              <a:t>Slide </a:t>
            </a:r>
            <a:fld id="{4D4FA1FF-0ED4-4B96-B4F5-2F01A1E3F25F}" type="slidenum">
              <a:rPr lang="en-US" smtClean="0"/>
              <a:pPr/>
              <a:t>2</a:t>
            </a:fld>
            <a:endParaRPr lang="en-US"/>
          </a:p>
        </p:txBody>
      </p:sp>
    </p:spTree>
    <p:extLst>
      <p:ext uri="{BB962C8B-B14F-4D97-AF65-F5344CB8AC3E}">
        <p14:creationId xmlns:p14="http://schemas.microsoft.com/office/powerpoint/2010/main" val="1829572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685800" y="685800"/>
            <a:ext cx="7772400" cy="511175"/>
          </a:xfrm>
        </p:spPr>
        <p:txBody>
          <a:bodyPr/>
          <a:lstStyle/>
          <a:p>
            <a:r>
              <a:rPr lang="en-US" altLang="ja-JP" dirty="0" smtClean="0">
                <a:solidFill>
                  <a:schemeClr val="tx1"/>
                </a:solidFill>
                <a:ea typeface="ＭＳ Ｐゴシック" pitchFamily="50" charset="-128"/>
              </a:rPr>
              <a:t>Usage Case Matrix </a:t>
            </a:r>
            <a:r>
              <a:rPr lang="en-US" altLang="ja-JP" sz="2000" dirty="0">
                <a:solidFill>
                  <a:schemeClr val="tx1"/>
                </a:solidFill>
                <a:ea typeface="ＭＳ Ｐゴシック" pitchFamily="50" charset="-128"/>
              </a:rPr>
              <a:t>(Doc. </a:t>
            </a:r>
            <a:r>
              <a:rPr lang="en-US" altLang="ja-JP" sz="2000" dirty="0" smtClean="0">
                <a:solidFill>
                  <a:schemeClr val="tx1"/>
                </a:solidFill>
                <a:ea typeface="ＭＳ Ｐゴシック" pitchFamily="50" charset="-128"/>
              </a:rPr>
              <a:t>802.22-11/73r1, slide 15)</a:t>
            </a:r>
            <a:endParaRPr lang="ja-JP" altLang="en-US" dirty="0" smtClean="0">
              <a:solidFill>
                <a:schemeClr val="tx1"/>
              </a:solidFill>
              <a:ea typeface="ＭＳ Ｐゴシック" charset="-128"/>
            </a:endParaRPr>
          </a:p>
        </p:txBody>
      </p:sp>
      <p:sp>
        <p:nvSpPr>
          <p:cNvPr id="4" name="日付プレースホルダ 3"/>
          <p:cNvSpPr>
            <a:spLocks noGrp="1"/>
          </p:cNvSpPr>
          <p:nvPr>
            <p:ph type="dt" sz="quarter" idx="10"/>
          </p:nvPr>
        </p:nvSpPr>
        <p:spPr/>
        <p:txBody>
          <a:bodyPr/>
          <a:lstStyle/>
          <a:p>
            <a:pPr>
              <a:defRPr/>
            </a:pPr>
            <a:r>
              <a:rPr lang="en-US" altLang="ja-JP" smtClean="0"/>
              <a:t>Aug 2011</a:t>
            </a:r>
            <a:endParaRPr lang="en-US" altLang="ja-JP"/>
          </a:p>
        </p:txBody>
      </p:sp>
      <p:sp>
        <p:nvSpPr>
          <p:cNvPr id="5" name="フッター プレースホルダ 4"/>
          <p:cNvSpPr>
            <a:spLocks noGrp="1"/>
          </p:cNvSpPr>
          <p:nvPr>
            <p:ph type="ftr" sz="quarter" idx="11"/>
          </p:nvPr>
        </p:nvSpPr>
        <p:spPr/>
        <p:txBody>
          <a:bodyPr/>
          <a:lstStyle/>
          <a:p>
            <a:pPr>
              <a:defRPr/>
            </a:pPr>
            <a:r>
              <a:rPr lang="en-US" smtClean="0"/>
              <a:t>Shigenobu Sasaki, Niigata University</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862F28B-DEAB-4D2C-9DEB-53F6CF9ADF91}" type="slidenum">
              <a:rPr lang="en-US" altLang="ja-JP" smtClean="0"/>
              <a:pPr>
                <a:defRPr/>
              </a:pPr>
              <a:t>3</a:t>
            </a:fld>
            <a:endParaRPr lang="en-US" altLang="ja-JP"/>
          </a:p>
        </p:txBody>
      </p:sp>
      <p:sp>
        <p:nvSpPr>
          <p:cNvPr id="16390" name="コンテンツ プレースホルダ 7"/>
          <p:cNvSpPr>
            <a:spLocks noGrp="1"/>
          </p:cNvSpPr>
          <p:nvPr>
            <p:ph idx="1"/>
          </p:nvPr>
        </p:nvSpPr>
        <p:spPr/>
        <p:txBody>
          <a:bodyPr/>
          <a:lstStyle/>
          <a:p>
            <a:endParaRPr lang="ja-JP" altLang="en-US" smtClean="0">
              <a:ea typeface="ＭＳ Ｐゴシック" charset="-128"/>
            </a:endParaRPr>
          </a:p>
        </p:txBody>
      </p:sp>
      <p:graphicFrame>
        <p:nvGraphicFramePr>
          <p:cNvPr id="9" name="コンテンツ プレースホルダ 6"/>
          <p:cNvGraphicFramePr>
            <a:graphicFrameLocks/>
          </p:cNvGraphicFramePr>
          <p:nvPr/>
        </p:nvGraphicFramePr>
        <p:xfrm>
          <a:off x="250825" y="1268413"/>
          <a:ext cx="8642350" cy="5126072"/>
        </p:xfrm>
        <a:graphic>
          <a:graphicData uri="http://schemas.openxmlformats.org/drawingml/2006/table">
            <a:tbl>
              <a:tblPr/>
              <a:tblGrid>
                <a:gridCol w="1008807"/>
                <a:gridCol w="2016224"/>
                <a:gridCol w="864096"/>
                <a:gridCol w="703511"/>
                <a:gridCol w="1312713"/>
                <a:gridCol w="792088"/>
                <a:gridCol w="1944911"/>
              </a:tblGrid>
              <a:tr h="3961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Times New Roman" pitchFamily="18" charset="0"/>
                          <a:ea typeface="ＭＳ Ｐゴシック" charset="-128"/>
                          <a:cs typeface="Arial" charset="0"/>
                        </a:rPr>
                        <a:t>Categories</a:t>
                      </a:r>
                      <a:endParaRPr kumimoji="1" lang="ja-JP" altLang="en-US" sz="10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Times New Roman" pitchFamily="18" charset="0"/>
                          <a:ea typeface="ＭＳ Ｐゴシック" charset="-128"/>
                          <a:cs typeface="Arial" charset="0"/>
                        </a:rPr>
                        <a:t>Usage Case</a:t>
                      </a:r>
                      <a:endParaRPr kumimoji="1" lang="ja-JP" altLang="en-US" sz="10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Times New Roman" pitchFamily="18" charset="0"/>
                          <a:ea typeface="ＭＳ Ｐゴシック" charset="-128"/>
                          <a:cs typeface="Arial" charset="0"/>
                        </a:rPr>
                        <a:t>End Device Capability</a:t>
                      </a:r>
                      <a:endParaRPr kumimoji="1" lang="ja-JP" altLang="en-US" sz="10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Times New Roman" pitchFamily="18" charset="0"/>
                          <a:ea typeface="ＭＳ Ｐゴシック" charset="-128"/>
                          <a:cs typeface="Arial" charset="0"/>
                        </a:rPr>
                        <a:t>Num of Devices</a:t>
                      </a:r>
                      <a:endParaRPr kumimoji="1" lang="ja-JP" altLang="en-US" sz="10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Times New Roman" pitchFamily="18" charset="0"/>
                          <a:ea typeface="ＭＳ Ｐゴシック" charset="-128"/>
                          <a:cs typeface="Arial" charset="0"/>
                        </a:rPr>
                        <a:t>Communication</a:t>
                      </a:r>
                      <a:endParaRPr kumimoji="1" lang="ja-JP" altLang="en-US" sz="10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Times New Roman" pitchFamily="18" charset="0"/>
                          <a:ea typeface="ＭＳ Ｐゴシック" charset="-128"/>
                          <a:cs typeface="Arial" charset="0"/>
                        </a:rPr>
                        <a:t>Mobility</a:t>
                      </a:r>
                      <a:endParaRPr kumimoji="1" lang="ja-JP" altLang="en-US" sz="10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Times New Roman" pitchFamily="18" charset="0"/>
                          <a:ea typeface="ＭＳ Ｐゴシック" charset="-128"/>
                          <a:cs typeface="Arial" charset="0"/>
                        </a:rPr>
                        <a:t>Topology</a:t>
                      </a:r>
                      <a:endParaRPr kumimoji="1" lang="ja-JP" altLang="en-US" sz="10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11429">
                <a:tc row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 Smart Grid &amp; Monitoring</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A1) Regional Area Smart Grid/Metering</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Low</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Very large</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Low duty cycle</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Fixed</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Infrastructure </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(Fixed point-to-multipoints)</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1429">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A2) Agriculture/Farm House Monitoring</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endParaRPr lang="en-US"/>
                    </a:p>
                  </a:txBody>
                  <a:tcPr/>
                </a:tc>
                <a:tc vMerge="1">
                  <a:txBody>
                    <a:bodyPr/>
                    <a:lstStyle/>
                    <a:p>
                      <a:endParaRPr lang="en-US"/>
                    </a:p>
                  </a:txBody>
                  <a:tcPr/>
                </a:tc>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High-reliability, Real-time,</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Low latency</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Fixed/</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Portable</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Infrastructure </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(Point-to-fixed/portable </a:t>
                      </a:r>
                      <a:r>
                        <a:rPr kumimoji="1" lang="en-US" altLang="ja-JP" sz="1000" b="0" i="0" u="none" strike="noStrike" cap="none" normalizeH="0" baseline="0" dirty="0" err="1" smtClean="0">
                          <a:ln>
                            <a:noFill/>
                          </a:ln>
                          <a:solidFill>
                            <a:schemeClr val="tx1"/>
                          </a:solidFill>
                          <a:effectLst/>
                          <a:latin typeface="Times New Roman" pitchFamily="18" charset="0"/>
                          <a:ea typeface="ＭＳ Ｐゴシック" charset="-128"/>
                          <a:cs typeface="Arial" charset="0"/>
                        </a:rPr>
                        <a:t>multipoints</a:t>
                      </a: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0361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A3) Critical Infrastructure/Hazard Monitoring</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lang="en-US"/>
                    </a:p>
                  </a:txBody>
                  <a:tcPr/>
                </a:tc>
                <a:tc vMerge="1">
                  <a:txBody>
                    <a:bodyPr/>
                    <a:lstStyle/>
                    <a:p>
                      <a:endParaRPr lang="en-US"/>
                    </a:p>
                  </a:txBody>
                  <a:tcPr/>
                </a:tc>
              </a:tr>
              <a:tr h="36260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A4) Environment Monitoring</a:t>
                      </a: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endParaRPr lang="en-US"/>
                    </a:p>
                  </a:txBody>
                  <a:tcPr/>
                </a:tc>
                <a:tc vMerge="1">
                  <a:txBody>
                    <a:bodyPr/>
                    <a:lstStyle/>
                    <a:p>
                      <a:endParaRPr 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endParaRPr lang="en-US"/>
                    </a:p>
                  </a:txBody>
                  <a:tcPr/>
                </a:tc>
                <a:tc vMerge="1">
                  <a:txBody>
                    <a:bodyPr/>
                    <a:lstStyle/>
                    <a:p>
                      <a:endParaRPr lang="en-US"/>
                    </a:p>
                  </a:txBody>
                  <a:tcPr/>
                </a:tc>
              </a:tr>
              <a:tr h="503618">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A5) Homeland Security/Monitoring</a:t>
                      </a: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1429">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A6) Smart Traffic  Management and Communication</a:t>
                      </a: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71429">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B) Broadband Service Extension</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B1) Emergency Temporary Broadband                   Infrastructure </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High</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Large</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High reliability,</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Easy connection</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Portable</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Ad hoc </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(Portable-to-Portable)</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1429">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B2) Remote Medical Service</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Real-time,</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Low latency</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Fixed</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Infrastructure </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(Fixed point-to-</a:t>
                      </a:r>
                      <a:r>
                        <a:rPr kumimoji="1" lang="en-US" altLang="ja-JP" sz="1000" b="0" i="0" u="none" strike="noStrike" cap="none" normalizeH="0" baseline="0" dirty="0" err="1" smtClean="0">
                          <a:ln>
                            <a:noFill/>
                          </a:ln>
                          <a:solidFill>
                            <a:schemeClr val="tx1"/>
                          </a:solidFill>
                          <a:effectLst/>
                          <a:latin typeface="Times New Roman" pitchFamily="18" charset="0"/>
                          <a:ea typeface="ＭＳ Ｐゴシック" charset="-128"/>
                          <a:cs typeface="Arial" charset="0"/>
                        </a:rPr>
                        <a:t>multipoints</a:t>
                      </a: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71429">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B3) A</a:t>
                      </a:r>
                      <a:r>
                        <a:rPr lang="en-US" altLang="ja-JP" sz="1000" dirty="0" smtClean="0">
                          <a:solidFill>
                            <a:schemeClr val="tx1"/>
                          </a:solidFill>
                          <a:ea typeface="ＭＳ Ｐゴシック" charset="-128"/>
                        </a:rPr>
                        <a:t>rchipelago/Marine Broadband Service</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High </a:t>
                      </a:r>
                      <a:r>
                        <a:rPr kumimoji="1" lang="en-US" altLang="ja-JP" sz="1000" b="0" i="0" u="none" strike="noStrike" cap="none" normalizeH="0" baseline="0" dirty="0" err="1" smtClean="0">
                          <a:ln>
                            <a:noFill/>
                          </a:ln>
                          <a:solidFill>
                            <a:schemeClr val="tx1"/>
                          </a:solidFill>
                          <a:effectLst/>
                          <a:latin typeface="Times New Roman" pitchFamily="18" charset="0"/>
                          <a:ea typeface="ＭＳ Ｐゴシック" charset="-128"/>
                          <a:cs typeface="Arial" charset="0"/>
                        </a:rPr>
                        <a:t>QoS</a:t>
                      </a: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 and reliability</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Fixed/</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Portable</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Infrastructure </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(Point-to-fixed/portable </a:t>
                      </a:r>
                      <a:r>
                        <a:rPr kumimoji="1" lang="en-US" altLang="ja-JP" sz="1000" b="0" i="0" u="none" strike="noStrike" cap="none" normalizeH="0" baseline="0" dirty="0" err="1" smtClean="0">
                          <a:ln>
                            <a:noFill/>
                          </a:ln>
                          <a:solidFill>
                            <a:schemeClr val="tx1"/>
                          </a:solidFill>
                          <a:effectLst/>
                          <a:latin typeface="Times New Roman" pitchFamily="18" charset="0"/>
                          <a:ea typeface="ＭＳ Ｐゴシック" charset="-128"/>
                          <a:cs typeface="Arial" charset="0"/>
                        </a:rPr>
                        <a:t>multipoints</a:t>
                      </a: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714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C) Combined Service</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C1) Combined Smart Grid, Monitoring and Broadband Service</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High and Low</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Very Large</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Category A) and B)</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Fixed/</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Portable</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Infrastructure and Ad-hoc</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Tree>
    <p:extLst>
      <p:ext uri="{BB962C8B-B14F-4D97-AF65-F5344CB8AC3E}">
        <p14:creationId xmlns:p14="http://schemas.microsoft.com/office/powerpoint/2010/main" val="2564478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685800" y="685800"/>
            <a:ext cx="7772400" cy="511175"/>
          </a:xfrm>
        </p:spPr>
        <p:txBody>
          <a:bodyPr/>
          <a:lstStyle/>
          <a:p>
            <a:r>
              <a:rPr kumimoji="1" lang="en-US" altLang="ja-JP" dirty="0" smtClean="0"/>
              <a:t>Technical Aspects of Usage Cases (1)</a:t>
            </a:r>
            <a:endParaRPr lang="ja-JP" altLang="en-US" dirty="0" smtClean="0">
              <a:solidFill>
                <a:schemeClr val="tx1"/>
              </a:solidFill>
              <a:ea typeface="ＭＳ Ｐゴシック" pitchFamily="50" charset="-128"/>
            </a:endParaRPr>
          </a:p>
        </p:txBody>
      </p:sp>
      <p:sp>
        <p:nvSpPr>
          <p:cNvPr id="4" name="日付プレースホルダ 3"/>
          <p:cNvSpPr>
            <a:spLocks noGrp="1"/>
          </p:cNvSpPr>
          <p:nvPr>
            <p:ph type="dt" sz="quarter" idx="10"/>
          </p:nvPr>
        </p:nvSpPr>
        <p:spPr/>
        <p:txBody>
          <a:bodyPr/>
          <a:lstStyle/>
          <a:p>
            <a:pPr>
              <a:defRPr/>
            </a:pPr>
            <a:r>
              <a:rPr lang="en-US" altLang="ja-JP" smtClean="0"/>
              <a:t>Aug 2011</a:t>
            </a:r>
            <a:endParaRPr lang="en-US" altLang="ja-JP"/>
          </a:p>
        </p:txBody>
      </p:sp>
      <p:sp>
        <p:nvSpPr>
          <p:cNvPr id="5" name="フッター プレースホルダ 4"/>
          <p:cNvSpPr>
            <a:spLocks noGrp="1"/>
          </p:cNvSpPr>
          <p:nvPr>
            <p:ph type="ftr" sz="quarter" idx="11"/>
          </p:nvPr>
        </p:nvSpPr>
        <p:spPr/>
        <p:txBody>
          <a:bodyPr/>
          <a:lstStyle/>
          <a:p>
            <a:pPr>
              <a:defRPr/>
            </a:pPr>
            <a:r>
              <a:rPr lang="en-US" smtClean="0"/>
              <a:t>Shigenobu Sasaki, Niigata University</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B5D02FFC-53D2-4E4B-BA75-75A5C86C3CDF}" type="slidenum">
              <a:rPr lang="en-US" altLang="ja-JP" smtClean="0"/>
              <a:pPr>
                <a:defRPr/>
              </a:pPr>
              <a:t>4</a:t>
            </a:fld>
            <a:endParaRPr lang="en-US" altLang="ja-JP"/>
          </a:p>
        </p:txBody>
      </p:sp>
      <p:sp>
        <p:nvSpPr>
          <p:cNvPr id="16390" name="コンテンツ プレースホルダ 7"/>
          <p:cNvSpPr>
            <a:spLocks noGrp="1"/>
          </p:cNvSpPr>
          <p:nvPr>
            <p:ph idx="1"/>
          </p:nvPr>
        </p:nvSpPr>
        <p:spPr/>
        <p:txBody>
          <a:bodyPr/>
          <a:lstStyle/>
          <a:p>
            <a:endParaRPr lang="ja-JP" altLang="en-US" smtClean="0">
              <a:ea typeface="ＭＳ Ｐゴシック" pitchFamily="50" charset="-128"/>
            </a:endParaRPr>
          </a:p>
        </p:txBody>
      </p:sp>
      <p:graphicFrame>
        <p:nvGraphicFramePr>
          <p:cNvPr id="9" name="コンテンツ プレースホルダ 6"/>
          <p:cNvGraphicFramePr>
            <a:graphicFrameLocks/>
          </p:cNvGraphicFramePr>
          <p:nvPr>
            <p:extLst>
              <p:ext uri="{D42A27DB-BD31-4B8C-83A1-F6EECF244321}">
                <p14:modId xmlns:p14="http://schemas.microsoft.com/office/powerpoint/2010/main" val="452599190"/>
              </p:ext>
            </p:extLst>
          </p:nvPr>
        </p:nvGraphicFramePr>
        <p:xfrm>
          <a:off x="609600" y="1506728"/>
          <a:ext cx="8077200" cy="4643456"/>
        </p:xfrm>
        <a:graphic>
          <a:graphicData uri="http://schemas.openxmlformats.org/drawingml/2006/table">
            <a:tbl>
              <a:tblPr/>
              <a:tblGrid>
                <a:gridCol w="1008806"/>
                <a:gridCol w="2095016"/>
                <a:gridCol w="1099197"/>
                <a:gridCol w="930089"/>
                <a:gridCol w="962892"/>
                <a:gridCol w="981841"/>
                <a:gridCol w="999359"/>
              </a:tblGrid>
              <a:tr h="3740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Categories</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Usage Case</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Data Rate</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Num of Devices</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Bandwidth</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Reliability</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1" i="0" u="none" strike="noStrike" cap="none" normalizeH="0" baseline="0" dirty="0" err="1" smtClean="0">
                          <a:ln>
                            <a:noFill/>
                          </a:ln>
                          <a:solidFill>
                            <a:schemeClr val="tx1"/>
                          </a:solidFill>
                          <a:effectLst/>
                          <a:latin typeface="Times New Roman" pitchFamily="18" charset="0"/>
                          <a:ea typeface="ＭＳ Ｐゴシック" charset="-128"/>
                          <a:cs typeface="Arial" charset="0"/>
                        </a:rPr>
                        <a:t>QoS</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Duty Cycle</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09863">
                <a:tc row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 Smart Grid &amp; Monitoring</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A1) Regional Area Smart Grid/Metering</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Low</a:t>
                      </a:r>
                      <a:b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b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(Single user)</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(Aggregate)</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FF0000"/>
                          </a:solidFill>
                          <a:effectLst/>
                          <a:latin typeface="Times New Roman" pitchFamily="18" charset="0"/>
                          <a:ea typeface="ＭＳ Ｐゴシック" charset="-128"/>
                          <a:cs typeface="Arial" charset="0"/>
                        </a:rPr>
                        <a:t>Large</a:t>
                      </a:r>
                      <a:endParaRPr kumimoji="1" lang="ja-JP" altLang="en-US" sz="1200" b="1" i="0" u="none" strike="noStrike" cap="none" normalizeH="0" baseline="0" dirty="0" smtClean="0">
                        <a:ln>
                          <a:noFill/>
                        </a:ln>
                        <a:solidFill>
                          <a:srgbClr val="FF0000"/>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Small – Mid</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High</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FF0000"/>
                          </a:solidFill>
                          <a:effectLst/>
                          <a:latin typeface="Times New Roman" pitchFamily="18" charset="0"/>
                          <a:ea typeface="ＭＳ Ｐゴシック" charset="-128"/>
                          <a:cs typeface="Arial" charset="0"/>
                        </a:rPr>
                        <a:t>Low</a:t>
                      </a:r>
                      <a:endParaRPr kumimoji="1" lang="ja-JP" altLang="en-US" sz="1200" b="1" i="0" u="none" strike="noStrike" cap="none" normalizeH="0" baseline="0" dirty="0" smtClean="0">
                        <a:ln>
                          <a:noFill/>
                        </a:ln>
                        <a:solidFill>
                          <a:srgbClr val="FF0000"/>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09863">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A2) Agriculture/Farm House Monitoring</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 – High</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9294">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A3) Critical Infrastructure/Hazard Monitoring</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tc>
                <a:tc vMerge="1">
                  <a:txBody>
                    <a:bodyPr/>
                    <a:lstStyle/>
                    <a:p>
                      <a:endParaRPr lang="en-US"/>
                    </a:p>
                  </a:txBody>
                  <a:tcPr/>
                </a:tc>
                <a:tc vMerge="1">
                  <a:txBody>
                    <a:bodyPr/>
                    <a:lstStyle/>
                    <a:p>
                      <a:endParaRPr lang="en-US"/>
                    </a:p>
                  </a:txBody>
                  <a:tcPr/>
                </a:tc>
              </a:tr>
              <a:tr h="273091">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A4) Environment Monitoring</a:t>
                      </a: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r>
              <a:tr h="379294">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A5) Homeland Security/Monitoring</a:t>
                      </a: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0986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A6) Smart Traffic  Management and Communication</a:t>
                      </a: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08080">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B) Broadband Service Extension</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err="1" smtClean="0">
                          <a:ln>
                            <a:noFill/>
                          </a:ln>
                          <a:solidFill>
                            <a:schemeClr val="tx1"/>
                          </a:solidFill>
                          <a:effectLst/>
                          <a:latin typeface="Times New Roman" pitchFamily="18" charset="0"/>
                          <a:ea typeface="ＭＳ Ｐゴシック" charset="-128"/>
                          <a:cs typeface="Arial" charset="0"/>
                        </a:rPr>
                        <a:t>B1</a:t>
                      </a: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 Emergency Temporary Broadband   Infrastructure </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FF0000"/>
                          </a:solidFill>
                          <a:effectLst/>
                          <a:latin typeface="Times New Roman" pitchFamily="18" charset="0"/>
                          <a:ea typeface="ＭＳ Ｐゴシック" charset="-128"/>
                          <a:cs typeface="Arial" charset="0"/>
                        </a:rPr>
                        <a:t>High</a:t>
                      </a:r>
                      <a:endParaRPr kumimoji="1" lang="ja-JP" altLang="en-US" sz="1200" b="1" i="0" u="none" strike="noStrike" cap="none" normalizeH="0" baseline="0" dirty="0" smtClean="0">
                        <a:ln>
                          <a:noFill/>
                        </a:ln>
                        <a:solidFill>
                          <a:srgbClr val="FF0000"/>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Small –Mid</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Large</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 – High</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09863">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B2) Remote Medical Service</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algn="ctr"/>
                      <a:r>
                        <a:rPr lang="en-US" sz="1200" b="1" dirty="0" smtClean="0"/>
                        <a:t>Low - Mid</a:t>
                      </a:r>
                      <a:endParaRPr lang="en-US" sz="1200" b="1" dirty="0"/>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lang="en-US"/>
                    </a:p>
                  </a:txBody>
                  <a:tcPr/>
                </a:tc>
                <a:tc vMerge="1">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FF0000"/>
                          </a:solidFill>
                          <a:effectLst/>
                          <a:latin typeface="Times New Roman" pitchFamily="18" charset="0"/>
                          <a:ea typeface="ＭＳ Ｐゴシック" charset="-128"/>
                          <a:cs typeface="Arial" charset="0"/>
                        </a:rPr>
                        <a:t>Very High</a:t>
                      </a:r>
                      <a:endParaRPr kumimoji="1" lang="ja-JP" altLang="en-US" sz="1200" b="1" i="0" u="none" strike="noStrike" cap="none" normalizeH="0" baseline="0" dirty="0" smtClean="0">
                        <a:ln>
                          <a:noFill/>
                        </a:ln>
                        <a:solidFill>
                          <a:srgbClr val="FF0000"/>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Low – Mid</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0808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B3) A</a:t>
                      </a:r>
                      <a:r>
                        <a:rPr lang="en-US" altLang="ja-JP" sz="1000" dirty="0" smtClean="0">
                          <a:solidFill>
                            <a:schemeClr val="tx1"/>
                          </a:solidFill>
                          <a:ea typeface="ＭＳ Ｐゴシック" charset="-128"/>
                        </a:rPr>
                        <a:t>rchipelago/Marine Broadband Service</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Times New Roman" pitchFamily="18" charset="0"/>
                          <a:ea typeface="ＭＳ Ｐゴシック" charset="-128"/>
                          <a:cs typeface="Arial" charset="0"/>
                        </a:rPr>
                        <a:t>Mid – High</a:t>
                      </a:r>
                      <a:endParaRPr kumimoji="1" lang="ja-JP" altLang="en-US" sz="1100" b="1"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 – High</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358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C) Combined Service</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C1) Combined Smart Grid, Monitoring and Broadband Service</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Low – Mid</a:t>
                      </a:r>
                      <a:b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b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(Single)</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FF0000"/>
                          </a:solidFill>
                          <a:effectLst/>
                          <a:latin typeface="Times New Roman" pitchFamily="18" charset="0"/>
                          <a:ea typeface="ＭＳ Ｐゴシック" charset="-128"/>
                          <a:cs typeface="Arial" charset="0"/>
                        </a:rPr>
                        <a:t>High</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FF0000"/>
                          </a:solidFill>
                          <a:effectLst/>
                          <a:latin typeface="Times New Roman" pitchFamily="18" charset="0"/>
                          <a:ea typeface="ＭＳ Ｐゴシック" charset="-128"/>
                          <a:cs typeface="Arial" charset="0"/>
                        </a:rPr>
                        <a:t>(Aggregate)</a:t>
                      </a:r>
                      <a:endParaRPr kumimoji="1" lang="ja-JP" altLang="en-US" sz="1200" b="1" i="0" u="none" strike="noStrike" cap="none" normalizeH="0" baseline="0" dirty="0" smtClean="0">
                        <a:ln>
                          <a:noFill/>
                        </a:ln>
                        <a:solidFill>
                          <a:srgbClr val="FF0000"/>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 - Large</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Large</a:t>
                      </a:r>
                      <a:b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b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(Aggregate)</a:t>
                      </a: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 - High</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Tree>
    <p:extLst>
      <p:ext uri="{BB962C8B-B14F-4D97-AF65-F5344CB8AC3E}">
        <p14:creationId xmlns:p14="http://schemas.microsoft.com/office/powerpoint/2010/main" val="3504914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685800" y="685800"/>
            <a:ext cx="7772400" cy="511175"/>
          </a:xfrm>
        </p:spPr>
        <p:txBody>
          <a:bodyPr/>
          <a:lstStyle/>
          <a:p>
            <a:r>
              <a:rPr kumimoji="1" lang="en-US" altLang="ja-JP" dirty="0"/>
              <a:t>Technical Aspects of Usage </a:t>
            </a:r>
            <a:r>
              <a:rPr kumimoji="1" lang="en-US" altLang="ja-JP" dirty="0" smtClean="0"/>
              <a:t>Cases (2)</a:t>
            </a:r>
            <a:endParaRPr lang="ja-JP" altLang="en-US" dirty="0" smtClean="0">
              <a:solidFill>
                <a:schemeClr val="tx1"/>
              </a:solidFill>
              <a:ea typeface="ＭＳ Ｐゴシック" pitchFamily="50" charset="-128"/>
            </a:endParaRPr>
          </a:p>
        </p:txBody>
      </p:sp>
      <p:sp>
        <p:nvSpPr>
          <p:cNvPr id="4" name="日付プレースホルダ 3"/>
          <p:cNvSpPr>
            <a:spLocks noGrp="1"/>
          </p:cNvSpPr>
          <p:nvPr>
            <p:ph type="dt" sz="quarter" idx="10"/>
          </p:nvPr>
        </p:nvSpPr>
        <p:spPr/>
        <p:txBody>
          <a:bodyPr/>
          <a:lstStyle/>
          <a:p>
            <a:pPr>
              <a:defRPr/>
            </a:pPr>
            <a:r>
              <a:rPr lang="en-US" altLang="ja-JP" smtClean="0"/>
              <a:t>Aug 2011</a:t>
            </a:r>
            <a:endParaRPr lang="en-US" altLang="ja-JP"/>
          </a:p>
        </p:txBody>
      </p:sp>
      <p:sp>
        <p:nvSpPr>
          <p:cNvPr id="5" name="フッター プレースホルダ 4"/>
          <p:cNvSpPr>
            <a:spLocks noGrp="1"/>
          </p:cNvSpPr>
          <p:nvPr>
            <p:ph type="ftr" sz="quarter" idx="11"/>
          </p:nvPr>
        </p:nvSpPr>
        <p:spPr/>
        <p:txBody>
          <a:bodyPr/>
          <a:lstStyle/>
          <a:p>
            <a:pPr>
              <a:defRPr/>
            </a:pPr>
            <a:r>
              <a:rPr lang="en-US" smtClean="0"/>
              <a:t>Shigenobu Sasaki, Niigata University</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B5D02FFC-53D2-4E4B-BA75-75A5C86C3CDF}" type="slidenum">
              <a:rPr lang="en-US" altLang="ja-JP" smtClean="0"/>
              <a:pPr>
                <a:defRPr/>
              </a:pPr>
              <a:t>5</a:t>
            </a:fld>
            <a:endParaRPr lang="en-US" altLang="ja-JP"/>
          </a:p>
        </p:txBody>
      </p:sp>
      <p:sp>
        <p:nvSpPr>
          <p:cNvPr id="16390" name="コンテンツ プレースホルダ 7"/>
          <p:cNvSpPr>
            <a:spLocks noGrp="1"/>
          </p:cNvSpPr>
          <p:nvPr>
            <p:ph idx="1"/>
          </p:nvPr>
        </p:nvSpPr>
        <p:spPr/>
        <p:txBody>
          <a:bodyPr/>
          <a:lstStyle/>
          <a:p>
            <a:endParaRPr lang="ja-JP" altLang="en-US" smtClean="0">
              <a:ea typeface="ＭＳ Ｐゴシック" pitchFamily="50" charset="-128"/>
            </a:endParaRPr>
          </a:p>
        </p:txBody>
      </p:sp>
      <p:graphicFrame>
        <p:nvGraphicFramePr>
          <p:cNvPr id="9" name="コンテンツ プレースホルダ 6"/>
          <p:cNvGraphicFramePr>
            <a:graphicFrameLocks/>
          </p:cNvGraphicFramePr>
          <p:nvPr>
            <p:extLst>
              <p:ext uri="{D42A27DB-BD31-4B8C-83A1-F6EECF244321}">
                <p14:modId xmlns:p14="http://schemas.microsoft.com/office/powerpoint/2010/main" val="1541448094"/>
              </p:ext>
            </p:extLst>
          </p:nvPr>
        </p:nvGraphicFramePr>
        <p:xfrm>
          <a:off x="381000" y="1371600"/>
          <a:ext cx="8283574" cy="4806493"/>
        </p:xfrm>
        <a:graphic>
          <a:graphicData uri="http://schemas.openxmlformats.org/drawingml/2006/table">
            <a:tbl>
              <a:tblPr/>
              <a:tblGrid>
                <a:gridCol w="914400"/>
                <a:gridCol w="2057400"/>
                <a:gridCol w="990600"/>
                <a:gridCol w="1066800"/>
                <a:gridCol w="990600"/>
                <a:gridCol w="1143000"/>
                <a:gridCol w="1120774"/>
              </a:tblGrid>
              <a:tr h="2526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Categories</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Usage Case</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Complexity</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Power Consumption</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Location</a:t>
                      </a:r>
                      <a:b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b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Information</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Mobility</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Real Time</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23308">
                <a:tc row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 Smart Grid &amp; Monitoring</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A1) Regional Area Smart Grid/Metering</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FF0000"/>
                          </a:solidFill>
                          <a:effectLst/>
                          <a:latin typeface="Times New Roman" pitchFamily="18" charset="0"/>
                          <a:ea typeface="ＭＳ Ｐゴシック" charset="-128"/>
                          <a:cs typeface="Arial" charset="0"/>
                        </a:rPr>
                        <a:t>Low</a:t>
                      </a: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FF0000"/>
                          </a:solidFill>
                          <a:effectLst/>
                          <a:latin typeface="Times New Roman" pitchFamily="18" charset="0"/>
                          <a:ea typeface="ＭＳ Ｐゴシック" charset="-128"/>
                          <a:cs typeface="Arial" charset="0"/>
                        </a:rPr>
                        <a:t>Very Low</a:t>
                      </a:r>
                      <a:endParaRPr kumimoji="1" lang="ja-JP" altLang="en-US" sz="1200" b="1" i="0" u="none" strike="noStrike" cap="none" normalizeH="0" baseline="0" dirty="0" smtClean="0">
                        <a:ln>
                          <a:noFill/>
                        </a:ln>
                        <a:solidFill>
                          <a:srgbClr val="FF0000"/>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6">
                  <a:txBody>
                    <a:bodyPr/>
                    <a:lstStyle/>
                    <a:p>
                      <a:pPr algn="ctr"/>
                      <a:r>
                        <a:rPr lang="en-US" sz="1200" b="1" dirty="0" smtClean="0">
                          <a:solidFill>
                            <a:srgbClr val="FF0000"/>
                          </a:solidFill>
                        </a:rPr>
                        <a:t>Desirable/</a:t>
                      </a:r>
                    </a:p>
                    <a:p>
                      <a:pPr algn="ctr"/>
                      <a:r>
                        <a:rPr lang="en-US" sz="1200" b="1" dirty="0" smtClean="0">
                          <a:solidFill>
                            <a:srgbClr val="FF0000"/>
                          </a:solidFill>
                        </a:rPr>
                        <a:t>Mandatory in some cases</a:t>
                      </a:r>
                      <a:endParaRPr lang="en-US" sz="1200" b="1" dirty="0">
                        <a:solidFill>
                          <a:srgbClr val="FF0000"/>
                        </a:solidFill>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No</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No</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5425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A2) Agriculture/Farm House Monitoring</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endParaRPr 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Low</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Yes</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3878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A3) Critical Infrastructure/Hazard Monitoring</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algn="ctr"/>
                      <a:endParaRPr lang="en-US" sz="1200" b="1"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algn="ctr"/>
                      <a:r>
                        <a:rPr lang="en-US" sz="1200" b="1" dirty="0" smtClean="0"/>
                        <a:t>Low</a:t>
                      </a:r>
                      <a:endParaRPr lang="en-US" sz="1200" b="1"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algn="ctr"/>
                      <a:r>
                        <a:rPr lang="en-US" sz="1200" b="1" dirty="0" smtClean="0"/>
                        <a:t>Yes</a:t>
                      </a:r>
                      <a:endParaRPr lang="en-US" sz="1200" b="1"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3878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A4) Environment Monitoring</a:t>
                      </a: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endParaRPr 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tc>
                <a:tc vMerge="1">
                  <a:txBody>
                    <a:bodyPr/>
                    <a:lstStyle/>
                    <a:p>
                      <a:endParaRPr lang="en-US" sz="1200" b="1"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algn="ctr"/>
                      <a:r>
                        <a:rPr lang="en-US" sz="1200" b="1" dirty="0" smtClean="0"/>
                        <a:t>No</a:t>
                      </a:r>
                      <a:endParaRPr lang="en-US" sz="1200" b="1"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algn="ctr"/>
                      <a:r>
                        <a:rPr lang="en-US" sz="1200" b="1" dirty="0" smtClean="0"/>
                        <a:t>Yes</a:t>
                      </a:r>
                      <a:endParaRPr lang="en-US" sz="1200" b="1"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21129">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A5) Homeland Security/Monitoring</a:t>
                      </a: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Times New Roman" pitchFamily="18" charset="0"/>
                          <a:ea typeface="ＭＳ Ｐゴシック" charset="-128"/>
                          <a:cs typeface="Arial" charset="0"/>
                        </a:rPr>
                        <a:t>Low</a:t>
                      </a:r>
                      <a:endParaRPr kumimoji="1" lang="ja-JP" altLang="en-US" sz="1200" b="1"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Times New Roman" pitchFamily="18" charset="0"/>
                          <a:ea typeface="ＭＳ Ｐゴシック" charset="-128"/>
                          <a:cs typeface="Arial" charset="0"/>
                        </a:rPr>
                        <a:t>Yes</a:t>
                      </a:r>
                      <a:endParaRPr kumimoji="1" lang="ja-JP" altLang="en-US" sz="1200" b="1"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00214">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A6) Smart Traffic  Management and Communication</a:t>
                      </a: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Times New Roman" pitchFamily="18" charset="0"/>
                          <a:ea typeface="ＭＳ Ｐゴシック" charset="-128"/>
                          <a:cs typeface="Arial" charset="0"/>
                        </a:rPr>
                        <a:t>Mid</a:t>
                      </a:r>
                      <a:endParaRPr kumimoji="1" lang="ja-JP" altLang="en-US" sz="1200" b="1"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Times New Roman" pitchFamily="18" charset="0"/>
                          <a:ea typeface="ＭＳ Ｐゴシック" charset="-128"/>
                          <a:cs typeface="Arial" charset="0"/>
                        </a:rPr>
                        <a:t>Yes</a:t>
                      </a:r>
                      <a:endParaRPr kumimoji="1" lang="ja-JP" altLang="en-US" sz="1200" b="1"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92591">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B) Broadband Service Extension</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err="1" smtClean="0">
                          <a:ln>
                            <a:noFill/>
                          </a:ln>
                          <a:solidFill>
                            <a:schemeClr val="tx1"/>
                          </a:solidFill>
                          <a:effectLst/>
                          <a:latin typeface="Times New Roman" pitchFamily="18" charset="0"/>
                          <a:ea typeface="ＭＳ Ｐゴシック" charset="-128"/>
                          <a:cs typeface="Arial" charset="0"/>
                        </a:rPr>
                        <a:t>B1</a:t>
                      </a: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 Emergency Temporary Broadband  Infrastructure </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High</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 – High</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Not Necessary</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Low – Mid </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No</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48902">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B2) Remote Medical Service</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Low – Mid</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Low – Mid</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ja-JP" sz="1200" b="1" dirty="0" smtClean="0"/>
                        <a:t>Desirable</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Low</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FF0000"/>
                          </a:solidFill>
                          <a:effectLst/>
                          <a:latin typeface="Times New Roman" pitchFamily="18" charset="0"/>
                          <a:ea typeface="ＭＳ Ｐゴシック" charset="-128"/>
                          <a:cs typeface="Arial" charset="0"/>
                        </a:rPr>
                        <a:t>Yes</a:t>
                      </a:r>
                      <a:endParaRPr kumimoji="1" lang="ja-JP" altLang="en-US" sz="1200" b="1" i="0" u="none" strike="noStrike" cap="none" normalizeH="0" baseline="0" dirty="0" smtClean="0">
                        <a:ln>
                          <a:noFill/>
                        </a:ln>
                        <a:solidFill>
                          <a:srgbClr val="FF0000"/>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0157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B3) A</a:t>
                      </a:r>
                      <a:r>
                        <a:rPr lang="en-US" altLang="ja-JP" sz="1000" dirty="0" smtClean="0">
                          <a:solidFill>
                            <a:schemeClr val="tx1"/>
                          </a:solidFill>
                          <a:ea typeface="ＭＳ Ｐゴシック" charset="-128"/>
                        </a:rPr>
                        <a:t>rchipelago/Marine Broadband Service</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 - High</a:t>
                      </a:r>
                      <a:endParaRPr kumimoji="1" lang="ja-JP" altLang="en-US" sz="11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Not Necessary</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Low</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No</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925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Times New Roman" pitchFamily="18" charset="0"/>
                          <a:ea typeface="ＭＳ Ｐゴシック" charset="-128"/>
                          <a:cs typeface="Arial" charset="0"/>
                        </a:rPr>
                        <a:t>C) Combined Service</a:t>
                      </a:r>
                      <a:endParaRPr kumimoji="1" lang="ja-JP" altLang="en-US" sz="1000" b="0" i="0" u="none" strike="noStrike" cap="none" normalizeH="0" baseline="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err="1" smtClean="0">
                          <a:ln>
                            <a:noFill/>
                          </a:ln>
                          <a:solidFill>
                            <a:schemeClr val="tx1"/>
                          </a:solidFill>
                          <a:effectLst/>
                          <a:latin typeface="Times New Roman" pitchFamily="18" charset="0"/>
                          <a:ea typeface="ＭＳ Ｐゴシック" charset="-128"/>
                          <a:cs typeface="Arial" charset="0"/>
                        </a:rPr>
                        <a:t>C1</a:t>
                      </a:r>
                      <a:r>
                        <a:rPr kumimoji="1" lang="en-US" altLang="ja-JP" sz="1000" b="0" i="0" u="none" strike="noStrike" cap="none" normalizeH="0" baseline="0" dirty="0" smtClean="0">
                          <a:ln>
                            <a:noFill/>
                          </a:ln>
                          <a:solidFill>
                            <a:schemeClr val="tx1"/>
                          </a:solidFill>
                          <a:effectLst/>
                          <a:latin typeface="Times New Roman" pitchFamily="18" charset="0"/>
                          <a:ea typeface="ＭＳ Ｐゴシック" charset="-128"/>
                          <a:cs typeface="Arial" charset="0"/>
                        </a:rPr>
                        <a:t>) Combined Smart Grid, Monitoring and Broadband Service</a:t>
                      </a:r>
                      <a:endParaRPr kumimoji="1" lang="ja-JP" altLang="en-US" sz="10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 – High</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Mid – High</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Desirable</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Low -Mid</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Yes</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Tree>
    <p:extLst>
      <p:ext uri="{BB962C8B-B14F-4D97-AF65-F5344CB8AC3E}">
        <p14:creationId xmlns:p14="http://schemas.microsoft.com/office/powerpoint/2010/main" val="1598735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Technical aspects of usage cases in </a:t>
            </a:r>
            <a:r>
              <a:rPr kumimoji="1" lang="en-US" altLang="ja-JP" dirty="0" err="1" smtClean="0"/>
              <a:t>RASGCIM</a:t>
            </a:r>
            <a:r>
              <a:rPr kumimoji="1" lang="en-US" altLang="ja-JP" dirty="0" smtClean="0"/>
              <a:t> are discussed. </a:t>
            </a:r>
          </a:p>
          <a:p>
            <a:r>
              <a:rPr kumimoji="1" lang="en-US" altLang="ja-JP" dirty="0" smtClean="0"/>
              <a:t>There are </a:t>
            </a:r>
            <a:r>
              <a:rPr kumimoji="1" lang="en-US" altLang="ja-JP" dirty="0"/>
              <a:t>some crucial </a:t>
            </a:r>
            <a:r>
              <a:rPr kumimoji="1" lang="en-US" altLang="ja-JP" dirty="0" smtClean="0"/>
              <a:t>technical aspects in a specific usage case. </a:t>
            </a:r>
          </a:p>
          <a:p>
            <a:r>
              <a:rPr kumimoji="1" lang="en-US" altLang="ja-JP" dirty="0" smtClean="0"/>
              <a:t>For further discussion:</a:t>
            </a:r>
          </a:p>
          <a:p>
            <a:pPr lvl="1"/>
            <a:r>
              <a:rPr kumimoji="1" lang="en-US" altLang="ja-JP" dirty="0" smtClean="0"/>
              <a:t>Place a specific number in some technical aspects (e.g. data rate, </a:t>
            </a:r>
            <a:r>
              <a:rPr kumimoji="1" lang="en-US" altLang="ja-JP" dirty="0" err="1" smtClean="0"/>
              <a:t>QoS</a:t>
            </a:r>
            <a:r>
              <a:rPr kumimoji="1" lang="en-US" altLang="ja-JP" dirty="0" smtClean="0"/>
              <a:t>)</a:t>
            </a:r>
          </a:p>
          <a:p>
            <a:pPr lvl="1"/>
            <a:r>
              <a:rPr kumimoji="1" lang="en-US" altLang="ja-JP" dirty="0" smtClean="0"/>
              <a:t>Classify the technical feature in the IEEE 802.22-2011 standard from the viewpoint of usage cases</a:t>
            </a:r>
            <a:br>
              <a:rPr kumimoji="1" lang="en-US" altLang="ja-JP" dirty="0" smtClean="0"/>
            </a:br>
            <a:r>
              <a:rPr kumimoji="1" lang="en-US" altLang="ja-JP" dirty="0" smtClean="0"/>
              <a:t>(Clarify what we need to develop in this study group)</a:t>
            </a:r>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Aug 2011</a:t>
            </a:r>
            <a:endParaRPr lang="en-US" dirty="0"/>
          </a:p>
        </p:txBody>
      </p:sp>
      <p:sp>
        <p:nvSpPr>
          <p:cNvPr id="5" name="フッター プレースホルダー 4"/>
          <p:cNvSpPr>
            <a:spLocks noGrp="1"/>
          </p:cNvSpPr>
          <p:nvPr>
            <p:ph type="ftr" sz="quarter" idx="11"/>
          </p:nvPr>
        </p:nvSpPr>
        <p:spPr/>
        <p:txBody>
          <a:bodyPr/>
          <a:lstStyle/>
          <a:p>
            <a:r>
              <a:rPr lang="en-US" smtClean="0"/>
              <a:t>Shigenobu Sasaki, Niigata University</a:t>
            </a:r>
            <a:endParaRPr lang="en-US"/>
          </a:p>
        </p:txBody>
      </p:sp>
      <p:sp>
        <p:nvSpPr>
          <p:cNvPr id="6" name="スライド番号プレースホルダー 5"/>
          <p:cNvSpPr>
            <a:spLocks noGrp="1"/>
          </p:cNvSpPr>
          <p:nvPr>
            <p:ph type="sldNum" sz="quarter" idx="12"/>
          </p:nvPr>
        </p:nvSpPr>
        <p:spPr/>
        <p:txBody>
          <a:bodyPr/>
          <a:lstStyle/>
          <a:p>
            <a:r>
              <a:rPr lang="en-US" smtClean="0"/>
              <a:t>Slide </a:t>
            </a:r>
            <a:fld id="{4D4FA1FF-0ED4-4B96-B4F5-2F01A1E3F25F}" type="slidenum">
              <a:rPr lang="en-US" smtClean="0"/>
              <a:pPr/>
              <a:t>6</a:t>
            </a:fld>
            <a:endParaRPr lang="en-US"/>
          </a:p>
        </p:txBody>
      </p:sp>
    </p:spTree>
    <p:extLst>
      <p:ext uri="{BB962C8B-B14F-4D97-AF65-F5344CB8AC3E}">
        <p14:creationId xmlns:p14="http://schemas.microsoft.com/office/powerpoint/2010/main" val="3767863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dirty="0" smtClean="0"/>
              <a:t>Aug 2011</a:t>
            </a:r>
            <a:endParaRPr lang="en-US" dirty="0"/>
          </a:p>
        </p:txBody>
      </p:sp>
      <p:sp>
        <p:nvSpPr>
          <p:cNvPr id="5" name="Footer Placeholder 4"/>
          <p:cNvSpPr>
            <a:spLocks noGrp="1"/>
          </p:cNvSpPr>
          <p:nvPr>
            <p:ph type="ftr" sz="quarter" idx="11"/>
          </p:nvPr>
        </p:nvSpPr>
        <p:spPr>
          <a:xfrm>
            <a:off x="6222777" y="6475413"/>
            <a:ext cx="2321148" cy="184666"/>
          </a:xfrm>
        </p:spPr>
        <p:txBody>
          <a:bodyPr/>
          <a:lstStyle/>
          <a:p>
            <a:r>
              <a:rPr lang="en-US" dirty="0" smtClean="0"/>
              <a:t>Shigenobu Sasaki, Niigata University</a:t>
            </a:r>
            <a:endParaRPr lang="en-US" dirty="0"/>
          </a:p>
        </p:txBody>
      </p:sp>
      <p:sp>
        <p:nvSpPr>
          <p:cNvPr id="6" name="Slide Number Placeholder 5"/>
          <p:cNvSpPr>
            <a:spLocks noGrp="1"/>
          </p:cNvSpPr>
          <p:nvPr>
            <p:ph type="sldNum" sz="quarter" idx="12"/>
          </p:nvPr>
        </p:nvSpPr>
        <p:spPr/>
        <p:txBody>
          <a:bodyPr/>
          <a:lstStyle/>
          <a:p>
            <a:r>
              <a:rPr lang="en-US" dirty="0"/>
              <a:t>Slide </a:t>
            </a:r>
            <a:fld id="{9BD72A93-D113-4964-9716-13DC6EFB6825}" type="slidenum">
              <a:rPr lang="en-US"/>
              <a:pPr/>
              <a:t>7</a:t>
            </a:fld>
            <a:endParaRPr lang="en-US" dirty="0"/>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marL="457200" indent="-457200">
              <a:buFont typeface="+mj-lt"/>
              <a:buAutoNum type="arabicPeriod"/>
            </a:pPr>
            <a:r>
              <a:rPr lang="en-US" altLang="ja-JP" dirty="0" smtClean="0"/>
              <a:t>C</a:t>
            </a:r>
            <a:r>
              <a:rPr lang="en-US" altLang="ja-JP" dirty="0"/>
              <a:t>. W. Pyo, et al, IEEE </a:t>
            </a:r>
            <a:r>
              <a:rPr lang="en-US" altLang="ja-JP" dirty="0" smtClean="0"/>
              <a:t>802.22-11/73r1</a:t>
            </a:r>
            <a:r>
              <a:rPr lang="en-US" altLang="ja-JP" dirty="0"/>
              <a:t>, </a:t>
            </a:r>
            <a:r>
              <a:rPr lang="en-US" altLang="ja-JP" dirty="0" smtClean="0"/>
              <a:t>July </a:t>
            </a:r>
            <a:r>
              <a:rPr lang="en-US" altLang="ja-JP" dirty="0"/>
              <a:t>2011</a:t>
            </a:r>
          </a:p>
          <a:p>
            <a:pPr marL="0" indent="0">
              <a:buNone/>
            </a:pPr>
            <a:r>
              <a:rPr lang="en-US" altLang="ja-JP" dirty="0" smtClean="0"/>
              <a:t> </a:t>
            </a:r>
            <a:endParaRPr lang="en-US" dirty="0"/>
          </a:p>
        </p:txBody>
      </p:sp>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17428</TotalTime>
  <Words>1088</Words>
  <Application>Microsoft Office PowerPoint</Application>
  <PresentationFormat>画面に合わせる (4:3)</PresentationFormat>
  <Paragraphs>233</Paragraphs>
  <Slides>7</Slides>
  <Notes>7</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802-22-Submission</vt:lpstr>
      <vt:lpstr>Document</vt:lpstr>
      <vt:lpstr>Technical Aspects of Usage Cases in RASGCIM</vt:lpstr>
      <vt:lpstr>Abstract</vt:lpstr>
      <vt:lpstr>Usage Case Matrix (Doc. 802.22-11/73r1, slide 15)</vt:lpstr>
      <vt:lpstr>Technical Aspects of Usage Cases (1)</vt:lpstr>
      <vt:lpstr>Technical Aspects of Usage Cases (2)</vt:lpstr>
      <vt:lpstr>Conclusion</vt:lpstr>
      <vt:lpstr>References</vt:lpstr>
    </vt:vector>
  </TitlesOfParts>
  <Company>Customer Solutions BAE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apurva.mody</dc:creator>
  <cp:lastModifiedBy>Shigenobu Sasaki</cp:lastModifiedBy>
  <cp:revision>56</cp:revision>
  <cp:lastPrinted>1998-02-10T13:28:06Z</cp:lastPrinted>
  <dcterms:created xsi:type="dcterms:W3CDTF">2010-04-08T03:57:18Z</dcterms:created>
  <dcterms:modified xsi:type="dcterms:W3CDTF">2011-08-01T17:28:43Z</dcterms:modified>
</cp:coreProperties>
</file>