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69" r:id="rId3"/>
    <p:sldId id="257" r:id="rId4"/>
    <p:sldId id="271" r:id="rId5"/>
    <p:sldId id="272" r:id="rId6"/>
    <p:sldId id="275" r:id="rId7"/>
    <p:sldId id="284" r:id="rId8"/>
    <p:sldId id="285" r:id="rId9"/>
    <p:sldId id="286" r:id="rId10"/>
    <p:sldId id="291" r:id="rId11"/>
    <p:sldId id="287" r:id="rId12"/>
    <p:sldId id="289" r:id="rId13"/>
    <p:sldId id="288" r:id="rId14"/>
  </p:sldIdLst>
  <p:sldSz cx="9144000" cy="6858000" type="screen4x3"/>
  <p:notesSz cx="6858000" cy="9034463"/>
  <p:defaultTextStyle>
    <a:defPPr>
      <a:defRPr lang="en-US"/>
    </a:defPPr>
    <a:lvl1pPr algn="l" rtl="0" fontAlgn="base">
      <a:spcBef>
        <a:spcPct val="0"/>
      </a:spcBef>
      <a:spcAft>
        <a:spcPct val="0"/>
      </a:spcAft>
      <a:defRPr sz="3200" b="1" kern="1200">
        <a:solidFill>
          <a:schemeClr val="tx2"/>
        </a:solidFill>
        <a:latin typeface="Times New Roman" pitchFamily="18" charset="0"/>
        <a:ea typeface="+mn-ea"/>
        <a:cs typeface="Arial" charset="0"/>
      </a:defRPr>
    </a:lvl1pPr>
    <a:lvl2pPr marL="457200" algn="l" rtl="0" fontAlgn="base">
      <a:spcBef>
        <a:spcPct val="0"/>
      </a:spcBef>
      <a:spcAft>
        <a:spcPct val="0"/>
      </a:spcAft>
      <a:defRPr sz="3200" b="1" kern="1200">
        <a:solidFill>
          <a:schemeClr val="tx2"/>
        </a:solidFill>
        <a:latin typeface="Times New Roman" pitchFamily="18" charset="0"/>
        <a:ea typeface="+mn-ea"/>
        <a:cs typeface="Arial" charset="0"/>
      </a:defRPr>
    </a:lvl2pPr>
    <a:lvl3pPr marL="914400" algn="l" rtl="0" fontAlgn="base">
      <a:spcBef>
        <a:spcPct val="0"/>
      </a:spcBef>
      <a:spcAft>
        <a:spcPct val="0"/>
      </a:spcAft>
      <a:defRPr sz="3200" b="1" kern="1200">
        <a:solidFill>
          <a:schemeClr val="tx2"/>
        </a:solidFill>
        <a:latin typeface="Times New Roman" pitchFamily="18" charset="0"/>
        <a:ea typeface="+mn-ea"/>
        <a:cs typeface="Arial" charset="0"/>
      </a:defRPr>
    </a:lvl3pPr>
    <a:lvl4pPr marL="1371600" algn="l" rtl="0" fontAlgn="base">
      <a:spcBef>
        <a:spcPct val="0"/>
      </a:spcBef>
      <a:spcAft>
        <a:spcPct val="0"/>
      </a:spcAft>
      <a:defRPr sz="3200" b="1" kern="1200">
        <a:solidFill>
          <a:schemeClr val="tx2"/>
        </a:solidFill>
        <a:latin typeface="Times New Roman" pitchFamily="18" charset="0"/>
        <a:ea typeface="+mn-ea"/>
        <a:cs typeface="Arial" charset="0"/>
      </a:defRPr>
    </a:lvl4pPr>
    <a:lvl5pPr marL="1828800" algn="l" rtl="0" fontAlgn="base">
      <a:spcBef>
        <a:spcPct val="0"/>
      </a:spcBef>
      <a:spcAft>
        <a:spcPct val="0"/>
      </a:spcAft>
      <a:defRPr sz="3200" b="1" kern="1200">
        <a:solidFill>
          <a:schemeClr val="tx2"/>
        </a:solidFill>
        <a:latin typeface="Times New Roman" pitchFamily="18" charset="0"/>
        <a:ea typeface="+mn-ea"/>
        <a:cs typeface="Arial" charset="0"/>
      </a:defRPr>
    </a:lvl5pPr>
    <a:lvl6pPr marL="2286000" algn="l" defTabSz="914400" rtl="0" eaLnBrk="1" latinLnBrk="0" hangingPunct="1">
      <a:defRPr sz="3200" b="1" kern="1200">
        <a:solidFill>
          <a:schemeClr val="tx2"/>
        </a:solidFill>
        <a:latin typeface="Times New Roman" pitchFamily="18" charset="0"/>
        <a:ea typeface="+mn-ea"/>
        <a:cs typeface="Arial" charset="0"/>
      </a:defRPr>
    </a:lvl6pPr>
    <a:lvl7pPr marL="2743200" algn="l" defTabSz="914400" rtl="0" eaLnBrk="1" latinLnBrk="0" hangingPunct="1">
      <a:defRPr sz="3200" b="1" kern="1200">
        <a:solidFill>
          <a:schemeClr val="tx2"/>
        </a:solidFill>
        <a:latin typeface="Times New Roman" pitchFamily="18" charset="0"/>
        <a:ea typeface="+mn-ea"/>
        <a:cs typeface="Arial" charset="0"/>
      </a:defRPr>
    </a:lvl7pPr>
    <a:lvl8pPr marL="3200400" algn="l" defTabSz="914400" rtl="0" eaLnBrk="1" latinLnBrk="0" hangingPunct="1">
      <a:defRPr sz="3200" b="1" kern="1200">
        <a:solidFill>
          <a:schemeClr val="tx2"/>
        </a:solidFill>
        <a:latin typeface="Times New Roman" pitchFamily="18" charset="0"/>
        <a:ea typeface="+mn-ea"/>
        <a:cs typeface="Arial" charset="0"/>
      </a:defRPr>
    </a:lvl8pPr>
    <a:lvl9pPr marL="3657600" algn="l" defTabSz="914400" rtl="0" eaLnBrk="1" latinLnBrk="0" hangingPunct="1">
      <a:defRPr sz="3200" b="1" kern="1200">
        <a:solidFill>
          <a:schemeClr val="tx2"/>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ziz" initials="a" lastIdx="38"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98" autoAdjust="0"/>
    <p:restoredTop sz="94660" autoAdjust="0"/>
  </p:normalViewPr>
  <p:slideViewPr>
    <p:cSldViewPr>
      <p:cViewPr varScale="1">
        <p:scale>
          <a:sx n="75" d="100"/>
          <a:sy n="75" d="100"/>
        </p:scale>
        <p:origin x="-5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0" d="100"/>
          <a:sy n="60" d="100"/>
        </p:scale>
        <p:origin x="-2538" y="-102"/>
      </p:cViewPr>
      <p:guideLst>
        <p:guide orient="horz" pos="2845"/>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smtClean="0"/>
              <a:t>doc.: IEEE 802.22-11/xxxxr0</a:t>
            </a:r>
            <a:endParaRPr lang="en-US"/>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smtClean="0"/>
              <a:t>Chunyi SONG, NICT</a:t>
            </a:r>
            <a:endParaRPr lang="en-US"/>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cs typeface="+mn-cs"/>
              </a:defRPr>
            </a:lvl1pPr>
          </a:lstStyle>
          <a:p>
            <a:pPr>
              <a:defRPr/>
            </a:pPr>
            <a:r>
              <a:rPr lang="en-US" altLang="ja-JP"/>
              <a:t>Page </a:t>
            </a:r>
            <a:fld id="{01F4E574-E259-47BF-80CB-8A9D08A09975}" type="slidenum">
              <a:rPr lang="en-US" altLang="ja-JP"/>
              <a:pPr>
                <a:defRPr/>
              </a:pPr>
              <a:t>‹#›</a:t>
            </a:fld>
            <a:endParaRPr lang="en-US" altLang="ja-JP"/>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eaLnBrk="0" hangingPunct="0">
              <a:defRPr sz="1400">
                <a:solidFill>
                  <a:schemeClr val="tx1"/>
                </a:solidFill>
                <a:cs typeface="+mn-cs"/>
              </a:defRPr>
            </a:lvl1pPr>
          </a:lstStyle>
          <a:p>
            <a:pPr>
              <a:defRPr/>
            </a:pPr>
            <a:r>
              <a:rPr lang="en-US" smtClean="0"/>
              <a:t>doc.: IEEE 802.22-11/xxxxr0</a:t>
            </a:r>
            <a:endParaRPr lang="en-US"/>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400">
                <a:solidFill>
                  <a:schemeClr val="tx1"/>
                </a:solidFill>
                <a:cs typeface="+mn-cs"/>
              </a:defRPr>
            </a:lvl1pPr>
          </a:lstStyle>
          <a:p>
            <a:pPr>
              <a:defRPr/>
            </a:pPr>
            <a:r>
              <a:rPr lang="en-US"/>
              <a:t>Month Year</a:t>
            </a:r>
          </a:p>
        </p:txBody>
      </p:sp>
      <p:sp>
        <p:nvSpPr>
          <p:cNvPr id="16388"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eaLnBrk="0" hangingPunct="0">
              <a:defRPr sz="1200" b="0">
                <a:solidFill>
                  <a:schemeClr val="tx1"/>
                </a:solidFill>
                <a:cs typeface="+mn-cs"/>
              </a:defRPr>
            </a:lvl5pPr>
          </a:lstStyle>
          <a:p>
            <a:pPr lvl="4">
              <a:defRPr/>
            </a:pPr>
            <a:r>
              <a:rPr lang="en-US" smtClean="0"/>
              <a:t>Chunyi SONG, NICT</a:t>
            </a:r>
            <a:endParaRPr lang="en-US"/>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altLang="ja-JP"/>
              <a:t>Page </a:t>
            </a:r>
            <a:fld id="{83BA75F2-22C6-4CA0-AEE1-0CB171DBADED}" type="slidenum">
              <a:rPr lang="en-US" altLang="ja-JP"/>
              <a:pPr>
                <a:defRPr/>
              </a:pPr>
              <a:t>‹#›</a:t>
            </a:fld>
            <a:endParaRPr lang="en-US" altLang="ja-JP"/>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defTabSz="896938" eaLnBrk="0" hangingPunct="0">
              <a:defRPr/>
            </a:pPr>
            <a:r>
              <a:rPr lang="en-US" sz="1200" b="0">
                <a:solidFill>
                  <a:schemeClr val="tx1"/>
                </a:solidFill>
                <a:cs typeface="+mn-cs"/>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ltLang="ja-JP" smtClean="0"/>
              <a:t>doc.: IEEE 802.22-11/xxxxr0</a:t>
            </a:r>
            <a:endParaRPr lang="en-US" altLang="ja-JP"/>
          </a:p>
        </p:txBody>
      </p:sp>
      <p:sp>
        <p:nvSpPr>
          <p:cNvPr id="14339" name="Rectangle 3"/>
          <p:cNvSpPr>
            <a:spLocks noGrp="1" noChangeArrowheads="1"/>
          </p:cNvSpPr>
          <p:nvPr>
            <p:ph type="dt" sz="quarter" idx="1"/>
          </p:nvPr>
        </p:nvSpPr>
        <p:spPr/>
        <p:txBody>
          <a:bodyPr/>
          <a:lstStyle/>
          <a:p>
            <a:pPr>
              <a:defRPr/>
            </a:pPr>
            <a:r>
              <a:rPr lang="en-US" altLang="ja-JP" smtClean="0"/>
              <a:t>Month Year</a:t>
            </a:r>
          </a:p>
        </p:txBody>
      </p:sp>
      <p:sp>
        <p:nvSpPr>
          <p:cNvPr id="14340" name="Rectangle 6"/>
          <p:cNvSpPr>
            <a:spLocks noGrp="1" noChangeArrowheads="1"/>
          </p:cNvSpPr>
          <p:nvPr>
            <p:ph type="ftr" sz="quarter" idx="4"/>
          </p:nvPr>
        </p:nvSpPr>
        <p:spPr/>
        <p:txBody>
          <a:bodyPr/>
          <a:lstStyle/>
          <a:p>
            <a:pPr lvl="4">
              <a:defRPr/>
            </a:pPr>
            <a:r>
              <a:rPr lang="en-US" altLang="ja-JP" smtClean="0"/>
              <a:t>Chunyi SONG, NICT</a:t>
            </a:r>
          </a:p>
        </p:txBody>
      </p:sp>
      <p:sp>
        <p:nvSpPr>
          <p:cNvPr id="14341" name="Rectangle 7"/>
          <p:cNvSpPr>
            <a:spLocks noGrp="1" noChangeArrowheads="1"/>
          </p:cNvSpPr>
          <p:nvPr>
            <p:ph type="sldNum" sz="quarter" idx="5"/>
          </p:nvPr>
        </p:nvSpPr>
        <p:spPr/>
        <p:txBody>
          <a:bodyPr/>
          <a:lstStyle/>
          <a:p>
            <a:pPr>
              <a:defRPr/>
            </a:pPr>
            <a:r>
              <a:rPr lang="en-US" altLang="ja-JP" smtClean="0"/>
              <a:t>Page </a:t>
            </a:r>
            <a:fld id="{5727FA90-0BA8-43EA-B0BA-47B841224BD7}" type="slidenum">
              <a:rPr lang="en-US" altLang="ja-JP" smtClean="0"/>
              <a:pPr>
                <a:defRPr/>
              </a:pPr>
              <a:t>1</a:t>
            </a:fld>
            <a:endParaRPr lang="en-US" altLang="ja-JP"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altLang="ja-JP" smtClean="0"/>
              <a:t>doc.: IEEE 802.22-11/xxxxr0</a:t>
            </a:r>
            <a:endParaRPr lang="en-US" altLang="ja-JP"/>
          </a:p>
        </p:txBody>
      </p:sp>
      <p:sp>
        <p:nvSpPr>
          <p:cNvPr id="15363" name="Rectangle 3"/>
          <p:cNvSpPr>
            <a:spLocks noGrp="1" noChangeArrowheads="1"/>
          </p:cNvSpPr>
          <p:nvPr>
            <p:ph type="dt" sz="quarter" idx="1"/>
          </p:nvPr>
        </p:nvSpPr>
        <p:spPr/>
        <p:txBody>
          <a:bodyPr/>
          <a:lstStyle/>
          <a:p>
            <a:pPr>
              <a:defRPr/>
            </a:pPr>
            <a:r>
              <a:rPr lang="en-US" altLang="ja-JP" smtClean="0"/>
              <a:t>Month Year</a:t>
            </a:r>
          </a:p>
        </p:txBody>
      </p:sp>
      <p:sp>
        <p:nvSpPr>
          <p:cNvPr id="15364" name="Rectangle 6"/>
          <p:cNvSpPr>
            <a:spLocks noGrp="1" noChangeArrowheads="1"/>
          </p:cNvSpPr>
          <p:nvPr>
            <p:ph type="ftr" sz="quarter" idx="4"/>
          </p:nvPr>
        </p:nvSpPr>
        <p:spPr/>
        <p:txBody>
          <a:bodyPr/>
          <a:lstStyle/>
          <a:p>
            <a:pPr lvl="4">
              <a:defRPr/>
            </a:pPr>
            <a:r>
              <a:rPr lang="en-US" altLang="ja-JP" smtClean="0"/>
              <a:t>Chunyi SONG, NICT</a:t>
            </a:r>
          </a:p>
        </p:txBody>
      </p:sp>
      <p:sp>
        <p:nvSpPr>
          <p:cNvPr id="15365" name="Rectangle 7"/>
          <p:cNvSpPr>
            <a:spLocks noGrp="1" noChangeArrowheads="1"/>
          </p:cNvSpPr>
          <p:nvPr>
            <p:ph type="sldNum" sz="quarter" idx="5"/>
          </p:nvPr>
        </p:nvSpPr>
        <p:spPr/>
        <p:txBody>
          <a:bodyPr/>
          <a:lstStyle/>
          <a:p>
            <a:pPr>
              <a:defRPr/>
            </a:pPr>
            <a:r>
              <a:rPr lang="en-US" altLang="ja-JP" smtClean="0"/>
              <a:t>Page </a:t>
            </a:r>
            <a:fld id="{158370E0-F92A-4E12-8689-40419E5DD02A}" type="slidenum">
              <a:rPr lang="en-US" altLang="ja-JP" smtClean="0"/>
              <a:pPr>
                <a:defRPr/>
              </a:pPr>
              <a:t>2</a:t>
            </a:fld>
            <a:endParaRPr lang="en-US" altLang="ja-JP" smtClean="0"/>
          </a:p>
        </p:txBody>
      </p:sp>
      <p:sp>
        <p:nvSpPr>
          <p:cNvPr id="18438" name="Rectangle 2"/>
          <p:cNvSpPr>
            <a:spLocks noGrp="1" noRot="1" noChangeAspect="1" noChangeArrowheads="1" noTextEdit="1"/>
          </p:cNvSpPr>
          <p:nvPr>
            <p:ph type="sldImg"/>
          </p:nvPr>
        </p:nvSpPr>
        <p:spPr>
          <a:ln cap="flat"/>
        </p:spPr>
      </p:sp>
      <p:sp>
        <p:nvSpPr>
          <p:cNvPr id="18439" name="Rectangle 3"/>
          <p:cNvSpPr>
            <a:spLocks noGrp="1" noChangeArrowheads="1"/>
          </p:cNvSpPr>
          <p:nvPr>
            <p:ph type="body" idx="1"/>
          </p:nvPr>
        </p:nvSpPr>
        <p:spPr>
          <a:noFill/>
          <a:ln/>
        </p:spPr>
        <p:txBody>
          <a:bodyPr lIns="93355" rIns="93355"/>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A399FB3-9D8F-4694-9578-76E872011841}"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B101BE24-9D36-46E0-8E33-7204BC144DD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9AEC83A-4D0F-4006-8F2A-F27CB7DB5009}"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819D011E-5608-4D42-A2B5-E7459AAD0410}" type="slidenum">
              <a:rPr lang="en-SG"/>
              <a:pPr>
                <a:defRPr/>
              </a:pPr>
              <a:t>‹#›</a:t>
            </a:fld>
            <a:endParaRPr lang="en-SG"/>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46A529B1-A16A-43D0-9DFF-ABF03A780583}" type="slidenum">
              <a:rPr lang="en-SG"/>
              <a:pPr>
                <a:defRPr/>
              </a:pPr>
              <a:t>‹#›</a:t>
            </a:fld>
            <a:endParaRPr lang="en-SG"/>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01658F97-635F-4398-8526-4BB9E8E0AE89}" type="slidenum">
              <a:rPr lang="en-SG"/>
              <a:pPr>
                <a:defRPr/>
              </a:pPr>
              <a:t>‹#›</a:t>
            </a:fld>
            <a:endParaRPr lang="en-SG"/>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6"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7" name="Slide Number Placeholder 5"/>
          <p:cNvSpPr>
            <a:spLocks noGrp="1"/>
          </p:cNvSpPr>
          <p:nvPr>
            <p:ph type="sldNum" sz="quarter" idx="12"/>
          </p:nvPr>
        </p:nvSpPr>
        <p:spPr/>
        <p:txBody>
          <a:bodyPr/>
          <a:lstStyle>
            <a:lvl1pPr>
              <a:defRPr/>
            </a:lvl1pPr>
          </a:lstStyle>
          <a:p>
            <a:pPr>
              <a:defRPr/>
            </a:pPr>
            <a:fld id="{C0B3AD59-3C41-42EE-8229-11C5A235978D}" type="slidenum">
              <a:rPr lang="en-SG"/>
              <a:pPr>
                <a:defRPr/>
              </a:pPr>
              <a:t>‹#›</a:t>
            </a:fld>
            <a:endParaRPr lang="en-SG"/>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8"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9" name="Slide Number Placeholder 5"/>
          <p:cNvSpPr>
            <a:spLocks noGrp="1"/>
          </p:cNvSpPr>
          <p:nvPr>
            <p:ph type="sldNum" sz="quarter" idx="12"/>
          </p:nvPr>
        </p:nvSpPr>
        <p:spPr/>
        <p:txBody>
          <a:bodyPr/>
          <a:lstStyle>
            <a:lvl1pPr>
              <a:defRPr/>
            </a:lvl1pPr>
          </a:lstStyle>
          <a:p>
            <a:pPr>
              <a:defRPr/>
            </a:pPr>
            <a:fld id="{F6A312A9-9AB9-46F8-9E7F-677F79AB8CBA}" type="slidenum">
              <a:rPr lang="en-SG"/>
              <a:pPr>
                <a:defRPr/>
              </a:pPr>
              <a:t>‹#›</a:t>
            </a:fld>
            <a:endParaRPr lang="en-SG"/>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4"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5" name="Slide Number Placeholder 5"/>
          <p:cNvSpPr>
            <a:spLocks noGrp="1"/>
          </p:cNvSpPr>
          <p:nvPr>
            <p:ph type="sldNum" sz="quarter" idx="12"/>
          </p:nvPr>
        </p:nvSpPr>
        <p:spPr/>
        <p:txBody>
          <a:bodyPr/>
          <a:lstStyle>
            <a:lvl1pPr>
              <a:defRPr/>
            </a:lvl1pPr>
          </a:lstStyle>
          <a:p>
            <a:pPr>
              <a:defRPr/>
            </a:pPr>
            <a:fld id="{FA36EABD-28D5-4B2F-97F4-C3542C863C47}" type="slidenum">
              <a:rPr lang="en-SG"/>
              <a:pPr>
                <a:defRPr/>
              </a:pPr>
              <a:t>‹#›</a:t>
            </a:fld>
            <a:endParaRPr lang="en-SG"/>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3"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4" name="Slide Number Placeholder 5"/>
          <p:cNvSpPr>
            <a:spLocks noGrp="1"/>
          </p:cNvSpPr>
          <p:nvPr>
            <p:ph type="sldNum" sz="quarter" idx="12"/>
          </p:nvPr>
        </p:nvSpPr>
        <p:spPr/>
        <p:txBody>
          <a:bodyPr/>
          <a:lstStyle>
            <a:lvl1pPr>
              <a:defRPr/>
            </a:lvl1pPr>
          </a:lstStyle>
          <a:p>
            <a:pPr>
              <a:defRPr/>
            </a:pPr>
            <a:fld id="{69934626-D886-4BEE-896A-E4494F94AF30}" type="slidenum">
              <a:rPr lang="en-SG"/>
              <a:pPr>
                <a:defRPr/>
              </a:pPr>
              <a:t>‹#›</a:t>
            </a:fld>
            <a:endParaRPr lang="en-SG"/>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6"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7" name="Slide Number Placeholder 5"/>
          <p:cNvSpPr>
            <a:spLocks noGrp="1"/>
          </p:cNvSpPr>
          <p:nvPr>
            <p:ph type="sldNum" sz="quarter" idx="12"/>
          </p:nvPr>
        </p:nvSpPr>
        <p:spPr/>
        <p:txBody>
          <a:bodyPr/>
          <a:lstStyle>
            <a:lvl1pPr>
              <a:defRPr/>
            </a:lvl1pPr>
          </a:lstStyle>
          <a:p>
            <a:pPr>
              <a:defRPr/>
            </a:pPr>
            <a:fld id="{B22A9703-A0F7-4F5A-B77E-AFFD679D6778}" type="slidenum">
              <a:rPr lang="en-SG"/>
              <a:pPr>
                <a:defRPr/>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5569F0-4EC1-4126-ABDE-FCA0B5D36537}"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6"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7" name="Slide Number Placeholder 5"/>
          <p:cNvSpPr>
            <a:spLocks noGrp="1"/>
          </p:cNvSpPr>
          <p:nvPr>
            <p:ph type="sldNum" sz="quarter" idx="12"/>
          </p:nvPr>
        </p:nvSpPr>
        <p:spPr/>
        <p:txBody>
          <a:bodyPr/>
          <a:lstStyle>
            <a:lvl1pPr>
              <a:defRPr/>
            </a:lvl1pPr>
          </a:lstStyle>
          <a:p>
            <a:pPr>
              <a:defRPr/>
            </a:pPr>
            <a:fld id="{25DEBE89-9D6D-45DF-94FE-9C64A82A9E31}" type="slidenum">
              <a:rPr lang="en-SG"/>
              <a:pPr>
                <a:defRPr/>
              </a:pPr>
              <a:t>‹#›</a:t>
            </a:fld>
            <a:endParaRPr lang="en-SG"/>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C08E5B21-CCDD-414B-84E7-86C5690E7BC4}" type="slidenum">
              <a:rPr lang="en-SG"/>
              <a:pPr>
                <a:defRPr/>
              </a:pPr>
              <a:t>‹#›</a:t>
            </a:fld>
            <a:endParaRPr lang="en-SG"/>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r>
              <a:rPr lang="en-US" altLang="ja-JP" smtClean="0"/>
              <a:t>June 2011</a:t>
            </a:r>
            <a:endParaRPr lang="en-SG"/>
          </a:p>
        </p:txBody>
      </p:sp>
      <p:sp>
        <p:nvSpPr>
          <p:cNvPr id="5" name="Footer Placeholder 4"/>
          <p:cNvSpPr>
            <a:spLocks noGrp="1"/>
          </p:cNvSpPr>
          <p:nvPr>
            <p:ph type="ftr" sz="quarter" idx="11"/>
          </p:nvPr>
        </p:nvSpPr>
        <p:spPr/>
        <p:txBody>
          <a:bodyPr/>
          <a:lstStyle>
            <a:lvl1pPr>
              <a:defRPr/>
            </a:lvl1pPr>
          </a:lstStyle>
          <a:p>
            <a:pPr>
              <a:defRPr/>
            </a:pPr>
            <a:r>
              <a:rPr lang="en-SG" smtClean="0"/>
              <a:t>Chunyi Song, NICT</a:t>
            </a:r>
            <a:endParaRPr lang="en-SG"/>
          </a:p>
        </p:txBody>
      </p:sp>
      <p:sp>
        <p:nvSpPr>
          <p:cNvPr id="6" name="Slide Number Placeholder 5"/>
          <p:cNvSpPr>
            <a:spLocks noGrp="1"/>
          </p:cNvSpPr>
          <p:nvPr>
            <p:ph type="sldNum" sz="quarter" idx="12"/>
          </p:nvPr>
        </p:nvSpPr>
        <p:spPr/>
        <p:txBody>
          <a:bodyPr/>
          <a:lstStyle>
            <a:lvl1pPr>
              <a:defRPr/>
            </a:lvl1pPr>
          </a:lstStyle>
          <a:p>
            <a:pPr>
              <a:defRPr/>
            </a:pPr>
            <a:fld id="{F057AF16-2C92-4078-9142-B90F11DDB9EB}"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524E1F6-01C2-44EB-9FCA-B89D48DB3F4A}"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6BD2E30-75C0-4709-9C7A-74A40ECFE621}"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EDD62157-18D2-4CC2-94F8-CAF618048460}"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1C784E6B-5B89-4CA4-A1A0-D9112C4ABCF5}"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20AA50B4-4CAA-458B-BB0D-66B8C6EE58E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BCAC57E-4BA4-4B1F-B939-5C6DB471BBEC}"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June 2011</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Chunyi Song, NICT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B60C4164-3E60-49E6-98DD-6E00B6766B65}"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3375"/>
            <a:ext cx="103822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hangingPunct="0">
              <a:defRPr sz="1800">
                <a:solidFill>
                  <a:schemeClr val="tx1"/>
                </a:solidFill>
                <a:cs typeface="+mn-cs"/>
              </a:defRPr>
            </a:lvl1pPr>
          </a:lstStyle>
          <a:p>
            <a:pPr>
              <a:defRPr/>
            </a:pPr>
            <a:r>
              <a:rPr lang="en-US" altLang="ja-JP" smtClean="0"/>
              <a:t>June 2011</a:t>
            </a:r>
            <a:endParaRPr lang="en-US"/>
          </a:p>
        </p:txBody>
      </p:sp>
      <p:sp>
        <p:nvSpPr>
          <p:cNvPr id="1029" name="Rectangle 5"/>
          <p:cNvSpPr>
            <a:spLocks noGrp="1" noChangeArrowheads="1"/>
          </p:cNvSpPr>
          <p:nvPr>
            <p:ph type="ftr" sz="quarter" idx="3"/>
          </p:nvPr>
        </p:nvSpPr>
        <p:spPr bwMode="auto">
          <a:xfrm>
            <a:off x="7051675" y="6475413"/>
            <a:ext cx="1492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z="1200" b="0">
                <a:solidFill>
                  <a:schemeClr val="tx1"/>
                </a:solidFill>
                <a:cs typeface="+mn-cs"/>
              </a:defRPr>
            </a:lvl1pPr>
          </a:lstStyle>
          <a:p>
            <a:pPr>
              <a:defRPr/>
            </a:pPr>
            <a:r>
              <a:rPr lang="en-US" smtClean="0"/>
              <a:t>Chunyi Song, NICT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z="1200" b="0">
                <a:solidFill>
                  <a:schemeClr val="tx1"/>
                </a:solidFill>
                <a:ea typeface="ＭＳ Ｐゴシック" pitchFamily="50" charset="-128"/>
                <a:cs typeface="+mn-cs"/>
              </a:defRPr>
            </a:lvl1pPr>
          </a:lstStyle>
          <a:p>
            <a:pPr>
              <a:defRPr/>
            </a:pPr>
            <a:r>
              <a:rPr lang="en-US" altLang="ja-JP"/>
              <a:t>Slide </a:t>
            </a:r>
            <a:fld id="{C8E627DA-A4A0-45D4-BA51-81006AE9BACC}" type="slidenum">
              <a:rPr lang="en-US" altLang="ja-JP"/>
              <a:pPr>
                <a:defRPr/>
              </a:pPr>
              <a:t>‹#›</a:t>
            </a:fld>
            <a:endParaRPr lang="en-US" altLang="ja-JP"/>
          </a:p>
        </p:txBody>
      </p:sp>
      <p:sp>
        <p:nvSpPr>
          <p:cNvPr id="1031" name="Rectangle 7"/>
          <p:cNvSpPr>
            <a:spLocks noChangeArrowheads="1"/>
          </p:cNvSpPr>
          <p:nvPr/>
        </p:nvSpPr>
        <p:spPr bwMode="auto">
          <a:xfrm>
            <a:off x="5393318" y="332601"/>
            <a:ext cx="3052182"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dirty="0">
                <a:solidFill>
                  <a:schemeClr val="tx1"/>
                </a:solidFill>
                <a:cs typeface="+mn-cs"/>
              </a:rPr>
              <a:t>doc.: IEEE </a:t>
            </a:r>
            <a:r>
              <a:rPr lang="en-US" sz="1800" dirty="0" smtClean="0">
                <a:solidFill>
                  <a:schemeClr val="tx1"/>
                </a:solidFill>
                <a:cs typeface="+mn-cs"/>
              </a:rPr>
              <a:t>802.22-11/70r1</a:t>
            </a:r>
            <a:endParaRPr lang="en-US" sz="1800"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sz="1200" b="0">
                <a:solidFill>
                  <a:schemeClr val="tx1"/>
                </a:solidFill>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lgn="ct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endParaRPr lang="en-SG" smtClean="0"/>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ltLang="ja-JP" smtClean="0"/>
              <a:t>June 2011</a:t>
            </a:r>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SG" smtClean="0"/>
              <a:t>Chunyi Song, NICT</a:t>
            </a: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7125932-4CAC-4121-AF8A-23FB0C805449}"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mailto:patcom@iee.org"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whu@ieee.org" TargetMode="External"/><Relationship Id="rId5" Type="http://schemas.openxmlformats.org/officeDocument/2006/relationships/hyperlink" Target="http://standards.ieee.org/guides/bylaws/sb-bylaws.pdf" TargetMode="Externa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1028" name="Footer Placeholder 4"/>
          <p:cNvSpPr>
            <a:spLocks noGrp="1"/>
          </p:cNvSpPr>
          <p:nvPr>
            <p:ph type="ftr" sz="quarter" idx="11"/>
          </p:nvPr>
        </p:nvSpPr>
        <p:spPr>
          <a:xfrm>
            <a:off x="7089775" y="6475413"/>
            <a:ext cx="1454150" cy="184150"/>
          </a:xfrm>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1029" name="Slide Number Placeholder 5"/>
          <p:cNvSpPr>
            <a:spLocks noGrp="1"/>
          </p:cNvSpPr>
          <p:nvPr>
            <p:ph type="sldNum" sz="quarter" idx="12"/>
          </p:nvPr>
        </p:nvSpPr>
        <p:spPr/>
        <p:txBody>
          <a:bodyPr/>
          <a:lstStyle/>
          <a:p>
            <a:pPr>
              <a:defRPr/>
            </a:pPr>
            <a:r>
              <a:rPr lang="en-US" altLang="ja-JP" smtClean="0">
                <a:ea typeface="ＭＳ Ｐゴシック" pitchFamily="34" charset="-128"/>
              </a:rPr>
              <a:t>Slide </a:t>
            </a:r>
            <a:fld id="{6ABC4E05-86A4-482E-9D28-F95EBA6B82B3}" type="slidenum">
              <a:rPr lang="en-US" altLang="ja-JP" smtClean="0">
                <a:ea typeface="ＭＳ Ｐゴシック" pitchFamily="34" charset="-128"/>
              </a:rPr>
              <a:pPr>
                <a:defRPr/>
              </a:pPr>
              <a:t>1</a:t>
            </a:fld>
            <a:endParaRPr lang="en-US" altLang="ja-JP" smtClean="0">
              <a:ea typeface="ＭＳ Ｐゴシック" pitchFamily="34" charset="-128"/>
            </a:endParaRPr>
          </a:p>
        </p:txBody>
      </p:sp>
      <p:sp>
        <p:nvSpPr>
          <p:cNvPr id="1030" name="Rectangle 2"/>
          <p:cNvSpPr>
            <a:spLocks noGrp="1" noChangeArrowheads="1"/>
          </p:cNvSpPr>
          <p:nvPr>
            <p:ph type="title"/>
          </p:nvPr>
        </p:nvSpPr>
        <p:spPr>
          <a:xfrm>
            <a:off x="684213" y="620713"/>
            <a:ext cx="7775575" cy="903287"/>
          </a:xfrm>
        </p:spPr>
        <p:txBody>
          <a:bodyPr/>
          <a:lstStyle/>
          <a:p>
            <a:pPr eaLnBrk="1" hangingPunct="1"/>
            <a:r>
              <a:rPr lang="en-US" altLang="ja-JP" sz="2400" dirty="0" smtClean="0">
                <a:ea typeface="ＭＳ Ｐゴシック" charset="-128"/>
              </a:rPr>
              <a:t>Review of </a:t>
            </a:r>
            <a:r>
              <a:rPr lang="en-US" altLang="ja-JP" sz="2400" dirty="0" smtClean="0">
                <a:solidFill>
                  <a:schemeClr val="tx1"/>
                </a:solidFill>
                <a:ea typeface="ＭＳ Ｐゴシック" charset="-128"/>
              </a:rPr>
              <a:t>802.11</a:t>
            </a:r>
            <a:r>
              <a:rPr lang="en-US" altLang="ja-JP" sz="2400" dirty="0" smtClean="0">
                <a:solidFill>
                  <a:srgbClr val="0070C0"/>
                </a:solidFill>
                <a:ea typeface="ＭＳ Ｐゴシック" charset="-128"/>
              </a:rPr>
              <a:t> </a:t>
            </a:r>
            <a:r>
              <a:rPr lang="en-US" altLang="ja-JP" sz="2400" dirty="0" smtClean="0">
                <a:ea typeface="ＭＳ Ｐゴシック" charset="-128"/>
              </a:rPr>
              <a:t>&amp; Comparison with 802.22 RA Smart Grid and Critical Infrastructure Monitoring</a:t>
            </a:r>
          </a:p>
        </p:txBody>
      </p:sp>
      <p:sp>
        <p:nvSpPr>
          <p:cNvPr id="1031"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altLang="ja-JP" sz="2000" dirty="0" smtClean="0">
                <a:ea typeface="ＭＳ Ｐゴシック" charset="-128"/>
              </a:rPr>
              <a:t>IEEE P802.22 Wireless RANs          Date:</a:t>
            </a:r>
            <a:r>
              <a:rPr lang="en-US" altLang="ja-JP" sz="2000" b="0" dirty="0" smtClean="0">
                <a:ea typeface="ＭＳ Ｐゴシック" charset="-128"/>
              </a:rPr>
              <a:t> 2011-06-22</a:t>
            </a:r>
          </a:p>
        </p:txBody>
      </p:sp>
      <p:graphicFrame>
        <p:nvGraphicFramePr>
          <p:cNvPr id="1026" name="Object 11"/>
          <p:cNvGraphicFramePr>
            <a:graphicFrameLocks noChangeAspect="1"/>
          </p:cNvGraphicFramePr>
          <p:nvPr/>
        </p:nvGraphicFramePr>
        <p:xfrm>
          <a:off x="604838" y="2363788"/>
          <a:ext cx="7891462" cy="2827337"/>
        </p:xfrm>
        <a:graphic>
          <a:graphicData uri="http://schemas.openxmlformats.org/presentationml/2006/ole">
            <p:oleObj spid="_x0000_s1026" name="Document" r:id="rId4" imgW="8291521" imgH="2947788"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a:solidFill>
                  <a:schemeClr val="tx1"/>
                </a:solidFill>
                <a:ea typeface="ＭＳ Ｐゴシック" charset="-128"/>
              </a:rPr>
              <a:t>Authors:</a:t>
            </a:r>
            <a:endParaRPr lang="en-US" altLang="ja-JP" sz="2000" b="0">
              <a:solidFill>
                <a:schemeClr val="tx1"/>
              </a:solidFill>
              <a:ea typeface="ＭＳ Ｐゴシック" charset="-128"/>
            </a:endParaRPr>
          </a:p>
        </p:txBody>
      </p:sp>
      <p:sp>
        <p:nvSpPr>
          <p:cNvPr id="1033" name="Text Box 13"/>
          <p:cNvSpPr txBox="1">
            <a:spLocks noChangeArrowheads="1"/>
          </p:cNvSpPr>
          <p:nvPr/>
        </p:nvSpPr>
        <p:spPr bwMode="auto">
          <a:xfrm>
            <a:off x="609600" y="4495800"/>
            <a:ext cx="8001000" cy="1981200"/>
          </a:xfrm>
          <a:prstGeom prst="rect">
            <a:avLst/>
          </a:prstGeom>
          <a:noFill/>
          <a:ln w="9525" algn="ctr">
            <a:noFill/>
            <a:miter lim="800000"/>
            <a:headEnd/>
            <a:tailEnd/>
          </a:ln>
        </p:spPr>
        <p:txBody>
          <a:bodyPr lIns="92075" tIns="46038" rIns="92075" bIns="46038">
            <a:spAutoFit/>
          </a:bodyPr>
          <a:lstStyle/>
          <a:p>
            <a:pPr eaLnBrk="0" hangingPunct="0"/>
            <a:r>
              <a:rPr lang="en-US" altLang="ja-JP" sz="900" dirty="0">
                <a:solidFill>
                  <a:schemeClr val="tx1"/>
                </a:solidFill>
                <a:ea typeface="ＭＳ Ｐゴシック" charset="-128"/>
              </a:rPr>
              <a:t>Notice:</a:t>
            </a:r>
            <a:r>
              <a:rPr lang="en-US" altLang="ja-JP" sz="900" b="0" dirty="0">
                <a:solidFill>
                  <a:schemeClr val="tx1"/>
                </a:solidFill>
                <a:ea typeface="ＭＳ Ｐゴシック" charset="-128"/>
              </a:rPr>
              <a:t> </a:t>
            </a:r>
            <a:r>
              <a:rPr lang="en-US" altLang="ja-JP" sz="800" b="0" dirty="0">
                <a:solidFill>
                  <a:schemeClr val="tx1"/>
                </a:solidFill>
                <a:ea typeface="ＭＳ Ｐゴシック" charset="-128"/>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ja-JP" sz="900" dirty="0">
              <a:solidFill>
                <a:schemeClr val="tx1"/>
              </a:solidFill>
              <a:ea typeface="ＭＳ Ｐゴシック" charset="-128"/>
            </a:endParaRPr>
          </a:p>
          <a:p>
            <a:pPr eaLnBrk="0" hangingPunct="0"/>
            <a:r>
              <a:rPr lang="en-US" altLang="ja-JP" sz="900" dirty="0">
                <a:solidFill>
                  <a:schemeClr val="tx1"/>
                </a:solidFill>
                <a:ea typeface="ＭＳ Ｐゴシック" charset="-128"/>
              </a:rPr>
              <a:t>Release:</a:t>
            </a:r>
            <a:r>
              <a:rPr lang="en-US" altLang="ja-JP" sz="900" b="0" dirty="0">
                <a:solidFill>
                  <a:schemeClr val="tx1"/>
                </a:solidFill>
                <a:ea typeface="ＭＳ Ｐゴシック" charset="-128"/>
              </a:rPr>
              <a:t> </a:t>
            </a:r>
            <a:r>
              <a:rPr lang="en-US" altLang="ja-JP" sz="800" b="0" dirty="0">
                <a:solidFill>
                  <a:schemeClr val="tx1"/>
                </a:solidFill>
                <a:ea typeface="ＭＳ Ｐゴシック" charset="-128"/>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eaLnBrk="0" hangingPunct="0"/>
            <a:endParaRPr lang="en-US" altLang="ja-JP" sz="900" dirty="0">
              <a:solidFill>
                <a:schemeClr val="tx1"/>
              </a:solidFill>
              <a:ea typeface="ＭＳ Ｐゴシック" charset="-128"/>
            </a:endParaRPr>
          </a:p>
          <a:p>
            <a:pPr eaLnBrk="0" hangingPunct="0"/>
            <a:r>
              <a:rPr lang="en-US" altLang="ja-JP" sz="900" dirty="0">
                <a:solidFill>
                  <a:schemeClr val="tx1"/>
                </a:solidFill>
                <a:ea typeface="ＭＳ Ｐゴシック" charset="-128"/>
              </a:rPr>
              <a:t>Patent Policy and Procedures:</a:t>
            </a:r>
            <a:r>
              <a:rPr lang="en-US" altLang="ja-JP" sz="900" b="0" dirty="0">
                <a:solidFill>
                  <a:schemeClr val="tx1"/>
                </a:solidFill>
                <a:ea typeface="ＭＳ Ｐゴシック" charset="-128"/>
              </a:rPr>
              <a:t> </a:t>
            </a:r>
            <a:r>
              <a:rPr lang="en-US" altLang="ja-JP" sz="800" b="0" dirty="0">
                <a:solidFill>
                  <a:schemeClr val="tx1"/>
                </a:solidFill>
                <a:ea typeface="ＭＳ Ｐゴシック" charset="-128"/>
              </a:rPr>
              <a:t>The contributor is familiar with the IEEE 802 Patent Policy and Procedures </a:t>
            </a:r>
            <a:r>
              <a:rPr lang="en-US" altLang="ja-JP" sz="800" dirty="0">
                <a:solidFill>
                  <a:schemeClr val="tx1"/>
                </a:solidFill>
                <a:ea typeface="ＭＳ Ｐゴシック" charset="-128"/>
                <a:hlinkClick r:id="rId5"/>
              </a:rPr>
              <a:t>http://standards.ieee.org/guides/bylaws/sb-bylaws.pdf</a:t>
            </a:r>
            <a:r>
              <a:rPr lang="en-US" altLang="ja-JP" sz="800" b="0" dirty="0">
                <a:solidFill>
                  <a:schemeClr val="tx1"/>
                </a:solidFill>
                <a:ea typeface="ＭＳ Ｐゴシック" charset="-128"/>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eaLnBrk="0" hangingPunct="0"/>
            <a:r>
              <a:rPr lang="en-US" altLang="ja-JP" sz="800" dirty="0">
                <a:solidFill>
                  <a:schemeClr val="tx1"/>
                </a:solidFill>
                <a:ea typeface="ＭＳ Ｐゴシック" charset="-128"/>
                <a:hlinkClick r:id="rId6"/>
              </a:rPr>
              <a:t>Wendong Hu</a:t>
            </a:r>
            <a:r>
              <a:rPr lang="en-US" altLang="ja-JP" sz="800" b="0" dirty="0">
                <a:solidFill>
                  <a:schemeClr val="tx1"/>
                </a:solidFill>
                <a:ea typeface="ＭＳ Ｐゴシック" charset="-128"/>
              </a:rPr>
              <a:t> as early as possible, in written or electronic form, if patented technology (or technology under patent application) might be incorporated into a draft standard being developed within the IEEE 802.22 Working Group. </a:t>
            </a:r>
            <a:r>
              <a:rPr lang="en-US" altLang="ja-JP" sz="800" dirty="0">
                <a:solidFill>
                  <a:srgbClr val="003399"/>
                </a:solidFill>
                <a:ea typeface="ＭＳ Ｐゴシック" charset="-128"/>
              </a:rPr>
              <a:t>If you have questions, contact the IEEE Patent Committee Administrator at </a:t>
            </a:r>
            <a:r>
              <a:rPr lang="en-US" altLang="ja-JP" sz="800" dirty="0">
                <a:solidFill>
                  <a:srgbClr val="003399"/>
                </a:solidFill>
                <a:ea typeface="ＭＳ Ｐゴシック" charset="-128"/>
                <a:hlinkClick r:id="rId7"/>
              </a:rPr>
              <a:t>patcom@iee.org</a:t>
            </a:r>
            <a:r>
              <a:rPr lang="en-US" altLang="ja-JP" sz="800" dirty="0">
                <a:solidFill>
                  <a:srgbClr val="003399"/>
                </a:solidFill>
                <a:ea typeface="ＭＳ Ｐゴシック" charset="-128"/>
              </a:rPr>
              <a:t>.</a:t>
            </a:r>
            <a:endParaRPr lang="en-US" altLang="ja-JP" sz="800" dirty="0">
              <a:solidFill>
                <a:schemeClr val="tx1"/>
              </a:solidFill>
              <a:ea typeface="ＭＳ Ｐゴシック" charset="-128"/>
            </a:endParaRPr>
          </a:p>
          <a:p>
            <a:pPr eaLnBrk="0" hangingPunct="0">
              <a:spcBef>
                <a:spcPct val="50000"/>
              </a:spcBef>
            </a:pPr>
            <a:endParaRPr lang="en-US" altLang="ja-JP" sz="1000" dirty="0">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685800" y="685800"/>
            <a:ext cx="7772400" cy="655638"/>
          </a:xfrm>
        </p:spPr>
        <p:txBody>
          <a:bodyPr/>
          <a:lstStyle/>
          <a:p>
            <a:pPr eaLnBrk="1" hangingPunct="1"/>
            <a:r>
              <a:rPr lang="en-US" altLang="ja-JP" dirty="0" smtClean="0">
                <a:solidFill>
                  <a:schemeClr val="tx1"/>
                </a:solidFill>
                <a:ea typeface="ＭＳ Ｐゴシック" charset="-128"/>
              </a:rPr>
              <a:t>Distinction with 802.11</a:t>
            </a:r>
            <a:endParaRPr lang="ja-JP" altLang="en-US" smtClean="0">
              <a:solidFill>
                <a:schemeClr val="tx1"/>
              </a:solidFill>
              <a:ea typeface="ＭＳ Ｐゴシック" charset="-128"/>
            </a:endParaRPr>
          </a:p>
        </p:txBody>
      </p:sp>
      <p:sp>
        <p:nvSpPr>
          <p:cNvPr id="11267" name="コンテンツ プレースホルダ 2"/>
          <p:cNvSpPr>
            <a:spLocks noGrp="1"/>
          </p:cNvSpPr>
          <p:nvPr>
            <p:ph idx="1"/>
          </p:nvPr>
        </p:nvSpPr>
        <p:spPr>
          <a:xfrm>
            <a:off x="611188" y="1341438"/>
            <a:ext cx="7772400" cy="5040312"/>
          </a:xfrm>
        </p:spPr>
        <p:txBody>
          <a:bodyPr/>
          <a:lstStyle/>
          <a:p>
            <a:pPr lvl="1" eaLnBrk="1" hangingPunct="1">
              <a:buFontTx/>
              <a:buNone/>
            </a:pPr>
            <a:endParaRPr lang="en-US" altLang="ja-JP" sz="1600" dirty="0" smtClean="0">
              <a:ea typeface="ＭＳ Ｐゴシック" charset="-128"/>
            </a:endParaRPr>
          </a:p>
          <a:p>
            <a:pPr eaLnBrk="1" hangingPunct="1"/>
            <a:r>
              <a:rPr lang="en-US" altLang="ja-JP" sz="1800" dirty="0" smtClean="0">
                <a:ea typeface="ＭＳ Ｐゴシック" charset="-128"/>
              </a:rPr>
              <a:t>IEEE 802.22-2011 is the only 802 PHY/MAC standard in TVWS. </a:t>
            </a:r>
          </a:p>
          <a:p>
            <a:pPr eaLnBrk="1" hangingPunct="1"/>
            <a:r>
              <a:rPr lang="en-US" altLang="ja-JP" sz="1800" dirty="0" smtClean="0">
                <a:ea typeface="ＭＳ Ｐゴシック" charset="-128"/>
              </a:rPr>
              <a:t>Comparing to 802.11, uniqueness of 802.22 New SG </a:t>
            </a:r>
          </a:p>
          <a:p>
            <a:pPr lvl="1" eaLnBrk="1" hangingPunct="1"/>
            <a:r>
              <a:rPr lang="en-US" altLang="ja-JP" sz="1600" dirty="0" smtClean="0">
                <a:ea typeface="ＭＳ Ｐゴシック" charset="-128"/>
              </a:rPr>
              <a:t>is able to provide services related to </a:t>
            </a:r>
            <a:r>
              <a:rPr lang="en-US" altLang="ja-JP" sz="1600" dirty="0" smtClean="0"/>
              <a:t>smart grid and critical </a:t>
            </a:r>
            <a:r>
              <a:rPr lang="en-US" altLang="ja-JP" sz="1600" dirty="0" smtClean="0">
                <a:ea typeface="ＭＳ Ｐゴシック" charset="-128"/>
              </a:rPr>
              <a:t>Infrastructure Monitoring </a:t>
            </a:r>
            <a:r>
              <a:rPr lang="en-US" altLang="ja-JP" sz="1600" dirty="0" smtClean="0"/>
              <a:t>applications</a:t>
            </a:r>
            <a:r>
              <a:rPr lang="en-US" altLang="ja-JP" sz="1600" dirty="0" smtClean="0">
                <a:ea typeface="ＭＳ Ｐゴシック" charset="-128"/>
              </a:rPr>
              <a:t> </a:t>
            </a:r>
            <a:r>
              <a:rPr lang="en-US" altLang="ja-JP" sz="1600" u="sng" dirty="0" smtClean="0">
                <a:ea typeface="ＭＳ Ｐゴシック" charset="-128"/>
              </a:rPr>
              <a:t>for a larger coverage area.</a:t>
            </a:r>
            <a:endParaRPr lang="en-US" altLang="ja-JP" sz="1600" dirty="0" smtClean="0">
              <a:ea typeface="ＭＳ Ｐゴシック" charset="-128"/>
            </a:endParaRPr>
          </a:p>
          <a:p>
            <a:pPr lvl="1" eaLnBrk="1" hangingPunct="1"/>
            <a:r>
              <a:rPr lang="en-US" altLang="ja-JP" sz="1600" dirty="0" smtClean="0">
                <a:ea typeface="ＭＳ Ｐゴシック" charset="-128"/>
              </a:rPr>
              <a:t>is able to support </a:t>
            </a:r>
            <a:r>
              <a:rPr lang="en-US" altLang="ja-JP" sz="1600" u="sng" dirty="0" smtClean="0"/>
              <a:t>a huge number of devices </a:t>
            </a:r>
            <a:r>
              <a:rPr lang="en-US" altLang="ja-JP" sz="1600" u="sng" dirty="0" smtClean="0">
                <a:ea typeface="ＭＳ Ｐゴシック" charset="-128"/>
              </a:rPr>
              <a:t>in TV whitespace </a:t>
            </a:r>
            <a:r>
              <a:rPr lang="en-US" altLang="ja-JP" sz="1600" dirty="0" smtClean="0">
                <a:ea typeface="ＭＳ Ｐゴシック" charset="-128"/>
              </a:rPr>
              <a:t>for </a:t>
            </a:r>
            <a:r>
              <a:rPr lang="en-US" altLang="ja-JP" sz="1600" dirty="0" smtClean="0"/>
              <a:t>smart grid and critical </a:t>
            </a:r>
            <a:r>
              <a:rPr lang="en-US" altLang="ja-JP" sz="1600" dirty="0" smtClean="0">
                <a:ea typeface="ＭＳ Ｐゴシック" charset="-128"/>
              </a:rPr>
              <a:t>Infrastructure Monitoring.</a:t>
            </a:r>
            <a:endParaRPr lang="en-US" altLang="ja-JP" sz="1600" u="sng" dirty="0" smtClean="0">
              <a:ea typeface="ＭＳ Ｐゴシック" charset="-128"/>
            </a:endParaRPr>
          </a:p>
          <a:p>
            <a:pPr lvl="1" eaLnBrk="1" hangingPunct="1"/>
            <a:r>
              <a:rPr lang="en-US" altLang="ja-JP" sz="1600" dirty="0" smtClean="0">
                <a:ea typeface="ＭＳ Ｐゴシック" charset="-128"/>
              </a:rPr>
              <a:t>is able to provide </a:t>
            </a:r>
            <a:r>
              <a:rPr lang="en-US" altLang="ja-JP" sz="1600" u="sng" dirty="0" smtClean="0">
                <a:ea typeface="ＭＳ Ｐゴシック" charset="-128"/>
              </a:rPr>
              <a:t>enhanced robustness in dealing with delay spread</a:t>
            </a:r>
            <a:r>
              <a:rPr lang="en-US" altLang="ja-JP" sz="1600" dirty="0" smtClean="0">
                <a:ea typeface="ＭＳ Ｐゴシック" charset="-128"/>
              </a:rPr>
              <a:t> </a:t>
            </a:r>
            <a:r>
              <a:rPr lang="en-US" altLang="ja-JP" sz="1600" u="sng" dirty="0" smtClean="0">
                <a:ea typeface="ＭＳ Ｐゴシック" charset="-128"/>
              </a:rPr>
              <a:t>as well as frequency selective fading</a:t>
            </a:r>
            <a:r>
              <a:rPr lang="en-US" altLang="ja-JP" sz="1600" dirty="0" smtClean="0">
                <a:ea typeface="ＭＳ Ｐゴシック" charset="-128"/>
              </a:rPr>
              <a:t>.</a:t>
            </a:r>
          </a:p>
          <a:p>
            <a:pPr lvl="1" eaLnBrk="1" hangingPunct="1"/>
            <a:r>
              <a:rPr lang="en-US" altLang="ja-JP" sz="1600" dirty="0" smtClean="0">
                <a:ea typeface="ＭＳ Ｐゴシック" charset="-128"/>
              </a:rPr>
              <a:t>is able to provide </a:t>
            </a:r>
            <a:r>
              <a:rPr lang="en-US" altLang="ja-JP" sz="1600" u="sng" dirty="0" smtClean="0">
                <a:ea typeface="ＭＳ Ｐゴシック" charset="-128"/>
              </a:rPr>
              <a:t>enhanced coexistence</a:t>
            </a:r>
            <a:r>
              <a:rPr lang="en-US" altLang="ja-JP" sz="1600" dirty="0" smtClean="0">
                <a:ea typeface="ＭＳ Ｐゴシック" charset="-128"/>
              </a:rPr>
              <a:t>.</a:t>
            </a:r>
          </a:p>
        </p:txBody>
      </p:sp>
      <p:sp>
        <p:nvSpPr>
          <p:cNvPr id="11268" name="日付プレースホルダ 3"/>
          <p:cNvSpPr>
            <a:spLocks noGrp="1"/>
          </p:cNvSpPr>
          <p:nvPr>
            <p:ph type="dt" sz="quarter" idx="10"/>
          </p:nvPr>
        </p:nvSpPr>
        <p:spPr/>
        <p:txBody>
          <a:bodyPr/>
          <a:lstStyle/>
          <a:p>
            <a:pPr>
              <a:defRPr/>
            </a:pPr>
            <a:r>
              <a:rPr lang="en-US" altLang="ja-JP" smtClean="0"/>
              <a:t>June 2011</a:t>
            </a:r>
            <a:endParaRPr lang="en-US" dirty="0"/>
          </a:p>
        </p:txBody>
      </p:sp>
      <p:sp>
        <p:nvSpPr>
          <p:cNvPr id="11269" name="フッター プレースホルダ 4"/>
          <p:cNvSpPr>
            <a:spLocks noGrp="1"/>
          </p:cNvSpPr>
          <p:nvPr>
            <p:ph type="ftr" sz="quarter" idx="11"/>
          </p:nvPr>
        </p:nvSpPr>
        <p:spPr>
          <a:xfrm>
            <a:off x="7199005" y="6475413"/>
            <a:ext cx="1344920" cy="184666"/>
          </a:xfrm>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11270"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844C6391-D98B-4FAF-B71A-D6D9AE21A567}" type="slidenum">
              <a:rPr lang="en-US" altLang="ja-JP" smtClean="0">
                <a:ea typeface="ＭＳ Ｐゴシック" pitchFamily="34" charset="-128"/>
              </a:rPr>
              <a:pPr>
                <a:defRPr/>
              </a:pPr>
              <a:t>10</a:t>
            </a:fld>
            <a:endParaRPr lang="en-US" altLang="ja-JP" smtClean="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solidFill>
                  <a:schemeClr val="tx1"/>
                </a:solidFill>
              </a:rPr>
              <a:t>802.22 Amendment </a:t>
            </a:r>
            <a:r>
              <a:rPr lang="en-US" dirty="0" smtClean="0">
                <a:solidFill>
                  <a:schemeClr val="tx1"/>
                </a:solidFill>
              </a:rPr>
              <a:t>Considerations</a:t>
            </a:r>
            <a:endParaRPr lang="en-SG" dirty="0" smtClean="0">
              <a:solidFill>
                <a:schemeClr val="tx1"/>
              </a:solidFill>
            </a:endParaRPr>
          </a:p>
        </p:txBody>
      </p:sp>
      <p:sp>
        <p:nvSpPr>
          <p:cNvPr id="3" name="Content Placeholder 2"/>
          <p:cNvSpPr>
            <a:spLocks noGrp="1"/>
          </p:cNvSpPr>
          <p:nvPr>
            <p:ph idx="1"/>
          </p:nvPr>
        </p:nvSpPr>
        <p:spPr>
          <a:xfrm>
            <a:off x="685800" y="1981200"/>
            <a:ext cx="7772400" cy="3392016"/>
          </a:xfrm>
        </p:spPr>
        <p:txBody>
          <a:bodyPr/>
          <a:lstStyle/>
          <a:p>
            <a:pPr eaLnBrk="1" hangingPunct="1">
              <a:defRPr/>
            </a:pPr>
            <a:r>
              <a:rPr lang="en-US" altLang="ja-JP" sz="1800" dirty="0" smtClean="0"/>
              <a:t>As amendment for 802.22, 802.22 New SG</a:t>
            </a:r>
          </a:p>
          <a:p>
            <a:pPr lvl="1" eaLnBrk="1" hangingPunct="1">
              <a:defRPr/>
            </a:pPr>
            <a:r>
              <a:rPr lang="en-US" altLang="ja-JP" sz="1600" dirty="0" smtClean="0"/>
              <a:t>consider to support </a:t>
            </a:r>
            <a:r>
              <a:rPr lang="en-US" altLang="ja-JP" sz="1600" u="sng" dirty="0" smtClean="0"/>
              <a:t>low energy consumption and complexity CPEs</a:t>
            </a:r>
            <a:endParaRPr lang="en-US" altLang="ja-JP" sz="1600" dirty="0" smtClean="0">
              <a:solidFill>
                <a:srgbClr val="FF0000"/>
              </a:solidFill>
            </a:endParaRPr>
          </a:p>
          <a:p>
            <a:pPr lvl="1" eaLnBrk="1" hangingPunct="1">
              <a:defRPr/>
            </a:pPr>
            <a:r>
              <a:rPr lang="en-US" altLang="ja-JP" sz="1600" dirty="0" smtClean="0"/>
              <a:t>considers to support </a:t>
            </a:r>
            <a:r>
              <a:rPr lang="en-US" altLang="ja-JP" sz="1600" u="sng" dirty="0" smtClean="0"/>
              <a:t>ad hoc connection (such as peer-to-peer connection, multi-hop connection) among portable CPEs</a:t>
            </a:r>
            <a:r>
              <a:rPr lang="en-US" altLang="ja-JP" sz="1600" dirty="0" smtClean="0"/>
              <a:t> for emergency broadband infrastructure</a:t>
            </a:r>
          </a:p>
          <a:p>
            <a:pPr lvl="1" eaLnBrk="1" hangingPunct="1">
              <a:defRPr/>
            </a:pPr>
            <a:r>
              <a:rPr lang="en-US" altLang="ja-JP" sz="1600" dirty="0" smtClean="0"/>
              <a:t>considers to support </a:t>
            </a:r>
            <a:r>
              <a:rPr lang="en-US" altLang="ja-JP" sz="1600" u="sng" dirty="0" smtClean="0"/>
              <a:t>very large number of CPEs </a:t>
            </a:r>
            <a:r>
              <a:rPr lang="en-US" altLang="ja-JP" sz="1600" dirty="0" smtClean="0"/>
              <a:t>with low energy and complexity</a:t>
            </a:r>
            <a:r>
              <a:rPr lang="en-US" altLang="ja-JP" sz="1600" strike="sngStrike" dirty="0" smtClean="0"/>
              <a:t> </a:t>
            </a:r>
            <a:r>
              <a:rPr lang="en-US" altLang="ja-JP" sz="1600" dirty="0" smtClean="0"/>
              <a:t>for monitoring a regional area</a:t>
            </a:r>
          </a:p>
          <a:p>
            <a:pPr lvl="1" eaLnBrk="1" hangingPunct="1">
              <a:defRPr/>
            </a:pPr>
            <a:r>
              <a:rPr lang="en-US" altLang="ja-JP" sz="1600" dirty="0" smtClean="0"/>
              <a:t>considers to support </a:t>
            </a:r>
            <a:r>
              <a:rPr lang="en-US" altLang="ja-JP" sz="1600" u="sng" dirty="0" smtClean="0"/>
              <a:t>high reliability and </a:t>
            </a:r>
            <a:r>
              <a:rPr lang="en-US" altLang="ja-JP" sz="1600" u="sng" dirty="0" err="1" smtClean="0"/>
              <a:t>QoS</a:t>
            </a:r>
            <a:r>
              <a:rPr lang="en-US" altLang="ja-JP" sz="1600" u="sng" dirty="0" smtClean="0"/>
              <a:t> </a:t>
            </a:r>
            <a:r>
              <a:rPr lang="en-US" altLang="ja-JP" sz="1600" dirty="0" smtClean="0"/>
              <a:t>for critical applications such as medical service, hazard monitoring, etc</a:t>
            </a:r>
          </a:p>
          <a:p>
            <a:pPr lvl="1" eaLnBrk="1" hangingPunct="1">
              <a:defRPr/>
            </a:pPr>
            <a:r>
              <a:rPr lang="en-US" altLang="ja-JP" sz="1600" dirty="0" smtClean="0"/>
              <a:t>considers to support </a:t>
            </a:r>
            <a:r>
              <a:rPr lang="en-US" altLang="ja-JP" sz="1600" u="sng" dirty="0" smtClean="0"/>
              <a:t>real time </a:t>
            </a:r>
            <a:r>
              <a:rPr lang="en-US" altLang="ja-JP" sz="1600" dirty="0" smtClean="0"/>
              <a:t>monitoring</a:t>
            </a:r>
            <a:r>
              <a:rPr lang="en-US" altLang="ja-JP" sz="1600" u="sng" dirty="0" smtClean="0"/>
              <a:t> </a:t>
            </a:r>
            <a:r>
              <a:rPr lang="en-US" altLang="ja-JP" sz="1600" dirty="0" smtClean="0"/>
              <a:t>system with </a:t>
            </a:r>
            <a:r>
              <a:rPr lang="en-US" altLang="ja-JP" sz="1600" u="sng" dirty="0" smtClean="0"/>
              <a:t>low latency</a:t>
            </a:r>
            <a:r>
              <a:rPr lang="en-US" altLang="ja-JP" sz="1600" dirty="0" smtClean="0"/>
              <a:t>.</a:t>
            </a:r>
          </a:p>
          <a:p>
            <a:pPr lvl="1" eaLnBrk="1" hangingPunct="1">
              <a:defRPr/>
            </a:pPr>
            <a:r>
              <a:rPr lang="en-US" altLang="ja-JP" sz="1600" dirty="0" smtClean="0"/>
              <a:t>considers CPEs with </a:t>
            </a:r>
            <a:r>
              <a:rPr lang="en-US" altLang="ja-JP" sz="1600" u="sng" dirty="0" smtClean="0"/>
              <a:t>multiple operation modes [</a:t>
            </a:r>
            <a:r>
              <a:rPr lang="en-US" altLang="ja-JP" sz="1600" u="sng" dirty="0" err="1" smtClean="0"/>
              <a:t>eg</a:t>
            </a:r>
            <a:r>
              <a:rPr lang="en-US" altLang="ja-JP" sz="1600" u="sng" dirty="0" smtClean="0"/>
              <a:t>. low and high capabilities]</a:t>
            </a:r>
          </a:p>
          <a:p>
            <a:pPr lvl="1" eaLnBrk="1" hangingPunct="1">
              <a:defRPr/>
            </a:pPr>
            <a:r>
              <a:rPr lang="en-US" altLang="ja-JP" sz="1600" dirty="0" smtClean="0"/>
              <a:t>considers supporting </a:t>
            </a:r>
            <a:r>
              <a:rPr lang="en-US" altLang="ja-JP" sz="1600" u="sng" dirty="0" smtClean="0"/>
              <a:t>interface with various sensors</a:t>
            </a:r>
          </a:p>
          <a:p>
            <a:pPr lvl="1" eaLnBrk="1" hangingPunct="1">
              <a:defRPr/>
            </a:pPr>
            <a:r>
              <a:rPr lang="en-US" altLang="ja-JP" sz="1600" dirty="0" smtClean="0"/>
              <a:t>Considers supporting </a:t>
            </a:r>
            <a:r>
              <a:rPr lang="en-US" altLang="ja-JP" sz="1600" u="sng" dirty="0" smtClean="0"/>
              <a:t>higher data rate by channel aggregation. </a:t>
            </a:r>
          </a:p>
        </p:txBody>
      </p:sp>
      <p:sp>
        <p:nvSpPr>
          <p:cNvPr id="4" name="Date Placeholder 3"/>
          <p:cNvSpPr>
            <a:spLocks noGrp="1"/>
          </p:cNvSpPr>
          <p:nvPr>
            <p:ph type="dt" sz="quarter" idx="10"/>
          </p:nvPr>
        </p:nvSpPr>
        <p:spPr/>
        <p:txBody>
          <a:bodyPr/>
          <a:lstStyle/>
          <a:p>
            <a:pPr>
              <a:defRPr/>
            </a:pPr>
            <a:r>
              <a:rPr lang="en-US" smtClean="0"/>
              <a:t>June 2011</a:t>
            </a:r>
            <a:endParaRPr lang="en-US"/>
          </a:p>
        </p:txBody>
      </p:sp>
      <p:sp>
        <p:nvSpPr>
          <p:cNvPr id="5" name="Footer Placeholder 4"/>
          <p:cNvSpPr>
            <a:spLocks noGrp="1"/>
          </p:cNvSpPr>
          <p:nvPr>
            <p:ph type="ftr" sz="quarter" idx="11"/>
          </p:nvPr>
        </p:nvSpPr>
        <p:spPr/>
        <p:txBody>
          <a:bodyPr/>
          <a:lstStyle/>
          <a:p>
            <a:pPr>
              <a:defRPr/>
            </a:pPr>
            <a:r>
              <a:rPr lang="en-US" smtClean="0"/>
              <a:t>Xin Zhang, NICT</a:t>
            </a:r>
            <a:endParaRPr lang="en-US"/>
          </a:p>
        </p:txBody>
      </p:sp>
      <p:sp>
        <p:nvSpPr>
          <p:cNvPr id="6" name="Slide Number Placeholder 5"/>
          <p:cNvSpPr>
            <a:spLocks noGrp="1"/>
          </p:cNvSpPr>
          <p:nvPr>
            <p:ph type="sldNum" sz="quarter" idx="12"/>
          </p:nvPr>
        </p:nvSpPr>
        <p:spPr/>
        <p:txBody>
          <a:bodyPr/>
          <a:lstStyle/>
          <a:p>
            <a:pPr>
              <a:defRPr/>
            </a:pPr>
            <a:r>
              <a:rPr lang="en-US" altLang="ja-JP" smtClean="0"/>
              <a:t>Slide </a:t>
            </a:r>
            <a:fld id="{348EB252-F867-4B98-AA02-B1934754CF8A}" type="slidenum">
              <a:rPr lang="en-US" altLang="ja-JP" smtClean="0"/>
              <a:pPr>
                <a:defRPr/>
              </a:pPr>
              <a:t>11</a:t>
            </a:fld>
            <a:endParaRPr lang="en-US"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pPr eaLnBrk="1" hangingPunct="1"/>
            <a:r>
              <a:rPr lang="en-US" altLang="ja-JP" dirty="0" smtClean="0">
                <a:ea typeface="ＭＳ Ｐゴシック" charset="-128"/>
              </a:rPr>
              <a:t>References</a:t>
            </a:r>
            <a:endParaRPr lang="ja-JP" altLang="en-US" smtClean="0">
              <a:ea typeface="ＭＳ Ｐゴシック" charset="-128"/>
            </a:endParaRPr>
          </a:p>
        </p:txBody>
      </p:sp>
      <p:sp>
        <p:nvSpPr>
          <p:cNvPr id="12291" name="コンテンツ プレースホルダ 2"/>
          <p:cNvSpPr>
            <a:spLocks noGrp="1"/>
          </p:cNvSpPr>
          <p:nvPr>
            <p:ph idx="1"/>
          </p:nvPr>
        </p:nvSpPr>
        <p:spPr/>
        <p:txBody>
          <a:bodyPr/>
          <a:lstStyle/>
          <a:p>
            <a:pPr eaLnBrk="1" hangingPunct="1"/>
            <a:r>
              <a:rPr lang="en-US" altLang="ja-JP" dirty="0" smtClean="0">
                <a:ea typeface="ＭＳ Ｐゴシック" charset="-128"/>
              </a:rPr>
              <a:t>802.11ah PAR and 5C</a:t>
            </a:r>
          </a:p>
          <a:p>
            <a:pPr eaLnBrk="1" hangingPunct="1"/>
            <a:r>
              <a:rPr lang="en-US" altLang="ja-JP" dirty="0" smtClean="0">
                <a:ea typeface="ＭＳ Ｐゴシック" charset="-128"/>
              </a:rPr>
              <a:t>802.11af PAR  and 5C</a:t>
            </a:r>
          </a:p>
          <a:p>
            <a:pPr eaLnBrk="1" hangingPunct="1"/>
            <a:r>
              <a:rPr lang="en-US" altLang="ja-JP" dirty="0" smtClean="0">
                <a:ea typeface="ＭＳ Ｐゴシック" charset="-128"/>
              </a:rPr>
              <a:t>802.11-2007 </a:t>
            </a:r>
          </a:p>
          <a:p>
            <a:pPr eaLnBrk="1" hangingPunct="1"/>
            <a:r>
              <a:rPr lang="en-US" altLang="ja-JP" dirty="0" smtClean="0">
                <a:ea typeface="ＭＳ Ｐゴシック" charset="-128"/>
              </a:rPr>
              <a:t>802.22-2011</a:t>
            </a:r>
            <a:endParaRPr lang="ja-JP" altLang="en-US" dirty="0" smtClean="0">
              <a:ea typeface="ＭＳ Ｐゴシック" charset="-128"/>
            </a:endParaRPr>
          </a:p>
        </p:txBody>
      </p:sp>
      <p:sp>
        <p:nvSpPr>
          <p:cNvPr id="12292" name="日付プレースホルダ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12293" name="フッター プレースホルダ 4"/>
          <p:cNvSpPr>
            <a:spLocks noGrp="1"/>
          </p:cNvSpPr>
          <p:nvPr>
            <p:ph type="ftr" sz="quarter" idx="11"/>
          </p:nvPr>
        </p:nvSpPr>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12294"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0A4C4C44-5127-4E2D-A0F8-3B04EC91E799}" type="slidenum">
              <a:rPr lang="en-US" altLang="ja-JP" smtClean="0">
                <a:ea typeface="ＭＳ Ｐゴシック" pitchFamily="34" charset="-128"/>
              </a:rPr>
              <a:pPr>
                <a:defRPr/>
              </a:pPr>
              <a:t>12</a:t>
            </a:fld>
            <a:endParaRPr lang="en-US" altLang="ja-JP" smtClean="0">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3075" name="Footer Placeholder 4"/>
          <p:cNvSpPr>
            <a:spLocks noGrp="1"/>
          </p:cNvSpPr>
          <p:nvPr>
            <p:ph type="ftr" sz="quarter" idx="11"/>
          </p:nvPr>
        </p:nvSpPr>
        <p:spPr>
          <a:xfrm>
            <a:off x="7089775" y="6475413"/>
            <a:ext cx="1454150" cy="184150"/>
          </a:xfrm>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3076" name="Slide Number Placeholder 5"/>
          <p:cNvSpPr>
            <a:spLocks noGrp="1"/>
          </p:cNvSpPr>
          <p:nvPr>
            <p:ph type="sldNum" sz="quarter" idx="12"/>
          </p:nvPr>
        </p:nvSpPr>
        <p:spPr/>
        <p:txBody>
          <a:bodyPr/>
          <a:lstStyle/>
          <a:p>
            <a:pPr>
              <a:defRPr/>
            </a:pPr>
            <a:r>
              <a:rPr lang="en-US" altLang="ja-JP" smtClean="0">
                <a:ea typeface="ＭＳ Ｐゴシック" pitchFamily="34" charset="-128"/>
              </a:rPr>
              <a:t>Slide </a:t>
            </a:r>
            <a:fld id="{B66F39BC-7189-452E-831A-21BCF2C5ECE8}" type="slidenum">
              <a:rPr lang="en-US" altLang="ja-JP" smtClean="0">
                <a:ea typeface="ＭＳ Ｐゴシック" pitchFamily="34" charset="-128"/>
              </a:rPr>
              <a:pPr>
                <a:defRPr/>
              </a:pPr>
              <a:t>2</a:t>
            </a:fld>
            <a:endParaRPr lang="en-US" altLang="ja-JP" smtClean="0">
              <a:ea typeface="ＭＳ Ｐゴシック" pitchFamily="34" charset="-128"/>
            </a:endParaRPr>
          </a:p>
        </p:txBody>
      </p:sp>
      <p:sp>
        <p:nvSpPr>
          <p:cNvPr id="4101" name="Rectangle 2"/>
          <p:cNvSpPr>
            <a:spLocks noGrp="1" noChangeArrowheads="1"/>
          </p:cNvSpPr>
          <p:nvPr>
            <p:ph type="title"/>
          </p:nvPr>
        </p:nvSpPr>
        <p:spPr/>
        <p:txBody>
          <a:bodyPr/>
          <a:lstStyle/>
          <a:p>
            <a:pPr eaLnBrk="1" hangingPunct="1"/>
            <a:r>
              <a:rPr lang="en-US" altLang="ja-JP" dirty="0" smtClean="0">
                <a:ea typeface="ＭＳ Ｐゴシック" charset="-128"/>
              </a:rPr>
              <a:t>Abstract</a:t>
            </a:r>
          </a:p>
        </p:txBody>
      </p:sp>
      <p:sp>
        <p:nvSpPr>
          <p:cNvPr id="4102" name="Rectangle 3"/>
          <p:cNvSpPr>
            <a:spLocks noGrp="1" noChangeArrowheads="1"/>
          </p:cNvSpPr>
          <p:nvPr>
            <p:ph type="body" idx="1"/>
          </p:nvPr>
        </p:nvSpPr>
        <p:spPr>
          <a:xfrm>
            <a:off x="685800" y="1981200"/>
            <a:ext cx="7772400" cy="4400550"/>
          </a:xfrm>
        </p:spPr>
        <p:txBody>
          <a:bodyPr/>
          <a:lstStyle/>
          <a:p>
            <a:pPr algn="just" eaLnBrk="1" hangingPunct="1"/>
            <a:r>
              <a:rPr lang="en-US" altLang="ja-JP" dirty="0" smtClean="0">
                <a:ea typeface="ＭＳ Ｐゴシック" charset="-128"/>
              </a:rPr>
              <a:t>This document provides an overview of P802.11ah and P802.11af standards on PAR, 5C, usage models and technical aspects, which may have some relevance with 802.22 Regional Area Smart Grid and Critical Infrastructure Monitoring.</a:t>
            </a:r>
          </a:p>
          <a:p>
            <a:pPr algn="just" eaLnBrk="1" hangingPunct="1"/>
            <a:endParaRPr lang="en-US" altLang="ja-JP" dirty="0" smtClean="0">
              <a:ea typeface="ＭＳ Ｐゴシック" charset="-128"/>
            </a:endParaRPr>
          </a:p>
          <a:p>
            <a:pPr algn="just" eaLnBrk="1" hangingPunct="1"/>
            <a:r>
              <a:rPr lang="en-US" altLang="ja-JP" dirty="0" smtClean="0">
                <a:ea typeface="ＭＳ Ｐゴシック" charset="-128"/>
              </a:rPr>
              <a:t>Also, this document provides comparison between P802.11ah, P802.11af and 802.22 RA smart grid and critical infrastructure monitoring.</a:t>
            </a:r>
            <a:endParaRPr lang="ja-JP" altLang="en-US"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pPr eaLnBrk="1" hangingPunct="1"/>
            <a:r>
              <a:rPr lang="en-US" altLang="ja-JP" smtClean="0">
                <a:ea typeface="ＭＳ Ｐゴシック" charset="-128"/>
              </a:rPr>
              <a:t>Title</a:t>
            </a:r>
            <a:endParaRPr lang="ja-JP" altLang="en-US" smtClean="0">
              <a:ea typeface="ＭＳ Ｐゴシック" charset="-128"/>
            </a:endParaRPr>
          </a:p>
        </p:txBody>
      </p:sp>
      <p:graphicFrame>
        <p:nvGraphicFramePr>
          <p:cNvPr id="8" name="コンテンツ プレースホルダ 7"/>
          <p:cNvGraphicFramePr>
            <a:graphicFrameLocks noGrp="1"/>
          </p:cNvGraphicFramePr>
          <p:nvPr>
            <p:ph idx="1"/>
          </p:nvPr>
        </p:nvGraphicFramePr>
        <p:xfrm>
          <a:off x="395288" y="1916113"/>
          <a:ext cx="8496944" cy="2865120"/>
        </p:xfrm>
        <a:graphic>
          <a:graphicData uri="http://schemas.openxmlformats.org/drawingml/2006/table">
            <a:tbl>
              <a:tblPr/>
              <a:tblGrid>
                <a:gridCol w="1832674"/>
                <a:gridCol w="6664270"/>
              </a:tblGrid>
              <a:tr h="93610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j-lt"/>
                          <a:ea typeface="Arial Unicode MS" pitchFamily="50" charset="-128"/>
                          <a:cs typeface="Arial Unicode MS" pitchFamily="50" charset="-128"/>
                        </a:rPr>
                        <a:t>P802.11ah </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chemeClr val="tx1"/>
                          </a:solidFill>
                          <a:effectLst/>
                          <a:latin typeface="+mj-lt"/>
                          <a:ea typeface="Arial Unicode MS" pitchFamily="50" charset="-128"/>
                          <a:cs typeface="Arial Unicode MS" pitchFamily="50" charset="-128"/>
                        </a:rPr>
                        <a:t>(Task Group)</a:t>
                      </a:r>
                      <a:endParaRPr kumimoji="1" lang="ja-JP" altLang="en-US" sz="1600" b="0" i="0" u="none" strike="noStrike" cap="none" normalizeH="0" baseline="0" dirty="0" smtClean="0">
                        <a:ln>
                          <a:noFill/>
                        </a:ln>
                        <a:solidFill>
                          <a:schemeClr val="tx1"/>
                        </a:solidFill>
                        <a:effectLst/>
                        <a:latin typeface="+mj-lt"/>
                        <a:ea typeface="Arial Unicode MS" pitchFamily="50" charset="-128"/>
                        <a:cs typeface="Arial Unicode MS"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noFill/>
                  </a:tcPr>
                </a:tc>
                <a:tc>
                  <a:txBody>
                    <a:bodyPr/>
                    <a:lstStyle/>
                    <a:p>
                      <a:pPr marL="0" lvl="1" algn="just"/>
                      <a:r>
                        <a:rPr lang="en-US" altLang="ja-JP" sz="1600" dirty="0" smtClean="0"/>
                        <a:t>Standard for Information Technology - Telecommunications and Information Exchange Between Systems - Local and Metropolitan Area Networks - Specific Requirements - Part 11: Wireless LAN Medium Access Control (MAC) and Physical Layer (PHY) Specifications: Amendment- </a:t>
                      </a:r>
                      <a:r>
                        <a:rPr lang="en-US" altLang="ja-JP" sz="1600" i="1" u="sng" dirty="0" smtClean="0">
                          <a:solidFill>
                            <a:srgbClr val="0000CC"/>
                          </a:solidFill>
                        </a:rPr>
                        <a:t>Sub 1 GHz License-Exempt Operation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noFill/>
                  </a:tcPr>
                </a:tc>
              </a:tr>
              <a:tr h="100811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kern="1200" cap="none" normalizeH="0" baseline="0" dirty="0" smtClean="0">
                          <a:ln>
                            <a:noFill/>
                          </a:ln>
                          <a:solidFill>
                            <a:schemeClr val="tx1"/>
                          </a:solidFill>
                          <a:effectLst/>
                          <a:latin typeface="+mn-lt"/>
                          <a:ea typeface="Arial Unicode MS" pitchFamily="50" charset="-128"/>
                          <a:cs typeface="Arial Unicode MS" pitchFamily="50" charset="-128"/>
                        </a:rPr>
                        <a:t>P802.11af </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kern="1200" cap="none" normalizeH="0" baseline="0" dirty="0" smtClean="0">
                          <a:ln>
                            <a:noFill/>
                          </a:ln>
                          <a:solidFill>
                            <a:schemeClr val="tx1"/>
                          </a:solidFill>
                          <a:effectLst/>
                          <a:latin typeface="+mn-lt"/>
                          <a:ea typeface="Arial Unicode MS" pitchFamily="50" charset="-128"/>
                          <a:cs typeface="Arial Unicode MS" pitchFamily="50" charset="-128"/>
                        </a:rPr>
                        <a:t>(Task Group)</a:t>
                      </a:r>
                      <a:endParaRPr kumimoji="1" lang="ja-JP" altLang="en-US" sz="1600" b="0" i="0" u="none" strike="noStrike" kern="1200" cap="none" normalizeH="0" baseline="0" dirty="0" smtClean="0">
                        <a:ln>
                          <a:noFill/>
                        </a:ln>
                        <a:solidFill>
                          <a:schemeClr val="tx1"/>
                        </a:solidFill>
                        <a:effectLst/>
                        <a:latin typeface="+mn-lt"/>
                        <a:ea typeface="Arial Unicode MS" pitchFamily="50" charset="-128"/>
                        <a:cs typeface="Arial Unicode MS"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bg1">
                        <a:alpha val="2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1" lang="en-GB" altLang="ja-JP" sz="1600" kern="1200" dirty="0" smtClean="0">
                          <a:solidFill>
                            <a:schemeClr val="tx1"/>
                          </a:solidFill>
                          <a:latin typeface="+mn-lt"/>
                          <a:ea typeface="+mn-ea"/>
                          <a:cs typeface="+mn-cs"/>
                        </a:rPr>
                        <a:t>IEEE Standard for Information Technology - Telecommunications and Information Exchange Between Systems - Local and Metropolitan Area Networks - Specific Requirements - Part 11: Wireless LAN Medium Access Control (MAC) and Physical Layer (PHY) Specifications - Amendment: </a:t>
                      </a:r>
                      <a:r>
                        <a:rPr kumimoji="1" lang="en-GB" altLang="ja-JP" sz="1600" b="0" i="1" u="sng" dirty="0" smtClean="0">
                          <a:solidFill>
                            <a:srgbClr val="0000CC"/>
                          </a:solidFill>
                        </a:rPr>
                        <a:t>TV White Spaces Operation</a:t>
                      </a:r>
                      <a:endParaRPr lang="ja-JP" altLang="en-US" sz="1600" b="0" i="1" u="sng" dirty="0" smtClean="0">
                        <a:solidFill>
                          <a:srgbClr val="0000CC"/>
                        </a:solidFill>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1" lang="ja-JP" altLang="ja-JP" sz="1600" b="0" i="0" u="none" strike="noStrike" cap="none" normalizeH="0" baseline="0" dirty="0" smtClean="0">
                        <a:ln>
                          <a:noFill/>
                        </a:ln>
                        <a:solidFill>
                          <a:srgbClr val="0000CC"/>
                        </a:solidFill>
                        <a:effectLst/>
                        <a:latin typeface="+mj-lt"/>
                        <a:ea typeface="Arial Unicode MS" pitchFamily="50" charset="-128"/>
                        <a:cs typeface="Arial Unicode MS" pitchFamily="50"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bg1">
                        <a:alpha val="20000"/>
                      </a:schemeClr>
                    </a:solidFill>
                  </a:tcPr>
                </a:tc>
              </a:tr>
            </a:tbl>
          </a:graphicData>
        </a:graphic>
      </p:graphicFrame>
      <p:sp>
        <p:nvSpPr>
          <p:cNvPr id="4113" name="日付プレースホルダ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4114" name="フッター プレースホルダ 4"/>
          <p:cNvSpPr>
            <a:spLocks noGrp="1"/>
          </p:cNvSpPr>
          <p:nvPr>
            <p:ph type="ftr" sz="quarter" idx="11"/>
          </p:nvPr>
        </p:nvSpPr>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4115"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E35E2252-4D2F-4FE0-B75A-E021407221AB}" type="slidenum">
              <a:rPr lang="en-US" altLang="ja-JP" smtClean="0">
                <a:ea typeface="ＭＳ Ｐゴシック" pitchFamily="34" charset="-128"/>
              </a:rPr>
              <a:pPr>
                <a:defRPr/>
              </a:pPr>
              <a:t>3</a:t>
            </a:fld>
            <a:endParaRPr lang="en-US" altLang="ja-JP" smtClean="0">
              <a:ea typeface="ＭＳ Ｐゴシック"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685800" y="685800"/>
            <a:ext cx="7772400" cy="510952"/>
          </a:xfrm>
        </p:spPr>
        <p:txBody>
          <a:bodyPr/>
          <a:lstStyle/>
          <a:p>
            <a:pPr eaLnBrk="1" hangingPunct="1"/>
            <a:r>
              <a:rPr lang="en-US" altLang="ja-JP" dirty="0" smtClean="0">
                <a:ea typeface="ＭＳ Ｐゴシック" charset="-128"/>
              </a:rPr>
              <a:t>PAR Scope </a:t>
            </a:r>
            <a:endParaRPr lang="ja-JP" altLang="en-US" dirty="0" smtClean="0">
              <a:ea typeface="ＭＳ Ｐゴシック" charset="-128"/>
            </a:endParaRPr>
          </a:p>
        </p:txBody>
      </p:sp>
      <p:sp>
        <p:nvSpPr>
          <p:cNvPr id="5123" name="日付プレースホルダ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5124" name="フッター プレースホルダ 4"/>
          <p:cNvSpPr>
            <a:spLocks noGrp="1"/>
          </p:cNvSpPr>
          <p:nvPr>
            <p:ph type="ftr" sz="quarter" idx="11"/>
          </p:nvPr>
        </p:nvSpPr>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5125"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17F14140-CA5D-49AF-A076-7D71C26EAD78}" type="slidenum">
              <a:rPr lang="en-US" altLang="ja-JP" smtClean="0">
                <a:ea typeface="ＭＳ Ｐゴシック" pitchFamily="34" charset="-128"/>
              </a:rPr>
              <a:pPr>
                <a:defRPr/>
              </a:pPr>
              <a:t>4</a:t>
            </a:fld>
            <a:endParaRPr lang="en-US" altLang="ja-JP" smtClean="0">
              <a:ea typeface="ＭＳ Ｐゴシック" pitchFamily="34" charset="-128"/>
            </a:endParaRPr>
          </a:p>
        </p:txBody>
      </p:sp>
      <p:graphicFrame>
        <p:nvGraphicFramePr>
          <p:cNvPr id="10" name="コンテンツ プレースホルダ 9"/>
          <p:cNvGraphicFramePr>
            <a:graphicFrameLocks noGrp="1"/>
          </p:cNvGraphicFramePr>
          <p:nvPr>
            <p:ph idx="1"/>
          </p:nvPr>
        </p:nvGraphicFramePr>
        <p:xfrm>
          <a:off x="755576" y="1340768"/>
          <a:ext cx="7772400" cy="4749181"/>
        </p:xfrm>
        <a:graphic>
          <a:graphicData uri="http://schemas.openxmlformats.org/drawingml/2006/table">
            <a:tbl>
              <a:tblPr/>
              <a:tblGrid>
                <a:gridCol w="1219200"/>
                <a:gridCol w="6553200"/>
              </a:tblGrid>
              <a:tr h="276065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lt"/>
                          <a:ea typeface="ＭＳ Ｐゴシック" pitchFamily="50" charset="-128"/>
                        </a:rPr>
                        <a:t>P802.11ah</a:t>
                      </a:r>
                      <a:endParaRPr kumimoji="1" lang="ja-JP" altLang="en-US" sz="1400" b="0" i="0" u="none" strike="noStrike" cap="none" normalizeH="0" baseline="0" dirty="0" smtClean="0">
                        <a:ln>
                          <a:noFill/>
                        </a:ln>
                        <a:solidFill>
                          <a:schemeClr val="tx1"/>
                        </a:solidFill>
                        <a:effectLst/>
                        <a:latin typeface="+mj-lt"/>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lvl="1" algn="just"/>
                      <a:r>
                        <a:rPr lang="en-US" altLang="ja-JP" sz="1600" dirty="0" smtClean="0"/>
                        <a:t>This amendment defines an</a:t>
                      </a:r>
                      <a:r>
                        <a:rPr lang="en-US" altLang="ja-JP" sz="1600" i="1" u="sng" dirty="0" smtClean="0">
                          <a:solidFill>
                            <a:srgbClr val="0000CC"/>
                          </a:solidFill>
                        </a:rPr>
                        <a:t> Orthogonal Frequency Division Multiplexing (OFDM) Physical layer (PHY) </a:t>
                      </a:r>
                      <a:r>
                        <a:rPr lang="en-US" altLang="ja-JP" sz="1600" dirty="0" smtClean="0"/>
                        <a:t>operating in the license-exempt bands below 1 GHz, e.g., 868-868.6 MHz (Europe), 950 MHz - 958 MHz (Japan), 314-316 MHz, 430-434 MHz, 470-510 MHz, and 779-787 MHz (China), 917 - 923.5 MHz (Korea) and 902-928 MHz (USA), and </a:t>
                      </a:r>
                      <a:r>
                        <a:rPr lang="en-US" altLang="ja-JP" sz="1600" i="1" u="sng" dirty="0" smtClean="0">
                          <a:solidFill>
                            <a:srgbClr val="0000CC"/>
                          </a:solidFill>
                        </a:rPr>
                        <a:t>enhancements to the IEEE 802.11Medium Access Control (MAC) to support this PHY</a:t>
                      </a:r>
                      <a:r>
                        <a:rPr lang="en-US" altLang="ja-JP" sz="1600" dirty="0" smtClean="0"/>
                        <a:t>, and provides mechanisms that enable </a:t>
                      </a:r>
                      <a:r>
                        <a:rPr lang="en-US" altLang="ja-JP" sz="1600" i="1" u="sng" dirty="0" smtClean="0">
                          <a:solidFill>
                            <a:srgbClr val="0000CC"/>
                          </a:solidFill>
                        </a:rPr>
                        <a:t>coexistence with other systems in the bands including IEEE 802.15.4 and IEEE P802.15.4g</a:t>
                      </a:r>
                      <a:r>
                        <a:rPr lang="en-US" altLang="ja-JP" sz="1600" dirty="0" smtClean="0"/>
                        <a:t>. The data rates defined in this amendment optimize the rate </a:t>
                      </a:r>
                      <a:r>
                        <a:rPr lang="en-US" altLang="ja-JP" sz="1600" dirty="0" err="1" smtClean="0"/>
                        <a:t>vs</a:t>
                      </a:r>
                      <a:r>
                        <a:rPr lang="en-US" altLang="ja-JP" sz="1600" dirty="0" smtClean="0"/>
                        <a:t> range performance of the specific channelization in a given band. This amendment also adds support for:</a:t>
                      </a:r>
                    </a:p>
                    <a:p>
                      <a:pPr marL="180000" lvl="2" algn="just"/>
                      <a:r>
                        <a:rPr lang="en-US" altLang="ja-JP" sz="1600" i="1" u="sng" dirty="0" smtClean="0">
                          <a:solidFill>
                            <a:srgbClr val="0000CC"/>
                          </a:solidFill>
                        </a:rPr>
                        <a:t>transmission range up to 1 km</a:t>
                      </a:r>
                    </a:p>
                    <a:p>
                      <a:pPr marL="180000" lvl="2" algn="just"/>
                      <a:r>
                        <a:rPr lang="en-US" altLang="ja-JP" sz="1600" i="1" u="sng" dirty="0" smtClean="0">
                          <a:solidFill>
                            <a:srgbClr val="0000CC"/>
                          </a:solidFill>
                        </a:rPr>
                        <a:t>data rates &gt; 100 </a:t>
                      </a:r>
                      <a:r>
                        <a:rPr lang="en-US" altLang="ja-JP" sz="1600" i="1" u="sng" dirty="0" err="1" smtClean="0">
                          <a:solidFill>
                            <a:srgbClr val="0000CC"/>
                          </a:solidFill>
                        </a:rPr>
                        <a:t>kbit</a:t>
                      </a:r>
                      <a:r>
                        <a:rPr lang="en-US" altLang="ja-JP" sz="1600" i="1" u="sng" dirty="0" smtClean="0">
                          <a:solidFill>
                            <a:srgbClr val="0000CC"/>
                          </a:solidFill>
                        </a:rPr>
                        <a:t>/s</a:t>
                      </a:r>
                      <a:r>
                        <a:rPr lang="ja-JP" altLang="en-US" sz="1600" i="1" u="sng" dirty="0" smtClean="0">
                          <a:solidFill>
                            <a:srgbClr val="0000CC"/>
                          </a:solidFill>
                        </a:rPr>
                        <a:t>　</a:t>
                      </a:r>
                      <a:r>
                        <a:rPr lang="en-US" altLang="ja-JP" sz="1600" i="1" u="sng" dirty="0" smtClean="0">
                          <a:solidFill>
                            <a:srgbClr val="0000CC"/>
                          </a:solidFill>
                        </a:rPr>
                        <a:t>while maintaining the IEEE 802.11 WLAN user experience for fixed, outdoor, point to multi point applications</a:t>
                      </a:r>
                      <a:r>
                        <a:rPr lang="en-US" altLang="ja-JP" sz="1600" dirty="0" smtClean="0"/>
                        <a:t>.</a:t>
                      </a:r>
                      <a:endParaRPr lang="ja-JP" altLang="en-US" sz="1400" dirty="0" smtClean="0"/>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8782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lt"/>
                          <a:ea typeface="ＭＳ Ｐゴシック" pitchFamily="50" charset="-128"/>
                        </a:rPr>
                        <a:t>P802.11af</a:t>
                      </a:r>
                      <a:endParaRPr kumimoji="1" lang="ja-JP" altLang="en-US" sz="1400" b="0" i="0" u="none" strike="noStrike" cap="none" normalizeH="0" baseline="0" dirty="0" smtClean="0">
                        <a:ln>
                          <a:noFill/>
                        </a:ln>
                        <a:solidFill>
                          <a:schemeClr val="tx1"/>
                        </a:solidFill>
                        <a:effectLst/>
                        <a:latin typeface="+mj-lt"/>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en-GB" altLang="ja-JP" sz="1600" kern="1200" dirty="0" smtClean="0">
                          <a:solidFill>
                            <a:schemeClr val="tx1"/>
                          </a:solidFill>
                          <a:latin typeface="+mn-lt"/>
                          <a:ea typeface="+mn-ea"/>
                          <a:cs typeface="+mn-cs"/>
                        </a:rPr>
                        <a:t>An amendment that defines standardized modifications to both the </a:t>
                      </a:r>
                      <a:r>
                        <a:rPr kumimoji="1" lang="en-GB" altLang="ja-JP" sz="1600" i="1" kern="1200" dirty="0" smtClean="0">
                          <a:solidFill>
                            <a:srgbClr val="0000CC"/>
                          </a:solidFill>
                          <a:latin typeface="+mn-lt"/>
                          <a:ea typeface="+mn-ea"/>
                          <a:cs typeface="+mn-cs"/>
                        </a:rPr>
                        <a:t>802.11 physical layers (PHY) and the 802.11 Medium Access Control Layer (MAC</a:t>
                      </a:r>
                      <a:r>
                        <a:rPr kumimoji="1" lang="en-GB" altLang="ja-JP" sz="1600" kern="1200" dirty="0" smtClean="0">
                          <a:solidFill>
                            <a:srgbClr val="0000CC"/>
                          </a:solidFill>
                          <a:latin typeface="+mn-lt"/>
                          <a:ea typeface="+mn-ea"/>
                          <a:cs typeface="+mn-cs"/>
                        </a:rPr>
                        <a:t>), </a:t>
                      </a:r>
                      <a:r>
                        <a:rPr kumimoji="1" lang="en-GB" altLang="ja-JP" sz="1600" kern="1200" dirty="0" smtClean="0">
                          <a:solidFill>
                            <a:schemeClr val="tx1"/>
                          </a:solidFill>
                          <a:latin typeface="+mn-lt"/>
                          <a:ea typeface="+mn-ea"/>
                          <a:cs typeface="+mn-cs"/>
                        </a:rPr>
                        <a:t>to enable operation in </a:t>
                      </a:r>
                      <a:r>
                        <a:rPr kumimoji="1" lang="en-GB" altLang="ja-JP" sz="1600" i="1" kern="1200" dirty="0" smtClean="0">
                          <a:solidFill>
                            <a:srgbClr val="0000CC"/>
                          </a:solidFill>
                          <a:latin typeface="+mn-lt"/>
                          <a:ea typeface="+mn-ea"/>
                          <a:cs typeface="+mn-cs"/>
                        </a:rPr>
                        <a:t>the TV White Spaces </a:t>
                      </a:r>
                      <a:r>
                        <a:rPr kumimoji="1" lang="en-GB" altLang="ja-JP" sz="1600" kern="1200" dirty="0" smtClean="0">
                          <a:solidFill>
                            <a:schemeClr val="tx1"/>
                          </a:solidFill>
                          <a:latin typeface="+mn-lt"/>
                          <a:ea typeface="+mn-ea"/>
                          <a:cs typeface="+mn-cs"/>
                        </a:rPr>
                        <a:t>(the unused channels in the TV bands).  </a:t>
                      </a:r>
                      <a:endParaRPr kumimoji="1" lang="ja-JP" altLang="ja-JP" sz="1600" kern="1200" dirty="0" smtClean="0">
                        <a:solidFill>
                          <a:schemeClr val="tx1"/>
                        </a:solidFill>
                        <a:latin typeface="+mn-lt"/>
                        <a:ea typeface="+mn-ea"/>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685800" y="685800"/>
            <a:ext cx="7772400" cy="533400"/>
          </a:xfrm>
        </p:spPr>
        <p:txBody>
          <a:bodyPr/>
          <a:lstStyle/>
          <a:p>
            <a:pPr eaLnBrk="1" hangingPunct="1"/>
            <a:r>
              <a:rPr lang="en-US" altLang="ja-JP" dirty="0" smtClean="0">
                <a:ea typeface="ＭＳ Ｐゴシック" charset="-128"/>
              </a:rPr>
              <a:t>5C and </a:t>
            </a:r>
            <a:r>
              <a:rPr lang="en-US" altLang="ja-JP" dirty="0" smtClean="0">
                <a:solidFill>
                  <a:schemeClr val="tx1">
                    <a:lumMod val="85000"/>
                    <a:lumOff val="15000"/>
                  </a:schemeClr>
                </a:solidFill>
                <a:ea typeface="ＭＳ Ｐゴシック" charset="-128"/>
              </a:rPr>
              <a:t>Functional Requirement</a:t>
            </a:r>
            <a:endParaRPr lang="ja-JP" altLang="en-US" dirty="0" smtClean="0">
              <a:solidFill>
                <a:schemeClr val="tx1">
                  <a:lumMod val="85000"/>
                  <a:lumOff val="15000"/>
                </a:schemeClr>
              </a:solidFill>
              <a:ea typeface="ＭＳ Ｐゴシック" charset="-128"/>
            </a:endParaRPr>
          </a:p>
        </p:txBody>
      </p:sp>
      <p:graphicFrame>
        <p:nvGraphicFramePr>
          <p:cNvPr id="7" name="コンテンツ プレースホルダ 6"/>
          <p:cNvGraphicFramePr>
            <a:graphicFrameLocks noGrp="1"/>
          </p:cNvGraphicFramePr>
          <p:nvPr>
            <p:ph idx="1"/>
          </p:nvPr>
        </p:nvGraphicFramePr>
        <p:xfrm>
          <a:off x="684213" y="1557338"/>
          <a:ext cx="7704856" cy="3619500"/>
        </p:xfrm>
        <a:graphic>
          <a:graphicData uri="http://schemas.openxmlformats.org/drawingml/2006/table">
            <a:tbl>
              <a:tblPr/>
              <a:tblGrid>
                <a:gridCol w="1496043"/>
                <a:gridCol w="3984911"/>
                <a:gridCol w="2223902"/>
              </a:tblGrid>
              <a:tr h="255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rgbClr val="FFFFFF"/>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lt"/>
                          <a:ea typeface="ＭＳ Ｐゴシック" pitchFamily="34" charset="-128"/>
                          <a:cs typeface="Arial" pitchFamily="34" charset="0"/>
                        </a:rPr>
                        <a:t>P802.11ah</a:t>
                      </a:r>
                      <a:endParaRPr kumimoji="1" lang="ja-JP" altLang="en-US" sz="1400" b="1" i="0" u="none" strike="noStrike" cap="none" normalizeH="0" baseline="0" dirty="0" smtClean="0">
                        <a:ln>
                          <a:noFill/>
                        </a:ln>
                        <a:solidFill>
                          <a:schemeClr val="tx1"/>
                        </a:solidFill>
                        <a:effectLst/>
                        <a:latin typeface="+mj-lt"/>
                        <a:ea typeface="Arial Unicode MS" pitchFamily="34" charset="-128"/>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lt"/>
                          <a:ea typeface="ＭＳ Ｐゴシック" pitchFamily="34" charset="-128"/>
                          <a:cs typeface="Arial" pitchFamily="34" charset="0"/>
                        </a:rPr>
                        <a:t>P802.11af</a:t>
                      </a:r>
                      <a:endParaRPr kumimoji="1" lang="ja-JP" altLang="en-US" sz="1400" b="1" i="0" u="none" strike="noStrike" cap="none" normalizeH="0" baseline="0" dirty="0" smtClean="0">
                        <a:ln>
                          <a:noFill/>
                        </a:ln>
                        <a:solidFill>
                          <a:schemeClr val="tx1"/>
                        </a:solidFill>
                        <a:effectLst/>
                        <a:latin typeface="+mj-lt"/>
                        <a:ea typeface="Arial Unicode MS" pitchFamily="34" charset="-128"/>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33147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mj-lt"/>
                          <a:ea typeface="ＭＳ Ｐゴシック" pitchFamily="34" charset="-128"/>
                          <a:cs typeface="Arial" pitchFamily="34" charset="0"/>
                        </a:rPr>
                        <a:t>Distinct Identity</a:t>
                      </a:r>
                      <a:endParaRPr kumimoji="1" lang="ja-JP" altLang="en-US" sz="1400" b="0" i="0" u="none" strike="noStrike" cap="none" normalizeH="0" baseline="0" dirty="0" smtClean="0">
                        <a:ln>
                          <a:noFill/>
                        </a:ln>
                        <a:solidFill>
                          <a:srgbClr val="000000"/>
                        </a:solidFill>
                        <a:effectLst/>
                        <a:latin typeface="+mj-lt"/>
                        <a:ea typeface="Arial Unicode MS" pitchFamily="34" charset="-128"/>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1" lang="en-US" altLang="ja-JP" sz="1400" kern="1200" dirty="0" smtClean="0">
                          <a:solidFill>
                            <a:schemeClr val="tx1"/>
                          </a:solidFill>
                          <a:latin typeface="+mn-lt"/>
                          <a:ea typeface="+mn-ea"/>
                          <a:cs typeface="+mn-cs"/>
                        </a:rPr>
                        <a:t>operation of license-exempt 802.11 wireless networks in frequency bands below 1 GHz </a:t>
                      </a:r>
                      <a:r>
                        <a:rPr kumimoji="1" lang="en-US" altLang="ja-JP" sz="1400" i="1" u="sng" kern="1200" dirty="0" smtClean="0">
                          <a:solidFill>
                            <a:schemeClr val="tx1"/>
                          </a:solidFill>
                          <a:latin typeface="+mn-lt"/>
                          <a:ea typeface="+mn-ea"/>
                          <a:cs typeface="+mn-cs"/>
                        </a:rPr>
                        <a:t>excluding the TV White Space bands</a:t>
                      </a:r>
                      <a:r>
                        <a:rPr kumimoji="1" lang="en-US" altLang="ja-JP" sz="1400" kern="1200" dirty="0" smtClean="0">
                          <a:solidFill>
                            <a:schemeClr val="tx1"/>
                          </a:solidFill>
                          <a:latin typeface="+mn-lt"/>
                          <a:ea typeface="+mn-ea"/>
                          <a:cs typeface="+mn-cs"/>
                        </a:rPr>
                        <a:t>. </a:t>
                      </a:r>
                    </a:p>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kern="1200" cap="none" normalizeH="0" baseline="0" dirty="0" smtClean="0">
                        <a:ln>
                          <a:noFill/>
                        </a:ln>
                        <a:solidFill>
                          <a:srgbClr val="000000"/>
                        </a:solidFill>
                        <a:effectLst/>
                        <a:latin typeface="+mj-lt"/>
                        <a:ea typeface="ＭＳ Ｐゴシック" pitchFamily="34" charset="-128"/>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1" lang="en-GB" altLang="ja-JP" sz="1400" i="0" u="none" kern="1200" dirty="0" smtClean="0">
                          <a:solidFill>
                            <a:schemeClr val="tx1"/>
                          </a:solidFill>
                          <a:latin typeface="+mn-lt"/>
                          <a:ea typeface="+mn-ea"/>
                          <a:cs typeface="+mn-cs"/>
                        </a:rPr>
                        <a:t>operation in </a:t>
                      </a:r>
                      <a:r>
                        <a:rPr kumimoji="1" lang="en-GB" altLang="ja-JP" sz="1400" i="1" u="sng" kern="1200" dirty="0" smtClean="0">
                          <a:solidFill>
                            <a:schemeClr val="tx1"/>
                          </a:solidFill>
                          <a:latin typeface="+mn-lt"/>
                          <a:ea typeface="+mn-ea"/>
                          <a:cs typeface="+mn-cs"/>
                        </a:rPr>
                        <a:t>the TV White Space bands,</a:t>
                      </a:r>
                      <a:r>
                        <a:rPr kumimoji="1" lang="en-GB" altLang="ja-JP" sz="1400" i="0" u="none" kern="1200" dirty="0" smtClean="0">
                          <a:solidFill>
                            <a:schemeClr val="tx1"/>
                          </a:solidFill>
                          <a:latin typeface="+mn-lt"/>
                          <a:ea typeface="+mn-ea"/>
                          <a:cs typeface="+mn-cs"/>
                        </a:rPr>
                        <a:t> which are below 1 GHz.</a:t>
                      </a:r>
                      <a:r>
                        <a:rPr kumimoji="1" lang="en-US" altLang="ja-JP" sz="1400" b="0" i="0" u="none" strike="noStrike" cap="none" normalizeH="0" baseline="0" dirty="0" smtClean="0">
                          <a:ln>
                            <a:noFill/>
                          </a:ln>
                          <a:solidFill>
                            <a:srgbClr val="000000"/>
                          </a:solidFill>
                          <a:effectLst/>
                          <a:latin typeface="+mj-lt"/>
                          <a:ea typeface="ＭＳ Ｐゴシック" pitchFamily="34" charset="-128"/>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Char char="-"/>
                        <a:tabLst/>
                      </a:pPr>
                      <a:r>
                        <a:rPr kumimoji="1" lang="en-US" altLang="ja-JP" sz="1400" b="0" i="0" u="none" strike="noStrike" cap="none" normalizeH="0" baseline="0" dirty="0" smtClean="0">
                          <a:ln>
                            <a:noFill/>
                          </a:ln>
                          <a:solidFill>
                            <a:srgbClr val="000000"/>
                          </a:solidFill>
                          <a:effectLst/>
                          <a:latin typeface="+mj-lt"/>
                          <a:ea typeface="ＭＳ Ｐゴシック" pitchFamily="34" charset="-128"/>
                          <a:cs typeface="Arial" pitchFamily="34" charset="0"/>
                        </a:rPr>
                        <a:t> </a:t>
                      </a:r>
                      <a:r>
                        <a:rPr kumimoji="1" lang="en-GB" altLang="ja-JP" sz="1400" kern="1200" dirty="0" smtClean="0">
                          <a:solidFill>
                            <a:schemeClr val="tx1"/>
                          </a:solidFill>
                          <a:latin typeface="+mn-lt"/>
                          <a:ea typeface="+mn-ea"/>
                          <a:cs typeface="+mn-cs"/>
                        </a:rPr>
                        <a:t>There are no other IEEE 802 projects specifically addressing personal/ portable operation under FCC Part 15 Subpart H. </a:t>
                      </a:r>
                      <a:endParaRPr kumimoji="1" lang="ja-JP" altLang="en-US" sz="1400" b="0" i="0" u="none" strike="noStrike" cap="none" normalizeH="0" baseline="0" dirty="0" smtClean="0">
                        <a:ln>
                          <a:noFill/>
                        </a:ln>
                        <a:solidFill>
                          <a:srgbClr val="000000"/>
                        </a:solidFill>
                        <a:effectLst/>
                        <a:latin typeface="+mj-lt"/>
                        <a:ea typeface="Arial Unicode MS" pitchFamily="34" charset="-128"/>
                        <a:cs typeface="Arial" pitchFamily="34"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bl>
          </a:graphicData>
        </a:graphic>
      </p:graphicFrame>
      <p:sp>
        <p:nvSpPr>
          <p:cNvPr id="8232" name="日付プレースホルダ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8233" name="フッター プレースホルダ 4"/>
          <p:cNvSpPr>
            <a:spLocks noGrp="1"/>
          </p:cNvSpPr>
          <p:nvPr>
            <p:ph type="ftr" sz="quarter" idx="11"/>
          </p:nvPr>
        </p:nvSpPr>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8234"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B75D8D69-C24A-4D7B-9D0D-450B172B296E}" type="slidenum">
              <a:rPr lang="en-US" altLang="ja-JP" smtClean="0">
                <a:ea typeface="ＭＳ Ｐゴシック" pitchFamily="34" charset="-128"/>
              </a:rPr>
              <a:pPr>
                <a:defRPr/>
              </a:pPr>
              <a:t>5</a:t>
            </a:fld>
            <a:endParaRPr lang="en-US" altLang="ja-JP" smtClean="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683568" y="469230"/>
            <a:ext cx="7772400" cy="871538"/>
          </a:xfrm>
        </p:spPr>
        <p:txBody>
          <a:bodyPr/>
          <a:lstStyle/>
          <a:p>
            <a:pPr eaLnBrk="1" hangingPunct="1"/>
            <a:r>
              <a:rPr lang="en-US" altLang="ja-JP" dirty="0" smtClean="0">
                <a:ea typeface="ＭＳ Ｐゴシック" charset="-128"/>
              </a:rPr>
              <a:t>Usage Models</a:t>
            </a:r>
            <a:endParaRPr lang="ja-JP" altLang="en-US" dirty="0" smtClean="0">
              <a:ea typeface="ＭＳ Ｐゴシック" charset="-128"/>
            </a:endParaRPr>
          </a:p>
        </p:txBody>
      </p:sp>
      <p:sp>
        <p:nvSpPr>
          <p:cNvPr id="9219" name="日付プレースホルダ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9220" name="フッター プレースホルダ 4"/>
          <p:cNvSpPr>
            <a:spLocks noGrp="1"/>
          </p:cNvSpPr>
          <p:nvPr>
            <p:ph type="ftr" sz="quarter" idx="11"/>
          </p:nvPr>
        </p:nvSpPr>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9221"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2C87DA80-F01A-4003-BB18-7E2273061165}" type="slidenum">
              <a:rPr lang="en-US" altLang="ja-JP" smtClean="0">
                <a:ea typeface="ＭＳ Ｐゴシック" pitchFamily="34" charset="-128"/>
              </a:rPr>
              <a:pPr>
                <a:defRPr/>
              </a:pPr>
              <a:t>6</a:t>
            </a:fld>
            <a:endParaRPr lang="en-US" altLang="ja-JP" smtClean="0">
              <a:ea typeface="ＭＳ Ｐゴシック" pitchFamily="34" charset="-128"/>
            </a:endParaRPr>
          </a:p>
        </p:txBody>
      </p:sp>
      <p:graphicFrame>
        <p:nvGraphicFramePr>
          <p:cNvPr id="8" name="コンテンツ プレースホルダ 6"/>
          <p:cNvGraphicFramePr>
            <a:graphicFrameLocks noGrp="1"/>
          </p:cNvGraphicFramePr>
          <p:nvPr>
            <p:ph idx="1"/>
          </p:nvPr>
        </p:nvGraphicFramePr>
        <p:xfrm>
          <a:off x="395536" y="1268760"/>
          <a:ext cx="8352929" cy="5154295"/>
        </p:xfrm>
        <a:graphic>
          <a:graphicData uri="http://schemas.openxmlformats.org/drawingml/2006/table">
            <a:tbl>
              <a:tblPr/>
              <a:tblGrid>
                <a:gridCol w="3171019"/>
                <a:gridCol w="1933549"/>
                <a:gridCol w="3248361"/>
              </a:tblGrid>
              <a:tr h="307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P802.11ah</a:t>
                      </a:r>
                      <a:endParaRPr kumimoji="1" lang="ja-JP" altLang="en-US" sz="14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P802.11af</a:t>
                      </a:r>
                      <a:endParaRPr kumimoji="1" lang="ja-JP" altLang="en-US" sz="14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Times New Roman" pitchFamily="18" charset="0"/>
                          <a:ea typeface="ＭＳ Ｐゴシック" pitchFamily="34" charset="-128"/>
                          <a:cs typeface="Arial" charset="0"/>
                        </a:rPr>
                        <a:t>802.22 New SG</a:t>
                      </a:r>
                      <a:endParaRPr kumimoji="1" lang="ja-JP" altLang="en-US" sz="1400" b="1" i="0" u="none" strike="noStrike" cap="none" normalizeH="0" baseline="0" smtClean="0">
                        <a:ln>
                          <a:noFill/>
                        </a:ln>
                        <a:solidFill>
                          <a:srgbClr val="FFFF00"/>
                        </a:solidFill>
                        <a:effectLst/>
                        <a:latin typeface="Times New Roman" pitchFamily="18" charset="0"/>
                        <a:ea typeface="ＭＳ Ｐゴシック" pitchFamily="34"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516438">
                <a:tc>
                  <a:txBody>
                    <a:bodyPr/>
                    <a:lstStyle/>
                    <a:p>
                      <a:pPr marL="0" marR="0" lvl="0" indent="0" algn="l" defTabSz="914400" rtl="0" eaLnBrk="1" fontAlgn="base" latinLnBrk="0" hangingPunct="1">
                        <a:lnSpc>
                          <a:spcPct val="100000"/>
                        </a:lnSpc>
                        <a:spcBef>
                          <a:spcPct val="0"/>
                        </a:spcBef>
                        <a:spcAft>
                          <a:spcPts val="300"/>
                        </a:spcAft>
                        <a:buClrTx/>
                        <a:buSzTx/>
                        <a:buFont typeface="Arial" charset="0"/>
                        <a:buNone/>
                        <a:tabLst/>
                        <a:defRPr/>
                      </a:pPr>
                      <a:r>
                        <a:rPr lang="en-US" altLang="ja-JP" sz="1200" b="1" dirty="0" smtClean="0">
                          <a:latin typeface="+mn-ea"/>
                          <a:ea typeface="+mn-ea"/>
                        </a:rPr>
                        <a:t>Sensors and Meters</a:t>
                      </a:r>
                      <a:endParaRPr lang="en-US" altLang="ja-JP" sz="1200" dirty="0" smtClean="0">
                        <a:latin typeface="+mn-ea"/>
                        <a:ea typeface="+mn-ea"/>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1" i="0" u="none" strike="noStrike" cap="none" normalizeH="0" baseline="0" dirty="0" smtClean="0">
                          <a:ln>
                            <a:noFill/>
                          </a:ln>
                          <a:solidFill>
                            <a:schemeClr val="tx1"/>
                          </a:solidFill>
                          <a:effectLst/>
                          <a:latin typeface="+mn-ea"/>
                          <a:ea typeface="+mn-ea"/>
                          <a:cs typeface="Arial" charset="0"/>
                        </a:rPr>
                        <a:t> </a:t>
                      </a:r>
                      <a:r>
                        <a:rPr lang="en-US" altLang="ja-JP" sz="1200" kern="100" dirty="0" smtClean="0">
                          <a:latin typeface="+mn-ea"/>
                          <a:ea typeface="+mn-ea"/>
                          <a:cs typeface="Tahoma"/>
                        </a:rPr>
                        <a:t>Smart Grid - Meter to Pole</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lang="en-US" altLang="ja-JP" sz="1200" kern="100" baseline="0" dirty="0" smtClean="0">
                          <a:latin typeface="+mn-ea"/>
                          <a:ea typeface="+mn-ea"/>
                          <a:cs typeface="Tahoma"/>
                        </a:rPr>
                        <a:t> </a:t>
                      </a:r>
                      <a:r>
                        <a:rPr lang="en-US" altLang="ja-JP" sz="1200" kern="100" dirty="0" smtClean="0">
                          <a:latin typeface="+mn-ea"/>
                          <a:ea typeface="+mn-ea"/>
                          <a:cs typeface="Tahoma"/>
                        </a:rPr>
                        <a:t>Environmental/Agricultural   Monitoring</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lang="en-US" altLang="ja-JP" sz="1200" kern="100" baseline="0" dirty="0" smtClean="0">
                          <a:latin typeface="+mn-ea"/>
                          <a:ea typeface="+mn-ea"/>
                          <a:cs typeface="Tahoma"/>
                        </a:rPr>
                        <a:t> i</a:t>
                      </a:r>
                      <a:r>
                        <a:rPr lang="en-US" altLang="ja-JP" sz="1200" kern="100" dirty="0" smtClean="0">
                          <a:latin typeface="+mn-ea"/>
                          <a:ea typeface="+mn-ea"/>
                          <a:cs typeface="Tahoma"/>
                        </a:rPr>
                        <a:t>ndustrial process sensors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lang="en-US" altLang="ja-JP" sz="1200" kern="100" baseline="0" dirty="0" smtClean="0">
                          <a:latin typeface="+mn-ea"/>
                          <a:ea typeface="+mn-ea"/>
                          <a:cs typeface="Tahoma"/>
                        </a:rPr>
                        <a:t> </a:t>
                      </a:r>
                      <a:r>
                        <a:rPr lang="en-US" altLang="ja-JP" sz="1200" kern="100" dirty="0" smtClean="0">
                          <a:latin typeface="+mn-ea"/>
                          <a:ea typeface="+mn-ea"/>
                          <a:cs typeface="Tahoma"/>
                        </a:rPr>
                        <a:t>Healthcare</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lang="en-US" altLang="ja-JP" sz="1200" kern="100" baseline="0" dirty="0" smtClean="0">
                          <a:latin typeface="+mn-ea"/>
                          <a:ea typeface="+mn-ea"/>
                          <a:cs typeface="Tahoma"/>
                        </a:rPr>
                        <a:t> </a:t>
                      </a:r>
                      <a:r>
                        <a:rPr lang="en-US" altLang="ja-JP" sz="1200" kern="100" dirty="0" smtClean="0">
                          <a:latin typeface="+mn-ea"/>
                          <a:ea typeface="+mn-ea"/>
                          <a:cs typeface="Tahoma"/>
                        </a:rPr>
                        <a:t>Home/Building Automation</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lang="en-US" altLang="ja-JP" sz="1200" kern="100" baseline="0" dirty="0" smtClean="0">
                          <a:latin typeface="+mn-ea"/>
                          <a:ea typeface="+mn-ea"/>
                          <a:cs typeface="Tahoma"/>
                        </a:rPr>
                        <a:t> </a:t>
                      </a:r>
                      <a:r>
                        <a:rPr lang="en-US" altLang="ja-JP" sz="1200" kern="100" dirty="0" smtClean="0">
                          <a:latin typeface="+mn-ea"/>
                          <a:ea typeface="+mn-ea"/>
                          <a:cs typeface="Tahoma"/>
                        </a:rPr>
                        <a:t>Home sensors</a:t>
                      </a:r>
                      <a:endParaRPr lang="en-US" altLang="ja-JP" sz="1200" b="1" dirty="0" smtClean="0">
                        <a:latin typeface="+mn-ea"/>
                        <a:ea typeface="+mn-ea"/>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1" lang="en-US" altLang="ja-JP" sz="1200" b="1" i="0" u="none" strike="noStrike" cap="none" normalizeH="0" baseline="0" dirty="0" smtClean="0">
                        <a:ln>
                          <a:noFill/>
                        </a:ln>
                        <a:solidFill>
                          <a:srgbClr val="000000"/>
                        </a:solidFill>
                        <a:effectLst/>
                        <a:latin typeface="+mn-ea"/>
                        <a:ea typeface="+mn-ea"/>
                        <a:cs typeface="Arial" charset="0"/>
                      </a:endParaRPr>
                    </a:p>
                    <a:p>
                      <a:pPr marL="0" marR="0" lvl="0" indent="0" algn="l" defTabSz="914400" rtl="0" eaLnBrk="1" fontAlgn="base" latinLnBrk="0" hangingPunct="1">
                        <a:lnSpc>
                          <a:spcPct val="100000"/>
                        </a:lnSpc>
                        <a:spcBef>
                          <a:spcPct val="0"/>
                        </a:spcBef>
                        <a:spcAft>
                          <a:spcPts val="300"/>
                        </a:spcAft>
                        <a:buClrTx/>
                        <a:buSzTx/>
                        <a:buFont typeface="Arial" charset="0"/>
                        <a:buNone/>
                        <a:tabLst/>
                        <a:defRPr/>
                      </a:pPr>
                      <a:r>
                        <a:rPr lang="en-US" altLang="ja-JP" sz="1200" b="1" dirty="0" smtClean="0">
                          <a:latin typeface="+mn-ea"/>
                          <a:ea typeface="+mn-ea"/>
                        </a:rPr>
                        <a:t>Backhaul Sensor/Meter data</a:t>
                      </a:r>
                      <a:endParaRPr kumimoji="1" lang="en-US" altLang="ja-JP" sz="1200" b="0" i="0" u="none" strike="noStrike" cap="none" normalizeH="0" baseline="0" dirty="0" smtClean="0">
                        <a:ln>
                          <a:noFill/>
                        </a:ln>
                        <a:solidFill>
                          <a:srgbClr val="000000"/>
                        </a:solidFill>
                        <a:effectLst/>
                        <a:latin typeface="+mn-ea"/>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defRPr/>
                      </a:pPr>
                      <a:r>
                        <a:rPr kumimoji="1" lang="en-US" altLang="ja-JP" sz="1200" b="0" i="0" u="none" strike="noStrike" cap="none" normalizeH="0" baseline="0" dirty="0" smtClean="0">
                          <a:ln>
                            <a:noFill/>
                          </a:ln>
                          <a:solidFill>
                            <a:srgbClr val="000000"/>
                          </a:solidFill>
                          <a:effectLst/>
                          <a:latin typeface="+mn-ea"/>
                          <a:ea typeface="+mn-ea"/>
                          <a:cs typeface="Arial" charset="0"/>
                        </a:rPr>
                        <a:t> </a:t>
                      </a:r>
                      <a:r>
                        <a:rPr lang="en-US" altLang="ja-JP" sz="1200" kern="100" dirty="0" smtClean="0">
                          <a:latin typeface="+mn-ea"/>
                          <a:ea typeface="+mn-ea"/>
                          <a:cs typeface="Tahoma"/>
                        </a:rPr>
                        <a:t>Backhaul aggregation of sensors</a:t>
                      </a:r>
                    </a:p>
                    <a:p>
                      <a:pPr marL="0" marR="0" lvl="0" indent="0" algn="l" defTabSz="914400" rtl="0" eaLnBrk="1" fontAlgn="base" latinLnBrk="0" hangingPunct="1">
                        <a:lnSpc>
                          <a:spcPct val="100000"/>
                        </a:lnSpc>
                        <a:spcBef>
                          <a:spcPct val="0"/>
                        </a:spcBef>
                        <a:spcAft>
                          <a:spcPct val="0"/>
                        </a:spcAft>
                        <a:buClrTx/>
                        <a:buSzTx/>
                        <a:buFont typeface="Arial" charset="0"/>
                        <a:buChar char="•"/>
                        <a:tabLst/>
                        <a:defRPr/>
                      </a:pPr>
                      <a:r>
                        <a:rPr lang="en-US" altLang="ja-JP" sz="1200" kern="100" dirty="0" smtClean="0">
                          <a:latin typeface="+mn-ea"/>
                          <a:ea typeface="+mn-ea"/>
                          <a:cs typeface="Tahoma"/>
                        </a:rPr>
                        <a:t> Backhaul aggregation of industry sensors</a:t>
                      </a: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endParaRPr lang="ja-JP" altLang="ja-JP" sz="1200" kern="100" dirty="0" smtClean="0">
                        <a:latin typeface="+mn-ea"/>
                        <a:ea typeface="+mn-ea"/>
                        <a:cs typeface="Times New Roman"/>
                      </a:endParaRPr>
                    </a:p>
                    <a:p>
                      <a:r>
                        <a:rPr lang="en-US" altLang="ja-JP" sz="1200" b="1" dirty="0" smtClean="0">
                          <a:latin typeface="+mn-ea"/>
                          <a:ea typeface="+mn-ea"/>
                        </a:rPr>
                        <a:t>Extended range Wi-Fi</a:t>
                      </a:r>
                      <a:endParaRPr lang="ja-JP" altLang="en-US" sz="1200" b="1" dirty="0" smtClean="0">
                        <a:latin typeface="+mn-ea"/>
                        <a:ea typeface="+mn-ea"/>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defRPr/>
                      </a:pPr>
                      <a:r>
                        <a:rPr kumimoji="1" lang="en-US" altLang="ja-JP" sz="1200" b="0" i="0" u="none" strike="noStrike" cap="none" normalizeH="0" baseline="0" dirty="0" smtClean="0">
                          <a:ln>
                            <a:noFill/>
                          </a:ln>
                          <a:solidFill>
                            <a:srgbClr val="000000"/>
                          </a:solidFill>
                          <a:effectLst/>
                          <a:latin typeface="+mn-ea"/>
                          <a:ea typeface="+mn-ea"/>
                          <a:cs typeface="Arial" charset="0"/>
                        </a:rPr>
                        <a:t> </a:t>
                      </a:r>
                      <a:r>
                        <a:rPr lang="en-US" altLang="ja-JP" sz="1200" kern="100" dirty="0" smtClean="0">
                          <a:latin typeface="+mn-ea"/>
                          <a:ea typeface="+mn-ea"/>
                          <a:cs typeface="Tahoma"/>
                        </a:rPr>
                        <a:t>Outdoor extended range hotspot</a:t>
                      </a:r>
                      <a:endParaRPr lang="ja-JP" altLang="ja-JP" sz="1200" kern="100" dirty="0" smtClean="0">
                        <a:latin typeface="+mn-ea"/>
                        <a:ea typeface="+mn-ea"/>
                        <a:cs typeface="Times New Roman"/>
                      </a:endParaRPr>
                    </a:p>
                    <a:p>
                      <a:pPr marL="0" marR="0" lvl="0" indent="0" algn="l" defTabSz="914400" rtl="0" eaLnBrk="1" fontAlgn="base" latinLnBrk="0" hangingPunct="1">
                        <a:lnSpc>
                          <a:spcPct val="100000"/>
                        </a:lnSpc>
                        <a:spcBef>
                          <a:spcPct val="0"/>
                        </a:spcBef>
                        <a:spcAft>
                          <a:spcPct val="0"/>
                        </a:spcAft>
                        <a:buClrTx/>
                        <a:buSzTx/>
                        <a:buFont typeface="Arial" charset="0"/>
                        <a:buChar char="•"/>
                        <a:tabLst/>
                        <a:defRPr/>
                      </a:pPr>
                      <a:r>
                        <a:rPr lang="en-US" altLang="ja-JP" sz="1200" kern="100" dirty="0" smtClean="0">
                          <a:latin typeface="+mn-ea"/>
                          <a:ea typeface="+mn-ea"/>
                          <a:cs typeface="Tahoma"/>
                        </a:rPr>
                        <a:t>Wi-Fi for cellular traffic offloading</a:t>
                      </a:r>
                      <a:endParaRPr kumimoji="1" lang="en-US" altLang="ja-JP" sz="1200" b="1" i="0" u="none" strike="noStrike" cap="none" normalizeH="0" baseline="0" dirty="0" smtClean="0">
                        <a:ln>
                          <a:noFill/>
                        </a:ln>
                        <a:solidFill>
                          <a:schemeClr val="tx1"/>
                        </a:solidFill>
                        <a:effectLst/>
                        <a:latin typeface="+mn-ea"/>
                        <a:ea typeface="+mn-ea"/>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Arial" charset="0"/>
                        <a:ea typeface="ＭＳ Ｐゴシック" pitchFamily="34"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Arial" charset="0"/>
                          <a:ea typeface="ＭＳ Ｐゴシック" pitchFamily="34" charset="-128"/>
                          <a:cs typeface="Arial" charset="0"/>
                        </a:rPr>
                        <a:t>WLAN use cases extended to TV White Space</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Arial" charset="0"/>
                        <a:ea typeface="ＭＳ Ｐゴシック" pitchFamily="34" charset="-128"/>
                        <a:cs typeface="Arial" charset="0"/>
                      </a:endParaRPr>
                    </a:p>
                    <a:p>
                      <a:pPr marL="1009650" lvl="1" indent="-609600"/>
                      <a:r>
                        <a:rPr lang="en-US" altLang="ko-KR" sz="1600" dirty="0" smtClean="0">
                          <a:solidFill>
                            <a:schemeClr val="tx1"/>
                          </a:solidFill>
                        </a:rPr>
                        <a:t>	</a:t>
                      </a:r>
                      <a:endParaRPr kumimoji="1" lang="en-US" altLang="ja-JP" sz="1200" b="0" i="0" u="none" strike="noStrike" cap="none" normalizeH="0" baseline="0" dirty="0" smtClean="0">
                        <a:ln>
                          <a:noFill/>
                        </a:ln>
                        <a:solidFill>
                          <a:schemeClr val="tx1"/>
                        </a:solidFill>
                        <a:effectLst/>
                        <a:latin typeface="Arial" charset="0"/>
                        <a:ea typeface="ＭＳ Ｐゴシック" pitchFamily="34"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(a) Regional Area Smart Grid/Metering:</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support Low Complexity CPEs </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(b) Critical Infrastructure/Hazard Monitoring</a:t>
                      </a: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 </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Support  very large number of monitoring CPEs </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(c) Smart Traffic Management and Communication</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Real time monitoring,  low latency </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(d) </a:t>
                      </a:r>
                      <a:r>
                        <a:rPr kumimoji="1" lang="en-US" altLang="ja-JP" sz="1200" b="1" i="0" u="sng" strike="noStrike" cap="none" normalizeH="0" baseline="0" dirty="0" smtClean="0">
                          <a:ln>
                            <a:noFill/>
                          </a:ln>
                          <a:solidFill>
                            <a:schemeClr val="tx1"/>
                          </a:solidFill>
                          <a:effectLst/>
                          <a:latin typeface="Times New Roman" pitchFamily="18" charset="0"/>
                          <a:ea typeface="ＭＳ Ｐゴシック" pitchFamily="34" charset="-128"/>
                          <a:cs typeface="Arial" charset="0"/>
                        </a:rPr>
                        <a:t>R</a:t>
                      </a:r>
                      <a:r>
                        <a:rPr kumimoji="0" lang="en-US" altLang="ja-JP" sz="1200" b="1" i="0" u="sng" strike="noStrike" cap="none" normalizeH="0" baseline="0" dirty="0" smtClean="0">
                          <a:ln>
                            <a:noFill/>
                          </a:ln>
                          <a:solidFill>
                            <a:schemeClr val="tx1"/>
                          </a:solidFill>
                          <a:effectLst/>
                          <a:latin typeface="Times New Roman" pitchFamily="18" charset="0"/>
                        </a:rPr>
                        <a:t>ural farm house and agricultural monitoring</a:t>
                      </a:r>
                      <a:endParaRPr kumimoji="1" lang="en-US" altLang="ja-JP" sz="1200" b="1" i="0" u="sng" strike="noStrike" cap="none" normalizeH="0" baseline="0" dirty="0" smtClean="0">
                        <a:ln>
                          <a:noFill/>
                        </a:ln>
                        <a:solidFill>
                          <a:schemeClr val="tx1"/>
                        </a:solidFill>
                        <a:effectLst/>
                        <a:latin typeface="Times New Roman" pitchFamily="18" charset="0"/>
                        <a:ea typeface="ＭＳ Ｐゴシック" pitchFamily="34" charset="-128"/>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Support remote monitoring with relaxed latency requirement, </a:t>
                      </a:r>
                      <a:r>
                        <a:rPr lang="en-US" altLang="ja-JP" sz="1200" dirty="0" smtClean="0">
                          <a:solidFill>
                            <a:schemeClr val="tx1"/>
                          </a:solidFill>
                        </a:rPr>
                        <a:t>supports interface with sensors monitoring environmental factors, live stock behavior etc,</a:t>
                      </a:r>
                      <a:endPar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(e) Emergency Temporary Broadband                   Infrastructure </a:t>
                      </a: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Ad hoc connecting among portable CPEs</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(f) Remote Medical Service</a:t>
                      </a: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 </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Support remote medical service with high </a:t>
                      </a:r>
                      <a:r>
                        <a:rPr kumimoji="1" lang="en-US" altLang="ja-JP" sz="1200" b="0" i="0" u="none" strike="noStrike" cap="none" normalizeH="0" baseline="0" dirty="0" err="1" smtClean="0">
                          <a:ln>
                            <a:noFill/>
                          </a:ln>
                          <a:solidFill>
                            <a:schemeClr val="tx1"/>
                          </a:solidFill>
                          <a:effectLst/>
                          <a:latin typeface="Times New Roman" pitchFamily="18" charset="0"/>
                          <a:ea typeface="ＭＳ Ｐゴシック" pitchFamily="34" charset="-128"/>
                          <a:cs typeface="Arial" charset="0"/>
                        </a:rPr>
                        <a:t>QoS</a:t>
                      </a: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 in a rural residence area</a:t>
                      </a: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(g) Combined </a:t>
                      </a:r>
                      <a:r>
                        <a:rPr kumimoji="1" lang="en-US" altLang="ja-JP" sz="1200" b="1" i="0" u="none" strike="noStrike" cap="none" normalizeH="0" baseline="0" dirty="0" smtClean="0">
                          <a:ln>
                            <a:noFill/>
                          </a:ln>
                          <a:solidFill>
                            <a:schemeClr val="tx1"/>
                          </a:solidFill>
                          <a:effectLst/>
                          <a:latin typeface="+mn-lt"/>
                          <a:ea typeface="+mn-ea"/>
                          <a:cs typeface="+mn-cs"/>
                        </a:rPr>
                        <a:t>S</a:t>
                      </a:r>
                      <a:r>
                        <a:rPr lang="en-US" altLang="ja-JP" sz="1200" b="1" u="none" dirty="0" smtClean="0">
                          <a:solidFill>
                            <a:schemeClr val="tx1"/>
                          </a:solidFill>
                        </a:rPr>
                        <a:t>mart Grid and Broadband Service </a:t>
                      </a:r>
                      <a:endParaRPr kumimoji="1" lang="en-US" altLang="ja-JP" sz="1200" b="1"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endParaRP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Support CPEs with multiple operation modes </a:t>
                      </a:r>
                      <a:r>
                        <a:rPr lang="en-US" altLang="ja-JP" sz="1200" u="sng" dirty="0" smtClean="0">
                          <a:solidFill>
                            <a:schemeClr val="tx1"/>
                          </a:solidFill>
                        </a:rPr>
                        <a:t>[</a:t>
                      </a:r>
                      <a:r>
                        <a:rPr lang="en-US" altLang="ja-JP" sz="1200" u="sng" dirty="0" err="1" smtClean="0">
                          <a:solidFill>
                            <a:schemeClr val="tx1"/>
                          </a:solidFill>
                        </a:rPr>
                        <a:t>eg</a:t>
                      </a:r>
                      <a:r>
                        <a:rPr lang="en-US" altLang="ja-JP" sz="1200" u="sng" dirty="0" smtClean="0">
                          <a:solidFill>
                            <a:schemeClr val="tx1"/>
                          </a:solidFill>
                        </a:rPr>
                        <a:t>. low and high capabilities]</a:t>
                      </a:r>
                      <a:r>
                        <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rPr>
                        <a:t> </a:t>
                      </a: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Times New Roman" pitchFamily="18" charset="0"/>
                        <a:ea typeface="ＭＳ Ｐゴシック" pitchFamily="34"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107950" y="685800"/>
            <a:ext cx="8856663" cy="511175"/>
          </a:xfrm>
        </p:spPr>
        <p:txBody>
          <a:bodyPr/>
          <a:lstStyle/>
          <a:p>
            <a:pPr eaLnBrk="1" hangingPunct="1"/>
            <a:r>
              <a:rPr lang="en-US" altLang="ja-JP" sz="2800" smtClean="0">
                <a:ea typeface="ＭＳ Ｐゴシック" charset="-128"/>
              </a:rPr>
              <a:t>Summary – Review, Differences and Similarities</a:t>
            </a:r>
            <a:endParaRPr lang="ja-JP" altLang="en-US" sz="2800" smtClean="0">
              <a:ea typeface="ＭＳ Ｐゴシック" charset="-128"/>
            </a:endParaRPr>
          </a:p>
        </p:txBody>
      </p:sp>
      <p:sp>
        <p:nvSpPr>
          <p:cNvPr id="10243" name="日付プレースホルダ 3"/>
          <p:cNvSpPr>
            <a:spLocks noGrp="1"/>
          </p:cNvSpPr>
          <p:nvPr>
            <p:ph type="dt" sz="quarter" idx="10"/>
          </p:nvPr>
        </p:nvSpPr>
        <p:spPr/>
        <p:txBody>
          <a:bodyPr/>
          <a:lstStyle/>
          <a:p>
            <a:pPr>
              <a:defRPr/>
            </a:pPr>
            <a:r>
              <a:rPr lang="en-US" altLang="ja-JP" smtClean="0">
                <a:ea typeface="ＭＳ Ｐゴシック" pitchFamily="34" charset="-128"/>
              </a:rPr>
              <a:t>June 2011</a:t>
            </a:r>
            <a:endParaRPr lang="en-US" altLang="ja-JP" dirty="0">
              <a:ea typeface="ＭＳ Ｐゴシック" pitchFamily="34" charset="-128"/>
            </a:endParaRPr>
          </a:p>
        </p:txBody>
      </p:sp>
      <p:sp>
        <p:nvSpPr>
          <p:cNvPr id="10244" name="フッター プレースホルダ 4"/>
          <p:cNvSpPr>
            <a:spLocks noGrp="1"/>
          </p:cNvSpPr>
          <p:nvPr>
            <p:ph type="ftr" sz="quarter" idx="11"/>
          </p:nvPr>
        </p:nvSpPr>
        <p:spPr/>
        <p:txBody>
          <a:bodyPr/>
          <a:lstStyle/>
          <a:p>
            <a:pPr>
              <a:defRPr/>
            </a:pPr>
            <a:r>
              <a:rPr lang="en-US" altLang="ja-JP" smtClean="0">
                <a:ea typeface="ＭＳ Ｐゴシック" pitchFamily="34" charset="-128"/>
              </a:rPr>
              <a:t>Chunyi Song, NICT</a:t>
            </a:r>
            <a:endParaRPr lang="en-US" altLang="ja-JP" dirty="0">
              <a:ea typeface="ＭＳ Ｐゴシック" pitchFamily="34" charset="-128"/>
            </a:endParaRPr>
          </a:p>
        </p:txBody>
      </p:sp>
      <p:sp>
        <p:nvSpPr>
          <p:cNvPr id="10245" name="スライド番号プレースホルダ 5"/>
          <p:cNvSpPr>
            <a:spLocks noGrp="1"/>
          </p:cNvSpPr>
          <p:nvPr>
            <p:ph type="sldNum" sz="quarter" idx="12"/>
          </p:nvPr>
        </p:nvSpPr>
        <p:spPr/>
        <p:txBody>
          <a:bodyPr/>
          <a:lstStyle/>
          <a:p>
            <a:pPr>
              <a:defRPr/>
            </a:pPr>
            <a:r>
              <a:rPr lang="en-US" altLang="ja-JP" smtClean="0">
                <a:ea typeface="ＭＳ Ｐゴシック" pitchFamily="34" charset="-128"/>
              </a:rPr>
              <a:t>Slide </a:t>
            </a:r>
            <a:fld id="{40E2F9CF-F20E-4D15-BDDB-0D6A3C8A099E}" type="slidenum">
              <a:rPr lang="en-US" altLang="ja-JP" smtClean="0">
                <a:ea typeface="ＭＳ Ｐゴシック" pitchFamily="34" charset="-128"/>
              </a:rPr>
              <a:pPr>
                <a:defRPr/>
              </a:pPr>
              <a:t>7</a:t>
            </a:fld>
            <a:endParaRPr lang="en-US" altLang="ja-JP" smtClean="0">
              <a:ea typeface="ＭＳ Ｐゴシック" pitchFamily="34" charset="-128"/>
            </a:endParaRPr>
          </a:p>
        </p:txBody>
      </p:sp>
      <p:graphicFrame>
        <p:nvGraphicFramePr>
          <p:cNvPr id="7" name="コンテンツ プレースホルダ 6"/>
          <p:cNvGraphicFramePr>
            <a:graphicFrameLocks noGrp="1"/>
          </p:cNvGraphicFramePr>
          <p:nvPr>
            <p:ph idx="1"/>
          </p:nvPr>
        </p:nvGraphicFramePr>
        <p:xfrm>
          <a:off x="395536" y="1196752"/>
          <a:ext cx="8532440" cy="5456238"/>
        </p:xfrm>
        <a:graphic>
          <a:graphicData uri="http://schemas.openxmlformats.org/drawingml/2006/table">
            <a:tbl>
              <a:tblPr/>
              <a:tblGrid>
                <a:gridCol w="463420"/>
                <a:gridCol w="1480796"/>
                <a:gridCol w="1683142"/>
                <a:gridCol w="2294859"/>
                <a:gridCol w="2610223"/>
              </a:tblGrid>
              <a:tr h="257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dirty="0" smtClean="0">
                        <a:ln>
                          <a:noFill/>
                        </a:ln>
                        <a:solidFill>
                          <a:srgbClr val="FFFFFF"/>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smtClean="0">
                        <a:ln>
                          <a:noFill/>
                        </a:ln>
                        <a:solidFill>
                          <a:srgbClr val="FFFFFF"/>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P802.11ah</a:t>
                      </a:r>
                      <a:endParaRPr kumimoji="1" lang="ja-JP" altLang="en-US" sz="1200" b="1" i="0" u="none" strike="noStrike" cap="none" normalizeH="0" baseline="0" dirty="0" smtClean="0">
                        <a:ln>
                          <a:noFill/>
                        </a:ln>
                        <a:solidFill>
                          <a:srgbClr val="FFFFFF"/>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P802.11af</a:t>
                      </a:r>
                      <a:endParaRPr kumimoji="1" lang="ja-JP" altLang="en-US" sz="1200" b="1" i="0" u="none" strike="noStrike" cap="none" normalizeH="0" baseline="0" dirty="0" smtClean="0">
                        <a:ln>
                          <a:noFill/>
                        </a:ln>
                        <a:solidFill>
                          <a:srgbClr val="FFFFFF"/>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P802.22  New SG</a:t>
                      </a:r>
                      <a:endParaRPr kumimoji="1" lang="ja-JP" altLang="en-US" sz="1200" b="1" i="0" u="none" strike="noStrike" cap="none" normalizeH="0" baseline="0" dirty="0" smtClean="0">
                        <a:ln>
                          <a:noFill/>
                        </a:ln>
                        <a:solidFill>
                          <a:srgbClr val="FFFF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2476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1</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Amendment </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200" b="0" i="0" u="none" strike="noStrike" kern="1200" cap="none" normalizeH="0" baseline="0" dirty="0" smtClean="0">
                          <a:ln>
                            <a:noFill/>
                          </a:ln>
                          <a:solidFill>
                            <a:schemeClr val="tx1"/>
                          </a:solidFill>
                          <a:effectLst/>
                          <a:latin typeface="+mn-lt"/>
                          <a:ea typeface="Arial Unicode MS" pitchFamily="34" charset="-128"/>
                          <a:cs typeface="Arial Unicode MS" pitchFamily="34" charset="-128"/>
                        </a:rPr>
                        <a:t>OFDM PHY and enhanced MAC</a:t>
                      </a:r>
                      <a:endParaRPr kumimoji="1" lang="ja-JP" altLang="en-US" sz="1200" b="0" i="0" u="none" strike="noStrike" kern="1200" cap="none" normalizeH="0" baseline="0" dirty="0" smtClean="0">
                        <a:ln>
                          <a:noFill/>
                        </a:ln>
                        <a:solidFill>
                          <a:schemeClr val="tx1"/>
                        </a:solidFill>
                        <a:effectLst/>
                        <a:latin typeface="+mn-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200" b="0" i="0" u="none" strike="noStrike" kern="1200" cap="none" normalizeH="0" baseline="0" dirty="0" smtClean="0">
                          <a:ln>
                            <a:noFill/>
                          </a:ln>
                          <a:solidFill>
                            <a:srgbClr val="000000"/>
                          </a:solidFill>
                          <a:effectLst/>
                          <a:latin typeface="+mn-lt"/>
                          <a:ea typeface="ＭＳ Ｐゴシック" pitchFamily="34" charset="-128"/>
                          <a:cs typeface="Arial" charset="0"/>
                        </a:rPr>
                        <a:t>PHY and MAC Amendment</a:t>
                      </a:r>
                    </a:p>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lang="en-GB" altLang="ja-JP" sz="1200" dirty="0" smtClean="0">
                          <a:solidFill>
                            <a:schemeClr val="tx1"/>
                          </a:solidFill>
                          <a:ea typeface="ＭＳ Ｐゴシック" pitchFamily="50" charset="-128"/>
                        </a:rPr>
                        <a:t>( …use of </a:t>
                      </a:r>
                      <a:r>
                        <a:rPr lang="en-GB" altLang="ja-JP" sz="1200" i="1" dirty="0" err="1" smtClean="0">
                          <a:solidFill>
                            <a:schemeClr val="tx1"/>
                          </a:solidFill>
                          <a:ea typeface="ＭＳ Ｐゴシック" pitchFamily="50" charset="-128"/>
                        </a:rPr>
                        <a:t>TGac</a:t>
                      </a:r>
                      <a:r>
                        <a:rPr lang="en-GB" altLang="ja-JP" sz="1200" i="1" dirty="0" smtClean="0">
                          <a:solidFill>
                            <a:schemeClr val="tx1"/>
                          </a:solidFill>
                          <a:ea typeface="ＭＳ Ｐゴシック" pitchFamily="50" charset="-128"/>
                        </a:rPr>
                        <a:t> with changes for </a:t>
                      </a:r>
                      <a:r>
                        <a:rPr lang="en-GB" altLang="ja-JP" sz="1200" i="1" dirty="0" err="1" smtClean="0">
                          <a:solidFill>
                            <a:schemeClr val="tx1"/>
                          </a:solidFill>
                          <a:ea typeface="ＭＳ Ｐゴシック" pitchFamily="50" charset="-128"/>
                        </a:rPr>
                        <a:t>TGaf</a:t>
                      </a:r>
                      <a:r>
                        <a:rPr lang="en-GB" altLang="ja-JP" sz="1200" i="1" dirty="0" smtClean="0">
                          <a:solidFill>
                            <a:schemeClr val="tx1"/>
                          </a:solidFill>
                          <a:ea typeface="ＭＳ Ｐゴシック" pitchFamily="50" charset="-128"/>
                        </a:rPr>
                        <a:t> </a:t>
                      </a:r>
                      <a:r>
                        <a:rPr lang="en-GB" altLang="ja-JP" sz="1200" dirty="0" smtClean="0">
                          <a:solidFill>
                            <a:schemeClr val="tx1"/>
                          </a:solidFill>
                          <a:ea typeface="ＭＳ Ｐゴシック" pitchFamily="50" charset="-128"/>
                        </a:rPr>
                        <a:t>is their focus.)  </a:t>
                      </a:r>
                      <a:endParaRPr kumimoji="1" lang="ja-JP" altLang="en-US" sz="1200" b="0" i="0" u="none" strike="noStrike" kern="1200" cap="none" normalizeH="0" baseline="0" dirty="0" smtClean="0">
                        <a:ln>
                          <a:noFill/>
                        </a:ln>
                        <a:solidFill>
                          <a:schemeClr val="tx1"/>
                        </a:solidFill>
                        <a:effectLst/>
                        <a:latin typeface="+mn-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PHY and MAC Amendment</a:t>
                      </a:r>
                      <a:endParaRPr kumimoji="1" lang="ja-JP" altLang="en-US" sz="1200" b="0" i="0" u="none" strike="noStrike" cap="none" normalizeH="0" baseline="0" dirty="0" smtClean="0">
                        <a:ln>
                          <a:noFill/>
                        </a:ln>
                        <a:solidFill>
                          <a:srgbClr val="0000CC"/>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27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2</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Operating Frequency</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lang="en-US" altLang="ja-JP" sz="1200" dirty="0" smtClean="0"/>
                        <a:t>the license-exempt bands below 1 GHz</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kern="1200" cap="none" normalizeH="0" baseline="0" dirty="0" smtClean="0">
                          <a:ln>
                            <a:noFill/>
                          </a:ln>
                          <a:solidFill>
                            <a:srgbClr val="000000"/>
                          </a:solidFill>
                          <a:effectLst/>
                          <a:latin typeface="+mn-lt"/>
                          <a:ea typeface="ＭＳ Ｐゴシック" pitchFamily="34" charset="-128"/>
                          <a:cs typeface="Arial" charset="0"/>
                        </a:rPr>
                        <a:t>TVWS frequency</a:t>
                      </a:r>
                      <a:endParaRPr kumimoji="1" lang="ja-JP" altLang="en-US" sz="1200" b="0" i="0" u="none" strike="noStrike" kern="1200" cap="none" normalizeH="0" baseline="0" dirty="0" smtClean="0">
                        <a:ln>
                          <a:noFill/>
                        </a:ln>
                        <a:solidFill>
                          <a:srgbClr val="0000CC"/>
                        </a:solidFill>
                        <a:effectLst/>
                        <a:latin typeface="+mn-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TVWS frequency</a:t>
                      </a:r>
                      <a:endParaRPr kumimoji="1" lang="ja-JP" altLang="en-US" sz="1200" b="0" i="0" u="none" strike="noStrike" cap="none" normalizeH="0" baseline="0" dirty="0" smtClean="0">
                        <a:ln>
                          <a:noFill/>
                        </a:ln>
                        <a:solidFill>
                          <a:srgbClr val="0000CC"/>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27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3</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Operating bandwidth</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SG" altLang="ja-JP" sz="1200" b="0" i="0" u="none" strike="noStrike" kern="1200" cap="none" normalizeH="0" baseline="0" dirty="0" smtClean="0">
                          <a:ln>
                            <a:noFill/>
                          </a:ln>
                          <a:solidFill>
                            <a:schemeClr val="tx1">
                              <a:lumMod val="85000"/>
                              <a:lumOff val="15000"/>
                            </a:schemeClr>
                          </a:solidFill>
                          <a:effectLst/>
                          <a:latin typeface="+mn-lt"/>
                          <a:ea typeface="ＭＳ Ｐゴシック" pitchFamily="34" charset="-128"/>
                          <a:cs typeface="Arial" charset="0"/>
                        </a:rPr>
                        <a:t>(MHz</a:t>
                      </a:r>
                      <a:r>
                        <a:rPr kumimoji="1" lang="en-US" altLang="ja-JP" sz="1200" b="0" i="0" u="none" strike="noStrike" kern="1200" cap="none" normalizeH="0" baseline="0" dirty="0" smtClean="0">
                          <a:ln>
                            <a:noFill/>
                          </a:ln>
                          <a:solidFill>
                            <a:srgbClr val="000000"/>
                          </a:solidFill>
                          <a:effectLst/>
                          <a:latin typeface="+mn-lt"/>
                          <a:ea typeface="Arial Unicode MS" pitchFamily="34" charset="-128"/>
                          <a:cs typeface="Arial Unicode MS" pitchFamily="34" charset="-128"/>
                        </a:rPr>
                        <a:t>)</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dirty="0" smtClean="0">
                          <a:ln>
                            <a:noFill/>
                          </a:ln>
                          <a:solidFill>
                            <a:srgbClr val="000000"/>
                          </a:solidFill>
                          <a:effectLst/>
                          <a:latin typeface="+mj-lt"/>
                          <a:ea typeface="Arial Unicode MS" pitchFamily="34" charset="-128"/>
                          <a:cs typeface="Arial Unicode MS" pitchFamily="34" charset="-128"/>
                        </a:rPr>
                        <a:t> under discussion (2.5, 5, 10, 20 </a:t>
                      </a:r>
                      <a:r>
                        <a:rPr kumimoji="1" lang="en-SG" altLang="ja-JP" sz="1200" b="0" i="0" u="none" strike="noStrike" kern="1200" cap="none" normalizeH="0" baseline="0" dirty="0" smtClean="0">
                          <a:ln>
                            <a:noFill/>
                          </a:ln>
                          <a:solidFill>
                            <a:schemeClr val="tx1">
                              <a:lumMod val="85000"/>
                              <a:lumOff val="15000"/>
                            </a:schemeClr>
                          </a:solidFill>
                          <a:effectLst/>
                          <a:latin typeface="+mn-lt"/>
                          <a:ea typeface="ＭＳ Ｐゴシック" pitchFamily="34" charset="-128"/>
                          <a:cs typeface="Arial" charset="0"/>
                        </a:rPr>
                        <a:t>MHz</a:t>
                      </a:r>
                      <a:r>
                        <a:rPr kumimoji="1" lang="en-US" altLang="ja-JP" sz="1200" b="0" i="0" u="none" strike="noStrike" cap="none" normalizeH="0" baseline="0" dirty="0" smtClean="0">
                          <a:ln>
                            <a:noFill/>
                          </a:ln>
                          <a:solidFill>
                            <a:srgbClr val="000000"/>
                          </a:solidFill>
                          <a:effectLst/>
                          <a:latin typeface="+mj-lt"/>
                          <a:ea typeface="Arial Unicode MS" pitchFamily="34" charset="-128"/>
                          <a:cs typeface="Arial Unicode MS" pitchFamily="34" charset="-128"/>
                        </a:rPr>
                        <a:t>)</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SG" altLang="ja-JP" sz="1200" b="0" i="0" u="none" strike="noStrike" cap="none" normalizeH="0" baseline="0" dirty="0" smtClean="0">
                          <a:ln>
                            <a:noFill/>
                          </a:ln>
                          <a:solidFill>
                            <a:srgbClr val="000000"/>
                          </a:solidFill>
                          <a:effectLst/>
                          <a:latin typeface="+mj-lt"/>
                          <a:ea typeface="ＭＳ Ｐゴシック" pitchFamily="34" charset="-128"/>
                          <a:cs typeface="Arial" charset="0"/>
                        </a:rPr>
                        <a:t>  </a:t>
                      </a:r>
                      <a:r>
                        <a:rPr kumimoji="1" lang="en-SG" altLang="ja-JP" sz="1200" b="0" i="0" u="none" strike="noStrike" cap="none" normalizeH="0" baseline="0" dirty="0" smtClean="0">
                          <a:ln>
                            <a:noFill/>
                          </a:ln>
                          <a:solidFill>
                            <a:schemeClr val="tx1">
                              <a:lumMod val="85000"/>
                              <a:lumOff val="15000"/>
                            </a:schemeClr>
                          </a:solidFill>
                          <a:effectLst/>
                          <a:latin typeface="+mj-lt"/>
                          <a:ea typeface="ＭＳ Ｐゴシック" pitchFamily="34" charset="-128"/>
                          <a:cs typeface="Arial" charset="0"/>
                        </a:rPr>
                        <a:t>under discussion (2,4,8, 16 MHz or 5,10,20, 40MHz)</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j-lt"/>
                          <a:ea typeface="Arial Unicode MS" pitchFamily="34" charset="-128"/>
                          <a:cs typeface="Arial Unicode MS" pitchFamily="34" charset="-128"/>
                        </a:rPr>
                        <a:t>6/7/ 8  (</a:t>
                      </a: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Intend to support channel aggregation, e.g. </a:t>
                      </a:r>
                      <a:r>
                        <a:rPr kumimoji="1" lang="en-US" altLang="ja-JP" sz="1200" b="0" i="0" u="none" strike="noStrike" kern="1200" cap="none" normalizeH="0" baseline="0" dirty="0" smtClean="0">
                          <a:ln>
                            <a:noFill/>
                          </a:ln>
                          <a:solidFill>
                            <a:schemeClr val="tx1"/>
                          </a:solidFill>
                          <a:effectLst/>
                          <a:latin typeface="+mn-lt"/>
                          <a:ea typeface="Arial Unicode MS" pitchFamily="34" charset="-128"/>
                          <a:cs typeface="Arial Unicode MS" pitchFamily="34" charset="-128"/>
                        </a:rPr>
                        <a:t>12/14/16 and  24/28/32</a:t>
                      </a:r>
                      <a:r>
                        <a:rPr kumimoji="1" lang="en-US" altLang="ja-JP" sz="1200" b="0" i="0" u="none" strike="noStrike" cap="none" normalizeH="0" baseline="0" dirty="0" smtClean="0">
                          <a:ln>
                            <a:noFill/>
                          </a:ln>
                          <a:solidFill>
                            <a:schemeClr val="tx1"/>
                          </a:solidFill>
                          <a:effectLst/>
                          <a:latin typeface="+mj-lt"/>
                          <a:ea typeface="Arial Unicode MS" pitchFamily="34" charset="-128"/>
                          <a:cs typeface="Arial Unicode MS" pitchFamily="34" charset="-128"/>
                        </a:rPr>
                        <a:t>)</a:t>
                      </a:r>
                      <a:endParaRPr kumimoji="1" lang="ja-JP" altLang="en-US" sz="1200" b="0" i="0" u="none" strike="noStrike" cap="none" normalizeH="0" baseline="0" dirty="0" smtClean="0">
                        <a:ln>
                          <a:noFill/>
                        </a:ln>
                        <a:solidFill>
                          <a:schemeClr val="tx1"/>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27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4</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Coverage</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lang="en-US" altLang="ja-JP" sz="1200" i="0" u="none" dirty="0" smtClean="0">
                          <a:solidFill>
                            <a:schemeClr val="tx1"/>
                          </a:solidFill>
                        </a:rPr>
                        <a:t>up to 1 km</a:t>
                      </a:r>
                      <a:endParaRPr kumimoji="1" lang="ja-JP" altLang="en-US" sz="1200" b="0" i="0" u="none" strike="noStrike" cap="none" normalizeH="0" baseline="0" dirty="0" smtClean="0">
                        <a:ln>
                          <a:noFill/>
                        </a:ln>
                        <a:solidFill>
                          <a:schemeClr val="tx1"/>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several hundreds of meters</a:t>
                      </a:r>
                      <a:endParaRPr kumimoji="1" lang="ja-JP" altLang="en-US" sz="1200" b="0" i="0" u="sng" strike="noStrike" cap="none" normalizeH="0" baseline="0" dirty="0" smtClean="0">
                        <a:ln>
                          <a:noFill/>
                        </a:ln>
                        <a:solidFill>
                          <a:srgbClr val="FF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WRAN (Several tens of Km, 20~30Km)</a:t>
                      </a:r>
                      <a:endParaRPr kumimoji="1" lang="ja-JP" altLang="en-US" sz="1200" b="0" i="0" u="none" strike="noStrike" cap="none" normalizeH="0" baseline="0" dirty="0" smtClean="0">
                        <a:ln>
                          <a:noFill/>
                        </a:ln>
                        <a:solidFill>
                          <a:srgbClr val="0000CC"/>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598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5</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Transmission Power</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Arial Unicode MS" pitchFamily="34" charset="-128"/>
                          <a:cs typeface="Arial Unicode MS" pitchFamily="34" charset="-128"/>
                        </a:rPr>
                        <a:t>Under discussion (100mW)</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kern="1200" cap="none" normalizeH="0" baseline="0" dirty="0" smtClean="0">
                          <a:ln>
                            <a:noFill/>
                          </a:ln>
                          <a:solidFill>
                            <a:schemeClr val="tx1"/>
                          </a:solidFill>
                          <a:effectLst/>
                          <a:latin typeface="+mn-lt"/>
                          <a:ea typeface="ＭＳ Ｐゴシック" pitchFamily="34" charset="-128"/>
                          <a:cs typeface="Arial" charset="0"/>
                        </a:rPr>
                        <a:t> Fixed high power (4W) in US,  Portable/Mobile Power (100mW, 40mW) in US.</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dirty="0" smtClean="0">
                          <a:ln>
                            <a:noFill/>
                          </a:ln>
                          <a:solidFill>
                            <a:schemeClr val="tx1"/>
                          </a:solidFill>
                          <a:effectLst/>
                          <a:latin typeface="+mj-lt"/>
                          <a:ea typeface="ＭＳ Ｐゴシック" pitchFamily="34" charset="-128"/>
                          <a:cs typeface="Arial" charset="0"/>
                        </a:rPr>
                        <a:t> Fixed high power (4W) in US, Portable/Mobile Power (100mW, 40mW) in US.</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dirty="0" smtClean="0">
                          <a:ln>
                            <a:noFill/>
                          </a:ln>
                          <a:solidFill>
                            <a:schemeClr val="tx1"/>
                          </a:solidFill>
                          <a:effectLst/>
                          <a:latin typeface="+mj-lt"/>
                          <a:ea typeface="ＭＳ Ｐゴシック" pitchFamily="34" charset="-128"/>
                          <a:cs typeface="Arial" charset="0"/>
                        </a:rPr>
                        <a:t> Base station (500W) in Canada, user terminal (4W) in Canada.</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27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6</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Transmission Rate (bit/s)</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lang="en-US" altLang="ja-JP" sz="1200" i="1" u="none" dirty="0" smtClean="0">
                          <a:solidFill>
                            <a:schemeClr val="tx1"/>
                          </a:solidFill>
                        </a:rPr>
                        <a:t>&gt;</a:t>
                      </a:r>
                      <a:r>
                        <a:rPr lang="en-US" altLang="ja-JP" sz="1200" i="0" u="none" dirty="0" smtClean="0">
                          <a:solidFill>
                            <a:schemeClr val="tx1"/>
                          </a:solidFill>
                        </a:rPr>
                        <a:t> 100 </a:t>
                      </a:r>
                      <a:r>
                        <a:rPr lang="en-US" altLang="ja-JP" sz="1200" i="1" u="none" dirty="0" smtClean="0">
                          <a:solidFill>
                            <a:schemeClr val="tx1"/>
                          </a:solidFill>
                        </a:rPr>
                        <a:t>k</a:t>
                      </a:r>
                      <a:endParaRPr kumimoji="1" lang="ja-JP" altLang="en-US" sz="1200" b="0" i="0" u="none" strike="noStrike" cap="none" normalizeH="0" baseline="0" dirty="0" smtClean="0">
                        <a:ln>
                          <a:noFill/>
                        </a:ln>
                        <a:solidFill>
                          <a:schemeClr val="tx1"/>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Arial Unicode MS" pitchFamily="34" charset="-128"/>
                          <a:cs typeface="Arial Unicode MS" pitchFamily="34" charset="-128"/>
                        </a:rPr>
                        <a:t>1M~54 M  (below 1M is also under discussion)</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From several kbps (one stream) to several Mbps (multi-streams)</a:t>
                      </a:r>
                      <a:endParaRPr kumimoji="1" lang="ja-JP" altLang="en-US" sz="1200" b="0" i="0" u="none" strike="noStrike" cap="none" normalizeH="0" baseline="0" dirty="0" smtClean="0">
                        <a:ln>
                          <a:noFill/>
                        </a:ln>
                        <a:solidFill>
                          <a:srgbClr val="0000CC"/>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27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7</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Network topology</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200" b="0" i="0" u="none" strike="noStrike" kern="1200" cap="none" normalizeH="0" baseline="0" dirty="0" smtClean="0">
                          <a:ln>
                            <a:noFill/>
                          </a:ln>
                          <a:solidFill>
                            <a:srgbClr val="000000"/>
                          </a:solidFill>
                          <a:effectLst/>
                          <a:latin typeface="+mn-lt"/>
                          <a:ea typeface="ＭＳ Ｐゴシック" pitchFamily="34" charset="-128"/>
                          <a:cs typeface="Arial" charset="0"/>
                        </a:rPr>
                        <a:t> Infrastructure Mode,</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n-lt"/>
                          <a:ea typeface="+mn-ea"/>
                          <a:cs typeface="+mn-cs"/>
                        </a:rPr>
                        <a:t> Ad hoc mode</a:t>
                      </a:r>
                      <a:endParaRPr kumimoji="1" lang="en-US" altLang="ja-JP" sz="1200" b="0" i="0" u="none" strike="noStrike" cap="none" normalizeH="0" baseline="0" dirty="0" smtClean="0">
                        <a:ln>
                          <a:noFill/>
                        </a:ln>
                        <a:solidFill>
                          <a:schemeClr val="tx1"/>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defRPr/>
                      </a:pPr>
                      <a:r>
                        <a:rPr kumimoji="1" lang="en-US" altLang="ja-JP" sz="1200" b="0" i="0" u="none" strike="noStrike" kern="1200" cap="none" normalizeH="0" baseline="0" dirty="0" smtClean="0">
                          <a:ln>
                            <a:noFill/>
                          </a:ln>
                          <a:solidFill>
                            <a:srgbClr val="000000"/>
                          </a:solidFill>
                          <a:effectLst/>
                          <a:latin typeface="+mn-lt"/>
                          <a:ea typeface="ＭＳ Ｐゴシック" pitchFamily="34" charset="-128"/>
                          <a:cs typeface="Arial" charset="0"/>
                        </a:rPr>
                        <a:t>Infrastructure Mode,</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n-lt"/>
                          <a:ea typeface="+mn-ea"/>
                          <a:cs typeface="+mn-cs"/>
                        </a:rPr>
                        <a:t>Ad hoc mode</a:t>
                      </a:r>
                      <a:endParaRPr kumimoji="1" lang="en-US" altLang="ja-JP" sz="1200" b="0" i="0" u="none" strike="noStrike" kern="1200" cap="none" normalizeH="0" baseline="0" dirty="0" smtClean="0">
                        <a:ln>
                          <a:noFill/>
                        </a:ln>
                        <a:solidFill>
                          <a:schemeClr val="tx1"/>
                        </a:solidFill>
                        <a:effectLst/>
                        <a:latin typeface="+mn-lt"/>
                        <a:ea typeface="Arial Unicode MS" pitchFamily="34" charset="-128"/>
                        <a:cs typeface="Arial Unicode MS" pitchFamily="34" charset="-128"/>
                      </a:endParaRPr>
                    </a:p>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 Infrastructure Mode,</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 Point-to-</a:t>
                      </a:r>
                      <a:r>
                        <a:rPr kumimoji="1" lang="en-US" altLang="ja-JP" sz="1200" b="0" i="0" u="none" strike="noStrike" cap="none" normalizeH="0" baseline="0" dirty="0" err="1" smtClean="0">
                          <a:ln>
                            <a:noFill/>
                          </a:ln>
                          <a:solidFill>
                            <a:srgbClr val="000000"/>
                          </a:solidFill>
                          <a:effectLst/>
                          <a:latin typeface="+mj-lt"/>
                          <a:ea typeface="ＭＳ Ｐゴシック" pitchFamily="34" charset="-128"/>
                          <a:cs typeface="Arial" charset="0"/>
                        </a:rPr>
                        <a:t>Multipoints</a:t>
                      </a: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a:t>
                      </a:r>
                    </a:p>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 Support peer-to-peer connection</a:t>
                      </a:r>
                      <a:endParaRPr kumimoji="1" lang="en-US" altLang="ja-JP" sz="1200" b="0" i="0" u="none" strike="noStrike" cap="none" normalizeH="0" baseline="0" dirty="0" smtClean="0">
                        <a:ln>
                          <a:noFill/>
                        </a:ln>
                        <a:solidFill>
                          <a:srgbClr val="0000CC"/>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427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8</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Available  devices</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mj-lt"/>
                          <a:ea typeface="Arial Unicode MS" pitchFamily="34" charset="-128"/>
                          <a:cs typeface="Arial Unicode MS" pitchFamily="34" charset="-128"/>
                        </a:rPr>
                        <a:t> up to 6000 </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Arial Unicode MS" pitchFamily="34" charset="-128"/>
                          <a:cs typeface="Arial Unicode MS" pitchFamily="34" charset="-128"/>
                        </a:rPr>
                        <a:t>Up to 2007</a:t>
                      </a:r>
                      <a:endParaRPr kumimoji="1" lang="ja-JP" altLang="en-US" sz="1200" b="0" i="0" u="none" strike="noStrike" cap="none" normalizeH="0" baseline="0" dirty="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j-lt"/>
                          <a:ea typeface="ＭＳ Ｐゴシック" pitchFamily="34" charset="-128"/>
                          <a:cs typeface="Arial" charset="0"/>
                        </a:rPr>
                        <a:t>More than 512</a:t>
                      </a:r>
                      <a:endParaRPr kumimoji="1" lang="ja-JP" altLang="en-US" sz="1200" b="0" i="0" u="none" strike="noStrike" cap="none" normalizeH="0" baseline="0" dirty="0" smtClean="0">
                        <a:ln>
                          <a:noFill/>
                        </a:ln>
                        <a:solidFill>
                          <a:srgbClr val="0000CC"/>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r h="2873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9</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j-lt"/>
                          <a:ea typeface="ＭＳ Ｐゴシック" pitchFamily="34" charset="-128"/>
                          <a:cs typeface="Arial" charset="0"/>
                        </a:rPr>
                        <a:t>Coexistence</a:t>
                      </a:r>
                      <a:endParaRPr kumimoji="1" lang="ja-JP" altLang="en-US" sz="1200" b="0" i="0" u="none" strike="noStrike" cap="none" normalizeH="0" baseline="0" smtClean="0">
                        <a:ln>
                          <a:noFill/>
                        </a:ln>
                        <a:solidFill>
                          <a:srgbClr val="000000"/>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lang="en-US" altLang="ja-JP" sz="1200" i="0" u="none" dirty="0" smtClean="0">
                          <a:solidFill>
                            <a:schemeClr val="tx1"/>
                          </a:solidFill>
                        </a:rPr>
                        <a:t>802.15.4 and</a:t>
                      </a:r>
                      <a:r>
                        <a:rPr lang="en-US" altLang="ja-JP" sz="1200" i="0" u="none" baseline="0" dirty="0" smtClean="0">
                          <a:solidFill>
                            <a:schemeClr val="tx1"/>
                          </a:solidFill>
                        </a:rPr>
                        <a:t> </a:t>
                      </a:r>
                      <a:r>
                        <a:rPr lang="en-US" altLang="ja-JP" sz="1200" i="0" u="none" dirty="0" smtClean="0">
                          <a:solidFill>
                            <a:schemeClr val="tx1"/>
                          </a:solidFill>
                        </a:rPr>
                        <a:t>P802.15.4g</a:t>
                      </a:r>
                      <a:endParaRPr kumimoji="1" lang="ja-JP" altLang="en-US" sz="1200" b="0" i="0" u="none" strike="noStrike" cap="none" normalizeH="0" baseline="0" dirty="0" smtClean="0">
                        <a:ln>
                          <a:noFill/>
                        </a:ln>
                        <a:solidFill>
                          <a:schemeClr val="tx1"/>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r>
                        <a:rPr kumimoji="1" lang="en-US" altLang="ja-JP" sz="1200" kern="1200" dirty="0" smtClean="0">
                          <a:solidFill>
                            <a:schemeClr val="tx1"/>
                          </a:solidFill>
                          <a:latin typeface="+mn-lt"/>
                          <a:ea typeface="+mn-ea"/>
                          <a:cs typeface="+mn-cs"/>
                        </a:rPr>
                        <a:t>Need to make coexistence</a:t>
                      </a:r>
                      <a:r>
                        <a:rPr kumimoji="1" lang="en-US" altLang="ja-JP" sz="1200" kern="1200" baseline="0" dirty="0" smtClean="0">
                          <a:solidFill>
                            <a:schemeClr val="tx1"/>
                          </a:solidFill>
                          <a:latin typeface="+mn-lt"/>
                          <a:ea typeface="+mn-ea"/>
                          <a:cs typeface="+mn-cs"/>
                        </a:rPr>
                        <a:t> assurance </a:t>
                      </a:r>
                      <a:r>
                        <a:rPr kumimoji="1" lang="en-US" altLang="ja-JP" sz="1200" i="1" kern="1200" baseline="0" dirty="0" smtClean="0">
                          <a:solidFill>
                            <a:schemeClr val="tx1"/>
                          </a:solidFill>
                          <a:latin typeface="+mn-lt"/>
                          <a:ea typeface="+mn-ea"/>
                          <a:cs typeface="+mn-cs"/>
                        </a:rPr>
                        <a:t>doc. </a:t>
                      </a:r>
                      <a:r>
                        <a:rPr kumimoji="1" lang="en-US" altLang="ja-JP" sz="1200" kern="1200" baseline="0" dirty="0" smtClean="0">
                          <a:solidFill>
                            <a:schemeClr val="tx1"/>
                          </a:solidFill>
                          <a:latin typeface="+mn-lt"/>
                          <a:ea typeface="+mn-ea"/>
                          <a:cs typeface="+mn-cs"/>
                        </a:rPr>
                        <a:t>for 802</a:t>
                      </a:r>
                      <a:r>
                        <a:rPr kumimoji="1" lang="en-US" altLang="ja-JP" sz="1200" kern="1200" dirty="0" smtClean="0">
                          <a:solidFill>
                            <a:schemeClr val="tx1"/>
                          </a:solidFill>
                          <a:latin typeface="+mn-lt"/>
                          <a:ea typeface="+mn-ea"/>
                          <a:cs typeface="+mn-cs"/>
                        </a:rPr>
                        <a:t>.22 </a:t>
                      </a:r>
                      <a:endParaRPr kumimoji="1" lang="ja-JP" altLang="ja-JP" sz="1200" kern="1200" dirty="0">
                        <a:solidFill>
                          <a:schemeClr val="tx1"/>
                        </a:solidFill>
                        <a:latin typeface="+mn-lt"/>
                        <a:ea typeface="+mn-ea"/>
                        <a:cs typeface="+mn-cs"/>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j-lt"/>
                          <a:ea typeface="ＭＳ Ｐゴシック" pitchFamily="34" charset="-128"/>
                          <a:cs typeface="Arial" charset="0"/>
                        </a:rPr>
                        <a:t>802 standards in TVWS that will be completed by the day</a:t>
                      </a:r>
                      <a:endParaRPr kumimoji="1" lang="ja-JP" altLang="en-US" sz="1200" b="0" i="0" u="none" strike="noStrike" cap="none" normalizeH="0" baseline="0" dirty="0" smtClean="0">
                        <a:ln>
                          <a:noFill/>
                        </a:ln>
                        <a:solidFill>
                          <a:schemeClr val="tx1"/>
                        </a:solidFill>
                        <a:effectLst/>
                        <a:latin typeface="+mj-lt"/>
                        <a:ea typeface="Arial Unicode MS" pitchFamily="34" charset="-128"/>
                        <a:cs typeface="Arial Unicode MS" pitchFamily="34" charset="-128"/>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4213" y="260648"/>
            <a:ext cx="7772400" cy="1066800"/>
          </a:xfrm>
        </p:spPr>
        <p:txBody>
          <a:bodyPr/>
          <a:lstStyle/>
          <a:p>
            <a:r>
              <a:rPr lang="en-US" altLang="ja-JP" dirty="0" smtClean="0">
                <a:ea typeface="ＭＳ Ｐゴシック" charset="-128"/>
              </a:rPr>
              <a:t>Summary - Technical Comparison</a:t>
            </a:r>
            <a:endParaRPr lang="en-SG" dirty="0" smtClean="0"/>
          </a:p>
        </p:txBody>
      </p:sp>
      <p:graphicFrame>
        <p:nvGraphicFramePr>
          <p:cNvPr id="7" name="Content Placeholder 6"/>
          <p:cNvGraphicFramePr>
            <a:graphicFrameLocks noGrp="1"/>
          </p:cNvGraphicFramePr>
          <p:nvPr>
            <p:ph idx="1"/>
          </p:nvPr>
        </p:nvGraphicFramePr>
        <p:xfrm>
          <a:off x="0" y="1124744"/>
          <a:ext cx="9108505" cy="5773256"/>
        </p:xfrm>
        <a:graphic>
          <a:graphicData uri="http://schemas.openxmlformats.org/drawingml/2006/table">
            <a:tbl>
              <a:tblPr/>
              <a:tblGrid>
                <a:gridCol w="2123728"/>
                <a:gridCol w="576064"/>
                <a:gridCol w="648072"/>
                <a:gridCol w="558471"/>
                <a:gridCol w="868074"/>
                <a:gridCol w="868074"/>
                <a:gridCol w="868074"/>
                <a:gridCol w="1298974"/>
                <a:gridCol w="1298974"/>
              </a:tblGrid>
              <a:tr h="439384">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SG" sz="1200" b="1"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charset="-128"/>
                          <a:cs typeface="Arial" charset="0"/>
                        </a:rPr>
                        <a:t> 802.11-2007 and ongoing  .11 projects</a:t>
                      </a:r>
                      <a:endParaRPr kumimoji="1" lang="en-SG" sz="1200" b="1" i="0" u="none" strike="noStrike" cap="none" normalizeH="0" baseline="0" dirty="0" smtClean="0">
                        <a:ln>
                          <a:noFill/>
                        </a:ln>
                        <a:solidFill>
                          <a:schemeClr val="tx1"/>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Times New Roman" pitchFamily="18" charset="0"/>
                          <a:ea typeface="ＭＳ Ｐゴシック" charset="-128"/>
                          <a:cs typeface="Arial" charset="0"/>
                        </a:rPr>
                        <a:t>    </a:t>
                      </a:r>
                      <a:r>
                        <a:rPr kumimoji="1" lang="en-US" altLang="ja-JP" sz="1200" b="1" i="0" u="none" strike="noStrike" cap="none" normalizeH="0" baseline="0" dirty="0" smtClean="0">
                          <a:ln>
                            <a:noFill/>
                          </a:ln>
                          <a:solidFill>
                            <a:srgbClr val="000000"/>
                          </a:solidFill>
                          <a:effectLst/>
                          <a:latin typeface="Times New Roman" pitchFamily="18" charset="0"/>
                          <a:ea typeface="ＭＳ Ｐゴシック" charset="-128"/>
                          <a:cs typeface="Arial" charset="0"/>
                        </a:rPr>
                        <a:t>802.22</a:t>
                      </a:r>
                      <a:endParaRPr kumimoji="1" lang="en-SG" sz="1200" b="1" i="0" u="none" strike="noStrike" cap="none" normalizeH="0" baseline="0" dirty="0" smtClean="0">
                        <a:ln>
                          <a:noFill/>
                        </a:ln>
                        <a:solidFill>
                          <a:srgbClr val="FF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rgbClr val="000000"/>
                          </a:solidFill>
                          <a:effectLst/>
                          <a:latin typeface="Times New Roman" pitchFamily="18" charset="0"/>
                          <a:ea typeface="ＭＳ Ｐゴシック" charset="-128"/>
                          <a:cs typeface="Arial" charset="0"/>
                        </a:rPr>
                        <a:t>Comment on the comparison from the perspective of 802.22 New SG</a:t>
                      </a:r>
                      <a:endParaRPr kumimoji="1" lang="en-SG" sz="1200" b="1"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endParaRPr lang="en-US"/>
                    </a:p>
                  </a:txBody>
                  <a:tcPr/>
                </a:tc>
              </a:tr>
              <a:tr h="6151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Frequency range</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1200" i="0" u="none" dirty="0" smtClean="0">
                          <a:solidFill>
                            <a:schemeClr val="tx1"/>
                          </a:solidFill>
                        </a:rPr>
                        <a:t>2.4 GHz, 5 GHz, </a:t>
                      </a:r>
                      <a:r>
                        <a:rPr kumimoji="1" lang="en-GB" altLang="ja-JP" sz="1200" kern="1200" baseline="0" dirty="0" smtClean="0">
                          <a:solidFill>
                            <a:schemeClr val="tx1"/>
                          </a:solidFill>
                          <a:latin typeface="+mn-lt"/>
                          <a:ea typeface="+mn-ea"/>
                          <a:cs typeface="+mn-cs"/>
                        </a:rPr>
                        <a:t>infrared, sub GHz channel</a:t>
                      </a:r>
                      <a:endParaRPr kumimoji="1" lang="en-SG" altLang="ja-JP" sz="1200" b="0" i="0" u="none" strike="noStrike" cap="none" normalizeH="0" baseline="0" dirty="0" smtClean="0">
                        <a:ln>
                          <a:noFill/>
                        </a:ln>
                        <a:solidFill>
                          <a:schemeClr val="tx1"/>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54-862 MHz  for unused TV channel</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TVWS band and</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compliances to regulation for its usage are the key differences</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endParaRPr lang="en-US"/>
                    </a:p>
                  </a:txBody>
                  <a:tcPr/>
                </a:tc>
              </a:tr>
              <a:tr h="4393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Multiple Access</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200" i="0" u="none" dirty="0" smtClean="0">
                          <a:solidFill>
                            <a:schemeClr val="tx1"/>
                          </a:solidFill>
                        </a:rPr>
                        <a:t>CSMA </a:t>
                      </a:r>
                      <a:r>
                        <a:rPr lang="en-US" altLang="ja-JP" sz="1200" i="0" u="none" baseline="0" dirty="0" smtClean="0">
                          <a:solidFill>
                            <a:schemeClr val="tx1"/>
                          </a:solidFill>
                        </a:rPr>
                        <a:t> </a:t>
                      </a:r>
                      <a:r>
                        <a:rPr lang="en-US" altLang="ja-JP" sz="1200" i="0" u="none" dirty="0" smtClean="0">
                          <a:solidFill>
                            <a:schemeClr val="tx1"/>
                          </a:solidFill>
                        </a:rPr>
                        <a:t>(channel access: DSSS and O</a:t>
                      </a: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FDM)</a:t>
                      </a:r>
                      <a:r>
                        <a:rPr lang="en-US" altLang="ja-JP" sz="1200" i="0" u="none" dirty="0" smtClean="0">
                          <a:solidFill>
                            <a:schemeClr val="tx1"/>
                          </a:solidFill>
                        </a:rPr>
                        <a:t> </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OFDMA</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i="0" u="none" strike="noStrike" cap="none" normalizeH="0" baseline="0" dirty="0" smtClean="0">
                          <a:ln>
                            <a:noFill/>
                          </a:ln>
                          <a:solidFill>
                            <a:schemeClr val="tx1"/>
                          </a:solidFill>
                          <a:effectLst/>
                          <a:latin typeface="Times New Roman" pitchFamily="18" charset="0"/>
                        </a:rPr>
                        <a:t>OFDMA guarantees efficient management of large number</a:t>
                      </a:r>
                      <a:r>
                        <a:rPr kumimoji="0" lang="en-US" altLang="ja-JP" sz="1200" i="0" u="none" strike="noStrike" cap="none" normalizeH="0" dirty="0" smtClean="0">
                          <a:ln>
                            <a:noFill/>
                          </a:ln>
                          <a:solidFill>
                            <a:schemeClr val="tx1"/>
                          </a:solidFill>
                          <a:effectLst/>
                          <a:latin typeface="Times New Roman" pitchFamily="18" charset="0"/>
                        </a:rPr>
                        <a:t> of device</a:t>
                      </a:r>
                      <a:endParaRPr kumimoji="1" lang="en-US" altLang="ja-JP" sz="1200" b="0" i="0" u="none" strike="noStrike" cap="none" normalizeH="0" baseline="0" dirty="0" smtClean="0">
                        <a:ln>
                          <a:noFill/>
                        </a:ln>
                        <a:solidFill>
                          <a:schemeClr val="tx1"/>
                        </a:solidFill>
                        <a:effectLst/>
                        <a:latin typeface="Times New Roman" pitchFamily="18" charset="0"/>
                        <a:ea typeface="ＭＳ Ｐゴシック"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endParaRPr lang="en-US"/>
                    </a:p>
                  </a:txBody>
                  <a:tcPr/>
                </a:tc>
              </a:tr>
              <a:tr h="8217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FFT Size</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60000"/>
                        <a:lumOff val="4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64</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2048</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charset="-128"/>
                          <a:cs typeface="Arial" charset="0"/>
                        </a:rPr>
                        <a:t>802.22 has higher data throughput for comparable bandwidth </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charset="-128"/>
                          <a:cs typeface="Arial" charset="0"/>
                        </a:rPr>
                        <a:t>Intend to support higher throughput by channel aggregation, e.g.</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r>
              <a:tr h="2868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Bandwidth (MHz)</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5</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10</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20</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6</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SG" sz="1200" b="0" i="0" u="none" strike="noStrike" cap="none" normalizeH="0" baseline="0" dirty="0" smtClean="0">
                          <a:ln>
                            <a:noFill/>
                          </a:ln>
                          <a:solidFill>
                            <a:srgbClr val="000000"/>
                          </a:solidFill>
                          <a:effectLst/>
                          <a:latin typeface="Times New Roman" pitchFamily="18" charset="0"/>
                          <a:cs typeface="Arial" charset="0"/>
                        </a:rPr>
                        <a:t>7</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SG" sz="1200" b="0" i="0" u="none" strike="noStrike" cap="none" normalizeH="0" baseline="0" dirty="0" smtClean="0">
                          <a:ln>
                            <a:noFill/>
                          </a:ln>
                          <a:solidFill>
                            <a:srgbClr val="000000"/>
                          </a:solidFill>
                          <a:effectLst/>
                          <a:latin typeface="Times New Roman" pitchFamily="18" charset="0"/>
                          <a:cs typeface="Arial" charset="0"/>
                        </a:rPr>
                        <a:t>8</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r>
                        <a:rPr lang="en-US" sz="1200" b="0" dirty="0" smtClean="0">
                          <a:solidFill>
                            <a:schemeClr val="tx1"/>
                          </a:solidFill>
                        </a:rPr>
                        <a:t>12, 14, 16</a:t>
                      </a:r>
                      <a:endParaRPr lang="en-US" sz="1200" b="0" dirty="0">
                        <a:solidFill>
                          <a:schemeClr val="tx1"/>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r>
                        <a:rPr lang="en-US" sz="1200" b="0" dirty="0" smtClean="0">
                          <a:solidFill>
                            <a:schemeClr val="tx1"/>
                          </a:solidFill>
                        </a:rPr>
                        <a:t>24, 28, 32</a:t>
                      </a:r>
                      <a:endParaRPr lang="en-US" sz="1200" b="0" dirty="0">
                        <a:solidFill>
                          <a:schemeClr val="tx1"/>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r>
              <a:tr h="20912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Max Data Throughput (</a:t>
                      </a:r>
                      <a:r>
                        <a:rPr kumimoji="1" lang="en-US" altLang="ja-JP" sz="1200" b="0" i="0" u="none" strike="noStrike" cap="none" normalizeH="0" baseline="0" dirty="0" err="1" smtClean="0">
                          <a:ln>
                            <a:noFill/>
                          </a:ln>
                          <a:solidFill>
                            <a:srgbClr val="000000"/>
                          </a:solidFill>
                          <a:effectLst/>
                          <a:latin typeface="Times New Roman" pitchFamily="18" charset="0"/>
                          <a:ea typeface="ＭＳ Ｐゴシック" charset="-128"/>
                          <a:cs typeface="Arial" charset="0"/>
                        </a:rPr>
                        <a:t>Mbit</a:t>
                      </a: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/s)</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13.5</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27</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54</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22.69</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endParaRPr kumimoji="1" lang="ja-JP" altLang="en-US"/>
                    </a:p>
                  </a:txBody>
                  <a:tcPr/>
                </a:tc>
                <a:tc hMerge="1">
                  <a:txBody>
                    <a:bodyPr/>
                    <a:lstStyle/>
                    <a:p>
                      <a:endParaRPr kumimoji="1" lang="ja-JP" altLang="en-US"/>
                    </a:p>
                  </a:txBody>
                  <a:tcPr/>
                </a:tc>
                <a:tc>
                  <a:txBody>
                    <a:bodyPr/>
                    <a:lstStyle/>
                    <a:p>
                      <a:r>
                        <a:rPr lang="en-US" sz="1200" dirty="0" smtClean="0">
                          <a:solidFill>
                            <a:schemeClr val="tx1"/>
                          </a:solidFill>
                        </a:rPr>
                        <a:t>45.38</a:t>
                      </a:r>
                      <a:endParaRPr lang="en-US" sz="1200" dirty="0">
                        <a:solidFill>
                          <a:schemeClr val="tx1"/>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r>
                        <a:rPr lang="en-US" sz="1200" dirty="0" smtClean="0">
                          <a:solidFill>
                            <a:schemeClr val="tx1"/>
                          </a:solidFill>
                        </a:rPr>
                        <a:t>90.76</a:t>
                      </a:r>
                      <a:endParaRPr lang="en-US" sz="1200" dirty="0">
                        <a:solidFill>
                          <a:schemeClr val="tx1"/>
                        </a:solidFill>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r>
              <a:tr h="4393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Subcarrier frequency spacing (KHz)</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r>
                        <a:rPr kumimoji="1" lang="en-GB" altLang="ja-JP" sz="1200" kern="1200" baseline="0" dirty="0" smtClean="0">
                          <a:solidFill>
                            <a:schemeClr val="tx1"/>
                          </a:solidFill>
                          <a:latin typeface="+mn-lt"/>
                          <a:ea typeface="+mn-ea"/>
                          <a:cs typeface="+mn-cs"/>
                        </a:rPr>
                        <a:t>78.125</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200" kern="1200" baseline="0" dirty="0" smtClean="0">
                          <a:solidFill>
                            <a:schemeClr val="tx1"/>
                          </a:solidFill>
                          <a:latin typeface="+mn-lt"/>
                          <a:ea typeface="+mn-ea"/>
                          <a:cs typeface="+mn-cs"/>
                        </a:rPr>
                        <a:t>156.25</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p>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200" kern="1200" baseline="0" dirty="0" smtClean="0">
                          <a:solidFill>
                            <a:schemeClr val="tx1"/>
                          </a:solidFill>
                          <a:latin typeface="+mn-lt"/>
                          <a:ea typeface="+mn-ea"/>
                          <a:cs typeface="+mn-cs"/>
                        </a:rPr>
                        <a:t>312.5</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3.3 </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SG" altLang="ja-JP" sz="1200" b="0" i="0" u="none" strike="noStrike" cap="none" normalizeH="0" baseline="0" dirty="0" smtClean="0">
                          <a:ln>
                            <a:noFill/>
                          </a:ln>
                          <a:solidFill>
                            <a:srgbClr val="000000"/>
                          </a:solidFill>
                          <a:effectLst/>
                          <a:latin typeface="Times New Roman" pitchFamily="18" charset="0"/>
                          <a:cs typeface="Arial" charset="0"/>
                        </a:rPr>
                        <a:t>3.9</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SG" altLang="ja-JP" sz="1200" b="0" i="0" u="none" strike="noStrike" cap="none" normalizeH="0" baseline="0" dirty="0" smtClean="0">
                          <a:ln>
                            <a:noFill/>
                          </a:ln>
                          <a:solidFill>
                            <a:srgbClr val="000000"/>
                          </a:solidFill>
                          <a:effectLst/>
                          <a:latin typeface="Times New Roman" pitchFamily="18" charset="0"/>
                          <a:cs typeface="Arial" charset="0"/>
                        </a:rPr>
                        <a:t>4.5</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802.22 is more robust to frequency selective  fading</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E7F6EF"/>
                    </a:solidFill>
                  </a:tcPr>
                </a:tc>
                <a:tc hMerge="1">
                  <a:txBody>
                    <a:bodyPr/>
                    <a:lstStyle/>
                    <a:p>
                      <a:endParaRPr lang="en-US"/>
                    </a:p>
                  </a:txBody>
                  <a:tcPr/>
                </a:tc>
              </a:tr>
              <a:tr h="4393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Cyclic Prefix Duration </a:t>
                      </a:r>
                      <a:r>
                        <a:rPr kumimoji="1" lang="en-US" altLang="ja-JP" sz="1200" b="0" i="0" u="none" strike="noStrike" cap="none" normalizeH="0" baseline="0" dirty="0" smtClean="0">
                          <a:ln>
                            <a:noFill/>
                          </a:ln>
                          <a:solidFill>
                            <a:srgbClr val="000000"/>
                          </a:solidFill>
                          <a:effectLst/>
                          <a:latin typeface="SimHei" pitchFamily="49" charset="-122"/>
                          <a:ea typeface="SimHei" pitchFamily="49" charset="-122"/>
                          <a:cs typeface="Arial" charset="0"/>
                        </a:rPr>
                        <a:t>(</a:t>
                      </a:r>
                      <a:r>
                        <a:rPr kumimoji="1" lang="el-GR" altLang="ja-JP" sz="1200" b="0" i="0" u="none" strike="noStrike" cap="none" normalizeH="0" baseline="0" dirty="0" smtClean="0">
                          <a:ln>
                            <a:noFill/>
                          </a:ln>
                          <a:solidFill>
                            <a:srgbClr val="000000"/>
                          </a:solidFill>
                          <a:effectLst/>
                          <a:latin typeface="SimHei" pitchFamily="49" charset="-122"/>
                          <a:ea typeface="SimHei" pitchFamily="49" charset="-122"/>
                          <a:cs typeface="Arial" charset="0"/>
                        </a:rPr>
                        <a:t>μ</a:t>
                      </a: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sec</a:t>
                      </a:r>
                      <a:r>
                        <a:rPr kumimoji="1" lang="en-US" altLang="ja-JP" sz="1200" b="0" i="0" u="none" strike="noStrike" cap="none" normalizeH="0" baseline="0" dirty="0" smtClean="0">
                          <a:ln>
                            <a:noFill/>
                          </a:ln>
                          <a:solidFill>
                            <a:srgbClr val="000000"/>
                          </a:solidFill>
                          <a:effectLst/>
                          <a:latin typeface="SimHei" pitchFamily="49" charset="-122"/>
                          <a:ea typeface="SimHei" pitchFamily="49" charset="-122"/>
                          <a:cs typeface="Arial" charset="0"/>
                        </a:rPr>
                        <a:t>)</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SG" altLang="ja-JP" sz="1200" b="0" i="0" u="none" strike="noStrike" cap="none" normalizeH="0" baseline="0" dirty="0" smtClean="0">
                          <a:ln>
                            <a:noFill/>
                          </a:ln>
                          <a:solidFill>
                            <a:srgbClr val="000000"/>
                          </a:solidFill>
                          <a:effectLst/>
                          <a:latin typeface="Times New Roman" pitchFamily="18" charset="0"/>
                          <a:cs typeface="Arial" charset="0"/>
                        </a:rPr>
                        <a:t>3.2</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SG" altLang="ja-JP" sz="1200" b="0" i="0" u="none" strike="noStrike" cap="none" normalizeH="0" baseline="0" dirty="0" smtClean="0">
                          <a:ln>
                            <a:noFill/>
                          </a:ln>
                          <a:solidFill>
                            <a:srgbClr val="000000"/>
                          </a:solidFill>
                          <a:effectLst/>
                          <a:latin typeface="Times New Roman" pitchFamily="18" charset="0"/>
                          <a:cs typeface="Arial" charset="0"/>
                        </a:rPr>
                        <a:t>1.6</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0.8</a:t>
                      </a: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SG" altLang="ja-JP"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Up to 75</a:t>
                      </a: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rgbClr val="000000"/>
                          </a:solidFill>
                          <a:effectLst/>
                          <a:latin typeface="Times New Roman" pitchFamily="18" charset="0"/>
                          <a:ea typeface="ＭＳ Ｐゴシック" charset="-128"/>
                          <a:cs typeface="Arial" charset="0"/>
                        </a:rPr>
                        <a:t>-802.22 is more robust to spread delay. </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Times New Roman" pitchFamily="18" charset="0"/>
                          <a:ea typeface="ＭＳ Ｐゴシック" charset="-128"/>
                          <a:cs typeface="Arial" charset="0"/>
                        </a:rPr>
                        <a:t>- It is optimized to support long range</a:t>
                      </a:r>
                      <a:endParaRPr kumimoji="1" lang="en-SG" sz="1200" b="0" i="0" u="none" strike="noStrike" cap="none" normalizeH="0" baseline="0" dirty="0" smtClean="0">
                        <a:ln>
                          <a:noFill/>
                        </a:ln>
                        <a:solidFill>
                          <a:schemeClr val="tx1"/>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endParaRPr lang="en-US"/>
                    </a:p>
                  </a:txBody>
                  <a:tcPr/>
                </a:tc>
              </a:tr>
              <a:tr h="4393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Coexistence</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40000"/>
                        <a:lumOff val="6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-CSMA-based </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-Database access (RLQP)</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-MAC messages for measurement </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en-SG" sz="1200" b="0" i="0" u="none" strike="noStrike" cap="none" normalizeH="0" baseline="0" dirty="0" smtClean="0">
                        <a:ln>
                          <a:noFill/>
                        </a:ln>
                        <a:solidFill>
                          <a:srgbClr val="000000"/>
                        </a:solidFill>
                        <a:effectLst/>
                        <a:latin typeface="Times New Roman" pitchFamily="18" charset="0"/>
                        <a:cs typeface="Arial" charset="0"/>
                      </a:endParaRP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CBECDE"/>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-Spectrum sensing, database access and </a:t>
                      </a:r>
                      <a:r>
                        <a:rPr kumimoji="1" lang="en-SG" sz="1200" b="0" i="0" u="none" strike="noStrike" cap="none" normalizeH="0" baseline="0" dirty="0" err="1" smtClean="0">
                          <a:ln>
                            <a:noFill/>
                          </a:ln>
                          <a:solidFill>
                            <a:srgbClr val="000000"/>
                          </a:solidFill>
                          <a:effectLst/>
                          <a:latin typeface="Times New Roman" pitchFamily="18" charset="0"/>
                          <a:cs typeface="Arial" charset="0"/>
                        </a:rPr>
                        <a:t>geolocation</a:t>
                      </a:r>
                      <a:r>
                        <a:rPr kumimoji="1" lang="en-SG" sz="1200" b="0" i="0" u="none" strike="noStrike" cap="none" normalizeH="0" baseline="0" dirty="0" smtClean="0">
                          <a:ln>
                            <a:noFill/>
                          </a:ln>
                          <a:solidFill>
                            <a:srgbClr val="000000"/>
                          </a:solidFill>
                          <a:effectLst/>
                          <a:latin typeface="Times New Roman" pitchFamily="18" charset="0"/>
                          <a:cs typeface="Arial" charset="0"/>
                        </a:rPr>
                        <a:t> (Interface)</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-Self-coexistence window</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-Quiet period</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-Coexistence beacon protocol</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-On-demand frame contention</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-MAC messages for measurement and channel measurement</a:t>
                      </a:r>
                    </a:p>
                    <a:p>
                      <a:pPr marL="0" marR="0" lvl="0" indent="0" algn="l" defTabSz="914400" rtl="0" eaLnBrk="1" fontAlgn="base" latinLnBrk="0" hangingPunct="1">
                        <a:lnSpc>
                          <a:spcPct val="100000"/>
                        </a:lnSpc>
                        <a:spcBef>
                          <a:spcPct val="0"/>
                        </a:spcBef>
                        <a:spcAft>
                          <a:spcPct val="0"/>
                        </a:spcAft>
                        <a:buClrTx/>
                        <a:buSzTx/>
                        <a:buFontTx/>
                        <a:buNone/>
                        <a:tabLst/>
                      </a:pPr>
                      <a:r>
                        <a:rPr kumimoji="1" lang="en-SG" sz="1200" b="0" i="0" u="none" strike="noStrike" cap="none" normalizeH="0" baseline="0" dirty="0" smtClean="0">
                          <a:ln>
                            <a:noFill/>
                          </a:ln>
                          <a:solidFill>
                            <a:srgbClr val="000000"/>
                          </a:solidFill>
                          <a:effectLst/>
                          <a:latin typeface="Times New Roman" pitchFamily="18" charset="0"/>
                          <a:cs typeface="Arial" charset="0"/>
                        </a:rPr>
                        <a:t>-Embedded channel management</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 typeface="Arial" charset="0"/>
                        <a:buChar char="•"/>
                        <a:tabLst/>
                      </a:pPr>
                      <a:r>
                        <a:rPr kumimoji="1" lang="en-SG" sz="1200" b="0" i="0" u="none" strike="noStrike" cap="none" normalizeH="0" baseline="0" dirty="0" smtClean="0">
                          <a:ln>
                            <a:noFill/>
                          </a:ln>
                          <a:solidFill>
                            <a:schemeClr val="tx1"/>
                          </a:solidFill>
                          <a:effectLst/>
                          <a:latin typeface="Times New Roman" pitchFamily="18" charset="0"/>
                          <a:cs typeface="Arial" charset="0"/>
                        </a:rPr>
                        <a:t> 22 has enhanced coexistence techniques</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chemeClr val="accent5">
                        <a:lumMod val="40000"/>
                        <a:lumOff val="60000"/>
                      </a:schemeClr>
                    </a:solidFill>
                  </a:tcPr>
                </a:tc>
                <a:tc hMerge="1">
                  <a:txBody>
                    <a:bodyPr/>
                    <a:lstStyle/>
                    <a:p>
                      <a:endParaRPr lang="en-US"/>
                    </a:p>
                  </a:txBody>
                  <a:tcPr/>
                </a:tc>
              </a:tr>
            </a:tbl>
          </a:graphicData>
        </a:graphic>
      </p:graphicFrame>
      <p:sp>
        <p:nvSpPr>
          <p:cNvPr id="4" name="Date Placeholder 3"/>
          <p:cNvSpPr>
            <a:spLocks noGrp="1"/>
          </p:cNvSpPr>
          <p:nvPr>
            <p:ph type="dt" sz="quarter" idx="10"/>
          </p:nvPr>
        </p:nvSpPr>
        <p:spPr/>
        <p:txBody>
          <a:bodyPr/>
          <a:lstStyle/>
          <a:p>
            <a:pPr>
              <a:defRPr/>
            </a:pPr>
            <a:r>
              <a:rPr lang="en-US" altLang="ja-JP" smtClean="0"/>
              <a:t>June 2011</a:t>
            </a:r>
            <a:endParaRPr lang="en-US"/>
          </a:p>
        </p:txBody>
      </p:sp>
      <p:sp>
        <p:nvSpPr>
          <p:cNvPr id="5" name="Footer Placeholder 4"/>
          <p:cNvSpPr>
            <a:spLocks noGrp="1"/>
          </p:cNvSpPr>
          <p:nvPr>
            <p:ph type="ftr" sz="quarter" idx="11"/>
          </p:nvPr>
        </p:nvSpPr>
        <p:spPr/>
        <p:txBody>
          <a:bodyPr/>
          <a:lstStyle/>
          <a:p>
            <a:pPr>
              <a:defRPr/>
            </a:pPr>
            <a:r>
              <a:rPr lang="en-US" smtClean="0"/>
              <a:t>Chunyi Song, NICT</a:t>
            </a:r>
            <a:endParaRPr lang="en-US"/>
          </a:p>
        </p:txBody>
      </p:sp>
      <p:sp>
        <p:nvSpPr>
          <p:cNvPr id="6" name="Slide Number Placeholder 5"/>
          <p:cNvSpPr>
            <a:spLocks noGrp="1"/>
          </p:cNvSpPr>
          <p:nvPr>
            <p:ph type="sldNum" sz="quarter" idx="12"/>
          </p:nvPr>
        </p:nvSpPr>
        <p:spPr/>
        <p:txBody>
          <a:bodyPr/>
          <a:lstStyle/>
          <a:p>
            <a:pPr>
              <a:defRPr/>
            </a:pPr>
            <a:r>
              <a:rPr lang="en-US" altLang="ja-JP" smtClean="0"/>
              <a:t>Slide </a:t>
            </a:r>
            <a:fld id="{ADB3A81F-6F78-4632-88AC-8D703072F66A}" type="slidenum">
              <a:rPr lang="en-US" altLang="ja-JP" smtClean="0"/>
              <a:pPr>
                <a:defRPr/>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772400" cy="648072"/>
          </a:xfrm>
        </p:spPr>
        <p:txBody>
          <a:bodyPr/>
          <a:lstStyle/>
          <a:p>
            <a:pPr algn="l"/>
            <a:r>
              <a:rPr lang="en-US" b="0" dirty="0" smtClean="0">
                <a:solidFill>
                  <a:schemeClr val="tx1"/>
                </a:solidFill>
                <a:latin typeface="+mj-lt"/>
                <a:ea typeface="+mj-ea"/>
                <a:cs typeface="+mj-cs"/>
              </a:rPr>
              <a:t>    Example Application Scenario</a:t>
            </a:r>
            <a:endParaRPr lang="en-US" dirty="0"/>
          </a:p>
        </p:txBody>
      </p:sp>
      <p:sp>
        <p:nvSpPr>
          <p:cNvPr id="3" name="Content Placeholder 2"/>
          <p:cNvSpPr>
            <a:spLocks noGrp="1"/>
          </p:cNvSpPr>
          <p:nvPr>
            <p:ph idx="1"/>
          </p:nvPr>
        </p:nvSpPr>
        <p:spPr>
          <a:xfrm>
            <a:off x="6372200" y="692696"/>
            <a:ext cx="2771800" cy="5760640"/>
          </a:xfrm>
        </p:spPr>
        <p:txBody>
          <a:bodyPr/>
          <a:lstStyle/>
          <a:p>
            <a:pPr fontAlgn="auto">
              <a:spcAft>
                <a:spcPts val="0"/>
              </a:spcAft>
              <a:buFont typeface="Arial" pitchFamily="34" charset="0"/>
              <a:buChar char="•"/>
              <a:defRPr/>
            </a:pPr>
            <a:r>
              <a:rPr lang="en-US" sz="1800" b="0" dirty="0" smtClean="0"/>
              <a:t>802.22 RA smart grid and critical </a:t>
            </a:r>
            <a:r>
              <a:rPr lang="en-US" sz="1800" b="0" dirty="0" smtClean="0"/>
              <a:t>infrastructure </a:t>
            </a:r>
            <a:r>
              <a:rPr lang="en-US" sz="1800" b="0" dirty="0" smtClean="0"/>
              <a:t>monitoring application will be complimentary to other short range applications at the users’ end</a:t>
            </a:r>
          </a:p>
          <a:p>
            <a:pPr fontAlgn="auto">
              <a:spcAft>
                <a:spcPts val="0"/>
              </a:spcAft>
              <a:buFont typeface="Arial" pitchFamily="34" charset="0"/>
              <a:buChar char="•"/>
              <a:defRPr/>
            </a:pPr>
            <a:r>
              <a:rPr lang="en-US" sz="1800" b="0" dirty="0" smtClean="0"/>
              <a:t>We may have different types of CPEs in 802.22 new SG</a:t>
            </a:r>
          </a:p>
          <a:p>
            <a:pPr fontAlgn="auto">
              <a:spcAft>
                <a:spcPts val="0"/>
              </a:spcAft>
              <a:buFont typeface="Arial" pitchFamily="34" charset="0"/>
              <a:buChar char="•"/>
              <a:defRPr/>
            </a:pPr>
            <a:r>
              <a:rPr lang="en-US" sz="1800" b="0" dirty="0" smtClean="0"/>
              <a:t>Currently CPEs can not communicate to each other. We need this capability</a:t>
            </a:r>
          </a:p>
          <a:p>
            <a:pPr fontAlgn="auto">
              <a:spcAft>
                <a:spcPts val="0"/>
              </a:spcAft>
              <a:buFont typeface="Arial" pitchFamily="34" charset="0"/>
              <a:buChar char="•"/>
              <a:defRPr/>
            </a:pPr>
            <a:r>
              <a:rPr lang="en-US" sz="1800" b="0" dirty="0" smtClean="0"/>
              <a:t> Improved broadband service by using wider bandwidth through channel aggregation</a:t>
            </a:r>
            <a:endParaRPr lang="en-US" sz="1800" b="0" dirty="0"/>
          </a:p>
        </p:txBody>
      </p:sp>
      <p:sp>
        <p:nvSpPr>
          <p:cNvPr id="5" name="Footer Placeholder 4"/>
          <p:cNvSpPr>
            <a:spLocks noGrp="1"/>
          </p:cNvSpPr>
          <p:nvPr>
            <p:ph type="ftr" sz="quarter" idx="11"/>
          </p:nvPr>
        </p:nvSpPr>
        <p:spPr>
          <a:xfrm>
            <a:off x="7299995" y="6475413"/>
            <a:ext cx="1243930" cy="184666"/>
          </a:xfrm>
        </p:spPr>
        <p:txBody>
          <a:bodyPr/>
          <a:lstStyle/>
          <a:p>
            <a:pPr>
              <a:defRPr/>
            </a:pPr>
            <a:r>
              <a:rPr lang="en-US" dirty="0" smtClean="0"/>
              <a:t>Chunyi Song, NICT</a:t>
            </a:r>
            <a:endParaRPr lang="en-US" dirty="0"/>
          </a:p>
        </p:txBody>
      </p:sp>
      <p:sp>
        <p:nvSpPr>
          <p:cNvPr id="6" name="Slide Number Placeholder 5"/>
          <p:cNvSpPr>
            <a:spLocks noGrp="1"/>
          </p:cNvSpPr>
          <p:nvPr>
            <p:ph type="sldNum" sz="quarter" idx="12"/>
          </p:nvPr>
        </p:nvSpPr>
        <p:spPr/>
        <p:txBody>
          <a:bodyPr/>
          <a:lstStyle/>
          <a:p>
            <a:pPr>
              <a:defRPr/>
            </a:pPr>
            <a:r>
              <a:rPr lang="en-US" altLang="ja-JP" smtClean="0"/>
              <a:t>Slide </a:t>
            </a:r>
            <a:fld id="{7DBBC333-D23E-4852-B76C-5D23930BE9A5}" type="slidenum">
              <a:rPr lang="en-US" altLang="ja-JP" smtClean="0"/>
              <a:pPr>
                <a:defRPr/>
              </a:pPr>
              <a:t>9</a:t>
            </a:fld>
            <a:endParaRPr lang="en-US" altLang="ja-JP"/>
          </a:p>
        </p:txBody>
      </p:sp>
      <p:pic>
        <p:nvPicPr>
          <p:cNvPr id="7" name="Picture 3"/>
          <p:cNvPicPr>
            <a:picLocks noChangeAspect="1" noChangeArrowheads="1"/>
          </p:cNvPicPr>
          <p:nvPr/>
        </p:nvPicPr>
        <p:blipFill>
          <a:blip r:embed="rId2" cstate="print"/>
          <a:srcRect/>
          <a:stretch>
            <a:fillRect/>
          </a:stretch>
        </p:blipFill>
        <p:spPr bwMode="auto">
          <a:xfrm>
            <a:off x="179512" y="685800"/>
            <a:ext cx="6172200" cy="598011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4947</TotalTime>
  <Words>1873</Words>
  <Application>Microsoft Office PowerPoint</Application>
  <PresentationFormat>On-screen Show (4:3)</PresentationFormat>
  <Paragraphs>260</Paragraphs>
  <Slides>12</Slides>
  <Notes>2</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15" baseType="lpstr">
      <vt:lpstr>802-22-Submission</vt:lpstr>
      <vt:lpstr>Custom Design</vt:lpstr>
      <vt:lpstr>Document</vt:lpstr>
      <vt:lpstr>Review of 802.11 &amp; Comparison with 802.22 RA Smart Grid and Critical Infrastructure Monitoring</vt:lpstr>
      <vt:lpstr>Abstract</vt:lpstr>
      <vt:lpstr>Title</vt:lpstr>
      <vt:lpstr>PAR Scope </vt:lpstr>
      <vt:lpstr>5C and Functional Requirement</vt:lpstr>
      <vt:lpstr>Usage Models</vt:lpstr>
      <vt:lpstr>Summary – Review, Differences and Similarities</vt:lpstr>
      <vt:lpstr>Summary - Technical Comparison</vt:lpstr>
      <vt:lpstr>    Example Application Scenario</vt:lpstr>
      <vt:lpstr>Distinction with 802.11</vt:lpstr>
      <vt:lpstr>802.22 Amendment Considerations</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cwpyo</dc:creator>
  <cp:lastModifiedBy>aziz</cp:lastModifiedBy>
  <cp:revision>299</cp:revision>
  <cp:lastPrinted>1998-02-10T13:28:06Z</cp:lastPrinted>
  <dcterms:created xsi:type="dcterms:W3CDTF">2011-06-06T03:09:05Z</dcterms:created>
  <dcterms:modified xsi:type="dcterms:W3CDTF">2011-06-24T08:22:18Z</dcterms:modified>
</cp:coreProperties>
</file>