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269" r:id="rId2"/>
    <p:sldId id="257" r:id="rId3"/>
    <p:sldId id="271" r:id="rId4"/>
    <p:sldId id="272" r:id="rId5"/>
    <p:sldId id="321" r:id="rId6"/>
    <p:sldId id="322" r:id="rId7"/>
    <p:sldId id="323" r:id="rId8"/>
    <p:sldId id="324" r:id="rId9"/>
    <p:sldId id="282" r:id="rId10"/>
    <p:sldId id="326" r:id="rId11"/>
    <p:sldId id="327" r:id="rId12"/>
    <p:sldId id="274" r:id="rId13"/>
    <p:sldId id="276" r:id="rId14"/>
    <p:sldId id="275"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Lst>
  <p:sldSz cx="9144000" cy="6858000" type="screen4x3"/>
  <p:notesSz cx="6858000" cy="9034463"/>
  <p:defaultTextStyle>
    <a:defPPr>
      <a:defRPr lang="en-US"/>
    </a:defPPr>
    <a:lvl1pPr algn="l" rtl="0" fontAlgn="base">
      <a:spcBef>
        <a:spcPct val="0"/>
      </a:spcBef>
      <a:spcAft>
        <a:spcPct val="0"/>
      </a:spcAft>
      <a:defRPr sz="3200" b="1" kern="1200">
        <a:solidFill>
          <a:schemeClr val="tx2"/>
        </a:solidFill>
        <a:latin typeface="Times New Roman" pitchFamily="18" charset="0"/>
        <a:ea typeface="+mn-ea"/>
        <a:cs typeface="+mn-cs"/>
      </a:defRPr>
    </a:lvl1pPr>
    <a:lvl2pPr marL="457200" algn="l" rtl="0" fontAlgn="base">
      <a:spcBef>
        <a:spcPct val="0"/>
      </a:spcBef>
      <a:spcAft>
        <a:spcPct val="0"/>
      </a:spcAft>
      <a:defRPr sz="3200" b="1" kern="1200">
        <a:solidFill>
          <a:schemeClr val="tx2"/>
        </a:solidFill>
        <a:latin typeface="Times New Roman" pitchFamily="18" charset="0"/>
        <a:ea typeface="+mn-ea"/>
        <a:cs typeface="+mn-cs"/>
      </a:defRPr>
    </a:lvl2pPr>
    <a:lvl3pPr marL="914400" algn="l" rtl="0" fontAlgn="base">
      <a:spcBef>
        <a:spcPct val="0"/>
      </a:spcBef>
      <a:spcAft>
        <a:spcPct val="0"/>
      </a:spcAft>
      <a:defRPr sz="3200" b="1" kern="1200">
        <a:solidFill>
          <a:schemeClr val="tx2"/>
        </a:solidFill>
        <a:latin typeface="Times New Roman" pitchFamily="18" charset="0"/>
        <a:ea typeface="+mn-ea"/>
        <a:cs typeface="+mn-cs"/>
      </a:defRPr>
    </a:lvl3pPr>
    <a:lvl4pPr marL="1371600" algn="l" rtl="0" fontAlgn="base">
      <a:spcBef>
        <a:spcPct val="0"/>
      </a:spcBef>
      <a:spcAft>
        <a:spcPct val="0"/>
      </a:spcAft>
      <a:defRPr sz="3200" b="1" kern="1200">
        <a:solidFill>
          <a:schemeClr val="tx2"/>
        </a:solidFill>
        <a:latin typeface="Times New Roman" pitchFamily="18" charset="0"/>
        <a:ea typeface="+mn-ea"/>
        <a:cs typeface="+mn-cs"/>
      </a:defRPr>
    </a:lvl4pPr>
    <a:lvl5pPr marL="1828800" algn="l" rtl="0" fontAlgn="base">
      <a:spcBef>
        <a:spcPct val="0"/>
      </a:spcBef>
      <a:spcAft>
        <a:spcPct val="0"/>
      </a:spcAft>
      <a:defRPr sz="3200" b="1" kern="1200">
        <a:solidFill>
          <a:schemeClr val="tx2"/>
        </a:solidFill>
        <a:latin typeface="Times New Roman" pitchFamily="18" charset="0"/>
        <a:ea typeface="+mn-ea"/>
        <a:cs typeface="+mn-cs"/>
      </a:defRPr>
    </a:lvl5pPr>
    <a:lvl6pPr marL="2286000" algn="l" defTabSz="914400" rtl="0" eaLnBrk="1" latinLnBrk="0" hangingPunct="1">
      <a:defRPr sz="3200" b="1" kern="1200">
        <a:solidFill>
          <a:schemeClr val="tx2"/>
        </a:solidFill>
        <a:latin typeface="Times New Roman" pitchFamily="18" charset="0"/>
        <a:ea typeface="+mn-ea"/>
        <a:cs typeface="+mn-cs"/>
      </a:defRPr>
    </a:lvl6pPr>
    <a:lvl7pPr marL="2743200" algn="l" defTabSz="914400" rtl="0" eaLnBrk="1" latinLnBrk="0" hangingPunct="1">
      <a:defRPr sz="3200" b="1" kern="1200">
        <a:solidFill>
          <a:schemeClr val="tx2"/>
        </a:solidFill>
        <a:latin typeface="Times New Roman" pitchFamily="18" charset="0"/>
        <a:ea typeface="+mn-ea"/>
        <a:cs typeface="+mn-cs"/>
      </a:defRPr>
    </a:lvl7pPr>
    <a:lvl8pPr marL="3200400" algn="l" defTabSz="914400" rtl="0" eaLnBrk="1" latinLnBrk="0" hangingPunct="1">
      <a:defRPr sz="3200" b="1" kern="1200">
        <a:solidFill>
          <a:schemeClr val="tx2"/>
        </a:solidFill>
        <a:latin typeface="Times New Roman" pitchFamily="18" charset="0"/>
        <a:ea typeface="+mn-ea"/>
        <a:cs typeface="+mn-cs"/>
      </a:defRPr>
    </a:lvl8pPr>
    <a:lvl9pPr marL="3657600" algn="l" defTabSz="914400" rtl="0" eaLnBrk="1" latinLnBrk="0" hangingPunct="1">
      <a:defRPr sz="3200" b="1"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a:srgbClr val="CC00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2" autoAdjust="0"/>
    <p:restoredTop sz="94671" autoAdjust="0"/>
  </p:normalViewPr>
  <p:slideViewPr>
    <p:cSldViewPr snapToGrid="0">
      <p:cViewPr>
        <p:scale>
          <a:sx n="75" d="100"/>
          <a:sy n="75" d="100"/>
        </p:scale>
        <p:origin x="-100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66688"/>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eaLnBrk="0" hangingPunct="0">
              <a:defRPr sz="1400">
                <a:solidFill>
                  <a:schemeClr val="tx1"/>
                </a:solidFill>
              </a:defRPr>
            </a:lvl1pPr>
          </a:lstStyle>
          <a:p>
            <a:pPr>
              <a:defRPr/>
            </a:pPr>
            <a:r>
              <a:rPr lang="en-US"/>
              <a:t>doc.: IEEE 802.22-yy/xxxxr0</a:t>
            </a:r>
          </a:p>
        </p:txBody>
      </p:sp>
      <p:sp>
        <p:nvSpPr>
          <p:cNvPr id="3075" name="Rectangle 3"/>
          <p:cNvSpPr>
            <a:spLocks noGrp="1" noChangeArrowheads="1"/>
          </p:cNvSpPr>
          <p:nvPr>
            <p:ph type="dt" sz="quarter" idx="1"/>
          </p:nvPr>
        </p:nvSpPr>
        <p:spPr bwMode="auto">
          <a:xfrm>
            <a:off x="687388" y="166688"/>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400">
                <a:solidFill>
                  <a:schemeClr val="tx1"/>
                </a:solidFill>
              </a:defRPr>
            </a:lvl1pPr>
          </a:lstStyle>
          <a:p>
            <a:pPr>
              <a:defRPr/>
            </a:pPr>
            <a:r>
              <a:rPr lang="en-US"/>
              <a:t>Month Year</a:t>
            </a:r>
          </a:p>
        </p:txBody>
      </p:sp>
      <p:sp>
        <p:nvSpPr>
          <p:cNvPr id="3076" name="Rectangle 4"/>
          <p:cNvSpPr>
            <a:spLocks noGrp="1" noChangeArrowheads="1"/>
          </p:cNvSpPr>
          <p:nvPr>
            <p:ph type="ftr" sz="quarter" idx="2"/>
          </p:nvPr>
        </p:nvSpPr>
        <p:spPr bwMode="auto">
          <a:xfrm>
            <a:off x="5781675" y="8743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097213" y="8743950"/>
            <a:ext cx="51276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solidFill>
                  <a:schemeClr val="tx1"/>
                </a:solidFill>
              </a:defRPr>
            </a:lvl1pPr>
          </a:lstStyle>
          <a:p>
            <a:pPr>
              <a:defRPr/>
            </a:pPr>
            <a:r>
              <a:rPr lang="en-US"/>
              <a:t>Page </a:t>
            </a:r>
            <a:fld id="{09006D28-A32C-4305-9FDE-23DAB8AC230D}" type="slidenum">
              <a:rPr lang="en-US"/>
              <a:pPr>
                <a:defRPr/>
              </a:pPr>
              <a:t>‹#›</a:t>
            </a:fld>
            <a:endParaRPr lang="en-US"/>
          </a:p>
        </p:txBody>
      </p:sp>
      <p:sp>
        <p:nvSpPr>
          <p:cNvPr id="3078" name="Line 6"/>
          <p:cNvSpPr>
            <a:spLocks noChangeShapeType="1"/>
          </p:cNvSpPr>
          <p:nvPr/>
        </p:nvSpPr>
        <p:spPr bwMode="auto">
          <a:xfrm>
            <a:off x="685800" y="377825"/>
            <a:ext cx="54864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p>
        </p:txBody>
      </p:sp>
      <p:sp>
        <p:nvSpPr>
          <p:cNvPr id="3079" name="Rectangle 7"/>
          <p:cNvSpPr>
            <a:spLocks noChangeArrowheads="1"/>
          </p:cNvSpPr>
          <p:nvPr/>
        </p:nvSpPr>
        <p:spPr bwMode="auto">
          <a:xfrm>
            <a:off x="685800" y="8743950"/>
            <a:ext cx="703263" cy="177800"/>
          </a:xfrm>
          <a:prstGeom prst="rect">
            <a:avLst/>
          </a:prstGeom>
          <a:noFill/>
          <a:ln w="9525">
            <a:noFill/>
            <a:miter lim="800000"/>
            <a:headEnd/>
            <a:tailEnd/>
          </a:ln>
          <a:effectLst/>
        </p:spPr>
        <p:txBody>
          <a:bodyPr wrap="none" lIns="0" tIns="0" rIns="0" bIns="0">
            <a:spAutoFit/>
          </a:bodyPr>
          <a:lstStyle/>
          <a:p>
            <a:pPr eaLnBrk="0" hangingPunct="0">
              <a:defRPr/>
            </a:pPr>
            <a:r>
              <a:rPr lang="en-US" sz="1200" b="0">
                <a:solidFill>
                  <a:schemeClr val="tx1"/>
                </a:solidFill>
              </a:rPr>
              <a:t>Submission</a:t>
            </a:r>
          </a:p>
        </p:txBody>
      </p:sp>
      <p:sp>
        <p:nvSpPr>
          <p:cNvPr id="3080" name="Line 8"/>
          <p:cNvSpPr>
            <a:spLocks noChangeShapeType="1"/>
          </p:cNvSpPr>
          <p:nvPr/>
        </p:nvSpPr>
        <p:spPr bwMode="auto">
          <a:xfrm>
            <a:off x="685800" y="8732838"/>
            <a:ext cx="56388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p>
        </p:txBody>
      </p:sp>
    </p:spTree>
    <p:extLst>
      <p:ext uri="{BB962C8B-B14F-4D97-AF65-F5344CB8AC3E}">
        <p14:creationId xmlns:p14="http://schemas.microsoft.com/office/powerpoint/2010/main" xmlns="" val="2496451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0488"/>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eaLnBrk="0" hangingPunct="0">
              <a:defRPr sz="1400">
                <a:solidFill>
                  <a:schemeClr val="tx1"/>
                </a:solidFill>
              </a:defRPr>
            </a:lvl1pPr>
          </a:lstStyle>
          <a:p>
            <a:pPr>
              <a:defRPr/>
            </a:pPr>
            <a:r>
              <a:rPr lang="en-US"/>
              <a:t>doc.: IEEE 802.22-yy/xxxxr0</a:t>
            </a:r>
          </a:p>
        </p:txBody>
      </p:sp>
      <p:sp>
        <p:nvSpPr>
          <p:cNvPr id="2051" name="Rectangle 3"/>
          <p:cNvSpPr>
            <a:spLocks noGrp="1" noChangeArrowheads="1"/>
          </p:cNvSpPr>
          <p:nvPr>
            <p:ph type="dt" idx="1"/>
          </p:nvPr>
        </p:nvSpPr>
        <p:spPr bwMode="auto">
          <a:xfrm>
            <a:off x="646113" y="90488"/>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400">
                <a:solidFill>
                  <a:schemeClr val="tx1"/>
                </a:solidFill>
              </a:defRPr>
            </a:lvl1pPr>
          </a:lstStyle>
          <a:p>
            <a:pPr>
              <a:defRPr/>
            </a:pPr>
            <a:r>
              <a:rPr lang="en-US"/>
              <a:t>Month Year</a:t>
            </a:r>
          </a:p>
        </p:txBody>
      </p:sp>
      <p:sp>
        <p:nvSpPr>
          <p:cNvPr id="14340" name="Rectangle 4"/>
          <p:cNvSpPr>
            <a:spLocks noGrp="1" noRot="1" noChangeAspect="1" noChangeArrowheads="1" noTextEdit="1"/>
          </p:cNvSpPr>
          <p:nvPr>
            <p:ph type="sldImg" idx="2"/>
          </p:nvPr>
        </p:nvSpPr>
        <p:spPr bwMode="auto">
          <a:xfrm>
            <a:off x="1177925" y="682625"/>
            <a:ext cx="4502150" cy="3376613"/>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291013"/>
            <a:ext cx="5029200" cy="4067175"/>
          </a:xfrm>
          <a:prstGeom prst="rect">
            <a:avLst/>
          </a:prstGeom>
          <a:noFill/>
          <a:ln w="9525">
            <a:noFill/>
            <a:miter lim="800000"/>
            <a:headEnd/>
            <a:tailEnd/>
          </a:ln>
          <a:effectLst/>
        </p:spPr>
        <p:txBody>
          <a:bodyPr vert="horz" wrap="square" lIns="91798" tIns="45122" rIns="91798" bIns="451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99075" y="8747125"/>
            <a:ext cx="9144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47675" lvl="4" algn="r" eaLnBrk="0" hangingPunct="0">
              <a:defRPr sz="1200" b="0">
                <a:solidFill>
                  <a:schemeClr val="tx1"/>
                </a:solidFill>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181350" y="8747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defRPr>
            </a:lvl1pPr>
          </a:lstStyle>
          <a:p>
            <a:pPr>
              <a:defRPr/>
            </a:pPr>
            <a:r>
              <a:rPr lang="en-US"/>
              <a:t>Page </a:t>
            </a:r>
            <a:fld id="{A7D85F91-6C36-4BF0-BD4B-B0A0E58D0048}" type="slidenum">
              <a:rPr lang="en-US"/>
              <a:pPr>
                <a:defRPr/>
              </a:pPr>
              <a:t>‹#›</a:t>
            </a:fld>
            <a:endParaRPr lang="en-US"/>
          </a:p>
        </p:txBody>
      </p:sp>
      <p:sp>
        <p:nvSpPr>
          <p:cNvPr id="2056" name="Rectangle 8"/>
          <p:cNvSpPr>
            <a:spLocks noChangeArrowheads="1"/>
          </p:cNvSpPr>
          <p:nvPr/>
        </p:nvSpPr>
        <p:spPr bwMode="auto">
          <a:xfrm>
            <a:off x="715963" y="8747125"/>
            <a:ext cx="703262" cy="177800"/>
          </a:xfrm>
          <a:prstGeom prst="rect">
            <a:avLst/>
          </a:prstGeom>
          <a:noFill/>
          <a:ln w="9525">
            <a:noFill/>
            <a:miter lim="800000"/>
            <a:headEnd/>
            <a:tailEnd/>
          </a:ln>
          <a:effectLst/>
        </p:spPr>
        <p:txBody>
          <a:bodyPr wrap="none" lIns="0" tIns="0" rIns="0" bIns="0">
            <a:spAutoFit/>
          </a:bodyPr>
          <a:lstStyle/>
          <a:p>
            <a:pPr defTabSz="896938" eaLnBrk="0" hangingPunct="0">
              <a:defRPr/>
            </a:pPr>
            <a:r>
              <a:rPr lang="en-US" sz="1200" b="0">
                <a:solidFill>
                  <a:schemeClr val="tx1"/>
                </a:solidFill>
              </a:rPr>
              <a:t>Submission</a:t>
            </a:r>
          </a:p>
        </p:txBody>
      </p:sp>
      <p:sp>
        <p:nvSpPr>
          <p:cNvPr id="2057" name="Line 9"/>
          <p:cNvSpPr>
            <a:spLocks noChangeShapeType="1"/>
          </p:cNvSpPr>
          <p:nvPr/>
        </p:nvSpPr>
        <p:spPr bwMode="auto">
          <a:xfrm>
            <a:off x="715963" y="8745538"/>
            <a:ext cx="5426075"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p>
        </p:txBody>
      </p:sp>
      <p:sp>
        <p:nvSpPr>
          <p:cNvPr id="2058" name="Line 10"/>
          <p:cNvSpPr>
            <a:spLocks noChangeShapeType="1"/>
          </p:cNvSpPr>
          <p:nvPr/>
        </p:nvSpPr>
        <p:spPr bwMode="auto">
          <a:xfrm>
            <a:off x="641350" y="288925"/>
            <a:ext cx="55753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p>
        </p:txBody>
      </p:sp>
    </p:spTree>
    <p:extLst>
      <p:ext uri="{BB962C8B-B14F-4D97-AF65-F5344CB8AC3E}">
        <p14:creationId xmlns:p14="http://schemas.microsoft.com/office/powerpoint/2010/main" xmlns="" val="97034204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hdr" sz="quarter"/>
          </p:nvPr>
        </p:nvSpPr>
        <p:spPr>
          <a:noFill/>
        </p:spPr>
        <p:txBody>
          <a:bodyPr/>
          <a:lstStyle/>
          <a:p>
            <a:r>
              <a:rPr lang="en-US" smtClean="0"/>
              <a:t>doc.: IEEE 802.22-yy/xxxxr0</a:t>
            </a:r>
          </a:p>
        </p:txBody>
      </p:sp>
      <p:sp>
        <p:nvSpPr>
          <p:cNvPr id="55298" name="Rectangle 3"/>
          <p:cNvSpPr>
            <a:spLocks noGrp="1" noChangeArrowheads="1"/>
          </p:cNvSpPr>
          <p:nvPr>
            <p:ph type="dt" sz="quarter" idx="1"/>
          </p:nvPr>
        </p:nvSpPr>
        <p:spPr>
          <a:noFill/>
        </p:spPr>
        <p:txBody>
          <a:bodyPr/>
          <a:lstStyle/>
          <a:p>
            <a:r>
              <a:rPr lang="en-US" smtClean="0"/>
              <a:t>Month Year</a:t>
            </a:r>
          </a:p>
        </p:txBody>
      </p:sp>
      <p:sp>
        <p:nvSpPr>
          <p:cNvPr id="55299" name="Rectangle 6"/>
          <p:cNvSpPr>
            <a:spLocks noGrp="1" noChangeArrowheads="1"/>
          </p:cNvSpPr>
          <p:nvPr>
            <p:ph type="ftr" sz="quarter" idx="4"/>
          </p:nvPr>
        </p:nvSpPr>
        <p:spPr>
          <a:noFill/>
        </p:spPr>
        <p:txBody>
          <a:bodyPr/>
          <a:lstStyle/>
          <a:p>
            <a:pPr lvl="4"/>
            <a:r>
              <a:rPr lang="en-US" smtClean="0"/>
              <a:t>John Doe, Some Company</a:t>
            </a:r>
          </a:p>
        </p:txBody>
      </p:sp>
      <p:sp>
        <p:nvSpPr>
          <p:cNvPr id="55300" name="Rectangle 7"/>
          <p:cNvSpPr>
            <a:spLocks noGrp="1" noChangeArrowheads="1"/>
          </p:cNvSpPr>
          <p:nvPr>
            <p:ph type="sldNum" sz="quarter" idx="5"/>
          </p:nvPr>
        </p:nvSpPr>
        <p:spPr>
          <a:noFill/>
        </p:spPr>
        <p:txBody>
          <a:bodyPr/>
          <a:lstStyle/>
          <a:p>
            <a:r>
              <a:rPr lang="en-US" smtClean="0"/>
              <a:t>Page </a:t>
            </a:r>
            <a:fld id="{B98019A2-1BD4-4D4D-A2E4-460474117D94}" type="slidenum">
              <a:rPr lang="en-US" smtClean="0"/>
              <a:pPr/>
              <a:t>1</a:t>
            </a:fld>
            <a:endParaRPr lang="en-US" smtClean="0"/>
          </a:p>
        </p:txBody>
      </p:sp>
      <p:sp>
        <p:nvSpPr>
          <p:cNvPr id="55301" name="Rectangle 2"/>
          <p:cNvSpPr>
            <a:spLocks noGrp="1" noRot="1" noChangeAspect="1" noChangeArrowheads="1" noTextEdit="1"/>
          </p:cNvSpPr>
          <p:nvPr>
            <p:ph type="sldImg"/>
          </p:nvPr>
        </p:nvSpPr>
        <p:spPr>
          <a:ln/>
        </p:spPr>
      </p:sp>
      <p:sp>
        <p:nvSpPr>
          <p:cNvPr id="553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hdr" sz="quarter"/>
          </p:nvPr>
        </p:nvSpPr>
        <p:spPr>
          <a:noFill/>
        </p:spPr>
        <p:txBody>
          <a:bodyPr/>
          <a:lstStyle/>
          <a:p>
            <a:r>
              <a:rPr lang="en-US" smtClean="0"/>
              <a:t>doc.: IEEE 802.22-yy/xxxxr0</a:t>
            </a:r>
          </a:p>
        </p:txBody>
      </p:sp>
      <p:sp>
        <p:nvSpPr>
          <p:cNvPr id="33794" name="Rectangle 3"/>
          <p:cNvSpPr>
            <a:spLocks noGrp="1" noChangeArrowheads="1"/>
          </p:cNvSpPr>
          <p:nvPr>
            <p:ph type="dt" sz="quarter" idx="1"/>
          </p:nvPr>
        </p:nvSpPr>
        <p:spPr>
          <a:noFill/>
        </p:spPr>
        <p:txBody>
          <a:bodyPr/>
          <a:lstStyle/>
          <a:p>
            <a:r>
              <a:rPr lang="en-US" smtClean="0"/>
              <a:t>Month Year</a:t>
            </a:r>
          </a:p>
        </p:txBody>
      </p:sp>
      <p:sp>
        <p:nvSpPr>
          <p:cNvPr id="33795" name="Rectangle 6"/>
          <p:cNvSpPr>
            <a:spLocks noGrp="1" noChangeArrowheads="1"/>
          </p:cNvSpPr>
          <p:nvPr>
            <p:ph type="ftr" sz="quarter" idx="4"/>
          </p:nvPr>
        </p:nvSpPr>
        <p:spPr>
          <a:noFill/>
        </p:spPr>
        <p:txBody>
          <a:bodyPr/>
          <a:lstStyle/>
          <a:p>
            <a:pPr lvl="4"/>
            <a:r>
              <a:rPr lang="en-US" smtClean="0"/>
              <a:t>John Doe, Some Company</a:t>
            </a:r>
          </a:p>
        </p:txBody>
      </p:sp>
      <p:sp>
        <p:nvSpPr>
          <p:cNvPr id="33796" name="Rectangle 7"/>
          <p:cNvSpPr>
            <a:spLocks noGrp="1" noChangeArrowheads="1"/>
          </p:cNvSpPr>
          <p:nvPr>
            <p:ph type="sldNum" sz="quarter" idx="5"/>
          </p:nvPr>
        </p:nvSpPr>
        <p:spPr>
          <a:noFill/>
        </p:spPr>
        <p:txBody>
          <a:bodyPr/>
          <a:lstStyle/>
          <a:p>
            <a:r>
              <a:rPr lang="en-US" smtClean="0"/>
              <a:t>Page </a:t>
            </a:r>
            <a:fld id="{87DEDFBA-C1AA-4243-9B96-58CDF6DDBB63}" type="slidenum">
              <a:rPr lang="en-US" smtClean="0"/>
              <a:pPr/>
              <a:t>2</a:t>
            </a:fld>
            <a:endParaRPr lang="en-US" smtClean="0"/>
          </a:p>
        </p:txBody>
      </p:sp>
      <p:sp>
        <p:nvSpPr>
          <p:cNvPr id="33797" name="Rectangle 2"/>
          <p:cNvSpPr>
            <a:spLocks noGrp="1" noRot="1" noChangeAspect="1" noChangeArrowheads="1" noTextEdit="1"/>
          </p:cNvSpPr>
          <p:nvPr>
            <p:ph type="sldImg"/>
          </p:nvPr>
        </p:nvSpPr>
        <p:spPr>
          <a:ln cap="flat"/>
        </p:spPr>
      </p:sp>
      <p:sp>
        <p:nvSpPr>
          <p:cNvPr id="33798" name="Rectangle 3"/>
          <p:cNvSpPr>
            <a:spLocks noGrp="1" noChangeArrowheads="1"/>
          </p:cNvSpPr>
          <p:nvPr>
            <p:ph type="body" idx="1"/>
          </p:nvPr>
        </p:nvSpPr>
        <p:spPr>
          <a:noFill/>
          <a:ln/>
        </p:spPr>
        <p:txBody>
          <a:bodyPr lIns="93355" rIns="93355"/>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00CC637-DBA2-4D57-92BC-EB5A3373C6C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9AC3127-6E80-4CAC-982C-0311871B330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E37A583-704B-4925-88F8-EEBA16CD76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4E1755B-F3BD-4387-B5FA-E8817371F5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42E1E9-D134-4E2C-9C2E-CCC8AD3BCC7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D517300-C9D7-4E8D-B03C-EC8BF3B22D5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88A4A61E-ABF4-486B-BF5F-549D8AE2D48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9E62CA01-739C-4250-9C11-C387455B62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FCB0A65F-7D0B-4222-A7F1-05BD8A28E9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8AE25A5D-2D05-4C75-9170-571A0A2BB2F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5625163-7E2B-49C4-BDB9-6518E95931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800">
                <a:solidFill>
                  <a:schemeClr val="tx1"/>
                </a:solidFill>
              </a:defRPr>
            </a:lvl1pPr>
          </a:lstStyle>
          <a:p>
            <a:pPr>
              <a:defRPr/>
            </a:pPr>
            <a:r>
              <a:rPr lang="en-US"/>
              <a:t>May 2011</a:t>
            </a:r>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defRPr>
            </a:lvl1pPr>
          </a:lstStyle>
          <a:p>
            <a:pPr>
              <a:defRPr/>
            </a:pPr>
            <a:r>
              <a:rPr lang="en-US"/>
              <a:t>Russ Markhovsky, InvisiTrack, Inc.</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solidFill>
                  <a:schemeClr val="tx1"/>
                </a:solidFill>
              </a:defRPr>
            </a:lvl1pPr>
          </a:lstStyle>
          <a:p>
            <a:pPr>
              <a:defRPr/>
            </a:pPr>
            <a:r>
              <a:rPr lang="en-US"/>
              <a:t>Slide </a:t>
            </a:r>
            <a:fld id="{9106C5EB-73E5-410F-8891-781DFE4418B7}" type="slidenum">
              <a:rPr lang="en-US"/>
              <a:pPr>
                <a:defRPr/>
              </a:pPr>
              <a:t>‹#›</a:t>
            </a:fld>
            <a:endParaRPr lang="en-US"/>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dirty="0">
                <a:solidFill>
                  <a:schemeClr val="tx1"/>
                </a:solidFill>
              </a:rPr>
              <a:t>doc.: IEEE </a:t>
            </a:r>
            <a:r>
              <a:rPr lang="en-US" sz="1800" dirty="0" smtClean="0">
                <a:solidFill>
                  <a:schemeClr val="tx1"/>
                </a:solidFill>
              </a:rPr>
              <a:t>802.22-11/0049r0</a:t>
            </a:r>
            <a:endParaRPr lang="en-US" sz="1800" dirty="0">
              <a:solidFill>
                <a:schemeClr val="tx1"/>
              </a:solidFill>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sz="1200" b="0">
                <a:solidFill>
                  <a:schemeClr val="tx1"/>
                </a:solidFill>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mailto:patcom@iee.org"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mailto:apurva.mody@ieee.org" TargetMode="External"/><Relationship Id="rId5" Type="http://schemas.openxmlformats.org/officeDocument/2006/relationships/hyperlink" Target="http://standards.ieee.org/guides/bylaws/sb-bylaws.pdf" TargetMode="Externa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6.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emf"/></Relationships>
</file>

<file path=ppt/slides/_rels/slide2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emf"/></Relationships>
</file>

<file path=ppt/slides/_rels/slide2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2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emf"/><Relationship Id="rId4" Type="http://schemas.openxmlformats.org/officeDocument/2006/relationships/image" Target="../media/image58.emf"/></Relationships>
</file>

<file path=ppt/slides/_rels/slide3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3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ticklethewire.com/wp-content/uploads/2009/02/cellphone-tower-photo2.jp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hyperlink" Target="http://www.ticklethewire.com/wp-content/uploads/2009/02/cellphone-tower-photo2.jpg" TargetMode="External"/><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9" name="Date Placeholder 3"/>
          <p:cNvSpPr>
            <a:spLocks noGrp="1"/>
          </p:cNvSpPr>
          <p:nvPr>
            <p:ph type="dt" sz="quarter" idx="10"/>
          </p:nvPr>
        </p:nvSpPr>
        <p:spPr>
          <a:noFill/>
        </p:spPr>
        <p:txBody>
          <a:bodyPr/>
          <a:lstStyle/>
          <a:p>
            <a:r>
              <a:rPr lang="en-US" smtClean="0"/>
              <a:t>May 2011</a:t>
            </a:r>
          </a:p>
        </p:txBody>
      </p:sp>
      <p:sp>
        <p:nvSpPr>
          <p:cNvPr id="30750" name="Footer Placeholder 4"/>
          <p:cNvSpPr>
            <a:spLocks noGrp="1"/>
          </p:cNvSpPr>
          <p:nvPr>
            <p:ph type="ftr" sz="quarter" idx="11"/>
          </p:nvPr>
        </p:nvSpPr>
        <p:spPr>
          <a:noFill/>
        </p:spPr>
        <p:txBody>
          <a:bodyPr/>
          <a:lstStyle/>
          <a:p>
            <a:r>
              <a:rPr lang="en-US" smtClean="0"/>
              <a:t>Russ Markhovsky, InvisiTrack, Inc.</a:t>
            </a:r>
          </a:p>
        </p:txBody>
      </p:sp>
      <p:sp>
        <p:nvSpPr>
          <p:cNvPr id="30751" name="Slide Number Placeholder 5"/>
          <p:cNvSpPr>
            <a:spLocks noGrp="1"/>
          </p:cNvSpPr>
          <p:nvPr>
            <p:ph type="sldNum" sz="quarter" idx="12"/>
          </p:nvPr>
        </p:nvSpPr>
        <p:spPr>
          <a:noFill/>
        </p:spPr>
        <p:txBody>
          <a:bodyPr/>
          <a:lstStyle/>
          <a:p>
            <a:r>
              <a:rPr lang="en-US" smtClean="0"/>
              <a:t>Slide </a:t>
            </a:r>
            <a:fld id="{250F6D56-14BE-44ED-A317-4838D1C3CBC8}" type="slidenum">
              <a:rPr lang="en-US" smtClean="0"/>
              <a:pPr/>
              <a:t>1</a:t>
            </a:fld>
            <a:endParaRPr lang="en-US" smtClean="0"/>
          </a:p>
        </p:txBody>
      </p:sp>
      <p:sp>
        <p:nvSpPr>
          <p:cNvPr id="30752" name="Rectangle 2"/>
          <p:cNvSpPr>
            <a:spLocks noGrp="1" noChangeArrowheads="1"/>
          </p:cNvSpPr>
          <p:nvPr>
            <p:ph type="title"/>
          </p:nvPr>
        </p:nvSpPr>
        <p:spPr>
          <a:xfrm>
            <a:off x="685800" y="914400"/>
            <a:ext cx="7772400" cy="609600"/>
          </a:xfrm>
        </p:spPr>
        <p:txBody>
          <a:bodyPr/>
          <a:lstStyle/>
          <a:p>
            <a:pPr eaLnBrk="1" hangingPunct="1"/>
            <a:r>
              <a:rPr lang="en-US" smtClean="0"/>
              <a:t>Proposed Geo-Location Amendment</a:t>
            </a:r>
          </a:p>
        </p:txBody>
      </p:sp>
      <p:sp>
        <p:nvSpPr>
          <p:cNvPr id="30753" name="Rectangle 6"/>
          <p:cNvSpPr>
            <a:spLocks noGrp="1" noChangeArrowheads="1"/>
          </p:cNvSpPr>
          <p:nvPr>
            <p:ph type="body" idx="1"/>
          </p:nvPr>
        </p:nvSpPr>
        <p:spPr>
          <a:xfrm>
            <a:off x="685800" y="1524000"/>
            <a:ext cx="7772400" cy="381000"/>
          </a:xfrm>
        </p:spPr>
        <p:txBody>
          <a:bodyPr/>
          <a:lstStyle/>
          <a:p>
            <a:pPr algn="ctr" eaLnBrk="1" hangingPunct="1">
              <a:buFontTx/>
              <a:buNone/>
            </a:pPr>
            <a:r>
              <a:rPr lang="en-US" sz="2000" smtClean="0"/>
              <a:t>IEEE P802.22 Wireless RANs          Date:</a:t>
            </a:r>
            <a:r>
              <a:rPr lang="en-US" sz="2000" b="0" smtClean="0"/>
              <a:t> 2011-05-04</a:t>
            </a:r>
          </a:p>
        </p:txBody>
      </p:sp>
      <p:graphicFrame>
        <p:nvGraphicFramePr>
          <p:cNvPr id="30748" name="Object 28"/>
          <p:cNvGraphicFramePr>
            <a:graphicFrameLocks noChangeAspect="1"/>
          </p:cNvGraphicFramePr>
          <p:nvPr/>
        </p:nvGraphicFramePr>
        <p:xfrm>
          <a:off x="425450" y="2317750"/>
          <a:ext cx="8040688" cy="2570163"/>
        </p:xfrm>
        <a:graphic>
          <a:graphicData uri="http://schemas.openxmlformats.org/presentationml/2006/ole">
            <p:oleObj spid="_x0000_s30756" name="Document" r:id="rId4" imgW="8234190" imgH="2638977" progId="Word.Document.8">
              <p:embed/>
            </p:oleObj>
          </a:graphicData>
        </a:graphic>
      </p:graphicFrame>
      <p:sp>
        <p:nvSpPr>
          <p:cNvPr id="30754"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solidFill>
                  <a:schemeClr val="tx1"/>
                </a:solidFill>
              </a:rPr>
              <a:t>Authors:</a:t>
            </a:r>
            <a:endParaRPr lang="en-US" sz="2000" b="0">
              <a:solidFill>
                <a:schemeClr val="tx1"/>
              </a:solidFill>
            </a:endParaRPr>
          </a:p>
        </p:txBody>
      </p:sp>
      <p:sp>
        <p:nvSpPr>
          <p:cNvPr id="30755" name="Text Box 13"/>
          <p:cNvSpPr txBox="1">
            <a:spLocks noChangeArrowheads="1"/>
          </p:cNvSpPr>
          <p:nvPr/>
        </p:nvSpPr>
        <p:spPr bwMode="auto">
          <a:xfrm>
            <a:off x="609600" y="4495800"/>
            <a:ext cx="8001000" cy="2001838"/>
          </a:xfrm>
          <a:prstGeom prst="rect">
            <a:avLst/>
          </a:prstGeom>
          <a:noFill/>
          <a:ln w="9525" algn="ctr">
            <a:noFill/>
            <a:miter lim="800000"/>
            <a:headEnd/>
            <a:tailEnd/>
          </a:ln>
        </p:spPr>
        <p:txBody>
          <a:bodyPr lIns="92075" tIns="46038" rIns="92075" bIns="46038">
            <a:spAutoFit/>
          </a:bodyPr>
          <a:lstStyle/>
          <a:p>
            <a:pPr eaLnBrk="0" hangingPunct="0"/>
            <a:r>
              <a:rPr lang="en-US" sz="900">
                <a:solidFill>
                  <a:schemeClr val="tx1"/>
                </a:solidFill>
              </a:rPr>
              <a:t>Notice:</a:t>
            </a:r>
            <a:r>
              <a:rPr lang="en-US" sz="900" b="0">
                <a:solidFill>
                  <a:schemeClr val="tx1"/>
                </a:solidFill>
              </a:rPr>
              <a:t> </a:t>
            </a:r>
            <a:r>
              <a:rPr lang="en-US" sz="800" b="0">
                <a:solidFill>
                  <a:schemeClr val="tx1"/>
                </a:solidFill>
              </a:rPr>
              <a:t>This document has been prepared to assist IEEE 802.22.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endParaRPr lang="en-US" sz="900">
              <a:solidFill>
                <a:schemeClr val="tx1"/>
              </a:solidFill>
            </a:endParaRPr>
          </a:p>
          <a:p>
            <a:pPr eaLnBrk="0" hangingPunct="0"/>
            <a:r>
              <a:rPr lang="en-US" sz="900">
                <a:solidFill>
                  <a:schemeClr val="tx1"/>
                </a:solidFill>
              </a:rPr>
              <a:t>Release:</a:t>
            </a:r>
            <a:r>
              <a:rPr lang="en-US" sz="900" b="0">
                <a:solidFill>
                  <a:schemeClr val="tx1"/>
                </a:solidFill>
              </a:rPr>
              <a:t> </a:t>
            </a:r>
            <a:r>
              <a:rPr lang="en-US" sz="800" b="0">
                <a:solidFill>
                  <a:schemeClr val="tx1"/>
                </a:solidFill>
              </a:rPr>
              <a:t>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802.22.</a:t>
            </a:r>
          </a:p>
          <a:p>
            <a:pPr eaLnBrk="0" hangingPunct="0"/>
            <a:endParaRPr lang="en-US" sz="900">
              <a:solidFill>
                <a:schemeClr val="tx1"/>
              </a:solidFill>
            </a:endParaRPr>
          </a:p>
          <a:p>
            <a:pPr eaLnBrk="0" hangingPunct="0"/>
            <a:r>
              <a:rPr lang="en-US" sz="900">
                <a:solidFill>
                  <a:schemeClr val="tx1"/>
                </a:solidFill>
              </a:rPr>
              <a:t>Patent Policy and Procedures:</a:t>
            </a:r>
            <a:r>
              <a:rPr lang="en-US" sz="900" b="0">
                <a:solidFill>
                  <a:schemeClr val="tx1"/>
                </a:solidFill>
              </a:rPr>
              <a:t> </a:t>
            </a:r>
            <a:r>
              <a:rPr lang="en-US" sz="800" b="0">
                <a:solidFill>
                  <a:schemeClr val="tx1"/>
                </a:solidFill>
              </a:rPr>
              <a:t>The contributor is familiar with the IEEE 802 Patent Policy and Procedures </a:t>
            </a:r>
            <a:r>
              <a:rPr lang="en-US" sz="800">
                <a:solidFill>
                  <a:schemeClr val="tx1"/>
                </a:solidFill>
                <a:hlinkClick r:id="rId5"/>
              </a:rPr>
              <a:t>http://standards.ieee.org/guides/bylaws/sb-bylaws.pdf</a:t>
            </a:r>
            <a:r>
              <a:rPr lang="en-US" sz="800" b="0">
                <a:solidFill>
                  <a:schemeClr val="tx1"/>
                </a:solidFill>
              </a:rPr>
              <a:t>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the Working Group of patent information that might be relevant to the standard is essential to reduce the possibility for delays in the development process and increase the likelihood that the draft publication will be approved for publication. Please notify the Chair </a:t>
            </a:r>
          </a:p>
          <a:p>
            <a:pPr eaLnBrk="0" hangingPunct="0"/>
            <a:r>
              <a:rPr lang="en-US" sz="800">
                <a:solidFill>
                  <a:schemeClr val="tx1"/>
                </a:solidFill>
              </a:rPr>
              <a:t>Apurva Mody &lt;</a:t>
            </a:r>
            <a:r>
              <a:rPr lang="en-US" sz="800">
                <a:solidFill>
                  <a:schemeClr val="tx1"/>
                </a:solidFill>
                <a:hlinkClick r:id="rId6"/>
              </a:rPr>
              <a:t>apurva.mody@ieee.org</a:t>
            </a:r>
            <a:r>
              <a:rPr lang="en-US" sz="800">
                <a:solidFill>
                  <a:schemeClr val="tx1"/>
                </a:solidFill>
              </a:rPr>
              <a:t>&gt; </a:t>
            </a:r>
            <a:r>
              <a:rPr lang="en-US" sz="800" b="0">
                <a:solidFill>
                  <a:schemeClr val="tx1"/>
                </a:solidFill>
              </a:rPr>
              <a:t>as early as possible, in written or electronic form, if patented technology (or technology under patent application) might be incorporated into a draft standard being developed within the IEEE 802.22 Working Group. </a:t>
            </a:r>
            <a:r>
              <a:rPr lang="en-US" sz="800">
                <a:solidFill>
                  <a:srgbClr val="003399"/>
                </a:solidFill>
              </a:rPr>
              <a:t>If you have questions, contact the IEEE Patent Committee Administrator at </a:t>
            </a:r>
            <a:r>
              <a:rPr lang="en-US" sz="800">
                <a:solidFill>
                  <a:srgbClr val="003399"/>
                </a:solidFill>
                <a:hlinkClick r:id="rId7"/>
              </a:rPr>
              <a:t>patcom@iee.org</a:t>
            </a:r>
            <a:r>
              <a:rPr lang="en-US" sz="800">
                <a:solidFill>
                  <a:srgbClr val="003399"/>
                </a:solidFill>
              </a:rPr>
              <a:t>.</a:t>
            </a:r>
            <a:endParaRPr lang="en-US" sz="800">
              <a:solidFill>
                <a:schemeClr val="tx1"/>
              </a:solidFill>
            </a:endParaRPr>
          </a:p>
          <a:p>
            <a:pPr eaLnBrk="0" hangingPunct="0">
              <a:spcBef>
                <a:spcPct val="50000"/>
              </a:spcBef>
            </a:pPr>
            <a:endParaRPr lang="en-US" sz="1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381000" y="685800"/>
            <a:ext cx="8229600" cy="736600"/>
          </a:xfrm>
        </p:spPr>
        <p:txBody>
          <a:bodyPr/>
          <a:lstStyle/>
          <a:p>
            <a:pPr eaLnBrk="1" hangingPunct="1"/>
            <a:r>
              <a:rPr lang="en-US" sz="3600" smtClean="0">
                <a:solidFill>
                  <a:srgbClr val="003399"/>
                </a:solidFill>
              </a:rPr>
              <a:t>Indoor Location - Unique Challenges</a:t>
            </a:r>
          </a:p>
        </p:txBody>
      </p:sp>
      <p:sp>
        <p:nvSpPr>
          <p:cNvPr id="47106" name="Rectangle 3"/>
          <p:cNvSpPr>
            <a:spLocks noGrp="1" noChangeArrowheads="1"/>
          </p:cNvSpPr>
          <p:nvPr>
            <p:ph type="body" idx="1"/>
          </p:nvPr>
        </p:nvSpPr>
        <p:spPr>
          <a:xfrm>
            <a:off x="457200" y="1600200"/>
            <a:ext cx="8229600" cy="4038600"/>
          </a:xfrm>
        </p:spPr>
        <p:txBody>
          <a:bodyPr/>
          <a:lstStyle/>
          <a:p>
            <a:pPr eaLnBrk="1" hangingPunct="1">
              <a:lnSpc>
                <a:spcPct val="90000"/>
              </a:lnSpc>
            </a:pPr>
            <a:endParaRPr lang="en-US" dirty="0" smtClean="0"/>
          </a:p>
          <a:p>
            <a:pPr eaLnBrk="1" hangingPunct="1">
              <a:lnSpc>
                <a:spcPct val="90000"/>
              </a:lnSpc>
            </a:pPr>
            <a:r>
              <a:rPr lang="en-US" dirty="0" smtClean="0"/>
              <a:t>Obstructed/Non-Line-of-Sight Environment</a:t>
            </a:r>
          </a:p>
          <a:p>
            <a:pPr lvl="1" eaLnBrk="1" hangingPunct="1">
              <a:lnSpc>
                <a:spcPct val="90000"/>
              </a:lnSpc>
            </a:pPr>
            <a:r>
              <a:rPr lang="en-US" dirty="0" smtClean="0"/>
              <a:t>DLOS (Direct Line Of Site) Blockage</a:t>
            </a:r>
          </a:p>
          <a:p>
            <a:pPr lvl="2" eaLnBrk="1" hangingPunct="1">
              <a:lnSpc>
                <a:spcPct val="90000"/>
              </a:lnSpc>
            </a:pPr>
            <a:r>
              <a:rPr lang="en-US" dirty="0" smtClean="0"/>
              <a:t>Structures, walls, floors, etc.</a:t>
            </a:r>
          </a:p>
          <a:p>
            <a:pPr lvl="2" eaLnBrk="1" hangingPunct="1">
              <a:lnSpc>
                <a:spcPct val="90000"/>
              </a:lnSpc>
            </a:pPr>
            <a:r>
              <a:rPr lang="en-US" dirty="0" smtClean="0"/>
              <a:t>Requires signals that penetrate dielectrics </a:t>
            </a:r>
          </a:p>
          <a:p>
            <a:pPr lvl="2" eaLnBrk="1" hangingPunct="1">
              <a:lnSpc>
                <a:spcPct val="90000"/>
              </a:lnSpc>
            </a:pPr>
            <a:r>
              <a:rPr lang="en-US" dirty="0" smtClean="0"/>
              <a:t>DLOS signal is severely attenuated relative to reflected signals</a:t>
            </a:r>
          </a:p>
          <a:p>
            <a:pPr lvl="2" eaLnBrk="1" hangingPunct="1">
              <a:lnSpc>
                <a:spcPct val="90000"/>
              </a:lnSpc>
            </a:pPr>
            <a:endParaRPr lang="en-US" dirty="0" smtClean="0"/>
          </a:p>
          <a:p>
            <a:pPr eaLnBrk="1" hangingPunct="1">
              <a:lnSpc>
                <a:spcPct val="90000"/>
              </a:lnSpc>
            </a:pPr>
            <a:r>
              <a:rPr lang="en-US" dirty="0" smtClean="0"/>
              <a:t>Dispersive Propagation Environment</a:t>
            </a:r>
          </a:p>
          <a:p>
            <a:pPr lvl="1" eaLnBrk="1" hangingPunct="1">
              <a:lnSpc>
                <a:spcPct val="90000"/>
              </a:lnSpc>
            </a:pPr>
            <a:r>
              <a:rPr lang="en-US" dirty="0" smtClean="0"/>
              <a:t>Multipath Interference</a:t>
            </a:r>
          </a:p>
          <a:p>
            <a:pPr lvl="2" eaLnBrk="1" hangingPunct="1">
              <a:lnSpc>
                <a:spcPct val="90000"/>
              </a:lnSpc>
            </a:pPr>
            <a:r>
              <a:rPr lang="en-US" dirty="0" smtClean="0"/>
              <a:t>DLOS and reflections are closely spaced</a:t>
            </a:r>
          </a:p>
          <a:p>
            <a:pPr lvl="2" eaLnBrk="1" hangingPunct="1">
              <a:lnSpc>
                <a:spcPct val="90000"/>
              </a:lnSpc>
            </a:pPr>
            <a:r>
              <a:rPr lang="en-US" dirty="0" smtClean="0"/>
              <a:t>Requires signal structure to minimize effect</a:t>
            </a:r>
          </a:p>
        </p:txBody>
      </p:sp>
      <p:sp>
        <p:nvSpPr>
          <p:cNvPr id="47107" name="Date Placeholder 1"/>
          <p:cNvSpPr>
            <a:spLocks noGrp="1"/>
          </p:cNvSpPr>
          <p:nvPr>
            <p:ph type="dt" sz="quarter" idx="10"/>
          </p:nvPr>
        </p:nvSpPr>
        <p:spPr>
          <a:noFill/>
        </p:spPr>
        <p:txBody>
          <a:bodyPr/>
          <a:lstStyle/>
          <a:p>
            <a:r>
              <a:rPr lang="en-US" smtClean="0"/>
              <a:t>May 2011</a:t>
            </a:r>
          </a:p>
        </p:txBody>
      </p:sp>
      <p:sp>
        <p:nvSpPr>
          <p:cNvPr id="47108" name="Footer Placeholder 2"/>
          <p:cNvSpPr>
            <a:spLocks noGrp="1"/>
          </p:cNvSpPr>
          <p:nvPr>
            <p:ph type="ftr" sz="quarter" idx="11"/>
          </p:nvPr>
        </p:nvSpPr>
        <p:spPr>
          <a:noFill/>
        </p:spPr>
        <p:txBody>
          <a:bodyPr/>
          <a:lstStyle/>
          <a:p>
            <a:r>
              <a:rPr lang="en-US" smtClean="0"/>
              <a:t>Russ Markhovsky, InvisiTrack, Inc.</a:t>
            </a:r>
          </a:p>
        </p:txBody>
      </p:sp>
      <p:sp>
        <p:nvSpPr>
          <p:cNvPr id="47109" name="Slide Number Placeholder 3"/>
          <p:cNvSpPr>
            <a:spLocks noGrp="1"/>
          </p:cNvSpPr>
          <p:nvPr>
            <p:ph type="sldNum" sz="quarter" idx="12"/>
          </p:nvPr>
        </p:nvSpPr>
        <p:spPr>
          <a:xfrm>
            <a:off x="4357688" y="6475413"/>
            <a:ext cx="504825" cy="182562"/>
          </a:xfrm>
          <a:noFill/>
        </p:spPr>
        <p:txBody>
          <a:bodyPr/>
          <a:lstStyle/>
          <a:p>
            <a:r>
              <a:rPr lang="en-US" smtClean="0"/>
              <a:t>Slide </a:t>
            </a:r>
            <a:fld id="{C7EA56E1-A68C-4A00-ABC7-3A6AD90C2DEF}" type="slidenum">
              <a:rPr lang="en-US" smtClean="0"/>
              <a:pPr/>
              <a:t>10</a:t>
            </a:fld>
            <a:endParaRPr lang="en-US" smtClean="0"/>
          </a:p>
        </p:txBody>
      </p:sp>
    </p:spTree>
    <p:extLst>
      <p:ext uri="{BB962C8B-B14F-4D97-AF65-F5344CB8AC3E}">
        <p14:creationId xmlns:p14="http://schemas.microsoft.com/office/powerpoint/2010/main" xmlns="" val="537528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mtClean="0">
                <a:solidFill>
                  <a:srgbClr val="0033CC"/>
                </a:solidFill>
              </a:rPr>
              <a:t>Signal Propagation - Background</a:t>
            </a:r>
          </a:p>
        </p:txBody>
      </p:sp>
      <p:sp>
        <p:nvSpPr>
          <p:cNvPr id="48130" name="Rectangle 3"/>
          <p:cNvSpPr>
            <a:spLocks noGrp="1" noChangeArrowheads="1"/>
          </p:cNvSpPr>
          <p:nvPr>
            <p:ph type="body" idx="1"/>
          </p:nvPr>
        </p:nvSpPr>
        <p:spPr/>
        <p:txBody>
          <a:bodyPr/>
          <a:lstStyle/>
          <a:p>
            <a:pPr eaLnBrk="1" hangingPunct="1">
              <a:lnSpc>
                <a:spcPct val="90000"/>
              </a:lnSpc>
            </a:pPr>
            <a:r>
              <a:rPr lang="en-US" smtClean="0"/>
              <a:t>Signal penetration in dielectric</a:t>
            </a:r>
          </a:p>
          <a:p>
            <a:pPr lvl="1" eaLnBrk="1" hangingPunct="1">
              <a:lnSpc>
                <a:spcPct val="90000"/>
              </a:lnSpc>
            </a:pPr>
            <a:r>
              <a:rPr lang="en-US" smtClean="0"/>
              <a:t>Loss varies as square root of wavelength</a:t>
            </a:r>
          </a:p>
          <a:p>
            <a:pPr lvl="2" eaLnBrk="1" hangingPunct="1">
              <a:lnSpc>
                <a:spcPct val="90000"/>
              </a:lnSpc>
            </a:pPr>
            <a:r>
              <a:rPr lang="en-US" smtClean="0"/>
              <a:t>Lower frequencies penetrate better than higher</a:t>
            </a:r>
          </a:p>
          <a:p>
            <a:pPr lvl="2" eaLnBrk="1" hangingPunct="1">
              <a:lnSpc>
                <a:spcPct val="90000"/>
              </a:lnSpc>
            </a:pPr>
            <a:r>
              <a:rPr lang="en-US" smtClean="0"/>
              <a:t>Example: with the same loss, 240 MHz penetrates 3.2 times further than 2.4 GHz or, at same distance, loss at 2.4 GHz is 10 dB greater.</a:t>
            </a:r>
          </a:p>
          <a:p>
            <a:pPr lvl="2" eaLnBrk="1" hangingPunct="1">
              <a:lnSpc>
                <a:spcPct val="90000"/>
              </a:lnSpc>
            </a:pPr>
            <a:endParaRPr lang="en-US" smtClean="0"/>
          </a:p>
          <a:p>
            <a:pPr lvl="1" eaLnBrk="1" hangingPunct="1">
              <a:lnSpc>
                <a:spcPct val="90000"/>
              </a:lnSpc>
            </a:pPr>
            <a:r>
              <a:rPr lang="en-US" smtClean="0"/>
              <a:t>Dispersion (multipath): inversely proportional to wavelength</a:t>
            </a:r>
          </a:p>
          <a:p>
            <a:pPr lvl="2" eaLnBrk="1" hangingPunct="1">
              <a:lnSpc>
                <a:spcPct val="90000"/>
              </a:lnSpc>
            </a:pPr>
            <a:r>
              <a:rPr lang="en-US" smtClean="0"/>
              <a:t>Objects smaller than the wavelength don’t reflect;</a:t>
            </a:r>
          </a:p>
          <a:p>
            <a:pPr lvl="2" eaLnBrk="1" hangingPunct="1">
              <a:lnSpc>
                <a:spcPct val="90000"/>
              </a:lnSpc>
            </a:pPr>
            <a:r>
              <a:rPr lang="en-US" smtClean="0"/>
              <a:t>Objects larger than the wavelength, reflect and generate multipath dispersion.</a:t>
            </a:r>
          </a:p>
          <a:p>
            <a:pPr lvl="2" eaLnBrk="1" hangingPunct="1">
              <a:lnSpc>
                <a:spcPct val="90000"/>
              </a:lnSpc>
            </a:pPr>
            <a:endParaRPr lang="en-US" smtClean="0"/>
          </a:p>
          <a:p>
            <a:pPr lvl="2" eaLnBrk="1" hangingPunct="1">
              <a:lnSpc>
                <a:spcPct val="90000"/>
              </a:lnSpc>
            </a:pPr>
            <a:endParaRPr lang="en-US" smtClean="0"/>
          </a:p>
        </p:txBody>
      </p:sp>
      <p:sp>
        <p:nvSpPr>
          <p:cNvPr id="48131" name="Date Placeholder 1"/>
          <p:cNvSpPr>
            <a:spLocks noGrp="1"/>
          </p:cNvSpPr>
          <p:nvPr>
            <p:ph type="dt" sz="quarter" idx="10"/>
          </p:nvPr>
        </p:nvSpPr>
        <p:spPr>
          <a:noFill/>
        </p:spPr>
        <p:txBody>
          <a:bodyPr/>
          <a:lstStyle/>
          <a:p>
            <a:r>
              <a:rPr lang="en-US" smtClean="0"/>
              <a:t>May 2011</a:t>
            </a:r>
          </a:p>
        </p:txBody>
      </p:sp>
      <p:sp>
        <p:nvSpPr>
          <p:cNvPr id="48132" name="Footer Placeholder 2"/>
          <p:cNvSpPr>
            <a:spLocks noGrp="1"/>
          </p:cNvSpPr>
          <p:nvPr>
            <p:ph type="ftr" sz="quarter" idx="11"/>
          </p:nvPr>
        </p:nvSpPr>
        <p:spPr>
          <a:noFill/>
        </p:spPr>
        <p:txBody>
          <a:bodyPr/>
          <a:lstStyle/>
          <a:p>
            <a:r>
              <a:rPr lang="en-US" smtClean="0"/>
              <a:t>Russ Markhovsky, InvisiTrack, Inc.</a:t>
            </a:r>
          </a:p>
        </p:txBody>
      </p:sp>
      <p:sp>
        <p:nvSpPr>
          <p:cNvPr id="48133" name="Slide Number Placeholder 3"/>
          <p:cNvSpPr>
            <a:spLocks noGrp="1"/>
          </p:cNvSpPr>
          <p:nvPr>
            <p:ph type="sldNum" sz="quarter" idx="12"/>
          </p:nvPr>
        </p:nvSpPr>
        <p:spPr>
          <a:xfrm>
            <a:off x="4357688" y="6475413"/>
            <a:ext cx="504825" cy="182562"/>
          </a:xfrm>
          <a:noFill/>
        </p:spPr>
        <p:txBody>
          <a:bodyPr/>
          <a:lstStyle/>
          <a:p>
            <a:r>
              <a:rPr lang="en-US" smtClean="0"/>
              <a:t>Slide </a:t>
            </a:r>
            <a:fld id="{90B3AFD3-019D-4CC2-A13E-0363DBDABB73}" type="slidenum">
              <a:rPr lang="en-US" smtClean="0"/>
              <a:pPr/>
              <a:t>11</a:t>
            </a:fld>
            <a:endParaRPr lang="en-US" smtClean="0"/>
          </a:p>
        </p:txBody>
      </p:sp>
    </p:spTree>
    <p:extLst>
      <p:ext uri="{BB962C8B-B14F-4D97-AF65-F5344CB8AC3E}">
        <p14:creationId xmlns:p14="http://schemas.microsoft.com/office/powerpoint/2010/main" xmlns="" val="308629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57200" y="1295400"/>
            <a:ext cx="8223250" cy="5087938"/>
          </a:xfrm>
        </p:spPr>
        <p:txBody>
          <a:bodyPr/>
          <a:lstStyle/>
          <a:p>
            <a:pPr eaLnBrk="1" hangingPunct="1">
              <a:defRPr/>
            </a:pPr>
            <a:r>
              <a:rPr lang="en-US" dirty="0" smtClean="0"/>
              <a:t>InvisiTrack’s geolocation ranging signal is &lt; 5 MHz BW (ie, does not require channel bonding).</a:t>
            </a:r>
          </a:p>
          <a:p>
            <a:pPr eaLnBrk="1" hangingPunct="1">
              <a:defRPr/>
            </a:pPr>
            <a:endParaRPr lang="en-US" dirty="0" smtClean="0"/>
          </a:p>
          <a:p>
            <a:pPr eaLnBrk="1" hangingPunct="1">
              <a:defRPr/>
            </a:pPr>
            <a:r>
              <a:rPr lang="en-US" dirty="0" smtClean="0"/>
              <a:t>The ranging signal consists of:</a:t>
            </a:r>
          </a:p>
          <a:p>
            <a:pPr lvl="1" eaLnBrk="1" hangingPunct="1">
              <a:defRPr/>
            </a:pPr>
            <a:r>
              <a:rPr lang="en-US" dirty="0" smtClean="0">
                <a:solidFill>
                  <a:schemeClr val="tx2"/>
                </a:solidFill>
                <a:cs typeface="Arial" charset="0"/>
              </a:rPr>
              <a:t>Pilot signals or subcarrier signals; or </a:t>
            </a:r>
          </a:p>
          <a:p>
            <a:pPr lvl="1" eaLnBrk="1" hangingPunct="1">
              <a:defRPr/>
            </a:pPr>
            <a:r>
              <a:rPr lang="en-US" dirty="0" smtClean="0">
                <a:solidFill>
                  <a:schemeClr val="tx2"/>
                </a:solidFill>
                <a:cs typeface="Arial" charset="0"/>
              </a:rPr>
              <a:t>A combination of pilots and subcarriers;</a:t>
            </a:r>
          </a:p>
          <a:p>
            <a:pPr lvl="1" eaLnBrk="1" hangingPunct="1">
              <a:defRPr/>
            </a:pPr>
            <a:r>
              <a:rPr lang="en-US" dirty="0" smtClean="0">
                <a:solidFill>
                  <a:schemeClr val="tx2"/>
                </a:solidFill>
                <a:cs typeface="Arial" charset="0"/>
              </a:rPr>
              <a:t>The total number of signals is 100 or less.</a:t>
            </a:r>
          </a:p>
          <a:p>
            <a:pPr eaLnBrk="1" hangingPunct="1">
              <a:defRPr/>
            </a:pPr>
            <a:endParaRPr lang="en-US" dirty="0" smtClean="0"/>
          </a:p>
          <a:p>
            <a:pPr eaLnBrk="1" hangingPunct="1">
              <a:defRPr/>
            </a:pPr>
            <a:r>
              <a:rPr lang="en-US" dirty="0" smtClean="0"/>
              <a:t>The ranging signal subcarriers do not need to be modulated; the modulation may also be applied, for example QPSK, as long as the modulation signal is known beforehand. </a:t>
            </a:r>
          </a:p>
          <a:p>
            <a:pPr marL="0" indent="0" eaLnBrk="1" hangingPunct="1">
              <a:buFontTx/>
              <a:buNone/>
              <a:defRPr/>
            </a:pPr>
            <a:endParaRPr lang="en-US" sz="1800" dirty="0" smtClean="0"/>
          </a:p>
        </p:txBody>
      </p:sp>
      <p:sp>
        <p:nvSpPr>
          <p:cNvPr id="50178" name="Title 1"/>
          <p:cNvSpPr>
            <a:spLocks noGrp="1"/>
          </p:cNvSpPr>
          <p:nvPr>
            <p:ph type="title"/>
          </p:nvPr>
        </p:nvSpPr>
        <p:spPr>
          <a:xfrm>
            <a:off x="457200" y="457200"/>
            <a:ext cx="7924800" cy="838200"/>
          </a:xfrm>
        </p:spPr>
        <p:txBody>
          <a:bodyPr/>
          <a:lstStyle/>
          <a:p>
            <a:pPr eaLnBrk="1" hangingPunct="1"/>
            <a:r>
              <a:rPr lang="en-US" sz="3600" smtClean="0">
                <a:solidFill>
                  <a:srgbClr val="003399"/>
                </a:solidFill>
              </a:rPr>
              <a:t>InvisiTrack Solution Integration</a:t>
            </a:r>
          </a:p>
        </p:txBody>
      </p:sp>
      <p:sp>
        <p:nvSpPr>
          <p:cNvPr id="50179" name="Date Placeholder 1"/>
          <p:cNvSpPr>
            <a:spLocks noGrp="1"/>
          </p:cNvSpPr>
          <p:nvPr>
            <p:ph type="dt" sz="quarter" idx="10"/>
          </p:nvPr>
        </p:nvSpPr>
        <p:spPr>
          <a:noFill/>
        </p:spPr>
        <p:txBody>
          <a:bodyPr/>
          <a:lstStyle/>
          <a:p>
            <a:r>
              <a:rPr lang="en-US" smtClean="0"/>
              <a:t>May 2011</a:t>
            </a:r>
          </a:p>
        </p:txBody>
      </p:sp>
      <p:sp>
        <p:nvSpPr>
          <p:cNvPr id="50180" name="Footer Placeholder 2"/>
          <p:cNvSpPr>
            <a:spLocks noGrp="1"/>
          </p:cNvSpPr>
          <p:nvPr>
            <p:ph type="ftr" sz="quarter" idx="11"/>
          </p:nvPr>
        </p:nvSpPr>
        <p:spPr>
          <a:noFill/>
        </p:spPr>
        <p:txBody>
          <a:bodyPr/>
          <a:lstStyle/>
          <a:p>
            <a:r>
              <a:rPr lang="en-US" smtClean="0"/>
              <a:t>Russ Markhovsky, InvisiTrack, Inc.</a:t>
            </a:r>
          </a:p>
        </p:txBody>
      </p:sp>
      <p:sp>
        <p:nvSpPr>
          <p:cNvPr id="50181" name="Slide Number Placeholder 3"/>
          <p:cNvSpPr>
            <a:spLocks noGrp="1"/>
          </p:cNvSpPr>
          <p:nvPr>
            <p:ph type="sldNum" sz="quarter" idx="12"/>
          </p:nvPr>
        </p:nvSpPr>
        <p:spPr>
          <a:xfrm>
            <a:off x="4357688" y="6475413"/>
            <a:ext cx="504825" cy="182562"/>
          </a:xfrm>
          <a:noFill/>
        </p:spPr>
        <p:txBody>
          <a:bodyPr/>
          <a:lstStyle/>
          <a:p>
            <a:r>
              <a:rPr lang="en-US" smtClean="0"/>
              <a:t>Slide </a:t>
            </a:r>
            <a:fld id="{049985AA-E882-4546-BBE8-C9079E00EA3B}" type="slidenum">
              <a:rPr lang="en-US" smtClean="0"/>
              <a:pPr/>
              <a:t>12</a:t>
            </a:fld>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57200" y="609600"/>
            <a:ext cx="8229600" cy="749300"/>
          </a:xfrm>
        </p:spPr>
        <p:txBody>
          <a:bodyPr/>
          <a:lstStyle/>
          <a:p>
            <a:pPr eaLnBrk="1" hangingPunct="1"/>
            <a:r>
              <a:rPr lang="en-US" sz="3600" smtClean="0">
                <a:solidFill>
                  <a:srgbClr val="003399"/>
                </a:solidFill>
              </a:rPr>
              <a:t>InvisiTrack Multipath Processor</a:t>
            </a:r>
          </a:p>
        </p:txBody>
      </p:sp>
      <p:sp>
        <p:nvSpPr>
          <p:cNvPr id="51202" name="Rectangle 3"/>
          <p:cNvSpPr>
            <a:spLocks noGrp="1" noChangeArrowheads="1"/>
          </p:cNvSpPr>
          <p:nvPr>
            <p:ph type="body" idx="1"/>
          </p:nvPr>
        </p:nvSpPr>
        <p:spPr>
          <a:xfrm>
            <a:off x="457200" y="1524000"/>
            <a:ext cx="8229600" cy="4743450"/>
          </a:xfrm>
        </p:spPr>
        <p:txBody>
          <a:bodyPr/>
          <a:lstStyle/>
          <a:p>
            <a:pPr eaLnBrk="1" hangingPunct="1"/>
            <a:r>
              <a:rPr lang="en-US" sz="2800" smtClean="0">
                <a:solidFill>
                  <a:schemeClr val="tx2"/>
                </a:solidFill>
              </a:rPr>
              <a:t>Uses highly optimized  and improved </a:t>
            </a:r>
            <a:r>
              <a:rPr lang="en-US" sz="2800" smtClean="0"/>
              <a:t>high-resolution spectrum estimation analysis </a:t>
            </a:r>
            <a:r>
              <a:rPr lang="en-US" sz="2800" smtClean="0">
                <a:solidFill>
                  <a:schemeClr val="tx2"/>
                </a:solidFill>
              </a:rPr>
              <a:t>methods and techniques as applicable to multipath mitigation; </a:t>
            </a:r>
          </a:p>
          <a:p>
            <a:pPr lvl="1" eaLnBrk="1" hangingPunct="1"/>
            <a:r>
              <a:rPr lang="en-US" smtClean="0"/>
              <a:t>Able to separate direct path for accurate range estimation</a:t>
            </a:r>
          </a:p>
          <a:p>
            <a:pPr lvl="1" eaLnBrk="1" hangingPunct="1"/>
            <a:r>
              <a:rPr lang="en-US" smtClean="0"/>
              <a:t>Performance</a:t>
            </a:r>
          </a:p>
          <a:p>
            <a:pPr lvl="2" eaLnBrk="1" hangingPunct="1"/>
            <a:r>
              <a:rPr lang="en-US" sz="2000" smtClean="0"/>
              <a:t>No “picket fence” effect </a:t>
            </a:r>
          </a:p>
          <a:p>
            <a:pPr eaLnBrk="1" hangingPunct="1"/>
            <a:r>
              <a:rPr lang="en-US" sz="2800" smtClean="0"/>
              <a:t>Methods and techniques support frequency estimations that approach the Cramer-Rao Bound (CRB).</a:t>
            </a:r>
          </a:p>
        </p:txBody>
      </p:sp>
      <p:sp>
        <p:nvSpPr>
          <p:cNvPr id="51203" name="Date Placeholder 1"/>
          <p:cNvSpPr>
            <a:spLocks noGrp="1"/>
          </p:cNvSpPr>
          <p:nvPr>
            <p:ph type="dt" sz="quarter" idx="10"/>
          </p:nvPr>
        </p:nvSpPr>
        <p:spPr>
          <a:noFill/>
        </p:spPr>
        <p:txBody>
          <a:bodyPr/>
          <a:lstStyle/>
          <a:p>
            <a:r>
              <a:rPr lang="en-US" smtClean="0"/>
              <a:t>May 2011</a:t>
            </a:r>
          </a:p>
        </p:txBody>
      </p:sp>
      <p:sp>
        <p:nvSpPr>
          <p:cNvPr id="51204" name="Footer Placeholder 2"/>
          <p:cNvSpPr>
            <a:spLocks noGrp="1"/>
          </p:cNvSpPr>
          <p:nvPr>
            <p:ph type="ftr" sz="quarter" idx="11"/>
          </p:nvPr>
        </p:nvSpPr>
        <p:spPr>
          <a:noFill/>
        </p:spPr>
        <p:txBody>
          <a:bodyPr/>
          <a:lstStyle/>
          <a:p>
            <a:r>
              <a:rPr lang="en-US" smtClean="0"/>
              <a:t>Russ Markhovsky, InvisiTrack, Inc.</a:t>
            </a:r>
          </a:p>
        </p:txBody>
      </p:sp>
      <p:sp>
        <p:nvSpPr>
          <p:cNvPr id="51205" name="Slide Number Placeholder 3"/>
          <p:cNvSpPr>
            <a:spLocks noGrp="1"/>
          </p:cNvSpPr>
          <p:nvPr>
            <p:ph type="sldNum" sz="quarter" idx="12"/>
          </p:nvPr>
        </p:nvSpPr>
        <p:spPr>
          <a:xfrm>
            <a:off x="4357688" y="6475413"/>
            <a:ext cx="504825" cy="182562"/>
          </a:xfrm>
          <a:noFill/>
        </p:spPr>
        <p:txBody>
          <a:bodyPr/>
          <a:lstStyle/>
          <a:p>
            <a:r>
              <a:rPr lang="en-US" smtClean="0"/>
              <a:t>Slide </a:t>
            </a:r>
            <a:fld id="{6A93BC15-D44C-4B50-B8A8-DDA954C17C3F}" type="slidenum">
              <a:rPr lang="en-US" smtClean="0"/>
              <a:pPr/>
              <a:t>13</a:t>
            </a:fld>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2" name="Title 1"/>
          <p:cNvSpPr>
            <a:spLocks noGrp="1"/>
          </p:cNvSpPr>
          <p:nvPr>
            <p:ph type="title"/>
          </p:nvPr>
        </p:nvSpPr>
        <p:spPr>
          <a:xfrm>
            <a:off x="474663" y="457200"/>
            <a:ext cx="7924800" cy="838200"/>
          </a:xfrm>
        </p:spPr>
        <p:txBody>
          <a:bodyPr/>
          <a:lstStyle/>
          <a:p>
            <a:pPr eaLnBrk="1" hangingPunct="1"/>
            <a:r>
              <a:rPr lang="en-US" sz="3600" smtClean="0">
                <a:solidFill>
                  <a:srgbClr val="003399"/>
                </a:solidFill>
              </a:rPr>
              <a:t>InvisiTrack Solution Integration </a:t>
            </a:r>
          </a:p>
        </p:txBody>
      </p:sp>
      <p:pic>
        <p:nvPicPr>
          <p:cNvPr id="31843" name="Picture 4"/>
          <p:cNvPicPr>
            <a:picLocks noChangeAspect="1" noChangeArrowheads="1"/>
          </p:cNvPicPr>
          <p:nvPr/>
        </p:nvPicPr>
        <p:blipFill>
          <a:blip r:embed="rId3" cstate="print"/>
          <a:srcRect/>
          <a:stretch>
            <a:fillRect/>
          </a:stretch>
        </p:blipFill>
        <p:spPr bwMode="auto">
          <a:xfrm>
            <a:off x="368300" y="1885950"/>
            <a:ext cx="3911600" cy="4676775"/>
          </a:xfrm>
          <a:prstGeom prst="rect">
            <a:avLst/>
          </a:prstGeom>
          <a:noFill/>
          <a:ln w="9525">
            <a:noFill/>
            <a:miter lim="800000"/>
            <a:headEnd/>
            <a:tailEnd/>
          </a:ln>
        </p:spPr>
      </p:pic>
      <p:sp>
        <p:nvSpPr>
          <p:cNvPr id="31844" name="Content Placeholder 2"/>
          <p:cNvSpPr>
            <a:spLocks noGrp="1"/>
          </p:cNvSpPr>
          <p:nvPr>
            <p:ph idx="1"/>
          </p:nvPr>
        </p:nvSpPr>
        <p:spPr>
          <a:xfrm>
            <a:off x="457200" y="1042988"/>
            <a:ext cx="8229600" cy="708025"/>
          </a:xfrm>
        </p:spPr>
        <p:txBody>
          <a:bodyPr/>
          <a:lstStyle/>
          <a:p>
            <a:pPr eaLnBrk="1" hangingPunct="1"/>
            <a:r>
              <a:rPr lang="en-US" sz="1800" smtClean="0">
                <a:cs typeface="Arial" charset="0"/>
              </a:rPr>
              <a:t>Can be seamlessly integrated into the current 802.22 geolocation model – uses </a:t>
            </a:r>
            <a:r>
              <a:rPr lang="en-US" sz="1800" smtClean="0"/>
              <a:t>complex channel impulse response in the frequency domain</a:t>
            </a:r>
            <a:endParaRPr lang="en-US" sz="1800" smtClean="0">
              <a:cs typeface="Arial" charset="0"/>
            </a:endParaRPr>
          </a:p>
        </p:txBody>
      </p:sp>
      <p:sp>
        <p:nvSpPr>
          <p:cNvPr id="31845" name="TextBox 8"/>
          <p:cNvSpPr txBox="1">
            <a:spLocks noChangeArrowheads="1"/>
          </p:cNvSpPr>
          <p:nvPr/>
        </p:nvSpPr>
        <p:spPr bwMode="auto">
          <a:xfrm>
            <a:off x="2905125" y="1868488"/>
            <a:ext cx="1358900" cy="396875"/>
          </a:xfrm>
          <a:prstGeom prst="rect">
            <a:avLst/>
          </a:prstGeom>
          <a:solidFill>
            <a:srgbClr val="FFFFCC"/>
          </a:solidFill>
          <a:ln w="9525">
            <a:noFill/>
            <a:miter lim="800000"/>
            <a:headEnd/>
            <a:tailEnd/>
          </a:ln>
        </p:spPr>
        <p:txBody>
          <a:bodyPr>
            <a:spAutoFit/>
          </a:bodyPr>
          <a:lstStyle/>
          <a:p>
            <a:pPr algn="ctr" eaLnBrk="0" hangingPunct="0"/>
            <a:r>
              <a:rPr lang="en-US" sz="1000"/>
              <a:t>Current 802.22 Geo-location model</a:t>
            </a:r>
          </a:p>
        </p:txBody>
      </p:sp>
      <p:sp>
        <p:nvSpPr>
          <p:cNvPr id="12" name="Rectangle 11"/>
          <p:cNvSpPr/>
          <p:nvPr/>
        </p:nvSpPr>
        <p:spPr>
          <a:xfrm>
            <a:off x="304800" y="1762125"/>
            <a:ext cx="4076700" cy="4851400"/>
          </a:xfrm>
          <a:prstGeom prst="rect">
            <a:avLst/>
          </a:prstGeom>
          <a:no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pic>
        <p:nvPicPr>
          <p:cNvPr id="31847" name="Picture 4"/>
          <p:cNvPicPr>
            <a:picLocks noChangeAspect="1" noChangeArrowheads="1"/>
          </p:cNvPicPr>
          <p:nvPr/>
        </p:nvPicPr>
        <p:blipFill>
          <a:blip r:embed="rId3" cstate="print"/>
          <a:srcRect/>
          <a:stretch>
            <a:fillRect/>
          </a:stretch>
        </p:blipFill>
        <p:spPr bwMode="auto">
          <a:xfrm>
            <a:off x="4827588" y="1773238"/>
            <a:ext cx="3911600" cy="4676775"/>
          </a:xfrm>
          <a:prstGeom prst="rect">
            <a:avLst/>
          </a:prstGeom>
          <a:noFill/>
          <a:ln w="9525">
            <a:noFill/>
            <a:miter lim="800000"/>
            <a:headEnd/>
            <a:tailEnd/>
          </a:ln>
        </p:spPr>
      </p:pic>
      <p:sp>
        <p:nvSpPr>
          <p:cNvPr id="69" name="Rectangle 68"/>
          <p:cNvSpPr/>
          <p:nvPr/>
        </p:nvSpPr>
        <p:spPr>
          <a:xfrm>
            <a:off x="6467475" y="3067050"/>
            <a:ext cx="2279650" cy="2255838"/>
          </a:xfrm>
          <a:prstGeom prst="rect">
            <a:avLst/>
          </a:prstGeom>
          <a:solidFill>
            <a:schemeClr val="bg1"/>
          </a:solid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nvGrpSpPr>
          <p:cNvPr id="31849" name="Group 70"/>
          <p:cNvGrpSpPr>
            <a:grpSpLocks/>
          </p:cNvGrpSpPr>
          <p:nvPr/>
        </p:nvGrpSpPr>
        <p:grpSpPr bwMode="auto">
          <a:xfrm>
            <a:off x="6613525" y="3717925"/>
            <a:ext cx="1962150" cy="1404938"/>
            <a:chOff x="1066802" y="1306515"/>
            <a:chExt cx="1476373" cy="831615"/>
          </a:xfrm>
        </p:grpSpPr>
        <p:grpSp>
          <p:nvGrpSpPr>
            <p:cNvPr id="31867" name="Group 33"/>
            <p:cNvGrpSpPr>
              <a:grpSpLocks/>
            </p:cNvGrpSpPr>
            <p:nvPr/>
          </p:nvGrpSpPr>
          <p:grpSpPr bwMode="auto">
            <a:xfrm>
              <a:off x="1066804" y="1306524"/>
              <a:ext cx="1476376" cy="831622"/>
              <a:chOff x="1066802" y="1306515"/>
              <a:chExt cx="1924048" cy="1179560"/>
            </a:xfrm>
          </p:grpSpPr>
          <p:graphicFrame>
            <p:nvGraphicFramePr>
              <p:cNvPr id="31836" name="Object 92"/>
              <p:cNvGraphicFramePr>
                <a:graphicFrameLocks noChangeAspect="1"/>
              </p:cNvGraphicFramePr>
              <p:nvPr/>
            </p:nvGraphicFramePr>
            <p:xfrm>
              <a:off x="2039635" y="1924426"/>
              <a:ext cx="138719" cy="126726"/>
            </p:xfrm>
            <a:graphic>
              <a:graphicData uri="http://schemas.openxmlformats.org/presentationml/2006/ole">
                <p:oleObj spid="_x0000_s31884" name="Equation" r:id="rId4" imgW="279279" imgH="241195" progId="">
                  <p:embed/>
                </p:oleObj>
              </a:graphicData>
            </a:graphic>
          </p:graphicFrame>
          <p:graphicFrame>
            <p:nvGraphicFramePr>
              <p:cNvPr id="31837" name="Object 93"/>
              <p:cNvGraphicFramePr>
                <a:graphicFrameLocks noChangeAspect="1"/>
              </p:cNvGraphicFramePr>
              <p:nvPr/>
            </p:nvGraphicFramePr>
            <p:xfrm>
              <a:off x="2169346" y="1923949"/>
              <a:ext cx="151329" cy="132443"/>
            </p:xfrm>
            <a:graphic>
              <a:graphicData uri="http://schemas.openxmlformats.org/presentationml/2006/ole">
                <p:oleObj spid="_x0000_s31885" name="Equation" r:id="rId5" imgW="291973" imgH="241195" progId="">
                  <p:embed/>
                </p:oleObj>
              </a:graphicData>
            </a:graphic>
          </p:graphicFrame>
          <p:graphicFrame>
            <p:nvGraphicFramePr>
              <p:cNvPr id="31838" name="Object 94"/>
              <p:cNvGraphicFramePr>
                <a:graphicFrameLocks noChangeAspect="1"/>
              </p:cNvGraphicFramePr>
              <p:nvPr/>
            </p:nvGraphicFramePr>
            <p:xfrm>
              <a:off x="1441523" y="2226473"/>
              <a:ext cx="50443" cy="30491"/>
            </p:xfrm>
            <a:graphic>
              <a:graphicData uri="http://schemas.openxmlformats.org/presentationml/2006/ole">
                <p:oleObj spid="_x0000_s31886" name="Equation" r:id="rId6" imgW="177569" imgH="101468" progId="">
                  <p:embed/>
                </p:oleObj>
              </a:graphicData>
            </a:graphic>
          </p:graphicFrame>
          <p:sp>
            <p:nvSpPr>
              <p:cNvPr id="31870" name="Line 4"/>
              <p:cNvSpPr>
                <a:spLocks noChangeShapeType="1"/>
              </p:cNvSpPr>
              <p:nvPr/>
            </p:nvSpPr>
            <p:spPr bwMode="auto">
              <a:xfrm>
                <a:off x="1066802" y="2240766"/>
                <a:ext cx="1794337" cy="0"/>
              </a:xfrm>
              <a:prstGeom prst="line">
                <a:avLst/>
              </a:prstGeom>
              <a:noFill/>
              <a:ln w="9525">
                <a:solidFill>
                  <a:schemeClr val="tx1"/>
                </a:solidFill>
                <a:round/>
                <a:headEnd/>
                <a:tailEnd/>
              </a:ln>
            </p:spPr>
            <p:txBody>
              <a:bodyPr/>
              <a:lstStyle/>
              <a:p>
                <a:endParaRPr lang="en-US"/>
              </a:p>
            </p:txBody>
          </p:sp>
          <p:sp>
            <p:nvSpPr>
              <p:cNvPr id="31871" name="Line 5"/>
              <p:cNvSpPr>
                <a:spLocks noChangeShapeType="1"/>
              </p:cNvSpPr>
              <p:nvPr/>
            </p:nvSpPr>
            <p:spPr bwMode="auto">
              <a:xfrm>
                <a:off x="1066802" y="1371784"/>
                <a:ext cx="0" cy="868982"/>
              </a:xfrm>
              <a:prstGeom prst="line">
                <a:avLst/>
              </a:prstGeom>
              <a:noFill/>
              <a:ln w="9525">
                <a:solidFill>
                  <a:schemeClr val="tx1"/>
                </a:solidFill>
                <a:round/>
                <a:headEnd/>
                <a:tailEnd/>
              </a:ln>
            </p:spPr>
            <p:txBody>
              <a:bodyPr/>
              <a:lstStyle/>
              <a:p>
                <a:endParaRPr lang="en-US"/>
              </a:p>
            </p:txBody>
          </p:sp>
          <p:sp>
            <p:nvSpPr>
              <p:cNvPr id="31872" name="Line 6"/>
              <p:cNvSpPr>
                <a:spLocks noChangeShapeType="1"/>
              </p:cNvSpPr>
              <p:nvPr/>
            </p:nvSpPr>
            <p:spPr bwMode="auto">
              <a:xfrm>
                <a:off x="2839521" y="2057822"/>
                <a:ext cx="0" cy="182944"/>
              </a:xfrm>
              <a:prstGeom prst="line">
                <a:avLst/>
              </a:prstGeom>
              <a:noFill/>
              <a:ln w="9525">
                <a:solidFill>
                  <a:schemeClr val="tx1"/>
                </a:solidFill>
                <a:round/>
                <a:headEnd type="triangle" w="med" len="med"/>
                <a:tailEnd/>
              </a:ln>
            </p:spPr>
            <p:txBody>
              <a:bodyPr/>
              <a:lstStyle/>
              <a:p>
                <a:endParaRPr lang="en-US"/>
              </a:p>
            </p:txBody>
          </p:sp>
          <p:sp>
            <p:nvSpPr>
              <p:cNvPr id="31873" name="Line 8"/>
              <p:cNvSpPr>
                <a:spLocks noChangeShapeType="1"/>
              </p:cNvSpPr>
              <p:nvPr/>
            </p:nvSpPr>
            <p:spPr bwMode="auto">
              <a:xfrm>
                <a:off x="2234202" y="2057822"/>
                <a:ext cx="0" cy="182944"/>
              </a:xfrm>
              <a:prstGeom prst="line">
                <a:avLst/>
              </a:prstGeom>
              <a:noFill/>
              <a:ln w="9525">
                <a:solidFill>
                  <a:schemeClr val="tx1"/>
                </a:solidFill>
                <a:round/>
                <a:headEnd type="triangle" w="med" len="med"/>
                <a:tailEnd/>
              </a:ln>
            </p:spPr>
            <p:txBody>
              <a:bodyPr/>
              <a:lstStyle/>
              <a:p>
                <a:endParaRPr lang="en-US"/>
              </a:p>
            </p:txBody>
          </p:sp>
          <p:sp>
            <p:nvSpPr>
              <p:cNvPr id="31874" name="Line 11"/>
              <p:cNvSpPr>
                <a:spLocks noChangeShapeType="1"/>
              </p:cNvSpPr>
              <p:nvPr/>
            </p:nvSpPr>
            <p:spPr bwMode="auto">
              <a:xfrm>
                <a:off x="2126109" y="2057822"/>
                <a:ext cx="0" cy="182944"/>
              </a:xfrm>
              <a:prstGeom prst="line">
                <a:avLst/>
              </a:prstGeom>
              <a:noFill/>
              <a:ln w="9525">
                <a:solidFill>
                  <a:schemeClr val="tx1"/>
                </a:solidFill>
                <a:round/>
                <a:headEnd type="triangle" w="med" len="med"/>
                <a:tailEnd/>
              </a:ln>
            </p:spPr>
            <p:txBody>
              <a:bodyPr/>
              <a:lstStyle/>
              <a:p>
                <a:endParaRPr lang="en-US"/>
              </a:p>
            </p:txBody>
          </p:sp>
          <p:graphicFrame>
            <p:nvGraphicFramePr>
              <p:cNvPr id="31839" name="Object 95"/>
              <p:cNvGraphicFramePr>
                <a:graphicFrameLocks noChangeAspect="1"/>
              </p:cNvGraphicFramePr>
              <p:nvPr/>
            </p:nvGraphicFramePr>
            <p:xfrm>
              <a:off x="2731428" y="1926808"/>
              <a:ext cx="259422" cy="126726"/>
            </p:xfrm>
            <a:graphic>
              <a:graphicData uri="http://schemas.openxmlformats.org/presentationml/2006/ole">
                <p:oleObj spid="_x0000_s31887" name="Equation" r:id="rId7" imgW="520474" imgH="241195" progId="">
                  <p:embed/>
                </p:oleObj>
              </a:graphicData>
            </a:graphic>
          </p:graphicFrame>
          <p:sp>
            <p:nvSpPr>
              <p:cNvPr id="31875" name="Line 21"/>
              <p:cNvSpPr>
                <a:spLocks noChangeShapeType="1"/>
              </p:cNvSpPr>
              <p:nvPr/>
            </p:nvSpPr>
            <p:spPr bwMode="auto">
              <a:xfrm>
                <a:off x="2018017" y="1691935"/>
                <a:ext cx="0" cy="708906"/>
              </a:xfrm>
              <a:prstGeom prst="line">
                <a:avLst/>
              </a:prstGeom>
              <a:noFill/>
              <a:ln w="9525">
                <a:solidFill>
                  <a:schemeClr val="tx1"/>
                </a:solidFill>
                <a:prstDash val="dash"/>
                <a:round/>
                <a:headEnd/>
                <a:tailEnd/>
              </a:ln>
            </p:spPr>
            <p:txBody>
              <a:bodyPr/>
              <a:lstStyle/>
              <a:p>
                <a:endParaRPr lang="en-US"/>
              </a:p>
            </p:txBody>
          </p:sp>
          <p:sp>
            <p:nvSpPr>
              <p:cNvPr id="31876" name="Text Box 22"/>
              <p:cNvSpPr txBox="1">
                <a:spLocks noChangeArrowheads="1"/>
              </p:cNvSpPr>
              <p:nvPr/>
            </p:nvSpPr>
            <p:spPr bwMode="auto">
              <a:xfrm>
                <a:off x="2190965" y="2245973"/>
                <a:ext cx="514381" cy="240102"/>
              </a:xfrm>
              <a:prstGeom prst="rect">
                <a:avLst/>
              </a:prstGeom>
              <a:noFill/>
              <a:ln w="9525">
                <a:noFill/>
                <a:miter lim="800000"/>
                <a:headEnd/>
                <a:tailEnd/>
              </a:ln>
            </p:spPr>
            <p:txBody>
              <a:bodyPr>
                <a:spAutoFit/>
              </a:bodyPr>
              <a:lstStyle/>
              <a:p>
                <a:pPr algn="ctr" eaLnBrk="0" hangingPunct="0">
                  <a:spcBef>
                    <a:spcPct val="50000"/>
                  </a:spcBef>
                </a:pPr>
                <a:r>
                  <a:rPr lang="en-US" sz="500"/>
                  <a:t>Noise</a:t>
                </a:r>
                <a:endParaRPr lang="en-US" sz="600"/>
              </a:p>
            </p:txBody>
          </p:sp>
          <p:sp>
            <p:nvSpPr>
              <p:cNvPr id="31877" name="Line 23"/>
              <p:cNvSpPr>
                <a:spLocks noChangeShapeType="1"/>
              </p:cNvSpPr>
              <p:nvPr/>
            </p:nvSpPr>
            <p:spPr bwMode="auto">
              <a:xfrm>
                <a:off x="1174894" y="1440388"/>
                <a:ext cx="0" cy="800378"/>
              </a:xfrm>
              <a:prstGeom prst="line">
                <a:avLst/>
              </a:prstGeom>
              <a:noFill/>
              <a:ln w="9525">
                <a:solidFill>
                  <a:schemeClr val="tx1"/>
                </a:solidFill>
                <a:round/>
                <a:headEnd type="triangle" w="med" len="med"/>
                <a:tailEnd/>
              </a:ln>
            </p:spPr>
            <p:txBody>
              <a:bodyPr/>
              <a:lstStyle/>
              <a:p>
                <a:endParaRPr lang="en-US"/>
              </a:p>
            </p:txBody>
          </p:sp>
          <p:graphicFrame>
            <p:nvGraphicFramePr>
              <p:cNvPr id="31840" name="Object 96"/>
              <p:cNvGraphicFramePr>
                <a:graphicFrameLocks noChangeAspect="1"/>
              </p:cNvGraphicFramePr>
              <p:nvPr/>
            </p:nvGraphicFramePr>
            <p:xfrm>
              <a:off x="1780213" y="1783407"/>
              <a:ext cx="245911" cy="133396"/>
            </p:xfrm>
            <a:graphic>
              <a:graphicData uri="http://schemas.openxmlformats.org/presentationml/2006/ole">
                <p:oleObj spid="_x0000_s31888" name="Equation" r:id="rId8" imgW="494870" imgH="253780" progId="">
                  <p:embed/>
                </p:oleObj>
              </a:graphicData>
            </a:graphic>
          </p:graphicFrame>
          <p:sp>
            <p:nvSpPr>
              <p:cNvPr id="31878" name="Line 25"/>
              <p:cNvSpPr>
                <a:spLocks noChangeShapeType="1"/>
              </p:cNvSpPr>
              <p:nvPr/>
            </p:nvSpPr>
            <p:spPr bwMode="auto">
              <a:xfrm>
                <a:off x="1931543" y="1897747"/>
                <a:ext cx="0" cy="343019"/>
              </a:xfrm>
              <a:prstGeom prst="line">
                <a:avLst/>
              </a:prstGeom>
              <a:noFill/>
              <a:ln w="9525">
                <a:solidFill>
                  <a:schemeClr val="tx1"/>
                </a:solidFill>
                <a:round/>
                <a:headEnd type="triangle" w="med" len="med"/>
                <a:tailEnd/>
              </a:ln>
            </p:spPr>
            <p:txBody>
              <a:bodyPr/>
              <a:lstStyle/>
              <a:p>
                <a:endParaRPr lang="en-US"/>
              </a:p>
            </p:txBody>
          </p:sp>
          <p:graphicFrame>
            <p:nvGraphicFramePr>
              <p:cNvPr id="31841" name="Object 97"/>
              <p:cNvGraphicFramePr>
                <a:graphicFrameLocks noChangeAspect="1"/>
              </p:cNvGraphicFramePr>
              <p:nvPr/>
            </p:nvGraphicFramePr>
            <p:xfrm>
              <a:off x="1141566" y="1306515"/>
              <a:ext cx="226994" cy="126726"/>
            </p:xfrm>
            <a:graphic>
              <a:graphicData uri="http://schemas.openxmlformats.org/presentationml/2006/ole">
                <p:oleObj spid="_x0000_s31889" name="Equation" r:id="rId9" imgW="457200" imgH="241300" progId="">
                  <p:embed/>
                </p:oleObj>
              </a:graphicData>
            </a:graphic>
          </p:graphicFrame>
          <p:sp>
            <p:nvSpPr>
              <p:cNvPr id="31879" name="Text Box 28"/>
              <p:cNvSpPr txBox="1">
                <a:spLocks noChangeArrowheads="1"/>
              </p:cNvSpPr>
              <p:nvPr/>
            </p:nvSpPr>
            <p:spPr bwMode="auto">
              <a:xfrm>
                <a:off x="1196513" y="2232463"/>
                <a:ext cx="522888" cy="206658"/>
              </a:xfrm>
              <a:prstGeom prst="rect">
                <a:avLst/>
              </a:prstGeom>
              <a:noFill/>
              <a:ln w="9525">
                <a:noFill/>
                <a:miter lim="800000"/>
                <a:headEnd/>
                <a:tailEnd/>
              </a:ln>
            </p:spPr>
            <p:txBody>
              <a:bodyPr>
                <a:spAutoFit/>
              </a:bodyPr>
              <a:lstStyle/>
              <a:p>
                <a:pPr algn="ctr" eaLnBrk="0" hangingPunct="0">
                  <a:spcBef>
                    <a:spcPct val="50000"/>
                  </a:spcBef>
                </a:pPr>
                <a:r>
                  <a:rPr lang="en-US" sz="500"/>
                  <a:t>Signal</a:t>
                </a:r>
              </a:p>
            </p:txBody>
          </p:sp>
        </p:grpSp>
        <p:cxnSp>
          <p:nvCxnSpPr>
            <p:cNvPr id="73" name="Straight Connector 72"/>
            <p:cNvCxnSpPr/>
            <p:nvPr/>
          </p:nvCxnSpPr>
          <p:spPr>
            <a:xfrm>
              <a:off x="1275836" y="1762259"/>
              <a:ext cx="25800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066579" y="1886296"/>
              <a:ext cx="25800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31850" name="TextBox 90"/>
          <p:cNvSpPr txBox="1">
            <a:spLocks noChangeArrowheads="1"/>
          </p:cNvSpPr>
          <p:nvPr/>
        </p:nvSpPr>
        <p:spPr bwMode="auto">
          <a:xfrm>
            <a:off x="7394575" y="1801813"/>
            <a:ext cx="1358900" cy="396875"/>
          </a:xfrm>
          <a:prstGeom prst="rect">
            <a:avLst/>
          </a:prstGeom>
          <a:solidFill>
            <a:srgbClr val="FFFFCC"/>
          </a:solidFill>
          <a:ln w="9525">
            <a:noFill/>
            <a:miter lim="800000"/>
            <a:headEnd/>
            <a:tailEnd/>
          </a:ln>
        </p:spPr>
        <p:txBody>
          <a:bodyPr>
            <a:spAutoFit/>
          </a:bodyPr>
          <a:lstStyle/>
          <a:p>
            <a:pPr algn="ctr" eaLnBrk="0" hangingPunct="0"/>
            <a:r>
              <a:rPr lang="en-US" sz="1000"/>
              <a:t>Invisitrack 802.22 Geo-location model</a:t>
            </a:r>
          </a:p>
        </p:txBody>
      </p:sp>
      <p:sp>
        <p:nvSpPr>
          <p:cNvPr id="92" name="Rectangle 91"/>
          <p:cNvSpPr/>
          <p:nvPr/>
        </p:nvSpPr>
        <p:spPr>
          <a:xfrm>
            <a:off x="6496050" y="5343525"/>
            <a:ext cx="657225" cy="2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3" name="Rectangle 92"/>
          <p:cNvSpPr/>
          <p:nvPr/>
        </p:nvSpPr>
        <p:spPr>
          <a:xfrm>
            <a:off x="7896225" y="5334000"/>
            <a:ext cx="657225" cy="157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4" name="Rectangle 93"/>
          <p:cNvSpPr/>
          <p:nvPr/>
        </p:nvSpPr>
        <p:spPr>
          <a:xfrm>
            <a:off x="1992313" y="3109913"/>
            <a:ext cx="2266950" cy="2540000"/>
          </a:xfrm>
          <a:prstGeom prst="rect">
            <a:avLst/>
          </a:prstGeom>
          <a:no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5" name="Rectangle 94"/>
          <p:cNvSpPr/>
          <p:nvPr/>
        </p:nvSpPr>
        <p:spPr>
          <a:xfrm>
            <a:off x="4810125" y="1751013"/>
            <a:ext cx="4003675" cy="4849812"/>
          </a:xfrm>
          <a:prstGeom prst="rect">
            <a:avLst/>
          </a:prstGeom>
          <a:no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1855" name="TextBox 100"/>
          <p:cNvSpPr txBox="1">
            <a:spLocks noChangeArrowheads="1"/>
          </p:cNvSpPr>
          <p:nvPr/>
        </p:nvSpPr>
        <p:spPr bwMode="auto">
          <a:xfrm>
            <a:off x="6519863" y="3295650"/>
            <a:ext cx="2141537" cy="246063"/>
          </a:xfrm>
          <a:prstGeom prst="rect">
            <a:avLst/>
          </a:prstGeom>
          <a:solidFill>
            <a:srgbClr val="CCFF99"/>
          </a:solidFill>
          <a:ln w="9525">
            <a:noFill/>
            <a:miter lim="800000"/>
            <a:headEnd/>
            <a:tailEnd/>
          </a:ln>
        </p:spPr>
        <p:txBody>
          <a:bodyPr>
            <a:spAutoFit/>
          </a:bodyPr>
          <a:lstStyle/>
          <a:p>
            <a:pPr algn="ctr" eaLnBrk="0" hangingPunct="0"/>
            <a:r>
              <a:rPr lang="en-US" sz="1000"/>
              <a:t>InvisiTrack’s Multipath Processor</a:t>
            </a:r>
          </a:p>
        </p:txBody>
      </p:sp>
      <p:sp>
        <p:nvSpPr>
          <p:cNvPr id="107" name="Freeform 106"/>
          <p:cNvSpPr/>
          <p:nvPr/>
        </p:nvSpPr>
        <p:spPr>
          <a:xfrm>
            <a:off x="4257675" y="5335588"/>
            <a:ext cx="2811463" cy="1355725"/>
          </a:xfrm>
          <a:custGeom>
            <a:avLst/>
            <a:gdLst>
              <a:gd name="connsiteX0" fmla="*/ 0 w 2811439"/>
              <a:gd name="connsiteY0" fmla="*/ 313898 h 1355677"/>
              <a:gd name="connsiteX1" fmla="*/ 477672 w 2811439"/>
              <a:gd name="connsiteY1" fmla="*/ 1091821 h 1355677"/>
              <a:gd name="connsiteX2" fmla="*/ 2429302 w 2811439"/>
              <a:gd name="connsiteY2" fmla="*/ 1173707 h 1355677"/>
              <a:gd name="connsiteX3" fmla="*/ 2770496 w 2811439"/>
              <a:gd name="connsiteY3" fmla="*/ 0 h 1355677"/>
            </a:gdLst>
            <a:ahLst/>
            <a:cxnLst>
              <a:cxn ang="0">
                <a:pos x="connsiteX0" y="connsiteY0"/>
              </a:cxn>
              <a:cxn ang="0">
                <a:pos x="connsiteX1" y="connsiteY1"/>
              </a:cxn>
              <a:cxn ang="0">
                <a:pos x="connsiteX2" y="connsiteY2"/>
              </a:cxn>
              <a:cxn ang="0">
                <a:pos x="connsiteX3" y="connsiteY3"/>
              </a:cxn>
            </a:cxnLst>
            <a:rect l="l" t="t" r="r" b="b"/>
            <a:pathLst>
              <a:path w="2811439" h="1355677">
                <a:moveTo>
                  <a:pt x="0" y="313898"/>
                </a:moveTo>
                <a:cubicBezTo>
                  <a:pt x="36394" y="631209"/>
                  <a:pt x="72789" y="948520"/>
                  <a:pt x="477672" y="1091821"/>
                </a:cubicBezTo>
                <a:cubicBezTo>
                  <a:pt x="882555" y="1235122"/>
                  <a:pt x="2047165" y="1355677"/>
                  <a:pt x="2429302" y="1173707"/>
                </a:cubicBezTo>
                <a:cubicBezTo>
                  <a:pt x="2811439" y="991737"/>
                  <a:pt x="2790967" y="495868"/>
                  <a:pt x="2770496" y="0"/>
                </a:cubicBezTo>
              </a:path>
            </a:pathLst>
          </a:custGeom>
          <a:ln w="19050">
            <a:solidFill>
              <a:srgbClr val="0066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31857" name="Rectangle 58"/>
          <p:cNvSpPr>
            <a:spLocks noChangeArrowheads="1"/>
          </p:cNvSpPr>
          <p:nvPr/>
        </p:nvSpPr>
        <p:spPr bwMode="auto">
          <a:xfrm>
            <a:off x="5132388" y="1770063"/>
            <a:ext cx="1104900" cy="534987"/>
          </a:xfrm>
          <a:prstGeom prst="rect">
            <a:avLst/>
          </a:prstGeom>
          <a:noFill/>
          <a:ln w="9525">
            <a:solidFill>
              <a:srgbClr val="FF0066"/>
            </a:solidFill>
            <a:miter lim="800000"/>
            <a:headEnd/>
            <a:tailEnd/>
          </a:ln>
        </p:spPr>
        <p:txBody>
          <a:bodyPr wrap="none" anchor="ctr"/>
          <a:lstStyle/>
          <a:p>
            <a:pPr algn="ctr" eaLnBrk="0" hangingPunct="0"/>
            <a:endParaRPr lang="en-US">
              <a:solidFill>
                <a:srgbClr val="0033CC"/>
              </a:solidFill>
            </a:endParaRPr>
          </a:p>
        </p:txBody>
      </p:sp>
      <p:sp>
        <p:nvSpPr>
          <p:cNvPr id="31858" name="Rectangle 61"/>
          <p:cNvSpPr>
            <a:spLocks noChangeArrowheads="1"/>
          </p:cNvSpPr>
          <p:nvPr/>
        </p:nvSpPr>
        <p:spPr bwMode="auto">
          <a:xfrm>
            <a:off x="6894513" y="2251075"/>
            <a:ext cx="1504950" cy="606425"/>
          </a:xfrm>
          <a:prstGeom prst="rect">
            <a:avLst/>
          </a:prstGeom>
          <a:noFill/>
          <a:ln w="9525">
            <a:solidFill>
              <a:srgbClr val="FF0066"/>
            </a:solidFill>
            <a:miter lim="800000"/>
            <a:headEnd/>
            <a:tailEnd/>
          </a:ln>
        </p:spPr>
        <p:txBody>
          <a:bodyPr wrap="none" anchor="ctr"/>
          <a:lstStyle/>
          <a:p>
            <a:pPr algn="ctr" eaLnBrk="0" hangingPunct="0"/>
            <a:endParaRPr lang="en-US">
              <a:solidFill>
                <a:srgbClr val="0033CC"/>
              </a:solidFill>
            </a:endParaRPr>
          </a:p>
        </p:txBody>
      </p:sp>
      <p:sp>
        <p:nvSpPr>
          <p:cNvPr id="31859" name="Text Box 62"/>
          <p:cNvSpPr txBox="1">
            <a:spLocks noChangeArrowheads="1"/>
          </p:cNvSpPr>
          <p:nvPr/>
        </p:nvSpPr>
        <p:spPr bwMode="auto">
          <a:xfrm>
            <a:off x="6418263" y="1851025"/>
            <a:ext cx="866775" cy="244475"/>
          </a:xfrm>
          <a:prstGeom prst="rect">
            <a:avLst/>
          </a:prstGeom>
          <a:solidFill>
            <a:srgbClr val="CCFF99"/>
          </a:solidFill>
          <a:ln w="9525">
            <a:noFill/>
            <a:miter lim="800000"/>
            <a:headEnd/>
            <a:tailEnd/>
          </a:ln>
        </p:spPr>
        <p:txBody>
          <a:bodyPr>
            <a:spAutoFit/>
          </a:bodyPr>
          <a:lstStyle/>
          <a:p>
            <a:pPr algn="ctr" eaLnBrk="0" hangingPunct="0">
              <a:spcBef>
                <a:spcPct val="50000"/>
              </a:spcBef>
            </a:pPr>
            <a:r>
              <a:rPr lang="en-US" sz="500"/>
              <a:t>Optional, not required by the Invisitrack</a:t>
            </a:r>
          </a:p>
        </p:txBody>
      </p:sp>
      <p:sp>
        <p:nvSpPr>
          <p:cNvPr id="31860" name="Line 63"/>
          <p:cNvSpPr>
            <a:spLocks noChangeShapeType="1"/>
          </p:cNvSpPr>
          <p:nvPr/>
        </p:nvSpPr>
        <p:spPr bwMode="auto">
          <a:xfrm flipH="1">
            <a:off x="7000875" y="2095500"/>
            <a:ext cx="0" cy="147638"/>
          </a:xfrm>
          <a:prstGeom prst="line">
            <a:avLst/>
          </a:prstGeom>
          <a:noFill/>
          <a:ln w="6350">
            <a:solidFill>
              <a:schemeClr val="tx1"/>
            </a:solidFill>
            <a:round/>
            <a:headEnd/>
            <a:tailEnd type="arrow" w="med" len="med"/>
          </a:ln>
        </p:spPr>
        <p:txBody>
          <a:bodyPr/>
          <a:lstStyle/>
          <a:p>
            <a:endParaRPr lang="en-US"/>
          </a:p>
        </p:txBody>
      </p:sp>
      <p:sp>
        <p:nvSpPr>
          <p:cNvPr id="31861" name="Line 64"/>
          <p:cNvSpPr>
            <a:spLocks noChangeShapeType="1"/>
          </p:cNvSpPr>
          <p:nvPr/>
        </p:nvSpPr>
        <p:spPr bwMode="auto">
          <a:xfrm flipH="1">
            <a:off x="6243638" y="1985963"/>
            <a:ext cx="176212" cy="0"/>
          </a:xfrm>
          <a:prstGeom prst="line">
            <a:avLst/>
          </a:prstGeom>
          <a:noFill/>
          <a:ln w="6350">
            <a:solidFill>
              <a:schemeClr val="tx1"/>
            </a:solidFill>
            <a:round/>
            <a:headEnd/>
            <a:tailEnd type="arrow" w="med" len="med"/>
          </a:ln>
        </p:spPr>
        <p:txBody>
          <a:bodyPr/>
          <a:lstStyle/>
          <a:p>
            <a:endParaRPr lang="en-US"/>
          </a:p>
        </p:txBody>
      </p:sp>
      <p:sp>
        <p:nvSpPr>
          <p:cNvPr id="31862" name="Rectangle 65"/>
          <p:cNvSpPr>
            <a:spLocks noChangeArrowheads="1"/>
          </p:cNvSpPr>
          <p:nvPr/>
        </p:nvSpPr>
        <p:spPr bwMode="auto">
          <a:xfrm>
            <a:off x="5151438" y="5622925"/>
            <a:ext cx="1104900" cy="534988"/>
          </a:xfrm>
          <a:prstGeom prst="rect">
            <a:avLst/>
          </a:prstGeom>
          <a:noFill/>
          <a:ln w="9525">
            <a:solidFill>
              <a:srgbClr val="FF0066"/>
            </a:solidFill>
            <a:miter lim="800000"/>
            <a:headEnd/>
            <a:tailEnd/>
          </a:ln>
        </p:spPr>
        <p:txBody>
          <a:bodyPr wrap="none" anchor="ctr"/>
          <a:lstStyle/>
          <a:p>
            <a:pPr algn="ctr" eaLnBrk="0" hangingPunct="0"/>
            <a:endParaRPr lang="en-US">
              <a:solidFill>
                <a:srgbClr val="0033CC"/>
              </a:solidFill>
            </a:endParaRPr>
          </a:p>
        </p:txBody>
      </p:sp>
      <p:sp>
        <p:nvSpPr>
          <p:cNvPr id="31863" name="Line 66"/>
          <p:cNvSpPr>
            <a:spLocks noChangeShapeType="1"/>
          </p:cNvSpPr>
          <p:nvPr/>
        </p:nvSpPr>
        <p:spPr bwMode="auto">
          <a:xfrm flipH="1">
            <a:off x="6229350" y="2085975"/>
            <a:ext cx="352425" cy="3524250"/>
          </a:xfrm>
          <a:prstGeom prst="line">
            <a:avLst/>
          </a:prstGeom>
          <a:noFill/>
          <a:ln w="6350">
            <a:solidFill>
              <a:schemeClr val="tx1"/>
            </a:solidFill>
            <a:round/>
            <a:headEnd/>
            <a:tailEnd type="arrow" w="med" len="med"/>
          </a:ln>
        </p:spPr>
        <p:txBody>
          <a:bodyPr/>
          <a:lstStyle/>
          <a:p>
            <a:endParaRPr lang="en-US"/>
          </a:p>
        </p:txBody>
      </p:sp>
      <p:sp>
        <p:nvSpPr>
          <p:cNvPr id="31864" name="Date Placeholder 1"/>
          <p:cNvSpPr>
            <a:spLocks noGrp="1"/>
          </p:cNvSpPr>
          <p:nvPr>
            <p:ph type="dt" sz="quarter" idx="10"/>
          </p:nvPr>
        </p:nvSpPr>
        <p:spPr>
          <a:noFill/>
        </p:spPr>
        <p:txBody>
          <a:bodyPr/>
          <a:lstStyle/>
          <a:p>
            <a:r>
              <a:rPr lang="en-US" smtClean="0"/>
              <a:t>May 2011</a:t>
            </a:r>
          </a:p>
        </p:txBody>
      </p:sp>
      <p:sp>
        <p:nvSpPr>
          <p:cNvPr id="31865" name="Footer Placeholder 2"/>
          <p:cNvSpPr>
            <a:spLocks noGrp="1"/>
          </p:cNvSpPr>
          <p:nvPr>
            <p:ph type="ftr" sz="quarter" idx="11"/>
          </p:nvPr>
        </p:nvSpPr>
        <p:spPr>
          <a:noFill/>
        </p:spPr>
        <p:txBody>
          <a:bodyPr/>
          <a:lstStyle/>
          <a:p>
            <a:r>
              <a:rPr lang="en-US" smtClean="0"/>
              <a:t>Russ Markhovsky, InvisiTrack, Inc.</a:t>
            </a:r>
          </a:p>
        </p:txBody>
      </p:sp>
      <p:sp>
        <p:nvSpPr>
          <p:cNvPr id="31866" name="Slide Number Placeholder 3"/>
          <p:cNvSpPr>
            <a:spLocks noGrp="1"/>
          </p:cNvSpPr>
          <p:nvPr>
            <p:ph type="sldNum" sz="quarter" idx="12"/>
          </p:nvPr>
        </p:nvSpPr>
        <p:spPr>
          <a:xfrm>
            <a:off x="4357688" y="6475413"/>
            <a:ext cx="504825" cy="182562"/>
          </a:xfrm>
          <a:noFill/>
        </p:spPr>
        <p:txBody>
          <a:bodyPr/>
          <a:lstStyle/>
          <a:p>
            <a:r>
              <a:rPr lang="en-US" smtClean="0"/>
              <a:t>Slide </a:t>
            </a:r>
            <a:fld id="{2A829D98-C48A-4FB7-BC7C-DE0C856A902C}" type="slidenum">
              <a:rPr lang="en-US" smtClean="0"/>
              <a:pPr/>
              <a:t>14</a:t>
            </a:fld>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09600" y="685800"/>
            <a:ext cx="7924800" cy="868363"/>
          </a:xfrm>
        </p:spPr>
        <p:txBody>
          <a:bodyPr/>
          <a:lstStyle/>
          <a:p>
            <a:pPr eaLnBrk="1" hangingPunct="1"/>
            <a:r>
              <a:rPr lang="en-US" sz="3600" smtClean="0">
                <a:solidFill>
                  <a:srgbClr val="003399"/>
                </a:solidFill>
              </a:rPr>
              <a:t>InvisiTrack Geo-location Results</a:t>
            </a:r>
          </a:p>
        </p:txBody>
      </p:sp>
      <p:sp>
        <p:nvSpPr>
          <p:cNvPr id="56322" name="Content Placeholder 2"/>
          <p:cNvSpPr>
            <a:spLocks noGrp="1"/>
          </p:cNvSpPr>
          <p:nvPr>
            <p:ph idx="1"/>
          </p:nvPr>
        </p:nvSpPr>
        <p:spPr>
          <a:xfrm>
            <a:off x="609600" y="1447800"/>
            <a:ext cx="8229600" cy="3109913"/>
          </a:xfrm>
        </p:spPr>
        <p:txBody>
          <a:bodyPr/>
          <a:lstStyle/>
          <a:p>
            <a:pPr eaLnBrk="1" hangingPunct="1"/>
            <a:r>
              <a:rPr lang="en-US" sz="2000" smtClean="0">
                <a:cs typeface="Arial" charset="0"/>
              </a:rPr>
              <a:t>Developed mobile, battery-operated proof of concept:</a:t>
            </a:r>
          </a:p>
          <a:p>
            <a:pPr lvl="1" eaLnBrk="1" hangingPunct="1"/>
            <a:r>
              <a:rPr lang="en-US" sz="1600" smtClean="0">
                <a:cs typeface="Arial" charset="0"/>
              </a:rPr>
              <a:t>Dimensions:			3x4x2 inches</a:t>
            </a:r>
          </a:p>
          <a:p>
            <a:pPr lvl="1" eaLnBrk="1" hangingPunct="1"/>
            <a:r>
              <a:rPr lang="en-US" sz="1600" smtClean="0">
                <a:cs typeface="Arial" charset="0"/>
              </a:rPr>
              <a:t>Operating frequencies:		VHF (High-band)</a:t>
            </a:r>
          </a:p>
          <a:p>
            <a:pPr lvl="1" eaLnBrk="1" hangingPunct="1"/>
            <a:r>
              <a:rPr lang="en-US" sz="1600" smtClean="0">
                <a:cs typeface="Arial" charset="0"/>
              </a:rPr>
              <a:t>Operating bandwidth:	 	5 MHz</a:t>
            </a:r>
          </a:p>
          <a:p>
            <a:pPr eaLnBrk="1" hangingPunct="1"/>
            <a:r>
              <a:rPr lang="en-US" sz="2000" smtClean="0">
                <a:cs typeface="Arial" charset="0"/>
              </a:rPr>
              <a:t>In all tests TX and RX antennas heights were  between 0.5 meters to 1.5 meters from the ground .</a:t>
            </a:r>
          </a:p>
          <a:p>
            <a:pPr eaLnBrk="1" hangingPunct="1"/>
            <a:endParaRPr lang="en-US" sz="2000" smtClean="0">
              <a:cs typeface="Arial" charset="0"/>
            </a:endParaRPr>
          </a:p>
        </p:txBody>
      </p:sp>
      <p:sp>
        <p:nvSpPr>
          <p:cNvPr id="56323" name="Date Placeholder 1"/>
          <p:cNvSpPr>
            <a:spLocks noGrp="1"/>
          </p:cNvSpPr>
          <p:nvPr>
            <p:ph type="dt" sz="quarter" idx="10"/>
          </p:nvPr>
        </p:nvSpPr>
        <p:spPr>
          <a:noFill/>
        </p:spPr>
        <p:txBody>
          <a:bodyPr/>
          <a:lstStyle/>
          <a:p>
            <a:r>
              <a:rPr lang="en-US" smtClean="0"/>
              <a:t>May 2011</a:t>
            </a:r>
          </a:p>
        </p:txBody>
      </p:sp>
      <p:sp>
        <p:nvSpPr>
          <p:cNvPr id="56324" name="Footer Placeholder 2"/>
          <p:cNvSpPr>
            <a:spLocks noGrp="1"/>
          </p:cNvSpPr>
          <p:nvPr>
            <p:ph type="ftr" sz="quarter" idx="11"/>
          </p:nvPr>
        </p:nvSpPr>
        <p:spPr>
          <a:noFill/>
        </p:spPr>
        <p:txBody>
          <a:bodyPr/>
          <a:lstStyle/>
          <a:p>
            <a:r>
              <a:rPr lang="en-US" smtClean="0"/>
              <a:t>Russ Markhovsky, InvisiTrack, Inc.</a:t>
            </a:r>
          </a:p>
        </p:txBody>
      </p:sp>
      <p:sp>
        <p:nvSpPr>
          <p:cNvPr id="56325" name="Slide Number Placeholder 3"/>
          <p:cNvSpPr>
            <a:spLocks noGrp="1"/>
          </p:cNvSpPr>
          <p:nvPr>
            <p:ph type="sldNum" sz="quarter" idx="12"/>
          </p:nvPr>
        </p:nvSpPr>
        <p:spPr>
          <a:xfrm>
            <a:off x="4357688" y="6475413"/>
            <a:ext cx="504825" cy="182562"/>
          </a:xfrm>
          <a:noFill/>
        </p:spPr>
        <p:txBody>
          <a:bodyPr/>
          <a:lstStyle/>
          <a:p>
            <a:r>
              <a:rPr lang="en-US" smtClean="0"/>
              <a:t>Slide </a:t>
            </a:r>
            <a:fld id="{E421A0AB-A387-4482-9348-695904552300}" type="slidenum">
              <a:rPr lang="en-US" smtClean="0"/>
              <a:pPr/>
              <a:t>15</a:t>
            </a:fld>
            <a:endParaRPr lang="en-US" smtClean="0"/>
          </a:p>
        </p:txBody>
      </p:sp>
      <p:pic>
        <p:nvPicPr>
          <p:cNvPr id="56326" name="Picture 2"/>
          <p:cNvPicPr>
            <a:picLocks noChangeAspect="1" noChangeArrowheads="1"/>
          </p:cNvPicPr>
          <p:nvPr/>
        </p:nvPicPr>
        <p:blipFill>
          <a:blip r:embed="rId2" cstate="print"/>
          <a:srcRect l="11224" t="5493" b="9712"/>
          <a:stretch>
            <a:fillRect/>
          </a:stretch>
        </p:blipFill>
        <p:spPr bwMode="auto">
          <a:xfrm>
            <a:off x="2628900" y="3619500"/>
            <a:ext cx="3314700" cy="2362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2"/>
          <p:cNvGraphicFramePr>
            <a:graphicFrameLocks noGrp="1"/>
          </p:cNvGraphicFramePr>
          <p:nvPr/>
        </p:nvGraphicFramePr>
        <p:xfrm>
          <a:off x="533400" y="1831975"/>
          <a:ext cx="8077200" cy="2757489"/>
        </p:xfrm>
        <a:graphic>
          <a:graphicData uri="http://schemas.openxmlformats.org/drawingml/2006/table">
            <a:tbl>
              <a:tblPr/>
              <a:tblGrid>
                <a:gridCol w="1682750"/>
                <a:gridCol w="1184275"/>
                <a:gridCol w="1492250"/>
                <a:gridCol w="1584325"/>
                <a:gridCol w="2133600"/>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rPr>
                        <a:t>Environment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Range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Accuracy (m), &gt;=67% confidence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Accuracy (m), &gt;=95% confidence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D4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Comments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D4D"/>
                    </a:solidFill>
                  </a:tcPr>
                </a:tc>
              </a:tr>
              <a:tr h="492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Coaxial cables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BA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 500 (equiv)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BA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N/A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BA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BAB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With multipath simulator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BABA"/>
                    </a:solidFill>
                  </a:tcPr>
                </a:tc>
              </a:tr>
              <a:tr h="366713">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Analog Proof of Concept Devices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Outdoor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350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Suburban setting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r>
              <a:tr h="311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Difficult Indoor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Multiple floor buildings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Extreme, Indoor parking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Reinforced Concrete  structure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r>
            </a:tbl>
          </a:graphicData>
        </a:graphic>
      </p:graphicFrame>
      <p:graphicFrame>
        <p:nvGraphicFramePr>
          <p:cNvPr id="7" name="Group 42"/>
          <p:cNvGraphicFramePr>
            <a:graphicFrameLocks noGrp="1"/>
          </p:cNvGraphicFramePr>
          <p:nvPr/>
        </p:nvGraphicFramePr>
        <p:xfrm>
          <a:off x="520700" y="4605338"/>
          <a:ext cx="8077200" cy="1719898"/>
        </p:xfrm>
        <a:graphic>
          <a:graphicData uri="http://schemas.openxmlformats.org/drawingml/2006/table">
            <a:tbl>
              <a:tblPr/>
              <a:tblGrid>
                <a:gridCol w="1682750"/>
                <a:gridCol w="1184275"/>
                <a:gridCol w="1492250"/>
                <a:gridCol w="1584325"/>
                <a:gridCol w="2133600"/>
              </a:tblGrid>
              <a:tr h="59213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4D4D4D"/>
                          </a:solidFill>
                          <a:effectLst/>
                          <a:latin typeface="Arial" charset="0"/>
                        </a:rPr>
                        <a:t>Digital Production Devices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Outdoor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350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Suburban setting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Difficult Indoor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Multiple floor buildings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Extreme, Indoor parking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Reinforced Concrete  structure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r>
            </a:tbl>
          </a:graphicData>
        </a:graphic>
      </p:graphicFrame>
      <p:sp>
        <p:nvSpPr>
          <p:cNvPr id="57418" name="Date Placeholder 2"/>
          <p:cNvSpPr>
            <a:spLocks noGrp="1"/>
          </p:cNvSpPr>
          <p:nvPr>
            <p:ph type="dt" sz="quarter" idx="10"/>
          </p:nvPr>
        </p:nvSpPr>
        <p:spPr>
          <a:noFill/>
        </p:spPr>
        <p:txBody>
          <a:bodyPr/>
          <a:lstStyle/>
          <a:p>
            <a:r>
              <a:rPr lang="en-US" smtClean="0"/>
              <a:t>May 2011</a:t>
            </a:r>
          </a:p>
        </p:txBody>
      </p:sp>
      <p:sp>
        <p:nvSpPr>
          <p:cNvPr id="57419" name="Footer Placeholder 4"/>
          <p:cNvSpPr>
            <a:spLocks noGrp="1"/>
          </p:cNvSpPr>
          <p:nvPr>
            <p:ph type="ftr" sz="quarter" idx="11"/>
          </p:nvPr>
        </p:nvSpPr>
        <p:spPr>
          <a:noFill/>
        </p:spPr>
        <p:txBody>
          <a:bodyPr/>
          <a:lstStyle/>
          <a:p>
            <a:r>
              <a:rPr lang="en-US" smtClean="0"/>
              <a:t>Russ Markhovsky, InvisiTrack, Inc.</a:t>
            </a:r>
          </a:p>
        </p:txBody>
      </p:sp>
      <p:sp>
        <p:nvSpPr>
          <p:cNvPr id="57420" name="Slide Number Placeholder 5"/>
          <p:cNvSpPr>
            <a:spLocks noGrp="1"/>
          </p:cNvSpPr>
          <p:nvPr>
            <p:ph type="sldNum" sz="quarter" idx="12"/>
          </p:nvPr>
        </p:nvSpPr>
        <p:spPr>
          <a:xfrm>
            <a:off x="4357688" y="6475413"/>
            <a:ext cx="504825" cy="182562"/>
          </a:xfrm>
          <a:noFill/>
        </p:spPr>
        <p:txBody>
          <a:bodyPr/>
          <a:lstStyle/>
          <a:p>
            <a:r>
              <a:rPr lang="en-US" smtClean="0"/>
              <a:t>Slide </a:t>
            </a:r>
            <a:fld id="{0E5DC23D-2C47-4725-942F-DDF748B4FC79}" type="slidenum">
              <a:rPr lang="en-US" smtClean="0"/>
              <a:pPr/>
              <a:t>16</a:t>
            </a:fld>
            <a:endParaRPr lang="en-US" smtClean="0"/>
          </a:p>
        </p:txBody>
      </p:sp>
      <p:sp>
        <p:nvSpPr>
          <p:cNvPr id="57421" name="Title 1"/>
          <p:cNvSpPr>
            <a:spLocks/>
          </p:cNvSpPr>
          <p:nvPr/>
        </p:nvSpPr>
        <p:spPr bwMode="auto">
          <a:xfrm>
            <a:off x="533400" y="685800"/>
            <a:ext cx="7924800" cy="868363"/>
          </a:xfrm>
          <a:prstGeom prst="rect">
            <a:avLst/>
          </a:prstGeom>
          <a:noFill/>
          <a:ln w="9525">
            <a:noFill/>
            <a:miter lim="800000"/>
            <a:headEnd/>
            <a:tailEnd/>
          </a:ln>
        </p:spPr>
        <p:txBody>
          <a:bodyPr lIns="92075" tIns="46038" rIns="92075" bIns="46038" anchor="ctr"/>
          <a:lstStyle/>
          <a:p>
            <a:pPr algn="ctr"/>
            <a:r>
              <a:rPr lang="en-US" sz="3600">
                <a:solidFill>
                  <a:srgbClr val="003399"/>
                </a:solidFill>
              </a:rPr>
              <a:t>InvisiTrack Geolocation Results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mtClean="0">
                <a:solidFill>
                  <a:srgbClr val="0033CC"/>
                </a:solidFill>
              </a:rPr>
              <a:t>UMBC Field</a:t>
            </a:r>
          </a:p>
        </p:txBody>
      </p:sp>
      <p:pic>
        <p:nvPicPr>
          <p:cNvPr id="58370" name="Picture 2"/>
          <p:cNvPicPr>
            <a:picLocks noChangeAspect="1" noChangeArrowheads="1"/>
          </p:cNvPicPr>
          <p:nvPr/>
        </p:nvPicPr>
        <p:blipFill>
          <a:blip r:embed="rId2" cstate="print"/>
          <a:srcRect l="18053" t="4758" r="16454" b="7591"/>
          <a:stretch>
            <a:fillRect/>
          </a:stretch>
        </p:blipFill>
        <p:spPr bwMode="auto">
          <a:xfrm>
            <a:off x="292100" y="1577975"/>
            <a:ext cx="8026400" cy="4899025"/>
          </a:xfrm>
          <a:prstGeom prst="rect">
            <a:avLst/>
          </a:prstGeom>
          <a:noFill/>
          <a:ln w="9525">
            <a:noFill/>
            <a:miter lim="800000"/>
            <a:headEnd/>
            <a:tailEnd/>
          </a:ln>
        </p:spPr>
      </p:pic>
      <p:pic>
        <p:nvPicPr>
          <p:cNvPr id="58371" name="Picture 6"/>
          <p:cNvPicPr>
            <a:picLocks noChangeAspect="1" noChangeArrowheads="1"/>
          </p:cNvPicPr>
          <p:nvPr/>
        </p:nvPicPr>
        <p:blipFill>
          <a:blip r:embed="rId3" cstate="print"/>
          <a:srcRect/>
          <a:stretch>
            <a:fillRect/>
          </a:stretch>
        </p:blipFill>
        <p:spPr bwMode="auto">
          <a:xfrm>
            <a:off x="461963" y="1784350"/>
            <a:ext cx="2886075" cy="2165350"/>
          </a:xfrm>
          <a:prstGeom prst="rect">
            <a:avLst/>
          </a:prstGeom>
          <a:noFill/>
          <a:ln w="9525">
            <a:noFill/>
            <a:miter lim="800000"/>
            <a:headEnd/>
            <a:tailEnd/>
          </a:ln>
        </p:spPr>
      </p:pic>
      <p:pic>
        <p:nvPicPr>
          <p:cNvPr id="58372" name="Picture 7"/>
          <p:cNvPicPr>
            <a:picLocks noChangeAspect="1" noChangeArrowheads="1"/>
          </p:cNvPicPr>
          <p:nvPr/>
        </p:nvPicPr>
        <p:blipFill>
          <a:blip r:embed="rId4" cstate="print"/>
          <a:srcRect/>
          <a:stretch>
            <a:fillRect/>
          </a:stretch>
        </p:blipFill>
        <p:spPr bwMode="auto">
          <a:xfrm>
            <a:off x="5194300" y="1784350"/>
            <a:ext cx="3289300" cy="2466975"/>
          </a:xfrm>
          <a:prstGeom prst="rect">
            <a:avLst/>
          </a:prstGeom>
          <a:noFill/>
          <a:ln w="9525">
            <a:noFill/>
            <a:miter lim="800000"/>
            <a:headEnd/>
            <a:tailEnd/>
          </a:ln>
        </p:spPr>
      </p:pic>
      <p:pic>
        <p:nvPicPr>
          <p:cNvPr id="58373" name="Picture 8"/>
          <p:cNvPicPr>
            <a:picLocks noChangeAspect="1" noChangeArrowheads="1"/>
          </p:cNvPicPr>
          <p:nvPr/>
        </p:nvPicPr>
        <p:blipFill>
          <a:blip r:embed="rId5" cstate="print"/>
          <a:srcRect/>
          <a:stretch>
            <a:fillRect/>
          </a:stretch>
        </p:blipFill>
        <p:spPr bwMode="auto">
          <a:xfrm>
            <a:off x="2425700" y="3949700"/>
            <a:ext cx="3632200" cy="2724150"/>
          </a:xfrm>
          <a:prstGeom prst="rect">
            <a:avLst/>
          </a:prstGeom>
          <a:noFill/>
          <a:ln w="9525">
            <a:noFill/>
            <a:miter lim="800000"/>
            <a:headEnd/>
            <a:tailEnd/>
          </a:ln>
        </p:spPr>
      </p:pic>
      <p:sp>
        <p:nvSpPr>
          <p:cNvPr id="58374" name="Date Placeholder 2"/>
          <p:cNvSpPr>
            <a:spLocks noGrp="1"/>
          </p:cNvSpPr>
          <p:nvPr>
            <p:ph type="dt" sz="quarter" idx="10"/>
          </p:nvPr>
        </p:nvSpPr>
        <p:spPr>
          <a:noFill/>
        </p:spPr>
        <p:txBody>
          <a:bodyPr/>
          <a:lstStyle/>
          <a:p>
            <a:r>
              <a:rPr lang="en-US" smtClean="0"/>
              <a:t>May 2011</a:t>
            </a:r>
          </a:p>
        </p:txBody>
      </p:sp>
      <p:sp>
        <p:nvSpPr>
          <p:cNvPr id="58375" name="Footer Placeholder 3"/>
          <p:cNvSpPr>
            <a:spLocks noGrp="1"/>
          </p:cNvSpPr>
          <p:nvPr>
            <p:ph type="ftr" sz="quarter" idx="11"/>
          </p:nvPr>
        </p:nvSpPr>
        <p:spPr>
          <a:noFill/>
        </p:spPr>
        <p:txBody>
          <a:bodyPr/>
          <a:lstStyle/>
          <a:p>
            <a:r>
              <a:rPr lang="en-US" smtClean="0"/>
              <a:t>Russ Markhovsky, InvisiTrack, Inc.</a:t>
            </a:r>
          </a:p>
        </p:txBody>
      </p:sp>
      <p:sp>
        <p:nvSpPr>
          <p:cNvPr id="58376" name="Slide Number Placeholder 4"/>
          <p:cNvSpPr>
            <a:spLocks noGrp="1"/>
          </p:cNvSpPr>
          <p:nvPr>
            <p:ph type="sldNum" sz="quarter" idx="12"/>
          </p:nvPr>
        </p:nvSpPr>
        <p:spPr>
          <a:xfrm>
            <a:off x="4357688" y="6475413"/>
            <a:ext cx="504825" cy="182562"/>
          </a:xfrm>
          <a:noFill/>
        </p:spPr>
        <p:txBody>
          <a:bodyPr/>
          <a:lstStyle/>
          <a:p>
            <a:r>
              <a:rPr lang="en-US" smtClean="0"/>
              <a:t>Slide </a:t>
            </a:r>
            <a:fld id="{ECC6872F-AECC-4594-A5EF-746173293985}" type="slidenum">
              <a:rPr lang="en-US" smtClean="0"/>
              <a:pPr/>
              <a:t>17</a:t>
            </a:fld>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solidFill>
                  <a:srgbClr val="0033CC"/>
                </a:solidFill>
              </a:rPr>
              <a:t>Conversion to Distance</a:t>
            </a:r>
          </a:p>
        </p:txBody>
      </p:sp>
      <p:pic>
        <p:nvPicPr>
          <p:cNvPr id="59394" name="Picture 2"/>
          <p:cNvPicPr>
            <a:picLocks noChangeAspect="1" noChangeArrowheads="1"/>
          </p:cNvPicPr>
          <p:nvPr/>
        </p:nvPicPr>
        <p:blipFill>
          <a:blip r:embed="rId2" cstate="print"/>
          <a:srcRect/>
          <a:stretch>
            <a:fillRect/>
          </a:stretch>
        </p:blipFill>
        <p:spPr bwMode="auto">
          <a:xfrm>
            <a:off x="520700" y="1727200"/>
            <a:ext cx="3327400" cy="2495550"/>
          </a:xfrm>
          <a:prstGeom prst="rect">
            <a:avLst/>
          </a:prstGeom>
          <a:noFill/>
          <a:ln w="9525">
            <a:noFill/>
            <a:miter lim="800000"/>
            <a:headEnd/>
            <a:tailEnd/>
          </a:ln>
        </p:spPr>
      </p:pic>
      <p:pic>
        <p:nvPicPr>
          <p:cNvPr id="59395" name="Picture 3"/>
          <p:cNvPicPr>
            <a:picLocks noChangeAspect="1" noChangeArrowheads="1"/>
          </p:cNvPicPr>
          <p:nvPr/>
        </p:nvPicPr>
        <p:blipFill>
          <a:blip r:embed="rId3" cstate="print"/>
          <a:srcRect/>
          <a:stretch>
            <a:fillRect/>
          </a:stretch>
        </p:blipFill>
        <p:spPr bwMode="auto">
          <a:xfrm>
            <a:off x="4508500" y="1727200"/>
            <a:ext cx="3136900" cy="2352675"/>
          </a:xfrm>
          <a:prstGeom prst="rect">
            <a:avLst/>
          </a:prstGeom>
          <a:noFill/>
          <a:ln w="9525">
            <a:noFill/>
            <a:miter lim="800000"/>
            <a:headEnd/>
            <a:tailEnd/>
          </a:ln>
        </p:spPr>
      </p:pic>
      <p:pic>
        <p:nvPicPr>
          <p:cNvPr id="59396" name="Picture 4"/>
          <p:cNvPicPr>
            <a:picLocks noChangeAspect="1" noChangeArrowheads="1"/>
          </p:cNvPicPr>
          <p:nvPr/>
        </p:nvPicPr>
        <p:blipFill>
          <a:blip r:embed="rId4" cstate="print"/>
          <a:srcRect/>
          <a:stretch>
            <a:fillRect/>
          </a:stretch>
        </p:blipFill>
        <p:spPr bwMode="auto">
          <a:xfrm>
            <a:off x="2838450" y="4222750"/>
            <a:ext cx="2838450" cy="2128838"/>
          </a:xfrm>
          <a:prstGeom prst="rect">
            <a:avLst/>
          </a:prstGeom>
          <a:noFill/>
          <a:ln w="9525">
            <a:noFill/>
            <a:miter lim="800000"/>
            <a:headEnd/>
            <a:tailEnd/>
          </a:ln>
        </p:spPr>
      </p:pic>
      <p:sp>
        <p:nvSpPr>
          <p:cNvPr id="59397" name="Date Placeholder 2"/>
          <p:cNvSpPr>
            <a:spLocks noGrp="1"/>
          </p:cNvSpPr>
          <p:nvPr>
            <p:ph type="dt" sz="quarter" idx="10"/>
          </p:nvPr>
        </p:nvSpPr>
        <p:spPr>
          <a:noFill/>
        </p:spPr>
        <p:txBody>
          <a:bodyPr/>
          <a:lstStyle/>
          <a:p>
            <a:r>
              <a:rPr lang="en-US" smtClean="0"/>
              <a:t>May 2011</a:t>
            </a:r>
          </a:p>
        </p:txBody>
      </p:sp>
      <p:sp>
        <p:nvSpPr>
          <p:cNvPr id="59398" name="Footer Placeholder 3"/>
          <p:cNvSpPr>
            <a:spLocks noGrp="1"/>
          </p:cNvSpPr>
          <p:nvPr>
            <p:ph type="ftr" sz="quarter" idx="11"/>
          </p:nvPr>
        </p:nvSpPr>
        <p:spPr>
          <a:noFill/>
        </p:spPr>
        <p:txBody>
          <a:bodyPr/>
          <a:lstStyle/>
          <a:p>
            <a:r>
              <a:rPr lang="en-US" smtClean="0"/>
              <a:t>Russ Markhovsky, InvisiTrack, Inc.</a:t>
            </a:r>
          </a:p>
        </p:txBody>
      </p:sp>
      <p:sp>
        <p:nvSpPr>
          <p:cNvPr id="59399" name="Slide Number Placeholder 4"/>
          <p:cNvSpPr>
            <a:spLocks noGrp="1"/>
          </p:cNvSpPr>
          <p:nvPr>
            <p:ph type="sldNum" sz="quarter" idx="12"/>
          </p:nvPr>
        </p:nvSpPr>
        <p:spPr>
          <a:xfrm>
            <a:off x="4357688" y="6475413"/>
            <a:ext cx="504825" cy="182562"/>
          </a:xfrm>
          <a:noFill/>
        </p:spPr>
        <p:txBody>
          <a:bodyPr/>
          <a:lstStyle/>
          <a:p>
            <a:r>
              <a:rPr lang="en-US" smtClean="0"/>
              <a:t>Slide </a:t>
            </a:r>
            <a:fld id="{E76ABC37-7E0E-43E8-8B0C-314CCA186B52}" type="slidenum">
              <a:rPr lang="en-US" smtClean="0"/>
              <a:pPr/>
              <a:t>18</a:t>
            </a:fld>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mtClean="0">
                <a:solidFill>
                  <a:srgbClr val="0033CC"/>
                </a:solidFill>
              </a:rPr>
              <a:t>UMBC Field</a:t>
            </a:r>
          </a:p>
        </p:txBody>
      </p:sp>
      <p:pic>
        <p:nvPicPr>
          <p:cNvPr id="60418" name="Picture 2"/>
          <p:cNvPicPr>
            <a:picLocks noGrp="1" noChangeAspect="1" noChangeArrowheads="1"/>
          </p:cNvPicPr>
          <p:nvPr>
            <p:ph idx="1"/>
          </p:nvPr>
        </p:nvPicPr>
        <p:blipFill>
          <a:blip r:embed="rId2" cstate="print"/>
          <a:srcRect/>
          <a:stretch>
            <a:fillRect/>
          </a:stretch>
        </p:blipFill>
        <p:spPr>
          <a:xfrm>
            <a:off x="1557338" y="1600200"/>
            <a:ext cx="6029325" cy="4525963"/>
          </a:xfrm>
        </p:spPr>
      </p:pic>
      <p:sp>
        <p:nvSpPr>
          <p:cNvPr id="5" name="Flowchart: Connector 4"/>
          <p:cNvSpPr/>
          <p:nvPr/>
        </p:nvSpPr>
        <p:spPr>
          <a:xfrm>
            <a:off x="5257800" y="4064000"/>
            <a:ext cx="228600" cy="228600"/>
          </a:xfrm>
          <a:prstGeom prst="flowChartConnector">
            <a:avLst/>
          </a:prstGeom>
          <a:solidFill>
            <a:schemeClr val="accent2">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0420" name="Date Placeholder 2"/>
          <p:cNvSpPr>
            <a:spLocks noGrp="1"/>
          </p:cNvSpPr>
          <p:nvPr>
            <p:ph type="dt" sz="quarter" idx="10"/>
          </p:nvPr>
        </p:nvSpPr>
        <p:spPr>
          <a:noFill/>
        </p:spPr>
        <p:txBody>
          <a:bodyPr/>
          <a:lstStyle/>
          <a:p>
            <a:r>
              <a:rPr lang="en-US" smtClean="0"/>
              <a:t>May 2011</a:t>
            </a:r>
          </a:p>
        </p:txBody>
      </p:sp>
      <p:sp>
        <p:nvSpPr>
          <p:cNvPr id="60421" name="Footer Placeholder 3"/>
          <p:cNvSpPr>
            <a:spLocks noGrp="1"/>
          </p:cNvSpPr>
          <p:nvPr>
            <p:ph type="ftr" sz="quarter" idx="11"/>
          </p:nvPr>
        </p:nvSpPr>
        <p:spPr>
          <a:noFill/>
        </p:spPr>
        <p:txBody>
          <a:bodyPr/>
          <a:lstStyle/>
          <a:p>
            <a:r>
              <a:rPr lang="en-US" smtClean="0"/>
              <a:t>Russ Markhovsky, InvisiTrack, Inc.</a:t>
            </a:r>
          </a:p>
        </p:txBody>
      </p:sp>
      <p:sp>
        <p:nvSpPr>
          <p:cNvPr id="60422" name="Slide Number Placeholder 5"/>
          <p:cNvSpPr>
            <a:spLocks noGrp="1"/>
          </p:cNvSpPr>
          <p:nvPr>
            <p:ph type="sldNum" sz="quarter" idx="12"/>
          </p:nvPr>
        </p:nvSpPr>
        <p:spPr>
          <a:xfrm>
            <a:off x="4357688" y="6475413"/>
            <a:ext cx="504825" cy="182562"/>
          </a:xfrm>
          <a:noFill/>
        </p:spPr>
        <p:txBody>
          <a:bodyPr/>
          <a:lstStyle/>
          <a:p>
            <a:r>
              <a:rPr lang="en-US" smtClean="0"/>
              <a:t>Slide </a:t>
            </a:r>
            <a:fld id="{FC6A2076-EB7D-4C58-89C2-AFAFFBA3B25F}" type="slidenum">
              <a:rPr lang="en-US" smtClean="0"/>
              <a:pPr/>
              <a:t>19</a:t>
            </a:fld>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Date Placeholder 3"/>
          <p:cNvSpPr>
            <a:spLocks noGrp="1"/>
          </p:cNvSpPr>
          <p:nvPr>
            <p:ph type="dt" sz="quarter" idx="10"/>
          </p:nvPr>
        </p:nvSpPr>
        <p:spPr>
          <a:noFill/>
        </p:spPr>
        <p:txBody>
          <a:bodyPr/>
          <a:lstStyle/>
          <a:p>
            <a:r>
              <a:rPr lang="en-US" smtClean="0"/>
              <a:t>May 2011</a:t>
            </a:r>
          </a:p>
        </p:txBody>
      </p:sp>
      <p:sp>
        <p:nvSpPr>
          <p:cNvPr id="53250" name="Footer Placeholder 4"/>
          <p:cNvSpPr>
            <a:spLocks noGrp="1"/>
          </p:cNvSpPr>
          <p:nvPr>
            <p:ph type="ftr" sz="quarter" idx="11"/>
          </p:nvPr>
        </p:nvSpPr>
        <p:spPr>
          <a:noFill/>
        </p:spPr>
        <p:txBody>
          <a:bodyPr/>
          <a:lstStyle/>
          <a:p>
            <a:r>
              <a:rPr lang="en-US" smtClean="0"/>
              <a:t>Russ Markhovsky, InvisiTrack, Inc.</a:t>
            </a:r>
          </a:p>
        </p:txBody>
      </p:sp>
      <p:sp>
        <p:nvSpPr>
          <p:cNvPr id="53251" name="Slide Number Placeholder 5"/>
          <p:cNvSpPr>
            <a:spLocks noGrp="1"/>
          </p:cNvSpPr>
          <p:nvPr>
            <p:ph type="sldNum" sz="quarter" idx="12"/>
          </p:nvPr>
        </p:nvSpPr>
        <p:spPr>
          <a:noFill/>
        </p:spPr>
        <p:txBody>
          <a:bodyPr/>
          <a:lstStyle/>
          <a:p>
            <a:r>
              <a:rPr lang="en-US" smtClean="0"/>
              <a:t>Slide </a:t>
            </a:r>
            <a:fld id="{E0AF08FC-1F2E-40E9-B4D5-557369C86BA0}" type="slidenum">
              <a:rPr lang="en-US" smtClean="0"/>
              <a:pPr/>
              <a:t>2</a:t>
            </a:fld>
            <a:endParaRPr lang="en-US" smtClean="0"/>
          </a:p>
        </p:txBody>
      </p:sp>
      <p:sp>
        <p:nvSpPr>
          <p:cNvPr id="53252" name="Rectangle 2"/>
          <p:cNvSpPr>
            <a:spLocks noGrp="1" noChangeArrowheads="1"/>
          </p:cNvSpPr>
          <p:nvPr>
            <p:ph type="title"/>
          </p:nvPr>
        </p:nvSpPr>
        <p:spPr/>
        <p:txBody>
          <a:bodyPr/>
          <a:lstStyle/>
          <a:p>
            <a:pPr eaLnBrk="1" hangingPunct="1"/>
            <a:r>
              <a:rPr lang="en-US" smtClean="0"/>
              <a:t>Abstract</a:t>
            </a:r>
          </a:p>
        </p:txBody>
      </p:sp>
      <p:sp>
        <p:nvSpPr>
          <p:cNvPr id="53253" name="Rectangle 3"/>
          <p:cNvSpPr>
            <a:spLocks noGrp="1" noChangeArrowheads="1"/>
          </p:cNvSpPr>
          <p:nvPr>
            <p:ph type="body" idx="1"/>
          </p:nvPr>
        </p:nvSpPr>
        <p:spPr/>
        <p:txBody>
          <a:bodyPr/>
          <a:lstStyle/>
          <a:p>
            <a:pPr eaLnBrk="1" hangingPunct="1">
              <a:buFontTx/>
              <a:buNone/>
            </a:pPr>
            <a:r>
              <a:rPr lang="en-GB" smtClean="0"/>
              <a:t>    This presentation describes proposed enhancements to the most recently approved version of the IEEE 802.22 standards. The presentation will also demonstrate how the proposed enhancements can support advanced geo-location techniques  for determining location in difficult indoor environments.  </a:t>
            </a: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6"/>
          <p:cNvPicPr>
            <a:picLocks noChangeAspect="1" noChangeArrowheads="1"/>
          </p:cNvPicPr>
          <p:nvPr/>
        </p:nvPicPr>
        <p:blipFill>
          <a:blip r:embed="rId2" cstate="print"/>
          <a:srcRect/>
          <a:stretch>
            <a:fillRect/>
          </a:stretch>
        </p:blipFill>
        <p:spPr bwMode="auto">
          <a:xfrm>
            <a:off x="647700" y="1368425"/>
            <a:ext cx="7899400" cy="5354638"/>
          </a:xfrm>
          <a:prstGeom prst="rect">
            <a:avLst/>
          </a:prstGeom>
          <a:noFill/>
          <a:ln w="9525">
            <a:noFill/>
            <a:miter lim="800000"/>
            <a:headEnd/>
            <a:tailEnd/>
          </a:ln>
        </p:spPr>
      </p:pic>
      <p:sp>
        <p:nvSpPr>
          <p:cNvPr id="61442" name="Title 1"/>
          <p:cNvSpPr>
            <a:spLocks noGrp="1"/>
          </p:cNvSpPr>
          <p:nvPr>
            <p:ph type="title"/>
          </p:nvPr>
        </p:nvSpPr>
        <p:spPr/>
        <p:txBody>
          <a:bodyPr/>
          <a:lstStyle/>
          <a:p>
            <a:pPr eaLnBrk="1" hangingPunct="1"/>
            <a:r>
              <a:rPr lang="en-US" smtClean="0">
                <a:solidFill>
                  <a:srgbClr val="0033CC"/>
                </a:solidFill>
              </a:rPr>
              <a:t>UMBC Engineering</a:t>
            </a:r>
          </a:p>
        </p:txBody>
      </p:sp>
      <p:pic>
        <p:nvPicPr>
          <p:cNvPr id="61443" name="Picture 2"/>
          <p:cNvPicPr>
            <a:picLocks noChangeAspect="1" noChangeArrowheads="1"/>
          </p:cNvPicPr>
          <p:nvPr/>
        </p:nvPicPr>
        <p:blipFill>
          <a:blip r:embed="rId3" cstate="print"/>
          <a:srcRect/>
          <a:stretch>
            <a:fillRect/>
          </a:stretch>
        </p:blipFill>
        <p:spPr bwMode="auto">
          <a:xfrm>
            <a:off x="792163" y="1543050"/>
            <a:ext cx="3063875" cy="2298700"/>
          </a:xfrm>
          <a:prstGeom prst="rect">
            <a:avLst/>
          </a:prstGeom>
          <a:noFill/>
          <a:ln w="9525">
            <a:noFill/>
            <a:miter lim="800000"/>
            <a:headEnd/>
            <a:tailEnd/>
          </a:ln>
        </p:spPr>
      </p:pic>
      <p:pic>
        <p:nvPicPr>
          <p:cNvPr id="61444" name="Picture 3"/>
          <p:cNvPicPr>
            <a:picLocks noChangeAspect="1" noChangeArrowheads="1"/>
          </p:cNvPicPr>
          <p:nvPr/>
        </p:nvPicPr>
        <p:blipFill>
          <a:blip r:embed="rId4" cstate="print"/>
          <a:srcRect/>
          <a:stretch>
            <a:fillRect/>
          </a:stretch>
        </p:blipFill>
        <p:spPr bwMode="auto">
          <a:xfrm>
            <a:off x="4419600" y="1485900"/>
            <a:ext cx="3217863" cy="2413000"/>
          </a:xfrm>
          <a:prstGeom prst="rect">
            <a:avLst/>
          </a:prstGeom>
          <a:noFill/>
          <a:ln w="9525">
            <a:noFill/>
            <a:miter lim="800000"/>
            <a:headEnd/>
            <a:tailEnd/>
          </a:ln>
        </p:spPr>
      </p:pic>
      <p:pic>
        <p:nvPicPr>
          <p:cNvPr id="61445" name="Picture 4"/>
          <p:cNvPicPr>
            <a:picLocks noChangeAspect="1" noChangeArrowheads="1"/>
          </p:cNvPicPr>
          <p:nvPr/>
        </p:nvPicPr>
        <p:blipFill>
          <a:blip r:embed="rId5" cstate="print"/>
          <a:srcRect/>
          <a:stretch>
            <a:fillRect/>
          </a:stretch>
        </p:blipFill>
        <p:spPr bwMode="auto">
          <a:xfrm>
            <a:off x="792163" y="3841750"/>
            <a:ext cx="3132137" cy="2349500"/>
          </a:xfrm>
          <a:prstGeom prst="rect">
            <a:avLst/>
          </a:prstGeom>
          <a:noFill/>
          <a:ln w="9525">
            <a:noFill/>
            <a:miter lim="800000"/>
            <a:headEnd/>
            <a:tailEnd/>
          </a:ln>
        </p:spPr>
      </p:pic>
      <p:pic>
        <p:nvPicPr>
          <p:cNvPr id="61446" name="Picture 5"/>
          <p:cNvPicPr>
            <a:picLocks noChangeAspect="1" noChangeArrowheads="1"/>
          </p:cNvPicPr>
          <p:nvPr/>
        </p:nvPicPr>
        <p:blipFill>
          <a:blip r:embed="rId6" cstate="print"/>
          <a:srcRect/>
          <a:stretch>
            <a:fillRect/>
          </a:stretch>
        </p:blipFill>
        <p:spPr bwMode="auto">
          <a:xfrm>
            <a:off x="4335463" y="3841750"/>
            <a:ext cx="3302000" cy="2476500"/>
          </a:xfrm>
          <a:prstGeom prst="rect">
            <a:avLst/>
          </a:prstGeom>
          <a:noFill/>
          <a:ln w="9525">
            <a:noFill/>
            <a:miter lim="800000"/>
            <a:headEnd/>
            <a:tailEnd/>
          </a:ln>
        </p:spPr>
      </p:pic>
      <p:sp>
        <p:nvSpPr>
          <p:cNvPr id="61447" name="Date Placeholder 2"/>
          <p:cNvSpPr>
            <a:spLocks noGrp="1"/>
          </p:cNvSpPr>
          <p:nvPr>
            <p:ph type="dt" sz="quarter" idx="10"/>
          </p:nvPr>
        </p:nvSpPr>
        <p:spPr>
          <a:noFill/>
        </p:spPr>
        <p:txBody>
          <a:bodyPr/>
          <a:lstStyle/>
          <a:p>
            <a:r>
              <a:rPr lang="en-US" smtClean="0"/>
              <a:t>May 2011</a:t>
            </a:r>
          </a:p>
        </p:txBody>
      </p:sp>
      <p:sp>
        <p:nvSpPr>
          <p:cNvPr id="61448" name="Footer Placeholder 3"/>
          <p:cNvSpPr>
            <a:spLocks noGrp="1"/>
          </p:cNvSpPr>
          <p:nvPr>
            <p:ph type="ftr" sz="quarter" idx="11"/>
          </p:nvPr>
        </p:nvSpPr>
        <p:spPr>
          <a:noFill/>
        </p:spPr>
        <p:txBody>
          <a:bodyPr/>
          <a:lstStyle/>
          <a:p>
            <a:r>
              <a:rPr lang="en-US" smtClean="0"/>
              <a:t>Russ Markhovsky, InvisiTrack, Inc.</a:t>
            </a:r>
          </a:p>
        </p:txBody>
      </p:sp>
      <p:sp>
        <p:nvSpPr>
          <p:cNvPr id="61449" name="Slide Number Placeholder 4"/>
          <p:cNvSpPr>
            <a:spLocks noGrp="1"/>
          </p:cNvSpPr>
          <p:nvPr>
            <p:ph type="sldNum" sz="quarter" idx="12"/>
          </p:nvPr>
        </p:nvSpPr>
        <p:spPr>
          <a:xfrm>
            <a:off x="4357688" y="6475413"/>
            <a:ext cx="504825" cy="182562"/>
          </a:xfrm>
          <a:noFill/>
        </p:spPr>
        <p:txBody>
          <a:bodyPr/>
          <a:lstStyle/>
          <a:p>
            <a:r>
              <a:rPr lang="en-US" smtClean="0"/>
              <a:t>Slide </a:t>
            </a:r>
            <a:fld id="{85D00E80-E6ED-464F-9392-062A35C4E2D0}" type="slidenum">
              <a:rPr lang="en-US" smtClean="0"/>
              <a:pPr/>
              <a:t>20</a:t>
            </a:fld>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smtClean="0">
                <a:solidFill>
                  <a:srgbClr val="0033CC"/>
                </a:solidFill>
              </a:rPr>
              <a:t>Conversion to Distance</a:t>
            </a:r>
          </a:p>
        </p:txBody>
      </p:sp>
      <p:pic>
        <p:nvPicPr>
          <p:cNvPr id="62466" name="Picture 2"/>
          <p:cNvPicPr>
            <a:picLocks noGrp="1" noChangeAspect="1" noChangeArrowheads="1"/>
          </p:cNvPicPr>
          <p:nvPr>
            <p:ph idx="1"/>
          </p:nvPr>
        </p:nvPicPr>
        <p:blipFill>
          <a:blip r:embed="rId2" cstate="print"/>
          <a:srcRect/>
          <a:stretch>
            <a:fillRect/>
          </a:stretch>
        </p:blipFill>
        <p:spPr>
          <a:xfrm>
            <a:off x="846138" y="1790700"/>
            <a:ext cx="2879725" cy="2162175"/>
          </a:xfrm>
        </p:spPr>
      </p:pic>
      <p:pic>
        <p:nvPicPr>
          <p:cNvPr id="62467" name="Picture 3"/>
          <p:cNvPicPr>
            <a:picLocks noChangeAspect="1" noChangeArrowheads="1"/>
          </p:cNvPicPr>
          <p:nvPr/>
        </p:nvPicPr>
        <p:blipFill>
          <a:blip r:embed="rId3" cstate="print"/>
          <a:srcRect/>
          <a:stretch>
            <a:fillRect/>
          </a:stretch>
        </p:blipFill>
        <p:spPr bwMode="auto">
          <a:xfrm>
            <a:off x="4749800" y="1600200"/>
            <a:ext cx="3136900" cy="2352675"/>
          </a:xfrm>
          <a:prstGeom prst="rect">
            <a:avLst/>
          </a:prstGeom>
          <a:noFill/>
          <a:ln w="9525">
            <a:noFill/>
            <a:miter lim="800000"/>
            <a:headEnd/>
            <a:tailEnd/>
          </a:ln>
        </p:spPr>
      </p:pic>
      <p:pic>
        <p:nvPicPr>
          <p:cNvPr id="62468" name="Picture 4"/>
          <p:cNvPicPr>
            <a:picLocks noChangeAspect="1" noChangeArrowheads="1"/>
          </p:cNvPicPr>
          <p:nvPr/>
        </p:nvPicPr>
        <p:blipFill>
          <a:blip r:embed="rId4" cstate="print"/>
          <a:srcRect/>
          <a:stretch>
            <a:fillRect/>
          </a:stretch>
        </p:blipFill>
        <p:spPr bwMode="auto">
          <a:xfrm>
            <a:off x="749300" y="4235450"/>
            <a:ext cx="3124200" cy="2343150"/>
          </a:xfrm>
          <a:prstGeom prst="rect">
            <a:avLst/>
          </a:prstGeom>
          <a:noFill/>
          <a:ln w="9525">
            <a:noFill/>
            <a:miter lim="800000"/>
            <a:headEnd/>
            <a:tailEnd/>
          </a:ln>
        </p:spPr>
      </p:pic>
      <p:pic>
        <p:nvPicPr>
          <p:cNvPr id="62469" name="Picture 5"/>
          <p:cNvPicPr>
            <a:picLocks noChangeAspect="1" noChangeArrowheads="1"/>
          </p:cNvPicPr>
          <p:nvPr/>
        </p:nvPicPr>
        <p:blipFill>
          <a:blip r:embed="rId5" cstate="print"/>
          <a:srcRect/>
          <a:stretch>
            <a:fillRect/>
          </a:stretch>
        </p:blipFill>
        <p:spPr bwMode="auto">
          <a:xfrm>
            <a:off x="4749800" y="4016375"/>
            <a:ext cx="3416300" cy="2562225"/>
          </a:xfrm>
          <a:prstGeom prst="rect">
            <a:avLst/>
          </a:prstGeom>
          <a:noFill/>
          <a:ln w="9525">
            <a:noFill/>
            <a:miter lim="800000"/>
            <a:headEnd/>
            <a:tailEnd/>
          </a:ln>
        </p:spPr>
      </p:pic>
      <p:sp>
        <p:nvSpPr>
          <p:cNvPr id="62470" name="Date Placeholder 2"/>
          <p:cNvSpPr>
            <a:spLocks noGrp="1"/>
          </p:cNvSpPr>
          <p:nvPr>
            <p:ph type="dt" sz="quarter" idx="10"/>
          </p:nvPr>
        </p:nvSpPr>
        <p:spPr>
          <a:noFill/>
        </p:spPr>
        <p:txBody>
          <a:bodyPr/>
          <a:lstStyle/>
          <a:p>
            <a:r>
              <a:rPr lang="en-US" smtClean="0"/>
              <a:t>May 2011</a:t>
            </a:r>
          </a:p>
        </p:txBody>
      </p:sp>
      <p:sp>
        <p:nvSpPr>
          <p:cNvPr id="62471" name="Footer Placeholder 3"/>
          <p:cNvSpPr>
            <a:spLocks noGrp="1"/>
          </p:cNvSpPr>
          <p:nvPr>
            <p:ph type="ftr" sz="quarter" idx="11"/>
          </p:nvPr>
        </p:nvSpPr>
        <p:spPr>
          <a:noFill/>
        </p:spPr>
        <p:txBody>
          <a:bodyPr/>
          <a:lstStyle/>
          <a:p>
            <a:r>
              <a:rPr lang="en-US" smtClean="0"/>
              <a:t>Russ Markhovsky, InvisiTrack, Inc.</a:t>
            </a:r>
          </a:p>
        </p:txBody>
      </p:sp>
      <p:sp>
        <p:nvSpPr>
          <p:cNvPr id="62472" name="Slide Number Placeholder 4"/>
          <p:cNvSpPr>
            <a:spLocks noGrp="1"/>
          </p:cNvSpPr>
          <p:nvPr>
            <p:ph type="sldNum" sz="quarter" idx="12"/>
          </p:nvPr>
        </p:nvSpPr>
        <p:spPr>
          <a:xfrm>
            <a:off x="4357688" y="6475413"/>
            <a:ext cx="504825" cy="182562"/>
          </a:xfrm>
          <a:noFill/>
        </p:spPr>
        <p:txBody>
          <a:bodyPr/>
          <a:lstStyle/>
          <a:p>
            <a:r>
              <a:rPr lang="en-US" smtClean="0"/>
              <a:t>Slide </a:t>
            </a:r>
            <a:fld id="{0C8C6659-E94B-4385-9A53-BC0DFFE31B4A}" type="slidenum">
              <a:rPr lang="en-US" smtClean="0"/>
              <a:pPr/>
              <a:t>21</a:t>
            </a:fld>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mtClean="0">
                <a:solidFill>
                  <a:srgbClr val="0033CC"/>
                </a:solidFill>
              </a:rPr>
              <a:t>Results</a:t>
            </a:r>
          </a:p>
        </p:txBody>
      </p:sp>
      <p:pic>
        <p:nvPicPr>
          <p:cNvPr id="63490" name="Picture 2"/>
          <p:cNvPicPr>
            <a:picLocks noChangeAspect="1" noChangeArrowheads="1"/>
          </p:cNvPicPr>
          <p:nvPr/>
        </p:nvPicPr>
        <p:blipFill>
          <a:blip r:embed="rId2" cstate="print"/>
          <a:srcRect/>
          <a:stretch>
            <a:fillRect/>
          </a:stretch>
        </p:blipFill>
        <p:spPr bwMode="auto">
          <a:xfrm>
            <a:off x="1312863" y="1600200"/>
            <a:ext cx="5926137" cy="4445000"/>
          </a:xfrm>
          <a:prstGeom prst="rect">
            <a:avLst/>
          </a:prstGeom>
          <a:noFill/>
          <a:ln w="9525">
            <a:noFill/>
            <a:miter lim="800000"/>
            <a:headEnd/>
            <a:tailEnd/>
          </a:ln>
        </p:spPr>
      </p:pic>
      <p:sp>
        <p:nvSpPr>
          <p:cNvPr id="5" name="Flowchart: Connector 4"/>
          <p:cNvSpPr/>
          <p:nvPr/>
        </p:nvSpPr>
        <p:spPr>
          <a:xfrm>
            <a:off x="3568700" y="3873500"/>
            <a:ext cx="228600" cy="228600"/>
          </a:xfrm>
          <a:prstGeom prst="flowChartConnector">
            <a:avLst/>
          </a:prstGeom>
          <a:solidFill>
            <a:schemeClr val="accent2">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3492" name="Date Placeholder 2"/>
          <p:cNvSpPr>
            <a:spLocks noGrp="1"/>
          </p:cNvSpPr>
          <p:nvPr>
            <p:ph type="dt" sz="quarter" idx="10"/>
          </p:nvPr>
        </p:nvSpPr>
        <p:spPr>
          <a:noFill/>
        </p:spPr>
        <p:txBody>
          <a:bodyPr/>
          <a:lstStyle/>
          <a:p>
            <a:r>
              <a:rPr lang="en-US" smtClean="0"/>
              <a:t>May 2011</a:t>
            </a:r>
          </a:p>
        </p:txBody>
      </p:sp>
      <p:sp>
        <p:nvSpPr>
          <p:cNvPr id="63493" name="Footer Placeholder 3"/>
          <p:cNvSpPr>
            <a:spLocks noGrp="1"/>
          </p:cNvSpPr>
          <p:nvPr>
            <p:ph type="ftr" sz="quarter" idx="11"/>
          </p:nvPr>
        </p:nvSpPr>
        <p:spPr>
          <a:noFill/>
        </p:spPr>
        <p:txBody>
          <a:bodyPr/>
          <a:lstStyle/>
          <a:p>
            <a:r>
              <a:rPr lang="en-US" smtClean="0"/>
              <a:t>Russ Markhovsky, InvisiTrack, Inc.</a:t>
            </a:r>
          </a:p>
        </p:txBody>
      </p:sp>
      <p:sp>
        <p:nvSpPr>
          <p:cNvPr id="63494" name="Slide Number Placeholder 5"/>
          <p:cNvSpPr>
            <a:spLocks noGrp="1"/>
          </p:cNvSpPr>
          <p:nvPr>
            <p:ph type="sldNum" sz="quarter" idx="12"/>
          </p:nvPr>
        </p:nvSpPr>
        <p:spPr>
          <a:xfrm>
            <a:off x="4357688" y="6475413"/>
            <a:ext cx="504825" cy="182562"/>
          </a:xfrm>
          <a:noFill/>
        </p:spPr>
        <p:txBody>
          <a:bodyPr/>
          <a:lstStyle/>
          <a:p>
            <a:r>
              <a:rPr lang="en-US" smtClean="0"/>
              <a:t>Slide </a:t>
            </a:r>
            <a:fld id="{E08B30C9-1535-4577-8DD6-D975C975A406}" type="slidenum">
              <a:rPr lang="en-US" smtClean="0"/>
              <a:pPr/>
              <a:t>22</a:t>
            </a:fld>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7"/>
          <p:cNvPicPr>
            <a:picLocks noChangeAspect="1" noChangeArrowheads="1"/>
          </p:cNvPicPr>
          <p:nvPr/>
        </p:nvPicPr>
        <p:blipFill>
          <a:blip r:embed="rId2" cstate="print"/>
          <a:srcRect/>
          <a:stretch>
            <a:fillRect/>
          </a:stretch>
        </p:blipFill>
        <p:spPr bwMode="auto">
          <a:xfrm>
            <a:off x="612775" y="1479550"/>
            <a:ext cx="7556500" cy="5638800"/>
          </a:xfrm>
          <a:prstGeom prst="rect">
            <a:avLst/>
          </a:prstGeom>
          <a:noFill/>
          <a:ln w="9525">
            <a:noFill/>
            <a:miter lim="800000"/>
            <a:headEnd/>
            <a:tailEnd/>
          </a:ln>
        </p:spPr>
      </p:pic>
      <p:sp>
        <p:nvSpPr>
          <p:cNvPr id="64514" name="Title 1"/>
          <p:cNvSpPr>
            <a:spLocks noGrp="1"/>
          </p:cNvSpPr>
          <p:nvPr>
            <p:ph type="title"/>
          </p:nvPr>
        </p:nvSpPr>
        <p:spPr/>
        <p:txBody>
          <a:bodyPr/>
          <a:lstStyle/>
          <a:p>
            <a:pPr eaLnBrk="1" hangingPunct="1"/>
            <a:r>
              <a:rPr lang="en-US" smtClean="0">
                <a:solidFill>
                  <a:srgbClr val="0033CC"/>
                </a:solidFill>
              </a:rPr>
              <a:t>UMBC Engineering (Example 2)</a:t>
            </a:r>
          </a:p>
        </p:txBody>
      </p:sp>
      <p:pic>
        <p:nvPicPr>
          <p:cNvPr id="64515" name="Picture 2"/>
          <p:cNvPicPr>
            <a:picLocks noChangeAspect="1" noChangeArrowheads="1"/>
          </p:cNvPicPr>
          <p:nvPr/>
        </p:nvPicPr>
        <p:blipFill>
          <a:blip r:embed="rId3" cstate="print"/>
          <a:srcRect/>
          <a:stretch>
            <a:fillRect/>
          </a:stretch>
        </p:blipFill>
        <p:spPr bwMode="auto">
          <a:xfrm>
            <a:off x="541338" y="1600200"/>
            <a:ext cx="3598862" cy="2698750"/>
          </a:xfrm>
          <a:prstGeom prst="rect">
            <a:avLst/>
          </a:prstGeom>
          <a:noFill/>
          <a:ln w="9525">
            <a:noFill/>
            <a:miter lim="800000"/>
            <a:headEnd/>
            <a:tailEnd/>
          </a:ln>
        </p:spPr>
      </p:pic>
      <p:pic>
        <p:nvPicPr>
          <p:cNvPr id="64516" name="Picture 3"/>
          <p:cNvPicPr>
            <a:picLocks noChangeAspect="1" noChangeArrowheads="1"/>
          </p:cNvPicPr>
          <p:nvPr/>
        </p:nvPicPr>
        <p:blipFill>
          <a:blip r:embed="rId4" cstate="print"/>
          <a:srcRect/>
          <a:stretch>
            <a:fillRect/>
          </a:stretch>
        </p:blipFill>
        <p:spPr bwMode="auto">
          <a:xfrm>
            <a:off x="4575175" y="1600200"/>
            <a:ext cx="3594100" cy="2695575"/>
          </a:xfrm>
          <a:prstGeom prst="rect">
            <a:avLst/>
          </a:prstGeom>
          <a:noFill/>
          <a:ln w="9525">
            <a:noFill/>
            <a:miter lim="800000"/>
            <a:headEnd/>
            <a:tailEnd/>
          </a:ln>
        </p:spPr>
      </p:pic>
      <p:pic>
        <p:nvPicPr>
          <p:cNvPr id="64517" name="Picture 4"/>
          <p:cNvPicPr>
            <a:picLocks noChangeAspect="1" noChangeArrowheads="1"/>
          </p:cNvPicPr>
          <p:nvPr/>
        </p:nvPicPr>
        <p:blipFill>
          <a:blip r:embed="rId5" cstate="print"/>
          <a:srcRect/>
          <a:stretch>
            <a:fillRect/>
          </a:stretch>
        </p:blipFill>
        <p:spPr bwMode="auto">
          <a:xfrm>
            <a:off x="528638" y="4295775"/>
            <a:ext cx="3471862" cy="2603500"/>
          </a:xfrm>
          <a:prstGeom prst="rect">
            <a:avLst/>
          </a:prstGeom>
          <a:noFill/>
          <a:ln w="9525">
            <a:noFill/>
            <a:miter lim="800000"/>
            <a:headEnd/>
            <a:tailEnd/>
          </a:ln>
        </p:spPr>
      </p:pic>
      <p:pic>
        <p:nvPicPr>
          <p:cNvPr id="64518" name="Picture 5"/>
          <p:cNvPicPr>
            <a:picLocks noChangeAspect="1" noChangeArrowheads="1"/>
          </p:cNvPicPr>
          <p:nvPr/>
        </p:nvPicPr>
        <p:blipFill>
          <a:blip r:embed="rId6" cstate="print"/>
          <a:srcRect/>
          <a:stretch>
            <a:fillRect/>
          </a:stretch>
        </p:blipFill>
        <p:spPr bwMode="auto">
          <a:xfrm>
            <a:off x="4575175" y="4164013"/>
            <a:ext cx="3590925" cy="2693987"/>
          </a:xfrm>
          <a:prstGeom prst="rect">
            <a:avLst/>
          </a:prstGeom>
          <a:noFill/>
          <a:ln w="9525">
            <a:noFill/>
            <a:miter lim="800000"/>
            <a:headEnd/>
            <a:tailEnd/>
          </a:ln>
        </p:spPr>
      </p:pic>
      <p:sp>
        <p:nvSpPr>
          <p:cNvPr id="64519" name="Date Placeholder 2"/>
          <p:cNvSpPr>
            <a:spLocks noGrp="1"/>
          </p:cNvSpPr>
          <p:nvPr>
            <p:ph type="dt" sz="quarter" idx="10"/>
          </p:nvPr>
        </p:nvSpPr>
        <p:spPr>
          <a:noFill/>
        </p:spPr>
        <p:txBody>
          <a:bodyPr/>
          <a:lstStyle/>
          <a:p>
            <a:r>
              <a:rPr lang="en-US" smtClean="0"/>
              <a:t>May 2011</a:t>
            </a:r>
          </a:p>
        </p:txBody>
      </p:sp>
      <p:sp>
        <p:nvSpPr>
          <p:cNvPr id="64520" name="Footer Placeholder 3"/>
          <p:cNvSpPr>
            <a:spLocks noGrp="1"/>
          </p:cNvSpPr>
          <p:nvPr>
            <p:ph type="ftr" sz="quarter" idx="11"/>
          </p:nvPr>
        </p:nvSpPr>
        <p:spPr>
          <a:noFill/>
        </p:spPr>
        <p:txBody>
          <a:bodyPr/>
          <a:lstStyle/>
          <a:p>
            <a:r>
              <a:rPr lang="en-US" smtClean="0"/>
              <a:t>Russ Markhovsky, InvisiTrack, Inc.</a:t>
            </a:r>
          </a:p>
        </p:txBody>
      </p:sp>
      <p:sp>
        <p:nvSpPr>
          <p:cNvPr id="64521" name="Slide Number Placeholder 4"/>
          <p:cNvSpPr>
            <a:spLocks noGrp="1"/>
          </p:cNvSpPr>
          <p:nvPr>
            <p:ph type="sldNum" sz="quarter" idx="12"/>
          </p:nvPr>
        </p:nvSpPr>
        <p:spPr>
          <a:noFill/>
        </p:spPr>
        <p:txBody>
          <a:bodyPr/>
          <a:lstStyle/>
          <a:p>
            <a:r>
              <a:rPr lang="en-US" smtClean="0"/>
              <a:t>Slide </a:t>
            </a:r>
            <a:fld id="{3E982A34-085A-4385-8FA0-8556DCB8BFDC}" type="slidenum">
              <a:rPr lang="en-US" smtClean="0"/>
              <a:pPr/>
              <a:t>23</a:t>
            </a:fld>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mtClean="0">
                <a:solidFill>
                  <a:srgbClr val="0033CC"/>
                </a:solidFill>
              </a:rPr>
              <a:t>Conversion to Distance</a:t>
            </a:r>
          </a:p>
        </p:txBody>
      </p:sp>
      <p:pic>
        <p:nvPicPr>
          <p:cNvPr id="65538" name="Picture 2"/>
          <p:cNvPicPr>
            <a:picLocks noChangeAspect="1" noChangeArrowheads="1"/>
          </p:cNvPicPr>
          <p:nvPr/>
        </p:nvPicPr>
        <p:blipFill>
          <a:blip r:embed="rId2" cstate="print"/>
          <a:srcRect/>
          <a:stretch>
            <a:fillRect/>
          </a:stretch>
        </p:blipFill>
        <p:spPr bwMode="auto">
          <a:xfrm>
            <a:off x="685800" y="1708150"/>
            <a:ext cx="3327400" cy="2495550"/>
          </a:xfrm>
          <a:prstGeom prst="rect">
            <a:avLst/>
          </a:prstGeom>
          <a:noFill/>
          <a:ln w="9525">
            <a:noFill/>
            <a:miter lim="800000"/>
            <a:headEnd/>
            <a:tailEnd/>
          </a:ln>
        </p:spPr>
      </p:pic>
      <p:pic>
        <p:nvPicPr>
          <p:cNvPr id="65539" name="Picture 3"/>
          <p:cNvPicPr>
            <a:picLocks noChangeAspect="1" noChangeArrowheads="1"/>
          </p:cNvPicPr>
          <p:nvPr/>
        </p:nvPicPr>
        <p:blipFill>
          <a:blip r:embed="rId3" cstate="print"/>
          <a:srcRect/>
          <a:stretch>
            <a:fillRect/>
          </a:stretch>
        </p:blipFill>
        <p:spPr bwMode="auto">
          <a:xfrm>
            <a:off x="4749800" y="1708150"/>
            <a:ext cx="3132138" cy="2349500"/>
          </a:xfrm>
          <a:prstGeom prst="rect">
            <a:avLst/>
          </a:prstGeom>
          <a:noFill/>
          <a:ln w="9525">
            <a:noFill/>
            <a:miter lim="800000"/>
            <a:headEnd/>
            <a:tailEnd/>
          </a:ln>
        </p:spPr>
      </p:pic>
      <p:pic>
        <p:nvPicPr>
          <p:cNvPr id="65540" name="Picture 4"/>
          <p:cNvPicPr>
            <a:picLocks noChangeAspect="1" noChangeArrowheads="1"/>
          </p:cNvPicPr>
          <p:nvPr/>
        </p:nvPicPr>
        <p:blipFill>
          <a:blip r:embed="rId4" cstate="print"/>
          <a:srcRect/>
          <a:stretch>
            <a:fillRect/>
          </a:stretch>
        </p:blipFill>
        <p:spPr bwMode="auto">
          <a:xfrm>
            <a:off x="673100" y="4175125"/>
            <a:ext cx="3340100" cy="2505075"/>
          </a:xfrm>
          <a:prstGeom prst="rect">
            <a:avLst/>
          </a:prstGeom>
          <a:noFill/>
          <a:ln w="9525">
            <a:noFill/>
            <a:miter lim="800000"/>
            <a:headEnd/>
            <a:tailEnd/>
          </a:ln>
        </p:spPr>
      </p:pic>
      <p:pic>
        <p:nvPicPr>
          <p:cNvPr id="65541" name="Picture 5"/>
          <p:cNvPicPr>
            <a:picLocks noChangeAspect="1" noChangeArrowheads="1"/>
          </p:cNvPicPr>
          <p:nvPr/>
        </p:nvPicPr>
        <p:blipFill>
          <a:blip r:embed="rId5" cstate="print"/>
          <a:srcRect/>
          <a:stretch>
            <a:fillRect/>
          </a:stretch>
        </p:blipFill>
        <p:spPr bwMode="auto">
          <a:xfrm>
            <a:off x="4716463" y="4240213"/>
            <a:ext cx="3165475" cy="2374900"/>
          </a:xfrm>
          <a:prstGeom prst="rect">
            <a:avLst/>
          </a:prstGeom>
          <a:noFill/>
          <a:ln w="9525">
            <a:noFill/>
            <a:miter lim="800000"/>
            <a:headEnd/>
            <a:tailEnd/>
          </a:ln>
        </p:spPr>
      </p:pic>
      <p:sp>
        <p:nvSpPr>
          <p:cNvPr id="65542" name="Date Placeholder 2"/>
          <p:cNvSpPr>
            <a:spLocks noGrp="1"/>
          </p:cNvSpPr>
          <p:nvPr>
            <p:ph type="dt" sz="quarter" idx="10"/>
          </p:nvPr>
        </p:nvSpPr>
        <p:spPr>
          <a:noFill/>
        </p:spPr>
        <p:txBody>
          <a:bodyPr/>
          <a:lstStyle/>
          <a:p>
            <a:r>
              <a:rPr lang="en-US" smtClean="0"/>
              <a:t>May 2011</a:t>
            </a:r>
          </a:p>
        </p:txBody>
      </p:sp>
      <p:sp>
        <p:nvSpPr>
          <p:cNvPr id="65543" name="Footer Placeholder 3"/>
          <p:cNvSpPr>
            <a:spLocks noGrp="1"/>
          </p:cNvSpPr>
          <p:nvPr>
            <p:ph type="ftr" sz="quarter" idx="11"/>
          </p:nvPr>
        </p:nvSpPr>
        <p:spPr>
          <a:noFill/>
        </p:spPr>
        <p:txBody>
          <a:bodyPr/>
          <a:lstStyle/>
          <a:p>
            <a:r>
              <a:rPr lang="en-US" smtClean="0"/>
              <a:t>Russ Markhovsky, InvisiTrack, Inc.</a:t>
            </a:r>
          </a:p>
        </p:txBody>
      </p:sp>
      <p:sp>
        <p:nvSpPr>
          <p:cNvPr id="65544" name="Slide Number Placeholder 4"/>
          <p:cNvSpPr>
            <a:spLocks noGrp="1"/>
          </p:cNvSpPr>
          <p:nvPr>
            <p:ph type="sldNum" sz="quarter" idx="12"/>
          </p:nvPr>
        </p:nvSpPr>
        <p:spPr>
          <a:noFill/>
        </p:spPr>
        <p:txBody>
          <a:bodyPr/>
          <a:lstStyle/>
          <a:p>
            <a:r>
              <a:rPr lang="en-US" smtClean="0"/>
              <a:t>Slide </a:t>
            </a:r>
            <a:fld id="{311C1202-E497-442A-ACD1-E09F5F7C3583}" type="slidenum">
              <a:rPr lang="en-US" smtClean="0"/>
              <a:pPr/>
              <a:t>24</a:t>
            </a:fld>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US" smtClean="0">
                <a:solidFill>
                  <a:srgbClr val="0033CC"/>
                </a:solidFill>
              </a:rPr>
              <a:t>Result</a:t>
            </a:r>
          </a:p>
        </p:txBody>
      </p:sp>
      <p:pic>
        <p:nvPicPr>
          <p:cNvPr id="66562" name="Picture 2"/>
          <p:cNvPicPr>
            <a:picLocks noChangeAspect="1" noChangeArrowheads="1"/>
          </p:cNvPicPr>
          <p:nvPr/>
        </p:nvPicPr>
        <p:blipFill>
          <a:blip r:embed="rId2" cstate="print"/>
          <a:srcRect/>
          <a:stretch>
            <a:fillRect/>
          </a:stretch>
        </p:blipFill>
        <p:spPr bwMode="auto">
          <a:xfrm>
            <a:off x="1905000" y="1600200"/>
            <a:ext cx="5334000" cy="4000500"/>
          </a:xfrm>
          <a:prstGeom prst="rect">
            <a:avLst/>
          </a:prstGeom>
          <a:noFill/>
          <a:ln w="9525">
            <a:noFill/>
            <a:miter lim="800000"/>
            <a:headEnd/>
            <a:tailEnd/>
          </a:ln>
        </p:spPr>
      </p:pic>
      <p:sp>
        <p:nvSpPr>
          <p:cNvPr id="5" name="Flowchart: Connector 4"/>
          <p:cNvSpPr/>
          <p:nvPr/>
        </p:nvSpPr>
        <p:spPr>
          <a:xfrm>
            <a:off x="3835400" y="4699000"/>
            <a:ext cx="228600" cy="228600"/>
          </a:xfrm>
          <a:prstGeom prst="flowChartConnector">
            <a:avLst/>
          </a:prstGeom>
          <a:solidFill>
            <a:schemeClr val="accent2">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6564" name="Date Placeholder 2"/>
          <p:cNvSpPr>
            <a:spLocks noGrp="1"/>
          </p:cNvSpPr>
          <p:nvPr>
            <p:ph type="dt" sz="quarter" idx="10"/>
          </p:nvPr>
        </p:nvSpPr>
        <p:spPr>
          <a:noFill/>
        </p:spPr>
        <p:txBody>
          <a:bodyPr/>
          <a:lstStyle/>
          <a:p>
            <a:r>
              <a:rPr lang="en-US" smtClean="0"/>
              <a:t>May 2011</a:t>
            </a:r>
          </a:p>
        </p:txBody>
      </p:sp>
      <p:sp>
        <p:nvSpPr>
          <p:cNvPr id="66565" name="Footer Placeholder 3"/>
          <p:cNvSpPr>
            <a:spLocks noGrp="1"/>
          </p:cNvSpPr>
          <p:nvPr>
            <p:ph type="ftr" sz="quarter" idx="11"/>
          </p:nvPr>
        </p:nvSpPr>
        <p:spPr>
          <a:noFill/>
        </p:spPr>
        <p:txBody>
          <a:bodyPr/>
          <a:lstStyle/>
          <a:p>
            <a:r>
              <a:rPr lang="en-US" smtClean="0"/>
              <a:t>Russ Markhovsky, InvisiTrack, Inc.</a:t>
            </a:r>
          </a:p>
        </p:txBody>
      </p:sp>
      <p:sp>
        <p:nvSpPr>
          <p:cNvPr id="66566" name="Slide Number Placeholder 5"/>
          <p:cNvSpPr>
            <a:spLocks noGrp="1"/>
          </p:cNvSpPr>
          <p:nvPr>
            <p:ph type="sldNum" sz="quarter" idx="12"/>
          </p:nvPr>
        </p:nvSpPr>
        <p:spPr>
          <a:noFill/>
        </p:spPr>
        <p:txBody>
          <a:bodyPr/>
          <a:lstStyle/>
          <a:p>
            <a:r>
              <a:rPr lang="en-US" smtClean="0"/>
              <a:t>Slide </a:t>
            </a:r>
            <a:fld id="{06AAFB54-BCBC-4582-8222-6707AA7CDA8C}" type="slidenum">
              <a:rPr lang="en-US" smtClean="0"/>
              <a:pPr/>
              <a:t>25</a:t>
            </a:fld>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mtClean="0">
                <a:solidFill>
                  <a:srgbClr val="0033CC"/>
                </a:solidFill>
              </a:rPr>
              <a:t>UMBC Parking Garage</a:t>
            </a:r>
          </a:p>
        </p:txBody>
      </p:sp>
      <p:pic>
        <p:nvPicPr>
          <p:cNvPr id="67586" name="Picture 5"/>
          <p:cNvPicPr>
            <a:picLocks noChangeAspect="1" noChangeArrowheads="1"/>
          </p:cNvPicPr>
          <p:nvPr/>
        </p:nvPicPr>
        <p:blipFill>
          <a:blip r:embed="rId2" cstate="print"/>
          <a:srcRect/>
          <a:stretch>
            <a:fillRect/>
          </a:stretch>
        </p:blipFill>
        <p:spPr bwMode="auto">
          <a:xfrm>
            <a:off x="558800" y="1498600"/>
            <a:ext cx="8115300" cy="5246688"/>
          </a:xfrm>
          <a:prstGeom prst="rect">
            <a:avLst/>
          </a:prstGeom>
          <a:noFill/>
          <a:ln w="9525">
            <a:noFill/>
            <a:miter lim="800000"/>
            <a:headEnd/>
            <a:tailEnd/>
          </a:ln>
        </p:spPr>
      </p:pic>
      <p:pic>
        <p:nvPicPr>
          <p:cNvPr id="67587" name="Picture 2"/>
          <p:cNvPicPr>
            <a:picLocks noGrp="1" noChangeAspect="1" noChangeArrowheads="1"/>
          </p:cNvPicPr>
          <p:nvPr>
            <p:ph idx="1"/>
          </p:nvPr>
        </p:nvPicPr>
        <p:blipFill>
          <a:blip r:embed="rId3" cstate="print"/>
          <a:srcRect/>
          <a:stretch>
            <a:fillRect/>
          </a:stretch>
        </p:blipFill>
        <p:spPr>
          <a:xfrm>
            <a:off x="2522538" y="1435100"/>
            <a:ext cx="3332162" cy="2501900"/>
          </a:xfrm>
        </p:spPr>
      </p:pic>
      <p:pic>
        <p:nvPicPr>
          <p:cNvPr id="67588" name="Picture 3"/>
          <p:cNvPicPr>
            <a:picLocks noChangeAspect="1" noChangeArrowheads="1"/>
          </p:cNvPicPr>
          <p:nvPr/>
        </p:nvPicPr>
        <p:blipFill>
          <a:blip r:embed="rId4" cstate="print"/>
          <a:srcRect/>
          <a:stretch>
            <a:fillRect/>
          </a:stretch>
        </p:blipFill>
        <p:spPr bwMode="auto">
          <a:xfrm>
            <a:off x="5156200" y="3695700"/>
            <a:ext cx="3517900" cy="2638425"/>
          </a:xfrm>
          <a:prstGeom prst="rect">
            <a:avLst/>
          </a:prstGeom>
          <a:noFill/>
          <a:ln w="9525">
            <a:noFill/>
            <a:miter lim="800000"/>
            <a:headEnd/>
            <a:tailEnd/>
          </a:ln>
        </p:spPr>
      </p:pic>
      <p:pic>
        <p:nvPicPr>
          <p:cNvPr id="67589" name="Picture 4"/>
          <p:cNvPicPr>
            <a:picLocks noChangeAspect="1" noChangeArrowheads="1"/>
          </p:cNvPicPr>
          <p:nvPr/>
        </p:nvPicPr>
        <p:blipFill>
          <a:blip r:embed="rId5" cstate="print"/>
          <a:srcRect/>
          <a:stretch>
            <a:fillRect/>
          </a:stretch>
        </p:blipFill>
        <p:spPr bwMode="auto">
          <a:xfrm>
            <a:off x="558800" y="3733800"/>
            <a:ext cx="3657600" cy="2743200"/>
          </a:xfrm>
          <a:prstGeom prst="rect">
            <a:avLst/>
          </a:prstGeom>
          <a:noFill/>
          <a:ln w="9525">
            <a:noFill/>
            <a:miter lim="800000"/>
            <a:headEnd/>
            <a:tailEnd/>
          </a:ln>
        </p:spPr>
      </p:pic>
      <p:sp>
        <p:nvSpPr>
          <p:cNvPr id="67590" name="Date Placeholder 2"/>
          <p:cNvSpPr>
            <a:spLocks noGrp="1"/>
          </p:cNvSpPr>
          <p:nvPr>
            <p:ph type="dt" sz="quarter" idx="10"/>
          </p:nvPr>
        </p:nvSpPr>
        <p:spPr>
          <a:noFill/>
        </p:spPr>
        <p:txBody>
          <a:bodyPr/>
          <a:lstStyle/>
          <a:p>
            <a:r>
              <a:rPr lang="en-US" smtClean="0"/>
              <a:t>May 2011</a:t>
            </a:r>
          </a:p>
        </p:txBody>
      </p:sp>
      <p:sp>
        <p:nvSpPr>
          <p:cNvPr id="67591" name="Footer Placeholder 3"/>
          <p:cNvSpPr>
            <a:spLocks noGrp="1"/>
          </p:cNvSpPr>
          <p:nvPr>
            <p:ph type="ftr" sz="quarter" idx="11"/>
          </p:nvPr>
        </p:nvSpPr>
        <p:spPr>
          <a:noFill/>
        </p:spPr>
        <p:txBody>
          <a:bodyPr/>
          <a:lstStyle/>
          <a:p>
            <a:r>
              <a:rPr lang="en-US" smtClean="0"/>
              <a:t>Russ Markhovsky, InvisiTrack, Inc.</a:t>
            </a:r>
          </a:p>
        </p:txBody>
      </p:sp>
      <p:sp>
        <p:nvSpPr>
          <p:cNvPr id="67592" name="Slide Number Placeholder 4"/>
          <p:cNvSpPr>
            <a:spLocks noGrp="1"/>
          </p:cNvSpPr>
          <p:nvPr>
            <p:ph type="sldNum" sz="quarter" idx="12"/>
          </p:nvPr>
        </p:nvSpPr>
        <p:spPr>
          <a:noFill/>
        </p:spPr>
        <p:txBody>
          <a:bodyPr/>
          <a:lstStyle/>
          <a:p>
            <a:r>
              <a:rPr lang="en-US" smtClean="0"/>
              <a:t>Slide </a:t>
            </a:r>
            <a:fld id="{893937C7-B2EC-464B-987B-572A1A4D28BF}" type="slidenum">
              <a:rPr lang="en-US" smtClean="0"/>
              <a:pPr/>
              <a:t>26</a:t>
            </a:fld>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smtClean="0">
                <a:solidFill>
                  <a:srgbClr val="0033CC"/>
                </a:solidFill>
              </a:rPr>
              <a:t>Conversion To Distance</a:t>
            </a:r>
          </a:p>
        </p:txBody>
      </p:sp>
      <p:pic>
        <p:nvPicPr>
          <p:cNvPr id="68610" name="Picture 2"/>
          <p:cNvPicPr>
            <a:picLocks noGrp="1" noChangeAspect="1" noChangeArrowheads="1"/>
          </p:cNvPicPr>
          <p:nvPr>
            <p:ph idx="1"/>
          </p:nvPr>
        </p:nvPicPr>
        <p:blipFill>
          <a:blip r:embed="rId2" cstate="print"/>
          <a:srcRect/>
          <a:stretch>
            <a:fillRect/>
          </a:stretch>
        </p:blipFill>
        <p:spPr>
          <a:xfrm>
            <a:off x="2319338" y="1511300"/>
            <a:ext cx="3611562" cy="2711450"/>
          </a:xfrm>
        </p:spPr>
      </p:pic>
      <p:pic>
        <p:nvPicPr>
          <p:cNvPr id="68611" name="Picture 3"/>
          <p:cNvPicPr>
            <a:picLocks noChangeAspect="1" noChangeArrowheads="1"/>
          </p:cNvPicPr>
          <p:nvPr/>
        </p:nvPicPr>
        <p:blipFill>
          <a:blip r:embed="rId3" cstate="print"/>
          <a:srcRect/>
          <a:stretch>
            <a:fillRect/>
          </a:stretch>
        </p:blipFill>
        <p:spPr bwMode="auto">
          <a:xfrm>
            <a:off x="5346700" y="4114800"/>
            <a:ext cx="3217863" cy="2413000"/>
          </a:xfrm>
          <a:prstGeom prst="rect">
            <a:avLst/>
          </a:prstGeom>
          <a:noFill/>
          <a:ln w="9525">
            <a:noFill/>
            <a:miter lim="800000"/>
            <a:headEnd/>
            <a:tailEnd/>
          </a:ln>
        </p:spPr>
      </p:pic>
      <p:pic>
        <p:nvPicPr>
          <p:cNvPr id="68612" name="Picture 5"/>
          <p:cNvPicPr>
            <a:picLocks noChangeAspect="1" noChangeArrowheads="1"/>
          </p:cNvPicPr>
          <p:nvPr/>
        </p:nvPicPr>
        <p:blipFill>
          <a:blip r:embed="rId4" cstate="print"/>
          <a:srcRect/>
          <a:stretch>
            <a:fillRect/>
          </a:stretch>
        </p:blipFill>
        <p:spPr bwMode="auto">
          <a:xfrm>
            <a:off x="850900" y="4164013"/>
            <a:ext cx="3086100" cy="2314575"/>
          </a:xfrm>
          <a:prstGeom prst="rect">
            <a:avLst/>
          </a:prstGeom>
          <a:noFill/>
          <a:ln w="9525">
            <a:noFill/>
            <a:miter lim="800000"/>
            <a:headEnd/>
            <a:tailEnd/>
          </a:ln>
        </p:spPr>
      </p:pic>
      <p:sp>
        <p:nvSpPr>
          <p:cNvPr id="68613" name="Date Placeholder 2"/>
          <p:cNvSpPr>
            <a:spLocks noGrp="1"/>
          </p:cNvSpPr>
          <p:nvPr>
            <p:ph type="dt" sz="quarter" idx="10"/>
          </p:nvPr>
        </p:nvSpPr>
        <p:spPr>
          <a:noFill/>
        </p:spPr>
        <p:txBody>
          <a:bodyPr/>
          <a:lstStyle/>
          <a:p>
            <a:r>
              <a:rPr lang="en-US" smtClean="0"/>
              <a:t>May 2011</a:t>
            </a:r>
          </a:p>
        </p:txBody>
      </p:sp>
      <p:sp>
        <p:nvSpPr>
          <p:cNvPr id="68614" name="Footer Placeholder 3"/>
          <p:cNvSpPr>
            <a:spLocks noGrp="1"/>
          </p:cNvSpPr>
          <p:nvPr>
            <p:ph type="ftr" sz="quarter" idx="11"/>
          </p:nvPr>
        </p:nvSpPr>
        <p:spPr>
          <a:noFill/>
        </p:spPr>
        <p:txBody>
          <a:bodyPr/>
          <a:lstStyle/>
          <a:p>
            <a:r>
              <a:rPr lang="en-US" smtClean="0"/>
              <a:t>Russ Markhovsky, InvisiTrack, Inc.</a:t>
            </a:r>
          </a:p>
        </p:txBody>
      </p:sp>
      <p:sp>
        <p:nvSpPr>
          <p:cNvPr id="68615" name="Slide Number Placeholder 4"/>
          <p:cNvSpPr>
            <a:spLocks noGrp="1"/>
          </p:cNvSpPr>
          <p:nvPr>
            <p:ph type="sldNum" sz="quarter" idx="12"/>
          </p:nvPr>
        </p:nvSpPr>
        <p:spPr>
          <a:noFill/>
        </p:spPr>
        <p:txBody>
          <a:bodyPr/>
          <a:lstStyle/>
          <a:p>
            <a:r>
              <a:rPr lang="en-US" smtClean="0"/>
              <a:t>Slide </a:t>
            </a:r>
            <a:fld id="{6715BC7E-72F4-4E7D-8D14-EF6E33768E9E}" type="slidenum">
              <a:rPr lang="en-US" smtClean="0"/>
              <a:pPr/>
              <a:t>27</a:t>
            </a:fld>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mtClean="0"/>
              <a:t>Result</a:t>
            </a:r>
          </a:p>
        </p:txBody>
      </p:sp>
      <p:pic>
        <p:nvPicPr>
          <p:cNvPr id="69634" name="Picture 3"/>
          <p:cNvPicPr>
            <a:picLocks noChangeAspect="1" noChangeArrowheads="1"/>
          </p:cNvPicPr>
          <p:nvPr/>
        </p:nvPicPr>
        <p:blipFill>
          <a:blip r:embed="rId2" cstate="print"/>
          <a:srcRect/>
          <a:stretch>
            <a:fillRect/>
          </a:stretch>
        </p:blipFill>
        <p:spPr bwMode="auto">
          <a:xfrm>
            <a:off x="1905000" y="1879600"/>
            <a:ext cx="5570538" cy="4178300"/>
          </a:xfrm>
          <a:prstGeom prst="rect">
            <a:avLst/>
          </a:prstGeom>
          <a:noFill/>
          <a:ln w="9525">
            <a:noFill/>
            <a:miter lim="800000"/>
            <a:headEnd/>
            <a:tailEnd/>
          </a:ln>
        </p:spPr>
      </p:pic>
      <p:sp>
        <p:nvSpPr>
          <p:cNvPr id="6" name="Flowchart: Connector 5"/>
          <p:cNvSpPr/>
          <p:nvPr/>
        </p:nvSpPr>
        <p:spPr>
          <a:xfrm>
            <a:off x="3721100" y="4076700"/>
            <a:ext cx="228600" cy="228600"/>
          </a:xfrm>
          <a:prstGeom prst="flowChartConnector">
            <a:avLst/>
          </a:prstGeom>
          <a:solidFill>
            <a:schemeClr val="accent2">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9636" name="Date Placeholder 2"/>
          <p:cNvSpPr>
            <a:spLocks noGrp="1"/>
          </p:cNvSpPr>
          <p:nvPr>
            <p:ph type="dt" sz="quarter" idx="10"/>
          </p:nvPr>
        </p:nvSpPr>
        <p:spPr>
          <a:noFill/>
        </p:spPr>
        <p:txBody>
          <a:bodyPr/>
          <a:lstStyle/>
          <a:p>
            <a:r>
              <a:rPr lang="en-US" smtClean="0"/>
              <a:t>May 2011</a:t>
            </a:r>
          </a:p>
        </p:txBody>
      </p:sp>
      <p:sp>
        <p:nvSpPr>
          <p:cNvPr id="69637" name="Footer Placeholder 3"/>
          <p:cNvSpPr>
            <a:spLocks noGrp="1"/>
          </p:cNvSpPr>
          <p:nvPr>
            <p:ph type="ftr" sz="quarter" idx="11"/>
          </p:nvPr>
        </p:nvSpPr>
        <p:spPr>
          <a:noFill/>
        </p:spPr>
        <p:txBody>
          <a:bodyPr/>
          <a:lstStyle/>
          <a:p>
            <a:r>
              <a:rPr lang="en-US" smtClean="0"/>
              <a:t>Russ Markhovsky, InvisiTrack, Inc.</a:t>
            </a:r>
          </a:p>
        </p:txBody>
      </p:sp>
      <p:sp>
        <p:nvSpPr>
          <p:cNvPr id="69638" name="Slide Number Placeholder 4"/>
          <p:cNvSpPr>
            <a:spLocks noGrp="1"/>
          </p:cNvSpPr>
          <p:nvPr>
            <p:ph type="sldNum" sz="quarter" idx="12"/>
          </p:nvPr>
        </p:nvSpPr>
        <p:spPr>
          <a:noFill/>
        </p:spPr>
        <p:txBody>
          <a:bodyPr/>
          <a:lstStyle/>
          <a:p>
            <a:r>
              <a:rPr lang="en-US" smtClean="0"/>
              <a:t>Slide </a:t>
            </a:r>
            <a:fld id="{AE792C87-A5BF-43D9-BAD7-4530AFF13F2C}" type="slidenum">
              <a:rPr lang="en-US" smtClean="0"/>
              <a:pPr/>
              <a:t>28</a:t>
            </a:fld>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p:cNvPicPr>
            <a:picLocks noChangeAspect="1" noChangeArrowheads="1"/>
          </p:cNvPicPr>
          <p:nvPr/>
        </p:nvPicPr>
        <p:blipFill>
          <a:blip r:embed="rId2" cstate="print"/>
          <a:srcRect/>
          <a:stretch>
            <a:fillRect/>
          </a:stretch>
        </p:blipFill>
        <p:spPr bwMode="auto">
          <a:xfrm>
            <a:off x="4375150" y="1508125"/>
            <a:ext cx="4641850" cy="3463925"/>
          </a:xfrm>
          <a:prstGeom prst="rect">
            <a:avLst/>
          </a:prstGeom>
          <a:noFill/>
          <a:ln w="9525">
            <a:noFill/>
            <a:miter lim="800000"/>
            <a:headEnd/>
            <a:tailEnd/>
          </a:ln>
        </p:spPr>
      </p:pic>
      <p:sp>
        <p:nvSpPr>
          <p:cNvPr id="70658" name="Title 1"/>
          <p:cNvSpPr>
            <a:spLocks noGrp="1"/>
          </p:cNvSpPr>
          <p:nvPr>
            <p:ph type="title"/>
          </p:nvPr>
        </p:nvSpPr>
        <p:spPr/>
        <p:txBody>
          <a:bodyPr/>
          <a:lstStyle/>
          <a:p>
            <a:pPr eaLnBrk="1" hangingPunct="1"/>
            <a:r>
              <a:rPr lang="en-US" smtClean="0">
                <a:solidFill>
                  <a:srgbClr val="0033CC"/>
                </a:solidFill>
              </a:rPr>
              <a:t>UMBC Commons</a:t>
            </a:r>
          </a:p>
        </p:txBody>
      </p:sp>
      <p:pic>
        <p:nvPicPr>
          <p:cNvPr id="70659" name="Picture 2"/>
          <p:cNvPicPr>
            <a:picLocks noChangeAspect="1" noChangeArrowheads="1"/>
          </p:cNvPicPr>
          <p:nvPr/>
        </p:nvPicPr>
        <p:blipFill>
          <a:blip r:embed="rId3" cstate="print"/>
          <a:srcRect/>
          <a:stretch>
            <a:fillRect/>
          </a:stretch>
        </p:blipFill>
        <p:spPr bwMode="auto">
          <a:xfrm>
            <a:off x="396875" y="3178175"/>
            <a:ext cx="4781550" cy="3586163"/>
          </a:xfrm>
          <a:prstGeom prst="rect">
            <a:avLst/>
          </a:prstGeom>
          <a:noFill/>
          <a:ln w="9525">
            <a:noFill/>
            <a:miter lim="800000"/>
            <a:headEnd/>
            <a:tailEnd/>
          </a:ln>
        </p:spPr>
      </p:pic>
      <p:sp>
        <p:nvSpPr>
          <p:cNvPr id="5" name="Flowchart: Connector 4"/>
          <p:cNvSpPr/>
          <p:nvPr/>
        </p:nvSpPr>
        <p:spPr>
          <a:xfrm>
            <a:off x="2628900" y="4876800"/>
            <a:ext cx="228600" cy="228600"/>
          </a:xfrm>
          <a:prstGeom prst="flowChartConnector">
            <a:avLst/>
          </a:prstGeom>
          <a:solidFill>
            <a:schemeClr val="accent2">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0661" name="Date Placeholder 2"/>
          <p:cNvSpPr>
            <a:spLocks noGrp="1"/>
          </p:cNvSpPr>
          <p:nvPr>
            <p:ph type="dt" sz="quarter" idx="10"/>
          </p:nvPr>
        </p:nvSpPr>
        <p:spPr>
          <a:noFill/>
        </p:spPr>
        <p:txBody>
          <a:bodyPr/>
          <a:lstStyle/>
          <a:p>
            <a:r>
              <a:rPr lang="en-US" smtClean="0"/>
              <a:t>May 2011</a:t>
            </a:r>
          </a:p>
        </p:txBody>
      </p:sp>
      <p:sp>
        <p:nvSpPr>
          <p:cNvPr id="70662" name="Footer Placeholder 3"/>
          <p:cNvSpPr>
            <a:spLocks noGrp="1"/>
          </p:cNvSpPr>
          <p:nvPr>
            <p:ph type="ftr" sz="quarter" idx="11"/>
          </p:nvPr>
        </p:nvSpPr>
        <p:spPr>
          <a:noFill/>
        </p:spPr>
        <p:txBody>
          <a:bodyPr/>
          <a:lstStyle/>
          <a:p>
            <a:r>
              <a:rPr lang="en-US" smtClean="0"/>
              <a:t>Russ Markhovsky, InvisiTrack, Inc.</a:t>
            </a:r>
          </a:p>
        </p:txBody>
      </p:sp>
      <p:sp>
        <p:nvSpPr>
          <p:cNvPr id="70663" name="Slide Number Placeholder 5"/>
          <p:cNvSpPr>
            <a:spLocks noGrp="1"/>
          </p:cNvSpPr>
          <p:nvPr>
            <p:ph type="sldNum" sz="quarter" idx="12"/>
          </p:nvPr>
        </p:nvSpPr>
        <p:spPr>
          <a:noFill/>
        </p:spPr>
        <p:txBody>
          <a:bodyPr/>
          <a:lstStyle/>
          <a:p>
            <a:r>
              <a:rPr lang="en-US" smtClean="0"/>
              <a:t>Slide </a:t>
            </a:r>
            <a:fld id="{1FED69FC-39B3-4A79-9E26-73872FB7026B}" type="slidenum">
              <a:rPr lang="en-US" smtClean="0"/>
              <a:pPr/>
              <a:t>29</a:t>
            </a:fld>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ctrTitle"/>
          </p:nvPr>
        </p:nvSpPr>
        <p:spPr/>
        <p:txBody>
          <a:bodyPr/>
          <a:lstStyle/>
          <a:p>
            <a:pPr eaLnBrk="1" hangingPunct="1"/>
            <a:r>
              <a:rPr lang="en-US" smtClean="0">
                <a:solidFill>
                  <a:srgbClr val="003399"/>
                </a:solidFill>
              </a:rPr>
              <a:t>Precision Indoor Location:</a:t>
            </a:r>
            <a:br>
              <a:rPr lang="en-US" smtClean="0">
                <a:solidFill>
                  <a:srgbClr val="003399"/>
                </a:solidFill>
              </a:rPr>
            </a:br>
            <a:endParaRPr lang="en-US" smtClean="0">
              <a:solidFill>
                <a:srgbClr val="003399"/>
              </a:solidFill>
            </a:endParaRPr>
          </a:p>
        </p:txBody>
      </p:sp>
      <p:sp>
        <p:nvSpPr>
          <p:cNvPr id="34818" name="Rectangle 3"/>
          <p:cNvSpPr>
            <a:spLocks noGrp="1" noChangeArrowheads="1"/>
          </p:cNvSpPr>
          <p:nvPr>
            <p:ph type="subTitle" idx="1"/>
          </p:nvPr>
        </p:nvSpPr>
        <p:spPr>
          <a:xfrm>
            <a:off x="1371600" y="3065463"/>
            <a:ext cx="6400800" cy="2573337"/>
          </a:xfrm>
        </p:spPr>
        <p:txBody>
          <a:bodyPr/>
          <a:lstStyle/>
          <a:p>
            <a:pPr eaLnBrk="1" hangingPunct="1"/>
            <a:r>
              <a:rPr lang="en-US" smtClean="0"/>
              <a:t>The InvisiTrack Solution</a:t>
            </a:r>
          </a:p>
          <a:p>
            <a:pPr eaLnBrk="1" hangingPunct="1"/>
            <a:endParaRPr lang="en-US" smtClean="0"/>
          </a:p>
          <a:p>
            <a:pPr eaLnBrk="1" hangingPunct="1"/>
            <a:r>
              <a:rPr lang="en-US" smtClean="0"/>
              <a:t>Presented to 802.22 Group</a:t>
            </a:r>
          </a:p>
          <a:p>
            <a:pPr eaLnBrk="1" hangingPunct="1"/>
            <a:r>
              <a:rPr lang="en-US" smtClean="0"/>
              <a:t>May 5, 2011</a:t>
            </a:r>
          </a:p>
        </p:txBody>
      </p:sp>
      <p:sp>
        <p:nvSpPr>
          <p:cNvPr id="34819" name="Date Placeholder 1"/>
          <p:cNvSpPr>
            <a:spLocks noGrp="1"/>
          </p:cNvSpPr>
          <p:nvPr>
            <p:ph type="dt" sz="quarter" idx="10"/>
          </p:nvPr>
        </p:nvSpPr>
        <p:spPr>
          <a:noFill/>
        </p:spPr>
        <p:txBody>
          <a:bodyPr/>
          <a:lstStyle/>
          <a:p>
            <a:r>
              <a:rPr lang="en-US" smtClean="0"/>
              <a:t>May 2011</a:t>
            </a:r>
          </a:p>
        </p:txBody>
      </p:sp>
      <p:sp>
        <p:nvSpPr>
          <p:cNvPr id="34820" name="Footer Placeholder 2"/>
          <p:cNvSpPr>
            <a:spLocks noGrp="1"/>
          </p:cNvSpPr>
          <p:nvPr>
            <p:ph type="ftr" sz="quarter" idx="11"/>
          </p:nvPr>
        </p:nvSpPr>
        <p:spPr>
          <a:noFill/>
        </p:spPr>
        <p:txBody>
          <a:bodyPr/>
          <a:lstStyle/>
          <a:p>
            <a:r>
              <a:rPr lang="en-US" smtClean="0"/>
              <a:t>Russ Markhovsky, InvisiTrack, Inc.</a:t>
            </a:r>
          </a:p>
        </p:txBody>
      </p:sp>
      <p:sp>
        <p:nvSpPr>
          <p:cNvPr id="34821" name="Slide Number Placeholder 3"/>
          <p:cNvSpPr>
            <a:spLocks noGrp="1"/>
          </p:cNvSpPr>
          <p:nvPr>
            <p:ph type="sldNum" sz="quarter" idx="12"/>
          </p:nvPr>
        </p:nvSpPr>
        <p:spPr>
          <a:noFill/>
        </p:spPr>
        <p:txBody>
          <a:bodyPr/>
          <a:lstStyle/>
          <a:p>
            <a:r>
              <a:rPr lang="en-US" smtClean="0"/>
              <a:t>Slide </a:t>
            </a:r>
            <a:fld id="{796394ED-CA91-4313-8E7C-CAE041B7E7A3}" type="slidenum">
              <a:rPr lang="en-US" smtClean="0"/>
              <a:pPr/>
              <a:t>3</a:t>
            </a:fld>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6"/>
          <p:cNvPicPr>
            <a:picLocks noChangeAspect="1" noChangeArrowheads="1"/>
          </p:cNvPicPr>
          <p:nvPr/>
        </p:nvPicPr>
        <p:blipFill>
          <a:blip r:embed="rId2" cstate="print"/>
          <a:srcRect/>
          <a:stretch>
            <a:fillRect/>
          </a:stretch>
        </p:blipFill>
        <p:spPr bwMode="auto">
          <a:xfrm>
            <a:off x="596900" y="1477963"/>
            <a:ext cx="7810500" cy="5172075"/>
          </a:xfrm>
          <a:prstGeom prst="rect">
            <a:avLst/>
          </a:prstGeom>
          <a:noFill/>
          <a:ln w="9525">
            <a:noFill/>
            <a:miter lim="800000"/>
            <a:headEnd/>
            <a:tailEnd/>
          </a:ln>
        </p:spPr>
      </p:pic>
      <p:sp>
        <p:nvSpPr>
          <p:cNvPr id="71682" name="Title 1"/>
          <p:cNvSpPr>
            <a:spLocks noGrp="1"/>
          </p:cNvSpPr>
          <p:nvPr>
            <p:ph type="title"/>
          </p:nvPr>
        </p:nvSpPr>
        <p:spPr/>
        <p:txBody>
          <a:bodyPr/>
          <a:lstStyle/>
          <a:p>
            <a:pPr eaLnBrk="1" hangingPunct="1"/>
            <a:r>
              <a:rPr lang="en-US" smtClean="0">
                <a:solidFill>
                  <a:srgbClr val="0033CC"/>
                </a:solidFill>
              </a:rPr>
              <a:t>UMBC Parking Garage (Example 2)</a:t>
            </a:r>
          </a:p>
        </p:txBody>
      </p:sp>
      <p:pic>
        <p:nvPicPr>
          <p:cNvPr id="71683" name="Picture 3"/>
          <p:cNvPicPr>
            <a:picLocks noChangeAspect="1" noChangeArrowheads="1"/>
          </p:cNvPicPr>
          <p:nvPr/>
        </p:nvPicPr>
        <p:blipFill>
          <a:blip r:embed="rId3" cstate="print"/>
          <a:srcRect/>
          <a:stretch>
            <a:fillRect/>
          </a:stretch>
        </p:blipFill>
        <p:spPr bwMode="auto">
          <a:xfrm>
            <a:off x="762000" y="1612900"/>
            <a:ext cx="3370263" cy="2527300"/>
          </a:xfrm>
          <a:prstGeom prst="rect">
            <a:avLst/>
          </a:prstGeom>
          <a:noFill/>
          <a:ln w="9525">
            <a:noFill/>
            <a:miter lim="800000"/>
            <a:headEnd/>
            <a:tailEnd/>
          </a:ln>
        </p:spPr>
      </p:pic>
      <p:pic>
        <p:nvPicPr>
          <p:cNvPr id="71684" name="Picture 4"/>
          <p:cNvPicPr>
            <a:picLocks noChangeAspect="1" noChangeArrowheads="1"/>
          </p:cNvPicPr>
          <p:nvPr/>
        </p:nvPicPr>
        <p:blipFill>
          <a:blip r:embed="rId4" cstate="print"/>
          <a:srcRect/>
          <a:stretch>
            <a:fillRect/>
          </a:stretch>
        </p:blipFill>
        <p:spPr bwMode="auto">
          <a:xfrm>
            <a:off x="4876800" y="1689100"/>
            <a:ext cx="3167063" cy="2374900"/>
          </a:xfrm>
          <a:prstGeom prst="rect">
            <a:avLst/>
          </a:prstGeom>
          <a:noFill/>
          <a:ln w="9525">
            <a:noFill/>
            <a:miter lim="800000"/>
            <a:headEnd/>
            <a:tailEnd/>
          </a:ln>
        </p:spPr>
      </p:pic>
      <p:pic>
        <p:nvPicPr>
          <p:cNvPr id="71685" name="Picture 5"/>
          <p:cNvPicPr>
            <a:picLocks noChangeAspect="1" noChangeArrowheads="1"/>
          </p:cNvPicPr>
          <p:nvPr/>
        </p:nvPicPr>
        <p:blipFill>
          <a:blip r:embed="rId5" cstate="print"/>
          <a:srcRect/>
          <a:stretch>
            <a:fillRect/>
          </a:stretch>
        </p:blipFill>
        <p:spPr bwMode="auto">
          <a:xfrm>
            <a:off x="2662238" y="4140200"/>
            <a:ext cx="3403600" cy="2552700"/>
          </a:xfrm>
          <a:prstGeom prst="rect">
            <a:avLst/>
          </a:prstGeom>
          <a:noFill/>
          <a:ln w="9525">
            <a:noFill/>
            <a:miter lim="800000"/>
            <a:headEnd/>
            <a:tailEnd/>
          </a:ln>
        </p:spPr>
      </p:pic>
      <p:sp>
        <p:nvSpPr>
          <p:cNvPr id="71686" name="Date Placeholder 2"/>
          <p:cNvSpPr>
            <a:spLocks noGrp="1"/>
          </p:cNvSpPr>
          <p:nvPr>
            <p:ph type="dt" sz="quarter" idx="10"/>
          </p:nvPr>
        </p:nvSpPr>
        <p:spPr>
          <a:noFill/>
        </p:spPr>
        <p:txBody>
          <a:bodyPr/>
          <a:lstStyle/>
          <a:p>
            <a:r>
              <a:rPr lang="en-US" smtClean="0"/>
              <a:t>May 2011</a:t>
            </a:r>
          </a:p>
        </p:txBody>
      </p:sp>
      <p:sp>
        <p:nvSpPr>
          <p:cNvPr id="71687" name="Footer Placeholder 3"/>
          <p:cNvSpPr>
            <a:spLocks noGrp="1"/>
          </p:cNvSpPr>
          <p:nvPr>
            <p:ph type="ftr" sz="quarter" idx="11"/>
          </p:nvPr>
        </p:nvSpPr>
        <p:spPr>
          <a:noFill/>
        </p:spPr>
        <p:txBody>
          <a:bodyPr/>
          <a:lstStyle/>
          <a:p>
            <a:r>
              <a:rPr lang="en-US" smtClean="0"/>
              <a:t>Russ Markhovsky, InvisiTrack, Inc.</a:t>
            </a:r>
          </a:p>
        </p:txBody>
      </p:sp>
      <p:sp>
        <p:nvSpPr>
          <p:cNvPr id="71688" name="Slide Number Placeholder 4"/>
          <p:cNvSpPr>
            <a:spLocks noGrp="1"/>
          </p:cNvSpPr>
          <p:nvPr>
            <p:ph type="sldNum" sz="quarter" idx="12"/>
          </p:nvPr>
        </p:nvSpPr>
        <p:spPr>
          <a:noFill/>
        </p:spPr>
        <p:txBody>
          <a:bodyPr/>
          <a:lstStyle/>
          <a:p>
            <a:r>
              <a:rPr lang="en-US" smtClean="0"/>
              <a:t>Slide </a:t>
            </a:r>
            <a:fld id="{7A714C96-01D1-41CC-A33D-8276023E1FDA}" type="slidenum">
              <a:rPr lang="en-US" smtClean="0"/>
              <a:pPr/>
              <a:t>30</a:t>
            </a:fld>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US" smtClean="0">
                <a:solidFill>
                  <a:srgbClr val="0033CC"/>
                </a:solidFill>
              </a:rPr>
              <a:t>Conversion to Distance</a:t>
            </a:r>
          </a:p>
        </p:txBody>
      </p:sp>
      <p:pic>
        <p:nvPicPr>
          <p:cNvPr id="72706" name="Picture 3"/>
          <p:cNvPicPr>
            <a:picLocks noChangeAspect="1" noChangeArrowheads="1"/>
          </p:cNvPicPr>
          <p:nvPr/>
        </p:nvPicPr>
        <p:blipFill>
          <a:blip r:embed="rId2" cstate="print"/>
          <a:srcRect/>
          <a:stretch>
            <a:fillRect/>
          </a:stretch>
        </p:blipFill>
        <p:spPr bwMode="auto">
          <a:xfrm>
            <a:off x="254000" y="1714500"/>
            <a:ext cx="3065463" cy="2298700"/>
          </a:xfrm>
          <a:prstGeom prst="rect">
            <a:avLst/>
          </a:prstGeom>
          <a:noFill/>
          <a:ln w="9525">
            <a:noFill/>
            <a:miter lim="800000"/>
            <a:headEnd/>
            <a:tailEnd/>
          </a:ln>
        </p:spPr>
      </p:pic>
      <p:pic>
        <p:nvPicPr>
          <p:cNvPr id="72707" name="Picture 4"/>
          <p:cNvPicPr>
            <a:picLocks noChangeAspect="1" noChangeArrowheads="1"/>
          </p:cNvPicPr>
          <p:nvPr/>
        </p:nvPicPr>
        <p:blipFill>
          <a:blip r:embed="rId3" cstate="print"/>
          <a:srcRect/>
          <a:stretch>
            <a:fillRect/>
          </a:stretch>
        </p:blipFill>
        <p:spPr bwMode="auto">
          <a:xfrm>
            <a:off x="4241800" y="1465263"/>
            <a:ext cx="3441700" cy="2581275"/>
          </a:xfrm>
          <a:prstGeom prst="rect">
            <a:avLst/>
          </a:prstGeom>
          <a:noFill/>
          <a:ln w="9525">
            <a:noFill/>
            <a:miter lim="800000"/>
            <a:headEnd/>
            <a:tailEnd/>
          </a:ln>
        </p:spPr>
      </p:pic>
      <p:pic>
        <p:nvPicPr>
          <p:cNvPr id="72708" name="Picture 5"/>
          <p:cNvPicPr>
            <a:picLocks noChangeAspect="1" noChangeArrowheads="1"/>
          </p:cNvPicPr>
          <p:nvPr/>
        </p:nvPicPr>
        <p:blipFill>
          <a:blip r:embed="rId4" cstate="print"/>
          <a:srcRect/>
          <a:stretch>
            <a:fillRect/>
          </a:stretch>
        </p:blipFill>
        <p:spPr bwMode="auto">
          <a:xfrm>
            <a:off x="2349500" y="4148138"/>
            <a:ext cx="2959100" cy="2219325"/>
          </a:xfrm>
          <a:prstGeom prst="rect">
            <a:avLst/>
          </a:prstGeom>
          <a:noFill/>
          <a:ln w="9525">
            <a:noFill/>
            <a:miter lim="800000"/>
            <a:headEnd/>
            <a:tailEnd/>
          </a:ln>
        </p:spPr>
      </p:pic>
      <p:sp>
        <p:nvSpPr>
          <p:cNvPr id="72709" name="Date Placeholder 2"/>
          <p:cNvSpPr>
            <a:spLocks noGrp="1"/>
          </p:cNvSpPr>
          <p:nvPr>
            <p:ph type="dt" sz="quarter" idx="10"/>
          </p:nvPr>
        </p:nvSpPr>
        <p:spPr>
          <a:noFill/>
        </p:spPr>
        <p:txBody>
          <a:bodyPr/>
          <a:lstStyle/>
          <a:p>
            <a:r>
              <a:rPr lang="en-US" smtClean="0"/>
              <a:t>May 2011</a:t>
            </a:r>
          </a:p>
        </p:txBody>
      </p:sp>
      <p:sp>
        <p:nvSpPr>
          <p:cNvPr id="72710" name="Footer Placeholder 3"/>
          <p:cNvSpPr>
            <a:spLocks noGrp="1"/>
          </p:cNvSpPr>
          <p:nvPr>
            <p:ph type="ftr" sz="quarter" idx="11"/>
          </p:nvPr>
        </p:nvSpPr>
        <p:spPr>
          <a:noFill/>
        </p:spPr>
        <p:txBody>
          <a:bodyPr/>
          <a:lstStyle/>
          <a:p>
            <a:r>
              <a:rPr lang="en-US" smtClean="0"/>
              <a:t>Russ Markhovsky, InvisiTrack, Inc.</a:t>
            </a:r>
          </a:p>
        </p:txBody>
      </p:sp>
      <p:sp>
        <p:nvSpPr>
          <p:cNvPr id="72711" name="Slide Number Placeholder 4"/>
          <p:cNvSpPr>
            <a:spLocks noGrp="1"/>
          </p:cNvSpPr>
          <p:nvPr>
            <p:ph type="sldNum" sz="quarter" idx="12"/>
          </p:nvPr>
        </p:nvSpPr>
        <p:spPr>
          <a:noFill/>
        </p:spPr>
        <p:txBody>
          <a:bodyPr/>
          <a:lstStyle/>
          <a:p>
            <a:r>
              <a:rPr lang="en-US" smtClean="0"/>
              <a:t>Slide </a:t>
            </a:r>
            <a:fld id="{CDEBFC77-A401-42EF-9440-C72F68D444FE}" type="slidenum">
              <a:rPr lang="en-US" smtClean="0"/>
              <a:pPr/>
              <a:t>31</a:t>
            </a:fld>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smtClean="0">
                <a:solidFill>
                  <a:srgbClr val="0033CC"/>
                </a:solidFill>
              </a:rPr>
              <a:t>Result</a:t>
            </a:r>
          </a:p>
        </p:txBody>
      </p:sp>
      <p:pic>
        <p:nvPicPr>
          <p:cNvPr id="73730" name="Picture 2"/>
          <p:cNvPicPr>
            <a:picLocks noGrp="1" noChangeAspect="1" noChangeArrowheads="1"/>
          </p:cNvPicPr>
          <p:nvPr>
            <p:ph idx="1"/>
          </p:nvPr>
        </p:nvPicPr>
        <p:blipFill>
          <a:blip r:embed="rId2" cstate="print"/>
          <a:srcRect/>
          <a:stretch>
            <a:fillRect/>
          </a:stretch>
        </p:blipFill>
        <p:spPr>
          <a:xfrm>
            <a:off x="1557338" y="1600200"/>
            <a:ext cx="6029325" cy="4525963"/>
          </a:xfrm>
        </p:spPr>
      </p:pic>
      <p:sp>
        <p:nvSpPr>
          <p:cNvPr id="5" name="Flowchart: Connector 4"/>
          <p:cNvSpPr/>
          <p:nvPr/>
        </p:nvSpPr>
        <p:spPr>
          <a:xfrm>
            <a:off x="2641600" y="4254500"/>
            <a:ext cx="228600" cy="228600"/>
          </a:xfrm>
          <a:prstGeom prst="flowChartConnector">
            <a:avLst/>
          </a:prstGeom>
          <a:solidFill>
            <a:schemeClr val="accent2">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3732" name="Date Placeholder 2"/>
          <p:cNvSpPr>
            <a:spLocks noGrp="1"/>
          </p:cNvSpPr>
          <p:nvPr>
            <p:ph type="dt" sz="quarter" idx="10"/>
          </p:nvPr>
        </p:nvSpPr>
        <p:spPr>
          <a:noFill/>
        </p:spPr>
        <p:txBody>
          <a:bodyPr/>
          <a:lstStyle/>
          <a:p>
            <a:r>
              <a:rPr lang="en-US" smtClean="0"/>
              <a:t>May 2011</a:t>
            </a:r>
          </a:p>
        </p:txBody>
      </p:sp>
      <p:sp>
        <p:nvSpPr>
          <p:cNvPr id="73733" name="Footer Placeholder 3"/>
          <p:cNvSpPr>
            <a:spLocks noGrp="1"/>
          </p:cNvSpPr>
          <p:nvPr>
            <p:ph type="ftr" sz="quarter" idx="11"/>
          </p:nvPr>
        </p:nvSpPr>
        <p:spPr>
          <a:noFill/>
        </p:spPr>
        <p:txBody>
          <a:bodyPr/>
          <a:lstStyle/>
          <a:p>
            <a:r>
              <a:rPr lang="en-US" smtClean="0"/>
              <a:t>Russ Markhovsky, InvisiTrack, Inc.</a:t>
            </a:r>
          </a:p>
        </p:txBody>
      </p:sp>
      <p:sp>
        <p:nvSpPr>
          <p:cNvPr id="73734" name="Slide Number Placeholder 5"/>
          <p:cNvSpPr>
            <a:spLocks noGrp="1"/>
          </p:cNvSpPr>
          <p:nvPr>
            <p:ph type="sldNum" sz="quarter" idx="12"/>
          </p:nvPr>
        </p:nvSpPr>
        <p:spPr>
          <a:noFill/>
        </p:spPr>
        <p:txBody>
          <a:bodyPr/>
          <a:lstStyle/>
          <a:p>
            <a:r>
              <a:rPr lang="en-US" smtClean="0"/>
              <a:t>Slide </a:t>
            </a:r>
            <a:fld id="{47509D16-4F0E-4C09-B2AC-F5EC5A42DA97}" type="slidenum">
              <a:rPr lang="en-US" smtClean="0"/>
              <a:pPr/>
              <a:t>32</a:t>
            </a:fld>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609600"/>
            <a:ext cx="7924800" cy="868363"/>
          </a:xfrm>
        </p:spPr>
        <p:txBody>
          <a:bodyPr/>
          <a:lstStyle/>
          <a:p>
            <a:pPr eaLnBrk="1" hangingPunct="1"/>
            <a:r>
              <a:rPr lang="en-US" sz="3600" smtClean="0">
                <a:solidFill>
                  <a:srgbClr val="003399"/>
                </a:solidFill>
              </a:rPr>
              <a:t>InvisiTrack Solution Overview</a:t>
            </a:r>
          </a:p>
        </p:txBody>
      </p:sp>
      <p:sp>
        <p:nvSpPr>
          <p:cNvPr id="35842" name="Content Placeholder 2"/>
          <p:cNvSpPr>
            <a:spLocks noGrp="1"/>
          </p:cNvSpPr>
          <p:nvPr>
            <p:ph idx="1"/>
          </p:nvPr>
        </p:nvSpPr>
        <p:spPr>
          <a:xfrm>
            <a:off x="457200" y="1516063"/>
            <a:ext cx="8229600" cy="4884737"/>
          </a:xfrm>
        </p:spPr>
        <p:txBody>
          <a:bodyPr/>
          <a:lstStyle/>
          <a:p>
            <a:pPr eaLnBrk="1" hangingPunct="1"/>
            <a:r>
              <a:rPr lang="en-US" sz="2000" smtClean="0">
                <a:cs typeface="Arial" charset="0"/>
              </a:rPr>
              <a:t>Developed for indoor and challenging outdoor environments</a:t>
            </a:r>
          </a:p>
          <a:p>
            <a:pPr lvl="1" eaLnBrk="1" hangingPunct="1"/>
            <a:r>
              <a:rPr lang="en-US" sz="1800" smtClean="0">
                <a:cs typeface="Arial" charset="0"/>
              </a:rPr>
              <a:t>Dense multipath environment</a:t>
            </a:r>
            <a:endParaRPr lang="en-US" sz="1600" smtClean="0">
              <a:cs typeface="Arial" charset="0"/>
            </a:endParaRPr>
          </a:p>
          <a:p>
            <a:pPr eaLnBrk="1" hangingPunct="1"/>
            <a:r>
              <a:rPr lang="en-US" sz="2000" smtClean="0">
                <a:cs typeface="Arial" charset="0"/>
              </a:rPr>
              <a:t>Low computational intensity multipath mitigation algorithms</a:t>
            </a:r>
          </a:p>
          <a:p>
            <a:pPr lvl="1" eaLnBrk="1" hangingPunct="1"/>
            <a:r>
              <a:rPr lang="en-US" sz="1800" smtClean="0">
                <a:cs typeface="Arial" charset="0"/>
              </a:rPr>
              <a:t>Can be executed in software by a nomadic CPE/ mobile terminal</a:t>
            </a:r>
          </a:p>
          <a:p>
            <a:pPr eaLnBrk="1" hangingPunct="1"/>
            <a:r>
              <a:rPr lang="en-US" sz="2000" smtClean="0">
                <a:cs typeface="Arial" charset="0"/>
              </a:rPr>
              <a:t>Developed for mobile environment</a:t>
            </a:r>
          </a:p>
          <a:p>
            <a:pPr lvl="1" eaLnBrk="1" hangingPunct="1"/>
            <a:r>
              <a:rPr lang="en-US" sz="1800" smtClean="0">
                <a:cs typeface="Arial" charset="0"/>
              </a:rPr>
              <a:t>Allows simultaneous tracking of several hundred terminals</a:t>
            </a:r>
          </a:p>
          <a:p>
            <a:pPr eaLnBrk="1" hangingPunct="1"/>
            <a:r>
              <a:rPr lang="en-US" sz="2000" smtClean="0">
                <a:cs typeface="Arial" charset="0"/>
              </a:rPr>
              <a:t>Supports one-way and transponder distance measurements</a:t>
            </a:r>
          </a:p>
          <a:p>
            <a:pPr eaLnBrk="1" hangingPunct="1"/>
            <a:r>
              <a:rPr lang="en-US" sz="2000" smtClean="0">
                <a:cs typeface="Arial" charset="0"/>
              </a:rPr>
              <a:t>Same multipath mitigation can be used for determining DLOS distance and DOA/ AOA (direction/ angle of arrival)</a:t>
            </a:r>
          </a:p>
          <a:p>
            <a:pPr lvl="1" eaLnBrk="1" hangingPunct="1"/>
            <a:r>
              <a:rPr lang="en-US" sz="1800" smtClean="0">
                <a:cs typeface="Arial" charset="0"/>
              </a:rPr>
              <a:t>Supports geo-location by a single position reference (e.g. BS or CPE)  </a:t>
            </a:r>
          </a:p>
          <a:p>
            <a:pPr eaLnBrk="1" hangingPunct="1"/>
            <a:r>
              <a:rPr lang="en-US" sz="2000" smtClean="0">
                <a:cs typeface="Arial" charset="0"/>
              </a:rPr>
              <a:t>Compatible with the existing IEEE 802.22 Standard protocols/ infrastructure</a:t>
            </a:r>
          </a:p>
          <a:p>
            <a:pPr lvl="1" eaLnBrk="1" hangingPunct="1"/>
            <a:r>
              <a:rPr lang="en-US" sz="1800" smtClean="0">
                <a:cs typeface="Arial" charset="0"/>
              </a:rPr>
              <a:t>No changes in HW required</a:t>
            </a:r>
          </a:p>
          <a:p>
            <a:pPr lvl="1" eaLnBrk="1" hangingPunct="1"/>
            <a:r>
              <a:rPr lang="en-US" sz="1800" smtClean="0">
                <a:cs typeface="Arial" charset="0"/>
              </a:rPr>
              <a:t>No changes in PHY</a:t>
            </a:r>
          </a:p>
        </p:txBody>
      </p:sp>
      <p:sp>
        <p:nvSpPr>
          <p:cNvPr id="35843" name="Date Placeholder 1"/>
          <p:cNvSpPr>
            <a:spLocks noGrp="1"/>
          </p:cNvSpPr>
          <p:nvPr>
            <p:ph type="dt" sz="quarter" idx="10"/>
          </p:nvPr>
        </p:nvSpPr>
        <p:spPr>
          <a:noFill/>
        </p:spPr>
        <p:txBody>
          <a:bodyPr/>
          <a:lstStyle/>
          <a:p>
            <a:r>
              <a:rPr lang="en-US" smtClean="0"/>
              <a:t>May 2011</a:t>
            </a:r>
          </a:p>
        </p:txBody>
      </p:sp>
      <p:sp>
        <p:nvSpPr>
          <p:cNvPr id="35844" name="Footer Placeholder 2"/>
          <p:cNvSpPr>
            <a:spLocks noGrp="1"/>
          </p:cNvSpPr>
          <p:nvPr>
            <p:ph type="ftr" sz="quarter" idx="11"/>
          </p:nvPr>
        </p:nvSpPr>
        <p:spPr>
          <a:noFill/>
        </p:spPr>
        <p:txBody>
          <a:bodyPr/>
          <a:lstStyle/>
          <a:p>
            <a:r>
              <a:rPr lang="en-US" smtClean="0"/>
              <a:t>Russ Markhovsky, InvisiTrack, Inc.</a:t>
            </a:r>
          </a:p>
        </p:txBody>
      </p:sp>
      <p:sp>
        <p:nvSpPr>
          <p:cNvPr id="35845" name="Slide Number Placeholder 3"/>
          <p:cNvSpPr>
            <a:spLocks noGrp="1"/>
          </p:cNvSpPr>
          <p:nvPr>
            <p:ph type="sldNum" sz="quarter" idx="12"/>
          </p:nvPr>
        </p:nvSpPr>
        <p:spPr>
          <a:noFill/>
        </p:spPr>
        <p:txBody>
          <a:bodyPr/>
          <a:lstStyle/>
          <a:p>
            <a:r>
              <a:rPr lang="en-US" smtClean="0"/>
              <a:t>Slide </a:t>
            </a:r>
            <a:fld id="{9E6D8BD8-47A0-47ED-A4DE-98545DCA7B4D}" type="slidenum">
              <a:rPr lang="en-US" smtClean="0"/>
              <a:pPr/>
              <a:t>4</a:t>
            </a:fld>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ctrTitle"/>
          </p:nvPr>
        </p:nvSpPr>
        <p:spPr/>
        <p:txBody>
          <a:bodyPr/>
          <a:lstStyle/>
          <a:p>
            <a:pPr eaLnBrk="1" hangingPunct="1"/>
            <a:r>
              <a:rPr lang="en-US" smtClean="0">
                <a:solidFill>
                  <a:srgbClr val="0033CC"/>
                </a:solidFill>
              </a:rPr>
              <a:t>Suggested Amendment:</a:t>
            </a:r>
            <a:br>
              <a:rPr lang="en-US" smtClean="0">
                <a:solidFill>
                  <a:srgbClr val="0033CC"/>
                </a:solidFill>
              </a:rPr>
            </a:br>
            <a:r>
              <a:rPr lang="en-US" smtClean="0">
                <a:solidFill>
                  <a:srgbClr val="0033CC"/>
                </a:solidFill>
              </a:rPr>
              <a:t>Transponder Mode Option</a:t>
            </a:r>
          </a:p>
        </p:txBody>
      </p:sp>
      <p:sp>
        <p:nvSpPr>
          <p:cNvPr id="36866" name="Date Placeholder 1"/>
          <p:cNvSpPr>
            <a:spLocks noGrp="1"/>
          </p:cNvSpPr>
          <p:nvPr>
            <p:ph type="dt" sz="quarter" idx="10"/>
          </p:nvPr>
        </p:nvSpPr>
        <p:spPr>
          <a:noFill/>
        </p:spPr>
        <p:txBody>
          <a:bodyPr/>
          <a:lstStyle/>
          <a:p>
            <a:r>
              <a:rPr lang="en-US" smtClean="0"/>
              <a:t>May 2011</a:t>
            </a:r>
          </a:p>
        </p:txBody>
      </p:sp>
      <p:sp>
        <p:nvSpPr>
          <p:cNvPr id="36867" name="Footer Placeholder 2"/>
          <p:cNvSpPr>
            <a:spLocks noGrp="1"/>
          </p:cNvSpPr>
          <p:nvPr>
            <p:ph type="ftr" sz="quarter" idx="11"/>
          </p:nvPr>
        </p:nvSpPr>
        <p:spPr>
          <a:noFill/>
        </p:spPr>
        <p:txBody>
          <a:bodyPr/>
          <a:lstStyle/>
          <a:p>
            <a:r>
              <a:rPr lang="en-US" smtClean="0"/>
              <a:t>Russ Markhovsky, InvisiTrack, Inc.</a:t>
            </a:r>
          </a:p>
        </p:txBody>
      </p:sp>
      <p:sp>
        <p:nvSpPr>
          <p:cNvPr id="36868" name="Slide Number Placeholder 3"/>
          <p:cNvSpPr>
            <a:spLocks noGrp="1"/>
          </p:cNvSpPr>
          <p:nvPr>
            <p:ph type="sldNum" sz="quarter" idx="12"/>
          </p:nvPr>
        </p:nvSpPr>
        <p:spPr>
          <a:noFill/>
        </p:spPr>
        <p:txBody>
          <a:bodyPr/>
          <a:lstStyle/>
          <a:p>
            <a:r>
              <a:rPr lang="en-US" smtClean="0"/>
              <a:t>Slide </a:t>
            </a:r>
            <a:fld id="{24CFD30F-C58F-4F13-AB18-A7D115B5D3CB}" type="slidenum">
              <a:rPr lang="en-US" smtClean="0"/>
              <a:pPr/>
              <a:t>5</a:t>
            </a:fld>
            <a:endParaRPr lang="en-US" smtClean="0"/>
          </a:p>
        </p:txBody>
      </p:sp>
    </p:spTree>
    <p:extLst>
      <p:ext uri="{BB962C8B-B14F-4D97-AF65-F5344CB8AC3E}">
        <p14:creationId xmlns:p14="http://schemas.microsoft.com/office/powerpoint/2010/main" xmlns="" val="421378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dirty="0" smtClean="0"/>
              <a:t>Existing 802.22 Geo-Location Capability</a:t>
            </a:r>
          </a:p>
        </p:txBody>
      </p:sp>
      <p:sp>
        <p:nvSpPr>
          <p:cNvPr id="37890" name="Date Placeholder 3"/>
          <p:cNvSpPr>
            <a:spLocks noGrp="1"/>
          </p:cNvSpPr>
          <p:nvPr>
            <p:ph type="dt" sz="quarter" idx="10"/>
          </p:nvPr>
        </p:nvSpPr>
        <p:spPr>
          <a:noFill/>
        </p:spPr>
        <p:txBody>
          <a:bodyPr/>
          <a:lstStyle/>
          <a:p>
            <a:r>
              <a:rPr lang="en-US" smtClean="0"/>
              <a:t>May 2011</a:t>
            </a:r>
          </a:p>
        </p:txBody>
      </p:sp>
      <p:sp>
        <p:nvSpPr>
          <p:cNvPr id="37891" name="Footer Placeholder 4"/>
          <p:cNvSpPr>
            <a:spLocks noGrp="1"/>
          </p:cNvSpPr>
          <p:nvPr>
            <p:ph type="ftr" sz="quarter" idx="11"/>
          </p:nvPr>
        </p:nvSpPr>
        <p:spPr>
          <a:noFill/>
        </p:spPr>
        <p:txBody>
          <a:bodyPr/>
          <a:lstStyle/>
          <a:p>
            <a:r>
              <a:rPr lang="en-US" smtClean="0"/>
              <a:t>Russ Markhovsky, InvisiTrack, Inc.</a:t>
            </a:r>
          </a:p>
        </p:txBody>
      </p:sp>
      <p:sp>
        <p:nvSpPr>
          <p:cNvPr id="37892" name="Slide Number Placeholder 5"/>
          <p:cNvSpPr>
            <a:spLocks noGrp="1"/>
          </p:cNvSpPr>
          <p:nvPr>
            <p:ph type="sldNum" sz="quarter" idx="12"/>
          </p:nvPr>
        </p:nvSpPr>
        <p:spPr>
          <a:noFill/>
        </p:spPr>
        <p:txBody>
          <a:bodyPr/>
          <a:lstStyle/>
          <a:p>
            <a:r>
              <a:rPr lang="en-US" smtClean="0"/>
              <a:t>Slide </a:t>
            </a:r>
            <a:fld id="{CD503AF4-785D-4EF1-ADC1-031C938FFA7B}" type="slidenum">
              <a:rPr lang="en-US" smtClean="0"/>
              <a:pPr/>
              <a:t>6</a:t>
            </a:fld>
            <a:endParaRPr lang="en-US" smtClean="0"/>
          </a:p>
        </p:txBody>
      </p:sp>
      <p:pic>
        <p:nvPicPr>
          <p:cNvPr id="37893" name="Picture 55" descr="ucl"/>
          <p:cNvPicPr>
            <a:picLocks noGrp="1" noChangeAspect="1" noChangeArrowheads="1"/>
          </p:cNvPicPr>
          <p:nvPr>
            <p:ph idx="1"/>
          </p:nvPr>
        </p:nvPicPr>
        <p:blipFill rotWithShape="1">
          <a:blip r:embed="rId2" cstate="print"/>
          <a:srcRect r="36145"/>
          <a:stretch/>
        </p:blipFill>
        <p:spPr>
          <a:xfrm>
            <a:off x="3502025" y="1816100"/>
            <a:ext cx="2692399" cy="4038600"/>
          </a:xfrm>
        </p:spPr>
      </p:pic>
      <p:pic>
        <p:nvPicPr>
          <p:cNvPr id="37894" name="Picture 7" descr="cellphone-tower-photo2-225x300">
            <a:hlinkClick r:id="rId3"/>
          </p:cNvPr>
          <p:cNvPicPr>
            <a:picLocks noChangeAspect="1" noChangeArrowheads="1"/>
          </p:cNvPicPr>
          <p:nvPr/>
        </p:nvPicPr>
        <p:blipFill>
          <a:blip r:embed="rId4" cstate="print"/>
          <a:srcRect/>
          <a:stretch>
            <a:fillRect/>
          </a:stretch>
        </p:blipFill>
        <p:spPr bwMode="auto">
          <a:xfrm>
            <a:off x="5589586" y="1512094"/>
            <a:ext cx="857250" cy="1143000"/>
          </a:xfrm>
          <a:prstGeom prst="rect">
            <a:avLst/>
          </a:prstGeom>
          <a:noFill/>
          <a:ln w="9525">
            <a:noFill/>
            <a:miter lim="800000"/>
            <a:headEnd/>
            <a:tailEnd/>
          </a:ln>
        </p:spPr>
      </p:pic>
      <p:sp>
        <p:nvSpPr>
          <p:cNvPr id="37895" name="TextBox 9"/>
          <p:cNvSpPr txBox="1">
            <a:spLocks noChangeArrowheads="1"/>
          </p:cNvSpPr>
          <p:nvPr/>
        </p:nvSpPr>
        <p:spPr bwMode="auto">
          <a:xfrm>
            <a:off x="241300" y="2286000"/>
            <a:ext cx="4013200" cy="3477875"/>
          </a:xfrm>
          <a:prstGeom prst="rect">
            <a:avLst/>
          </a:prstGeom>
          <a:noFill/>
          <a:ln w="9525">
            <a:noFill/>
            <a:miter lim="800000"/>
            <a:headEnd/>
            <a:tailEnd/>
          </a:ln>
        </p:spPr>
        <p:txBody>
          <a:bodyPr wrap="square">
            <a:spAutoFit/>
          </a:bodyPr>
          <a:lstStyle/>
          <a:p>
            <a:pPr marL="342900" indent="-342900">
              <a:buFont typeface="Arial" charset="0"/>
              <a:buChar char="•"/>
            </a:pPr>
            <a:r>
              <a:rPr lang="en-US" sz="2000" dirty="0"/>
              <a:t>Geo-Locate over long distances </a:t>
            </a:r>
            <a:endParaRPr lang="en-US" sz="2000" dirty="0" smtClean="0"/>
          </a:p>
          <a:p>
            <a:pPr marL="342900" indent="-342900">
              <a:buFont typeface="Arial" charset="0"/>
              <a:buChar char="•"/>
            </a:pPr>
            <a:endParaRPr lang="en-US" sz="2000" dirty="0">
              <a:solidFill>
                <a:schemeClr val="tx1"/>
              </a:solidFill>
            </a:endParaRPr>
          </a:p>
          <a:p>
            <a:pPr marL="800100" lvl="1" indent="-342900">
              <a:buFont typeface="Arial" charset="0"/>
              <a:buChar char="•"/>
            </a:pPr>
            <a:r>
              <a:rPr lang="en-US" sz="2000" dirty="0" smtClean="0">
                <a:solidFill>
                  <a:schemeClr val="tx1"/>
                </a:solidFill>
              </a:rPr>
              <a:t>Needs </a:t>
            </a:r>
            <a:r>
              <a:rPr lang="en-US" sz="2000" dirty="0">
                <a:solidFill>
                  <a:schemeClr val="tx1"/>
                </a:solidFill>
              </a:rPr>
              <a:t>Base </a:t>
            </a:r>
            <a:r>
              <a:rPr lang="en-US" sz="2000" dirty="0" smtClean="0">
                <a:solidFill>
                  <a:schemeClr val="tx1"/>
                </a:solidFill>
              </a:rPr>
              <a:t>Station</a:t>
            </a:r>
            <a:br>
              <a:rPr lang="en-US" sz="2000" dirty="0" smtClean="0">
                <a:solidFill>
                  <a:schemeClr val="tx1"/>
                </a:solidFill>
              </a:rPr>
            </a:br>
            <a:endParaRPr lang="en-US" sz="2000" dirty="0">
              <a:solidFill>
                <a:schemeClr val="tx1"/>
              </a:solidFill>
            </a:endParaRPr>
          </a:p>
          <a:p>
            <a:pPr marL="800100" lvl="1" indent="-342900">
              <a:buFont typeface="Arial" charset="0"/>
              <a:buChar char="•"/>
            </a:pPr>
            <a:r>
              <a:rPr lang="en-US" sz="2000" dirty="0" smtClean="0">
                <a:solidFill>
                  <a:schemeClr val="tx1"/>
                </a:solidFill>
              </a:rPr>
              <a:t>Relies on one way OFDM coherency</a:t>
            </a:r>
          </a:p>
          <a:p>
            <a:pPr marL="1257300" lvl="2" indent="-342900">
              <a:buFont typeface="Arial" charset="0"/>
              <a:buChar char="•"/>
            </a:pPr>
            <a:r>
              <a:rPr lang="en-US" sz="2000" dirty="0" smtClean="0">
                <a:solidFill>
                  <a:schemeClr val="tx1"/>
                </a:solidFill>
              </a:rPr>
              <a:t>(Coherency affected by multipath)</a:t>
            </a:r>
          </a:p>
          <a:p>
            <a:pPr marL="800100" lvl="1" indent="-342900">
              <a:buFont typeface="Arial" charset="0"/>
              <a:buChar char="•"/>
            </a:pPr>
            <a:endParaRPr lang="en-US" sz="2000" dirty="0">
              <a:solidFill>
                <a:schemeClr val="tx1"/>
              </a:solidFill>
            </a:endParaRPr>
          </a:p>
          <a:p>
            <a:pPr marL="342900" indent="-342900">
              <a:buFont typeface="Arial" charset="0"/>
              <a:buChar char="•"/>
            </a:pPr>
            <a:endParaRPr lang="en-US" sz="2000" dirty="0">
              <a:solidFill>
                <a:srgbClr val="FF3300"/>
              </a:solidFill>
            </a:endParaRPr>
          </a:p>
          <a:p>
            <a:endParaRPr lang="en-US" sz="2000" dirty="0">
              <a:solidFill>
                <a:srgbClr val="FF3300"/>
              </a:solidFill>
            </a:endParaRPr>
          </a:p>
        </p:txBody>
      </p:sp>
      <p:pic>
        <p:nvPicPr>
          <p:cNvPr id="37896" name="Picture 6"/>
          <p:cNvPicPr>
            <a:picLocks noChangeAspect="1" noChangeArrowheads="1"/>
          </p:cNvPicPr>
          <p:nvPr/>
        </p:nvPicPr>
        <p:blipFill>
          <a:blip r:embed="rId5" cstate="print"/>
          <a:srcRect r="8109"/>
          <a:stretch>
            <a:fillRect/>
          </a:stretch>
        </p:blipFill>
        <p:spPr bwMode="auto">
          <a:xfrm>
            <a:off x="4797425" y="2692400"/>
            <a:ext cx="209550" cy="260350"/>
          </a:xfrm>
          <a:prstGeom prst="rect">
            <a:avLst/>
          </a:prstGeom>
          <a:noFill/>
          <a:ln w="9525">
            <a:noFill/>
            <a:miter lim="800000"/>
            <a:headEnd/>
            <a:tailEnd/>
          </a:ln>
        </p:spPr>
      </p:pic>
      <p:sp>
        <p:nvSpPr>
          <p:cNvPr id="37897" name="Line 141"/>
          <p:cNvSpPr>
            <a:spLocks noChangeShapeType="1"/>
          </p:cNvSpPr>
          <p:nvPr/>
        </p:nvSpPr>
        <p:spPr bwMode="auto">
          <a:xfrm flipH="1">
            <a:off x="4902199" y="2286000"/>
            <a:ext cx="977899" cy="406400"/>
          </a:xfrm>
          <a:prstGeom prst="line">
            <a:avLst/>
          </a:prstGeom>
          <a:noFill/>
          <a:ln w="28575">
            <a:solidFill>
              <a:srgbClr val="FF0000"/>
            </a:solidFill>
            <a:prstDash val="sysDot"/>
            <a:round/>
            <a:headEnd/>
            <a:tailEnd/>
          </a:ln>
        </p:spPr>
        <p:txBody>
          <a:bodyPr/>
          <a:lstStyle/>
          <a:p>
            <a:endParaRPr lang="en-US"/>
          </a:p>
        </p:txBody>
      </p:sp>
      <p:cxnSp>
        <p:nvCxnSpPr>
          <p:cNvPr id="3" name="Straight Arrow Connector 2"/>
          <p:cNvCxnSpPr/>
          <p:nvPr/>
        </p:nvCxnSpPr>
        <p:spPr bwMode="auto">
          <a:xfrm>
            <a:off x="6311900" y="3695700"/>
            <a:ext cx="914400" cy="914400"/>
          </a:xfrm>
          <a:prstGeom prst="straightConnector1">
            <a:avLst/>
          </a:prstGeom>
          <a:noFill/>
          <a:ln w="9525" cap="flat" cmpd="sng" algn="ctr">
            <a:noFill/>
            <a:prstDash val="solid"/>
            <a:round/>
            <a:headEnd type="none" w="med" len="med"/>
            <a:tailEnd type="arrow"/>
          </a:ln>
          <a:effectLst/>
        </p:spPr>
      </p:cxnSp>
      <p:sp>
        <p:nvSpPr>
          <p:cNvPr id="4" name="Right Arrow 3"/>
          <p:cNvSpPr/>
          <p:nvPr/>
        </p:nvSpPr>
        <p:spPr bwMode="auto">
          <a:xfrm>
            <a:off x="4848225" y="3052762"/>
            <a:ext cx="1270000" cy="401637"/>
          </a:xfrm>
          <a:prstGeom prst="righ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w="9525" cap="flat" cmpd="sng" algn="ctr">
            <a:solidFill>
              <a:srgbClr val="0033CC"/>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33CC"/>
              </a:solidFill>
              <a:effectLst/>
              <a:latin typeface="Times New Roman" pitchFamily="18" charset="0"/>
            </a:endParaRPr>
          </a:p>
        </p:txBody>
      </p:sp>
      <p:pic>
        <p:nvPicPr>
          <p:cNvPr id="15"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42500" t="-23647" r="16333" b="23647"/>
          <a:stretch/>
        </p:blipFill>
        <p:spPr bwMode="auto">
          <a:xfrm>
            <a:off x="6118225" y="1507728"/>
            <a:ext cx="1947069" cy="4375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5" cstate="print"/>
          <a:srcRect r="8109"/>
          <a:stretch>
            <a:fillRect/>
          </a:stretch>
        </p:blipFill>
        <p:spPr bwMode="auto">
          <a:xfrm>
            <a:off x="6102350" y="2782887"/>
            <a:ext cx="209550" cy="260350"/>
          </a:xfrm>
          <a:prstGeom prst="rect">
            <a:avLst/>
          </a:prstGeom>
          <a:noFill/>
          <a:ln w="9525">
            <a:noFill/>
            <a:miter lim="800000"/>
            <a:headEnd/>
            <a:tailEnd/>
          </a:ln>
        </p:spPr>
      </p:pic>
    </p:spTree>
    <p:extLst>
      <p:ext uri="{BB962C8B-B14F-4D97-AF65-F5344CB8AC3E}">
        <p14:creationId xmlns:p14="http://schemas.microsoft.com/office/powerpoint/2010/main" xmlns="" val="117876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2500" t="-23647" r="16333" b="23647"/>
          <a:stretch/>
        </p:blipFill>
        <p:spPr bwMode="auto">
          <a:xfrm>
            <a:off x="6702425" y="1556942"/>
            <a:ext cx="1947069" cy="4375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 name="Right Arrow 39"/>
          <p:cNvSpPr/>
          <p:nvPr/>
        </p:nvSpPr>
        <p:spPr bwMode="auto">
          <a:xfrm>
            <a:off x="5356226" y="3101975"/>
            <a:ext cx="1270000" cy="401637"/>
          </a:xfrm>
          <a:prstGeom prst="righ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w="9525" cap="flat" cmpd="sng" algn="ctr">
            <a:solidFill>
              <a:srgbClr val="0033CC"/>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33CC"/>
              </a:solidFill>
              <a:effectLst/>
              <a:latin typeface="Times New Roman" pitchFamily="18" charset="0"/>
            </a:endParaRPr>
          </a:p>
        </p:txBody>
      </p:sp>
      <p:pic>
        <p:nvPicPr>
          <p:cNvPr id="36" name="Picture 55" descr="ucl"/>
          <p:cNvPicPr>
            <a:picLocks noGrp="1" noChangeAspect="1" noChangeArrowheads="1"/>
          </p:cNvPicPr>
          <p:nvPr>
            <p:ph idx="1"/>
          </p:nvPr>
        </p:nvPicPr>
        <p:blipFill rotWithShape="1">
          <a:blip r:embed="rId3" cstate="print"/>
          <a:srcRect r="36145"/>
          <a:stretch/>
        </p:blipFill>
        <p:spPr>
          <a:xfrm>
            <a:off x="4010026" y="1865313"/>
            <a:ext cx="2692399" cy="4038600"/>
          </a:xfrm>
        </p:spPr>
      </p:pic>
      <p:sp>
        <p:nvSpPr>
          <p:cNvPr id="38913" name="Title 1"/>
          <p:cNvSpPr>
            <a:spLocks noGrp="1"/>
          </p:cNvSpPr>
          <p:nvPr>
            <p:ph type="title"/>
          </p:nvPr>
        </p:nvSpPr>
        <p:spPr/>
        <p:txBody>
          <a:bodyPr/>
          <a:lstStyle/>
          <a:p>
            <a:r>
              <a:rPr lang="en-US" smtClean="0"/>
              <a:t>Addendum 802.22 Geo-Location capability</a:t>
            </a:r>
            <a:br>
              <a:rPr lang="en-US" smtClean="0"/>
            </a:br>
            <a:r>
              <a:rPr lang="en-US" smtClean="0"/>
              <a:t>(Transponder Mode)</a:t>
            </a:r>
          </a:p>
        </p:txBody>
      </p:sp>
      <p:sp>
        <p:nvSpPr>
          <p:cNvPr id="38914" name="Date Placeholder 3"/>
          <p:cNvSpPr>
            <a:spLocks noGrp="1"/>
          </p:cNvSpPr>
          <p:nvPr>
            <p:ph type="dt" sz="quarter" idx="10"/>
          </p:nvPr>
        </p:nvSpPr>
        <p:spPr>
          <a:noFill/>
        </p:spPr>
        <p:txBody>
          <a:bodyPr/>
          <a:lstStyle/>
          <a:p>
            <a:r>
              <a:rPr lang="en-US" smtClean="0"/>
              <a:t>May 2011</a:t>
            </a:r>
          </a:p>
        </p:txBody>
      </p:sp>
      <p:sp>
        <p:nvSpPr>
          <p:cNvPr id="38915" name="Footer Placeholder 4"/>
          <p:cNvSpPr>
            <a:spLocks noGrp="1"/>
          </p:cNvSpPr>
          <p:nvPr>
            <p:ph type="ftr" sz="quarter" idx="11"/>
          </p:nvPr>
        </p:nvSpPr>
        <p:spPr>
          <a:noFill/>
        </p:spPr>
        <p:txBody>
          <a:bodyPr/>
          <a:lstStyle/>
          <a:p>
            <a:r>
              <a:rPr lang="en-US" smtClean="0"/>
              <a:t>Russ Markhovsky, InvisiTrack, Inc.</a:t>
            </a:r>
          </a:p>
        </p:txBody>
      </p:sp>
      <p:sp>
        <p:nvSpPr>
          <p:cNvPr id="38916" name="Slide Number Placeholder 5"/>
          <p:cNvSpPr>
            <a:spLocks noGrp="1"/>
          </p:cNvSpPr>
          <p:nvPr>
            <p:ph type="sldNum" sz="quarter" idx="12"/>
          </p:nvPr>
        </p:nvSpPr>
        <p:spPr>
          <a:noFill/>
        </p:spPr>
        <p:txBody>
          <a:bodyPr/>
          <a:lstStyle/>
          <a:p>
            <a:r>
              <a:rPr lang="en-US" smtClean="0"/>
              <a:t>Slide </a:t>
            </a:r>
            <a:fld id="{0742E1E1-A3AE-4271-874E-E89552BABF50}" type="slidenum">
              <a:rPr lang="en-US" smtClean="0"/>
              <a:pPr/>
              <a:t>7</a:t>
            </a:fld>
            <a:endParaRPr lang="en-US" smtClean="0"/>
          </a:p>
        </p:txBody>
      </p:sp>
      <p:pic>
        <p:nvPicPr>
          <p:cNvPr id="38918" name="Picture 13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24032" y="3052763"/>
            <a:ext cx="158750" cy="323850"/>
          </a:xfrm>
          <a:prstGeom prst="rect">
            <a:avLst/>
          </a:prstGeom>
          <a:noFill/>
          <a:ln w="9525">
            <a:noFill/>
            <a:miter lim="800000"/>
            <a:headEnd/>
            <a:tailEnd/>
          </a:ln>
        </p:spPr>
      </p:pic>
      <p:pic>
        <p:nvPicPr>
          <p:cNvPr id="38919" name="Picture 13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08157" y="5299075"/>
            <a:ext cx="149225" cy="301625"/>
          </a:xfrm>
          <a:prstGeom prst="rect">
            <a:avLst/>
          </a:prstGeom>
          <a:noFill/>
          <a:ln w="9525">
            <a:noFill/>
            <a:miter lim="800000"/>
            <a:headEnd/>
            <a:tailEnd/>
          </a:ln>
        </p:spPr>
      </p:pic>
      <p:pic>
        <p:nvPicPr>
          <p:cNvPr id="38931" name="Picture 15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61201" y="3744914"/>
            <a:ext cx="119062" cy="241300"/>
          </a:xfrm>
          <a:prstGeom prst="rect">
            <a:avLst/>
          </a:prstGeom>
          <a:noFill/>
          <a:ln w="9525">
            <a:noFill/>
            <a:miter lim="800000"/>
            <a:headEnd/>
            <a:tailEnd/>
          </a:ln>
        </p:spPr>
      </p:pic>
      <p:sp>
        <p:nvSpPr>
          <p:cNvPr id="62" name="Rectangle 61"/>
          <p:cNvSpPr/>
          <p:nvPr/>
        </p:nvSpPr>
        <p:spPr>
          <a:xfrm>
            <a:off x="1" y="2119313"/>
            <a:ext cx="4178300" cy="3970318"/>
          </a:xfrm>
          <a:prstGeom prst="rect">
            <a:avLst/>
          </a:prstGeom>
        </p:spPr>
        <p:txBody>
          <a:bodyPr wrap="square">
            <a:spAutoFit/>
          </a:bodyPr>
          <a:lstStyle/>
          <a:p>
            <a:pPr marL="285750" indent="-285750">
              <a:buFont typeface="Arial" charset="0"/>
              <a:buChar char="•"/>
            </a:pPr>
            <a:r>
              <a:rPr lang="en-US" sz="1800" dirty="0" smtClean="0">
                <a:solidFill>
                  <a:schemeClr val="tx1"/>
                </a:solidFill>
              </a:rPr>
              <a:t>Improved Indoor closer range Accuracy</a:t>
            </a:r>
            <a:endParaRPr lang="en-US" sz="1800" dirty="0">
              <a:solidFill>
                <a:schemeClr val="tx1"/>
              </a:solidFill>
            </a:endParaRPr>
          </a:p>
          <a:p>
            <a:pPr marL="742950" lvl="1" indent="-285750">
              <a:buFont typeface="Arial" charset="0"/>
              <a:buChar char="•"/>
            </a:pPr>
            <a:r>
              <a:rPr lang="en-US" sz="1800" dirty="0">
                <a:solidFill>
                  <a:schemeClr val="tx1"/>
                </a:solidFill>
              </a:rPr>
              <a:t>Does not rely on OFDM system </a:t>
            </a:r>
            <a:r>
              <a:rPr lang="en-US" sz="1800" dirty="0" smtClean="0">
                <a:solidFill>
                  <a:schemeClr val="tx1"/>
                </a:solidFill>
              </a:rPr>
              <a:t>coherency.</a:t>
            </a:r>
            <a:endParaRPr lang="en-US" sz="1800" dirty="0">
              <a:solidFill>
                <a:schemeClr val="tx1"/>
              </a:solidFill>
            </a:endParaRPr>
          </a:p>
          <a:p>
            <a:pPr marL="742950" lvl="1" indent="-285750">
              <a:buFont typeface="Arial" charset="0"/>
              <a:buChar char="•"/>
            </a:pPr>
            <a:r>
              <a:rPr lang="en-US" sz="1800" dirty="0" smtClean="0">
                <a:solidFill>
                  <a:schemeClr val="tx1"/>
                </a:solidFill>
              </a:rPr>
              <a:t>Either </a:t>
            </a:r>
            <a:r>
              <a:rPr lang="en-US" sz="1800" dirty="0">
                <a:solidFill>
                  <a:schemeClr val="tx1"/>
                </a:solidFill>
              </a:rPr>
              <a:t>a terminal or base station/ fixed CPE will originate the ranging signal (fully compatible with the 802.22 signaling, e.g. OFDM</a:t>
            </a:r>
            <a:r>
              <a:rPr lang="en-US" sz="1800" dirty="0" smtClean="0">
                <a:solidFill>
                  <a:schemeClr val="tx1"/>
                </a:solidFill>
              </a:rPr>
              <a:t>)</a:t>
            </a:r>
            <a:endParaRPr lang="en-US" sz="2400" dirty="0">
              <a:solidFill>
                <a:schemeClr val="tx1"/>
              </a:solidFill>
            </a:endParaRPr>
          </a:p>
          <a:p>
            <a:pPr marL="742950" lvl="1" indent="-285750">
              <a:buFont typeface="Arial" charset="0"/>
              <a:buChar char="•"/>
            </a:pPr>
            <a:r>
              <a:rPr lang="en-US" sz="1800" dirty="0">
                <a:solidFill>
                  <a:schemeClr val="tx1"/>
                </a:solidFill>
              </a:rPr>
              <a:t>The receiving termin</a:t>
            </a:r>
            <a:r>
              <a:rPr lang="en-US" sz="1800" dirty="0"/>
              <a:t>al will then store the DFT output (samples) </a:t>
            </a:r>
            <a:r>
              <a:rPr lang="en-US" sz="1800" dirty="0" smtClean="0"/>
              <a:t>and, </a:t>
            </a:r>
            <a:r>
              <a:rPr lang="en-US" sz="1800" dirty="0"/>
              <a:t>will re-transmit (repeat) the ranging signal from the stored DFT samples. </a:t>
            </a:r>
            <a:endParaRPr lang="en-US" dirty="0"/>
          </a:p>
        </p:txBody>
      </p:sp>
      <p:pic>
        <p:nvPicPr>
          <p:cNvPr id="26" name="Picture 6"/>
          <p:cNvPicPr>
            <a:picLocks noChangeAspect="1" noChangeArrowheads="1"/>
          </p:cNvPicPr>
          <p:nvPr/>
        </p:nvPicPr>
        <p:blipFill>
          <a:blip r:embed="rId7" cstate="print"/>
          <a:srcRect r="8109"/>
          <a:stretch>
            <a:fillRect/>
          </a:stretch>
        </p:blipFill>
        <p:spPr bwMode="auto">
          <a:xfrm>
            <a:off x="6677025" y="4545013"/>
            <a:ext cx="211138" cy="260350"/>
          </a:xfrm>
          <a:prstGeom prst="rect">
            <a:avLst/>
          </a:prstGeom>
          <a:noFill/>
          <a:ln w="9525">
            <a:noFill/>
            <a:miter lim="800000"/>
            <a:headEnd/>
            <a:tailEnd/>
          </a:ln>
        </p:spPr>
      </p:pic>
      <p:pic>
        <p:nvPicPr>
          <p:cNvPr id="27" name="Picture 6"/>
          <p:cNvPicPr>
            <a:picLocks noChangeAspect="1" noChangeArrowheads="1"/>
          </p:cNvPicPr>
          <p:nvPr/>
        </p:nvPicPr>
        <p:blipFill>
          <a:blip r:embed="rId7" cstate="print"/>
          <a:srcRect r="8109"/>
          <a:stretch>
            <a:fillRect/>
          </a:stretch>
        </p:blipFill>
        <p:spPr bwMode="auto">
          <a:xfrm>
            <a:off x="6741318" y="2611438"/>
            <a:ext cx="211138" cy="260350"/>
          </a:xfrm>
          <a:prstGeom prst="rect">
            <a:avLst/>
          </a:prstGeom>
          <a:noFill/>
          <a:ln w="9525">
            <a:noFill/>
            <a:miter lim="800000"/>
            <a:headEnd/>
            <a:tailEnd/>
          </a:ln>
        </p:spPr>
      </p:pic>
      <p:pic>
        <p:nvPicPr>
          <p:cNvPr id="38" name="Picture 6"/>
          <p:cNvPicPr>
            <a:picLocks noChangeAspect="1" noChangeArrowheads="1"/>
          </p:cNvPicPr>
          <p:nvPr/>
        </p:nvPicPr>
        <p:blipFill>
          <a:blip r:embed="rId7" cstate="print"/>
          <a:srcRect r="8109"/>
          <a:stretch>
            <a:fillRect/>
          </a:stretch>
        </p:blipFill>
        <p:spPr bwMode="auto">
          <a:xfrm>
            <a:off x="5305426" y="2741613"/>
            <a:ext cx="209550" cy="260350"/>
          </a:xfrm>
          <a:prstGeom prst="rect">
            <a:avLst/>
          </a:prstGeom>
          <a:noFill/>
          <a:ln w="9525">
            <a:noFill/>
            <a:miter lim="800000"/>
            <a:headEnd/>
            <a:tailEnd/>
          </a:ln>
        </p:spPr>
      </p:pic>
      <p:sp>
        <p:nvSpPr>
          <p:cNvPr id="5" name="laptop"/>
          <p:cNvSpPr>
            <a:spLocks noEditPoints="1" noChangeArrowheads="1"/>
          </p:cNvSpPr>
          <p:nvPr/>
        </p:nvSpPr>
        <p:spPr bwMode="auto">
          <a:xfrm>
            <a:off x="7180263" y="3744914"/>
            <a:ext cx="154980" cy="123029"/>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laptop"/>
          <p:cNvSpPr>
            <a:spLocks noEditPoints="1" noChangeArrowheads="1"/>
          </p:cNvSpPr>
          <p:nvPr/>
        </p:nvSpPr>
        <p:spPr bwMode="auto">
          <a:xfrm>
            <a:off x="7442896" y="4172743"/>
            <a:ext cx="154980" cy="123029"/>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laptop"/>
          <p:cNvSpPr>
            <a:spLocks noEditPoints="1" noChangeArrowheads="1"/>
          </p:cNvSpPr>
          <p:nvPr/>
        </p:nvSpPr>
        <p:spPr bwMode="auto">
          <a:xfrm>
            <a:off x="7330083" y="5299075"/>
            <a:ext cx="154980" cy="123029"/>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Right Arrow 45"/>
          <p:cNvSpPr/>
          <p:nvPr/>
        </p:nvSpPr>
        <p:spPr bwMode="auto">
          <a:xfrm>
            <a:off x="5397501" y="3083983"/>
            <a:ext cx="1270000" cy="401637"/>
          </a:xfrm>
          <a:prstGeom prst="righ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w="9525" cap="flat" cmpd="sng" algn="ctr">
            <a:solidFill>
              <a:srgbClr val="0033CC"/>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33CC"/>
              </a:solidFill>
              <a:effectLst/>
              <a:latin typeface="Times New Roman" pitchFamily="18" charset="0"/>
            </a:endParaRPr>
          </a:p>
        </p:txBody>
      </p:sp>
      <p:pic>
        <p:nvPicPr>
          <p:cNvPr id="37" name="Picture 7" descr="cellphone-tower-photo2-225x300">
            <a:hlinkClick r:id="rId8"/>
          </p:cNvPr>
          <p:cNvPicPr>
            <a:picLocks noChangeAspect="1" noChangeArrowheads="1"/>
          </p:cNvPicPr>
          <p:nvPr/>
        </p:nvPicPr>
        <p:blipFill>
          <a:blip r:embed="rId9" cstate="print"/>
          <a:srcRect/>
          <a:stretch>
            <a:fillRect/>
          </a:stretch>
        </p:blipFill>
        <p:spPr bwMode="auto">
          <a:xfrm>
            <a:off x="6692107" y="1468438"/>
            <a:ext cx="857250" cy="1143000"/>
          </a:xfrm>
          <a:prstGeom prst="rect">
            <a:avLst/>
          </a:prstGeom>
          <a:noFill/>
          <a:ln w="9525">
            <a:noFill/>
            <a:miter lim="800000"/>
            <a:headEnd/>
            <a:tailEnd/>
          </a:ln>
        </p:spPr>
      </p:pic>
      <p:sp>
        <p:nvSpPr>
          <p:cNvPr id="38923" name="Line 141"/>
          <p:cNvSpPr>
            <a:spLocks noChangeShapeType="1"/>
          </p:cNvSpPr>
          <p:nvPr/>
        </p:nvSpPr>
        <p:spPr bwMode="auto">
          <a:xfrm flipH="1">
            <a:off x="5514974" y="2119313"/>
            <a:ext cx="1267619" cy="622300"/>
          </a:xfrm>
          <a:prstGeom prst="line">
            <a:avLst/>
          </a:prstGeom>
          <a:noFill/>
          <a:ln w="28575">
            <a:solidFill>
              <a:srgbClr val="FF0000"/>
            </a:solidFill>
            <a:prstDash val="sysDot"/>
            <a:round/>
            <a:headEnd/>
            <a:tailEnd/>
          </a:ln>
        </p:spPr>
        <p:txBody>
          <a:bodyPr/>
          <a:lstStyle/>
          <a:p>
            <a:endParaRPr lang="en-US"/>
          </a:p>
        </p:txBody>
      </p:sp>
      <p:pic>
        <p:nvPicPr>
          <p:cNvPr id="47" name="Picture 6"/>
          <p:cNvPicPr>
            <a:picLocks noChangeAspect="1" noChangeArrowheads="1"/>
          </p:cNvPicPr>
          <p:nvPr/>
        </p:nvPicPr>
        <p:blipFill>
          <a:blip r:embed="rId7" cstate="print"/>
          <a:srcRect r="8109"/>
          <a:stretch>
            <a:fillRect/>
          </a:stretch>
        </p:blipFill>
        <p:spPr bwMode="auto">
          <a:xfrm>
            <a:off x="8418512" y="3495675"/>
            <a:ext cx="211138" cy="260350"/>
          </a:xfrm>
          <a:prstGeom prst="rect">
            <a:avLst/>
          </a:prstGeom>
          <a:noFill/>
          <a:ln w="9525">
            <a:noFill/>
            <a:miter lim="800000"/>
            <a:headEnd/>
            <a:tailEnd/>
          </a:ln>
        </p:spPr>
      </p:pic>
    </p:spTree>
    <p:extLst>
      <p:ext uri="{BB962C8B-B14F-4D97-AF65-F5344CB8AC3E}">
        <p14:creationId xmlns:p14="http://schemas.microsoft.com/office/powerpoint/2010/main" xmlns="" val="2051339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cstate="print"/>
          <a:srcRect/>
          <a:stretch>
            <a:fillRect/>
          </a:stretch>
        </p:blipFill>
        <p:spPr bwMode="auto">
          <a:xfrm>
            <a:off x="847725" y="1585913"/>
            <a:ext cx="7448550" cy="4724400"/>
          </a:xfrm>
          <a:prstGeom prst="rect">
            <a:avLst/>
          </a:prstGeom>
          <a:noFill/>
          <a:ln w="9525">
            <a:noFill/>
            <a:miter lim="800000"/>
            <a:headEnd/>
            <a:tailEnd/>
          </a:ln>
        </p:spPr>
      </p:pic>
      <p:sp>
        <p:nvSpPr>
          <p:cNvPr id="7" name="Title 1"/>
          <p:cNvSpPr txBox="1">
            <a:spLocks/>
          </p:cNvSpPr>
          <p:nvPr/>
        </p:nvSpPr>
        <p:spPr>
          <a:xfrm>
            <a:off x="457200" y="838200"/>
            <a:ext cx="8229600" cy="654050"/>
          </a:xfrm>
          <a:prstGeom prst="rect">
            <a:avLst/>
          </a:prstGeom>
        </p:spPr>
        <p:txBody>
          <a:bodyPr/>
          <a:lstStyle/>
          <a:p>
            <a:pPr algn="ctr" eaLnBrk="0" hangingPunct="0">
              <a:defRPr/>
            </a:pPr>
            <a:r>
              <a:rPr lang="en-US" sz="3600" kern="0" dirty="0">
                <a:solidFill>
                  <a:srgbClr val="003399"/>
                </a:solidFill>
                <a:latin typeface="+mj-lt"/>
                <a:ea typeface="+mj-ea"/>
                <a:cs typeface="+mj-cs"/>
              </a:rPr>
              <a:t>Transponder Mode, continued</a:t>
            </a:r>
          </a:p>
        </p:txBody>
      </p:sp>
      <p:sp>
        <p:nvSpPr>
          <p:cNvPr id="39941" name="Date Placeholder 1"/>
          <p:cNvSpPr>
            <a:spLocks noGrp="1"/>
          </p:cNvSpPr>
          <p:nvPr>
            <p:ph type="dt" sz="quarter" idx="10"/>
          </p:nvPr>
        </p:nvSpPr>
        <p:spPr>
          <a:noFill/>
        </p:spPr>
        <p:txBody>
          <a:bodyPr/>
          <a:lstStyle/>
          <a:p>
            <a:r>
              <a:rPr lang="en-US" smtClean="0"/>
              <a:t>May 2011</a:t>
            </a:r>
          </a:p>
        </p:txBody>
      </p:sp>
      <p:sp>
        <p:nvSpPr>
          <p:cNvPr id="39942" name="Footer Placeholder 2"/>
          <p:cNvSpPr>
            <a:spLocks noGrp="1"/>
          </p:cNvSpPr>
          <p:nvPr>
            <p:ph type="ftr" sz="quarter" idx="11"/>
          </p:nvPr>
        </p:nvSpPr>
        <p:spPr>
          <a:noFill/>
        </p:spPr>
        <p:txBody>
          <a:bodyPr/>
          <a:lstStyle/>
          <a:p>
            <a:r>
              <a:rPr lang="en-US" smtClean="0"/>
              <a:t>Russ Markhovsky, InvisiTrack, Inc.</a:t>
            </a:r>
          </a:p>
        </p:txBody>
      </p:sp>
      <p:sp>
        <p:nvSpPr>
          <p:cNvPr id="39943" name="Slide Number Placeholder 5"/>
          <p:cNvSpPr>
            <a:spLocks noGrp="1"/>
          </p:cNvSpPr>
          <p:nvPr>
            <p:ph type="sldNum" sz="quarter" idx="12"/>
          </p:nvPr>
        </p:nvSpPr>
        <p:spPr>
          <a:noFill/>
        </p:spPr>
        <p:txBody>
          <a:bodyPr/>
          <a:lstStyle/>
          <a:p>
            <a:r>
              <a:rPr lang="en-US" smtClean="0"/>
              <a:t>Slide </a:t>
            </a:r>
            <a:fld id="{B02678AB-56FB-4D58-B94B-63A2135FAE3D}" type="slidenum">
              <a:rPr lang="en-US" smtClean="0"/>
              <a:pPr/>
              <a:t>8</a:t>
            </a:fld>
            <a:endParaRPr lang="en-US" smtClean="0"/>
          </a:p>
        </p:txBody>
      </p:sp>
    </p:spTree>
    <p:extLst>
      <p:ext uri="{BB962C8B-B14F-4D97-AF65-F5344CB8AC3E}">
        <p14:creationId xmlns:p14="http://schemas.microsoft.com/office/powerpoint/2010/main" xmlns="" val="1775133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ctrTitle"/>
          </p:nvPr>
        </p:nvSpPr>
        <p:spPr/>
        <p:txBody>
          <a:bodyPr/>
          <a:lstStyle/>
          <a:p>
            <a:pPr eaLnBrk="1" hangingPunct="1"/>
            <a:r>
              <a:rPr lang="en-US" smtClean="0">
                <a:solidFill>
                  <a:srgbClr val="0033CC"/>
                </a:solidFill>
              </a:rPr>
              <a:t>The InvisiTrack Approach to Terrestrial Geo-Location</a:t>
            </a:r>
          </a:p>
        </p:txBody>
      </p:sp>
      <p:sp>
        <p:nvSpPr>
          <p:cNvPr id="49154" name="Date Placeholder 1"/>
          <p:cNvSpPr>
            <a:spLocks noGrp="1"/>
          </p:cNvSpPr>
          <p:nvPr>
            <p:ph type="dt" sz="quarter" idx="10"/>
          </p:nvPr>
        </p:nvSpPr>
        <p:spPr>
          <a:noFill/>
        </p:spPr>
        <p:txBody>
          <a:bodyPr/>
          <a:lstStyle/>
          <a:p>
            <a:r>
              <a:rPr lang="en-US" smtClean="0"/>
              <a:t>May 2011</a:t>
            </a:r>
          </a:p>
        </p:txBody>
      </p:sp>
      <p:sp>
        <p:nvSpPr>
          <p:cNvPr id="49155" name="Footer Placeholder 2"/>
          <p:cNvSpPr>
            <a:spLocks noGrp="1"/>
          </p:cNvSpPr>
          <p:nvPr>
            <p:ph type="ftr" sz="quarter" idx="11"/>
          </p:nvPr>
        </p:nvSpPr>
        <p:spPr>
          <a:noFill/>
        </p:spPr>
        <p:txBody>
          <a:bodyPr/>
          <a:lstStyle/>
          <a:p>
            <a:r>
              <a:rPr lang="en-US" smtClean="0"/>
              <a:t>Russ Markhovsky, InvisiTrack, Inc.</a:t>
            </a:r>
          </a:p>
        </p:txBody>
      </p:sp>
      <p:sp>
        <p:nvSpPr>
          <p:cNvPr id="49156" name="Slide Number Placeholder 3"/>
          <p:cNvSpPr>
            <a:spLocks noGrp="1"/>
          </p:cNvSpPr>
          <p:nvPr>
            <p:ph type="sldNum" sz="quarter" idx="12"/>
          </p:nvPr>
        </p:nvSpPr>
        <p:spPr>
          <a:xfrm>
            <a:off x="4357688" y="6475413"/>
            <a:ext cx="504825" cy="182562"/>
          </a:xfrm>
          <a:noFill/>
        </p:spPr>
        <p:txBody>
          <a:bodyPr/>
          <a:lstStyle/>
          <a:p>
            <a:r>
              <a:rPr lang="en-US" smtClean="0"/>
              <a:t>Slide </a:t>
            </a:r>
            <a:fld id="{9F40241A-42D9-4225-866E-95C995822535}" type="slidenum">
              <a:rPr lang="en-US" smtClean="0"/>
              <a:pPr/>
              <a:t>9</a:t>
            </a:fld>
            <a:endParaRPr lang="en-US" smtClean="0"/>
          </a:p>
        </p:txBody>
      </p:sp>
    </p:spTree>
  </p:cSld>
  <p:clrMapOvr>
    <a:masterClrMapping/>
  </p:clrMapOvr>
</p:sld>
</file>

<file path=ppt/theme/theme1.xml><?xml version="1.0" encoding="utf-8"?>
<a:theme xmlns:a="http://schemas.openxmlformats.org/drawingml/2006/main" name="802-22-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22-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802-22-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22-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22-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22-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22-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22-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22-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802-22-Submission</Template>
  <TotalTime>1739</TotalTime>
  <Words>1431</Words>
  <Application>Microsoft Office PowerPoint</Application>
  <PresentationFormat>On-screen Show (4:3)</PresentationFormat>
  <Paragraphs>257</Paragraphs>
  <Slides>32</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802-22-Submission</vt:lpstr>
      <vt:lpstr>Document</vt:lpstr>
      <vt:lpstr>Equation</vt:lpstr>
      <vt:lpstr>Proposed Geo-Location Amendment</vt:lpstr>
      <vt:lpstr>Abstract</vt:lpstr>
      <vt:lpstr>Precision Indoor Location: </vt:lpstr>
      <vt:lpstr>InvisiTrack Solution Overview</vt:lpstr>
      <vt:lpstr>Suggested Amendment: Transponder Mode Option</vt:lpstr>
      <vt:lpstr>Existing 802.22 Geo-Location Capability</vt:lpstr>
      <vt:lpstr>Addendum 802.22 Geo-Location capability (Transponder Mode)</vt:lpstr>
      <vt:lpstr>Slide 8</vt:lpstr>
      <vt:lpstr>The InvisiTrack Approach to Terrestrial Geo-Location</vt:lpstr>
      <vt:lpstr>Indoor Location - Unique Challenges</vt:lpstr>
      <vt:lpstr>Signal Propagation - Background</vt:lpstr>
      <vt:lpstr>InvisiTrack Solution Integration</vt:lpstr>
      <vt:lpstr>InvisiTrack Multipath Processor</vt:lpstr>
      <vt:lpstr>InvisiTrack Solution Integration </vt:lpstr>
      <vt:lpstr>InvisiTrack Geo-location Results</vt:lpstr>
      <vt:lpstr>Slide 16</vt:lpstr>
      <vt:lpstr>UMBC Field</vt:lpstr>
      <vt:lpstr>Conversion to Distance</vt:lpstr>
      <vt:lpstr>UMBC Field</vt:lpstr>
      <vt:lpstr>UMBC Engineering</vt:lpstr>
      <vt:lpstr>Conversion to Distance</vt:lpstr>
      <vt:lpstr>Results</vt:lpstr>
      <vt:lpstr>UMBC Engineering (Example 2)</vt:lpstr>
      <vt:lpstr>Conversion to Distance</vt:lpstr>
      <vt:lpstr>Result</vt:lpstr>
      <vt:lpstr>UMBC Parking Garage</vt:lpstr>
      <vt:lpstr>Conversion To Distance</vt:lpstr>
      <vt:lpstr>Result</vt:lpstr>
      <vt:lpstr>UMBC Commons</vt:lpstr>
      <vt:lpstr>UMBC Parking Garage (Example 2)</vt:lpstr>
      <vt:lpstr>Conversion to Distance</vt:lpstr>
      <vt:lpstr>Result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Invisitrack</dc:creator>
  <cp:lastModifiedBy>apurva.mody</cp:lastModifiedBy>
  <cp:revision>50</cp:revision>
  <cp:lastPrinted>1998-02-10T13:28:06Z</cp:lastPrinted>
  <dcterms:created xsi:type="dcterms:W3CDTF">2011-05-04T19:52:11Z</dcterms:created>
  <dcterms:modified xsi:type="dcterms:W3CDTF">2011-05-12T22:59:39Z</dcterms:modified>
</cp:coreProperties>
</file>