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 id="2147483726" r:id="rId2"/>
  </p:sldMasterIdLst>
  <p:notesMasterIdLst>
    <p:notesMasterId r:id="rId9"/>
  </p:notesMasterIdLst>
  <p:sldIdLst>
    <p:sldId id="348" r:id="rId3"/>
    <p:sldId id="451" r:id="rId4"/>
    <p:sldId id="443" r:id="rId5"/>
    <p:sldId id="450" r:id="rId6"/>
    <p:sldId id="438" r:id="rId7"/>
    <p:sldId id="539"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1">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5016" autoAdjust="0"/>
    <p:restoredTop sz="92011" autoAdjust="0"/>
  </p:normalViewPr>
  <p:slideViewPr>
    <p:cSldViewPr snapToGrid="0">
      <p:cViewPr varScale="1">
        <p:scale>
          <a:sx n="120" d="100"/>
          <a:sy n="120" d="100"/>
        </p:scale>
        <p:origin x="1344" y="184"/>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dirty="0"/>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2019. 7. 18.</a:t>
            </a:fld>
            <a:endParaRPr lang="ko-KR" altLang="en-US" dirty="0"/>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dirty="0"/>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dirty="0"/>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dirty="0"/>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1</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3561145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2</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1325813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3</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5972114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3698875" y="8999538"/>
            <a:ext cx="76200" cy="185737"/>
          </a:xfrm>
          <a:prstGeom prst="rect">
            <a:avLst/>
          </a:prstGeom>
          <a:noFill/>
        </p:spPr>
        <p:txBody>
          <a:bodyPr/>
          <a:lstStyle/>
          <a:p>
            <a:pPr defTabSz="938213"/>
            <a:fld id="{BBF48AF3-1D1F-4BFA-A572-3FA3504FDCD2}" type="slidenum">
              <a:rPr lang="en-US" smtClean="0"/>
              <a:pPr defTabSz="938213"/>
              <a:t>4</a:t>
            </a:fld>
            <a:endParaRPr lang="en-US" dirty="0"/>
          </a:p>
        </p:txBody>
      </p:sp>
      <p:sp>
        <p:nvSpPr>
          <p:cNvPr id="35843"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2714516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658670" y="8984170"/>
            <a:ext cx="75372" cy="185420"/>
          </a:xfrm>
          <a:prstGeom prst="rect">
            <a:avLst/>
          </a:prstGeom>
          <a:noFill/>
        </p:spPr>
        <p:txBody>
          <a:bodyPr lIns="90919" tIns="45459" rIns="90919" bIns="45459"/>
          <a:lstStyle/>
          <a:p>
            <a:pPr defTabSz="932865"/>
            <a:fld id="{FAAE0E8B-988F-47CE-9949-D3DED8909968}" type="slidenum">
              <a:rPr lang="en-US" smtClean="0"/>
              <a:pPr defTabSz="932865"/>
              <a:t>5</a:t>
            </a:fld>
            <a:endParaRPr lang="en-US" dirty="0"/>
          </a:p>
        </p:txBody>
      </p:sp>
      <p:sp>
        <p:nvSpPr>
          <p:cNvPr id="34819" name="Notes Placeholder 2"/>
          <p:cNvSpPr>
            <a:spLocks noGrp="1"/>
          </p:cNvSpPr>
          <p:nvPr>
            <p:ph type="body" idx="1"/>
          </p:nvPr>
        </p:nvSpPr>
        <p:spPr>
          <a:noFill/>
          <a:ln/>
        </p:spPr>
        <p:txBody>
          <a:bodyPr/>
          <a:lstStyle/>
          <a:p>
            <a:endParaRPr lang="en-US" dirty="0"/>
          </a:p>
        </p:txBody>
      </p:sp>
    </p:spTree>
    <p:extLst>
      <p:ext uri="{BB962C8B-B14F-4D97-AF65-F5344CB8AC3E}">
        <p14:creationId xmlns:p14="http://schemas.microsoft.com/office/powerpoint/2010/main" val="3504197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9"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30755" name="Rectangle 3"/>
          <p:cNvSpPr>
            <a:spLocks noChangeArrowheads="1"/>
          </p:cNvSpPr>
          <p:nvPr/>
        </p:nvSpPr>
        <p:spPr bwMode="auto">
          <a:xfrm>
            <a:off x="3176"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30756" name="Rectangle 4"/>
          <p:cNvSpPr>
            <a:spLocks noGrp="1" noChangeArrowheads="1"/>
          </p:cNvSpPr>
          <p:nvPr>
            <p:ph type="ctrTitle"/>
          </p:nvPr>
        </p:nvSpPr>
        <p:spPr>
          <a:xfrm>
            <a:off x="685800" y="2130427"/>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r" defTabSz="685800" rtl="0" eaLnBrk="1" fontAlgn="auto" latinLnBrk="0" hangingPunct="1">
              <a:lnSpc>
                <a:spcPct val="100000"/>
              </a:lnSpc>
              <a:spcBef>
                <a:spcPct val="5000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Page </a:t>
            </a:r>
            <a:fld id="{51AD4080-6D3A-494C-8BF2-E1F8C9265CB5}" type="slidenum">
              <a:rPr kumimoji="0" lang="en-US" altLang="en-US" sz="900" b="0" i="0" u="none" strike="noStrike" kern="1200" cap="none" spc="0" normalizeH="0" baseline="0" noProof="0">
                <a:ln>
                  <a:noFill/>
                </a:ln>
                <a:solidFill>
                  <a:srgbClr val="FFFFFF"/>
                </a:solidFill>
                <a:effectLst/>
                <a:uLnTx/>
                <a:uFillTx/>
                <a:latin typeface="Arial"/>
                <a:ea typeface="+mn-ea"/>
                <a:cs typeface="+mn-cs"/>
              </a:rPr>
              <a:pPr marL="0" marR="0" lvl="0" indent="0" algn="r" defTabSz="685800" rtl="0" eaLnBrk="1" fontAlgn="auto" latinLnBrk="0" hangingPunct="1">
                <a:lnSpc>
                  <a:spcPct val="100000"/>
                </a:lnSpc>
                <a:spcBef>
                  <a:spcPct val="50000"/>
                </a:spcBef>
                <a:spcAft>
                  <a:spcPts val="0"/>
                </a:spcAft>
                <a:buClrTx/>
                <a:buSzTx/>
                <a:buFontTx/>
                <a:buNone/>
                <a:tabLst/>
                <a:defRPr/>
              </a:pPr>
              <a:t>‹#›</a:t>
            </a:fld>
            <a:endParaRPr kumimoji="0" lang="en-US" alt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330759" name="Text Box 7"/>
          <p:cNvSpPr txBox="1">
            <a:spLocks noChangeArrowheads="1"/>
          </p:cNvSpPr>
          <p:nvPr/>
        </p:nvSpPr>
        <p:spPr bwMode="auto">
          <a:xfrm>
            <a:off x="1828800" y="6591302"/>
            <a:ext cx="54864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IEEE 802 LMSC</a:t>
            </a:r>
          </a:p>
        </p:txBody>
      </p:sp>
      <p:sp>
        <p:nvSpPr>
          <p:cNvPr id="330760" name="Text Box 8"/>
          <p:cNvSpPr txBox="1">
            <a:spLocks noChangeArrowheads="1"/>
          </p:cNvSpPr>
          <p:nvPr/>
        </p:nvSpPr>
        <p:spPr bwMode="auto">
          <a:xfrm>
            <a:off x="1" y="6589714"/>
            <a:ext cx="934871"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ec-16-0170-03</a:t>
            </a:r>
          </a:p>
        </p:txBody>
      </p:sp>
      <p:grpSp>
        <p:nvGrpSpPr>
          <p:cNvPr id="330761" name="Group 9"/>
          <p:cNvGrpSpPr>
            <a:grpSpLocks/>
          </p:cNvGrpSpPr>
          <p:nvPr/>
        </p:nvGrpSpPr>
        <p:grpSpPr bwMode="auto">
          <a:xfrm>
            <a:off x="8316914" y="5876927"/>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30763" name="Text Box 11"/>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1725" b="1" i="0" u="none" strike="noStrike" kern="1200" cap="none" spc="0" normalizeH="0" baseline="0" noProof="0" dirty="0">
                  <a:ln>
                    <a:noFill/>
                  </a:ln>
                  <a:solidFill>
                    <a:srgbClr val="FFFFFF"/>
                  </a:solidFill>
                  <a:effectLst/>
                  <a:uLnTx/>
                  <a:uFillTx/>
                  <a:latin typeface="Arial"/>
                  <a:ea typeface="+mn-ea"/>
                  <a:cs typeface="+mn-cs"/>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srgbClr val="FFFFFF"/>
                  </a:solidFill>
                  <a:effectLst/>
                  <a:uLnTx/>
                  <a:uFillTx/>
                  <a:latin typeface="Arial"/>
                  <a:ea typeface="+mn-ea"/>
                  <a:cs typeface="+mn-cs"/>
                </a:rPr>
                <a:t>802</a:t>
              </a:r>
            </a:p>
          </p:txBody>
        </p:sp>
      </p:grpSp>
    </p:spTree>
    <p:extLst>
      <p:ext uri="{BB962C8B-B14F-4D97-AF65-F5344CB8AC3E}">
        <p14:creationId xmlns:p14="http://schemas.microsoft.com/office/powerpoint/2010/main" val="36268078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184152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5"/>
            <a:ext cx="7886700" cy="1500187"/>
          </a:xfrm>
        </p:spPr>
        <p:txBody>
          <a:bodyPr/>
          <a:lstStyle>
            <a:lvl1pPr marL="0" indent="0">
              <a:buNone/>
              <a:defRPr sz="1800"/>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spTree>
    <p:extLst>
      <p:ext uri="{BB962C8B-B14F-4D97-AF65-F5344CB8AC3E}">
        <p14:creationId xmlns:p14="http://schemas.microsoft.com/office/powerpoint/2010/main" val="37370976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6044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7"/>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9" y="1681163"/>
            <a:ext cx="386873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30239"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452358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09713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80678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788" y="987427"/>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1433539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9" y="457200"/>
            <a:ext cx="2949575"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788" y="987427"/>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30239" y="2057400"/>
            <a:ext cx="2949575"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18901495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009709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1" y="404815"/>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6" y="404815"/>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8802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dirty="0"/>
              <a:t>21-18-0073-00-0000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dirty="0"/>
              <a:t>21-18-0073-00-0000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1"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29731" name="Rectangle 3"/>
          <p:cNvSpPr>
            <a:spLocks noChangeArrowheads="1"/>
          </p:cNvSpPr>
          <p:nvPr/>
        </p:nvSpPr>
        <p:spPr bwMode="auto">
          <a:xfrm>
            <a:off x="3176"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29735" name="Text Box 7"/>
          <p:cNvSpPr txBox="1">
            <a:spLocks noChangeArrowheads="1"/>
          </p:cNvSpPr>
          <p:nvPr/>
        </p:nvSpPr>
        <p:spPr bwMode="auto">
          <a:xfrm>
            <a:off x="7958139" y="6589714"/>
            <a:ext cx="1150937"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r" defTabSz="685800" rtl="0" eaLnBrk="1" fontAlgn="auto" latinLnBrk="0" hangingPunct="1">
              <a:lnSpc>
                <a:spcPct val="100000"/>
              </a:lnSpc>
              <a:spcBef>
                <a:spcPct val="5000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Page </a:t>
            </a:r>
            <a:fld id="{7E0ED744-2AD2-45F1-9385-55C79C00BA3B}" type="slidenum">
              <a:rPr kumimoji="0" lang="en-US" altLang="en-US" sz="900" b="0" i="0" u="none" strike="noStrike" kern="1200" cap="none" spc="0" normalizeH="0" baseline="0" noProof="0">
                <a:ln>
                  <a:noFill/>
                </a:ln>
                <a:solidFill>
                  <a:srgbClr val="FFFFFF"/>
                </a:solidFill>
                <a:effectLst/>
                <a:uLnTx/>
                <a:uFillTx/>
                <a:latin typeface="Arial"/>
                <a:ea typeface="+mn-ea"/>
                <a:cs typeface="+mn-cs"/>
              </a:rPr>
              <a:pPr marL="0" marR="0" lvl="0" indent="0" algn="r" defTabSz="685800" rtl="0" eaLnBrk="1" fontAlgn="auto" latinLnBrk="0" hangingPunct="1">
                <a:lnSpc>
                  <a:spcPct val="100000"/>
                </a:lnSpc>
                <a:spcBef>
                  <a:spcPct val="50000"/>
                </a:spcBef>
                <a:spcAft>
                  <a:spcPts val="0"/>
                </a:spcAft>
                <a:buClrTx/>
                <a:buSzTx/>
                <a:buFontTx/>
                <a:buNone/>
                <a:tabLst/>
                <a:defRPr/>
              </a:pPr>
              <a:t>‹#›</a:t>
            </a:fld>
            <a:endParaRPr kumimoji="0" lang="en-US" altLang="en-US" sz="900" b="0" i="0" u="none" strike="noStrike" kern="1200" cap="none" spc="0" normalizeH="0" baseline="0" noProof="0" dirty="0">
              <a:ln>
                <a:noFill/>
              </a:ln>
              <a:solidFill>
                <a:srgbClr val="FFFFFF"/>
              </a:solidFill>
              <a:effectLst/>
              <a:uLnTx/>
              <a:uFillTx/>
              <a:latin typeface="Arial"/>
              <a:ea typeface="+mn-ea"/>
              <a:cs typeface="+mn-cs"/>
            </a:endParaRPr>
          </a:p>
        </p:txBody>
      </p:sp>
      <p:sp>
        <p:nvSpPr>
          <p:cNvPr id="329736" name="Text Box 8"/>
          <p:cNvSpPr txBox="1">
            <a:spLocks noChangeArrowheads="1"/>
          </p:cNvSpPr>
          <p:nvPr/>
        </p:nvSpPr>
        <p:spPr bwMode="auto">
          <a:xfrm>
            <a:off x="0" y="6586539"/>
            <a:ext cx="19812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ec-16-0170-02</a:t>
            </a:r>
          </a:p>
        </p:txBody>
      </p:sp>
      <p:sp>
        <p:nvSpPr>
          <p:cNvPr id="329737" name="Text Box 9"/>
          <p:cNvSpPr txBox="1">
            <a:spLocks noChangeArrowheads="1"/>
          </p:cNvSpPr>
          <p:nvPr/>
        </p:nvSpPr>
        <p:spPr bwMode="auto">
          <a:xfrm>
            <a:off x="1828800" y="6591302"/>
            <a:ext cx="548640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0" lang="en-US" altLang="en-US" sz="900" b="0" i="0" u="none" strike="noStrike" kern="1200" cap="none" spc="0" normalizeH="0" baseline="0" noProof="0" dirty="0">
                <a:ln>
                  <a:noFill/>
                </a:ln>
                <a:solidFill>
                  <a:srgbClr val="FFFFFF"/>
                </a:solidFill>
                <a:effectLst/>
                <a:uLnTx/>
                <a:uFillTx/>
                <a:latin typeface="Arial"/>
                <a:ea typeface="+mn-ea"/>
                <a:cs typeface="+mn-cs"/>
              </a:rPr>
              <a:t>IEEE 802 LMSC</a:t>
            </a:r>
          </a:p>
        </p:txBody>
      </p:sp>
      <p:grpSp>
        <p:nvGrpSpPr>
          <p:cNvPr id="329748" name="Group 20"/>
          <p:cNvGrpSpPr>
            <a:grpSpLocks/>
          </p:cNvGrpSpPr>
          <p:nvPr/>
        </p:nvGrpSpPr>
        <p:grpSpPr bwMode="auto">
          <a:xfrm>
            <a:off x="8316914" y="5876927"/>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29743" name="Text Box 15"/>
            <p:cNvSpPr txBox="1">
              <a:spLocks noChangeArrowheads="1"/>
            </p:cNvSpPr>
            <p:nvPr userDrawn="1"/>
          </p:nvSpPr>
          <p:spPr bwMode="auto">
            <a:xfrm>
              <a:off x="3297" y="3482"/>
              <a:ext cx="395" cy="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1725" b="1" i="0" u="none" strike="noStrike" kern="1200" cap="none" spc="0" normalizeH="0" baseline="0" noProof="0" dirty="0">
                  <a:ln>
                    <a:noFill/>
                  </a:ln>
                  <a:solidFill>
                    <a:srgbClr val="FFFFFF"/>
                  </a:solidFill>
                  <a:effectLst/>
                  <a:uLnTx/>
                  <a:uFillTx/>
                  <a:latin typeface="Arial"/>
                  <a:ea typeface="+mn-ea"/>
                  <a:cs typeface="+mn-cs"/>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000000"/>
                </a:solidFill>
                <a:effectLst/>
                <a:uLnTx/>
                <a:uFillTx/>
                <a:latin typeface="Arial"/>
                <a:ea typeface="+mn-ea"/>
                <a:cs typeface="+mn-cs"/>
              </a:endParaRPr>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US" altLang="en-US" sz="1350" b="1" i="0" u="none" strike="noStrike" kern="1200" cap="none" spc="0" normalizeH="0" baseline="0" noProof="0" dirty="0">
                  <a:ln>
                    <a:noFill/>
                  </a:ln>
                  <a:solidFill>
                    <a:srgbClr val="FFFFFF"/>
                  </a:solidFill>
                  <a:effectLst/>
                  <a:uLnTx/>
                  <a:uFillTx/>
                  <a:latin typeface="Arial"/>
                  <a:ea typeface="+mn-ea"/>
                  <a:cs typeface="+mn-cs"/>
                </a:rPr>
                <a:t>802</a:t>
              </a:r>
            </a:p>
          </p:txBody>
        </p:sp>
      </p:grpSp>
    </p:spTree>
    <p:extLst>
      <p:ext uri="{BB962C8B-B14F-4D97-AF65-F5344CB8AC3E}">
        <p14:creationId xmlns:p14="http://schemas.microsoft.com/office/powerpoint/2010/main" val="31365145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hdr="0"/>
  <p:txStyles>
    <p:titleStyle>
      <a:lvl1pPr algn="ctr" rtl="0" eaLnBrk="1" fontAlgn="base" hangingPunct="1">
        <a:spcBef>
          <a:spcPct val="0"/>
        </a:spcBef>
        <a:spcAft>
          <a:spcPct val="0"/>
        </a:spcAft>
        <a:defRPr sz="2700" kern="1200">
          <a:solidFill>
            <a:schemeClr val="tx2"/>
          </a:solidFill>
          <a:latin typeface="+mj-lt"/>
          <a:ea typeface="+mj-ea"/>
          <a:cs typeface="+mj-cs"/>
        </a:defRPr>
      </a:lvl1pPr>
      <a:lvl2pPr algn="ctr" rtl="0" eaLnBrk="1" fontAlgn="base" hangingPunct="1">
        <a:spcBef>
          <a:spcPct val="0"/>
        </a:spcBef>
        <a:spcAft>
          <a:spcPct val="0"/>
        </a:spcAft>
        <a:defRPr sz="2700">
          <a:solidFill>
            <a:schemeClr val="tx2"/>
          </a:solidFill>
          <a:latin typeface="Arial" panose="020B0604020202020204" pitchFamily="34" charset="0"/>
        </a:defRPr>
      </a:lvl2pPr>
      <a:lvl3pPr algn="ctr" rtl="0" eaLnBrk="1" fontAlgn="base" hangingPunct="1">
        <a:spcBef>
          <a:spcPct val="0"/>
        </a:spcBef>
        <a:spcAft>
          <a:spcPct val="0"/>
        </a:spcAft>
        <a:defRPr sz="2700">
          <a:solidFill>
            <a:schemeClr val="tx2"/>
          </a:solidFill>
          <a:latin typeface="Arial" panose="020B0604020202020204" pitchFamily="34" charset="0"/>
        </a:defRPr>
      </a:lvl3pPr>
      <a:lvl4pPr algn="ctr" rtl="0" eaLnBrk="1" fontAlgn="base" hangingPunct="1">
        <a:spcBef>
          <a:spcPct val="0"/>
        </a:spcBef>
        <a:spcAft>
          <a:spcPct val="0"/>
        </a:spcAft>
        <a:defRPr sz="2700">
          <a:solidFill>
            <a:schemeClr val="tx2"/>
          </a:solidFill>
          <a:latin typeface="Arial" panose="020B0604020202020204" pitchFamily="34" charset="0"/>
        </a:defRPr>
      </a:lvl4pPr>
      <a:lvl5pPr algn="ctr" rtl="0" eaLnBrk="1" fontAlgn="base" hangingPunct="1">
        <a:spcBef>
          <a:spcPct val="0"/>
        </a:spcBef>
        <a:spcAft>
          <a:spcPct val="0"/>
        </a:spcAft>
        <a:defRPr sz="2700">
          <a:solidFill>
            <a:schemeClr val="tx2"/>
          </a:solidFill>
          <a:latin typeface="Arial" panose="020B0604020202020204" pitchFamily="34" charset="0"/>
        </a:defRPr>
      </a:lvl5pPr>
      <a:lvl6pPr marL="342900" algn="ctr" rtl="0" eaLnBrk="1" fontAlgn="base" hangingPunct="1">
        <a:spcBef>
          <a:spcPct val="0"/>
        </a:spcBef>
        <a:spcAft>
          <a:spcPct val="0"/>
        </a:spcAft>
        <a:defRPr sz="2700">
          <a:solidFill>
            <a:schemeClr val="tx2"/>
          </a:solidFill>
          <a:latin typeface="Arial" panose="020B0604020202020204" pitchFamily="34" charset="0"/>
        </a:defRPr>
      </a:lvl6pPr>
      <a:lvl7pPr marL="685800" algn="ctr" rtl="0" eaLnBrk="1" fontAlgn="base" hangingPunct="1">
        <a:spcBef>
          <a:spcPct val="0"/>
        </a:spcBef>
        <a:spcAft>
          <a:spcPct val="0"/>
        </a:spcAft>
        <a:defRPr sz="2700">
          <a:solidFill>
            <a:schemeClr val="tx2"/>
          </a:solidFill>
          <a:latin typeface="Arial" panose="020B0604020202020204" pitchFamily="34" charset="0"/>
        </a:defRPr>
      </a:lvl7pPr>
      <a:lvl8pPr marL="1028700" algn="ctr" rtl="0" eaLnBrk="1" fontAlgn="base" hangingPunct="1">
        <a:spcBef>
          <a:spcPct val="0"/>
        </a:spcBef>
        <a:spcAft>
          <a:spcPct val="0"/>
        </a:spcAft>
        <a:defRPr sz="2700">
          <a:solidFill>
            <a:schemeClr val="tx2"/>
          </a:solidFill>
          <a:latin typeface="Arial" panose="020B0604020202020204" pitchFamily="34" charset="0"/>
        </a:defRPr>
      </a:lvl8pPr>
      <a:lvl9pPr marL="1371600" algn="ctr" rtl="0" eaLnBrk="1" fontAlgn="base" hangingPunct="1">
        <a:spcBef>
          <a:spcPct val="0"/>
        </a:spcBef>
        <a:spcAft>
          <a:spcPct val="0"/>
        </a:spcAft>
        <a:defRPr sz="2700">
          <a:solidFill>
            <a:schemeClr val="tx2"/>
          </a:solidFill>
          <a:latin typeface="Arial" panose="020B0604020202020204" pitchFamily="34" charset="0"/>
        </a:defRPr>
      </a:lvl9pPr>
    </p:titleStyle>
    <p:bodyStyle>
      <a:lvl1pPr marL="257175" indent="-257175" algn="l" rtl="0" eaLnBrk="1" fontAlgn="base" hangingPunct="1">
        <a:spcBef>
          <a:spcPct val="20000"/>
        </a:spcBef>
        <a:spcAft>
          <a:spcPct val="0"/>
        </a:spcAft>
        <a:buChar char="•"/>
        <a:defRPr sz="2400" kern="1200">
          <a:solidFill>
            <a:schemeClr val="tx1"/>
          </a:solidFill>
          <a:latin typeface="+mn-lt"/>
          <a:ea typeface="+mn-ea"/>
          <a:cs typeface="+mn-cs"/>
        </a:defRPr>
      </a:lvl1pPr>
      <a:lvl2pPr marL="557213" indent="-214313" algn="l" rtl="0" eaLnBrk="1" fontAlgn="base" hangingPunct="1">
        <a:spcBef>
          <a:spcPct val="20000"/>
        </a:spcBef>
        <a:spcAft>
          <a:spcPct val="0"/>
        </a:spcAft>
        <a:buChar char="–"/>
        <a:defRPr sz="2100" kern="1200">
          <a:solidFill>
            <a:schemeClr val="tx1"/>
          </a:solidFill>
          <a:latin typeface="+mn-lt"/>
          <a:ea typeface="+mn-ea"/>
          <a:cs typeface="+mn-cs"/>
        </a:defRPr>
      </a:lvl2pPr>
      <a:lvl3pPr marL="857250" indent="-171450" algn="l" rtl="0" eaLnBrk="1" fontAlgn="base" hangingPunct="1">
        <a:spcBef>
          <a:spcPct val="20000"/>
        </a:spcBef>
        <a:spcAft>
          <a:spcPct val="0"/>
        </a:spcAft>
        <a:buChar char="•"/>
        <a:defRPr sz="1800" kern="1200">
          <a:solidFill>
            <a:schemeClr val="tx1"/>
          </a:solidFill>
          <a:latin typeface="+mn-lt"/>
          <a:ea typeface="+mn-ea"/>
          <a:cs typeface="+mn-cs"/>
        </a:defRPr>
      </a:lvl3pPr>
      <a:lvl4pPr marL="1200150" indent="-171450" algn="l" rtl="0" eaLnBrk="1" fontAlgn="base" hangingPunct="1">
        <a:spcBef>
          <a:spcPct val="20000"/>
        </a:spcBef>
        <a:spcAft>
          <a:spcPct val="0"/>
        </a:spcAft>
        <a:buChar char="–"/>
        <a:defRPr sz="1500" kern="1200">
          <a:solidFill>
            <a:schemeClr val="tx1"/>
          </a:solidFill>
          <a:latin typeface="+mn-lt"/>
          <a:ea typeface="+mn-ea"/>
          <a:cs typeface="+mn-cs"/>
        </a:defRPr>
      </a:lvl4pPr>
      <a:lvl5pPr marL="1543050" indent="-171450" algn="l" rtl="0" eaLnBrk="1" fontAlgn="base" hangingPunct="1">
        <a:spcBef>
          <a:spcPct val="20000"/>
        </a:spcBef>
        <a:spcAft>
          <a:spcPct val="0"/>
        </a:spcAft>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21-19-0051-00-0000</a:t>
            </a:r>
          </a:p>
          <a:p>
            <a:pPr marL="535781" indent="-535781">
              <a:buClr>
                <a:srgbClr val="FAFD00"/>
              </a:buClr>
              <a:buNone/>
            </a:pPr>
            <a:r>
              <a:rPr lang="en-US" altLang="pl-PL" sz="2400" dirty="0">
                <a:cs typeface="Times New Roman" panose="02020603050405020304" pitchFamily="18" charset="0"/>
              </a:rPr>
              <a:t>Title: Request for Working Group Hibernation </a:t>
            </a:r>
          </a:p>
          <a:p>
            <a:pPr marL="535781" indent="-535781">
              <a:buClr>
                <a:srgbClr val="FAFD00"/>
              </a:buClr>
              <a:buNone/>
            </a:pPr>
            <a:r>
              <a:rPr lang="en-US" altLang="pl-PL" sz="2400" dirty="0">
                <a:cs typeface="Times New Roman" panose="02020603050405020304" pitchFamily="18" charset="0"/>
              </a:rPr>
              <a:t>Date Submitted: July 18, 2019</a:t>
            </a:r>
          </a:p>
          <a:p>
            <a:pPr>
              <a:buClr>
                <a:srgbClr val="FAFD00"/>
              </a:buClr>
              <a:buFontTx/>
              <a:buNone/>
            </a:pPr>
            <a:r>
              <a:rPr lang="en-US" altLang="pl-PL" sz="2400" dirty="0">
                <a:cs typeface="Times New Roman" panose="02020603050405020304" pitchFamily="18" charset="0"/>
              </a:rPr>
              <a:t>Presented in July 19, 2019 IEEE 802 LMSC Closing Plenary in Vienna, Austria</a:t>
            </a:r>
          </a:p>
          <a:p>
            <a:pPr>
              <a:buClr>
                <a:srgbClr val="FAFD00"/>
              </a:buClr>
              <a:buFontTx/>
              <a:buNone/>
            </a:pPr>
            <a:r>
              <a:rPr lang="en-US" altLang="pl-PL" sz="2400" dirty="0">
                <a:cs typeface="Times New Roman" panose="02020603050405020304" pitchFamily="18" charset="0"/>
              </a:rPr>
              <a:t>Source: Subir Das (Perspecta Labs) </a:t>
            </a:r>
            <a:endParaRPr lang="en-US" altLang="pl-PL" sz="2400" b="1" dirty="0">
              <a:ea typeface="ＭＳ Ｐゴシック" panose="020B0600070205080204" pitchFamily="34" charset="-128"/>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contains the motions and materials for consideration by the LMSC</a:t>
            </a:r>
            <a:r>
              <a:rPr lang="ko-KR" altLang="en-US" sz="2400" dirty="0">
                <a:cs typeface="Times New Roman" panose="02020603050405020304" pitchFamily="18" charset="0"/>
              </a:rPr>
              <a:t> </a:t>
            </a:r>
            <a:r>
              <a:rPr lang="en-US" altLang="ko-KR" sz="2400" dirty="0">
                <a:cs typeface="Times New Roman" panose="02020603050405020304" pitchFamily="18" charset="0"/>
              </a:rPr>
              <a:t>in support of </a:t>
            </a:r>
            <a:r>
              <a:rPr lang="en-US" altLang="pl-PL" sz="2400" dirty="0">
                <a:cs typeface="Times New Roman" panose="02020603050405020304" pitchFamily="18" charset="0"/>
              </a:rPr>
              <a:t>WG hibernation.</a:t>
            </a: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1</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dirty="0"/>
              <a:t>Background: P&amp;P references regarding Working Group hibernation </a:t>
            </a:r>
          </a:p>
        </p:txBody>
      </p:sp>
      <p:sp>
        <p:nvSpPr>
          <p:cNvPr id="8" name="Rectangle 5"/>
          <p:cNvSpPr>
            <a:spLocks noGrp="1" noChangeArrowheads="1"/>
          </p:cNvSpPr>
          <p:nvPr>
            <p:ph type="ftr" sz="quarter" idx="11"/>
          </p:nvPr>
        </p:nvSpPr>
        <p:spPr>
          <a:xfrm>
            <a:off x="6429983" y="6475413"/>
            <a:ext cx="2113942" cy="184666"/>
          </a:xfrm>
          <a:noFill/>
        </p:spPr>
        <p:txBody>
          <a:bodyPr/>
          <a:lstStyle/>
          <a:p>
            <a:r>
              <a:rPr lang="en-US" dirty="0"/>
              <a:t>Subir Das, Chair, IEEE 802.21</a:t>
            </a:r>
          </a:p>
        </p:txBody>
      </p:sp>
      <p:sp>
        <p:nvSpPr>
          <p:cNvPr id="3" name="직사각형 2">
            <a:extLst>
              <a:ext uri="{FF2B5EF4-FFF2-40B4-BE49-F238E27FC236}">
                <a16:creationId xmlns:a16="http://schemas.microsoft.com/office/drawing/2014/main" id="{47AAD032-2222-4AAE-8B63-18EB4122F10B}"/>
              </a:ext>
            </a:extLst>
          </p:cNvPr>
          <p:cNvSpPr/>
          <p:nvPr/>
        </p:nvSpPr>
        <p:spPr>
          <a:xfrm>
            <a:off x="515566" y="1371601"/>
            <a:ext cx="8258783" cy="4897559"/>
          </a:xfrm>
          <a:prstGeom prst="rect">
            <a:avLst/>
          </a:prstGeom>
        </p:spPr>
        <p:txBody>
          <a:bodyPr wrap="square">
            <a:spAutoFit/>
          </a:bodyPr>
          <a:lstStyle/>
          <a:p>
            <a:pPr>
              <a:lnSpc>
                <a:spcPct val="107000"/>
              </a:lnSpc>
              <a:spcAft>
                <a:spcPts val="800"/>
              </a:spcAft>
            </a:pPr>
            <a:r>
              <a:rPr lang="en-US" altLang="ko-KR" sz="1400" u="sng" dirty="0">
                <a:latin typeface="Calibri" panose="020F0502020204030204" pitchFamily="34" charset="0"/>
                <a:ea typeface="맑은 고딕" panose="020B0503020000020004" pitchFamily="50" charset="-127"/>
                <a:cs typeface="Times New Roman" panose="02020603050405020304" pitchFamily="18" charset="0"/>
              </a:rPr>
              <a:t>a) LMSC P&amp;P 12 June 2014.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5.2 WGs - Individual Method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…If a WG has no active PARs, and is not actively developing a new PAR, then it should be considered to either be placed in hibernation (if it has developed standards or recommended practices in the past that are still current), or disbanded (if it has no current standards or recommended practices)</a:t>
            </a:r>
            <a:endParaRPr lang="ko-KR" altLang="ko-KR" sz="1400" dirty="0">
              <a:latin typeface="Calibri" panose="020F0502020204030204" pitchFamily="34" charset="0"/>
              <a:ea typeface="맑은 고딕" panose="020B0503020000020004" pitchFamily="50" charset="-127"/>
              <a:cs typeface="Times New Roman" panose="02020603050405020304" pitchFamily="18" charset="0"/>
            </a:endParaRPr>
          </a:p>
          <a:p>
            <a:pPr>
              <a:lnSpc>
                <a:spcPct val="107000"/>
              </a:lnSpc>
              <a:spcAft>
                <a:spcPts val="800"/>
              </a:spcAft>
            </a:pP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5.2.1 Hibernation of a WG.</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A WG may be hibernated at the request of the WG Chair and the approval of the Sponsor. The hibernating WG may be returned to active status by the Sponsor in order for the WG to develop a new PAR. </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Hibernating WG Chairs become Non-Voting Members of the Sponsor after their WG enters hibernation. The Sponsor Chair may appoint new hibernating WG Chairs to replace vacancies as soon as practical, subject to confirmation by the Sponsor at the next plenary meeting. A hibernating WG Chair of the Sponsor shall be recognized as a full member of the Sponsor, having all rights and meeting privileges except the right of voting on Sponsor motions.</a:t>
            </a:r>
            <a:endParaRPr lang="ko-KR" altLang="ko-KR" sz="1400" dirty="0">
              <a:latin typeface="Calibri" panose="020F0502020204030204" pitchFamily="34" charset="0"/>
              <a:ea typeface="맑은 고딕" panose="020B0503020000020004" pitchFamily="50" charset="-127"/>
              <a:cs typeface="Times New Roman" panose="02020603050405020304" pitchFamily="18" charset="0"/>
            </a:endParaRPr>
          </a:p>
          <a:p>
            <a:pPr>
              <a:lnSpc>
                <a:spcPct val="107000"/>
              </a:lnSpc>
              <a:spcAft>
                <a:spcPts val="800"/>
              </a:spcAft>
            </a:pPr>
            <a:r>
              <a:rPr lang="en-US" altLang="ko-KR" sz="1400" u="sng" dirty="0">
                <a:latin typeface="Calibri" panose="020F0502020204030204" pitchFamily="34" charset="0"/>
                <a:ea typeface="맑은 고딕" panose="020B0503020000020004" pitchFamily="50" charset="-127"/>
                <a:cs typeface="Times New Roman" panose="02020603050405020304" pitchFamily="18" charset="0"/>
              </a:rPr>
              <a:t>b) IEEE 802 LAN/MAN STANDARDS COMMITTEE (LMSC) OPERATIONS MANUAL 13 July 2018</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4.2 IEEE 802 LMSC WGs</a:t>
            </a:r>
            <a:br>
              <a:rPr lang="en-US" altLang="ko-KR" sz="1400" dirty="0">
                <a:latin typeface="Calibri" panose="020F0502020204030204" pitchFamily="34" charset="0"/>
                <a:ea typeface="맑은 고딕" panose="020B0503020000020004" pitchFamily="50" charset="-127"/>
                <a:cs typeface="Times New Roman" panose="02020603050405020304" pitchFamily="18" charset="0"/>
              </a:rPr>
            </a:br>
            <a:r>
              <a:rPr lang="en-US" altLang="ko-KR" sz="1400" dirty="0">
                <a:latin typeface="Calibri" panose="020F0502020204030204" pitchFamily="34" charset="0"/>
                <a:ea typeface="맑은 고딕" panose="020B0503020000020004" pitchFamily="50" charset="-127"/>
                <a:cs typeface="Times New Roman" panose="02020603050405020304" pitchFamily="18" charset="0"/>
              </a:rPr>
              <a:t>… The chair of a hibernating WG shall maintain a list of experts that are available to answer questions and provide clarification about the standards and/or recommended practices generated by the WG. Inquiries concerning the standards and recommended practices of a hibernating WG shall be directed to the chair of the hibernating WG. The chair shall attempt to resolve the inquiry using the core of experts, as necessary. If the chair is unable to resolve the inquiry, the chair may petition the Sponsor to reactivate the WG.</a:t>
            </a:r>
            <a:endParaRPr lang="ko-KR" altLang="ko-KR" sz="1400" dirty="0">
              <a:effectLst/>
              <a:latin typeface="Calibri" panose="020F0502020204030204" pitchFamily="34" charset="0"/>
              <a:ea typeface="맑은 고딕" panose="020B0503020000020004" pitchFamily="50" charset="-127"/>
              <a:cs typeface="Times New Roman" panose="02020603050405020304" pitchFamily="18" charset="0"/>
            </a:endParaRPr>
          </a:p>
        </p:txBody>
      </p:sp>
    </p:spTree>
    <p:extLst>
      <p:ext uri="{BB962C8B-B14F-4D97-AF65-F5344CB8AC3E}">
        <p14:creationId xmlns:p14="http://schemas.microsoft.com/office/powerpoint/2010/main" val="195668074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2</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dirty="0"/>
              <a:t>List of Experts</a:t>
            </a:r>
          </a:p>
        </p:txBody>
      </p:sp>
      <p:sp>
        <p:nvSpPr>
          <p:cNvPr id="8" name="Rectangle 5"/>
          <p:cNvSpPr>
            <a:spLocks noGrp="1" noChangeArrowheads="1"/>
          </p:cNvSpPr>
          <p:nvPr>
            <p:ph type="ftr" sz="quarter" idx="11"/>
          </p:nvPr>
        </p:nvSpPr>
        <p:spPr>
          <a:xfrm>
            <a:off x="6439711" y="6475413"/>
            <a:ext cx="2104214" cy="184666"/>
          </a:xfrm>
          <a:noFill/>
        </p:spPr>
        <p:txBody>
          <a:bodyPr/>
          <a:lstStyle/>
          <a:p>
            <a:r>
              <a:rPr lang="en-US" dirty="0"/>
              <a:t>Subir Das, Chair, IEEE 802.21</a:t>
            </a:r>
          </a:p>
        </p:txBody>
      </p:sp>
      <p:graphicFrame>
        <p:nvGraphicFramePr>
          <p:cNvPr id="3" name="Table 2">
            <a:extLst>
              <a:ext uri="{FF2B5EF4-FFF2-40B4-BE49-F238E27FC236}">
                <a16:creationId xmlns:a16="http://schemas.microsoft.com/office/drawing/2014/main" id="{D5E52BCB-D2C5-014E-AD6F-059B8274E1A2}"/>
              </a:ext>
            </a:extLst>
          </p:cNvPr>
          <p:cNvGraphicFramePr>
            <a:graphicFrameLocks noGrp="1"/>
          </p:cNvGraphicFramePr>
          <p:nvPr>
            <p:extLst>
              <p:ext uri="{D42A27DB-BD31-4B8C-83A1-F6EECF244321}">
                <p14:modId xmlns:p14="http://schemas.microsoft.com/office/powerpoint/2010/main" val="3615922964"/>
              </p:ext>
            </p:extLst>
          </p:nvPr>
        </p:nvGraphicFramePr>
        <p:xfrm>
          <a:off x="762000" y="1371600"/>
          <a:ext cx="7772399" cy="4848442"/>
        </p:xfrm>
        <a:graphic>
          <a:graphicData uri="http://schemas.openxmlformats.org/drawingml/2006/table">
            <a:tbl>
              <a:tblPr>
                <a:tableStyleId>{5C22544A-7EE6-4342-B048-85BDC9FD1C3A}</a:tableStyleId>
              </a:tblPr>
              <a:tblGrid>
                <a:gridCol w="2907233">
                  <a:extLst>
                    <a:ext uri="{9D8B030D-6E8A-4147-A177-3AD203B41FA5}">
                      <a16:colId xmlns:a16="http://schemas.microsoft.com/office/drawing/2014/main" val="4061964677"/>
                    </a:ext>
                  </a:extLst>
                </a:gridCol>
                <a:gridCol w="2590799">
                  <a:extLst>
                    <a:ext uri="{9D8B030D-6E8A-4147-A177-3AD203B41FA5}">
                      <a16:colId xmlns:a16="http://schemas.microsoft.com/office/drawing/2014/main" val="2532510080"/>
                    </a:ext>
                  </a:extLst>
                </a:gridCol>
                <a:gridCol w="2274367">
                  <a:extLst>
                    <a:ext uri="{9D8B030D-6E8A-4147-A177-3AD203B41FA5}">
                      <a16:colId xmlns:a16="http://schemas.microsoft.com/office/drawing/2014/main" val="3713082063"/>
                    </a:ext>
                  </a:extLst>
                </a:gridCol>
              </a:tblGrid>
              <a:tr h="488262">
                <a:tc>
                  <a:txBody>
                    <a:bodyPr/>
                    <a:lstStyle/>
                    <a:p>
                      <a:pPr algn="l" fontAlgn="b"/>
                      <a:r>
                        <a:rPr lang="en-GB" sz="2000" u="none" strike="noStrike" dirty="0">
                          <a:effectLst/>
                        </a:rPr>
                        <a:t>Last Name</a:t>
                      </a:r>
                      <a:endParaRPr lang="en-GB"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First Name</a:t>
                      </a:r>
                      <a:endParaRPr lang="en-GB" sz="2000" b="1"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Middle Name</a:t>
                      </a:r>
                      <a:endParaRPr lang="en-GB" sz="20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5769391"/>
                  </a:ext>
                </a:extLst>
              </a:tr>
              <a:tr h="488262">
                <a:tc>
                  <a:txBody>
                    <a:bodyPr/>
                    <a:lstStyle/>
                    <a:p>
                      <a:pPr algn="l" fontAlgn="b"/>
                      <a:r>
                        <a:rPr lang="en-GB" sz="2000" u="none" strike="noStrike">
                          <a:effectLst/>
                        </a:rPr>
                        <a:t>Chen</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Lidong</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6792217"/>
                  </a:ext>
                </a:extLst>
              </a:tr>
              <a:tr h="488262">
                <a:tc>
                  <a:txBody>
                    <a:bodyPr/>
                    <a:lstStyle/>
                    <a:p>
                      <a:pPr algn="l" fontAlgn="b"/>
                      <a:r>
                        <a:rPr lang="en-GB" sz="2000" u="none" strike="noStrike">
                          <a:effectLst/>
                        </a:rPr>
                        <a:t>Das</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Subir</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7470781"/>
                  </a:ext>
                </a:extLst>
              </a:tr>
              <a:tr h="454084">
                <a:tc>
                  <a:txBody>
                    <a:bodyPr/>
                    <a:lstStyle/>
                    <a:p>
                      <a:pPr algn="l" fontAlgn="b"/>
                      <a:r>
                        <a:rPr lang="en-GB" sz="2000" u="none" strike="noStrike">
                          <a:effectLst/>
                        </a:rPr>
                        <a:t>Hanatani</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Yoshikazu</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16724715"/>
                  </a:ext>
                </a:extLst>
              </a:tr>
              <a:tr h="488262">
                <a:tc>
                  <a:txBody>
                    <a:bodyPr/>
                    <a:lstStyle/>
                    <a:p>
                      <a:pPr algn="l" fontAlgn="b"/>
                      <a:r>
                        <a:rPr lang="en-GB" sz="2000" u="none" strike="noStrike">
                          <a:effectLst/>
                        </a:rPr>
                        <a:t>Jeong</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SangKwon</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Peter</a:t>
                      </a:r>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23020693"/>
                  </a:ext>
                </a:extLst>
              </a:tr>
              <a:tr h="488262">
                <a:tc>
                  <a:txBody>
                    <a:bodyPr/>
                    <a:lstStyle/>
                    <a:p>
                      <a:pPr algn="l" fontAlgn="b"/>
                      <a:r>
                        <a:rPr lang="en-GB" sz="2000" u="none" strike="noStrike">
                          <a:effectLst/>
                        </a:rPr>
                        <a:t>Lee</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Hyeong Ho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76923513"/>
                  </a:ext>
                </a:extLst>
              </a:tr>
              <a:tr h="488262">
                <a:tc>
                  <a:txBody>
                    <a:bodyPr/>
                    <a:lstStyle/>
                    <a:p>
                      <a:pPr algn="l" fontAlgn="b"/>
                      <a:r>
                        <a:rPr lang="en-GB" sz="2000" u="none" strike="noStrike">
                          <a:effectLst/>
                        </a:rPr>
                        <a:t>Ohba</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Yoshihiro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9895490"/>
                  </a:ext>
                </a:extLst>
              </a:tr>
              <a:tr h="488262">
                <a:tc>
                  <a:txBody>
                    <a:bodyPr/>
                    <a:lstStyle/>
                    <a:p>
                      <a:pPr algn="l" fontAlgn="b"/>
                      <a:r>
                        <a:rPr lang="en-GB" sz="2000" u="none" strike="noStrike">
                          <a:effectLst/>
                        </a:rPr>
                        <a:t>Oliva</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Antonio</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de la</a:t>
                      </a:r>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5366758"/>
                  </a:ext>
                </a:extLst>
              </a:tr>
              <a:tr h="488262">
                <a:tc>
                  <a:txBody>
                    <a:bodyPr/>
                    <a:lstStyle/>
                    <a:p>
                      <a:pPr algn="l" fontAlgn="b"/>
                      <a:r>
                        <a:rPr lang="en-GB" sz="2000" u="none" strike="noStrike">
                          <a:effectLst/>
                        </a:rPr>
                        <a:t>Takazoe</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a:effectLst/>
                        </a:rPr>
                        <a:t>Tomoki</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endParaRPr lang="en-GB"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59025274"/>
                  </a:ext>
                </a:extLst>
              </a:tr>
              <a:tr h="488262">
                <a:tc>
                  <a:txBody>
                    <a:bodyPr/>
                    <a:lstStyle/>
                    <a:p>
                      <a:pPr algn="l" fontAlgn="b"/>
                      <a:r>
                        <a:rPr lang="en-GB" sz="2000" u="none" strike="noStrike">
                          <a:effectLst/>
                        </a:rPr>
                        <a:t>Seo </a:t>
                      </a:r>
                      <a:endParaRPr lang="en-GB"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dirty="0">
                          <a:effectLst/>
                        </a:rPr>
                        <a:t>Dong II</a:t>
                      </a:r>
                      <a:endParaRPr lang="en-GB"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GB" sz="2000" u="none" strike="noStrike" dirty="0">
                          <a:effectLst/>
                        </a:rPr>
                        <a:t>Dillon</a:t>
                      </a:r>
                      <a:endParaRPr lang="en-GB"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1318100"/>
                  </a:ext>
                </a:extLst>
              </a:tr>
            </a:tbl>
          </a:graphicData>
        </a:graphic>
      </p:graphicFrame>
    </p:spTree>
    <p:extLst>
      <p:ext uri="{BB962C8B-B14F-4D97-AF65-F5344CB8AC3E}">
        <p14:creationId xmlns:p14="http://schemas.microsoft.com/office/powerpoint/2010/main" val="245532406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3</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dirty="0"/>
              <a:t>P802.21 WG Motion (May</a:t>
            </a:r>
            <a:r>
              <a:rPr lang="ko-KR" altLang="en-US" dirty="0"/>
              <a:t> </a:t>
            </a:r>
            <a:r>
              <a:rPr lang="en-US" altLang="ko-KR" dirty="0"/>
              <a:t>2019)</a:t>
            </a:r>
            <a:endParaRPr lang="en-US" dirty="0"/>
          </a:p>
        </p:txBody>
      </p:sp>
      <p:sp>
        <p:nvSpPr>
          <p:cNvPr id="22535" name="Rectangle 7"/>
          <p:cNvSpPr>
            <a:spLocks noChangeArrowheads="1"/>
          </p:cNvSpPr>
          <p:nvPr/>
        </p:nvSpPr>
        <p:spPr bwMode="auto">
          <a:xfrm>
            <a:off x="266700" y="1505769"/>
            <a:ext cx="8686800" cy="4524958"/>
          </a:xfrm>
          <a:prstGeom prst="rect">
            <a:avLst/>
          </a:prstGeom>
          <a:noFill/>
          <a:ln w="9525" cap="flat" cmpd="sng" algn="ctr">
            <a:noFill/>
            <a:prstDash val="solid"/>
            <a:miter lim="800000"/>
            <a:headEnd/>
            <a:tailEnd/>
          </a:ln>
          <a:effectLst/>
        </p:spPr>
        <p:txBody>
          <a:bodyPr wrap="square" lIns="92075" tIns="46038" rIns="92075" bIns="46038" anchor="ctr">
            <a:spAutoFit/>
          </a:bodyPr>
          <a:lstStyle/>
          <a:p>
            <a:pPr algn="just"/>
            <a:r>
              <a:rPr lang="en-US" altLang="ko-KR" sz="2400" dirty="0">
                <a:ea typeface="PMingLiU" charset="-120"/>
              </a:rPr>
              <a:t>The 802.21 Working Group supports the 802.21 WG Chair requesting to place the 802.21 WG in hibernation at the close of the July 2019 802 Plenary Session.</a:t>
            </a:r>
            <a:endParaRPr lang="ko-KR" altLang="ko-KR" sz="2400" dirty="0"/>
          </a:p>
          <a:p>
            <a:endParaRPr lang="en-US" altLang="ko-KR" sz="2400" dirty="0">
              <a:ea typeface="PMingLiU" charset="-120"/>
            </a:endParaRPr>
          </a:p>
          <a:p>
            <a:r>
              <a:rPr lang="en-US" altLang="ko-KR" sz="2400" dirty="0">
                <a:ea typeface="PMingLiU" charset="-120"/>
              </a:rPr>
              <a:t>Moved: Paul Nikolich	</a:t>
            </a:r>
          </a:p>
          <a:p>
            <a:r>
              <a:rPr lang="en-US" altLang="ko-KR" sz="2400" dirty="0">
                <a:ea typeface="PMingLiU" charset="-120"/>
              </a:rPr>
              <a:t>Second: Farrokh Khatibi</a:t>
            </a:r>
            <a:endParaRPr lang="ko-KR" altLang="ko-KR" sz="2400" dirty="0"/>
          </a:p>
          <a:p>
            <a:endParaRPr lang="en-US" altLang="ko-KR" sz="2400" dirty="0">
              <a:ea typeface="PMingLiU" charset="-120"/>
            </a:endParaRPr>
          </a:p>
          <a:p>
            <a:r>
              <a:rPr lang="en-US" altLang="ko-KR" sz="2400" dirty="0">
                <a:ea typeface="PMingLiU" charset="-120"/>
              </a:rPr>
              <a:t>Approve:  03</a:t>
            </a:r>
            <a:br>
              <a:rPr lang="en-US" altLang="ko-KR" sz="2400" dirty="0">
                <a:ea typeface="PMingLiU" charset="-120"/>
              </a:rPr>
            </a:br>
            <a:r>
              <a:rPr lang="en-US" altLang="ko-KR" sz="2400" dirty="0">
                <a:ea typeface="PMingLiU" charset="-120"/>
              </a:rPr>
              <a:t>Disapprove: 02</a:t>
            </a:r>
            <a:br>
              <a:rPr lang="en-US" altLang="ko-KR" sz="2400" dirty="0">
                <a:ea typeface="PMingLiU" charset="-120"/>
              </a:rPr>
            </a:br>
            <a:r>
              <a:rPr lang="en-US" altLang="ko-KR" sz="2400" dirty="0">
                <a:ea typeface="PMingLiU" charset="-120"/>
              </a:rPr>
              <a:t>Abstain:  01</a:t>
            </a:r>
          </a:p>
          <a:p>
            <a:endParaRPr lang="ko-KR" altLang="ko-KR" sz="2400" dirty="0"/>
          </a:p>
          <a:p>
            <a:r>
              <a:rPr lang="en-US" altLang="ko-KR" sz="2400" dirty="0">
                <a:ea typeface="PMingLiU" charset="-120"/>
              </a:rPr>
              <a:t>Motion passes</a:t>
            </a:r>
          </a:p>
        </p:txBody>
      </p:sp>
      <p:sp>
        <p:nvSpPr>
          <p:cNvPr id="8" name="Rectangle 5"/>
          <p:cNvSpPr>
            <a:spLocks noGrp="1" noChangeArrowheads="1"/>
          </p:cNvSpPr>
          <p:nvPr>
            <p:ph type="ftr" sz="quarter" idx="11"/>
          </p:nvPr>
        </p:nvSpPr>
        <p:spPr>
          <a:xfrm>
            <a:off x="6645713" y="6475413"/>
            <a:ext cx="1898212" cy="184666"/>
          </a:xfrm>
          <a:noFill/>
        </p:spPr>
        <p:txBody>
          <a:bodyPr/>
          <a:lstStyle/>
          <a:p>
            <a:r>
              <a:rPr lang="en-US" dirty="0"/>
              <a:t>Subir Das, Chair, IEEE 802.21</a:t>
            </a:r>
          </a:p>
        </p:txBody>
      </p:sp>
    </p:spTree>
    <p:extLst>
      <p:ext uri="{BB962C8B-B14F-4D97-AF65-F5344CB8AC3E}">
        <p14:creationId xmlns:p14="http://schemas.microsoft.com/office/powerpoint/2010/main" val="324809805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body" idx="1"/>
          </p:nvPr>
        </p:nvSpPr>
        <p:spPr>
          <a:xfrm>
            <a:off x="228600" y="1371599"/>
            <a:ext cx="8686800" cy="5103813"/>
          </a:xfrm>
        </p:spPr>
        <p:txBody>
          <a:bodyPr/>
          <a:lstStyle/>
          <a:p>
            <a:pPr marL="0" indent="0" eaLnBrk="1" hangingPunct="1">
              <a:buFontTx/>
              <a:buNone/>
              <a:defRPr/>
            </a:pPr>
            <a:r>
              <a:rPr lang="en-US" sz="2400" dirty="0"/>
              <a:t>Grant the hibernation of IEEE 802.21 Working Group. </a:t>
            </a:r>
          </a:p>
          <a:p>
            <a:pPr marL="0" indent="0" eaLnBrk="1" hangingPunct="1">
              <a:buFontTx/>
              <a:buNone/>
              <a:defRPr/>
            </a:pPr>
            <a:endParaRPr lang="en-US" dirty="0"/>
          </a:p>
          <a:p>
            <a:pPr marL="0" indent="0" eaLnBrk="1" hangingPunct="1">
              <a:buFontTx/>
              <a:buNone/>
              <a:defRPr/>
            </a:pPr>
            <a:r>
              <a:rPr lang="en-US" sz="2000" dirty="0"/>
              <a:t>Move: Subir Das                 </a:t>
            </a:r>
          </a:p>
          <a:p>
            <a:pPr marL="0" indent="0" eaLnBrk="1" hangingPunct="1">
              <a:buFontTx/>
              <a:buNone/>
              <a:defRPr/>
            </a:pPr>
            <a:r>
              <a:rPr lang="en-US" sz="2000" dirty="0"/>
              <a:t>Second: Steve Shellhammer</a:t>
            </a:r>
          </a:p>
          <a:p>
            <a:pPr marL="0" indent="0" eaLnBrk="1" hangingPunct="1">
              <a:buFontTx/>
              <a:buNone/>
              <a:defRPr/>
            </a:pPr>
            <a:endParaRPr lang="en-US" sz="2000" dirty="0"/>
          </a:p>
          <a:p>
            <a:pPr marL="0" indent="0" eaLnBrk="1" hangingPunct="1">
              <a:buFontTx/>
              <a:buNone/>
              <a:defRPr/>
            </a:pPr>
            <a:r>
              <a:rPr lang="en-US" sz="2000" dirty="0"/>
              <a:t>WG Vote:  03/02/01 </a:t>
            </a:r>
          </a:p>
          <a:p>
            <a:pPr marL="0" indent="0" eaLnBrk="1" hangingPunct="1">
              <a:buFontTx/>
              <a:buNone/>
              <a:defRPr/>
            </a:pPr>
            <a:endParaRPr lang="en-US" sz="2000" dirty="0"/>
          </a:p>
          <a:p>
            <a:pPr marL="0" indent="0" eaLnBrk="1" hangingPunct="1">
              <a:buFontTx/>
              <a:buNone/>
              <a:defRPr/>
            </a:pPr>
            <a:r>
              <a:rPr lang="en-US" sz="2000" dirty="0"/>
              <a:t>LMSC Vote: </a:t>
            </a:r>
          </a:p>
          <a:p>
            <a:pPr marL="0" indent="0" eaLnBrk="1" hangingPunct="1">
              <a:buFontTx/>
              <a:buNone/>
              <a:defRPr/>
            </a:pPr>
            <a:r>
              <a:rPr lang="en-US" sz="2000" dirty="0"/>
              <a:t>For:               Against:             Abstain: </a:t>
            </a:r>
          </a:p>
          <a:p>
            <a:pPr eaLnBrk="1" hangingPunct="1">
              <a:buFontTx/>
              <a:buNone/>
              <a:defRPr/>
            </a:pPr>
            <a:endParaRPr lang="en-US" dirty="0"/>
          </a:p>
        </p:txBody>
      </p:sp>
      <p:sp>
        <p:nvSpPr>
          <p:cNvPr id="24581"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F01696C-E1DA-4A0E-83F2-BD9DA8585A50}" type="slidenum">
              <a:rPr lang="en-US" sz="1200" b="0">
                <a:solidFill>
                  <a:schemeClr val="tx1"/>
                </a:solidFill>
              </a:rPr>
              <a:pPr/>
              <a:t>4</a:t>
            </a:fld>
            <a:endParaRPr lang="en-US" sz="1200" b="0" dirty="0">
              <a:solidFill>
                <a:schemeClr val="tx1"/>
              </a:solidFill>
            </a:endParaRPr>
          </a:p>
        </p:txBody>
      </p:sp>
      <p:sp>
        <p:nvSpPr>
          <p:cNvPr id="24582" name="Rectangle 3"/>
          <p:cNvSpPr>
            <a:spLocks noGrp="1" noChangeArrowheads="1"/>
          </p:cNvSpPr>
          <p:nvPr>
            <p:ph type="title"/>
          </p:nvPr>
        </p:nvSpPr>
        <p:spPr>
          <a:xfrm>
            <a:off x="228600" y="609600"/>
            <a:ext cx="8610600" cy="762000"/>
          </a:xfrm>
          <a:noFill/>
        </p:spPr>
        <p:txBody>
          <a:bodyPr/>
          <a:lstStyle/>
          <a:p>
            <a:pPr eaLnBrk="1" hangingPunct="1"/>
            <a:r>
              <a:rPr lang="en-US" sz="2800" dirty="0"/>
              <a:t>LMSC Motion</a:t>
            </a:r>
          </a:p>
        </p:txBody>
      </p:sp>
      <p:sp>
        <p:nvSpPr>
          <p:cNvPr id="7" name="Rectangle 5"/>
          <p:cNvSpPr>
            <a:spLocks noGrp="1" noChangeArrowheads="1"/>
          </p:cNvSpPr>
          <p:nvPr>
            <p:ph type="ftr" sz="quarter" idx="11"/>
          </p:nvPr>
        </p:nvSpPr>
        <p:spPr>
          <a:xfrm>
            <a:off x="6062052" y="6437026"/>
            <a:ext cx="2167547" cy="182562"/>
          </a:xfrm>
          <a:noFill/>
        </p:spPr>
        <p:txBody>
          <a:bodyPr/>
          <a:lstStyle/>
          <a:p>
            <a:r>
              <a:rPr lang="en-US" dirty="0"/>
              <a:t>Subir Das, Chair, IEEE 802.21</a:t>
            </a:r>
          </a:p>
        </p:txBody>
      </p:sp>
    </p:spTree>
    <p:extLst>
      <p:ext uri="{BB962C8B-B14F-4D97-AF65-F5344CB8AC3E}">
        <p14:creationId xmlns:p14="http://schemas.microsoft.com/office/powerpoint/2010/main" val="334274566"/>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txBox="1">
            <a:spLocks noGrp="1" noChangeArrowheads="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r>
              <a:rPr lang="en-US" sz="1200" b="0" dirty="0">
                <a:solidFill>
                  <a:schemeClr val="tx1"/>
                </a:solidFill>
              </a:rPr>
              <a:t>Slide </a:t>
            </a:r>
            <a:fld id="{57481422-3CF1-440D-B52D-9D01E0AA829E}" type="slidenum">
              <a:rPr lang="en-US" sz="1200" b="0">
                <a:solidFill>
                  <a:schemeClr val="tx1"/>
                </a:solidFill>
              </a:rPr>
              <a:pPr/>
              <a:t>5</a:t>
            </a:fld>
            <a:endParaRPr lang="en-US" sz="1200" b="0" dirty="0">
              <a:solidFill>
                <a:schemeClr val="tx1"/>
              </a:solidFill>
            </a:endParaRPr>
          </a:p>
        </p:txBody>
      </p:sp>
      <p:sp>
        <p:nvSpPr>
          <p:cNvPr id="23558" name="Title 6"/>
          <p:cNvSpPr>
            <a:spLocks noGrp="1"/>
          </p:cNvSpPr>
          <p:nvPr>
            <p:ph type="title"/>
          </p:nvPr>
        </p:nvSpPr>
        <p:spPr>
          <a:xfrm>
            <a:off x="762000" y="685800"/>
            <a:ext cx="7772400" cy="685800"/>
          </a:xfrm>
        </p:spPr>
        <p:txBody>
          <a:bodyPr/>
          <a:lstStyle/>
          <a:p>
            <a:r>
              <a:rPr lang="en-US" sz="3600" b="1" dirty="0"/>
              <a:t>To Do List </a:t>
            </a:r>
          </a:p>
        </p:txBody>
      </p:sp>
      <p:sp>
        <p:nvSpPr>
          <p:cNvPr id="8" name="Rectangle 5"/>
          <p:cNvSpPr>
            <a:spLocks noGrp="1" noChangeArrowheads="1"/>
          </p:cNvSpPr>
          <p:nvPr>
            <p:ph type="ftr" sz="quarter" idx="11"/>
          </p:nvPr>
        </p:nvSpPr>
        <p:spPr>
          <a:xfrm>
            <a:off x="6361889" y="6475413"/>
            <a:ext cx="2182036" cy="184666"/>
          </a:xfrm>
          <a:noFill/>
        </p:spPr>
        <p:txBody>
          <a:bodyPr/>
          <a:lstStyle/>
          <a:p>
            <a:r>
              <a:rPr lang="en-US" dirty="0"/>
              <a:t>Subir Das, Chair, IEEE 802.21</a:t>
            </a:r>
          </a:p>
        </p:txBody>
      </p:sp>
      <p:sp>
        <p:nvSpPr>
          <p:cNvPr id="6" name="Rectangle 3">
            <a:extLst>
              <a:ext uri="{FF2B5EF4-FFF2-40B4-BE49-F238E27FC236}">
                <a16:creationId xmlns:a16="http://schemas.microsoft.com/office/drawing/2014/main" id="{C17F7946-82A2-416B-92B3-66800F490425}"/>
              </a:ext>
            </a:extLst>
          </p:cNvPr>
          <p:cNvSpPr txBox="1">
            <a:spLocks noChangeArrowheads="1"/>
          </p:cNvSpPr>
          <p:nvPr/>
        </p:nvSpPr>
        <p:spPr bwMode="auto">
          <a:xfrm>
            <a:off x="152400" y="1371600"/>
            <a:ext cx="879475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a:lstStyle>
          <a:p>
            <a:pPr marL="0" indent="0" latinLnBrk="0">
              <a:buFontTx/>
              <a:buNone/>
            </a:pPr>
            <a:endParaRPr lang="en-US" sz="2400" kern="0" dirty="0"/>
          </a:p>
          <a:p>
            <a:pPr latinLnBrk="0"/>
            <a:r>
              <a:rPr lang="en-US" sz="2400" kern="0" dirty="0"/>
              <a:t>Once hibernation request is approved, update the 802.21 WG website as appropriate</a:t>
            </a:r>
            <a:r>
              <a:rPr lang="en-US" sz="2000" kern="0" dirty="0"/>
              <a:t> </a:t>
            </a:r>
          </a:p>
          <a:p>
            <a:pPr latinLnBrk="0"/>
            <a:endParaRPr lang="en-US" sz="2000" kern="0" dirty="0"/>
          </a:p>
          <a:p>
            <a:pPr latinLnBrk="0">
              <a:buFontTx/>
              <a:buNone/>
            </a:pPr>
            <a:r>
              <a:rPr lang="en-US" sz="2000" kern="0" dirty="0"/>
              <a:t>	</a:t>
            </a:r>
          </a:p>
          <a:p>
            <a:pPr lvl="1" latinLnBrk="0">
              <a:buFontTx/>
              <a:buNone/>
            </a:pPr>
            <a:endParaRPr lang="en-US" kern="0" dirty="0"/>
          </a:p>
        </p:txBody>
      </p:sp>
    </p:spTree>
    <p:extLst>
      <p:ext uri="{BB962C8B-B14F-4D97-AF65-F5344CB8AC3E}">
        <p14:creationId xmlns:p14="http://schemas.microsoft.com/office/powerpoint/2010/main" val="1418210468"/>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5073</TotalTime>
  <Words>256</Words>
  <Application>Microsoft Macintosh PowerPoint</Application>
  <PresentationFormat>On-screen Show (4:3)</PresentationFormat>
  <Paragraphs>76</Paragraphs>
  <Slides>6</Slides>
  <Notes>6</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6</vt:i4>
      </vt:variant>
    </vt:vector>
  </HeadingPairs>
  <TitlesOfParts>
    <vt:vector size="16" baseType="lpstr">
      <vt:lpstr>맑은 고딕</vt:lpstr>
      <vt:lpstr>ＭＳ Ｐゴシック</vt:lpstr>
      <vt:lpstr>PMingLiU</vt:lpstr>
      <vt:lpstr>Arial</vt:lpstr>
      <vt:lpstr>Calibri</vt:lpstr>
      <vt:lpstr>Rotis Sans Serif for Nokia</vt:lpstr>
      <vt:lpstr>Times</vt:lpstr>
      <vt:lpstr>Times New Roman</vt:lpstr>
      <vt:lpstr>blank presentation</vt:lpstr>
      <vt:lpstr>Title slide</vt:lpstr>
      <vt:lpstr>PowerPoint Presentation</vt:lpstr>
      <vt:lpstr>Background: P&amp;P references regarding Working Group hibernation </vt:lpstr>
      <vt:lpstr>List of Experts</vt:lpstr>
      <vt:lpstr>P802.21 WG Motion (May 2019)</vt:lpstr>
      <vt:lpstr>LMSC Motion</vt:lpstr>
      <vt:lpstr>To Do List </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Microsoft Office User</cp:lastModifiedBy>
  <cp:revision>288</cp:revision>
  <dcterms:created xsi:type="dcterms:W3CDTF">2017-08-15T12:18:13Z</dcterms:created>
  <dcterms:modified xsi:type="dcterms:W3CDTF">2019-07-18T15:32:58Z</dcterms:modified>
</cp:coreProperties>
</file>