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0"/>
  </p:notesMasterIdLst>
  <p:sldIdLst>
    <p:sldId id="348" r:id="rId2"/>
    <p:sldId id="349" r:id="rId3"/>
    <p:sldId id="357" r:id="rId4"/>
    <p:sldId id="358" r:id="rId5"/>
    <p:sldId id="359" r:id="rId6"/>
    <p:sldId id="360" r:id="rId7"/>
    <p:sldId id="361" r:id="rId8"/>
    <p:sldId id="356" r:id="rId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2121" autoAdjust="0"/>
  </p:normalViewPr>
  <p:slideViewPr>
    <p:cSldViewPr snapToGrid="0">
      <p:cViewPr varScale="1">
        <p:scale>
          <a:sx n="111" d="100"/>
          <a:sy n="111" d="100"/>
        </p:scale>
        <p:origin x="1284" y="96"/>
      </p:cViewPr>
      <p:guideLst/>
    </p:cSldViewPr>
  </p:slideViewPr>
  <p:notesTextViewPr>
    <p:cViewPr>
      <p:scale>
        <a:sx n="3" d="2"/>
        <a:sy n="3" d="2"/>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2019-07-16</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21-19-0049-00-0000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21-19-0049-00-0000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21-19-0049-00-0000</a:t>
            </a:r>
          </a:p>
          <a:p>
            <a:pPr marL="535781" indent="-535781">
              <a:buClr>
                <a:srgbClr val="FAFD00"/>
              </a:buClr>
              <a:buNone/>
            </a:pPr>
            <a:r>
              <a:rPr lang="en-US" altLang="pl-PL" sz="2400" dirty="0">
                <a:cs typeface="Times New Roman" panose="02020603050405020304" pitchFamily="18" charset="0"/>
              </a:rPr>
              <a:t>Title: VR SG Final Report</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July 16, 2019</a:t>
            </a:r>
          </a:p>
          <a:p>
            <a:pPr>
              <a:buClr>
                <a:srgbClr val="FAFD00"/>
              </a:buClr>
              <a:buFontTx/>
              <a:buNone/>
            </a:pPr>
            <a:r>
              <a:rPr lang="en-US" altLang="pl-PL" sz="2400" dirty="0">
                <a:cs typeface="Times New Roman" panose="02020603050405020304" pitchFamily="18" charset="0"/>
              </a:rPr>
              <a:t>Presented at IEEE 802.21 Plenary Session #92, Vienna, Austria</a:t>
            </a:r>
          </a:p>
          <a:p>
            <a:pPr>
              <a:lnSpc>
                <a:spcPct val="100000"/>
              </a:lnSpc>
              <a:buClr>
                <a:srgbClr val="FAFD00"/>
              </a:buClr>
              <a:buNone/>
            </a:pPr>
            <a:r>
              <a:rPr lang="en-US" altLang="pl-PL" sz="2400" dirty="0">
                <a:cs typeface="Times New Roman" panose="02020603050405020304" pitchFamily="18" charset="0"/>
              </a:rPr>
              <a:t>Authors or Source(s):  </a:t>
            </a:r>
          </a:p>
          <a:p>
            <a:pPr>
              <a:lnSpc>
                <a:spcPct val="100000"/>
              </a:lnSpc>
              <a:buClr>
                <a:srgbClr val="FAFD00"/>
              </a:buClr>
              <a:buNone/>
            </a:pPr>
            <a:r>
              <a:rPr lang="en-US" altLang="pl-PL" sz="2400" b="1" dirty="0">
                <a:ea typeface="ＭＳ Ｐゴシック" panose="020B0600070205080204" pitchFamily="34" charset="-128"/>
                <a:cs typeface="Times New Roman" panose="02020603050405020304" pitchFamily="18" charset="0"/>
              </a:rPr>
              <a:t>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 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JoyFun</a:t>
            </a:r>
            <a:r>
              <a:rPr lang="en-US" altLang="ja-JP" sz="2400" b="1" dirty="0">
                <a:ea typeface="ＭＳ Ｐゴシック" panose="020B0600070205080204" pitchFamily="34" charset="-128"/>
                <a:cs typeface="Times New Roman" panose="02020603050405020304" pitchFamily="18" charset="0"/>
              </a:rPr>
              <a:t>)</a:t>
            </a:r>
          </a:p>
          <a:p>
            <a:pPr>
              <a:lnSpc>
                <a:spcPct val="100000"/>
              </a:lnSpc>
              <a:buClr>
                <a:srgbClr val="FAFD00"/>
              </a:buClr>
              <a:buNone/>
            </a:pPr>
            <a:r>
              <a:rPr lang="en-US" altLang="pl-PL" sz="2400" b="1" dirty="0">
                <a:ea typeface="ＭＳ Ｐゴシック" panose="020B0600070205080204" pitchFamily="34" charset="-128"/>
                <a:cs typeface="Times New Roman" panose="02020603050405020304" pitchFamily="18" charset="0"/>
              </a:rPr>
              <a:t>			</a:t>
            </a:r>
            <a:r>
              <a:rPr lang="en-US" altLang="pl-PL" sz="2400" b="1" dirty="0" err="1">
                <a:ea typeface="ＭＳ Ｐゴシック" panose="020B0600070205080204" pitchFamily="34" charset="-128"/>
                <a:cs typeface="Times New Roman" panose="02020603050405020304" pitchFamily="18" charset="0"/>
              </a:rPr>
              <a:t>Jeong</a:t>
            </a:r>
            <a:r>
              <a:rPr lang="en-US" altLang="pl-PL" sz="2400" b="1" dirty="0">
                <a:ea typeface="ＭＳ Ｐゴシック" panose="020B0600070205080204" pitchFamily="34" charset="-128"/>
                <a:cs typeface="Times New Roman" panose="02020603050405020304" pitchFamily="18" charset="0"/>
              </a:rPr>
              <a:t>, </a:t>
            </a:r>
            <a:r>
              <a:rPr lang="en-US" altLang="pl-PL" sz="2400" b="1" dirty="0" err="1">
                <a:ea typeface="ＭＳ Ｐゴシック" panose="020B0600070205080204" pitchFamily="34" charset="-128"/>
                <a:cs typeface="Times New Roman" panose="02020603050405020304" pitchFamily="18" charset="0"/>
              </a:rPr>
              <a:t>Sangkwon</a:t>
            </a:r>
            <a:r>
              <a:rPr lang="en-US" altLang="pl-PL" sz="2400" b="1" dirty="0">
                <a:ea typeface="ＭＳ Ｐゴシック" panose="020B0600070205080204" pitchFamily="34" charset="-128"/>
                <a:cs typeface="Times New Roman" panose="02020603050405020304" pitchFamily="18" charset="0"/>
              </a:rPr>
              <a:t> Peter (</a:t>
            </a:r>
            <a:r>
              <a:rPr lang="en-US" altLang="pl-PL" sz="2400" b="1" dirty="0" err="1">
                <a:ea typeface="ＭＳ Ｐゴシック" panose="020B0600070205080204" pitchFamily="34" charset="-128"/>
                <a:cs typeface="Times New Roman" panose="02020603050405020304" pitchFamily="18" charset="0"/>
              </a:rPr>
              <a:t>JoyFun</a:t>
            </a:r>
            <a:r>
              <a:rPr lang="en-US" altLang="pl-PL" sz="2400" b="1" dirty="0">
                <a:ea typeface="ＭＳ Ｐゴシック" panose="020B0600070205080204" pitchFamily="34" charset="-128"/>
                <a:cs typeface="Times New Roman" panose="02020603050405020304" pitchFamily="18" charset="0"/>
              </a:rPr>
              <a:t>)</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informs all the activities that VR SG has done and what the outcomes were</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21-19-0049-00-0000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21-19-0049-00-0000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E7389-AF59-4810-999A-0537C90E1E39}"/>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E0D1C76D-3E07-4C63-86F8-4230889147DA}"/>
              </a:ext>
            </a:extLst>
          </p:cNvPr>
          <p:cNvSpPr>
            <a:spLocks noGrp="1"/>
          </p:cNvSpPr>
          <p:nvPr>
            <p:ph type="ftr" sz="quarter" idx="10"/>
          </p:nvPr>
        </p:nvSpPr>
        <p:spPr/>
        <p:txBody>
          <a:bodyPr/>
          <a:lstStyle/>
          <a:p>
            <a:pPr>
              <a:defRPr/>
            </a:pPr>
            <a:r>
              <a:rPr lang="en-US" altLang="pl-PL"/>
              <a:t>21-19-0049-00-0000</a:t>
            </a:r>
          </a:p>
        </p:txBody>
      </p:sp>
      <p:sp>
        <p:nvSpPr>
          <p:cNvPr id="5" name="슬라이드 번호 개체 틀 4">
            <a:extLst>
              <a:ext uri="{FF2B5EF4-FFF2-40B4-BE49-F238E27FC236}">
                <a16:creationId xmlns:a16="http://schemas.microsoft.com/office/drawing/2014/main" id="{A2BFA5EC-D0F8-4E12-B705-C5F827ED8A97}"/>
              </a:ext>
            </a:extLst>
          </p:cNvPr>
          <p:cNvSpPr>
            <a:spLocks noGrp="1"/>
          </p:cNvSpPr>
          <p:nvPr>
            <p:ph type="sldNum" sz="quarter" idx="11"/>
          </p:nvPr>
        </p:nvSpPr>
        <p:spPr/>
        <p:txBody>
          <a:bodyPr/>
          <a:lstStyle/>
          <a:p>
            <a:pPr>
              <a:defRPr/>
            </a:pPr>
            <a:fld id="{13D3D877-D406-4E0C-A0B8-A5405FE26974}" type="slidenum">
              <a:rPr lang="en-US" altLang="pl-PL" smtClean="0"/>
              <a:pPr>
                <a:defRPr/>
              </a:pPr>
              <a:t>2</a:t>
            </a:fld>
            <a:endParaRPr lang="en-US" altLang="pl-PL" dirty="0"/>
          </a:p>
        </p:txBody>
      </p:sp>
      <p:sp>
        <p:nvSpPr>
          <p:cNvPr id="10" name="Text Box 65">
            <a:extLst>
              <a:ext uri="{FF2B5EF4-FFF2-40B4-BE49-F238E27FC236}">
                <a16:creationId xmlns:a16="http://schemas.microsoft.com/office/drawing/2014/main" id="{19910AA2-A3BC-4132-B255-3C3D0C8B6E44}"/>
              </a:ext>
            </a:extLst>
          </p:cNvPr>
          <p:cNvSpPr txBox="1">
            <a:spLocks noChangeArrowheads="1"/>
          </p:cNvSpPr>
          <p:nvPr/>
        </p:nvSpPr>
        <p:spPr bwMode="auto">
          <a:xfrm>
            <a:off x="266700" y="1357313"/>
            <a:ext cx="17299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a:t>
            </a:r>
          </a:p>
        </p:txBody>
      </p:sp>
      <p:sp>
        <p:nvSpPr>
          <p:cNvPr id="11" name="TextBox 1">
            <a:extLst>
              <a:ext uri="{FF2B5EF4-FFF2-40B4-BE49-F238E27FC236}">
                <a16:creationId xmlns:a16="http://schemas.microsoft.com/office/drawing/2014/main" id="{34C538E1-3E1D-4262-B051-8530F6A207B7}"/>
              </a:ext>
            </a:extLst>
          </p:cNvPr>
          <p:cNvSpPr txBox="1">
            <a:spLocks noChangeArrowheads="1"/>
          </p:cNvSpPr>
          <p:nvPr/>
        </p:nvSpPr>
        <p:spPr bwMode="auto">
          <a:xfrm>
            <a:off x="628650" y="1917700"/>
            <a:ext cx="8191500" cy="326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“Network Enablers for Seamless HMD based VR Content Service” Study Group was approved by IEEE 802 EC at the end of November, 2018 plenary meeting in Bangkok</a:t>
            </a:r>
          </a:p>
          <a:p>
            <a:pPr marL="457200" indent="-457200">
              <a:lnSpc>
                <a:spcPct val="150000"/>
              </a:lnSpc>
              <a:buFont typeface="Wingdings" panose="05000000000000000000" pitchFamily="2" charset="2"/>
              <a:buChar char="l"/>
            </a:pPr>
            <a:r>
              <a:rPr lang="en-US" altLang="ko-KR" sz="2000" dirty="0"/>
              <a:t>IEEE 802 EC asked the study group to do the followings:</a:t>
            </a:r>
          </a:p>
          <a:p>
            <a:pPr marL="857250" lvl="1" indent="-457200">
              <a:lnSpc>
                <a:spcPct val="150000"/>
              </a:lnSpc>
              <a:buFont typeface="Arial" panose="020B0604020202020204" pitchFamily="34" charset="0"/>
              <a:buChar char="•"/>
            </a:pPr>
            <a:r>
              <a:rPr lang="en-US" altLang="ko-KR" sz="2000" dirty="0"/>
              <a:t>Reach out to the rest of 802 WGs to increase the awareness of VR SG activities and goals</a:t>
            </a:r>
          </a:p>
          <a:p>
            <a:pPr marL="857250" lvl="1" indent="-457200">
              <a:lnSpc>
                <a:spcPct val="150000"/>
              </a:lnSpc>
              <a:buFont typeface="Arial" panose="020B0604020202020204" pitchFamily="34" charset="0"/>
              <a:buChar char="•"/>
            </a:pPr>
            <a:r>
              <a:rPr lang="en-US" altLang="ko-KR" sz="2000" dirty="0"/>
              <a:t>Study further and decide what outcomes the SG will produce</a:t>
            </a:r>
          </a:p>
        </p:txBody>
      </p:sp>
    </p:spTree>
    <p:extLst>
      <p:ext uri="{BB962C8B-B14F-4D97-AF65-F5344CB8AC3E}">
        <p14:creationId xmlns:p14="http://schemas.microsoft.com/office/powerpoint/2010/main" val="274399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A89BF1A-311A-4491-B0F1-F3150189542D}"/>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51F59D47-B62C-4550-BB7C-D6E768ACC60C}"/>
              </a:ext>
            </a:extLst>
          </p:cNvPr>
          <p:cNvSpPr>
            <a:spLocks noGrp="1"/>
          </p:cNvSpPr>
          <p:nvPr>
            <p:ph type="ftr" sz="quarter" idx="10"/>
          </p:nvPr>
        </p:nvSpPr>
        <p:spPr/>
        <p:txBody>
          <a:bodyPr/>
          <a:lstStyle/>
          <a:p>
            <a:pPr>
              <a:defRPr/>
            </a:pPr>
            <a:r>
              <a:rPr lang="en-US" altLang="pl-PL"/>
              <a:t>21-19-0049-00-0000</a:t>
            </a:r>
          </a:p>
        </p:txBody>
      </p:sp>
      <p:sp>
        <p:nvSpPr>
          <p:cNvPr id="5" name="슬라이드 번호 개체 틀 4">
            <a:extLst>
              <a:ext uri="{FF2B5EF4-FFF2-40B4-BE49-F238E27FC236}">
                <a16:creationId xmlns:a16="http://schemas.microsoft.com/office/drawing/2014/main" id="{EF634E73-3821-4CC8-81F8-0FDD05A757BF}"/>
              </a:ext>
            </a:extLst>
          </p:cNvPr>
          <p:cNvSpPr>
            <a:spLocks noGrp="1"/>
          </p:cNvSpPr>
          <p:nvPr>
            <p:ph type="sldNum" sz="quarter" idx="11"/>
          </p:nvPr>
        </p:nvSpPr>
        <p:spPr/>
        <p:txBody>
          <a:bodyPr/>
          <a:lstStyle/>
          <a:p>
            <a:pPr>
              <a:defRPr/>
            </a:pPr>
            <a:fld id="{13D3D877-D406-4E0C-A0B8-A5405FE26974}" type="slidenum">
              <a:rPr lang="en-US" altLang="pl-PL" smtClean="0"/>
              <a:pPr>
                <a:defRPr/>
              </a:pPr>
              <a:t>3</a:t>
            </a:fld>
            <a:endParaRPr lang="en-US" altLang="pl-PL" dirty="0"/>
          </a:p>
        </p:txBody>
      </p:sp>
      <p:sp>
        <p:nvSpPr>
          <p:cNvPr id="6" name="Text Box 65">
            <a:extLst>
              <a:ext uri="{FF2B5EF4-FFF2-40B4-BE49-F238E27FC236}">
                <a16:creationId xmlns:a16="http://schemas.microsoft.com/office/drawing/2014/main" id="{6F6D237E-2415-4226-A137-8F29A3CEBD73}"/>
              </a:ext>
            </a:extLst>
          </p:cNvPr>
          <p:cNvSpPr txBox="1">
            <a:spLocks noChangeArrowheads="1"/>
          </p:cNvSpPr>
          <p:nvPr/>
        </p:nvSpPr>
        <p:spPr bwMode="auto">
          <a:xfrm>
            <a:off x="266700" y="1357313"/>
            <a:ext cx="301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 continued</a:t>
            </a:r>
          </a:p>
        </p:txBody>
      </p:sp>
      <p:sp>
        <p:nvSpPr>
          <p:cNvPr id="7" name="TextBox 1">
            <a:extLst>
              <a:ext uri="{FF2B5EF4-FFF2-40B4-BE49-F238E27FC236}">
                <a16:creationId xmlns:a16="http://schemas.microsoft.com/office/drawing/2014/main" id="{33A4B2F9-3061-4605-A730-03DC5FA425EE}"/>
              </a:ext>
            </a:extLst>
          </p:cNvPr>
          <p:cNvSpPr txBox="1">
            <a:spLocks noChangeArrowheads="1"/>
          </p:cNvSpPr>
          <p:nvPr/>
        </p:nvSpPr>
        <p:spPr bwMode="auto">
          <a:xfrm>
            <a:off x="628650" y="1917700"/>
            <a:ext cx="8191500" cy="280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VR SG reached out the following IEEE 802 Working Groups during January Wireless Interim in St. Louis</a:t>
            </a:r>
          </a:p>
          <a:p>
            <a:pPr marL="857250" lvl="1" indent="-457200">
              <a:lnSpc>
                <a:spcPct val="150000"/>
              </a:lnSpc>
              <a:buFont typeface="Arial" panose="020B0604020202020204" pitchFamily="34" charset="0"/>
              <a:buChar char="•"/>
            </a:pPr>
            <a:r>
              <a:rPr lang="en-US" altLang="ko-KR" sz="2000" dirty="0"/>
              <a:t>IEEE 802.15 WNG, IEEE 802.11 RTA TIG, IEEE 802.24 TAG</a:t>
            </a:r>
          </a:p>
          <a:p>
            <a:pPr marL="457200" indent="-457200">
              <a:lnSpc>
                <a:spcPct val="150000"/>
              </a:lnSpc>
              <a:buFont typeface="Wingdings" panose="05000000000000000000" pitchFamily="2" charset="2"/>
              <a:buChar char="l"/>
            </a:pPr>
            <a:r>
              <a:rPr lang="en-US" altLang="ko-KR" sz="2000" dirty="0"/>
              <a:t>VR SG reached out the following IEEE 802 Working Groups during March Plenary in Vancouver</a:t>
            </a:r>
          </a:p>
          <a:p>
            <a:pPr marL="857250" lvl="1" indent="-457200">
              <a:lnSpc>
                <a:spcPct val="150000"/>
              </a:lnSpc>
              <a:buFont typeface="Arial" panose="020B0604020202020204" pitchFamily="34" charset="0"/>
              <a:buChar char="•"/>
            </a:pPr>
            <a:r>
              <a:rPr lang="en-US" altLang="ko-KR" sz="2000" dirty="0"/>
              <a:t>IEEE 802.1 NENDICA, IEEE 802.1 WG, IEEE 802.3 WG</a:t>
            </a:r>
          </a:p>
        </p:txBody>
      </p:sp>
    </p:spTree>
    <p:extLst>
      <p:ext uri="{BB962C8B-B14F-4D97-AF65-F5344CB8AC3E}">
        <p14:creationId xmlns:p14="http://schemas.microsoft.com/office/powerpoint/2010/main" val="254966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97FEFEE-776D-4C9A-BA44-E5518292C517}"/>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CBCE7DE6-D7C5-4F1A-B494-A1654E7C4FCE}"/>
              </a:ext>
            </a:extLst>
          </p:cNvPr>
          <p:cNvSpPr>
            <a:spLocks noGrp="1"/>
          </p:cNvSpPr>
          <p:nvPr>
            <p:ph type="ftr" sz="quarter" idx="10"/>
          </p:nvPr>
        </p:nvSpPr>
        <p:spPr/>
        <p:txBody>
          <a:bodyPr/>
          <a:lstStyle/>
          <a:p>
            <a:pPr>
              <a:defRPr/>
            </a:pPr>
            <a:r>
              <a:rPr lang="en-US" altLang="pl-PL"/>
              <a:t>21-19-0049-00-0000</a:t>
            </a:r>
          </a:p>
        </p:txBody>
      </p:sp>
      <p:sp>
        <p:nvSpPr>
          <p:cNvPr id="5" name="슬라이드 번호 개체 틀 4">
            <a:extLst>
              <a:ext uri="{FF2B5EF4-FFF2-40B4-BE49-F238E27FC236}">
                <a16:creationId xmlns:a16="http://schemas.microsoft.com/office/drawing/2014/main" id="{24EE21FB-4876-46CF-8F70-BF01B1C96056}"/>
              </a:ext>
            </a:extLst>
          </p:cNvPr>
          <p:cNvSpPr>
            <a:spLocks noGrp="1"/>
          </p:cNvSpPr>
          <p:nvPr>
            <p:ph type="sldNum" sz="quarter" idx="11"/>
          </p:nvPr>
        </p:nvSpPr>
        <p:spPr/>
        <p:txBody>
          <a:bodyPr/>
          <a:lstStyle/>
          <a:p>
            <a:pPr>
              <a:defRPr/>
            </a:pPr>
            <a:fld id="{13D3D877-D406-4E0C-A0B8-A5405FE26974}" type="slidenum">
              <a:rPr lang="en-US" altLang="pl-PL" smtClean="0"/>
              <a:pPr>
                <a:defRPr/>
              </a:pPr>
              <a:t>4</a:t>
            </a:fld>
            <a:endParaRPr lang="en-US" altLang="pl-PL" dirty="0"/>
          </a:p>
        </p:txBody>
      </p:sp>
      <p:sp>
        <p:nvSpPr>
          <p:cNvPr id="7" name="Text Box 65">
            <a:extLst>
              <a:ext uri="{FF2B5EF4-FFF2-40B4-BE49-F238E27FC236}">
                <a16:creationId xmlns:a16="http://schemas.microsoft.com/office/drawing/2014/main" id="{ACB6AE4A-CD29-45E8-A0B3-07B7096A2233}"/>
              </a:ext>
            </a:extLst>
          </p:cNvPr>
          <p:cNvSpPr txBox="1">
            <a:spLocks noChangeArrowheads="1"/>
          </p:cNvSpPr>
          <p:nvPr/>
        </p:nvSpPr>
        <p:spPr bwMode="auto">
          <a:xfrm>
            <a:off x="266700" y="1357313"/>
            <a:ext cx="301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 continued</a:t>
            </a:r>
          </a:p>
        </p:txBody>
      </p:sp>
      <p:sp>
        <p:nvSpPr>
          <p:cNvPr id="9" name="TextBox 1">
            <a:extLst>
              <a:ext uri="{FF2B5EF4-FFF2-40B4-BE49-F238E27FC236}">
                <a16:creationId xmlns:a16="http://schemas.microsoft.com/office/drawing/2014/main" id="{9FE1A260-A894-426F-83C0-E1CA6E2E7937}"/>
              </a:ext>
            </a:extLst>
          </p:cNvPr>
          <p:cNvSpPr txBox="1">
            <a:spLocks noChangeArrowheads="1"/>
          </p:cNvSpPr>
          <p:nvPr/>
        </p:nvSpPr>
        <p:spPr bwMode="auto">
          <a:xfrm>
            <a:off x="628649" y="1917700"/>
            <a:ext cx="8394581"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buFont typeface="Wingdings" panose="05000000000000000000" pitchFamily="2" charset="2"/>
              <a:buChar char="l"/>
            </a:pPr>
            <a:r>
              <a:rPr lang="en-US" altLang="ko-KR" sz="2000" dirty="0"/>
              <a:t>Outcome of Outreach</a:t>
            </a:r>
          </a:p>
          <a:p>
            <a:pPr marL="857250" lvl="1" indent="-457200">
              <a:buFont typeface="Arial" panose="020B0604020202020204" pitchFamily="34" charset="0"/>
              <a:buChar char="•"/>
            </a:pPr>
            <a:r>
              <a:rPr lang="en-US" altLang="ko-KR" sz="2000" dirty="0"/>
              <a:t>Positive Outcomes</a:t>
            </a:r>
          </a:p>
          <a:p>
            <a:pPr marL="1257300" lvl="2" indent="-457200">
              <a:buFont typeface="Wingdings" panose="05000000000000000000" pitchFamily="2" charset="2"/>
              <a:buChar char="§"/>
            </a:pPr>
            <a:r>
              <a:rPr lang="en-US" altLang="ko-KR" sz="2000" dirty="0"/>
              <a:t>Increased the awareness of VR SG goals</a:t>
            </a:r>
          </a:p>
          <a:p>
            <a:pPr marL="1257300" lvl="2" indent="-457200">
              <a:buFont typeface="Wingdings" panose="05000000000000000000" pitchFamily="2" charset="2"/>
              <a:buChar char="§"/>
            </a:pPr>
            <a:r>
              <a:rPr lang="en-US" altLang="ko-KR" sz="2000" dirty="0"/>
              <a:t>Developed some personal level discussion on the interest of VR SG</a:t>
            </a:r>
          </a:p>
          <a:p>
            <a:pPr marL="1257300" lvl="2" indent="-457200">
              <a:buFont typeface="Wingdings" panose="05000000000000000000" pitchFamily="2" charset="2"/>
              <a:buChar char="§"/>
            </a:pPr>
            <a:r>
              <a:rPr lang="en-US" altLang="ko-KR" sz="2000" dirty="0"/>
              <a:t>Began to understand the necessity of VR network requirements</a:t>
            </a:r>
          </a:p>
          <a:p>
            <a:pPr marL="1257300" lvl="2" indent="-457200">
              <a:buFont typeface="Wingdings" panose="05000000000000000000" pitchFamily="2" charset="2"/>
              <a:buChar char="§"/>
            </a:pPr>
            <a:r>
              <a:rPr lang="en-US" altLang="ko-KR" sz="2000" dirty="0"/>
              <a:t>Got some feedback on how VR SG can leverage the network technology developed by other IEEE 802 WGs</a:t>
            </a:r>
          </a:p>
          <a:p>
            <a:pPr marL="1257300" lvl="2" indent="-457200">
              <a:buFont typeface="Wingdings" panose="05000000000000000000" pitchFamily="2" charset="2"/>
              <a:buChar char="§"/>
            </a:pPr>
            <a:r>
              <a:rPr lang="en-US" altLang="ko-KR" sz="2000" dirty="0"/>
              <a:t>Two people outside of IEEE 802.21 WG joined the VR SG to explore what they can contribute</a:t>
            </a:r>
          </a:p>
          <a:p>
            <a:pPr marL="857250" lvl="1" indent="-457200">
              <a:buFont typeface="Arial" panose="020B0604020202020204" pitchFamily="34" charset="0"/>
              <a:buChar char="•"/>
            </a:pPr>
            <a:r>
              <a:rPr lang="en-US" altLang="ko-KR" sz="2000" dirty="0"/>
              <a:t>Negative Outcomes</a:t>
            </a:r>
          </a:p>
          <a:p>
            <a:pPr marL="1257300" lvl="2" indent="-457200">
              <a:buFont typeface="Wingdings" panose="05000000000000000000" pitchFamily="2" charset="2"/>
              <a:buChar char="§"/>
            </a:pPr>
            <a:r>
              <a:rPr lang="en-US" altLang="ko-KR" sz="2000" dirty="0"/>
              <a:t>Did not receive much feedback on the white paper produced by VR IG</a:t>
            </a:r>
          </a:p>
          <a:p>
            <a:pPr marL="1257300" lvl="2" indent="-457200">
              <a:buFont typeface="Wingdings" panose="05000000000000000000" pitchFamily="2" charset="2"/>
              <a:buChar char="§"/>
            </a:pPr>
            <a:r>
              <a:rPr lang="en-US" altLang="ko-KR" sz="2000" dirty="0"/>
              <a:t>Did not see too many people coming to VR SG to</a:t>
            </a:r>
            <a:r>
              <a:rPr lang="ko-KR" altLang="en-US" sz="2000" dirty="0"/>
              <a:t> </a:t>
            </a:r>
            <a:r>
              <a:rPr lang="en-US" altLang="ko-KR" sz="2000" dirty="0"/>
              <a:t>work</a:t>
            </a:r>
            <a:r>
              <a:rPr lang="ko-KR" altLang="en-US" sz="2000" dirty="0"/>
              <a:t> </a:t>
            </a:r>
            <a:r>
              <a:rPr lang="en-US" altLang="ko-KR" sz="2000" dirty="0"/>
              <a:t>together</a:t>
            </a:r>
          </a:p>
          <a:p>
            <a:pPr marL="1257300" lvl="2" indent="-457200">
              <a:buFont typeface="Wingdings" panose="05000000000000000000" pitchFamily="2" charset="2"/>
              <a:buChar char="§"/>
            </a:pPr>
            <a:endParaRPr lang="en-US" altLang="ko-KR" dirty="0"/>
          </a:p>
        </p:txBody>
      </p:sp>
    </p:spTree>
    <p:extLst>
      <p:ext uri="{BB962C8B-B14F-4D97-AF65-F5344CB8AC3E}">
        <p14:creationId xmlns:p14="http://schemas.microsoft.com/office/powerpoint/2010/main" val="2903758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1521294-AF76-445D-A10A-9AD11D0292BA}"/>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4B9A2D8A-77FD-4E4D-AF45-2A2C53FB8D4F}"/>
              </a:ext>
            </a:extLst>
          </p:cNvPr>
          <p:cNvSpPr>
            <a:spLocks noGrp="1"/>
          </p:cNvSpPr>
          <p:nvPr>
            <p:ph type="ftr" sz="quarter" idx="10"/>
          </p:nvPr>
        </p:nvSpPr>
        <p:spPr/>
        <p:txBody>
          <a:bodyPr/>
          <a:lstStyle/>
          <a:p>
            <a:pPr>
              <a:defRPr/>
            </a:pPr>
            <a:r>
              <a:rPr lang="en-US" altLang="pl-PL"/>
              <a:t>21-19-0049-00-0000</a:t>
            </a:r>
          </a:p>
        </p:txBody>
      </p:sp>
      <p:sp>
        <p:nvSpPr>
          <p:cNvPr id="5" name="슬라이드 번호 개체 틀 4">
            <a:extLst>
              <a:ext uri="{FF2B5EF4-FFF2-40B4-BE49-F238E27FC236}">
                <a16:creationId xmlns:a16="http://schemas.microsoft.com/office/drawing/2014/main" id="{D38D5FDF-B467-43FA-844A-1459DF6F884B}"/>
              </a:ext>
            </a:extLst>
          </p:cNvPr>
          <p:cNvSpPr>
            <a:spLocks noGrp="1"/>
          </p:cNvSpPr>
          <p:nvPr>
            <p:ph type="sldNum" sz="quarter" idx="11"/>
          </p:nvPr>
        </p:nvSpPr>
        <p:spPr/>
        <p:txBody>
          <a:bodyPr/>
          <a:lstStyle/>
          <a:p>
            <a:pPr>
              <a:defRPr/>
            </a:pPr>
            <a:fld id="{13D3D877-D406-4E0C-A0B8-A5405FE26974}" type="slidenum">
              <a:rPr lang="en-US" altLang="pl-PL" smtClean="0"/>
              <a:pPr>
                <a:defRPr/>
              </a:pPr>
              <a:t>5</a:t>
            </a:fld>
            <a:endParaRPr lang="en-US" altLang="pl-PL" dirty="0"/>
          </a:p>
        </p:txBody>
      </p:sp>
      <p:sp>
        <p:nvSpPr>
          <p:cNvPr id="8" name="Text Box 65">
            <a:extLst>
              <a:ext uri="{FF2B5EF4-FFF2-40B4-BE49-F238E27FC236}">
                <a16:creationId xmlns:a16="http://schemas.microsoft.com/office/drawing/2014/main" id="{A221EED0-05EE-41A0-BF40-2499C1A92007}"/>
              </a:ext>
            </a:extLst>
          </p:cNvPr>
          <p:cNvSpPr txBox="1">
            <a:spLocks noChangeArrowheads="1"/>
          </p:cNvSpPr>
          <p:nvPr/>
        </p:nvSpPr>
        <p:spPr bwMode="auto">
          <a:xfrm>
            <a:off x="266700" y="1357313"/>
            <a:ext cx="301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 continued</a:t>
            </a:r>
          </a:p>
        </p:txBody>
      </p:sp>
      <p:sp>
        <p:nvSpPr>
          <p:cNvPr id="9" name="TextBox 1">
            <a:extLst>
              <a:ext uri="{FF2B5EF4-FFF2-40B4-BE49-F238E27FC236}">
                <a16:creationId xmlns:a16="http://schemas.microsoft.com/office/drawing/2014/main" id="{88970614-C64E-4AA3-BD75-768B0D8784CF}"/>
              </a:ext>
            </a:extLst>
          </p:cNvPr>
          <p:cNvSpPr txBox="1">
            <a:spLocks noChangeArrowheads="1"/>
          </p:cNvSpPr>
          <p:nvPr/>
        </p:nvSpPr>
        <p:spPr bwMode="auto">
          <a:xfrm>
            <a:off x="628649" y="1917700"/>
            <a:ext cx="8394581" cy="3730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Quantitative Outcomes</a:t>
            </a:r>
          </a:p>
          <a:p>
            <a:pPr marL="857250" lvl="1" indent="-457200">
              <a:lnSpc>
                <a:spcPct val="150000"/>
              </a:lnSpc>
              <a:buFont typeface="Arial" panose="020B0604020202020204" pitchFamily="34" charset="0"/>
              <a:buChar char="•"/>
            </a:pPr>
            <a:r>
              <a:rPr lang="en-US" altLang="ko-KR" sz="2000" dirty="0"/>
              <a:t>Number of contributed documents: 11</a:t>
            </a:r>
          </a:p>
          <a:p>
            <a:pPr marL="857250" lvl="1" indent="-457200">
              <a:lnSpc>
                <a:spcPct val="150000"/>
              </a:lnSpc>
              <a:buFont typeface="Arial" panose="020B0604020202020204" pitchFamily="34" charset="0"/>
              <a:buChar char="•"/>
            </a:pPr>
            <a:r>
              <a:rPr lang="en-US" altLang="ko-KR" sz="2000" dirty="0"/>
              <a:t>Number of participants for VR SG: 8</a:t>
            </a:r>
          </a:p>
          <a:p>
            <a:pPr marL="857250" lvl="1" indent="-457200">
              <a:lnSpc>
                <a:spcPct val="150000"/>
              </a:lnSpc>
              <a:buFont typeface="Arial" panose="020B0604020202020204" pitchFamily="34" charset="0"/>
              <a:buChar char="•"/>
            </a:pPr>
            <a:r>
              <a:rPr lang="en-US" altLang="ko-KR" sz="2000" dirty="0"/>
              <a:t>Number of SG sessions held </a:t>
            </a:r>
          </a:p>
          <a:p>
            <a:pPr marL="1257300" lvl="2" indent="-457200">
              <a:lnSpc>
                <a:spcPct val="150000"/>
              </a:lnSpc>
              <a:buFont typeface="Wingdings" panose="05000000000000000000" pitchFamily="2" charset="2"/>
              <a:buChar char="§"/>
            </a:pPr>
            <a:r>
              <a:rPr lang="en-US" altLang="ko-KR" sz="2000" dirty="0"/>
              <a:t>January, 2019 Interim: 4</a:t>
            </a:r>
          </a:p>
          <a:p>
            <a:pPr marL="1257300" lvl="2" indent="-457200">
              <a:lnSpc>
                <a:spcPct val="150000"/>
              </a:lnSpc>
              <a:buFont typeface="Wingdings" panose="05000000000000000000" pitchFamily="2" charset="2"/>
              <a:buChar char="§"/>
            </a:pPr>
            <a:r>
              <a:rPr lang="en-US" altLang="ko-KR" sz="2000" dirty="0"/>
              <a:t>March, 2019 Plenary: 4 (SG extension has been requested)</a:t>
            </a:r>
          </a:p>
          <a:p>
            <a:pPr marL="1257300" lvl="2" indent="-457200">
              <a:lnSpc>
                <a:spcPct val="150000"/>
              </a:lnSpc>
              <a:buFont typeface="Wingdings" panose="05000000000000000000" pitchFamily="2" charset="2"/>
              <a:buChar char="§"/>
            </a:pPr>
            <a:r>
              <a:rPr lang="en-US" altLang="ko-KR" sz="2000" dirty="0"/>
              <a:t>May, 2019 Interim: 4 (2 sessions were cancelled)</a:t>
            </a:r>
          </a:p>
          <a:p>
            <a:pPr marL="1257300" lvl="2" indent="-457200">
              <a:lnSpc>
                <a:spcPct val="150000"/>
              </a:lnSpc>
              <a:buFont typeface="Wingdings" panose="05000000000000000000" pitchFamily="2" charset="2"/>
              <a:buChar char="§"/>
            </a:pPr>
            <a:r>
              <a:rPr lang="en-US" altLang="ko-KR" sz="2000" dirty="0"/>
              <a:t>July, 2019 Plenary: 2 (all sessions were cancelled)</a:t>
            </a:r>
          </a:p>
        </p:txBody>
      </p:sp>
    </p:spTree>
    <p:extLst>
      <p:ext uri="{BB962C8B-B14F-4D97-AF65-F5344CB8AC3E}">
        <p14:creationId xmlns:p14="http://schemas.microsoft.com/office/powerpoint/2010/main" val="104996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6BEF3EB-43F8-4E5A-8BF2-E33B0367DEEE}"/>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0584268E-A408-41DB-A443-9DA47210A445}"/>
              </a:ext>
            </a:extLst>
          </p:cNvPr>
          <p:cNvSpPr>
            <a:spLocks noGrp="1"/>
          </p:cNvSpPr>
          <p:nvPr>
            <p:ph type="ftr" sz="quarter" idx="10"/>
          </p:nvPr>
        </p:nvSpPr>
        <p:spPr/>
        <p:txBody>
          <a:bodyPr/>
          <a:lstStyle/>
          <a:p>
            <a:pPr>
              <a:defRPr/>
            </a:pPr>
            <a:r>
              <a:rPr lang="en-US" altLang="pl-PL"/>
              <a:t>21-19-0049-00-0000</a:t>
            </a:r>
          </a:p>
        </p:txBody>
      </p:sp>
      <p:sp>
        <p:nvSpPr>
          <p:cNvPr id="5" name="슬라이드 번호 개체 틀 4">
            <a:extLst>
              <a:ext uri="{FF2B5EF4-FFF2-40B4-BE49-F238E27FC236}">
                <a16:creationId xmlns:a16="http://schemas.microsoft.com/office/drawing/2014/main" id="{01D8C058-0ED2-44B0-8A86-53825BD7EF17}"/>
              </a:ext>
            </a:extLst>
          </p:cNvPr>
          <p:cNvSpPr>
            <a:spLocks noGrp="1"/>
          </p:cNvSpPr>
          <p:nvPr>
            <p:ph type="sldNum" sz="quarter" idx="11"/>
          </p:nvPr>
        </p:nvSpPr>
        <p:spPr/>
        <p:txBody>
          <a:bodyPr/>
          <a:lstStyle/>
          <a:p>
            <a:pPr>
              <a:defRPr/>
            </a:pPr>
            <a:fld id="{13D3D877-D406-4E0C-A0B8-A5405FE26974}" type="slidenum">
              <a:rPr lang="en-US" altLang="pl-PL" smtClean="0"/>
              <a:pPr>
                <a:defRPr/>
              </a:pPr>
              <a:t>6</a:t>
            </a:fld>
            <a:endParaRPr lang="en-US" altLang="pl-PL" dirty="0"/>
          </a:p>
        </p:txBody>
      </p:sp>
      <p:sp>
        <p:nvSpPr>
          <p:cNvPr id="6" name="Text Box 65">
            <a:extLst>
              <a:ext uri="{FF2B5EF4-FFF2-40B4-BE49-F238E27FC236}">
                <a16:creationId xmlns:a16="http://schemas.microsoft.com/office/drawing/2014/main" id="{507E178D-4BD0-4364-8978-DFA860B3262F}"/>
              </a:ext>
            </a:extLst>
          </p:cNvPr>
          <p:cNvSpPr txBox="1">
            <a:spLocks noChangeArrowheads="1"/>
          </p:cNvSpPr>
          <p:nvPr/>
        </p:nvSpPr>
        <p:spPr bwMode="auto">
          <a:xfrm>
            <a:off x="266700" y="1357313"/>
            <a:ext cx="301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Final Report continued</a:t>
            </a:r>
          </a:p>
        </p:txBody>
      </p:sp>
      <p:sp>
        <p:nvSpPr>
          <p:cNvPr id="7" name="TextBox 1">
            <a:extLst>
              <a:ext uri="{FF2B5EF4-FFF2-40B4-BE49-F238E27FC236}">
                <a16:creationId xmlns:a16="http://schemas.microsoft.com/office/drawing/2014/main" id="{F17C37D9-91F9-49E9-9D42-92A01229EA0B}"/>
              </a:ext>
            </a:extLst>
          </p:cNvPr>
          <p:cNvSpPr txBox="1">
            <a:spLocks noChangeArrowheads="1"/>
          </p:cNvSpPr>
          <p:nvPr/>
        </p:nvSpPr>
        <p:spPr bwMode="auto">
          <a:xfrm>
            <a:off x="628649" y="1917700"/>
            <a:ext cx="8394581"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SG Participants Detail</a:t>
            </a:r>
          </a:p>
        </p:txBody>
      </p:sp>
      <p:graphicFrame>
        <p:nvGraphicFramePr>
          <p:cNvPr id="11" name="표 10">
            <a:extLst>
              <a:ext uri="{FF2B5EF4-FFF2-40B4-BE49-F238E27FC236}">
                <a16:creationId xmlns:a16="http://schemas.microsoft.com/office/drawing/2014/main" id="{045B9D29-E428-420C-9ADF-E50859496A37}"/>
              </a:ext>
            </a:extLst>
          </p:cNvPr>
          <p:cNvGraphicFramePr>
            <a:graphicFrameLocks noGrp="1"/>
          </p:cNvGraphicFramePr>
          <p:nvPr>
            <p:extLst>
              <p:ext uri="{D42A27DB-BD31-4B8C-83A1-F6EECF244321}">
                <p14:modId xmlns:p14="http://schemas.microsoft.com/office/powerpoint/2010/main" val="3633201263"/>
              </p:ext>
            </p:extLst>
          </p:nvPr>
        </p:nvGraphicFramePr>
        <p:xfrm>
          <a:off x="1144438" y="2515085"/>
          <a:ext cx="6096000" cy="3337560"/>
        </p:xfrm>
        <a:graphic>
          <a:graphicData uri="http://schemas.openxmlformats.org/drawingml/2006/table">
            <a:tbl>
              <a:tblPr firstRow="1" bandRow="1">
                <a:tableStyleId>{5C22544A-7EE6-4342-B048-85BDC9FD1C3A}</a:tableStyleId>
              </a:tblPr>
              <a:tblGrid>
                <a:gridCol w="1917939">
                  <a:extLst>
                    <a:ext uri="{9D8B030D-6E8A-4147-A177-3AD203B41FA5}">
                      <a16:colId xmlns:a16="http://schemas.microsoft.com/office/drawing/2014/main" val="4112701345"/>
                    </a:ext>
                  </a:extLst>
                </a:gridCol>
                <a:gridCol w="4178061">
                  <a:extLst>
                    <a:ext uri="{9D8B030D-6E8A-4147-A177-3AD203B41FA5}">
                      <a16:colId xmlns:a16="http://schemas.microsoft.com/office/drawing/2014/main" val="79593781"/>
                    </a:ext>
                  </a:extLst>
                </a:gridCol>
              </a:tblGrid>
              <a:tr h="370840">
                <a:tc>
                  <a:txBody>
                    <a:bodyPr/>
                    <a:lstStyle/>
                    <a:p>
                      <a:pPr latinLnBrk="1"/>
                      <a:r>
                        <a:rPr lang="en-US" altLang="ko-KR" dirty="0"/>
                        <a:t>Name</a:t>
                      </a:r>
                      <a:endParaRPr lang="ko-KR" altLang="en-US" dirty="0"/>
                    </a:p>
                  </a:txBody>
                  <a:tcPr/>
                </a:tc>
                <a:tc>
                  <a:txBody>
                    <a:bodyPr/>
                    <a:lstStyle/>
                    <a:p>
                      <a:pPr latinLnBrk="1"/>
                      <a:r>
                        <a:rPr lang="en-US" altLang="ko-KR" dirty="0"/>
                        <a:t>Affiliation</a:t>
                      </a:r>
                      <a:endParaRPr lang="ko-KR" altLang="en-US" dirty="0"/>
                    </a:p>
                  </a:txBody>
                  <a:tcPr/>
                </a:tc>
                <a:extLst>
                  <a:ext uri="{0D108BD9-81ED-4DB2-BD59-A6C34878D82A}">
                    <a16:rowId xmlns:a16="http://schemas.microsoft.com/office/drawing/2014/main" val="2830985284"/>
                  </a:ext>
                </a:extLst>
              </a:tr>
              <a:tr h="370840">
                <a:tc>
                  <a:txBody>
                    <a:bodyPr/>
                    <a:lstStyle/>
                    <a:p>
                      <a:pPr latinLnBrk="1"/>
                      <a:r>
                        <a:rPr lang="en-US" altLang="ko-KR" dirty="0" err="1"/>
                        <a:t>Seo</a:t>
                      </a:r>
                      <a:r>
                        <a:rPr lang="en-US" altLang="ko-KR" dirty="0"/>
                        <a:t>, Dong Il Dillon</a:t>
                      </a:r>
                      <a:endParaRPr lang="ko-KR" altLang="en-US" dirty="0"/>
                    </a:p>
                  </a:txBody>
                  <a:tcPr/>
                </a:tc>
                <a:tc>
                  <a:txBody>
                    <a:bodyPr/>
                    <a:lstStyle/>
                    <a:p>
                      <a:pPr latinLnBrk="1"/>
                      <a:r>
                        <a:rPr lang="en-US" altLang="ko-KR" dirty="0" err="1"/>
                        <a:t>JoyFun</a:t>
                      </a:r>
                      <a:endParaRPr lang="ko-KR" altLang="en-US" dirty="0"/>
                    </a:p>
                  </a:txBody>
                  <a:tcPr/>
                </a:tc>
                <a:extLst>
                  <a:ext uri="{0D108BD9-81ED-4DB2-BD59-A6C34878D82A}">
                    <a16:rowId xmlns:a16="http://schemas.microsoft.com/office/drawing/2014/main" val="1148203438"/>
                  </a:ext>
                </a:extLst>
              </a:tr>
              <a:tr h="370840">
                <a:tc>
                  <a:txBody>
                    <a:bodyPr/>
                    <a:lstStyle/>
                    <a:p>
                      <a:pPr latinLnBrk="1"/>
                      <a:r>
                        <a:rPr lang="en-US" altLang="ko-KR" dirty="0" err="1"/>
                        <a:t>Jeong</a:t>
                      </a:r>
                      <a:r>
                        <a:rPr lang="en-US" altLang="ko-KR" dirty="0"/>
                        <a:t>, </a:t>
                      </a:r>
                      <a:r>
                        <a:rPr lang="en-US" altLang="ko-KR" dirty="0" err="1"/>
                        <a:t>Sangkwon</a:t>
                      </a:r>
                      <a:r>
                        <a:rPr lang="en-US" altLang="ko-KR" dirty="0"/>
                        <a:t> Peter</a:t>
                      </a:r>
                      <a:endParaRPr lang="ko-KR" altLang="en-US" dirty="0"/>
                    </a:p>
                  </a:txBody>
                  <a:tcPr/>
                </a:tc>
                <a:tc>
                  <a:txBody>
                    <a:bodyPr/>
                    <a:lstStyle/>
                    <a:p>
                      <a:pPr latinLnBrk="1"/>
                      <a:r>
                        <a:rPr lang="en-US" altLang="ko-KR" dirty="0" err="1"/>
                        <a:t>JoyFun</a:t>
                      </a:r>
                      <a:endParaRPr lang="ko-KR" altLang="en-US" dirty="0"/>
                    </a:p>
                  </a:txBody>
                  <a:tcPr/>
                </a:tc>
                <a:extLst>
                  <a:ext uri="{0D108BD9-81ED-4DB2-BD59-A6C34878D82A}">
                    <a16:rowId xmlns:a16="http://schemas.microsoft.com/office/drawing/2014/main" val="84386283"/>
                  </a:ext>
                </a:extLst>
              </a:tr>
              <a:tr h="370840">
                <a:tc>
                  <a:txBody>
                    <a:bodyPr/>
                    <a:lstStyle/>
                    <a:p>
                      <a:pPr latinLnBrk="1"/>
                      <a:r>
                        <a:rPr lang="en-US" altLang="ko-KR" dirty="0"/>
                        <a:t>Das, </a:t>
                      </a:r>
                      <a:r>
                        <a:rPr lang="en-US" altLang="ko-KR" dirty="0" err="1"/>
                        <a:t>Subir</a:t>
                      </a:r>
                      <a:endParaRPr lang="ko-KR" altLang="en-US" dirty="0"/>
                    </a:p>
                  </a:txBody>
                  <a:tcPr/>
                </a:tc>
                <a:tc>
                  <a:txBody>
                    <a:bodyPr/>
                    <a:lstStyle/>
                    <a:p>
                      <a:pPr latinLnBrk="1"/>
                      <a:r>
                        <a:rPr lang="en-US" altLang="ko-KR" dirty="0" err="1"/>
                        <a:t>Perspectra</a:t>
                      </a:r>
                      <a:r>
                        <a:rPr lang="en-US" altLang="ko-KR" dirty="0"/>
                        <a:t> Lab</a:t>
                      </a:r>
                      <a:endParaRPr lang="ko-KR" altLang="en-US" dirty="0"/>
                    </a:p>
                  </a:txBody>
                  <a:tcPr/>
                </a:tc>
                <a:extLst>
                  <a:ext uri="{0D108BD9-81ED-4DB2-BD59-A6C34878D82A}">
                    <a16:rowId xmlns:a16="http://schemas.microsoft.com/office/drawing/2014/main" val="1184339335"/>
                  </a:ext>
                </a:extLst>
              </a:tr>
              <a:tr h="370840">
                <a:tc>
                  <a:txBody>
                    <a:bodyPr/>
                    <a:lstStyle/>
                    <a:p>
                      <a:pPr latinLnBrk="1"/>
                      <a:r>
                        <a:rPr lang="en-US" altLang="ko-KR" dirty="0"/>
                        <a:t>Lee, Hyeong Ho</a:t>
                      </a:r>
                      <a:endParaRPr lang="ko-KR" altLang="en-US" dirty="0"/>
                    </a:p>
                  </a:txBody>
                  <a:tcPr/>
                </a:tc>
                <a:tc>
                  <a:txBody>
                    <a:bodyPr/>
                    <a:lstStyle/>
                    <a:p>
                      <a:pPr latinLnBrk="1"/>
                      <a:r>
                        <a:rPr lang="en-US" altLang="ko-KR" dirty="0" err="1"/>
                        <a:t>Netvision</a:t>
                      </a:r>
                      <a:r>
                        <a:rPr lang="en-US" altLang="ko-KR" dirty="0"/>
                        <a:t> Telecom</a:t>
                      </a:r>
                      <a:endParaRPr lang="ko-KR" altLang="en-US" dirty="0"/>
                    </a:p>
                  </a:txBody>
                  <a:tcPr/>
                </a:tc>
                <a:extLst>
                  <a:ext uri="{0D108BD9-81ED-4DB2-BD59-A6C34878D82A}">
                    <a16:rowId xmlns:a16="http://schemas.microsoft.com/office/drawing/2014/main" val="2204883524"/>
                  </a:ext>
                </a:extLst>
              </a:tr>
              <a:tr h="370840">
                <a:tc>
                  <a:txBody>
                    <a:bodyPr/>
                    <a:lstStyle/>
                    <a:p>
                      <a:pPr latinLnBrk="1"/>
                      <a:r>
                        <a:rPr lang="en-US" altLang="ko-KR" dirty="0"/>
                        <a:t>Oh, </a:t>
                      </a:r>
                      <a:r>
                        <a:rPr lang="en-US" altLang="ko-KR" dirty="0" err="1"/>
                        <a:t>Minseok</a:t>
                      </a:r>
                      <a:endParaRPr lang="ko-KR" altLang="en-US" dirty="0"/>
                    </a:p>
                  </a:txBody>
                  <a:tcPr/>
                </a:tc>
                <a:tc>
                  <a:txBody>
                    <a:bodyPr/>
                    <a:lstStyle/>
                    <a:p>
                      <a:pPr latinLnBrk="1"/>
                      <a:r>
                        <a:rPr lang="en-US" altLang="ko-KR" dirty="0"/>
                        <a:t>Gyeonggi University</a:t>
                      </a:r>
                      <a:endParaRPr lang="ko-KR" altLang="en-US" dirty="0"/>
                    </a:p>
                  </a:txBody>
                  <a:tcPr/>
                </a:tc>
                <a:extLst>
                  <a:ext uri="{0D108BD9-81ED-4DB2-BD59-A6C34878D82A}">
                    <a16:rowId xmlns:a16="http://schemas.microsoft.com/office/drawing/2014/main" val="1962431762"/>
                  </a:ext>
                </a:extLst>
              </a:tr>
              <a:tr h="370840">
                <a:tc>
                  <a:txBody>
                    <a:bodyPr/>
                    <a:lstStyle/>
                    <a:p>
                      <a:pPr latinLnBrk="1"/>
                      <a:r>
                        <a:rPr lang="en-US" altLang="ko-KR" dirty="0"/>
                        <a:t>Kim, </a:t>
                      </a:r>
                      <a:r>
                        <a:rPr lang="en-US" altLang="ko-KR" dirty="0" err="1"/>
                        <a:t>Namgi</a:t>
                      </a:r>
                      <a:endParaRPr lang="ko-KR" altLang="en-US" dirty="0"/>
                    </a:p>
                  </a:txBody>
                  <a:tcPr/>
                </a:tc>
                <a:tc>
                  <a:txBody>
                    <a:bodyPr/>
                    <a:lstStyle/>
                    <a:p>
                      <a:pPr marL="0" marR="0" lvl="0" indent="0" algn="l" defTabSz="685800" rtl="0" eaLnBrk="1" fontAlgn="auto" latinLnBrk="1" hangingPunct="1">
                        <a:lnSpc>
                          <a:spcPct val="100000"/>
                        </a:lnSpc>
                        <a:spcBef>
                          <a:spcPts val="0"/>
                        </a:spcBef>
                        <a:spcAft>
                          <a:spcPts val="0"/>
                        </a:spcAft>
                        <a:buClrTx/>
                        <a:buSzTx/>
                        <a:buFontTx/>
                        <a:buNone/>
                        <a:tabLst/>
                        <a:defRPr/>
                      </a:pPr>
                      <a:r>
                        <a:rPr lang="en-US" altLang="ko-KR" dirty="0"/>
                        <a:t>Gyeonggi University</a:t>
                      </a:r>
                      <a:endParaRPr lang="ko-KR" altLang="en-US" dirty="0"/>
                    </a:p>
                  </a:txBody>
                  <a:tcPr/>
                </a:tc>
                <a:extLst>
                  <a:ext uri="{0D108BD9-81ED-4DB2-BD59-A6C34878D82A}">
                    <a16:rowId xmlns:a16="http://schemas.microsoft.com/office/drawing/2014/main" val="1924939033"/>
                  </a:ext>
                </a:extLst>
              </a:tr>
              <a:tr h="370840">
                <a:tc>
                  <a:txBody>
                    <a:bodyPr/>
                    <a:lstStyle/>
                    <a:p>
                      <a:pPr latinLnBrk="1"/>
                      <a:r>
                        <a:rPr lang="en-US" altLang="ko-KR" dirty="0" err="1"/>
                        <a:t>Mariappan</a:t>
                      </a:r>
                      <a:r>
                        <a:rPr lang="en-US" altLang="ko-KR" dirty="0"/>
                        <a:t>, </a:t>
                      </a:r>
                      <a:r>
                        <a:rPr lang="en-US" altLang="ko-KR" dirty="0" err="1"/>
                        <a:t>Vinayagam</a:t>
                      </a:r>
                      <a:endParaRPr lang="ko-KR" altLang="en-US" dirty="0"/>
                    </a:p>
                  </a:txBody>
                  <a:tcPr/>
                </a:tc>
                <a:tc>
                  <a:txBody>
                    <a:bodyPr/>
                    <a:lstStyle/>
                    <a:p>
                      <a:pPr latinLnBrk="1"/>
                      <a:r>
                        <a:rPr lang="en-US" altLang="ko-KR" dirty="0"/>
                        <a:t>SNUST</a:t>
                      </a:r>
                      <a:endParaRPr lang="ko-KR" altLang="en-US" dirty="0"/>
                    </a:p>
                  </a:txBody>
                  <a:tcPr/>
                </a:tc>
                <a:extLst>
                  <a:ext uri="{0D108BD9-81ED-4DB2-BD59-A6C34878D82A}">
                    <a16:rowId xmlns:a16="http://schemas.microsoft.com/office/drawing/2014/main" val="555498086"/>
                  </a:ext>
                </a:extLst>
              </a:tr>
              <a:tr h="370840">
                <a:tc>
                  <a:txBody>
                    <a:bodyPr/>
                    <a:lstStyle/>
                    <a:p>
                      <a:pPr latinLnBrk="1"/>
                      <a:r>
                        <a:rPr lang="en-US" altLang="ko-KR" dirty="0"/>
                        <a:t>Chang, Soo Young</a:t>
                      </a:r>
                      <a:endParaRPr lang="ko-KR" altLang="en-US" dirty="0"/>
                    </a:p>
                  </a:txBody>
                  <a:tcPr/>
                </a:tc>
                <a:tc>
                  <a:txBody>
                    <a:bodyPr/>
                    <a:lstStyle/>
                    <a:p>
                      <a:pPr latinLnBrk="1"/>
                      <a:r>
                        <a:rPr lang="en-US" altLang="ko-KR" dirty="0"/>
                        <a:t>SYCA</a:t>
                      </a:r>
                      <a:endParaRPr lang="ko-KR" altLang="en-US" dirty="0"/>
                    </a:p>
                  </a:txBody>
                  <a:tcPr/>
                </a:tc>
                <a:extLst>
                  <a:ext uri="{0D108BD9-81ED-4DB2-BD59-A6C34878D82A}">
                    <a16:rowId xmlns:a16="http://schemas.microsoft.com/office/drawing/2014/main" val="1091724166"/>
                  </a:ext>
                </a:extLst>
              </a:tr>
            </a:tbl>
          </a:graphicData>
        </a:graphic>
      </p:graphicFrame>
    </p:spTree>
    <p:extLst>
      <p:ext uri="{BB962C8B-B14F-4D97-AF65-F5344CB8AC3E}">
        <p14:creationId xmlns:p14="http://schemas.microsoft.com/office/powerpoint/2010/main" val="1195995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40439B9-240D-4E2F-9E9F-5BB954D760AC}"/>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45A5FD71-6FA8-4165-8EA6-71F89F288501}"/>
              </a:ext>
            </a:extLst>
          </p:cNvPr>
          <p:cNvSpPr>
            <a:spLocks noGrp="1"/>
          </p:cNvSpPr>
          <p:nvPr>
            <p:ph type="ftr" sz="quarter" idx="10"/>
          </p:nvPr>
        </p:nvSpPr>
        <p:spPr/>
        <p:txBody>
          <a:bodyPr/>
          <a:lstStyle/>
          <a:p>
            <a:pPr>
              <a:defRPr/>
            </a:pPr>
            <a:r>
              <a:rPr lang="en-US" altLang="pl-PL"/>
              <a:t>21-19-0049-00-0000</a:t>
            </a:r>
          </a:p>
        </p:txBody>
      </p:sp>
      <p:sp>
        <p:nvSpPr>
          <p:cNvPr id="5" name="슬라이드 번호 개체 틀 4">
            <a:extLst>
              <a:ext uri="{FF2B5EF4-FFF2-40B4-BE49-F238E27FC236}">
                <a16:creationId xmlns:a16="http://schemas.microsoft.com/office/drawing/2014/main" id="{CE3A931B-A2E9-484E-923B-D846570B1F87}"/>
              </a:ext>
            </a:extLst>
          </p:cNvPr>
          <p:cNvSpPr>
            <a:spLocks noGrp="1"/>
          </p:cNvSpPr>
          <p:nvPr>
            <p:ph type="sldNum" sz="quarter" idx="11"/>
          </p:nvPr>
        </p:nvSpPr>
        <p:spPr/>
        <p:txBody>
          <a:bodyPr/>
          <a:lstStyle/>
          <a:p>
            <a:pPr>
              <a:defRPr/>
            </a:pPr>
            <a:fld id="{13D3D877-D406-4E0C-A0B8-A5405FE26974}" type="slidenum">
              <a:rPr lang="en-US" altLang="pl-PL" smtClean="0"/>
              <a:pPr>
                <a:defRPr/>
              </a:pPr>
              <a:t>7</a:t>
            </a:fld>
            <a:endParaRPr lang="en-US" altLang="pl-PL" dirty="0"/>
          </a:p>
        </p:txBody>
      </p:sp>
      <p:sp>
        <p:nvSpPr>
          <p:cNvPr id="6" name="Text Box 65">
            <a:extLst>
              <a:ext uri="{FF2B5EF4-FFF2-40B4-BE49-F238E27FC236}">
                <a16:creationId xmlns:a16="http://schemas.microsoft.com/office/drawing/2014/main" id="{500A55AE-6B0A-449C-88DE-16BC1B0AAFD4}"/>
              </a:ext>
            </a:extLst>
          </p:cNvPr>
          <p:cNvSpPr txBox="1">
            <a:spLocks noChangeArrowheads="1"/>
          </p:cNvSpPr>
          <p:nvPr/>
        </p:nvSpPr>
        <p:spPr bwMode="auto">
          <a:xfrm>
            <a:off x="266700" y="1357313"/>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Future Plan</a:t>
            </a:r>
          </a:p>
        </p:txBody>
      </p:sp>
      <p:sp>
        <p:nvSpPr>
          <p:cNvPr id="7" name="TextBox 1">
            <a:extLst>
              <a:ext uri="{FF2B5EF4-FFF2-40B4-BE49-F238E27FC236}">
                <a16:creationId xmlns:a16="http://schemas.microsoft.com/office/drawing/2014/main" id="{D9FB3E20-6151-4139-BBEB-CC8024510715}"/>
              </a:ext>
            </a:extLst>
          </p:cNvPr>
          <p:cNvSpPr txBox="1">
            <a:spLocks noChangeArrowheads="1"/>
          </p:cNvSpPr>
          <p:nvPr/>
        </p:nvSpPr>
        <p:spPr bwMode="auto">
          <a:xfrm>
            <a:off x="628650" y="1917700"/>
            <a:ext cx="8191500" cy="326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IEEE 802.21 VR SG is officially ending its activities after Vienna Plenary</a:t>
            </a:r>
          </a:p>
          <a:p>
            <a:pPr marL="457200" indent="-457200">
              <a:lnSpc>
                <a:spcPct val="150000"/>
              </a:lnSpc>
              <a:buFont typeface="Wingdings" panose="05000000000000000000" pitchFamily="2" charset="2"/>
              <a:buChar char="l"/>
            </a:pPr>
            <a:r>
              <a:rPr lang="en-US" altLang="ko-KR" sz="2000" dirty="0"/>
              <a:t>The participants of VR SG will continue their effort at IEEE 802.11 </a:t>
            </a:r>
            <a:r>
              <a:rPr lang="en-US" altLang="ko-KR" sz="2000" dirty="0" err="1"/>
              <a:t>TGbe</a:t>
            </a:r>
            <a:r>
              <a:rPr lang="en-US" altLang="ko-KR" sz="2000" dirty="0"/>
              <a:t> and IEEE 802.24 TAG</a:t>
            </a:r>
          </a:p>
          <a:p>
            <a:pPr marL="857250" lvl="1" indent="-457200">
              <a:lnSpc>
                <a:spcPct val="150000"/>
              </a:lnSpc>
              <a:buFont typeface="Wingdings" panose="05000000000000000000" pitchFamily="2" charset="2"/>
              <a:buChar char="§"/>
            </a:pPr>
            <a:r>
              <a:rPr lang="en-US" altLang="ko-KR" sz="2000" dirty="0"/>
              <a:t>IEEE 802.24 TAG – VR SG will support drafting a white paper on low latency applications</a:t>
            </a:r>
          </a:p>
          <a:p>
            <a:pPr marL="857250" lvl="1" indent="-457200">
              <a:lnSpc>
                <a:spcPct val="150000"/>
              </a:lnSpc>
              <a:buFont typeface="Wingdings" panose="05000000000000000000" pitchFamily="2" charset="2"/>
              <a:buChar char="§"/>
            </a:pPr>
            <a:r>
              <a:rPr lang="en-US" altLang="ko-KR" sz="2000" dirty="0"/>
              <a:t>IEEE 802.11 </a:t>
            </a:r>
            <a:r>
              <a:rPr lang="en-US" altLang="ko-KR" sz="2000" dirty="0" err="1"/>
              <a:t>TGbe</a:t>
            </a:r>
            <a:r>
              <a:rPr lang="en-US" altLang="ko-KR" sz="2000" dirty="0"/>
              <a:t> – VR SG will support presenting the use cases that need to be considered for the new MAC &amp; PHY design</a:t>
            </a:r>
          </a:p>
        </p:txBody>
      </p:sp>
    </p:spTree>
    <p:extLst>
      <p:ext uri="{BB962C8B-B14F-4D97-AF65-F5344CB8AC3E}">
        <p14:creationId xmlns:p14="http://schemas.microsoft.com/office/powerpoint/2010/main" val="3104890048"/>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8057</TotalTime>
  <Words>962</Words>
  <Application>Microsoft Office PowerPoint</Application>
  <PresentationFormat>화면 슬라이드 쇼(4:3)</PresentationFormat>
  <Paragraphs>94</Paragraphs>
  <Slides>8</Slides>
  <Notes>2</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Network Enablers for Seamless HMD based VR Content Service</vt:lpstr>
      <vt:lpstr>Network Enablers for Seamless HMD based VR Content Service</vt:lpstr>
      <vt:lpstr>Network Enablers for Seamless HMD based VR Content Service</vt:lpstr>
      <vt:lpstr>Network Enablers for Seamless HMD based VR Content Service</vt:lpstr>
      <vt:lpstr>Network Enablers for Seamless HMD based VR Content Service</vt:lpstr>
      <vt:lpstr>Network Enablers for Seamless HMD based VR Content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292</cp:revision>
  <dcterms:created xsi:type="dcterms:W3CDTF">2017-08-15T12:18:13Z</dcterms:created>
  <dcterms:modified xsi:type="dcterms:W3CDTF">2019-07-16T09:57:38Z</dcterms:modified>
</cp:coreProperties>
</file>