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19"/>
  </p:notesMasterIdLst>
  <p:handoutMasterIdLst>
    <p:handoutMasterId r:id="rId20"/>
  </p:handoutMasterIdLst>
  <p:sldIdLst>
    <p:sldId id="413" r:id="rId2"/>
    <p:sldId id="517" r:id="rId3"/>
    <p:sldId id="432" r:id="rId4"/>
    <p:sldId id="400" r:id="rId5"/>
    <p:sldId id="401" r:id="rId6"/>
    <p:sldId id="501" r:id="rId7"/>
    <p:sldId id="403" r:id="rId8"/>
    <p:sldId id="404" r:id="rId9"/>
    <p:sldId id="405" r:id="rId10"/>
    <p:sldId id="406" r:id="rId11"/>
    <p:sldId id="408" r:id="rId12"/>
    <p:sldId id="482" r:id="rId13"/>
    <p:sldId id="409" r:id="rId14"/>
    <p:sldId id="410" r:id="rId15"/>
    <p:sldId id="411" r:id="rId16"/>
    <p:sldId id="514" r:id="rId17"/>
    <p:sldId id="51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FF99"/>
    <a:srgbClr val="66FF66"/>
    <a:srgbClr val="C0C0C0"/>
    <a:srgbClr val="00CC99"/>
    <a:srgbClr val="66CCFF"/>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9556" autoAdjust="0"/>
  </p:normalViewPr>
  <p:slideViewPr>
    <p:cSldViewPr>
      <p:cViewPr varScale="1">
        <p:scale>
          <a:sx n="69" d="100"/>
          <a:sy n="69" d="100"/>
        </p:scale>
        <p:origin x="600" y="44"/>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1" d="100"/>
          <a:sy n="71" d="100"/>
        </p:scale>
        <p:origin x="1989" y="33"/>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13</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14</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15</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1833598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2728083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1256059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4000713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21-19-0048-00-Session#92-Opening_Plenary_Notes.ppt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ieee802.linespeed.io/"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85800" y="838994"/>
            <a:ext cx="8132990" cy="3657600"/>
          </a:xfrm>
        </p:spPr>
        <p:txBody>
          <a:bodyPr/>
          <a:lstStyle/>
          <a:p>
            <a:r>
              <a:rPr lang="en-US" sz="5400" b="1" dirty="0" smtClean="0">
                <a:solidFill>
                  <a:schemeClr val="accent2"/>
                </a:solidFill>
                <a:latin typeface="Arial" charset="0"/>
              </a:rPr>
              <a:t>IEEE 802.21</a:t>
            </a:r>
            <a:br>
              <a:rPr lang="en-US" sz="5400" b="1" dirty="0" smtClean="0">
                <a:solidFill>
                  <a:schemeClr val="accent2"/>
                </a:solidFill>
                <a:latin typeface="Arial" charset="0"/>
              </a:rPr>
            </a:br>
            <a:r>
              <a:rPr lang="en-US" b="1" dirty="0" smtClean="0">
                <a:solidFill>
                  <a:schemeClr val="accent2"/>
                </a:solidFill>
                <a:latin typeface="Arial" charset="0"/>
              </a:rPr>
              <a:t>Session #92</a:t>
            </a:r>
            <a:br>
              <a:rPr lang="en-US" b="1" dirty="0" smtClean="0">
                <a:solidFill>
                  <a:schemeClr val="accent2"/>
                </a:solidFill>
                <a:latin typeface="Arial" charset="0"/>
              </a:rPr>
            </a:br>
            <a:r>
              <a:rPr lang="en-US" b="1" dirty="0" smtClean="0">
                <a:solidFill>
                  <a:schemeClr val="accent2"/>
                </a:solidFill>
                <a:latin typeface="Arial" charset="0"/>
              </a:rPr>
              <a:t> </a:t>
            </a:r>
            <a:br>
              <a:rPr lang="en-US" b="1" dirty="0" smtClean="0">
                <a:solidFill>
                  <a:schemeClr val="accent2"/>
                </a:solidFill>
                <a:latin typeface="Arial" charset="0"/>
              </a:rPr>
            </a:br>
            <a:r>
              <a:rPr lang="en-US" b="1" dirty="0" smtClean="0">
                <a:solidFill>
                  <a:schemeClr val="accent2"/>
                </a:solidFill>
                <a:latin typeface="Arial" charset="0"/>
              </a:rPr>
              <a:t>WG </a:t>
            </a:r>
            <a:r>
              <a:rPr lang="en-US" sz="3200" b="1" dirty="0" smtClean="0">
                <a:solidFill>
                  <a:schemeClr val="accent2"/>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524000" y="4952603"/>
            <a:ext cx="6858000" cy="1066800"/>
          </a:xfrm>
        </p:spPr>
        <p:txBody>
          <a:bodyPr/>
          <a:lstStyle/>
          <a:p>
            <a:pPr eaLnBrk="1" hangingPunct="1"/>
            <a:r>
              <a:rPr lang="en-US" sz="2800" b="1" dirty="0" smtClean="0">
                <a:solidFill>
                  <a:schemeClr val="accent2"/>
                </a:solidFill>
                <a:latin typeface="Arial" charset="0"/>
              </a:rPr>
              <a:t>Subir Das</a:t>
            </a:r>
          </a:p>
          <a:p>
            <a:pPr eaLnBrk="1" hangingPunct="1"/>
            <a:r>
              <a:rPr lang="en-US" sz="2800" b="1" dirty="0" smtClean="0">
                <a:solidFill>
                  <a:schemeClr val="accent2"/>
                </a:solidFill>
                <a:latin typeface="Arial" charset="0"/>
              </a:rPr>
              <a:t>sdas at perspectalabs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Status </a:t>
            </a:r>
          </a:p>
        </p:txBody>
      </p:sp>
      <p:sp>
        <p:nvSpPr>
          <p:cNvPr id="33797" name="Rectangle 3"/>
          <p:cNvSpPr>
            <a:spLocks noGrp="1" noChangeArrowheads="1"/>
          </p:cNvSpPr>
          <p:nvPr>
            <p:ph type="body" idx="1"/>
          </p:nvPr>
        </p:nvSpPr>
        <p:spPr>
          <a:xfrm>
            <a:off x="457200" y="1295400"/>
            <a:ext cx="8534400" cy="4495800"/>
          </a:xfrm>
        </p:spPr>
        <p:txBody>
          <a:bodyPr/>
          <a:lstStyle/>
          <a:p>
            <a:pPr marL="457200" lvl="1" indent="0">
              <a:lnSpc>
                <a:spcPct val="80000"/>
              </a:lnSpc>
              <a:buNone/>
            </a:pPr>
            <a:endParaRPr lang="en-US" sz="2400" dirty="0" smtClean="0">
              <a:latin typeface="Arial" charset="0"/>
            </a:endParaRPr>
          </a:p>
          <a:p>
            <a:pPr>
              <a:lnSpc>
                <a:spcPct val="80000"/>
              </a:lnSpc>
            </a:pPr>
            <a:r>
              <a:rPr lang="en-US" sz="2800" dirty="0" smtClean="0">
                <a:latin typeface="Arial" charset="0"/>
              </a:rPr>
              <a:t>WG has finished all PAR related activities</a:t>
            </a:r>
          </a:p>
          <a:p>
            <a:pPr marL="57150" indent="0">
              <a:lnSpc>
                <a:spcPct val="80000"/>
              </a:lnSpc>
              <a:buNone/>
            </a:pPr>
            <a:endParaRPr lang="en-US" sz="2800" dirty="0">
              <a:latin typeface="Arial" charset="0"/>
            </a:endParaRPr>
          </a:p>
          <a:p>
            <a:pPr>
              <a:lnSpc>
                <a:spcPct val="80000"/>
              </a:lnSpc>
            </a:pPr>
            <a:r>
              <a:rPr lang="en-US" sz="2800" dirty="0" smtClean="0">
                <a:latin typeface="Arial" charset="0"/>
              </a:rPr>
              <a:t>Current activity </a:t>
            </a:r>
          </a:p>
          <a:p>
            <a:pPr lvl="1">
              <a:lnSpc>
                <a:spcPct val="80000"/>
              </a:lnSpc>
            </a:pPr>
            <a:r>
              <a:rPr lang="en-US" sz="2400" dirty="0" smtClean="0">
                <a:latin typeface="Arial" charset="0"/>
              </a:rPr>
              <a:t>Study Group on ‘Network </a:t>
            </a:r>
            <a:r>
              <a:rPr lang="en-US" sz="2400" dirty="0">
                <a:latin typeface="Arial" charset="0"/>
              </a:rPr>
              <a:t>Enablers for Seamless HMD based VR Content </a:t>
            </a:r>
            <a:r>
              <a:rPr lang="en-US" sz="2400" dirty="0" smtClean="0">
                <a:latin typeface="Arial" charset="0"/>
              </a:rPr>
              <a:t>Service’</a:t>
            </a:r>
          </a:p>
          <a:p>
            <a:pPr lvl="1">
              <a:lnSpc>
                <a:spcPct val="80000"/>
              </a:lnSpc>
            </a:pPr>
            <a:r>
              <a:rPr lang="en-US" sz="2400" dirty="0" smtClean="0">
                <a:latin typeface="Arial" charset="0"/>
              </a:rPr>
              <a:t>Two Sessions are allocated for the Study Group </a:t>
            </a:r>
            <a:endParaRPr lang="en-US" sz="2400" dirty="0">
              <a:latin typeface="Arial" charset="0"/>
            </a:endParaRPr>
          </a:p>
          <a:p>
            <a:pPr lvl="1">
              <a:lnSpc>
                <a:spcPct val="80000"/>
              </a:lnSpc>
            </a:pPr>
            <a:endParaRPr lang="en-US" sz="2400" dirty="0" smtClean="0">
              <a:latin typeface="Arial" charset="0"/>
            </a:endParaRPr>
          </a:p>
          <a:p>
            <a:pPr lvl="1">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extLst>
      <p:ext uri="{BB962C8B-B14F-4D97-AF65-F5344CB8AC3E}">
        <p14:creationId xmlns:p14="http://schemas.microsoft.com/office/powerpoint/2010/main" val="2371874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July Meeting</a:t>
            </a:r>
          </a:p>
        </p:txBody>
      </p:sp>
      <p:sp>
        <p:nvSpPr>
          <p:cNvPr id="34822" name="Rectangle 3"/>
          <p:cNvSpPr>
            <a:spLocks noGrp="1" noChangeArrowheads="1"/>
          </p:cNvSpPr>
          <p:nvPr>
            <p:ph type="body" idx="1"/>
          </p:nvPr>
        </p:nvSpPr>
        <p:spPr>
          <a:xfrm>
            <a:off x="533400" y="1676400"/>
            <a:ext cx="8305800" cy="3962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Finish Study Group Activities </a:t>
            </a:r>
          </a:p>
          <a:p>
            <a:pPr marL="0" indent="0">
              <a:lnSpc>
                <a:spcPct val="90000"/>
              </a:lnSpc>
              <a:buNone/>
            </a:pPr>
            <a:endParaRPr lang="en-US" sz="2600" dirty="0" smtClean="0">
              <a:latin typeface="Arial" charset="0"/>
            </a:endParaRPr>
          </a:p>
          <a:p>
            <a:pPr>
              <a:lnSpc>
                <a:spcPct val="90000"/>
              </a:lnSpc>
            </a:pPr>
            <a:r>
              <a:rPr lang="en-US" sz="2600" dirty="0" smtClean="0">
                <a:latin typeface="Arial" charset="0"/>
              </a:rPr>
              <a:t>Initiate WG Hibernation</a:t>
            </a:r>
          </a:p>
          <a:p>
            <a:pPr>
              <a:lnSpc>
                <a:spcPct val="90000"/>
              </a:lnSpc>
            </a:pPr>
            <a:endParaRPr lang="en-US" sz="2600" dirty="0">
              <a:latin typeface="Arial" charset="0"/>
            </a:endParaRPr>
          </a:p>
          <a:p>
            <a:pPr marL="0" indent="0">
              <a:lnSpc>
                <a:spcPct val="90000"/>
              </a:lnSpc>
              <a:buNone/>
            </a:pPr>
            <a:endParaRPr lang="en-US" sz="2600" dirty="0" smtClean="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2507561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2819400" y="4876800"/>
            <a:ext cx="4953000" cy="307777"/>
          </a:xfrm>
          <a:prstGeom prst="rect">
            <a:avLst/>
          </a:prstGeom>
          <a:noFill/>
          <a:ln w="9525">
            <a:noFill/>
            <a:miter lim="800000"/>
            <a:headEnd/>
            <a:tailEnd/>
          </a:ln>
        </p:spPr>
        <p:txBody>
          <a:bodyPr wrap="square">
            <a:spAutoFit/>
          </a:bodyPr>
          <a:lstStyle/>
          <a:p>
            <a:pPr eaLnBrk="1" hangingPunct="1"/>
            <a:r>
              <a:rPr lang="en-US" sz="1400" b="1" dirty="0" smtClean="0"/>
              <a:t>Default Location</a:t>
            </a:r>
            <a:r>
              <a:rPr lang="en-US" sz="1400" dirty="0" smtClean="0"/>
              <a:t>:  0.51 (level 0) except on Thurs- 0.14 (level 0)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1295400" y="5257800"/>
            <a:ext cx="6251575"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10 </a:t>
            </a:r>
            <a:r>
              <a:rPr lang="en-US" sz="1600" dirty="0">
                <a:latin typeface="Arial" charset="0"/>
              </a:rPr>
              <a:t>voting members </a:t>
            </a:r>
            <a:r>
              <a:rPr lang="en-US" sz="1600" dirty="0" smtClean="0">
                <a:latin typeface="Arial" charset="0"/>
              </a:rPr>
              <a:t> as </a:t>
            </a:r>
            <a:r>
              <a:rPr lang="en-US" sz="1600" dirty="0">
                <a:latin typeface="Arial" charset="0"/>
              </a:rPr>
              <a:t>of this meeting</a:t>
            </a:r>
          </a:p>
        </p:txBody>
      </p:sp>
      <p:graphicFrame>
        <p:nvGraphicFramePr>
          <p:cNvPr id="6" name="Table 5"/>
          <p:cNvGraphicFramePr>
            <a:graphicFrameLocks noGrp="1"/>
          </p:cNvGraphicFramePr>
          <p:nvPr>
            <p:extLst/>
          </p:nvPr>
        </p:nvGraphicFramePr>
        <p:xfrm>
          <a:off x="1608454" y="1760492"/>
          <a:ext cx="6544946" cy="2963908"/>
        </p:xfrm>
        <a:graphic>
          <a:graphicData uri="http://schemas.openxmlformats.org/drawingml/2006/table">
            <a:tbl>
              <a:tblPr firstRow="1" firstCol="1" bandRow="1">
                <a:tableStyleId>{5C22544A-7EE6-4342-B048-85BDC9FD1C3A}</a:tableStyleId>
              </a:tblPr>
              <a:tblGrid>
                <a:gridCol w="997749">
                  <a:extLst>
                    <a:ext uri="{9D8B030D-6E8A-4147-A177-3AD203B41FA5}">
                      <a16:colId xmlns:a16="http://schemas.microsoft.com/office/drawing/2014/main" val="3073666132"/>
                    </a:ext>
                  </a:extLst>
                </a:gridCol>
                <a:gridCol w="1776908">
                  <a:extLst>
                    <a:ext uri="{9D8B030D-6E8A-4147-A177-3AD203B41FA5}">
                      <a16:colId xmlns:a16="http://schemas.microsoft.com/office/drawing/2014/main" val="701481973"/>
                    </a:ext>
                  </a:extLst>
                </a:gridCol>
                <a:gridCol w="1142298">
                  <a:extLst>
                    <a:ext uri="{9D8B030D-6E8A-4147-A177-3AD203B41FA5}">
                      <a16:colId xmlns:a16="http://schemas.microsoft.com/office/drawing/2014/main" val="1362961467"/>
                    </a:ext>
                  </a:extLst>
                </a:gridCol>
                <a:gridCol w="1205759">
                  <a:extLst>
                    <a:ext uri="{9D8B030D-6E8A-4147-A177-3AD203B41FA5}">
                      <a16:colId xmlns:a16="http://schemas.microsoft.com/office/drawing/2014/main" val="962177474"/>
                    </a:ext>
                  </a:extLst>
                </a:gridCol>
                <a:gridCol w="1422232">
                  <a:extLst>
                    <a:ext uri="{9D8B030D-6E8A-4147-A177-3AD203B41FA5}">
                      <a16:colId xmlns:a16="http://schemas.microsoft.com/office/drawing/2014/main" val="3254933032"/>
                    </a:ext>
                  </a:extLst>
                </a:gridCol>
              </a:tblGrid>
              <a:tr h="765009">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(July 15, 2019)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(July 16, 2019)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(July 17, 2019)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(July 18, 2019)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55601913"/>
                  </a:ext>
                </a:extLst>
              </a:tr>
              <a:tr h="692914">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8:00-9:00a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071430370"/>
                  </a:ext>
                </a:extLst>
              </a:tr>
              <a:tr h="498257">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WG Opening Plenary </a:t>
                      </a:r>
                      <a:endParaRPr lang="en-US" sz="12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264816165"/>
                  </a:ext>
                </a:extLst>
              </a:tr>
              <a:tr h="473424">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smtClean="0">
                          <a:effectLst/>
                        </a:rPr>
                        <a:t>N/A</a:t>
                      </a: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919778252"/>
                  </a:ext>
                </a:extLst>
              </a:tr>
              <a:tr h="534304">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585165985"/>
                  </a:ext>
                </a:extLst>
              </a:tr>
            </a:tbl>
          </a:graphicData>
        </a:graphic>
      </p:graphicFrame>
    </p:spTree>
    <p:extLst>
      <p:ext uri="{BB962C8B-B14F-4D97-AF65-F5344CB8AC3E}">
        <p14:creationId xmlns:p14="http://schemas.microsoft.com/office/powerpoint/2010/main" val="3503613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hlinkClick r:id="rId3"/>
              </a:rPr>
              <a:t>https://imat.ieee.org/attendance</a:t>
            </a:r>
            <a:endParaRPr lang="en-US" altLang="ja-JP" sz="18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Via local server </a:t>
            </a:r>
          </a:p>
          <a:p>
            <a:pPr lvl="2">
              <a:lnSpc>
                <a:spcPct val="80000"/>
              </a:lnSpc>
              <a:defRPr/>
            </a:pPr>
            <a:r>
              <a:rPr lang="en-US" altLang="ja-JP" sz="1600" dirty="0">
                <a:latin typeface="Arial" panose="020B0604020202020204" pitchFamily="34" charset="0"/>
                <a:ea typeface="ＭＳ Ｐゴシック" charset="-128"/>
                <a:cs typeface="Arial" panose="020B0604020202020204" pitchFamily="34" charset="0"/>
                <a:hlinkClick r:id="rId4"/>
              </a:rPr>
              <a:t>http://ieee802.linespeed.io</a:t>
            </a:r>
            <a:r>
              <a:rPr lang="en-US" altLang="ja-JP" sz="1600" dirty="0" smtClean="0">
                <a:latin typeface="Arial" panose="020B0604020202020204" pitchFamily="34" charset="0"/>
                <a:ea typeface="ＭＳ Ｐゴシック" charset="-128"/>
                <a:cs typeface="Arial" panose="020B0604020202020204" pitchFamily="34" charset="0"/>
                <a:hlinkClick r:id="rId4"/>
              </a:rPr>
              <a:t>/</a:t>
            </a:r>
            <a:r>
              <a:rPr lang="en-US" altLang="ja-JP" sz="1600" dirty="0" smtClean="0">
                <a:latin typeface="Arial" panose="020B0604020202020204" pitchFamily="34" charset="0"/>
                <a:ea typeface="ＭＳ Ｐゴシック" charset="-128"/>
                <a:cs typeface="Arial" panose="020B0604020202020204" pitchFamily="34" charset="0"/>
              </a:rPr>
              <a:t> and click ATTENDANCE </a:t>
            </a: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04</a:t>
            </a:r>
          </a:p>
          <a:p>
            <a:pPr>
              <a:lnSpc>
                <a:spcPct val="80000"/>
              </a:lnSpc>
              <a:defRPr/>
            </a:pPr>
            <a:r>
              <a:rPr lang="en-US" sz="2400" dirty="0" smtClean="0">
                <a:latin typeface="Arial" charset="0"/>
              </a:rPr>
              <a:t>03 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457200" y="559257"/>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81000" y="1447801"/>
            <a:ext cx="8686800" cy="4267200"/>
          </a:xfrm>
        </p:spPr>
        <p:txBody>
          <a:bodyPr/>
          <a:lstStyle/>
          <a:p>
            <a:pPr>
              <a:lnSpc>
                <a:spcPct val="90000"/>
              </a:lnSpc>
            </a:pPr>
            <a:r>
              <a:rPr lang="en-US" sz="2000" dirty="0" smtClean="0">
                <a:latin typeface="Arial" charset="0"/>
              </a:rPr>
              <a:t>Schedule </a:t>
            </a:r>
            <a:r>
              <a:rPr lang="en-US" sz="2000" dirty="0">
                <a:latin typeface="Arial" charset="0"/>
              </a:rPr>
              <a:t>website: http://schedule.802world.com</a:t>
            </a:r>
            <a:r>
              <a:rPr lang="en-US" sz="2000" dirty="0" smtClean="0">
                <a:latin typeface="Arial" charset="0"/>
              </a:rPr>
              <a:t>/</a:t>
            </a:r>
          </a:p>
          <a:p>
            <a:pPr>
              <a:lnSpc>
                <a:spcPct val="90000"/>
              </a:lnSpc>
            </a:pPr>
            <a:r>
              <a:rPr lang="en-US" sz="2000" dirty="0" smtClean="0">
                <a:latin typeface="Arial" charset="0"/>
              </a:rPr>
              <a:t>WG Documents</a:t>
            </a:r>
            <a:r>
              <a:rPr lang="en-US" sz="2000" dirty="0">
                <a:latin typeface="Arial" charset="0"/>
              </a:rPr>
              <a:t>: http://ieee802.linespeed.io/  </a:t>
            </a:r>
            <a:endParaRPr lang="en-US" sz="2000" dirty="0" smtClean="0">
              <a:latin typeface="Arial" charset="0"/>
            </a:endParaRPr>
          </a:p>
          <a:p>
            <a:pPr>
              <a:lnSpc>
                <a:spcPct val="90000"/>
              </a:lnSpc>
            </a:pPr>
            <a:r>
              <a:rPr lang="en-US" sz="2000" dirty="0" smtClean="0">
                <a:latin typeface="Arial" charset="0"/>
              </a:rPr>
              <a:t>Meeting Map: </a:t>
            </a:r>
            <a:r>
              <a:rPr lang="en-US" sz="2000" dirty="0">
                <a:latin typeface="Arial" charset="0"/>
              </a:rPr>
              <a:t>http://802world.org/wireless/meeting-map</a:t>
            </a:r>
            <a:r>
              <a:rPr lang="en-US" sz="2000" dirty="0" smtClean="0">
                <a:latin typeface="Arial" charset="0"/>
              </a:rPr>
              <a:t>/</a:t>
            </a:r>
          </a:p>
          <a:p>
            <a:pPr>
              <a:lnSpc>
                <a:spcPct val="90000"/>
              </a:lnSpc>
            </a:pPr>
            <a:r>
              <a:rPr lang="en-US" sz="2000" dirty="0" smtClean="0">
                <a:latin typeface="Arial" pitchFamily="34" charset="0"/>
                <a:cs typeface="Arial" pitchFamily="34" charset="0"/>
              </a:rPr>
              <a:t>Mobile </a:t>
            </a:r>
            <a:r>
              <a:rPr lang="en-US" sz="2000" dirty="0">
                <a:latin typeface="Arial" pitchFamily="34" charset="0"/>
                <a:cs typeface="Arial" pitchFamily="34" charset="0"/>
              </a:rPr>
              <a:t>Device Schedule: http://schedule.802world.com/</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Meeting Place Network: IEEE802 ;  Access code: ieeeieee</a:t>
            </a:r>
          </a:p>
          <a:p>
            <a:pPr>
              <a:lnSpc>
                <a:spcPct val="90000"/>
              </a:lnSpc>
            </a:pPr>
            <a:r>
              <a:rPr lang="en-US" sz="2000" dirty="0" smtClean="0">
                <a:latin typeface="Arial" pitchFamily="34" charset="0"/>
                <a:cs typeface="Arial" pitchFamily="34" charset="0"/>
              </a:rPr>
              <a:t>Network help desk: </a:t>
            </a:r>
            <a:r>
              <a:rPr lang="en-US" sz="2000" dirty="0">
                <a:latin typeface="Arial" pitchFamily="34" charset="0"/>
                <a:cs typeface="Arial" pitchFamily="34" charset="0"/>
              </a:rPr>
              <a:t>Suite F – Level 0</a:t>
            </a: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a:t>
            </a:r>
          </a:p>
          <a:p>
            <a:pPr lvl="1"/>
            <a:r>
              <a:rPr lang="en-US" sz="1800" dirty="0" smtClean="0">
                <a:latin typeface="Arial" charset="0"/>
              </a:rPr>
              <a:t>Morning  and afternoon </a:t>
            </a:r>
            <a:r>
              <a:rPr lang="en-US" sz="1800" dirty="0">
                <a:latin typeface="Arial" charset="0"/>
              </a:rPr>
              <a:t>Coffee/Tea/snacks: </a:t>
            </a:r>
            <a:r>
              <a:rPr lang="en-US" sz="1800" dirty="0" smtClean="0">
                <a:latin typeface="Arial" charset="0"/>
              </a:rPr>
              <a:t>Foyer </a:t>
            </a:r>
            <a:r>
              <a:rPr lang="en-US" sz="1800" dirty="0">
                <a:latin typeface="Arial" charset="0"/>
              </a:rPr>
              <a:t>E and Foyer F, Level 0 </a:t>
            </a:r>
            <a:endParaRPr lang="en-US" sz="1800" dirty="0" smtClean="0">
              <a:latin typeface="Arial" charset="0"/>
            </a:endParaRPr>
          </a:p>
          <a:p>
            <a:pPr lvl="2"/>
            <a:r>
              <a:rPr lang="en-US" sz="1400" dirty="0" smtClean="0">
                <a:latin typeface="Arial" charset="0"/>
              </a:rPr>
              <a:t>10:00AM –11:00 AM, and 3:00-4:00 PM</a:t>
            </a:r>
          </a:p>
          <a:p>
            <a:pPr lvl="1"/>
            <a:r>
              <a:rPr lang="en-US" sz="1800" dirty="0" smtClean="0">
                <a:latin typeface="Arial" charset="0"/>
              </a:rPr>
              <a:t>Lunch (M-Th): 12:30-1:30p; </a:t>
            </a:r>
            <a:r>
              <a:rPr lang="en-US" sz="1800" dirty="0">
                <a:latin typeface="Arial" charset="0"/>
              </a:rPr>
              <a:t>Main Entrance Hall, Level 0</a:t>
            </a:r>
          </a:p>
          <a:p>
            <a:r>
              <a:rPr lang="en-US" sz="2400" dirty="0" smtClean="0">
                <a:latin typeface="Arial" charset="0"/>
              </a:rPr>
              <a:t>No Social Event during this meeting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544034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95579</TotalTime>
  <Words>1495</Words>
  <Application>Microsoft Office PowerPoint</Application>
  <PresentationFormat>On-screen Show (4:3)</PresentationFormat>
  <Paragraphs>278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MS Gothic</vt:lpstr>
      <vt:lpstr>ＭＳ Ｐゴシック</vt:lpstr>
      <vt:lpstr>Arial</vt:lpstr>
      <vt:lpstr>Helvetica</vt:lpstr>
      <vt:lpstr>Times New Roman</vt:lpstr>
      <vt:lpstr>802.11PowerPointTemplate-Landscape</vt:lpstr>
      <vt:lpstr>IEEE 802.21 Session #92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WG Status </vt:lpstr>
      <vt:lpstr>Objectives for the July Meeting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sdas</cp:lastModifiedBy>
  <cp:revision>956</cp:revision>
  <cp:lastPrinted>1998-02-10T13:28:06Z</cp:lastPrinted>
  <dcterms:created xsi:type="dcterms:W3CDTF">2002-07-08T22:03:28Z</dcterms:created>
  <dcterms:modified xsi:type="dcterms:W3CDTF">2019-07-14T20:19:15Z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