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4" r:id="rId1"/>
  </p:sldMasterIdLst>
  <p:notesMasterIdLst>
    <p:notesMasterId r:id="rId10"/>
  </p:notesMasterIdLst>
  <p:sldIdLst>
    <p:sldId id="348" r:id="rId2"/>
    <p:sldId id="349" r:id="rId3"/>
    <p:sldId id="384" r:id="rId4"/>
    <p:sldId id="387" r:id="rId5"/>
    <p:sldId id="389" r:id="rId6"/>
    <p:sldId id="390" r:id="rId7"/>
    <p:sldId id="391" r:id="rId8"/>
    <p:sldId id="388" r:id="rId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137" d="100"/>
          <a:sy n="137" d="100"/>
        </p:scale>
        <p:origin x="456" y="132"/>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2019-04-18</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xfrm>
            <a:off x="1371600" y="1143000"/>
            <a:ext cx="4114800" cy="3086100"/>
          </a:xfrm>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xfrm>
            <a:off x="1371600" y="1143000"/>
            <a:ext cx="4114800" cy="3086100"/>
          </a:xfrm>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4</a:t>
            </a:fld>
            <a:endParaRPr lang="ko-KR" altLang="en-US"/>
          </a:p>
        </p:txBody>
      </p:sp>
    </p:spTree>
    <p:extLst>
      <p:ext uri="{BB962C8B-B14F-4D97-AF65-F5344CB8AC3E}">
        <p14:creationId xmlns:p14="http://schemas.microsoft.com/office/powerpoint/2010/main" val="419790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5</a:t>
            </a:fld>
            <a:endParaRPr lang="ko-KR" altLang="en-US"/>
          </a:p>
        </p:txBody>
      </p:sp>
    </p:spTree>
    <p:extLst>
      <p:ext uri="{BB962C8B-B14F-4D97-AF65-F5344CB8AC3E}">
        <p14:creationId xmlns:p14="http://schemas.microsoft.com/office/powerpoint/2010/main" val="97674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6</a:t>
            </a:fld>
            <a:endParaRPr lang="ko-KR" altLang="en-US"/>
          </a:p>
        </p:txBody>
      </p:sp>
    </p:spTree>
    <p:extLst>
      <p:ext uri="{BB962C8B-B14F-4D97-AF65-F5344CB8AC3E}">
        <p14:creationId xmlns:p14="http://schemas.microsoft.com/office/powerpoint/2010/main" val="113459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7</a:t>
            </a:fld>
            <a:endParaRPr lang="ko-KR" altLang="en-US"/>
          </a:p>
        </p:txBody>
      </p:sp>
    </p:spTree>
    <p:extLst>
      <p:ext uri="{BB962C8B-B14F-4D97-AF65-F5344CB8AC3E}">
        <p14:creationId xmlns:p14="http://schemas.microsoft.com/office/powerpoint/2010/main" val="275588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4" y="228600"/>
            <a:ext cx="2074862"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22276"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1"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pl-PL"/>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21-19-0034-00-0000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422276" y="228600"/>
            <a:ext cx="827087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422276" y="1143000"/>
            <a:ext cx="8299450"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380999" y="6400802"/>
            <a:ext cx="2319867"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200">
                <a:latin typeface="+mn-lt"/>
              </a:defRPr>
            </a:lvl1pPr>
          </a:lstStyle>
          <a:p>
            <a:pPr>
              <a:defRPr/>
            </a:pPr>
            <a:r>
              <a:rPr lang="en-US" altLang="pl-PL"/>
              <a:t>21-19-0034-00-0000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200">
                <a:latin typeface="Times" panose="02020603050405020304" pitchFamily="18" charset="0"/>
              </a:defRPr>
            </a:lvl1pPr>
          </a:lstStyle>
          <a:p>
            <a:pPr>
              <a:defRPr/>
            </a:pPr>
            <a:fld id="{9471D420-187E-4573-B751-C2C806A44A53}" type="slidenum">
              <a:rPr lang="en-US" altLang="pl-PL" smtClean="0"/>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192" y="125410"/>
            <a:ext cx="83189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04430" y="182562"/>
            <a:ext cx="83189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571500" rtl="0" eaLnBrk="0" fontAlgn="base" hangingPunct="0">
        <a:lnSpc>
          <a:spcPct val="90000"/>
        </a:lnSpc>
        <a:spcBef>
          <a:spcPct val="0"/>
        </a:spcBef>
        <a:spcAft>
          <a:spcPct val="0"/>
        </a:spcAft>
        <a:defRPr sz="2700" b="1">
          <a:solidFill>
            <a:schemeClr val="tx1"/>
          </a:solidFill>
          <a:latin typeface="+mj-lt"/>
          <a:ea typeface="+mj-ea"/>
          <a:cs typeface="+mj-cs"/>
        </a:defRPr>
      </a:lvl1pPr>
      <a:lvl2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2pPr>
      <a:lvl3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3pPr>
      <a:lvl4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4pPr>
      <a:lvl5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5pPr>
      <a:lvl6pPr marL="3429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6pPr>
      <a:lvl7pPr marL="6858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7pPr>
      <a:lvl8pPr marL="10287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8pPr>
      <a:lvl9pPr marL="13716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9pPr>
    </p:titleStyle>
    <p:bodyStyle>
      <a:lvl1pPr marL="210741" indent="-210741" algn="l" defTabSz="571500" rtl="0" eaLnBrk="0" fontAlgn="base" hangingPunct="0">
        <a:lnSpc>
          <a:spcPct val="90000"/>
        </a:lnSpc>
        <a:spcBef>
          <a:spcPct val="40000"/>
        </a:spcBef>
        <a:spcAft>
          <a:spcPct val="0"/>
        </a:spcAft>
        <a:buClr>
          <a:schemeClr val="accent1"/>
        </a:buClr>
        <a:buChar char="•"/>
        <a:defRPr sz="1800">
          <a:solidFill>
            <a:schemeClr val="tx1"/>
          </a:solidFill>
          <a:latin typeface="+mn-lt"/>
          <a:ea typeface="+mn-ea"/>
          <a:cs typeface="+mn-cs"/>
        </a:defRPr>
      </a:lvl1pPr>
      <a:lvl2pPr marL="500063" indent="-146447" algn="l" defTabSz="571500" rtl="0" eaLnBrk="0" fontAlgn="base" hangingPunct="0">
        <a:lnSpc>
          <a:spcPct val="90000"/>
        </a:lnSpc>
        <a:spcBef>
          <a:spcPct val="0"/>
        </a:spcBef>
        <a:spcAft>
          <a:spcPct val="0"/>
        </a:spcAft>
        <a:buClr>
          <a:schemeClr val="accent1"/>
        </a:buClr>
        <a:buSzPct val="75000"/>
        <a:buChar char="•"/>
        <a:defRPr sz="1800">
          <a:solidFill>
            <a:schemeClr val="tx1"/>
          </a:solidFill>
          <a:latin typeface="+mn-lt"/>
        </a:defRPr>
      </a:lvl2pPr>
      <a:lvl3pPr marL="860822" indent="-146447" algn="l" defTabSz="5715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353741" indent="-208360" algn="l" defTabSz="571500" rtl="0" eaLnBrk="0" fontAlgn="base" hangingPunct="0">
        <a:spcBef>
          <a:spcPct val="20000"/>
        </a:spcBef>
        <a:spcAft>
          <a:spcPct val="0"/>
        </a:spcAft>
        <a:buChar char="–"/>
        <a:defRPr sz="1500">
          <a:solidFill>
            <a:schemeClr val="tx1"/>
          </a:solidFill>
          <a:latin typeface="Rotis Sans Serif for Nokia" pitchFamily="34" charset="0"/>
        </a:defRPr>
      </a:lvl4pPr>
      <a:lvl5pPr marL="17145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5pPr>
      <a:lvl6pPr marL="20574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6pPr>
      <a:lvl7pPr marL="24003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7pPr>
      <a:lvl8pPr marL="27432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8pPr>
      <a:lvl9pPr marL="30861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cid:image002.jpg@01D2725F.2A10A84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195925" y="1046464"/>
            <a:ext cx="8752150" cy="5169160"/>
          </a:xfrm>
          <a:solidFill>
            <a:srgbClr val="66CCFF"/>
          </a:solidFill>
        </p:spPr>
        <p:txBody>
          <a:bodyPr/>
          <a:lstStyle/>
          <a:p>
            <a:pPr>
              <a:buClr>
                <a:srgbClr val="FAFD00"/>
              </a:buClr>
              <a:buFontTx/>
              <a:buNone/>
            </a:pPr>
            <a:r>
              <a:rPr lang="en-US" altLang="pl-PL" sz="2000" b="1" dirty="0">
                <a:cs typeface="Times New Roman" panose="02020603050405020304" pitchFamily="18" charset="0"/>
              </a:rPr>
              <a:t>IEEE 802.21 MEDIA INDEPENDENT SERVICES </a:t>
            </a:r>
          </a:p>
          <a:p>
            <a:pPr>
              <a:buClr>
                <a:srgbClr val="FAFD00"/>
              </a:buClr>
              <a:buFontTx/>
              <a:buNone/>
            </a:pPr>
            <a:r>
              <a:rPr lang="en-US" altLang="pl-PL" sz="2000" dirty="0">
                <a:cs typeface="Times New Roman" panose="02020603050405020304" pitchFamily="18" charset="0"/>
              </a:rPr>
              <a:t>DCN: 21-18-0078-00-0000</a:t>
            </a:r>
          </a:p>
          <a:p>
            <a:pPr marL="535781" indent="-535781">
              <a:buClr>
                <a:srgbClr val="FAFD00"/>
              </a:buClr>
              <a:buNone/>
            </a:pPr>
            <a:r>
              <a:rPr lang="en-US" altLang="pl-PL" sz="2000" dirty="0">
                <a:cs typeface="Times New Roman" panose="02020603050405020304" pitchFamily="18" charset="0"/>
              </a:rPr>
              <a:t>Title: </a:t>
            </a:r>
            <a:r>
              <a:rPr lang="en-US" altLang="ko-KR" sz="2000" dirty="0"/>
              <a:t>Application Level Bandwidth Requirements for 3DoF+/6DoF Virtual Reality Services</a:t>
            </a:r>
            <a:r>
              <a:rPr lang="en-US" altLang="ko-KR" sz="1600" dirty="0"/>
              <a:t> (Simply HEVC-encoded Bitrates)</a:t>
            </a:r>
            <a:endParaRPr lang="en-US" altLang="pl-PL" sz="2000" b="1" dirty="0">
              <a:cs typeface="Times New Roman" panose="02020603050405020304" pitchFamily="18" charset="0"/>
            </a:endParaRPr>
          </a:p>
          <a:p>
            <a:pPr>
              <a:buClr>
                <a:srgbClr val="FAFD00"/>
              </a:buClr>
              <a:buFontTx/>
              <a:buNone/>
            </a:pPr>
            <a:r>
              <a:rPr lang="en-US" altLang="pl-PL" sz="2000" dirty="0">
                <a:cs typeface="Times New Roman" panose="02020603050405020304" pitchFamily="18" charset="0"/>
              </a:rPr>
              <a:t>Date Submitted: April 18, 2019</a:t>
            </a:r>
          </a:p>
          <a:p>
            <a:pPr>
              <a:buClr>
                <a:srgbClr val="FAFD00"/>
              </a:buClr>
              <a:buFontTx/>
              <a:buNone/>
            </a:pPr>
            <a:r>
              <a:rPr lang="en-US" altLang="pl-PL" sz="2000" dirty="0">
                <a:cs typeface="Times New Roman" panose="02020603050405020304" pitchFamily="18" charset="0"/>
              </a:rPr>
              <a:t>Presented at IEEE 802.21 Teleconference</a:t>
            </a:r>
          </a:p>
          <a:p>
            <a:pPr>
              <a:lnSpc>
                <a:spcPct val="130000"/>
              </a:lnSpc>
              <a:buClr>
                <a:srgbClr val="FAFD00"/>
              </a:buClr>
              <a:buNone/>
            </a:pPr>
            <a:r>
              <a:rPr lang="en-US" altLang="pl-PL" sz="2000" dirty="0">
                <a:cs typeface="Times New Roman" panose="02020603050405020304" pitchFamily="18" charset="0"/>
              </a:rPr>
              <a:t>Authors or Source(s):  </a:t>
            </a:r>
            <a:r>
              <a:rPr lang="en-US" altLang="pl-PL" sz="2000" b="1" dirty="0">
                <a:ea typeface="ＭＳ Ｐゴシック" panose="020B0600070205080204" pitchFamily="34" charset="-128"/>
                <a:cs typeface="Times New Roman" panose="02020603050405020304" pitchFamily="18" charset="0"/>
              </a:rPr>
              <a:t> Peter Jeong, Dillon </a:t>
            </a:r>
            <a:r>
              <a:rPr lang="en-US" altLang="pl-PL" sz="2000" b="1" dirty="0" err="1">
                <a:ea typeface="ＭＳ Ｐゴシック" panose="020B0600070205080204" pitchFamily="34" charset="-128"/>
                <a:cs typeface="Times New Roman" panose="02020603050405020304" pitchFamily="18" charset="0"/>
              </a:rPr>
              <a:t>Seo</a:t>
            </a:r>
            <a:r>
              <a:rPr lang="en-US" altLang="pl-PL" sz="2000" b="1" dirty="0">
                <a:ea typeface="ＭＳ Ｐゴシック" panose="020B0600070205080204" pitchFamily="34" charset="-128"/>
                <a:cs typeface="Times New Roman" panose="02020603050405020304" pitchFamily="18" charset="0"/>
              </a:rPr>
              <a:t> (JoyFun) </a:t>
            </a:r>
          </a:p>
          <a:p>
            <a:pPr marL="2332038" indent="0">
              <a:lnSpc>
                <a:spcPct val="130000"/>
              </a:lnSpc>
              <a:buClr>
                <a:srgbClr val="FAFD00"/>
              </a:buClr>
              <a:buNone/>
            </a:pPr>
            <a:r>
              <a:rPr lang="en-US" altLang="pl-PL" sz="2000" b="1" dirty="0" err="1">
                <a:ea typeface="ＭＳ Ｐゴシック" panose="020B0600070205080204" pitchFamily="34" charset="-128"/>
                <a:cs typeface="Times New Roman" panose="02020603050405020304" pitchFamily="18" charset="0"/>
              </a:rPr>
              <a:t>Eun</a:t>
            </a:r>
            <a:r>
              <a:rPr lang="en-US" altLang="pl-PL" sz="2000" b="1" dirty="0">
                <a:ea typeface="ＭＳ Ｐゴシック" panose="020B0600070205080204" pitchFamily="34" charset="-128"/>
                <a:cs typeface="Times New Roman" panose="02020603050405020304" pitchFamily="18" charset="0"/>
              </a:rPr>
              <a:t>-Seok Ryu, </a:t>
            </a:r>
            <a:r>
              <a:rPr lang="en-US" altLang="pl-PL" sz="2000" b="1" dirty="0" err="1">
                <a:ea typeface="ＭＳ Ｐゴシック" panose="020B0600070205080204" pitchFamily="34" charset="-128"/>
                <a:cs typeface="Times New Roman" panose="02020603050405020304" pitchFamily="18" charset="0"/>
              </a:rPr>
              <a:t>Dongmin</a:t>
            </a:r>
            <a:r>
              <a:rPr lang="en-US" altLang="pl-PL" sz="2000" b="1" dirty="0">
                <a:ea typeface="ＭＳ Ｐゴシック" panose="020B0600070205080204" pitchFamily="34" charset="-128"/>
                <a:cs typeface="Times New Roman" panose="02020603050405020304" pitchFamily="18" charset="0"/>
              </a:rPr>
              <a:t> Jang, Jong-</a:t>
            </a:r>
            <a:r>
              <a:rPr lang="en-US" altLang="pl-PL" sz="2000" b="1" dirty="0" err="1">
                <a:ea typeface="ＭＳ Ｐゴシック" panose="020B0600070205080204" pitchFamily="34" charset="-128"/>
                <a:cs typeface="Times New Roman" panose="02020603050405020304" pitchFamily="18" charset="0"/>
              </a:rPr>
              <a:t>Beom</a:t>
            </a:r>
            <a:r>
              <a:rPr lang="en-US" altLang="pl-PL" sz="2000" b="1" dirty="0">
                <a:ea typeface="ＭＳ Ｐゴシック" panose="020B0600070205080204" pitchFamily="34" charset="-128"/>
                <a:cs typeface="Times New Roman" panose="02020603050405020304" pitchFamily="18" charset="0"/>
              </a:rPr>
              <a:t> Jeong, </a:t>
            </a:r>
            <a:r>
              <a:rPr lang="en-US" altLang="pl-PL" sz="2000" b="1" dirty="0" err="1">
                <a:ea typeface="ＭＳ Ｐゴシック" panose="020B0600070205080204" pitchFamily="34" charset="-128"/>
                <a:cs typeface="Times New Roman" panose="02020603050405020304" pitchFamily="18" charset="0"/>
              </a:rPr>
              <a:t>Soonbin</a:t>
            </a:r>
            <a:r>
              <a:rPr lang="en-US" altLang="pl-PL" sz="2000" b="1" dirty="0">
                <a:ea typeface="ＭＳ Ｐゴシック" panose="020B0600070205080204" pitchFamily="34" charset="-128"/>
                <a:cs typeface="Times New Roman" panose="02020603050405020304" pitchFamily="18" charset="0"/>
              </a:rPr>
              <a:t> Lee, Il-</a:t>
            </a:r>
            <a:r>
              <a:rPr lang="en-US" altLang="pl-PL" sz="2000" b="1" dirty="0" err="1">
                <a:ea typeface="ＭＳ Ｐゴシック" panose="020B0600070205080204" pitchFamily="34" charset="-128"/>
                <a:cs typeface="Times New Roman" panose="02020603050405020304" pitchFamily="18" charset="0"/>
              </a:rPr>
              <a:t>Woong</a:t>
            </a:r>
            <a:r>
              <a:rPr lang="en-US" altLang="pl-PL" sz="2000" b="1" dirty="0">
                <a:ea typeface="ＭＳ Ｐゴシック" panose="020B0600070205080204" pitchFamily="34" charset="-128"/>
                <a:cs typeface="Times New Roman" panose="02020603050405020304" pitchFamily="18" charset="0"/>
              </a:rPr>
              <a:t> Ryu(</a:t>
            </a:r>
            <a:r>
              <a:rPr lang="en-US" altLang="pl-PL" sz="2000" b="1" dirty="0" err="1">
                <a:ea typeface="ＭＳ Ｐゴシック" panose="020B0600070205080204" pitchFamily="34" charset="-128"/>
                <a:cs typeface="Times New Roman" panose="02020603050405020304" pitchFamily="18" charset="0"/>
              </a:rPr>
              <a:t>Gachon</a:t>
            </a:r>
            <a:r>
              <a:rPr lang="en-US" altLang="pl-PL" sz="2000" b="1" dirty="0">
                <a:ea typeface="ＭＳ Ｐゴシック" panose="020B0600070205080204" pitchFamily="34" charset="-128"/>
                <a:cs typeface="Times New Roman" panose="02020603050405020304" pitchFamily="18" charset="0"/>
              </a:rPr>
              <a:t> University)</a:t>
            </a:r>
          </a:p>
          <a:p>
            <a:pPr marL="871538" indent="-871538" algn="just">
              <a:buClr>
                <a:srgbClr val="FAFD00"/>
              </a:buClr>
              <a:buNone/>
            </a:pPr>
            <a:r>
              <a:rPr lang="en-US" altLang="pl-PL" sz="2000" dirty="0">
                <a:cs typeface="Times New Roman" panose="02020603050405020304" pitchFamily="18" charset="0"/>
              </a:rPr>
              <a:t>Abstract: The purpose of this document is LAB data for 3DOF+/6DOF VR Services.</a:t>
            </a: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21-19-0034-00-0000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428751" y="1600200"/>
            <a:ext cx="6369844" cy="40005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15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15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name any IEEE Standards publication even though it may include portions of this contribution; and at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1500">
                <a:cs typeface="Times New Roman" panose="02020603050405020304" pitchFamily="18" charset="0"/>
              </a:rPr>
              <a:t>The contributor is familiar with IEEE patent policy, as outlined in </a:t>
            </a:r>
            <a:r>
              <a:rPr lang="en-US" altLang="pl-PL" sz="1500">
                <a:cs typeface="Times New Roman" panose="02020603050405020304" pitchFamily="18" charset="0"/>
                <a:hlinkClick r:id="rId3"/>
              </a:rPr>
              <a:t>Section 6.3 of the IEEE-SA Standards Board Operations Manual</a:t>
            </a:r>
            <a:r>
              <a:rPr lang="en-US" altLang="pl-PL" sz="1500">
                <a:solidFill>
                  <a:srgbClr val="000099"/>
                </a:solidFill>
                <a:cs typeface="Times New Roman" panose="02020603050405020304" pitchFamily="18" charset="0"/>
              </a:rPr>
              <a:t> </a:t>
            </a:r>
            <a:r>
              <a:rPr lang="en-US" altLang="pl-PL" sz="1500">
                <a:cs typeface="Times New Roman" panose="02020603050405020304" pitchFamily="18" charset="0"/>
              </a:rPr>
              <a:t>&lt;</a:t>
            </a:r>
            <a:r>
              <a:rPr lang="en-US" altLang="pl-PL" sz="1500">
                <a:cs typeface="Times New Roman" panose="02020603050405020304" pitchFamily="18" charset="0"/>
                <a:hlinkClick r:id="rId3"/>
              </a:rPr>
              <a:t>http://standards.ieee.org/guides/opman/sect6.html#6.3</a:t>
            </a:r>
            <a:r>
              <a:rPr lang="en-US" altLang="pl-PL" sz="1500">
                <a:cs typeface="Times New Roman" panose="02020603050405020304" pitchFamily="18" charset="0"/>
              </a:rPr>
              <a:t>&gt; and in </a:t>
            </a:r>
            <a:r>
              <a:rPr lang="en-US" altLang="pl-PL" sz="1500" i="1">
                <a:cs typeface="Times New Roman" panose="02020603050405020304" pitchFamily="18" charset="0"/>
              </a:rPr>
              <a:t>Understanding Patent Issues During IEEE Standards Development</a:t>
            </a:r>
            <a:r>
              <a:rPr lang="en-US" altLang="pl-PL" sz="1500">
                <a:cs typeface="Times New Roman" panose="02020603050405020304" pitchFamily="18" charset="0"/>
              </a:rPr>
              <a:t> </a:t>
            </a:r>
            <a:r>
              <a:rPr lang="en-US" altLang="pl-PL" sz="1500">
                <a:cs typeface="Times New Roman" panose="02020603050405020304" pitchFamily="18" charset="0"/>
                <a:hlinkClick r:id="rId4"/>
              </a:rPr>
              <a:t>http://standards.ieee.org/board/pat/guide.html</a:t>
            </a:r>
            <a:r>
              <a:rPr lang="en-US" altLang="pl-PL" sz="1500">
                <a:cs typeface="Times New Roman" panose="02020603050405020304" pitchFamily="18" charset="0"/>
              </a:rPr>
              <a:t>&gt;</a:t>
            </a:r>
            <a:r>
              <a:rPr lang="en-US" altLang="pl-PL" sz="1500">
                <a:latin typeface="Times New Roman" panose="02020603050405020304" pitchFamily="18" charset="0"/>
                <a:cs typeface="Times New Roman" panose="02020603050405020304" pitchFamily="18" charset="0"/>
              </a:rPr>
              <a:t> </a:t>
            </a:r>
            <a:endParaRPr lang="en-US" altLang="pl-PL" sz="15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531846" y="1257300"/>
            <a:ext cx="8161304" cy="5012871"/>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is familiar with IEEE patent policy, as stated in </a:t>
            </a:r>
            <a:r>
              <a:rPr lang="en-US" altLang="pl-PL" sz="1800" dirty="0">
                <a:solidFill>
                  <a:srgbClr val="000000"/>
                </a:solidFill>
                <a:cs typeface="Times New Roman" panose="02020603050405020304" pitchFamily="18" charset="0"/>
                <a:hlinkClick r:id="rId3"/>
              </a:rPr>
              <a:t>Section 6 of the IEEE-SA Standards Board bylaws</a:t>
            </a:r>
            <a:r>
              <a:rPr lang="en-US" altLang="pl-PL" sz="1800" dirty="0">
                <a:solidFill>
                  <a:srgbClr val="000099"/>
                </a:solidFill>
                <a:cs typeface="Times New Roman" panose="02020603050405020304" pitchFamily="18" charset="0"/>
              </a:rPr>
              <a:t> </a:t>
            </a:r>
            <a:r>
              <a:rPr lang="en-US" altLang="pl-PL" sz="1800" dirty="0">
                <a:solidFill>
                  <a:srgbClr val="000000"/>
                </a:solidFill>
                <a:cs typeface="Times New Roman" panose="02020603050405020304" pitchFamily="18" charset="0"/>
              </a:rPr>
              <a:t>&lt;</a:t>
            </a:r>
            <a:r>
              <a:rPr lang="en-US" altLang="pl-PL" sz="1800" dirty="0">
                <a:solidFill>
                  <a:srgbClr val="000000"/>
                </a:solidFill>
                <a:cs typeface="Times New Roman" panose="02020603050405020304" pitchFamily="18" charset="0"/>
                <a:hlinkClick r:id="rId5"/>
              </a:rPr>
              <a:t>http://standards.ieee.org/guides/bylaws/sect6-7.html#6</a:t>
            </a:r>
            <a:r>
              <a:rPr lang="en-US" altLang="pl-PL" sz="1800" dirty="0">
                <a:solidFill>
                  <a:srgbClr val="000000"/>
                </a:solidFill>
                <a:cs typeface="Times New Roman" panose="02020603050405020304" pitchFamily="18" charset="0"/>
              </a:rPr>
              <a:t>&gt; and in </a:t>
            </a:r>
            <a:r>
              <a:rPr lang="en-US" altLang="pl-PL" sz="1800" i="1" dirty="0">
                <a:solidFill>
                  <a:srgbClr val="000000"/>
                </a:solidFill>
                <a:cs typeface="Times New Roman" panose="02020603050405020304" pitchFamily="18" charset="0"/>
              </a:rPr>
              <a:t>Understanding Patent Issues During IEEE Standards Development</a:t>
            </a:r>
            <a:r>
              <a:rPr lang="en-US" altLang="pl-PL" sz="1800" dirty="0">
                <a:solidFill>
                  <a:srgbClr val="000000"/>
                </a:solidFill>
                <a:cs typeface="Times New Roman" panose="02020603050405020304" pitchFamily="18" charset="0"/>
              </a:rPr>
              <a:t> </a:t>
            </a:r>
            <a:r>
              <a:rPr lang="en-US" altLang="pl-PL" sz="1800" dirty="0">
                <a:solidFill>
                  <a:srgbClr val="000000"/>
                </a:solidFill>
                <a:cs typeface="Times New Roman" panose="02020603050405020304" pitchFamily="18" charset="0"/>
                <a:hlinkClick r:id="rId6"/>
              </a:rPr>
              <a:t>http://standards.ieee.org/board/pat/faq.pdf</a:t>
            </a:r>
            <a:r>
              <a:rPr lang="en-US" altLang="pl-PL" sz="1800" dirty="0">
                <a:solidFill>
                  <a:srgbClr val="000000"/>
                </a:solidFill>
                <a:cs typeface="Times New Roman" panose="02020603050405020304" pitchFamily="18" charset="0"/>
              </a:rPr>
              <a:t>&gt;</a:t>
            </a:r>
            <a:r>
              <a:rPr lang="en-US" altLang="pl-PL" sz="1800" dirty="0">
                <a:solidFill>
                  <a:srgbClr val="000000"/>
                </a:solidFill>
                <a:latin typeface="Times New Roman" panose="02020603050405020304" pitchFamily="18" charset="0"/>
                <a:cs typeface="Times New Roman" panose="02020603050405020304" pitchFamily="18" charset="0"/>
              </a:rPr>
              <a:t> </a:t>
            </a:r>
            <a:endParaRPr lang="en-US" altLang="pl-PL" sz="18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21-19-0034-00-0000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3 Degree of Freedom+ (3DoF+)</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4294967295"/>
          </p:nvPr>
        </p:nvSpPr>
        <p:spPr/>
        <p:txBody>
          <a:bodyPr/>
          <a:lstStyle/>
          <a:p>
            <a:r>
              <a:rPr lang="en-US" altLang="ko-KR"/>
              <a:t>21-19-0034-00-0000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294967295"/>
          </p:nvPr>
        </p:nvSpPr>
        <p:spPr/>
        <p:txBody>
          <a:bodyPr/>
          <a:lstStyle/>
          <a:p>
            <a:fld id="{7415E7A1-C024-4955-BFDD-BFFB64410B76}" type="slidenum">
              <a:rPr lang="ko-KR" altLang="en-US" smtClean="0"/>
              <a:pPr/>
              <a:t>2</a:t>
            </a:fld>
            <a:endParaRPr lang="ko-KR" altLang="en-US"/>
          </a:p>
        </p:txBody>
      </p:sp>
      <p:sp>
        <p:nvSpPr>
          <p:cNvPr id="6" name="내용 개체 틀 2">
            <a:extLst>
              <a:ext uri="{FF2B5EF4-FFF2-40B4-BE49-F238E27FC236}">
                <a16:creationId xmlns:a16="http://schemas.microsoft.com/office/drawing/2014/main" id="{FBCA25C5-EA71-4CFD-B8BD-45CE821291F0}"/>
              </a:ext>
            </a:extLst>
          </p:cNvPr>
          <p:cNvSpPr txBox="1">
            <a:spLocks/>
          </p:cNvSpPr>
          <p:nvPr/>
        </p:nvSpPr>
        <p:spPr bwMode="auto">
          <a:xfrm>
            <a:off x="766493" y="785005"/>
            <a:ext cx="8377507" cy="256957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171450" lvl="0" indent="-171450" defTabSz="685800">
              <a:lnSpc>
                <a:spcPct val="90000"/>
              </a:lnSpc>
              <a:spcBef>
                <a:spcPts val="750"/>
              </a:spcBef>
              <a:buFont typeface="Wingdings" panose="05000000000000000000" pitchFamily="2" charset="2"/>
              <a:buChar char="v"/>
              <a:defRPr/>
            </a:pPr>
            <a:r>
              <a:rPr lang="en-US" altLang="ko-KR" sz="2000" dirty="0">
                <a:solidFill>
                  <a:srgbClr val="000000"/>
                </a:solidFill>
                <a:ea typeface="ＭＳ Ｐゴシック"/>
              </a:rPr>
              <a:t> Background</a:t>
            </a:r>
          </a:p>
          <a:p>
            <a:pPr marL="514350" lvl="1" indent="-171450" defTabSz="685800">
              <a:lnSpc>
                <a:spcPct val="90000"/>
              </a:lnSpc>
              <a:spcBef>
                <a:spcPts val="375"/>
              </a:spcBef>
              <a:buFont typeface="Wingdings" panose="05000000000000000000" pitchFamily="2" charset="2"/>
              <a:buChar char="§"/>
              <a:defRPr/>
            </a:pPr>
            <a:r>
              <a:rPr lang="en-US" altLang="ko-KR" dirty="0">
                <a:solidFill>
                  <a:srgbClr val="000000"/>
                </a:solidFill>
                <a:ea typeface="ＭＳ Ｐゴシック"/>
              </a:rPr>
              <a:t>MPEG defined degree of freedom of VR as 3DoF, 3DoF+, and 6DoF </a:t>
            </a:r>
          </a:p>
          <a:p>
            <a:pPr marL="514350" lvl="1" indent="-171450" defTabSz="685800">
              <a:lnSpc>
                <a:spcPct val="90000"/>
              </a:lnSpc>
              <a:spcBef>
                <a:spcPts val="375"/>
              </a:spcBef>
              <a:buFont typeface="Wingdings" panose="05000000000000000000" pitchFamily="2" charset="2"/>
              <a:buChar char="§"/>
              <a:defRPr/>
            </a:pPr>
            <a:r>
              <a:rPr lang="en-US" altLang="ko-KR" dirty="0">
                <a:solidFill>
                  <a:srgbClr val="000000"/>
                </a:solidFill>
                <a:ea typeface="ＭＳ Ｐゴシック"/>
              </a:rPr>
              <a:t>Limited movements for user sitting in a chair is available for 3DoF+ </a:t>
            </a:r>
            <a:endParaRPr kumimoji="0" lang="en-US" altLang="ko-KR"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a:p>
            <a:pPr marL="171450" lvl="0" indent="-171450" defTabSz="685800">
              <a:lnSpc>
                <a:spcPct val="90000"/>
              </a:lnSpc>
              <a:spcBef>
                <a:spcPts val="750"/>
              </a:spcBef>
              <a:buFont typeface="Wingdings" panose="05000000000000000000" pitchFamily="2" charset="2"/>
              <a:buChar char="v"/>
              <a:defRPr/>
            </a:pPr>
            <a:r>
              <a:rPr kumimoji="0" lang="ko-KR"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Requirements</a:t>
            </a:r>
            <a:endParaRPr lang="en-US" altLang="ko-KR" sz="2000" dirty="0">
              <a:solidFill>
                <a:srgbClr val="000000"/>
              </a:solidFill>
              <a:ea typeface="ＭＳ Ｐゴシック"/>
            </a:endParaRPr>
          </a:p>
          <a:p>
            <a:pPr marL="514350" lvl="1" indent="-171450" defTabSz="685800">
              <a:lnSpc>
                <a:spcPct val="90000"/>
              </a:lnSpc>
              <a:spcBef>
                <a:spcPts val="375"/>
              </a:spcBef>
              <a:buFont typeface="Wingdings" panose="05000000000000000000" pitchFamily="2" charset="2"/>
              <a:buChar char="§"/>
              <a:defRPr/>
            </a:pPr>
            <a:r>
              <a:rPr lang="en-US" altLang="ko-KR" dirty="0">
                <a:solidFill>
                  <a:srgbClr val="000000"/>
                </a:solidFill>
              </a:rPr>
              <a:t>Solution will be built on HEVC with 3DoF+ metadata(included in MPEG-I part 7)</a:t>
            </a:r>
            <a:r>
              <a:rPr lang="en-US" altLang="ko-KR" dirty="0">
                <a:solidFill>
                  <a:srgbClr val="000000"/>
                </a:solidFill>
                <a:ea typeface="ＭＳ Ｐゴシック"/>
              </a:rPr>
              <a:t> </a:t>
            </a:r>
          </a:p>
          <a:p>
            <a:pPr marL="514350" lvl="1" indent="-171450" defTabSz="685800">
              <a:lnSpc>
                <a:spcPct val="90000"/>
              </a:lnSpc>
              <a:spcBef>
                <a:spcPts val="375"/>
              </a:spcBef>
              <a:buFont typeface="Wingdings" panose="05000000000000000000" pitchFamily="2" charset="2"/>
              <a:buChar char="§"/>
              <a:defRPr/>
            </a:pPr>
            <a:r>
              <a:rPr lang="en-US" altLang="ko-KR" dirty="0">
                <a:solidFill>
                  <a:srgbClr val="000000"/>
                </a:solidFill>
              </a:rPr>
              <a:t>Both objective and subjective quality evaluation will be performed</a:t>
            </a:r>
            <a:endParaRPr kumimoji="0" lang="ko-KR" alt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7" name="Picture 42">
            <a:extLst>
              <a:ext uri="{FF2B5EF4-FFF2-40B4-BE49-F238E27FC236}">
                <a16:creationId xmlns:a16="http://schemas.microsoft.com/office/drawing/2014/main" id="{3C8C2D2B-8EA0-4AB6-B4D2-2AD6E6974CEA}"/>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620122" y="3132548"/>
            <a:ext cx="5961331" cy="3212932"/>
          </a:xfrm>
          <a:prstGeom prst="rect">
            <a:avLst/>
          </a:prstGeom>
          <a:noFill/>
        </p:spPr>
      </p:pic>
      <p:pic>
        <p:nvPicPr>
          <p:cNvPr id="8" name="Picture 39" descr="cid:image002.jpg@01D2725F.2A10A840">
            <a:extLst>
              <a:ext uri="{FF2B5EF4-FFF2-40B4-BE49-F238E27FC236}">
                <a16:creationId xmlns:a16="http://schemas.microsoft.com/office/drawing/2014/main" id="{213BCDD0-9B43-483F-8B28-95C21603B41E}"/>
              </a:ext>
            </a:extLst>
          </p:cNvPr>
          <p:cNvPicPr/>
          <p:nvPr/>
        </p:nvPicPr>
        <p:blipFill>
          <a:blip r:embed="rId3" r:link="rId4">
            <a:extLst>
              <a:ext uri="{28A0092B-C50C-407E-A947-70E740481C1C}">
                <a14:useLocalDpi xmlns:a14="http://schemas.microsoft.com/office/drawing/2010/main"/>
              </a:ext>
            </a:extLst>
          </a:blip>
          <a:srcRect/>
          <a:stretch>
            <a:fillRect/>
          </a:stretch>
        </p:blipFill>
        <p:spPr bwMode="auto">
          <a:xfrm>
            <a:off x="6798932" y="3843188"/>
            <a:ext cx="2345068" cy="2032922"/>
          </a:xfrm>
          <a:prstGeom prst="rect">
            <a:avLst/>
          </a:prstGeom>
          <a:noFill/>
          <a:ln>
            <a:noFill/>
          </a:ln>
        </p:spPr>
      </p:pic>
      <p:sp>
        <p:nvSpPr>
          <p:cNvPr id="9" name="TextBox 8">
            <a:extLst>
              <a:ext uri="{FF2B5EF4-FFF2-40B4-BE49-F238E27FC236}">
                <a16:creationId xmlns:a16="http://schemas.microsoft.com/office/drawing/2014/main" id="{7C6D51F4-3C0C-419E-95D0-BBEFBCF68683}"/>
              </a:ext>
            </a:extLst>
          </p:cNvPr>
          <p:cNvSpPr txBox="1"/>
          <p:nvPr/>
        </p:nvSpPr>
        <p:spPr>
          <a:xfrm>
            <a:off x="7156980" y="5871626"/>
            <a:ext cx="1667380" cy="307777"/>
          </a:xfrm>
          <a:prstGeom prst="rect">
            <a:avLst/>
          </a:prstGeom>
          <a:noFill/>
        </p:spPr>
        <p:txBody>
          <a:bodyPr wrap="none" rtlCol="0">
            <a:spAutoFit/>
          </a:bodyPr>
          <a:lstStyle/>
          <a:p>
            <a:r>
              <a:rPr lang="en-US" altLang="ko-KR" sz="1400" b="1" dirty="0">
                <a:latin typeface="Times New Roman" panose="02020603050405020304" pitchFamily="18" charset="0"/>
                <a:cs typeface="Times New Roman" panose="02020603050405020304" pitchFamily="18" charset="0"/>
              </a:rPr>
              <a:t>Use case for 3DoF+</a:t>
            </a:r>
            <a:endParaRPr lang="ko-KR"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11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59869A-4F8D-4FAD-972D-81145B265AB1}"/>
              </a:ext>
            </a:extLst>
          </p:cNvPr>
          <p:cNvSpPr>
            <a:spLocks noGrp="1"/>
          </p:cNvSpPr>
          <p:nvPr>
            <p:ph type="title"/>
          </p:nvPr>
        </p:nvSpPr>
        <p:spPr/>
        <p:txBody>
          <a:bodyPr/>
          <a:lstStyle/>
          <a:p>
            <a:r>
              <a:rPr lang="en-US" altLang="ko-KR" dirty="0"/>
              <a:t>3DoF+ Common Test Condition </a:t>
            </a:r>
            <a:r>
              <a:rPr lang="en-US" altLang="ko-KR" sz="1600" dirty="0"/>
              <a:t>(Defined by MPEG-I Standard)</a:t>
            </a:r>
            <a:endParaRPr lang="ko-KR" altLang="en-US" dirty="0"/>
          </a:p>
        </p:txBody>
      </p:sp>
      <p:sp>
        <p:nvSpPr>
          <p:cNvPr id="3" name="바닥글 개체 틀 2">
            <a:extLst>
              <a:ext uri="{FF2B5EF4-FFF2-40B4-BE49-F238E27FC236}">
                <a16:creationId xmlns:a16="http://schemas.microsoft.com/office/drawing/2014/main" id="{488B45D2-DF14-4B62-A45B-FC15F6477804}"/>
              </a:ext>
            </a:extLst>
          </p:cNvPr>
          <p:cNvSpPr>
            <a:spLocks noGrp="1"/>
          </p:cNvSpPr>
          <p:nvPr>
            <p:ph type="ftr" sz="quarter" idx="10"/>
          </p:nvPr>
        </p:nvSpPr>
        <p:spPr/>
        <p:txBody>
          <a:bodyPr/>
          <a:lstStyle/>
          <a:p>
            <a:pPr>
              <a:defRPr/>
            </a:pPr>
            <a:r>
              <a:rPr lang="en-US" altLang="pl-PL"/>
              <a:t>21-19-0034-00-0000</a:t>
            </a:r>
          </a:p>
        </p:txBody>
      </p:sp>
      <p:sp>
        <p:nvSpPr>
          <p:cNvPr id="4" name="슬라이드 번호 개체 틀 3">
            <a:extLst>
              <a:ext uri="{FF2B5EF4-FFF2-40B4-BE49-F238E27FC236}">
                <a16:creationId xmlns:a16="http://schemas.microsoft.com/office/drawing/2014/main" id="{A79E6A77-8662-4D2E-85FA-9884178AA535}"/>
              </a:ext>
            </a:extLst>
          </p:cNvPr>
          <p:cNvSpPr>
            <a:spLocks noGrp="1"/>
          </p:cNvSpPr>
          <p:nvPr>
            <p:ph type="sldNum" sz="quarter" idx="11"/>
          </p:nvPr>
        </p:nvSpPr>
        <p:spPr/>
        <p:txBody>
          <a:bodyPr/>
          <a:lstStyle/>
          <a:p>
            <a:pPr>
              <a:defRPr/>
            </a:pPr>
            <a:fld id="{4CF27402-2C48-4A31-90B3-0422C1082987}" type="slidenum">
              <a:rPr lang="en-US" altLang="pl-PL" smtClean="0"/>
              <a:pPr>
                <a:defRPr/>
              </a:pPr>
              <a:t>3</a:t>
            </a:fld>
            <a:endParaRPr lang="en-US" altLang="pl-PL" dirty="0"/>
          </a:p>
        </p:txBody>
      </p:sp>
      <p:pic>
        <p:nvPicPr>
          <p:cNvPr id="30" name="그림 29">
            <a:extLst>
              <a:ext uri="{FF2B5EF4-FFF2-40B4-BE49-F238E27FC236}">
                <a16:creationId xmlns:a16="http://schemas.microsoft.com/office/drawing/2014/main" id="{904895B8-954E-439A-91E1-D3DB8E95BF96}"/>
              </a:ext>
            </a:extLst>
          </p:cNvPr>
          <p:cNvPicPr>
            <a:picLocks noChangeAspect="1"/>
          </p:cNvPicPr>
          <p:nvPr/>
        </p:nvPicPr>
        <p:blipFill>
          <a:blip r:embed="rId2"/>
          <a:stretch>
            <a:fillRect/>
          </a:stretch>
        </p:blipFill>
        <p:spPr>
          <a:xfrm>
            <a:off x="0" y="1079237"/>
            <a:ext cx="9144000" cy="5048534"/>
          </a:xfrm>
          <a:prstGeom prst="rect">
            <a:avLst/>
          </a:prstGeom>
        </p:spPr>
      </p:pic>
    </p:spTree>
    <p:extLst>
      <p:ext uri="{BB962C8B-B14F-4D97-AF65-F5344CB8AC3E}">
        <p14:creationId xmlns:p14="http://schemas.microsoft.com/office/powerpoint/2010/main" val="73546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9EC69E-2F37-461F-BDF7-EFAD302369B6}"/>
              </a:ext>
            </a:extLst>
          </p:cNvPr>
          <p:cNvSpPr>
            <a:spLocks noGrp="1"/>
          </p:cNvSpPr>
          <p:nvPr>
            <p:ph type="title"/>
          </p:nvPr>
        </p:nvSpPr>
        <p:spPr/>
        <p:txBody>
          <a:bodyPr>
            <a:normAutofit/>
          </a:bodyPr>
          <a:lstStyle/>
          <a:p>
            <a:r>
              <a:rPr lang="en-US" altLang="ko-KR" dirty="0"/>
              <a:t>Test Condition</a:t>
            </a:r>
            <a:endParaRPr lang="ko-KR" altLang="en-US" dirty="0"/>
          </a:p>
        </p:txBody>
      </p:sp>
      <p:sp>
        <p:nvSpPr>
          <p:cNvPr id="5" name="슬라이드 번호 개체 틀 4">
            <a:extLst>
              <a:ext uri="{FF2B5EF4-FFF2-40B4-BE49-F238E27FC236}">
                <a16:creationId xmlns:a16="http://schemas.microsoft.com/office/drawing/2014/main" id="{CA2FB3C7-E3B4-4756-AC0B-755908BC5A4F}"/>
              </a:ext>
            </a:extLst>
          </p:cNvPr>
          <p:cNvSpPr>
            <a:spLocks noGrp="1"/>
          </p:cNvSpPr>
          <p:nvPr>
            <p:ph type="sldNum" sz="quarter" idx="4294967295"/>
          </p:nvPr>
        </p:nvSpPr>
        <p:spPr>
          <a:xfrm>
            <a:off x="6400800" y="6511925"/>
            <a:ext cx="2743200" cy="277813"/>
          </a:xfrm>
          <a:prstGeom prst="rect">
            <a:avLst/>
          </a:prstGeom>
        </p:spPr>
        <p:txBody>
          <a:bodyPr vert="horz" lIns="91440" tIns="45720" rIns="91440" bIns="45720" rtlCol="0" anchor="ctr"/>
          <a:lstStyle>
            <a:defPPr>
              <a:defRPr lang="ko-KR"/>
            </a:defPPr>
            <a:lvl1pPr marL="0" algn="r" defTabSz="914400" rtl="0" eaLnBrk="1" latinLnBrk="1" hangingPunct="1">
              <a:defRPr sz="11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415E7A1-C024-4955-BFDD-BFFB64410B76}" type="slidenum">
              <a:rPr lang="ko-KR" altLang="en-US" smtClean="0"/>
              <a:pPr/>
              <a:t>4</a:t>
            </a:fld>
            <a:endParaRPr lang="ko-KR" altLang="en-US"/>
          </a:p>
        </p:txBody>
      </p:sp>
      <p:sp>
        <p:nvSpPr>
          <p:cNvPr id="18" name="내용 개체 틀 2">
            <a:extLst>
              <a:ext uri="{FF2B5EF4-FFF2-40B4-BE49-F238E27FC236}">
                <a16:creationId xmlns:a16="http://schemas.microsoft.com/office/drawing/2014/main" id="{9CC0707C-1A4E-4827-8A3B-0107D71A4190}"/>
              </a:ext>
            </a:extLst>
          </p:cNvPr>
          <p:cNvSpPr txBox="1">
            <a:spLocks/>
          </p:cNvSpPr>
          <p:nvPr/>
        </p:nvSpPr>
        <p:spPr>
          <a:xfrm>
            <a:off x="1008060" y="1450583"/>
            <a:ext cx="7292886" cy="4525131"/>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latin typeface="Times New Roman" panose="02020603050405020304" pitchFamily="18" charset="0"/>
                <a:cs typeface="Times New Roman" panose="02020603050405020304" pitchFamily="18" charset="0"/>
              </a:rPr>
              <a:t>Test Sequences</a:t>
            </a:r>
          </a:p>
          <a:p>
            <a:pPr lvl="1"/>
            <a:r>
              <a:rPr lang="en-US" altLang="ko-KR" sz="2800" dirty="0" err="1">
                <a:latin typeface="Times New Roman" panose="02020603050405020304" pitchFamily="18" charset="0"/>
                <a:cs typeface="Times New Roman" panose="02020603050405020304" pitchFamily="18" charset="0"/>
              </a:rPr>
              <a:t>ClassroomVideo</a:t>
            </a:r>
            <a:endParaRPr lang="en-US" altLang="ko-KR" sz="2800" dirty="0">
              <a:latin typeface="Times New Roman" panose="02020603050405020304" pitchFamily="18" charset="0"/>
              <a:cs typeface="Times New Roman" panose="02020603050405020304" pitchFamily="18" charset="0"/>
            </a:endParaRPr>
          </a:p>
          <a:p>
            <a:pPr lvl="2"/>
            <a:r>
              <a:rPr lang="en-US" altLang="ko-KR" sz="1600" dirty="0">
                <a:latin typeface="Times New Roman" panose="02020603050405020304" pitchFamily="18" charset="0"/>
                <a:cs typeface="Times New Roman" panose="02020603050405020304" pitchFamily="18" charset="0"/>
              </a:rPr>
              <a:t>15 Views (15 texture views, 15 depth views)</a:t>
            </a:r>
          </a:p>
          <a:p>
            <a:pPr lvl="1"/>
            <a:r>
              <a:rPr lang="en-US" altLang="ko-KR" sz="2800" dirty="0" err="1">
                <a:latin typeface="Times New Roman" panose="02020603050405020304" pitchFamily="18" charset="0"/>
                <a:cs typeface="Times New Roman" panose="02020603050405020304" pitchFamily="18" charset="0"/>
              </a:rPr>
              <a:t>TechnicolorMusium</a:t>
            </a:r>
            <a:endParaRPr lang="en-US" altLang="ko-KR" sz="2800" dirty="0">
              <a:latin typeface="Times New Roman" panose="02020603050405020304" pitchFamily="18" charset="0"/>
              <a:cs typeface="Times New Roman" panose="02020603050405020304" pitchFamily="18" charset="0"/>
            </a:endParaRPr>
          </a:p>
          <a:p>
            <a:pPr lvl="2"/>
            <a:r>
              <a:rPr lang="en-US" altLang="ko-KR" sz="1600" dirty="0">
                <a:latin typeface="Times New Roman" panose="02020603050405020304" pitchFamily="18" charset="0"/>
                <a:cs typeface="Times New Roman" panose="02020603050405020304" pitchFamily="18" charset="0"/>
              </a:rPr>
              <a:t>24 Views (24 texture views, 24 depth views)</a:t>
            </a:r>
          </a:p>
          <a:p>
            <a:r>
              <a:rPr lang="en-US" altLang="ko-KR" dirty="0">
                <a:latin typeface="Times New Roman" panose="02020603050405020304" pitchFamily="18" charset="0"/>
                <a:cs typeface="Times New Roman" panose="02020603050405020304" pitchFamily="18" charset="0"/>
              </a:rPr>
              <a:t>Quantization Parameters</a:t>
            </a:r>
          </a:p>
          <a:p>
            <a:pPr lvl="1"/>
            <a:r>
              <a:rPr lang="en-US" altLang="ko-KR" sz="2800" dirty="0">
                <a:latin typeface="Times New Roman" panose="02020603050405020304" pitchFamily="18" charset="0"/>
                <a:cs typeface="Times New Roman" panose="02020603050405020304" pitchFamily="18" charset="0"/>
              </a:rPr>
              <a:t>Texture: 20, 22, 24 </a:t>
            </a:r>
          </a:p>
          <a:p>
            <a:pPr lvl="1"/>
            <a:r>
              <a:rPr lang="en-US" altLang="ko-KR" sz="2800" dirty="0">
                <a:latin typeface="Times New Roman" panose="02020603050405020304" pitchFamily="18" charset="0"/>
                <a:cs typeface="Times New Roman" panose="02020603050405020304" pitchFamily="18" charset="0"/>
              </a:rPr>
              <a:t>Depth: 15, 17, 19</a:t>
            </a:r>
          </a:p>
          <a:p>
            <a:r>
              <a:rPr lang="en-US" altLang="ko-KR" dirty="0">
                <a:latin typeface="Times New Roman" panose="02020603050405020304" pitchFamily="18" charset="0"/>
                <a:cs typeface="Times New Roman" panose="02020603050405020304" pitchFamily="18" charset="0"/>
              </a:rPr>
              <a:t>FPS : 30</a:t>
            </a:r>
          </a:p>
          <a:p>
            <a:r>
              <a:rPr lang="en-US" altLang="ko-KR" dirty="0">
                <a:latin typeface="Times New Roman" panose="02020603050405020304" pitchFamily="18" charset="0"/>
                <a:cs typeface="Times New Roman" panose="02020603050405020304" pitchFamily="18" charset="0"/>
              </a:rPr>
              <a:t>Encoder/Decoder: HEVC/H.265 Reference SW</a:t>
            </a:r>
          </a:p>
          <a:p>
            <a:endParaRPr lang="en-US" altLang="ko-KR" dirty="0">
              <a:latin typeface="Times New Roman" panose="02020603050405020304" pitchFamily="18" charset="0"/>
              <a:cs typeface="Times New Roman" panose="02020603050405020304" pitchFamily="18" charset="0"/>
            </a:endParaRPr>
          </a:p>
        </p:txBody>
      </p:sp>
      <p:sp>
        <p:nvSpPr>
          <p:cNvPr id="6" name="바닥글 개체 틀 2">
            <a:extLst>
              <a:ext uri="{FF2B5EF4-FFF2-40B4-BE49-F238E27FC236}">
                <a16:creationId xmlns:a16="http://schemas.microsoft.com/office/drawing/2014/main" id="{D3A19B01-DAA6-4B8E-8F81-5D05208F4305}"/>
              </a:ext>
            </a:extLst>
          </p:cNvPr>
          <p:cNvSpPr>
            <a:spLocks noGrp="1"/>
          </p:cNvSpPr>
          <p:nvPr>
            <p:ph type="ftr" sz="quarter" idx="10"/>
          </p:nvPr>
        </p:nvSpPr>
        <p:spPr>
          <a:xfrm>
            <a:off x="380999" y="6400802"/>
            <a:ext cx="2319867" cy="258532"/>
          </a:xfrm>
        </p:spPr>
        <p:txBody>
          <a:bodyPr/>
          <a:lstStyle/>
          <a:p>
            <a:pPr>
              <a:defRPr/>
            </a:pPr>
            <a:r>
              <a:rPr lang="en-US" altLang="pl-PL"/>
              <a:t>21-19-0034-00-0000</a:t>
            </a:r>
          </a:p>
        </p:txBody>
      </p:sp>
    </p:spTree>
    <p:extLst>
      <p:ext uri="{BB962C8B-B14F-4D97-AF65-F5344CB8AC3E}">
        <p14:creationId xmlns:p14="http://schemas.microsoft.com/office/powerpoint/2010/main" val="243064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표 8">
            <a:extLst>
              <a:ext uri="{FF2B5EF4-FFF2-40B4-BE49-F238E27FC236}">
                <a16:creationId xmlns:a16="http://schemas.microsoft.com/office/drawing/2014/main" id="{963FBD5C-316E-49AF-8D22-CBA34B0A5507}"/>
              </a:ext>
            </a:extLst>
          </p:cNvPr>
          <p:cNvGraphicFramePr>
            <a:graphicFrameLocks noGrp="1"/>
          </p:cNvGraphicFramePr>
          <p:nvPr>
            <p:extLst>
              <p:ext uri="{D42A27DB-BD31-4B8C-83A1-F6EECF244321}">
                <p14:modId xmlns:p14="http://schemas.microsoft.com/office/powerpoint/2010/main" val="4078010565"/>
              </p:ext>
            </p:extLst>
          </p:nvPr>
        </p:nvGraphicFramePr>
        <p:xfrm>
          <a:off x="788524" y="1606729"/>
          <a:ext cx="7293844" cy="307896"/>
        </p:xfrm>
        <a:graphic>
          <a:graphicData uri="http://schemas.openxmlformats.org/drawingml/2006/table">
            <a:tbl>
              <a:tblPr/>
              <a:tblGrid>
                <a:gridCol w="432267">
                  <a:extLst>
                    <a:ext uri="{9D8B030D-6E8A-4147-A177-3AD203B41FA5}">
                      <a16:colId xmlns:a16="http://schemas.microsoft.com/office/drawing/2014/main" val="1750855141"/>
                    </a:ext>
                  </a:extLst>
                </a:gridCol>
                <a:gridCol w="558966">
                  <a:extLst>
                    <a:ext uri="{9D8B030D-6E8A-4147-A177-3AD203B41FA5}">
                      <a16:colId xmlns:a16="http://schemas.microsoft.com/office/drawing/2014/main" val="2876274353"/>
                    </a:ext>
                  </a:extLst>
                </a:gridCol>
                <a:gridCol w="389540">
                  <a:extLst>
                    <a:ext uri="{9D8B030D-6E8A-4147-A177-3AD203B41FA5}">
                      <a16:colId xmlns:a16="http://schemas.microsoft.com/office/drawing/2014/main" val="3672250458"/>
                    </a:ext>
                  </a:extLst>
                </a:gridCol>
                <a:gridCol w="389540">
                  <a:extLst>
                    <a:ext uri="{9D8B030D-6E8A-4147-A177-3AD203B41FA5}">
                      <a16:colId xmlns:a16="http://schemas.microsoft.com/office/drawing/2014/main" val="2501623889"/>
                    </a:ext>
                  </a:extLst>
                </a:gridCol>
                <a:gridCol w="389540">
                  <a:extLst>
                    <a:ext uri="{9D8B030D-6E8A-4147-A177-3AD203B41FA5}">
                      <a16:colId xmlns:a16="http://schemas.microsoft.com/office/drawing/2014/main" val="2548311979"/>
                    </a:ext>
                  </a:extLst>
                </a:gridCol>
                <a:gridCol w="389540">
                  <a:extLst>
                    <a:ext uri="{9D8B030D-6E8A-4147-A177-3AD203B41FA5}">
                      <a16:colId xmlns:a16="http://schemas.microsoft.com/office/drawing/2014/main" val="3207011753"/>
                    </a:ext>
                  </a:extLst>
                </a:gridCol>
                <a:gridCol w="389540">
                  <a:extLst>
                    <a:ext uri="{9D8B030D-6E8A-4147-A177-3AD203B41FA5}">
                      <a16:colId xmlns:a16="http://schemas.microsoft.com/office/drawing/2014/main" val="1865107013"/>
                    </a:ext>
                  </a:extLst>
                </a:gridCol>
                <a:gridCol w="389540">
                  <a:extLst>
                    <a:ext uri="{9D8B030D-6E8A-4147-A177-3AD203B41FA5}">
                      <a16:colId xmlns:a16="http://schemas.microsoft.com/office/drawing/2014/main" val="506429079"/>
                    </a:ext>
                  </a:extLst>
                </a:gridCol>
                <a:gridCol w="389540">
                  <a:extLst>
                    <a:ext uri="{9D8B030D-6E8A-4147-A177-3AD203B41FA5}">
                      <a16:colId xmlns:a16="http://schemas.microsoft.com/office/drawing/2014/main" val="3037827875"/>
                    </a:ext>
                  </a:extLst>
                </a:gridCol>
                <a:gridCol w="389540">
                  <a:extLst>
                    <a:ext uri="{9D8B030D-6E8A-4147-A177-3AD203B41FA5}">
                      <a16:colId xmlns:a16="http://schemas.microsoft.com/office/drawing/2014/main" val="340699036"/>
                    </a:ext>
                  </a:extLst>
                </a:gridCol>
                <a:gridCol w="389540">
                  <a:extLst>
                    <a:ext uri="{9D8B030D-6E8A-4147-A177-3AD203B41FA5}">
                      <a16:colId xmlns:a16="http://schemas.microsoft.com/office/drawing/2014/main" val="480047296"/>
                    </a:ext>
                  </a:extLst>
                </a:gridCol>
                <a:gridCol w="389540">
                  <a:extLst>
                    <a:ext uri="{9D8B030D-6E8A-4147-A177-3AD203B41FA5}">
                      <a16:colId xmlns:a16="http://schemas.microsoft.com/office/drawing/2014/main" val="1879157111"/>
                    </a:ext>
                  </a:extLst>
                </a:gridCol>
                <a:gridCol w="389540">
                  <a:extLst>
                    <a:ext uri="{9D8B030D-6E8A-4147-A177-3AD203B41FA5}">
                      <a16:colId xmlns:a16="http://schemas.microsoft.com/office/drawing/2014/main" val="2271252374"/>
                    </a:ext>
                  </a:extLst>
                </a:gridCol>
                <a:gridCol w="389540">
                  <a:extLst>
                    <a:ext uri="{9D8B030D-6E8A-4147-A177-3AD203B41FA5}">
                      <a16:colId xmlns:a16="http://schemas.microsoft.com/office/drawing/2014/main" val="1054259272"/>
                    </a:ext>
                  </a:extLst>
                </a:gridCol>
                <a:gridCol w="389540">
                  <a:extLst>
                    <a:ext uri="{9D8B030D-6E8A-4147-A177-3AD203B41FA5}">
                      <a16:colId xmlns:a16="http://schemas.microsoft.com/office/drawing/2014/main" val="125332483"/>
                    </a:ext>
                  </a:extLst>
                </a:gridCol>
                <a:gridCol w="389540">
                  <a:extLst>
                    <a:ext uri="{9D8B030D-6E8A-4147-A177-3AD203B41FA5}">
                      <a16:colId xmlns:a16="http://schemas.microsoft.com/office/drawing/2014/main" val="3503319640"/>
                    </a:ext>
                  </a:extLst>
                </a:gridCol>
                <a:gridCol w="389540">
                  <a:extLst>
                    <a:ext uri="{9D8B030D-6E8A-4147-A177-3AD203B41FA5}">
                      <a16:colId xmlns:a16="http://schemas.microsoft.com/office/drawing/2014/main" val="1580947584"/>
                    </a:ext>
                  </a:extLst>
                </a:gridCol>
                <a:gridCol w="459511">
                  <a:extLst>
                    <a:ext uri="{9D8B030D-6E8A-4147-A177-3AD203B41FA5}">
                      <a16:colId xmlns:a16="http://schemas.microsoft.com/office/drawing/2014/main" val="2425949918"/>
                    </a:ext>
                  </a:extLst>
                </a:gridCol>
              </a:tblGrid>
              <a:tr h="112394">
                <a:tc rowSpan="3">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Classroom</a:t>
                      </a:r>
                    </a:p>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Video</a:t>
                      </a:r>
                    </a:p>
                  </a:txBody>
                  <a:tcPr marL="5478" marR="5478" marT="547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Sum</a:t>
                      </a: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27537"/>
                  </a:ext>
                </a:extLst>
              </a:tr>
              <a:tr h="98584">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123804.31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78540.76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89108.78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104979.48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108331.32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105593.24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107231.57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107295.30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105868.23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107016.50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103289.94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109515.16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104011.35</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108973.46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106246.77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1569806.16</a:t>
                      </a: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170545"/>
                  </a:ext>
                </a:extLst>
              </a:tr>
              <a:tr h="96918">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38.19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38.78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38.64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38.41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38.36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875602"/>
                  </a:ext>
                </a:extLst>
              </a:tr>
            </a:tbl>
          </a:graphicData>
        </a:graphic>
      </p:graphicFrame>
      <p:graphicFrame>
        <p:nvGraphicFramePr>
          <p:cNvPr id="13" name="표 12">
            <a:extLst>
              <a:ext uri="{FF2B5EF4-FFF2-40B4-BE49-F238E27FC236}">
                <a16:creationId xmlns:a16="http://schemas.microsoft.com/office/drawing/2014/main" id="{632FCBFB-A036-4BEB-8F7C-D63299BD6071}"/>
              </a:ext>
            </a:extLst>
          </p:cNvPr>
          <p:cNvGraphicFramePr>
            <a:graphicFrameLocks noGrp="1"/>
          </p:cNvGraphicFramePr>
          <p:nvPr>
            <p:extLst>
              <p:ext uri="{D42A27DB-BD31-4B8C-83A1-F6EECF244321}">
                <p14:modId xmlns:p14="http://schemas.microsoft.com/office/powerpoint/2010/main" val="2206540436"/>
              </p:ext>
            </p:extLst>
          </p:nvPr>
        </p:nvGraphicFramePr>
        <p:xfrm>
          <a:off x="788524" y="2210496"/>
          <a:ext cx="7293844" cy="307896"/>
        </p:xfrm>
        <a:graphic>
          <a:graphicData uri="http://schemas.openxmlformats.org/drawingml/2006/table">
            <a:tbl>
              <a:tblPr/>
              <a:tblGrid>
                <a:gridCol w="432267">
                  <a:extLst>
                    <a:ext uri="{9D8B030D-6E8A-4147-A177-3AD203B41FA5}">
                      <a16:colId xmlns:a16="http://schemas.microsoft.com/office/drawing/2014/main" val="1750855141"/>
                    </a:ext>
                  </a:extLst>
                </a:gridCol>
                <a:gridCol w="558966">
                  <a:extLst>
                    <a:ext uri="{9D8B030D-6E8A-4147-A177-3AD203B41FA5}">
                      <a16:colId xmlns:a16="http://schemas.microsoft.com/office/drawing/2014/main" val="2876274353"/>
                    </a:ext>
                  </a:extLst>
                </a:gridCol>
                <a:gridCol w="389540">
                  <a:extLst>
                    <a:ext uri="{9D8B030D-6E8A-4147-A177-3AD203B41FA5}">
                      <a16:colId xmlns:a16="http://schemas.microsoft.com/office/drawing/2014/main" val="3672250458"/>
                    </a:ext>
                  </a:extLst>
                </a:gridCol>
                <a:gridCol w="389540">
                  <a:extLst>
                    <a:ext uri="{9D8B030D-6E8A-4147-A177-3AD203B41FA5}">
                      <a16:colId xmlns:a16="http://schemas.microsoft.com/office/drawing/2014/main" val="2501623889"/>
                    </a:ext>
                  </a:extLst>
                </a:gridCol>
                <a:gridCol w="389540">
                  <a:extLst>
                    <a:ext uri="{9D8B030D-6E8A-4147-A177-3AD203B41FA5}">
                      <a16:colId xmlns:a16="http://schemas.microsoft.com/office/drawing/2014/main" val="2548311979"/>
                    </a:ext>
                  </a:extLst>
                </a:gridCol>
                <a:gridCol w="389540">
                  <a:extLst>
                    <a:ext uri="{9D8B030D-6E8A-4147-A177-3AD203B41FA5}">
                      <a16:colId xmlns:a16="http://schemas.microsoft.com/office/drawing/2014/main" val="3207011753"/>
                    </a:ext>
                  </a:extLst>
                </a:gridCol>
                <a:gridCol w="389540">
                  <a:extLst>
                    <a:ext uri="{9D8B030D-6E8A-4147-A177-3AD203B41FA5}">
                      <a16:colId xmlns:a16="http://schemas.microsoft.com/office/drawing/2014/main" val="1865107013"/>
                    </a:ext>
                  </a:extLst>
                </a:gridCol>
                <a:gridCol w="389540">
                  <a:extLst>
                    <a:ext uri="{9D8B030D-6E8A-4147-A177-3AD203B41FA5}">
                      <a16:colId xmlns:a16="http://schemas.microsoft.com/office/drawing/2014/main" val="506429079"/>
                    </a:ext>
                  </a:extLst>
                </a:gridCol>
                <a:gridCol w="389540">
                  <a:extLst>
                    <a:ext uri="{9D8B030D-6E8A-4147-A177-3AD203B41FA5}">
                      <a16:colId xmlns:a16="http://schemas.microsoft.com/office/drawing/2014/main" val="3037827875"/>
                    </a:ext>
                  </a:extLst>
                </a:gridCol>
                <a:gridCol w="389540">
                  <a:extLst>
                    <a:ext uri="{9D8B030D-6E8A-4147-A177-3AD203B41FA5}">
                      <a16:colId xmlns:a16="http://schemas.microsoft.com/office/drawing/2014/main" val="340699036"/>
                    </a:ext>
                  </a:extLst>
                </a:gridCol>
                <a:gridCol w="389540">
                  <a:extLst>
                    <a:ext uri="{9D8B030D-6E8A-4147-A177-3AD203B41FA5}">
                      <a16:colId xmlns:a16="http://schemas.microsoft.com/office/drawing/2014/main" val="480047296"/>
                    </a:ext>
                  </a:extLst>
                </a:gridCol>
                <a:gridCol w="389540">
                  <a:extLst>
                    <a:ext uri="{9D8B030D-6E8A-4147-A177-3AD203B41FA5}">
                      <a16:colId xmlns:a16="http://schemas.microsoft.com/office/drawing/2014/main" val="1879157111"/>
                    </a:ext>
                  </a:extLst>
                </a:gridCol>
                <a:gridCol w="389540">
                  <a:extLst>
                    <a:ext uri="{9D8B030D-6E8A-4147-A177-3AD203B41FA5}">
                      <a16:colId xmlns:a16="http://schemas.microsoft.com/office/drawing/2014/main" val="2271252374"/>
                    </a:ext>
                  </a:extLst>
                </a:gridCol>
                <a:gridCol w="389540">
                  <a:extLst>
                    <a:ext uri="{9D8B030D-6E8A-4147-A177-3AD203B41FA5}">
                      <a16:colId xmlns:a16="http://schemas.microsoft.com/office/drawing/2014/main" val="1054259272"/>
                    </a:ext>
                  </a:extLst>
                </a:gridCol>
                <a:gridCol w="389540">
                  <a:extLst>
                    <a:ext uri="{9D8B030D-6E8A-4147-A177-3AD203B41FA5}">
                      <a16:colId xmlns:a16="http://schemas.microsoft.com/office/drawing/2014/main" val="125332483"/>
                    </a:ext>
                  </a:extLst>
                </a:gridCol>
                <a:gridCol w="389540">
                  <a:extLst>
                    <a:ext uri="{9D8B030D-6E8A-4147-A177-3AD203B41FA5}">
                      <a16:colId xmlns:a16="http://schemas.microsoft.com/office/drawing/2014/main" val="3503319640"/>
                    </a:ext>
                  </a:extLst>
                </a:gridCol>
                <a:gridCol w="389540">
                  <a:extLst>
                    <a:ext uri="{9D8B030D-6E8A-4147-A177-3AD203B41FA5}">
                      <a16:colId xmlns:a16="http://schemas.microsoft.com/office/drawing/2014/main" val="1580947584"/>
                    </a:ext>
                  </a:extLst>
                </a:gridCol>
                <a:gridCol w="459511">
                  <a:extLst>
                    <a:ext uri="{9D8B030D-6E8A-4147-A177-3AD203B41FA5}">
                      <a16:colId xmlns:a16="http://schemas.microsoft.com/office/drawing/2014/main" val="2425949918"/>
                    </a:ext>
                  </a:extLst>
                </a:gridCol>
              </a:tblGrid>
              <a:tr h="112394">
                <a:tc rowSpan="3">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Classroom</a:t>
                      </a:r>
                    </a:p>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Video</a:t>
                      </a:r>
                    </a:p>
                  </a:txBody>
                  <a:tcPr marL="5478" marR="5478" marT="547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Sum</a:t>
                      </a: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27537"/>
                  </a:ext>
                </a:extLst>
              </a:tr>
              <a:tr h="98584">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69974.80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43359.65</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49557.52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58707.68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60769.33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58968.30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60068.07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59425.47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59165.21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59991.79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57896.38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61570.66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58113.91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61223.86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59477.61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878270.23</a:t>
                      </a: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170545"/>
                  </a:ext>
                </a:extLst>
              </a:tr>
              <a:tr h="96918">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36.96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37.86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37.66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37.32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37.24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875602"/>
                  </a:ext>
                </a:extLst>
              </a:tr>
            </a:tbl>
          </a:graphicData>
        </a:graphic>
      </p:graphicFrame>
      <p:graphicFrame>
        <p:nvGraphicFramePr>
          <p:cNvPr id="14" name="표 13">
            <a:extLst>
              <a:ext uri="{FF2B5EF4-FFF2-40B4-BE49-F238E27FC236}">
                <a16:creationId xmlns:a16="http://schemas.microsoft.com/office/drawing/2014/main" id="{CE8BF7A3-77D7-4298-B1AA-5145F7E92712}"/>
              </a:ext>
            </a:extLst>
          </p:cNvPr>
          <p:cNvGraphicFramePr>
            <a:graphicFrameLocks noGrp="1"/>
          </p:cNvGraphicFramePr>
          <p:nvPr>
            <p:extLst>
              <p:ext uri="{D42A27DB-BD31-4B8C-83A1-F6EECF244321}">
                <p14:modId xmlns:p14="http://schemas.microsoft.com/office/powerpoint/2010/main" val="2596515584"/>
              </p:ext>
            </p:extLst>
          </p:nvPr>
        </p:nvGraphicFramePr>
        <p:xfrm>
          <a:off x="788524" y="2851020"/>
          <a:ext cx="7293844" cy="307896"/>
        </p:xfrm>
        <a:graphic>
          <a:graphicData uri="http://schemas.openxmlformats.org/drawingml/2006/table">
            <a:tbl>
              <a:tblPr/>
              <a:tblGrid>
                <a:gridCol w="432267">
                  <a:extLst>
                    <a:ext uri="{9D8B030D-6E8A-4147-A177-3AD203B41FA5}">
                      <a16:colId xmlns:a16="http://schemas.microsoft.com/office/drawing/2014/main" val="1750855141"/>
                    </a:ext>
                  </a:extLst>
                </a:gridCol>
                <a:gridCol w="558966">
                  <a:extLst>
                    <a:ext uri="{9D8B030D-6E8A-4147-A177-3AD203B41FA5}">
                      <a16:colId xmlns:a16="http://schemas.microsoft.com/office/drawing/2014/main" val="2876274353"/>
                    </a:ext>
                  </a:extLst>
                </a:gridCol>
                <a:gridCol w="389540">
                  <a:extLst>
                    <a:ext uri="{9D8B030D-6E8A-4147-A177-3AD203B41FA5}">
                      <a16:colId xmlns:a16="http://schemas.microsoft.com/office/drawing/2014/main" val="3672250458"/>
                    </a:ext>
                  </a:extLst>
                </a:gridCol>
                <a:gridCol w="389540">
                  <a:extLst>
                    <a:ext uri="{9D8B030D-6E8A-4147-A177-3AD203B41FA5}">
                      <a16:colId xmlns:a16="http://schemas.microsoft.com/office/drawing/2014/main" val="2501623889"/>
                    </a:ext>
                  </a:extLst>
                </a:gridCol>
                <a:gridCol w="389540">
                  <a:extLst>
                    <a:ext uri="{9D8B030D-6E8A-4147-A177-3AD203B41FA5}">
                      <a16:colId xmlns:a16="http://schemas.microsoft.com/office/drawing/2014/main" val="2548311979"/>
                    </a:ext>
                  </a:extLst>
                </a:gridCol>
                <a:gridCol w="389540">
                  <a:extLst>
                    <a:ext uri="{9D8B030D-6E8A-4147-A177-3AD203B41FA5}">
                      <a16:colId xmlns:a16="http://schemas.microsoft.com/office/drawing/2014/main" val="3207011753"/>
                    </a:ext>
                  </a:extLst>
                </a:gridCol>
                <a:gridCol w="389540">
                  <a:extLst>
                    <a:ext uri="{9D8B030D-6E8A-4147-A177-3AD203B41FA5}">
                      <a16:colId xmlns:a16="http://schemas.microsoft.com/office/drawing/2014/main" val="1865107013"/>
                    </a:ext>
                  </a:extLst>
                </a:gridCol>
                <a:gridCol w="389540">
                  <a:extLst>
                    <a:ext uri="{9D8B030D-6E8A-4147-A177-3AD203B41FA5}">
                      <a16:colId xmlns:a16="http://schemas.microsoft.com/office/drawing/2014/main" val="506429079"/>
                    </a:ext>
                  </a:extLst>
                </a:gridCol>
                <a:gridCol w="389540">
                  <a:extLst>
                    <a:ext uri="{9D8B030D-6E8A-4147-A177-3AD203B41FA5}">
                      <a16:colId xmlns:a16="http://schemas.microsoft.com/office/drawing/2014/main" val="3037827875"/>
                    </a:ext>
                  </a:extLst>
                </a:gridCol>
                <a:gridCol w="389540">
                  <a:extLst>
                    <a:ext uri="{9D8B030D-6E8A-4147-A177-3AD203B41FA5}">
                      <a16:colId xmlns:a16="http://schemas.microsoft.com/office/drawing/2014/main" val="340699036"/>
                    </a:ext>
                  </a:extLst>
                </a:gridCol>
                <a:gridCol w="389540">
                  <a:extLst>
                    <a:ext uri="{9D8B030D-6E8A-4147-A177-3AD203B41FA5}">
                      <a16:colId xmlns:a16="http://schemas.microsoft.com/office/drawing/2014/main" val="480047296"/>
                    </a:ext>
                  </a:extLst>
                </a:gridCol>
                <a:gridCol w="389540">
                  <a:extLst>
                    <a:ext uri="{9D8B030D-6E8A-4147-A177-3AD203B41FA5}">
                      <a16:colId xmlns:a16="http://schemas.microsoft.com/office/drawing/2014/main" val="1879157111"/>
                    </a:ext>
                  </a:extLst>
                </a:gridCol>
                <a:gridCol w="389540">
                  <a:extLst>
                    <a:ext uri="{9D8B030D-6E8A-4147-A177-3AD203B41FA5}">
                      <a16:colId xmlns:a16="http://schemas.microsoft.com/office/drawing/2014/main" val="2271252374"/>
                    </a:ext>
                  </a:extLst>
                </a:gridCol>
                <a:gridCol w="389540">
                  <a:extLst>
                    <a:ext uri="{9D8B030D-6E8A-4147-A177-3AD203B41FA5}">
                      <a16:colId xmlns:a16="http://schemas.microsoft.com/office/drawing/2014/main" val="1054259272"/>
                    </a:ext>
                  </a:extLst>
                </a:gridCol>
                <a:gridCol w="389540">
                  <a:extLst>
                    <a:ext uri="{9D8B030D-6E8A-4147-A177-3AD203B41FA5}">
                      <a16:colId xmlns:a16="http://schemas.microsoft.com/office/drawing/2014/main" val="125332483"/>
                    </a:ext>
                  </a:extLst>
                </a:gridCol>
                <a:gridCol w="389540">
                  <a:extLst>
                    <a:ext uri="{9D8B030D-6E8A-4147-A177-3AD203B41FA5}">
                      <a16:colId xmlns:a16="http://schemas.microsoft.com/office/drawing/2014/main" val="3503319640"/>
                    </a:ext>
                  </a:extLst>
                </a:gridCol>
                <a:gridCol w="389540">
                  <a:extLst>
                    <a:ext uri="{9D8B030D-6E8A-4147-A177-3AD203B41FA5}">
                      <a16:colId xmlns:a16="http://schemas.microsoft.com/office/drawing/2014/main" val="1580947584"/>
                    </a:ext>
                  </a:extLst>
                </a:gridCol>
                <a:gridCol w="459511">
                  <a:extLst>
                    <a:ext uri="{9D8B030D-6E8A-4147-A177-3AD203B41FA5}">
                      <a16:colId xmlns:a16="http://schemas.microsoft.com/office/drawing/2014/main" val="2425949918"/>
                    </a:ext>
                  </a:extLst>
                </a:gridCol>
              </a:tblGrid>
              <a:tr h="112394">
                <a:tc rowSpan="3">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Classroom</a:t>
                      </a:r>
                    </a:p>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Video</a:t>
                      </a:r>
                    </a:p>
                  </a:txBody>
                  <a:tcPr marL="5478" marR="5478" marT="547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Sum</a:t>
                      </a: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27537"/>
                  </a:ext>
                </a:extLst>
              </a:tr>
              <a:tr h="98584">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32557.76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20111.78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22783.72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27335.23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28292.41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27447.04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27958.97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28028.63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27504.70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28086.86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27102.26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28727.24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27020.59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28439.11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27651.08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409047.33</a:t>
                      </a: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170545"/>
                  </a:ext>
                </a:extLst>
              </a:tr>
              <a:tr h="96918">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35.92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37.04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36.79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36.33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36.26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36.32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36.28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36.28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36.31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36.29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36.39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36.23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36.35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36.24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36.30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875602"/>
                  </a:ext>
                </a:extLst>
              </a:tr>
            </a:tbl>
          </a:graphicData>
        </a:graphic>
      </p:graphicFrame>
      <p:sp>
        <p:nvSpPr>
          <p:cNvPr id="15" name="내용 개체 틀 2">
            <a:extLst>
              <a:ext uri="{FF2B5EF4-FFF2-40B4-BE49-F238E27FC236}">
                <a16:creationId xmlns:a16="http://schemas.microsoft.com/office/drawing/2014/main" id="{53503C37-B745-4DD0-8E80-8FA074E21854}"/>
              </a:ext>
            </a:extLst>
          </p:cNvPr>
          <p:cNvSpPr txBox="1">
            <a:spLocks/>
          </p:cNvSpPr>
          <p:nvPr/>
        </p:nvSpPr>
        <p:spPr bwMode="auto">
          <a:xfrm>
            <a:off x="788523" y="1405983"/>
            <a:ext cx="4192787" cy="307896"/>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defTabSz="514350">
              <a:spcBef>
                <a:spcPts val="563"/>
              </a:spcBef>
              <a:buNone/>
              <a:defRPr/>
            </a:pPr>
            <a:r>
              <a:rPr lang="en-US" altLang="ko-KR" sz="788" dirty="0">
                <a:solidFill>
                  <a:srgbClr val="000000"/>
                </a:solidFill>
                <a:ea typeface="ＭＳ Ｐゴシック"/>
              </a:rPr>
              <a:t>Quantization Parameter: 20 (texture) / </a:t>
            </a:r>
            <a:r>
              <a:rPr lang="en-US" altLang="ko-KR" sz="788" dirty="0">
                <a:solidFill>
                  <a:srgbClr val="000000"/>
                </a:solidFill>
              </a:rPr>
              <a:t>15 (depth)</a:t>
            </a:r>
            <a:endParaRPr lang="ko-KR" altLang="en-US" sz="788" dirty="0">
              <a:solidFill>
                <a:srgbClr val="000000"/>
              </a:solidFill>
            </a:endParaRPr>
          </a:p>
        </p:txBody>
      </p:sp>
      <p:sp>
        <p:nvSpPr>
          <p:cNvPr id="16" name="내용 개체 틀 2">
            <a:extLst>
              <a:ext uri="{FF2B5EF4-FFF2-40B4-BE49-F238E27FC236}">
                <a16:creationId xmlns:a16="http://schemas.microsoft.com/office/drawing/2014/main" id="{09A62183-DD24-4B8E-8C1F-643AFABE037B}"/>
              </a:ext>
            </a:extLst>
          </p:cNvPr>
          <p:cNvSpPr txBox="1">
            <a:spLocks/>
          </p:cNvSpPr>
          <p:nvPr/>
        </p:nvSpPr>
        <p:spPr bwMode="auto">
          <a:xfrm>
            <a:off x="788523" y="2011285"/>
            <a:ext cx="4192787" cy="307896"/>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defTabSz="514350">
              <a:spcBef>
                <a:spcPts val="563"/>
              </a:spcBef>
              <a:buNone/>
              <a:defRPr/>
            </a:pPr>
            <a:r>
              <a:rPr lang="en-US" altLang="ko-KR" sz="788" dirty="0">
                <a:solidFill>
                  <a:srgbClr val="000000"/>
                </a:solidFill>
                <a:ea typeface="ＭＳ Ｐゴシック"/>
              </a:rPr>
              <a:t>Quantization Parameter: 22 (texture) / </a:t>
            </a:r>
            <a:r>
              <a:rPr lang="en-US" altLang="ko-KR" sz="788" dirty="0">
                <a:solidFill>
                  <a:srgbClr val="000000"/>
                </a:solidFill>
              </a:rPr>
              <a:t>17 (depth)</a:t>
            </a:r>
            <a:endParaRPr lang="ko-KR" altLang="en-US" sz="788" dirty="0">
              <a:solidFill>
                <a:srgbClr val="000000"/>
              </a:solidFill>
            </a:endParaRPr>
          </a:p>
        </p:txBody>
      </p:sp>
      <p:sp>
        <p:nvSpPr>
          <p:cNvPr id="17" name="내용 개체 틀 2">
            <a:extLst>
              <a:ext uri="{FF2B5EF4-FFF2-40B4-BE49-F238E27FC236}">
                <a16:creationId xmlns:a16="http://schemas.microsoft.com/office/drawing/2014/main" id="{97809526-F832-4B1D-A8D7-0B60690832D3}"/>
              </a:ext>
            </a:extLst>
          </p:cNvPr>
          <p:cNvSpPr txBox="1">
            <a:spLocks/>
          </p:cNvSpPr>
          <p:nvPr/>
        </p:nvSpPr>
        <p:spPr bwMode="auto">
          <a:xfrm>
            <a:off x="788523" y="2629800"/>
            <a:ext cx="4192787" cy="307896"/>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defTabSz="514350">
              <a:spcBef>
                <a:spcPts val="563"/>
              </a:spcBef>
              <a:buNone/>
              <a:defRPr/>
            </a:pPr>
            <a:r>
              <a:rPr lang="en-US" altLang="ko-KR" sz="788" dirty="0">
                <a:solidFill>
                  <a:srgbClr val="000000"/>
                </a:solidFill>
                <a:ea typeface="ＭＳ Ｐゴシック"/>
              </a:rPr>
              <a:t>Quantization Parameter: 24 (texture) / </a:t>
            </a:r>
            <a:r>
              <a:rPr lang="en-US" altLang="ko-KR" sz="788" dirty="0">
                <a:solidFill>
                  <a:srgbClr val="000000"/>
                </a:solidFill>
              </a:rPr>
              <a:t>19 (depth)</a:t>
            </a:r>
            <a:endParaRPr lang="ko-KR" altLang="en-US" sz="788" dirty="0">
              <a:solidFill>
                <a:srgbClr val="000000"/>
              </a:solidFill>
            </a:endParaRPr>
          </a:p>
        </p:txBody>
      </p:sp>
      <p:sp>
        <p:nvSpPr>
          <p:cNvPr id="25" name="TextBox 24">
            <a:extLst>
              <a:ext uri="{FF2B5EF4-FFF2-40B4-BE49-F238E27FC236}">
                <a16:creationId xmlns:a16="http://schemas.microsoft.com/office/drawing/2014/main" id="{B2B26DBA-C2E3-4233-8CBD-ABAA37A68371}"/>
              </a:ext>
            </a:extLst>
          </p:cNvPr>
          <p:cNvSpPr txBox="1"/>
          <p:nvPr/>
        </p:nvSpPr>
        <p:spPr>
          <a:xfrm>
            <a:off x="7122732" y="1163820"/>
            <a:ext cx="959628" cy="369332"/>
          </a:xfrm>
          <a:prstGeom prst="rect">
            <a:avLst/>
          </a:prstGeom>
          <a:noFill/>
        </p:spPr>
        <p:txBody>
          <a:bodyPr wrap="square" rtlCol="0">
            <a:spAutoFit/>
          </a:bodyPr>
          <a:lstStyle/>
          <a:p>
            <a:pPr algn="r"/>
            <a:r>
              <a:rPr lang="en-US" altLang="ko-KR" sz="900" dirty="0">
                <a:latin typeface="Arial" panose="020B0604020202020204" pitchFamily="34" charset="0"/>
                <a:cs typeface="Arial" panose="020B0604020202020204" pitchFamily="34" charset="0"/>
              </a:rPr>
              <a:t>Bitrate (Kbps)</a:t>
            </a:r>
          </a:p>
          <a:p>
            <a:pPr algn="r"/>
            <a:r>
              <a:rPr lang="en-US" altLang="ko-KR" sz="900" dirty="0">
                <a:latin typeface="Arial" panose="020B0604020202020204" pitchFamily="34" charset="0"/>
                <a:cs typeface="Arial" panose="020B0604020202020204" pitchFamily="34" charset="0"/>
              </a:rPr>
              <a:t>Y-PSNR (dB)</a:t>
            </a:r>
            <a:endParaRPr lang="ko-KR" altLang="en-US" sz="900" dirty="0">
              <a:latin typeface="Arial" panose="020B0604020202020204" pitchFamily="34" charset="0"/>
              <a:cs typeface="Arial" panose="020B0604020202020204" pitchFamily="34" charset="0"/>
            </a:endParaRPr>
          </a:p>
        </p:txBody>
      </p:sp>
      <p:sp>
        <p:nvSpPr>
          <p:cNvPr id="2" name="제목 1">
            <a:extLst>
              <a:ext uri="{FF2B5EF4-FFF2-40B4-BE49-F238E27FC236}">
                <a16:creationId xmlns:a16="http://schemas.microsoft.com/office/drawing/2014/main" id="{469EC69E-2F37-461F-BDF7-EFAD302369B6}"/>
              </a:ext>
            </a:extLst>
          </p:cNvPr>
          <p:cNvSpPr>
            <a:spLocks noGrp="1"/>
          </p:cNvSpPr>
          <p:nvPr>
            <p:ph type="title"/>
          </p:nvPr>
        </p:nvSpPr>
        <p:spPr/>
        <p:txBody>
          <a:bodyPr>
            <a:normAutofit/>
          </a:bodyPr>
          <a:lstStyle/>
          <a:p>
            <a:r>
              <a:rPr lang="en-US" altLang="ko-KR" dirty="0"/>
              <a:t>Test Results:</a:t>
            </a:r>
            <a:r>
              <a:rPr lang="en-US" altLang="ko-KR" sz="1500" dirty="0">
                <a:solidFill>
                  <a:srgbClr val="0070C0"/>
                </a:solidFill>
              </a:rPr>
              <a:t> Needed App-level BW for MPEG 3DoF+ (Simply encoded by HEVC)</a:t>
            </a:r>
            <a:endParaRPr lang="ko-KR" altLang="en-US" sz="1500" dirty="0">
              <a:solidFill>
                <a:srgbClr val="0070C0"/>
              </a:solidFill>
            </a:endParaRPr>
          </a:p>
        </p:txBody>
      </p:sp>
      <p:sp>
        <p:nvSpPr>
          <p:cNvPr id="5" name="슬라이드 번호 개체 틀 4">
            <a:extLst>
              <a:ext uri="{FF2B5EF4-FFF2-40B4-BE49-F238E27FC236}">
                <a16:creationId xmlns:a16="http://schemas.microsoft.com/office/drawing/2014/main" id="{CA2FB3C7-E3B4-4756-AC0B-755908BC5A4F}"/>
              </a:ext>
            </a:extLst>
          </p:cNvPr>
          <p:cNvSpPr>
            <a:spLocks noGrp="1"/>
          </p:cNvSpPr>
          <p:nvPr>
            <p:ph type="sldNum" sz="quarter" idx="4294967295"/>
          </p:nvPr>
        </p:nvSpPr>
        <p:spPr>
          <a:xfrm>
            <a:off x="6400800" y="6511925"/>
            <a:ext cx="2743200" cy="277813"/>
          </a:xfrm>
          <a:prstGeom prst="rect">
            <a:avLst/>
          </a:prstGeom>
        </p:spPr>
        <p:txBody>
          <a:bodyPr vert="horz" lIns="91440" tIns="45720" rIns="91440" bIns="45720" rtlCol="0" anchor="ctr"/>
          <a:lstStyle>
            <a:defPPr>
              <a:defRPr lang="ko-KR"/>
            </a:defPPr>
            <a:lvl1pPr marL="0" algn="r" defTabSz="914400" rtl="0" eaLnBrk="1" latinLnBrk="1" hangingPunct="1">
              <a:defRPr sz="11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415E7A1-C024-4955-BFDD-BFFB64410B76}" type="slidenum">
              <a:rPr lang="ko-KR" altLang="en-US" smtClean="0"/>
              <a:pPr/>
              <a:t>5</a:t>
            </a:fld>
            <a:endParaRPr lang="ko-KR" altLang="en-US"/>
          </a:p>
        </p:txBody>
      </p:sp>
      <p:sp>
        <p:nvSpPr>
          <p:cNvPr id="40" name="내용 개체 틀 2">
            <a:extLst>
              <a:ext uri="{FF2B5EF4-FFF2-40B4-BE49-F238E27FC236}">
                <a16:creationId xmlns:a16="http://schemas.microsoft.com/office/drawing/2014/main" id="{DC44A20A-2832-4625-B4CC-B5449729E62A}"/>
              </a:ext>
            </a:extLst>
          </p:cNvPr>
          <p:cNvSpPr txBox="1">
            <a:spLocks/>
          </p:cNvSpPr>
          <p:nvPr/>
        </p:nvSpPr>
        <p:spPr bwMode="auto">
          <a:xfrm>
            <a:off x="639935" y="1163821"/>
            <a:ext cx="4084891" cy="327148"/>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128588" indent="-128588" defTabSz="514350">
              <a:lnSpc>
                <a:spcPct val="90000"/>
              </a:lnSpc>
              <a:spcBef>
                <a:spcPts val="563"/>
              </a:spcBef>
              <a:buFont typeface="Wingdings" panose="05000000000000000000" pitchFamily="2" charset="2"/>
              <a:buChar char="v"/>
              <a:defRPr/>
            </a:pPr>
            <a:r>
              <a:rPr lang="en-US" altLang="ko-KR" sz="1500" dirty="0">
                <a:solidFill>
                  <a:srgbClr val="000000"/>
                </a:solidFill>
                <a:ea typeface="ＭＳ Ｐゴシック"/>
              </a:rPr>
              <a:t> ClassroomVideo</a:t>
            </a:r>
            <a:endParaRPr lang="ko-KR" altLang="en-US" sz="1500" dirty="0">
              <a:solidFill>
                <a:srgbClr val="000000"/>
              </a:solidFill>
            </a:endParaRPr>
          </a:p>
        </p:txBody>
      </p:sp>
      <p:pic>
        <p:nvPicPr>
          <p:cNvPr id="31" name="그림 30">
            <a:extLst>
              <a:ext uri="{FF2B5EF4-FFF2-40B4-BE49-F238E27FC236}">
                <a16:creationId xmlns:a16="http://schemas.microsoft.com/office/drawing/2014/main" id="{44174A92-C533-4EC0-B879-920D0744CBCE}"/>
              </a:ext>
            </a:extLst>
          </p:cNvPr>
          <p:cNvPicPr>
            <a:picLocks noChangeAspect="1"/>
          </p:cNvPicPr>
          <p:nvPr/>
        </p:nvPicPr>
        <p:blipFill>
          <a:blip r:embed="rId3"/>
          <a:stretch>
            <a:fillRect/>
          </a:stretch>
        </p:blipFill>
        <p:spPr>
          <a:xfrm>
            <a:off x="2291492" y="3449316"/>
            <a:ext cx="3809161" cy="3099169"/>
          </a:xfrm>
          <a:prstGeom prst="rect">
            <a:avLst/>
          </a:prstGeom>
        </p:spPr>
      </p:pic>
      <p:sp>
        <p:nvSpPr>
          <p:cNvPr id="18" name="바닥글 개체 틀 2">
            <a:extLst>
              <a:ext uri="{FF2B5EF4-FFF2-40B4-BE49-F238E27FC236}">
                <a16:creationId xmlns:a16="http://schemas.microsoft.com/office/drawing/2014/main" id="{2A7E136D-2CC9-4E56-959C-2CC9D7233FCE}"/>
              </a:ext>
            </a:extLst>
          </p:cNvPr>
          <p:cNvSpPr>
            <a:spLocks noGrp="1"/>
          </p:cNvSpPr>
          <p:nvPr>
            <p:ph type="ftr" sz="quarter" idx="10"/>
          </p:nvPr>
        </p:nvSpPr>
        <p:spPr>
          <a:xfrm>
            <a:off x="380999" y="6400802"/>
            <a:ext cx="2319867" cy="258532"/>
          </a:xfrm>
        </p:spPr>
        <p:txBody>
          <a:bodyPr/>
          <a:lstStyle/>
          <a:p>
            <a:pPr>
              <a:defRPr/>
            </a:pPr>
            <a:r>
              <a:rPr lang="en-US" altLang="pl-PL"/>
              <a:t>21-19-0034-00-0000</a:t>
            </a:r>
          </a:p>
        </p:txBody>
      </p:sp>
    </p:spTree>
    <p:extLst>
      <p:ext uri="{BB962C8B-B14F-4D97-AF65-F5344CB8AC3E}">
        <p14:creationId xmlns:p14="http://schemas.microsoft.com/office/powerpoint/2010/main" val="4175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9EC69E-2F37-461F-BDF7-EFAD302369B6}"/>
              </a:ext>
            </a:extLst>
          </p:cNvPr>
          <p:cNvSpPr>
            <a:spLocks noGrp="1"/>
          </p:cNvSpPr>
          <p:nvPr>
            <p:ph type="title"/>
          </p:nvPr>
        </p:nvSpPr>
        <p:spPr/>
        <p:txBody>
          <a:bodyPr>
            <a:normAutofit fontScale="90000"/>
          </a:bodyPr>
          <a:lstStyle/>
          <a:p>
            <a:r>
              <a:rPr lang="en-US" altLang="ko-KR" dirty="0"/>
              <a:t>Test Results: </a:t>
            </a:r>
            <a:r>
              <a:rPr lang="en-US" altLang="ko-KR" sz="1650" dirty="0">
                <a:solidFill>
                  <a:srgbClr val="0070C0"/>
                </a:solidFill>
              </a:rPr>
              <a:t>Needed App-level BW for MPEG 3DoF+ (Simply encoded by HEVC)</a:t>
            </a:r>
            <a:endParaRPr lang="ko-KR" altLang="en-US" dirty="0"/>
          </a:p>
        </p:txBody>
      </p:sp>
      <p:sp>
        <p:nvSpPr>
          <p:cNvPr id="5" name="슬라이드 번호 개체 틀 4">
            <a:extLst>
              <a:ext uri="{FF2B5EF4-FFF2-40B4-BE49-F238E27FC236}">
                <a16:creationId xmlns:a16="http://schemas.microsoft.com/office/drawing/2014/main" id="{CA2FB3C7-E3B4-4756-AC0B-755908BC5A4F}"/>
              </a:ext>
            </a:extLst>
          </p:cNvPr>
          <p:cNvSpPr>
            <a:spLocks noGrp="1"/>
          </p:cNvSpPr>
          <p:nvPr>
            <p:ph type="sldNum" sz="quarter" idx="4294967295"/>
          </p:nvPr>
        </p:nvSpPr>
        <p:spPr>
          <a:xfrm>
            <a:off x="6400800" y="6511925"/>
            <a:ext cx="2743200" cy="277813"/>
          </a:xfrm>
          <a:prstGeom prst="rect">
            <a:avLst/>
          </a:prstGeom>
        </p:spPr>
        <p:txBody>
          <a:bodyPr vert="horz" lIns="91440" tIns="45720" rIns="91440" bIns="45720" rtlCol="0" anchor="ctr"/>
          <a:lstStyle>
            <a:defPPr>
              <a:defRPr lang="ko-KR"/>
            </a:defPPr>
            <a:lvl1pPr marL="0" algn="r" defTabSz="914400" rtl="0" eaLnBrk="1" latinLnBrk="1" hangingPunct="1">
              <a:defRPr sz="11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415E7A1-C024-4955-BFDD-BFFB64410B76}" type="slidenum">
              <a:rPr lang="ko-KR" altLang="en-US" smtClean="0"/>
              <a:pPr/>
              <a:t>6</a:t>
            </a:fld>
            <a:endParaRPr lang="ko-KR" altLang="en-US"/>
          </a:p>
        </p:txBody>
      </p:sp>
      <p:sp>
        <p:nvSpPr>
          <p:cNvPr id="40" name="내용 개체 틀 2">
            <a:extLst>
              <a:ext uri="{FF2B5EF4-FFF2-40B4-BE49-F238E27FC236}">
                <a16:creationId xmlns:a16="http://schemas.microsoft.com/office/drawing/2014/main" id="{DC44A20A-2832-4625-B4CC-B5449729E62A}"/>
              </a:ext>
            </a:extLst>
          </p:cNvPr>
          <p:cNvSpPr txBox="1">
            <a:spLocks/>
          </p:cNvSpPr>
          <p:nvPr/>
        </p:nvSpPr>
        <p:spPr bwMode="auto">
          <a:xfrm>
            <a:off x="895484" y="914400"/>
            <a:ext cx="4084891" cy="327148"/>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128588" indent="-128588" defTabSz="514350">
              <a:lnSpc>
                <a:spcPct val="90000"/>
              </a:lnSpc>
              <a:spcBef>
                <a:spcPts val="563"/>
              </a:spcBef>
              <a:buFont typeface="Wingdings" panose="05000000000000000000" pitchFamily="2" charset="2"/>
              <a:buChar char="v"/>
              <a:defRPr/>
            </a:pPr>
            <a:r>
              <a:rPr lang="en-US" altLang="ko-KR" sz="1500" dirty="0">
                <a:solidFill>
                  <a:srgbClr val="000000"/>
                </a:solidFill>
                <a:ea typeface="ＭＳ Ｐゴシック"/>
              </a:rPr>
              <a:t> TechnicolorMuseum</a:t>
            </a:r>
            <a:endParaRPr lang="ko-KR" altLang="en-US" sz="1500" dirty="0">
              <a:solidFill>
                <a:srgbClr val="000000"/>
              </a:solidFill>
            </a:endParaRPr>
          </a:p>
        </p:txBody>
      </p:sp>
      <p:graphicFrame>
        <p:nvGraphicFramePr>
          <p:cNvPr id="9" name="표 8">
            <a:extLst>
              <a:ext uri="{FF2B5EF4-FFF2-40B4-BE49-F238E27FC236}">
                <a16:creationId xmlns:a16="http://schemas.microsoft.com/office/drawing/2014/main" id="{963FBD5C-316E-49AF-8D22-CBA34B0A5507}"/>
              </a:ext>
            </a:extLst>
          </p:cNvPr>
          <p:cNvGraphicFramePr>
            <a:graphicFrameLocks noGrp="1"/>
          </p:cNvGraphicFramePr>
          <p:nvPr>
            <p:extLst>
              <p:ext uri="{D42A27DB-BD31-4B8C-83A1-F6EECF244321}">
                <p14:modId xmlns:p14="http://schemas.microsoft.com/office/powerpoint/2010/main" val="546700473"/>
              </p:ext>
            </p:extLst>
          </p:nvPr>
        </p:nvGraphicFramePr>
        <p:xfrm>
          <a:off x="1044073" y="1311744"/>
          <a:ext cx="7293844" cy="600316"/>
        </p:xfrm>
        <a:graphic>
          <a:graphicData uri="http://schemas.openxmlformats.org/drawingml/2006/table">
            <a:tbl>
              <a:tblPr/>
              <a:tblGrid>
                <a:gridCol w="432267">
                  <a:extLst>
                    <a:ext uri="{9D8B030D-6E8A-4147-A177-3AD203B41FA5}">
                      <a16:colId xmlns:a16="http://schemas.microsoft.com/office/drawing/2014/main" val="1750855141"/>
                    </a:ext>
                  </a:extLst>
                </a:gridCol>
                <a:gridCol w="558966">
                  <a:extLst>
                    <a:ext uri="{9D8B030D-6E8A-4147-A177-3AD203B41FA5}">
                      <a16:colId xmlns:a16="http://schemas.microsoft.com/office/drawing/2014/main" val="2876274353"/>
                    </a:ext>
                  </a:extLst>
                </a:gridCol>
                <a:gridCol w="389540">
                  <a:extLst>
                    <a:ext uri="{9D8B030D-6E8A-4147-A177-3AD203B41FA5}">
                      <a16:colId xmlns:a16="http://schemas.microsoft.com/office/drawing/2014/main" val="3672250458"/>
                    </a:ext>
                  </a:extLst>
                </a:gridCol>
                <a:gridCol w="389540">
                  <a:extLst>
                    <a:ext uri="{9D8B030D-6E8A-4147-A177-3AD203B41FA5}">
                      <a16:colId xmlns:a16="http://schemas.microsoft.com/office/drawing/2014/main" val="2501623889"/>
                    </a:ext>
                  </a:extLst>
                </a:gridCol>
                <a:gridCol w="389540">
                  <a:extLst>
                    <a:ext uri="{9D8B030D-6E8A-4147-A177-3AD203B41FA5}">
                      <a16:colId xmlns:a16="http://schemas.microsoft.com/office/drawing/2014/main" val="2548311979"/>
                    </a:ext>
                  </a:extLst>
                </a:gridCol>
                <a:gridCol w="389540">
                  <a:extLst>
                    <a:ext uri="{9D8B030D-6E8A-4147-A177-3AD203B41FA5}">
                      <a16:colId xmlns:a16="http://schemas.microsoft.com/office/drawing/2014/main" val="3207011753"/>
                    </a:ext>
                  </a:extLst>
                </a:gridCol>
                <a:gridCol w="389540">
                  <a:extLst>
                    <a:ext uri="{9D8B030D-6E8A-4147-A177-3AD203B41FA5}">
                      <a16:colId xmlns:a16="http://schemas.microsoft.com/office/drawing/2014/main" val="1865107013"/>
                    </a:ext>
                  </a:extLst>
                </a:gridCol>
                <a:gridCol w="389540">
                  <a:extLst>
                    <a:ext uri="{9D8B030D-6E8A-4147-A177-3AD203B41FA5}">
                      <a16:colId xmlns:a16="http://schemas.microsoft.com/office/drawing/2014/main" val="506429079"/>
                    </a:ext>
                  </a:extLst>
                </a:gridCol>
                <a:gridCol w="389540">
                  <a:extLst>
                    <a:ext uri="{9D8B030D-6E8A-4147-A177-3AD203B41FA5}">
                      <a16:colId xmlns:a16="http://schemas.microsoft.com/office/drawing/2014/main" val="3037827875"/>
                    </a:ext>
                  </a:extLst>
                </a:gridCol>
                <a:gridCol w="389540">
                  <a:extLst>
                    <a:ext uri="{9D8B030D-6E8A-4147-A177-3AD203B41FA5}">
                      <a16:colId xmlns:a16="http://schemas.microsoft.com/office/drawing/2014/main" val="340699036"/>
                    </a:ext>
                  </a:extLst>
                </a:gridCol>
                <a:gridCol w="389540">
                  <a:extLst>
                    <a:ext uri="{9D8B030D-6E8A-4147-A177-3AD203B41FA5}">
                      <a16:colId xmlns:a16="http://schemas.microsoft.com/office/drawing/2014/main" val="480047296"/>
                    </a:ext>
                  </a:extLst>
                </a:gridCol>
                <a:gridCol w="389540">
                  <a:extLst>
                    <a:ext uri="{9D8B030D-6E8A-4147-A177-3AD203B41FA5}">
                      <a16:colId xmlns:a16="http://schemas.microsoft.com/office/drawing/2014/main" val="1879157111"/>
                    </a:ext>
                  </a:extLst>
                </a:gridCol>
                <a:gridCol w="389540">
                  <a:extLst>
                    <a:ext uri="{9D8B030D-6E8A-4147-A177-3AD203B41FA5}">
                      <a16:colId xmlns:a16="http://schemas.microsoft.com/office/drawing/2014/main" val="2271252374"/>
                    </a:ext>
                  </a:extLst>
                </a:gridCol>
                <a:gridCol w="389540">
                  <a:extLst>
                    <a:ext uri="{9D8B030D-6E8A-4147-A177-3AD203B41FA5}">
                      <a16:colId xmlns:a16="http://schemas.microsoft.com/office/drawing/2014/main" val="1054259272"/>
                    </a:ext>
                  </a:extLst>
                </a:gridCol>
                <a:gridCol w="389540">
                  <a:extLst>
                    <a:ext uri="{9D8B030D-6E8A-4147-A177-3AD203B41FA5}">
                      <a16:colId xmlns:a16="http://schemas.microsoft.com/office/drawing/2014/main" val="125332483"/>
                    </a:ext>
                  </a:extLst>
                </a:gridCol>
                <a:gridCol w="389540">
                  <a:extLst>
                    <a:ext uri="{9D8B030D-6E8A-4147-A177-3AD203B41FA5}">
                      <a16:colId xmlns:a16="http://schemas.microsoft.com/office/drawing/2014/main" val="3503319640"/>
                    </a:ext>
                  </a:extLst>
                </a:gridCol>
                <a:gridCol w="389540">
                  <a:extLst>
                    <a:ext uri="{9D8B030D-6E8A-4147-A177-3AD203B41FA5}">
                      <a16:colId xmlns:a16="http://schemas.microsoft.com/office/drawing/2014/main" val="1580947584"/>
                    </a:ext>
                  </a:extLst>
                </a:gridCol>
                <a:gridCol w="459511">
                  <a:extLst>
                    <a:ext uri="{9D8B030D-6E8A-4147-A177-3AD203B41FA5}">
                      <a16:colId xmlns:a16="http://schemas.microsoft.com/office/drawing/2014/main" val="2425949918"/>
                    </a:ext>
                  </a:extLst>
                </a:gridCol>
              </a:tblGrid>
              <a:tr h="112394">
                <a:tc rowSpan="6">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TechnicolorMuseum</a:t>
                      </a:r>
                    </a:p>
                  </a:txBody>
                  <a:tcPr marL="5478" marR="5478" marT="547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27537"/>
                  </a:ext>
                </a:extLst>
              </a:tr>
              <a:tr h="98584">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13174.82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10135.52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11063.30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12080.60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8956.87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13713.36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13424.78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11384.72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12379.98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11028.56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10109.51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11691.59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8334.93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8081.27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9540.86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170545"/>
                  </a:ext>
                </a:extLst>
              </a:tr>
              <a:tr h="96918">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45.63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46.23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45.76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45.79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46.42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45.41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45.55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46.08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45.65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45.69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46.07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45.59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46.83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46.41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875602"/>
                  </a:ext>
                </a:extLst>
              </a:tr>
              <a:tr h="96918">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Total</a:t>
                      </a: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521615"/>
                  </a:ext>
                </a:extLst>
              </a:tr>
              <a:tr h="98584">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10946.60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10250.81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9980.81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8700.74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10157.93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10961.91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8691.04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7571.21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11309.82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253674.53</a:t>
                      </a: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2155819"/>
                  </a:ext>
                </a:extLst>
              </a:tr>
              <a:tr h="96918">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46.32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46.49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46.50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46.50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46.21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46.81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47.00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46.07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9845927"/>
                  </a:ext>
                </a:extLst>
              </a:tr>
            </a:tbl>
          </a:graphicData>
        </a:graphic>
      </p:graphicFrame>
      <p:sp>
        <p:nvSpPr>
          <p:cNvPr id="12" name="TextBox 11">
            <a:extLst>
              <a:ext uri="{FF2B5EF4-FFF2-40B4-BE49-F238E27FC236}">
                <a16:creationId xmlns:a16="http://schemas.microsoft.com/office/drawing/2014/main" id="{57D757A2-A3B9-4018-BC92-5D1A62B65123}"/>
              </a:ext>
            </a:extLst>
          </p:cNvPr>
          <p:cNvSpPr txBox="1"/>
          <p:nvPr/>
        </p:nvSpPr>
        <p:spPr>
          <a:xfrm>
            <a:off x="7378281" y="930344"/>
            <a:ext cx="959628" cy="369332"/>
          </a:xfrm>
          <a:prstGeom prst="rect">
            <a:avLst/>
          </a:prstGeom>
          <a:noFill/>
        </p:spPr>
        <p:txBody>
          <a:bodyPr wrap="square" rtlCol="0">
            <a:spAutoFit/>
          </a:bodyPr>
          <a:lstStyle/>
          <a:p>
            <a:pPr algn="r"/>
            <a:r>
              <a:rPr lang="en-US" altLang="ko-KR" sz="900" dirty="0">
                <a:latin typeface="Arial" panose="020B0604020202020204" pitchFamily="34" charset="0"/>
                <a:cs typeface="Arial" panose="020B0604020202020204" pitchFamily="34" charset="0"/>
              </a:rPr>
              <a:t>Bitrate (Kbps)</a:t>
            </a:r>
          </a:p>
          <a:p>
            <a:pPr algn="r"/>
            <a:r>
              <a:rPr lang="en-US" altLang="ko-KR" sz="900" dirty="0">
                <a:latin typeface="Arial" panose="020B0604020202020204" pitchFamily="34" charset="0"/>
                <a:cs typeface="Arial" panose="020B0604020202020204" pitchFamily="34" charset="0"/>
              </a:rPr>
              <a:t>Y-PSNR (dB)</a:t>
            </a:r>
            <a:endParaRPr lang="ko-KR" altLang="en-US" sz="900" dirty="0">
              <a:latin typeface="Arial" panose="020B0604020202020204" pitchFamily="34" charset="0"/>
              <a:cs typeface="Arial" panose="020B0604020202020204" pitchFamily="34" charset="0"/>
            </a:endParaRPr>
          </a:p>
        </p:txBody>
      </p:sp>
      <p:graphicFrame>
        <p:nvGraphicFramePr>
          <p:cNvPr id="13" name="표 12">
            <a:extLst>
              <a:ext uri="{FF2B5EF4-FFF2-40B4-BE49-F238E27FC236}">
                <a16:creationId xmlns:a16="http://schemas.microsoft.com/office/drawing/2014/main" id="{632FCBFB-A036-4BEB-8F7C-D63299BD6071}"/>
              </a:ext>
            </a:extLst>
          </p:cNvPr>
          <p:cNvGraphicFramePr>
            <a:graphicFrameLocks noGrp="1"/>
          </p:cNvGraphicFramePr>
          <p:nvPr>
            <p:extLst>
              <p:ext uri="{D42A27DB-BD31-4B8C-83A1-F6EECF244321}">
                <p14:modId xmlns:p14="http://schemas.microsoft.com/office/powerpoint/2010/main" val="2150438298"/>
              </p:ext>
            </p:extLst>
          </p:nvPr>
        </p:nvGraphicFramePr>
        <p:xfrm>
          <a:off x="1044073" y="2087440"/>
          <a:ext cx="7293844" cy="600316"/>
        </p:xfrm>
        <a:graphic>
          <a:graphicData uri="http://schemas.openxmlformats.org/drawingml/2006/table">
            <a:tbl>
              <a:tblPr/>
              <a:tblGrid>
                <a:gridCol w="432267">
                  <a:extLst>
                    <a:ext uri="{9D8B030D-6E8A-4147-A177-3AD203B41FA5}">
                      <a16:colId xmlns:a16="http://schemas.microsoft.com/office/drawing/2014/main" val="1750855141"/>
                    </a:ext>
                  </a:extLst>
                </a:gridCol>
                <a:gridCol w="558966">
                  <a:extLst>
                    <a:ext uri="{9D8B030D-6E8A-4147-A177-3AD203B41FA5}">
                      <a16:colId xmlns:a16="http://schemas.microsoft.com/office/drawing/2014/main" val="2876274353"/>
                    </a:ext>
                  </a:extLst>
                </a:gridCol>
                <a:gridCol w="389540">
                  <a:extLst>
                    <a:ext uri="{9D8B030D-6E8A-4147-A177-3AD203B41FA5}">
                      <a16:colId xmlns:a16="http://schemas.microsoft.com/office/drawing/2014/main" val="3672250458"/>
                    </a:ext>
                  </a:extLst>
                </a:gridCol>
                <a:gridCol w="389540">
                  <a:extLst>
                    <a:ext uri="{9D8B030D-6E8A-4147-A177-3AD203B41FA5}">
                      <a16:colId xmlns:a16="http://schemas.microsoft.com/office/drawing/2014/main" val="2501623889"/>
                    </a:ext>
                  </a:extLst>
                </a:gridCol>
                <a:gridCol w="389540">
                  <a:extLst>
                    <a:ext uri="{9D8B030D-6E8A-4147-A177-3AD203B41FA5}">
                      <a16:colId xmlns:a16="http://schemas.microsoft.com/office/drawing/2014/main" val="2548311979"/>
                    </a:ext>
                  </a:extLst>
                </a:gridCol>
                <a:gridCol w="389540">
                  <a:extLst>
                    <a:ext uri="{9D8B030D-6E8A-4147-A177-3AD203B41FA5}">
                      <a16:colId xmlns:a16="http://schemas.microsoft.com/office/drawing/2014/main" val="3207011753"/>
                    </a:ext>
                  </a:extLst>
                </a:gridCol>
                <a:gridCol w="389540">
                  <a:extLst>
                    <a:ext uri="{9D8B030D-6E8A-4147-A177-3AD203B41FA5}">
                      <a16:colId xmlns:a16="http://schemas.microsoft.com/office/drawing/2014/main" val="1865107013"/>
                    </a:ext>
                  </a:extLst>
                </a:gridCol>
                <a:gridCol w="389540">
                  <a:extLst>
                    <a:ext uri="{9D8B030D-6E8A-4147-A177-3AD203B41FA5}">
                      <a16:colId xmlns:a16="http://schemas.microsoft.com/office/drawing/2014/main" val="506429079"/>
                    </a:ext>
                  </a:extLst>
                </a:gridCol>
                <a:gridCol w="389540">
                  <a:extLst>
                    <a:ext uri="{9D8B030D-6E8A-4147-A177-3AD203B41FA5}">
                      <a16:colId xmlns:a16="http://schemas.microsoft.com/office/drawing/2014/main" val="3037827875"/>
                    </a:ext>
                  </a:extLst>
                </a:gridCol>
                <a:gridCol w="389540">
                  <a:extLst>
                    <a:ext uri="{9D8B030D-6E8A-4147-A177-3AD203B41FA5}">
                      <a16:colId xmlns:a16="http://schemas.microsoft.com/office/drawing/2014/main" val="340699036"/>
                    </a:ext>
                  </a:extLst>
                </a:gridCol>
                <a:gridCol w="389540">
                  <a:extLst>
                    <a:ext uri="{9D8B030D-6E8A-4147-A177-3AD203B41FA5}">
                      <a16:colId xmlns:a16="http://schemas.microsoft.com/office/drawing/2014/main" val="480047296"/>
                    </a:ext>
                  </a:extLst>
                </a:gridCol>
                <a:gridCol w="389540">
                  <a:extLst>
                    <a:ext uri="{9D8B030D-6E8A-4147-A177-3AD203B41FA5}">
                      <a16:colId xmlns:a16="http://schemas.microsoft.com/office/drawing/2014/main" val="1879157111"/>
                    </a:ext>
                  </a:extLst>
                </a:gridCol>
                <a:gridCol w="389540">
                  <a:extLst>
                    <a:ext uri="{9D8B030D-6E8A-4147-A177-3AD203B41FA5}">
                      <a16:colId xmlns:a16="http://schemas.microsoft.com/office/drawing/2014/main" val="2271252374"/>
                    </a:ext>
                  </a:extLst>
                </a:gridCol>
                <a:gridCol w="389540">
                  <a:extLst>
                    <a:ext uri="{9D8B030D-6E8A-4147-A177-3AD203B41FA5}">
                      <a16:colId xmlns:a16="http://schemas.microsoft.com/office/drawing/2014/main" val="1054259272"/>
                    </a:ext>
                  </a:extLst>
                </a:gridCol>
                <a:gridCol w="389540">
                  <a:extLst>
                    <a:ext uri="{9D8B030D-6E8A-4147-A177-3AD203B41FA5}">
                      <a16:colId xmlns:a16="http://schemas.microsoft.com/office/drawing/2014/main" val="125332483"/>
                    </a:ext>
                  </a:extLst>
                </a:gridCol>
                <a:gridCol w="389540">
                  <a:extLst>
                    <a:ext uri="{9D8B030D-6E8A-4147-A177-3AD203B41FA5}">
                      <a16:colId xmlns:a16="http://schemas.microsoft.com/office/drawing/2014/main" val="3503319640"/>
                    </a:ext>
                  </a:extLst>
                </a:gridCol>
                <a:gridCol w="389540">
                  <a:extLst>
                    <a:ext uri="{9D8B030D-6E8A-4147-A177-3AD203B41FA5}">
                      <a16:colId xmlns:a16="http://schemas.microsoft.com/office/drawing/2014/main" val="1580947584"/>
                    </a:ext>
                  </a:extLst>
                </a:gridCol>
                <a:gridCol w="459511">
                  <a:extLst>
                    <a:ext uri="{9D8B030D-6E8A-4147-A177-3AD203B41FA5}">
                      <a16:colId xmlns:a16="http://schemas.microsoft.com/office/drawing/2014/main" val="2425949918"/>
                    </a:ext>
                  </a:extLst>
                </a:gridCol>
              </a:tblGrid>
              <a:tr h="112394">
                <a:tc rowSpan="6">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TechnicolorMuseum</a:t>
                      </a:r>
                    </a:p>
                  </a:txBody>
                  <a:tcPr marL="5478" marR="5478" marT="547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27537"/>
                  </a:ext>
                </a:extLst>
              </a:tr>
              <a:tr h="98584">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11018.63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8481.74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9037.91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10104.11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7400.06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11392.20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11213.69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9607.66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10307.19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8895.48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8357.27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9571.51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7046.12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6740.48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8015.21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170545"/>
                  </a:ext>
                </a:extLst>
              </a:tr>
              <a:tr h="96918">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44.04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44.64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44.24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44.22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43.86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44.00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44.50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44.23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44.50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44.09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45.13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44.75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875602"/>
                  </a:ext>
                </a:extLst>
              </a:tr>
              <a:tr h="96918">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mn-ea"/>
                          <a:cs typeface="Times New Roman" panose="02020603050405020304" pitchFamily="18" charset="0"/>
                        </a:rPr>
                        <a:t>Total</a:t>
                      </a: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1431891"/>
                  </a:ext>
                </a:extLst>
              </a:tr>
              <a:tr h="98584">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9368.55</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8813.16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8532.99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7357.01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8719.14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9382.02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7403.66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6390.32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9546.20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212702.31</a:t>
                      </a: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503584"/>
                  </a:ext>
                </a:extLst>
              </a:tr>
              <a:tr h="96918">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44.69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44.54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45.34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44.44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915211"/>
                  </a:ext>
                </a:extLst>
              </a:tr>
            </a:tbl>
          </a:graphicData>
        </a:graphic>
      </p:graphicFrame>
      <p:graphicFrame>
        <p:nvGraphicFramePr>
          <p:cNvPr id="14" name="표 13">
            <a:extLst>
              <a:ext uri="{FF2B5EF4-FFF2-40B4-BE49-F238E27FC236}">
                <a16:creationId xmlns:a16="http://schemas.microsoft.com/office/drawing/2014/main" id="{CE8BF7A3-77D7-4298-B1AA-5145F7E92712}"/>
              </a:ext>
            </a:extLst>
          </p:cNvPr>
          <p:cNvGraphicFramePr>
            <a:graphicFrameLocks noGrp="1"/>
          </p:cNvGraphicFramePr>
          <p:nvPr>
            <p:extLst>
              <p:ext uri="{D42A27DB-BD31-4B8C-83A1-F6EECF244321}">
                <p14:modId xmlns:p14="http://schemas.microsoft.com/office/powerpoint/2010/main" val="600885540"/>
              </p:ext>
            </p:extLst>
          </p:nvPr>
        </p:nvGraphicFramePr>
        <p:xfrm>
          <a:off x="1044073" y="2861232"/>
          <a:ext cx="7293844" cy="600316"/>
        </p:xfrm>
        <a:graphic>
          <a:graphicData uri="http://schemas.openxmlformats.org/drawingml/2006/table">
            <a:tbl>
              <a:tblPr/>
              <a:tblGrid>
                <a:gridCol w="432267">
                  <a:extLst>
                    <a:ext uri="{9D8B030D-6E8A-4147-A177-3AD203B41FA5}">
                      <a16:colId xmlns:a16="http://schemas.microsoft.com/office/drawing/2014/main" val="1750855141"/>
                    </a:ext>
                  </a:extLst>
                </a:gridCol>
                <a:gridCol w="558966">
                  <a:extLst>
                    <a:ext uri="{9D8B030D-6E8A-4147-A177-3AD203B41FA5}">
                      <a16:colId xmlns:a16="http://schemas.microsoft.com/office/drawing/2014/main" val="2876274353"/>
                    </a:ext>
                  </a:extLst>
                </a:gridCol>
                <a:gridCol w="389540">
                  <a:extLst>
                    <a:ext uri="{9D8B030D-6E8A-4147-A177-3AD203B41FA5}">
                      <a16:colId xmlns:a16="http://schemas.microsoft.com/office/drawing/2014/main" val="3672250458"/>
                    </a:ext>
                  </a:extLst>
                </a:gridCol>
                <a:gridCol w="389540">
                  <a:extLst>
                    <a:ext uri="{9D8B030D-6E8A-4147-A177-3AD203B41FA5}">
                      <a16:colId xmlns:a16="http://schemas.microsoft.com/office/drawing/2014/main" val="2501623889"/>
                    </a:ext>
                  </a:extLst>
                </a:gridCol>
                <a:gridCol w="389540">
                  <a:extLst>
                    <a:ext uri="{9D8B030D-6E8A-4147-A177-3AD203B41FA5}">
                      <a16:colId xmlns:a16="http://schemas.microsoft.com/office/drawing/2014/main" val="2548311979"/>
                    </a:ext>
                  </a:extLst>
                </a:gridCol>
                <a:gridCol w="389540">
                  <a:extLst>
                    <a:ext uri="{9D8B030D-6E8A-4147-A177-3AD203B41FA5}">
                      <a16:colId xmlns:a16="http://schemas.microsoft.com/office/drawing/2014/main" val="3207011753"/>
                    </a:ext>
                  </a:extLst>
                </a:gridCol>
                <a:gridCol w="389540">
                  <a:extLst>
                    <a:ext uri="{9D8B030D-6E8A-4147-A177-3AD203B41FA5}">
                      <a16:colId xmlns:a16="http://schemas.microsoft.com/office/drawing/2014/main" val="1865107013"/>
                    </a:ext>
                  </a:extLst>
                </a:gridCol>
                <a:gridCol w="389540">
                  <a:extLst>
                    <a:ext uri="{9D8B030D-6E8A-4147-A177-3AD203B41FA5}">
                      <a16:colId xmlns:a16="http://schemas.microsoft.com/office/drawing/2014/main" val="506429079"/>
                    </a:ext>
                  </a:extLst>
                </a:gridCol>
                <a:gridCol w="389540">
                  <a:extLst>
                    <a:ext uri="{9D8B030D-6E8A-4147-A177-3AD203B41FA5}">
                      <a16:colId xmlns:a16="http://schemas.microsoft.com/office/drawing/2014/main" val="3037827875"/>
                    </a:ext>
                  </a:extLst>
                </a:gridCol>
                <a:gridCol w="389540">
                  <a:extLst>
                    <a:ext uri="{9D8B030D-6E8A-4147-A177-3AD203B41FA5}">
                      <a16:colId xmlns:a16="http://schemas.microsoft.com/office/drawing/2014/main" val="340699036"/>
                    </a:ext>
                  </a:extLst>
                </a:gridCol>
                <a:gridCol w="389540">
                  <a:extLst>
                    <a:ext uri="{9D8B030D-6E8A-4147-A177-3AD203B41FA5}">
                      <a16:colId xmlns:a16="http://schemas.microsoft.com/office/drawing/2014/main" val="480047296"/>
                    </a:ext>
                  </a:extLst>
                </a:gridCol>
                <a:gridCol w="389540">
                  <a:extLst>
                    <a:ext uri="{9D8B030D-6E8A-4147-A177-3AD203B41FA5}">
                      <a16:colId xmlns:a16="http://schemas.microsoft.com/office/drawing/2014/main" val="1879157111"/>
                    </a:ext>
                  </a:extLst>
                </a:gridCol>
                <a:gridCol w="389540">
                  <a:extLst>
                    <a:ext uri="{9D8B030D-6E8A-4147-A177-3AD203B41FA5}">
                      <a16:colId xmlns:a16="http://schemas.microsoft.com/office/drawing/2014/main" val="2271252374"/>
                    </a:ext>
                  </a:extLst>
                </a:gridCol>
                <a:gridCol w="389540">
                  <a:extLst>
                    <a:ext uri="{9D8B030D-6E8A-4147-A177-3AD203B41FA5}">
                      <a16:colId xmlns:a16="http://schemas.microsoft.com/office/drawing/2014/main" val="1054259272"/>
                    </a:ext>
                  </a:extLst>
                </a:gridCol>
                <a:gridCol w="389540">
                  <a:extLst>
                    <a:ext uri="{9D8B030D-6E8A-4147-A177-3AD203B41FA5}">
                      <a16:colId xmlns:a16="http://schemas.microsoft.com/office/drawing/2014/main" val="125332483"/>
                    </a:ext>
                  </a:extLst>
                </a:gridCol>
                <a:gridCol w="389540">
                  <a:extLst>
                    <a:ext uri="{9D8B030D-6E8A-4147-A177-3AD203B41FA5}">
                      <a16:colId xmlns:a16="http://schemas.microsoft.com/office/drawing/2014/main" val="3503319640"/>
                    </a:ext>
                  </a:extLst>
                </a:gridCol>
                <a:gridCol w="389540">
                  <a:extLst>
                    <a:ext uri="{9D8B030D-6E8A-4147-A177-3AD203B41FA5}">
                      <a16:colId xmlns:a16="http://schemas.microsoft.com/office/drawing/2014/main" val="1580947584"/>
                    </a:ext>
                  </a:extLst>
                </a:gridCol>
                <a:gridCol w="459511">
                  <a:extLst>
                    <a:ext uri="{9D8B030D-6E8A-4147-A177-3AD203B41FA5}">
                      <a16:colId xmlns:a16="http://schemas.microsoft.com/office/drawing/2014/main" val="2425949918"/>
                    </a:ext>
                  </a:extLst>
                </a:gridCol>
              </a:tblGrid>
              <a:tr h="112394">
                <a:tc rowSpan="6">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TechnicolorMuseum</a:t>
                      </a:r>
                    </a:p>
                  </a:txBody>
                  <a:tcPr marL="5478" marR="5478" marT="5478"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27537"/>
                  </a:ext>
                </a:extLst>
              </a:tr>
              <a:tr h="98584">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9064.16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6977.36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7232.31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8292.22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6013.42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9282.80</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9183.43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7981.35</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8424.79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6979.59</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6754.68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7683.67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5867.93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5519.08</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6623.04</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170545"/>
                  </a:ext>
                </a:extLst>
              </a:tr>
              <a:tr h="96918">
                <a:tc vMerge="1">
                  <a:txBody>
                    <a:bodyPr/>
                    <a:lstStyle/>
                    <a:p>
                      <a:pPr latinLnBrk="1"/>
                      <a:endParaRPr lang="ko-KR" altLang="en-US" dirty="0"/>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42.32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42.95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42.63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42.52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43.25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42.17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42.29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42.79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42.63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42.83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43.33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43.42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42.99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875602"/>
                  </a:ext>
                </a:extLst>
              </a:tr>
              <a:tr h="96918">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View Number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v18</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v19</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v20</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v23</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ko-KR" sz="600" b="0" i="0" u="none" strike="noStrike" dirty="0">
                          <a:solidFill>
                            <a:srgbClr val="000000"/>
                          </a:solidFill>
                          <a:effectLst/>
                          <a:latin typeface="Times New Roman" panose="02020603050405020304" pitchFamily="18" charset="0"/>
                          <a:ea typeface="+mn-ea"/>
                          <a:cs typeface="Times New Roman" panose="02020603050405020304" pitchFamily="18" charset="0"/>
                        </a:rPr>
                        <a:t>Total</a:t>
                      </a: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1164192"/>
                  </a:ext>
                </a:extLst>
              </a:tr>
              <a:tr h="98584">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7892.36</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7478.71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7187.95</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6121.22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7374.17</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7918.01</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6222.73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5311.53</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00" b="0" i="0" u="none" strike="noStrike" dirty="0">
                          <a:solidFill>
                            <a:srgbClr val="000000"/>
                          </a:solidFill>
                          <a:effectLst/>
                          <a:latin typeface="Times New Roman" panose="02020603050405020304" pitchFamily="18" charset="0"/>
                          <a:cs typeface="Times New Roman" panose="02020603050405020304" pitchFamily="18" charset="0"/>
                        </a:rPr>
                        <a:t>7926.65</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ko-KR" sz="600" b="1" i="0" u="none" strike="noStrike" dirty="0">
                          <a:solidFill>
                            <a:srgbClr val="0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175313.04</a:t>
                      </a:r>
                    </a:p>
                  </a:txBody>
                  <a:tcPr marL="5478" marR="5478" marT="5478"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2540439"/>
                  </a:ext>
                </a:extLst>
              </a:tr>
              <a:tr h="96918">
                <a:tc vMerge="1">
                  <a:txBody>
                    <a:bodyPr/>
                    <a:lstStyle/>
                    <a:p>
                      <a:pPr algn="ctr" fontAlgn="ct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Y-PSNR</a:t>
                      </a:r>
                    </a:p>
                  </a:txBody>
                  <a:tcPr marL="5478" marR="5478" marT="547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42.92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43.04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43.14</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43.37</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43.05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42.76</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43.35</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43.62</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42.71</a:t>
                      </a: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ko-KR" sz="6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5478" marR="5478" marT="5478"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4580817"/>
                  </a:ext>
                </a:extLst>
              </a:tr>
            </a:tbl>
          </a:graphicData>
        </a:graphic>
      </p:graphicFrame>
      <p:sp>
        <p:nvSpPr>
          <p:cNvPr id="18" name="내용 개체 틀 2">
            <a:extLst>
              <a:ext uri="{FF2B5EF4-FFF2-40B4-BE49-F238E27FC236}">
                <a16:creationId xmlns:a16="http://schemas.microsoft.com/office/drawing/2014/main" id="{A346BCBB-075B-44AD-BFB8-1C7E68880E4F}"/>
              </a:ext>
            </a:extLst>
          </p:cNvPr>
          <p:cNvSpPr txBox="1">
            <a:spLocks/>
          </p:cNvSpPr>
          <p:nvPr/>
        </p:nvSpPr>
        <p:spPr bwMode="auto">
          <a:xfrm>
            <a:off x="1044072" y="1141174"/>
            <a:ext cx="4192787" cy="200746"/>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defTabSz="514350">
              <a:spcBef>
                <a:spcPts val="563"/>
              </a:spcBef>
              <a:buNone/>
              <a:defRPr/>
            </a:pPr>
            <a:r>
              <a:rPr lang="en-US" altLang="ko-KR" sz="788" dirty="0">
                <a:solidFill>
                  <a:srgbClr val="000000"/>
                </a:solidFill>
                <a:ea typeface="ＭＳ Ｐゴシック"/>
              </a:rPr>
              <a:t>Quantization Parameter: 20 (texture) / </a:t>
            </a:r>
            <a:r>
              <a:rPr lang="en-US" altLang="ko-KR" sz="788" dirty="0">
                <a:solidFill>
                  <a:srgbClr val="000000"/>
                </a:solidFill>
              </a:rPr>
              <a:t>15 (depth)</a:t>
            </a:r>
            <a:endParaRPr lang="ko-KR" altLang="en-US" sz="788" dirty="0">
              <a:solidFill>
                <a:srgbClr val="000000"/>
              </a:solidFill>
            </a:endParaRPr>
          </a:p>
        </p:txBody>
      </p:sp>
      <p:sp>
        <p:nvSpPr>
          <p:cNvPr id="19" name="내용 개체 틀 2">
            <a:extLst>
              <a:ext uri="{FF2B5EF4-FFF2-40B4-BE49-F238E27FC236}">
                <a16:creationId xmlns:a16="http://schemas.microsoft.com/office/drawing/2014/main" id="{9C21A2DF-9AE2-4F7F-8333-4FAA4D93FC22}"/>
              </a:ext>
            </a:extLst>
          </p:cNvPr>
          <p:cNvSpPr txBox="1">
            <a:spLocks/>
          </p:cNvSpPr>
          <p:nvPr/>
        </p:nvSpPr>
        <p:spPr bwMode="auto">
          <a:xfrm>
            <a:off x="1044072" y="1923521"/>
            <a:ext cx="4192787" cy="204180"/>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defTabSz="514350">
              <a:spcBef>
                <a:spcPts val="563"/>
              </a:spcBef>
              <a:buNone/>
              <a:defRPr/>
            </a:pPr>
            <a:r>
              <a:rPr lang="en-US" altLang="ko-KR" sz="788" dirty="0">
                <a:solidFill>
                  <a:srgbClr val="000000"/>
                </a:solidFill>
                <a:ea typeface="ＭＳ Ｐゴシック"/>
              </a:rPr>
              <a:t>Quantization Parameter: 22 (texture) / </a:t>
            </a:r>
            <a:r>
              <a:rPr lang="en-US" altLang="ko-KR" sz="788" dirty="0">
                <a:solidFill>
                  <a:srgbClr val="000000"/>
                </a:solidFill>
              </a:rPr>
              <a:t>17 (depth)</a:t>
            </a:r>
            <a:endParaRPr lang="ko-KR" altLang="en-US" sz="788" dirty="0">
              <a:solidFill>
                <a:srgbClr val="000000"/>
              </a:solidFill>
            </a:endParaRPr>
          </a:p>
        </p:txBody>
      </p:sp>
      <p:sp>
        <p:nvSpPr>
          <p:cNvPr id="20" name="내용 개체 틀 2">
            <a:extLst>
              <a:ext uri="{FF2B5EF4-FFF2-40B4-BE49-F238E27FC236}">
                <a16:creationId xmlns:a16="http://schemas.microsoft.com/office/drawing/2014/main" id="{A4EF49A6-3974-4413-BF3D-76D965A3D12F}"/>
              </a:ext>
            </a:extLst>
          </p:cNvPr>
          <p:cNvSpPr txBox="1">
            <a:spLocks/>
          </p:cNvSpPr>
          <p:nvPr/>
        </p:nvSpPr>
        <p:spPr bwMode="auto">
          <a:xfrm>
            <a:off x="1044072" y="2702096"/>
            <a:ext cx="4192787" cy="307896"/>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defTabSz="514350">
              <a:spcBef>
                <a:spcPts val="563"/>
              </a:spcBef>
              <a:buNone/>
              <a:defRPr/>
            </a:pPr>
            <a:r>
              <a:rPr lang="en-US" altLang="ko-KR" sz="788" dirty="0">
                <a:solidFill>
                  <a:srgbClr val="000000"/>
                </a:solidFill>
                <a:ea typeface="ＭＳ Ｐゴシック"/>
              </a:rPr>
              <a:t>Quantization Parameter: 24 (texture) / </a:t>
            </a:r>
            <a:r>
              <a:rPr lang="en-US" altLang="ko-KR" sz="788" dirty="0">
                <a:solidFill>
                  <a:srgbClr val="000000"/>
                </a:solidFill>
              </a:rPr>
              <a:t>19 (depth)</a:t>
            </a:r>
            <a:endParaRPr lang="ko-KR" altLang="en-US" sz="788" dirty="0">
              <a:solidFill>
                <a:srgbClr val="000000"/>
              </a:solidFill>
            </a:endParaRPr>
          </a:p>
        </p:txBody>
      </p:sp>
      <p:pic>
        <p:nvPicPr>
          <p:cNvPr id="21" name="그림 20">
            <a:extLst>
              <a:ext uri="{FF2B5EF4-FFF2-40B4-BE49-F238E27FC236}">
                <a16:creationId xmlns:a16="http://schemas.microsoft.com/office/drawing/2014/main" id="{B71546B7-810B-4A44-A1D2-788A997F05D0}"/>
              </a:ext>
            </a:extLst>
          </p:cNvPr>
          <p:cNvPicPr>
            <a:picLocks noChangeAspect="1"/>
          </p:cNvPicPr>
          <p:nvPr/>
        </p:nvPicPr>
        <p:blipFill>
          <a:blip r:embed="rId3"/>
          <a:stretch>
            <a:fillRect/>
          </a:stretch>
        </p:blipFill>
        <p:spPr>
          <a:xfrm>
            <a:off x="2369803" y="3584386"/>
            <a:ext cx="3744811" cy="3046815"/>
          </a:xfrm>
          <a:prstGeom prst="rect">
            <a:avLst/>
          </a:prstGeom>
        </p:spPr>
      </p:pic>
      <p:sp>
        <p:nvSpPr>
          <p:cNvPr id="15" name="바닥글 개체 틀 2">
            <a:extLst>
              <a:ext uri="{FF2B5EF4-FFF2-40B4-BE49-F238E27FC236}">
                <a16:creationId xmlns:a16="http://schemas.microsoft.com/office/drawing/2014/main" id="{57775C69-A38E-4DAF-A25A-FB84BB14D922}"/>
              </a:ext>
            </a:extLst>
          </p:cNvPr>
          <p:cNvSpPr>
            <a:spLocks noGrp="1"/>
          </p:cNvSpPr>
          <p:nvPr>
            <p:ph type="ftr" sz="quarter" idx="10"/>
          </p:nvPr>
        </p:nvSpPr>
        <p:spPr>
          <a:xfrm>
            <a:off x="380999" y="6400802"/>
            <a:ext cx="2319867" cy="258532"/>
          </a:xfrm>
        </p:spPr>
        <p:txBody>
          <a:bodyPr/>
          <a:lstStyle/>
          <a:p>
            <a:pPr>
              <a:defRPr/>
            </a:pPr>
            <a:r>
              <a:rPr lang="en-US" altLang="pl-PL"/>
              <a:t>21-19-0034-00-0000</a:t>
            </a:r>
          </a:p>
        </p:txBody>
      </p:sp>
    </p:spTree>
    <p:extLst>
      <p:ext uri="{BB962C8B-B14F-4D97-AF65-F5344CB8AC3E}">
        <p14:creationId xmlns:p14="http://schemas.microsoft.com/office/powerpoint/2010/main" val="212254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9EC69E-2F37-461F-BDF7-EFAD302369B6}"/>
              </a:ext>
            </a:extLst>
          </p:cNvPr>
          <p:cNvSpPr>
            <a:spLocks noGrp="1"/>
          </p:cNvSpPr>
          <p:nvPr>
            <p:ph type="title"/>
          </p:nvPr>
        </p:nvSpPr>
        <p:spPr/>
        <p:txBody>
          <a:bodyPr>
            <a:normAutofit/>
          </a:bodyPr>
          <a:lstStyle/>
          <a:p>
            <a:r>
              <a:rPr lang="en-US" altLang="ko-KR" dirty="0"/>
              <a:t>Conclusion</a:t>
            </a:r>
            <a:endParaRPr lang="ko-KR" altLang="en-US" dirty="0"/>
          </a:p>
        </p:txBody>
      </p:sp>
      <p:sp>
        <p:nvSpPr>
          <p:cNvPr id="5" name="슬라이드 번호 개체 틀 4">
            <a:extLst>
              <a:ext uri="{FF2B5EF4-FFF2-40B4-BE49-F238E27FC236}">
                <a16:creationId xmlns:a16="http://schemas.microsoft.com/office/drawing/2014/main" id="{CA2FB3C7-E3B4-4756-AC0B-755908BC5A4F}"/>
              </a:ext>
            </a:extLst>
          </p:cNvPr>
          <p:cNvSpPr>
            <a:spLocks noGrp="1"/>
          </p:cNvSpPr>
          <p:nvPr>
            <p:ph type="sldNum" sz="quarter" idx="4294967295"/>
          </p:nvPr>
        </p:nvSpPr>
        <p:spPr>
          <a:xfrm>
            <a:off x="6400800" y="6511925"/>
            <a:ext cx="2743200" cy="277813"/>
          </a:xfrm>
          <a:prstGeom prst="rect">
            <a:avLst/>
          </a:prstGeom>
        </p:spPr>
        <p:txBody>
          <a:bodyPr vert="horz" lIns="91440" tIns="45720" rIns="91440" bIns="45720" rtlCol="0" anchor="ctr"/>
          <a:lstStyle>
            <a:defPPr>
              <a:defRPr lang="ko-KR"/>
            </a:defPPr>
            <a:lvl1pPr marL="0" algn="r" defTabSz="914400" rtl="0" eaLnBrk="1" latinLnBrk="1" hangingPunct="1">
              <a:defRPr sz="11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415E7A1-C024-4955-BFDD-BFFB64410B76}" type="slidenum">
              <a:rPr lang="ko-KR" altLang="en-US" smtClean="0"/>
              <a:pPr/>
              <a:t>7</a:t>
            </a:fld>
            <a:endParaRPr lang="ko-KR" altLang="en-US"/>
          </a:p>
        </p:txBody>
      </p:sp>
      <p:sp>
        <p:nvSpPr>
          <p:cNvPr id="15" name="내용 개체 틀 2">
            <a:extLst>
              <a:ext uri="{FF2B5EF4-FFF2-40B4-BE49-F238E27FC236}">
                <a16:creationId xmlns:a16="http://schemas.microsoft.com/office/drawing/2014/main" id="{8919DAD9-7690-4A2B-A6DD-AAC8275A7466}"/>
              </a:ext>
            </a:extLst>
          </p:cNvPr>
          <p:cNvSpPr txBox="1">
            <a:spLocks/>
          </p:cNvSpPr>
          <p:nvPr/>
        </p:nvSpPr>
        <p:spPr>
          <a:xfrm>
            <a:off x="925082" y="914400"/>
            <a:ext cx="7293836" cy="398020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1800" dirty="0">
                <a:latin typeface="Times New Roman" panose="02020603050405020304" pitchFamily="18" charset="0"/>
                <a:cs typeface="Times New Roman" panose="02020603050405020304" pitchFamily="18" charset="0"/>
              </a:rPr>
              <a:t>Bitrates with good video quality </a:t>
            </a:r>
            <a:r>
              <a:rPr lang="en-US" altLang="ko-KR" sz="1800" u="sng" dirty="0">
                <a:solidFill>
                  <a:srgbClr val="C00000"/>
                </a:solidFill>
                <a:latin typeface="Times New Roman" panose="02020603050405020304" pitchFamily="18" charset="0"/>
                <a:cs typeface="Times New Roman" panose="02020603050405020304" pitchFamily="18" charset="0"/>
              </a:rPr>
              <a:t>vary from 150Mbps to 1.5Gbps </a:t>
            </a:r>
            <a:r>
              <a:rPr lang="en-US" altLang="ko-KR" sz="1800" dirty="0">
                <a:latin typeface="Times New Roman" panose="02020603050405020304" pitchFamily="18" charset="0"/>
                <a:cs typeface="Times New Roman" panose="02020603050405020304" pitchFamily="18" charset="0"/>
              </a:rPr>
              <a:t>according to video content features. </a:t>
            </a:r>
          </a:p>
          <a:p>
            <a:pPr algn="just"/>
            <a:r>
              <a:rPr lang="en-US" altLang="ko-KR" sz="1800" dirty="0">
                <a:latin typeface="Times New Roman" panose="02020603050405020304" pitchFamily="18" charset="0"/>
                <a:cs typeface="Times New Roman" panose="02020603050405020304" pitchFamily="18" charset="0"/>
              </a:rPr>
              <a:t>Required application layer bandwidth is too high, even the target bitrate proposed by MPEG-Immersive standardization is as shown in the following table.</a:t>
            </a:r>
          </a:p>
          <a:p>
            <a:pPr algn="just"/>
            <a:r>
              <a:rPr lang="en-US" sz="1800" dirty="0">
                <a:latin typeface="Times New Roman" panose="02020603050405020304" pitchFamily="18" charset="0"/>
                <a:cs typeface="Times New Roman" panose="02020603050405020304" pitchFamily="18" charset="0"/>
              </a:rPr>
              <a:t>Because of the bandwidth problem, better solutions are needed.</a:t>
            </a:r>
            <a:endParaRPr lang="en-US" altLang="ko-KR" sz="1800" dirty="0">
              <a:latin typeface="Times New Roman" panose="02020603050405020304" pitchFamily="18" charset="0"/>
              <a:cs typeface="Times New Roman" panose="02020603050405020304" pitchFamily="18" charset="0"/>
            </a:endParaRPr>
          </a:p>
        </p:txBody>
      </p:sp>
      <p:graphicFrame>
        <p:nvGraphicFramePr>
          <p:cNvPr id="16" name="표 15">
            <a:extLst>
              <a:ext uri="{FF2B5EF4-FFF2-40B4-BE49-F238E27FC236}">
                <a16:creationId xmlns:a16="http://schemas.microsoft.com/office/drawing/2014/main" id="{3B13755D-D4C9-471C-BBE6-27B96B527053}"/>
              </a:ext>
            </a:extLst>
          </p:cNvPr>
          <p:cNvGraphicFramePr>
            <a:graphicFrameLocks noGrp="1"/>
          </p:cNvGraphicFramePr>
          <p:nvPr>
            <p:extLst>
              <p:ext uri="{D42A27DB-BD31-4B8C-83A1-F6EECF244321}">
                <p14:modId xmlns:p14="http://schemas.microsoft.com/office/powerpoint/2010/main" val="3228417359"/>
              </p:ext>
            </p:extLst>
          </p:nvPr>
        </p:nvGraphicFramePr>
        <p:xfrm>
          <a:off x="1530977" y="3313656"/>
          <a:ext cx="6053472" cy="2278486"/>
        </p:xfrm>
        <a:graphic>
          <a:graphicData uri="http://schemas.openxmlformats.org/drawingml/2006/table">
            <a:tbl>
              <a:tblPr firstRow="1" firstCol="1" bandRow="1"/>
              <a:tblGrid>
                <a:gridCol w="1399254">
                  <a:extLst>
                    <a:ext uri="{9D8B030D-6E8A-4147-A177-3AD203B41FA5}">
                      <a16:colId xmlns:a16="http://schemas.microsoft.com/office/drawing/2014/main" val="843396933"/>
                    </a:ext>
                  </a:extLst>
                </a:gridCol>
                <a:gridCol w="775703">
                  <a:extLst>
                    <a:ext uri="{9D8B030D-6E8A-4147-A177-3AD203B41FA5}">
                      <a16:colId xmlns:a16="http://schemas.microsoft.com/office/drawing/2014/main" val="2222871107"/>
                    </a:ext>
                  </a:extLst>
                </a:gridCol>
                <a:gridCol w="775703">
                  <a:extLst>
                    <a:ext uri="{9D8B030D-6E8A-4147-A177-3AD203B41FA5}">
                      <a16:colId xmlns:a16="http://schemas.microsoft.com/office/drawing/2014/main" val="1235050796"/>
                    </a:ext>
                  </a:extLst>
                </a:gridCol>
                <a:gridCol w="775703">
                  <a:extLst>
                    <a:ext uri="{9D8B030D-6E8A-4147-A177-3AD203B41FA5}">
                      <a16:colId xmlns:a16="http://schemas.microsoft.com/office/drawing/2014/main" val="4259567781"/>
                    </a:ext>
                  </a:extLst>
                </a:gridCol>
                <a:gridCol w="775703">
                  <a:extLst>
                    <a:ext uri="{9D8B030D-6E8A-4147-A177-3AD203B41FA5}">
                      <a16:colId xmlns:a16="http://schemas.microsoft.com/office/drawing/2014/main" val="1761769640"/>
                    </a:ext>
                  </a:extLst>
                </a:gridCol>
                <a:gridCol w="775703">
                  <a:extLst>
                    <a:ext uri="{9D8B030D-6E8A-4147-A177-3AD203B41FA5}">
                      <a16:colId xmlns:a16="http://schemas.microsoft.com/office/drawing/2014/main" val="3849919438"/>
                    </a:ext>
                  </a:extLst>
                </a:gridCol>
                <a:gridCol w="775703">
                  <a:extLst>
                    <a:ext uri="{9D8B030D-6E8A-4147-A177-3AD203B41FA5}">
                      <a16:colId xmlns:a16="http://schemas.microsoft.com/office/drawing/2014/main" val="2055216333"/>
                    </a:ext>
                  </a:extLst>
                </a:gridCol>
              </a:tblGrid>
              <a:tr h="325498">
                <a:tc>
                  <a:txBody>
                    <a:bodyPr/>
                    <a:lstStyle/>
                    <a:p>
                      <a:pPr marL="0" marR="0" algn="ctr">
                        <a:spcBef>
                          <a:spcPts val="0"/>
                        </a:spcBef>
                        <a:spcAft>
                          <a:spcPts val="600"/>
                        </a:spcAft>
                      </a:pP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6">
                  <a:txBody>
                    <a:bodyPr/>
                    <a:lstStyle/>
                    <a:p>
                      <a:pPr marL="0" marR="0" algn="ctr">
                        <a:spcBef>
                          <a:spcPts val="0"/>
                        </a:spcBef>
                        <a:spcAft>
                          <a:spcPts val="600"/>
                        </a:spcAft>
                      </a:pPr>
                      <a:r>
                        <a:rPr lang="en-US" altLang="ko-KR" sz="1100" dirty="0">
                          <a:effectLst/>
                          <a:latin typeface="Times New Roman" panose="02020603050405020304" pitchFamily="18" charset="0"/>
                          <a:ea typeface="DengXian" panose="02010600030101010101" pitchFamily="2" charset="-122"/>
                          <a:cs typeface="Times New Roman" panose="02020603050405020304" pitchFamily="18" charset="0"/>
                        </a:rPr>
                        <a:t>Target bitrates [Mbit/s]</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spcBef>
                          <a:spcPts val="0"/>
                        </a:spcBef>
                        <a:spcAft>
                          <a:spcPts val="600"/>
                        </a:spcAft>
                      </a:pPr>
                      <a:endParaRPr lang="ko-KR" sz="14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spcBef>
                          <a:spcPts val="0"/>
                        </a:spcBef>
                        <a:spcAft>
                          <a:spcPts val="600"/>
                        </a:spcAft>
                      </a:pPr>
                      <a:endParaRPr lang="ko-KR" sz="14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spcBef>
                          <a:spcPts val="0"/>
                        </a:spcBef>
                        <a:spcAft>
                          <a:spcPts val="600"/>
                        </a:spcAft>
                      </a:pPr>
                      <a:endParaRPr lang="ko-KR" sz="14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spcBef>
                          <a:spcPts val="0"/>
                        </a:spcBef>
                        <a:spcAft>
                          <a:spcPts val="600"/>
                        </a:spcAft>
                      </a:pPr>
                      <a:endParaRPr lang="ko-KR" sz="14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spcBef>
                          <a:spcPts val="0"/>
                        </a:spcBef>
                        <a:spcAft>
                          <a:spcPts val="600"/>
                        </a:spcAft>
                      </a:pPr>
                      <a:endParaRPr lang="ko-KR" sz="14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6489941"/>
                  </a:ext>
                </a:extLst>
              </a:tr>
              <a:tr h="325498">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Sequence</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Rate 1</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Rate 2</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Rate 3</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Rate 4</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Rate 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Rate 6</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11615181"/>
                  </a:ext>
                </a:extLst>
              </a:tr>
              <a:tr h="325498">
                <a:tc>
                  <a:txBody>
                    <a:bodyPr/>
                    <a:lstStyle/>
                    <a:p>
                      <a:pPr marL="0" marR="0" algn="just">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ClassroomVideo</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10</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15</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25</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40</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4919894"/>
                  </a:ext>
                </a:extLst>
              </a:tr>
              <a:tr h="325498">
                <a:tc>
                  <a:txBody>
                    <a:bodyPr/>
                    <a:lstStyle/>
                    <a:p>
                      <a:pPr marL="0" marR="0" algn="just">
                        <a:spcBef>
                          <a:spcPts val="0"/>
                        </a:spcBef>
                        <a:spcAft>
                          <a:spcPts val="600"/>
                        </a:spcAft>
                      </a:pPr>
                      <a:r>
                        <a:rPr lang="en-US" altLang="ko-KR" sz="1100" dirty="0" err="1">
                          <a:effectLst/>
                          <a:latin typeface="Times New Roman" panose="02020603050405020304" pitchFamily="18" charset="0"/>
                          <a:ea typeface="DengXian" panose="02010600030101010101" pitchFamily="2" charset="-122"/>
                          <a:cs typeface="Times New Roman" panose="02020603050405020304" pitchFamily="18" charset="0"/>
                        </a:rPr>
                        <a:t>TechnicolorMuseum</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10</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25</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40</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dirty="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100</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3675429"/>
                  </a:ext>
                </a:extLst>
              </a:tr>
              <a:tr h="325498">
                <a:tc>
                  <a:txBody>
                    <a:bodyPr/>
                    <a:lstStyle/>
                    <a:p>
                      <a:pPr marL="0" marR="0" algn="just">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TechnicolorHijack</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10</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25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40</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9579492"/>
                  </a:ext>
                </a:extLst>
              </a:tr>
              <a:tr h="325498">
                <a:tc>
                  <a:txBody>
                    <a:bodyPr/>
                    <a:lstStyle/>
                    <a:p>
                      <a:pPr marL="0" marR="0" algn="just">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TechnicolorPainter</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10</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25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40</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2834110"/>
                  </a:ext>
                </a:extLst>
              </a:tr>
              <a:tr h="325498">
                <a:tc>
                  <a:txBody>
                    <a:bodyPr/>
                    <a:lstStyle/>
                    <a:p>
                      <a:pPr marL="0" marR="0" algn="just">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IntelKermit</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4</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6.5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10</a:t>
                      </a:r>
                      <a:endParaRPr lang="ko-KR"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dirty="0">
                          <a:effectLst/>
                          <a:latin typeface="Times New Roman" panose="02020603050405020304" pitchFamily="18" charset="0"/>
                          <a:ea typeface="DengXian" panose="02010600030101010101" pitchFamily="2" charset="-122"/>
                          <a:cs typeface="Times New Roman" panose="02020603050405020304" pitchFamily="18" charset="0"/>
                        </a:rPr>
                        <a:t>15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a:effectLst/>
                          <a:latin typeface="Times New Roman" panose="02020603050405020304" pitchFamily="18" charset="0"/>
                          <a:ea typeface="DengXian" panose="02010600030101010101" pitchFamily="2" charset="-122"/>
                          <a:cs typeface="Times New Roman" panose="02020603050405020304" pitchFamily="18" charset="0"/>
                        </a:rPr>
                        <a:t>25</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altLang="ko-KR" sz="1100" dirty="0">
                          <a:effectLst/>
                          <a:latin typeface="Times New Roman" panose="02020603050405020304" pitchFamily="18" charset="0"/>
                          <a:ea typeface="DengXian" panose="02010600030101010101" pitchFamily="2" charset="-122"/>
                          <a:cs typeface="Times New Roman" panose="02020603050405020304" pitchFamily="18" charset="0"/>
                        </a:rPr>
                        <a:t>40</a:t>
                      </a:r>
                      <a:endParaRPr lang="ko-KR"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699327"/>
                  </a:ext>
                </a:extLst>
              </a:tr>
            </a:tbl>
          </a:graphicData>
        </a:graphic>
      </p:graphicFrame>
      <p:sp>
        <p:nvSpPr>
          <p:cNvPr id="17" name="내용 개체 틀 2">
            <a:extLst>
              <a:ext uri="{FF2B5EF4-FFF2-40B4-BE49-F238E27FC236}">
                <a16:creationId xmlns:a16="http://schemas.microsoft.com/office/drawing/2014/main" id="{338E03DF-3A93-4A60-ABAA-A2C3DA1B9B4B}"/>
              </a:ext>
            </a:extLst>
          </p:cNvPr>
          <p:cNvSpPr txBox="1">
            <a:spLocks/>
          </p:cNvSpPr>
          <p:nvPr/>
        </p:nvSpPr>
        <p:spPr bwMode="auto">
          <a:xfrm>
            <a:off x="2475606" y="5780600"/>
            <a:ext cx="4192787" cy="320621"/>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algn="ctr" defTabSz="514350">
              <a:spcBef>
                <a:spcPts val="563"/>
              </a:spcBef>
              <a:buNone/>
              <a:defRPr/>
            </a:pPr>
            <a:r>
              <a:rPr lang="en-US" altLang="ko-KR" sz="1050" b="1" dirty="0">
                <a:solidFill>
                  <a:srgbClr val="000000"/>
                </a:solidFill>
              </a:rPr>
              <a:t>MPEG-I 3DoF+ Call for Proposal Objective Evaluation</a:t>
            </a:r>
            <a:endParaRPr lang="ko-KR" altLang="en-US" sz="1050" b="1" dirty="0">
              <a:solidFill>
                <a:srgbClr val="000000"/>
              </a:solidFill>
            </a:endParaRPr>
          </a:p>
        </p:txBody>
      </p:sp>
      <p:sp>
        <p:nvSpPr>
          <p:cNvPr id="8" name="바닥글 개체 틀 2">
            <a:extLst>
              <a:ext uri="{FF2B5EF4-FFF2-40B4-BE49-F238E27FC236}">
                <a16:creationId xmlns:a16="http://schemas.microsoft.com/office/drawing/2014/main" id="{7EDDB198-2A55-4FEC-ACEA-CD01A75FB99E}"/>
              </a:ext>
            </a:extLst>
          </p:cNvPr>
          <p:cNvSpPr>
            <a:spLocks noGrp="1"/>
          </p:cNvSpPr>
          <p:nvPr>
            <p:ph type="ftr" sz="quarter" idx="10"/>
          </p:nvPr>
        </p:nvSpPr>
        <p:spPr>
          <a:xfrm>
            <a:off x="380999" y="6400802"/>
            <a:ext cx="2319867" cy="258532"/>
          </a:xfrm>
        </p:spPr>
        <p:txBody>
          <a:bodyPr/>
          <a:lstStyle/>
          <a:p>
            <a:pPr>
              <a:defRPr/>
            </a:pPr>
            <a:r>
              <a:rPr lang="en-US" altLang="pl-PL"/>
              <a:t>21-19-0034-00-0000</a:t>
            </a:r>
          </a:p>
        </p:txBody>
      </p:sp>
    </p:spTree>
    <p:extLst>
      <p:ext uri="{BB962C8B-B14F-4D97-AF65-F5344CB8AC3E}">
        <p14:creationId xmlns:p14="http://schemas.microsoft.com/office/powerpoint/2010/main" val="3923779783"/>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1323</Words>
  <Application>Microsoft Office PowerPoint</Application>
  <PresentationFormat>화면 슬라이드 쇼(4:3)</PresentationFormat>
  <Paragraphs>517</Paragraphs>
  <Slides>8</Slides>
  <Notes>6</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8</vt:i4>
      </vt:variant>
    </vt:vector>
  </HeadingPairs>
  <TitlesOfParts>
    <vt:vector size="15" baseType="lpstr">
      <vt:lpstr>Rotis Sans Serif for Nokia</vt:lpstr>
      <vt:lpstr>맑은 고딕</vt:lpstr>
      <vt:lpstr>Arial</vt:lpstr>
      <vt:lpstr>Times</vt:lpstr>
      <vt:lpstr>Times New Roman</vt:lpstr>
      <vt:lpstr>Wingdings</vt:lpstr>
      <vt:lpstr>blank presentation</vt:lpstr>
      <vt:lpstr>PowerPoint 프레젠테이션</vt:lpstr>
      <vt:lpstr>PowerPoint 프레젠테이션</vt:lpstr>
      <vt:lpstr>3 Degree of Freedom+ (3DoF+)</vt:lpstr>
      <vt:lpstr>3DoF+ Common Test Condition (Defined by MPEG-I Standard)</vt:lpstr>
      <vt:lpstr>Test Condition</vt:lpstr>
      <vt:lpstr>Test Results: Needed App-level BW for MPEG 3DoF+ (Simply encoded by HEVC)</vt:lpstr>
      <vt:lpstr>Test Results: Needed App-level BW for MPEG 3DoF+ (Simply encoded by HEVC)</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Sangkwon Jeong</cp:lastModifiedBy>
  <cp:revision>235</cp:revision>
  <dcterms:created xsi:type="dcterms:W3CDTF">2017-08-15T12:18:13Z</dcterms:created>
  <dcterms:modified xsi:type="dcterms:W3CDTF">2019-04-18T11:38:46Z</dcterms:modified>
</cp:coreProperties>
</file>