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12"/>
  </p:notesMasterIdLst>
  <p:sldIdLst>
    <p:sldId id="348" r:id="rId2"/>
    <p:sldId id="349" r:id="rId3"/>
    <p:sldId id="357" r:id="rId4"/>
    <p:sldId id="359" r:id="rId5"/>
    <p:sldId id="360" r:id="rId6"/>
    <p:sldId id="361" r:id="rId7"/>
    <p:sldId id="482" r:id="rId8"/>
    <p:sldId id="362" r:id="rId9"/>
    <p:sldId id="483" r:id="rId10"/>
    <p:sldId id="356" r:id="rId11"/>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6" autoAdjust="0"/>
    <p:restoredTop sz="92121" autoAdjust="0"/>
  </p:normalViewPr>
  <p:slideViewPr>
    <p:cSldViewPr snapToGrid="0">
      <p:cViewPr varScale="1">
        <p:scale>
          <a:sx n="111" d="100"/>
          <a:sy n="111" d="100"/>
        </p:scale>
        <p:origin x="1284" y="96"/>
      </p:cViewPr>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2019-04-18</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6</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6</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941960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21-19-0032-02-0000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21-19-0032-02-0000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21-19-0032-02-0000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21-19-0032-02-0000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21-19-0032-02-0000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21-19-0032-02-0000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21-19-0032-02-0000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21-19-0032-02-0000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21-19-0032-02-0000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21-19-0032-02-0000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21-19-0032-02-0000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21-19-0032-02-0000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21-19-0032-02-0000</a:t>
            </a:r>
          </a:p>
          <a:p>
            <a:pPr marL="535781" indent="-535781">
              <a:buClr>
                <a:srgbClr val="FAFD00"/>
              </a:buClr>
              <a:buNone/>
            </a:pPr>
            <a:r>
              <a:rPr lang="en-US" altLang="pl-PL" sz="2400" dirty="0">
                <a:cs typeface="Times New Roman" panose="02020603050405020304" pitchFamily="18" charset="0"/>
              </a:rPr>
              <a:t>Title: VR SG telecon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April 12, 2019</a:t>
            </a:r>
          </a:p>
          <a:p>
            <a:pPr>
              <a:buClr>
                <a:srgbClr val="FAFD00"/>
              </a:buClr>
              <a:buFontTx/>
              <a:buNone/>
            </a:pPr>
            <a:r>
              <a:rPr lang="en-US" altLang="pl-PL" sz="2400" dirty="0">
                <a:cs typeface="Times New Roman" panose="02020603050405020304" pitchFamily="18" charset="0"/>
              </a:rPr>
              <a:t>Presented at IEEE 802.21VR SG Teleconference (April 18, 2019)</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JoyFun</a:t>
            </a:r>
            <a:r>
              <a:rPr lang="en-US" altLang="ja-JP" sz="2400" b="1" dirty="0">
                <a:ea typeface="ＭＳ Ｐゴシック" panose="020B0600070205080204" pitchFamily="34" charset="-128"/>
                <a:cs typeface="Times New Roman" panose="02020603050405020304" pitchFamily="18" charset="0"/>
              </a:rPr>
              <a:t>)</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teleconference meeting schedule for the SG and the topics that need to be discussed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a:xfrm>
            <a:off x="324437" y="6400802"/>
            <a:ext cx="2319867" cy="258532"/>
          </a:xfrm>
        </p:spPr>
        <p:txBody>
          <a:bodyPr/>
          <a:lstStyle/>
          <a:p>
            <a:pPr eaLnBrk="0" fontAlgn="base" latinLnBrk="0" hangingPunct="0">
              <a:spcBef>
                <a:spcPct val="0"/>
              </a:spcBef>
              <a:spcAft>
                <a:spcPct val="0"/>
              </a:spcAft>
              <a:defRPr/>
            </a:pPr>
            <a:r>
              <a:rPr lang="en-US" altLang="pl-PL">
                <a:solidFill>
                  <a:srgbClr val="000000"/>
                </a:solidFill>
                <a:latin typeface="Times"/>
              </a:rPr>
              <a:t>21-19-0032-02-0000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40439B9-240D-4E2F-9E9F-5BB954D760AC}"/>
              </a:ext>
            </a:extLst>
          </p:cNvPr>
          <p:cNvSpPr>
            <a:spLocks noGrp="1"/>
          </p:cNvSpPr>
          <p:nvPr>
            <p:ph type="title"/>
          </p:nvPr>
        </p:nvSpPr>
        <p:spPr/>
        <p:txBody>
          <a:bodyPr/>
          <a:lstStyle/>
          <a:p>
            <a:r>
              <a:rPr lang="en-US" altLang="ko-KR" dirty="0"/>
              <a:t>Meeting Agenda</a:t>
            </a:r>
            <a:endParaRPr lang="ko-KR" altLang="en-US" dirty="0"/>
          </a:p>
        </p:txBody>
      </p:sp>
      <p:sp>
        <p:nvSpPr>
          <p:cNvPr id="4" name="바닥글 개체 틀 3">
            <a:extLst>
              <a:ext uri="{FF2B5EF4-FFF2-40B4-BE49-F238E27FC236}">
                <a16:creationId xmlns:a16="http://schemas.microsoft.com/office/drawing/2014/main" id="{45A5FD71-6FA8-4165-8EA6-71F89F288501}"/>
              </a:ext>
            </a:extLst>
          </p:cNvPr>
          <p:cNvSpPr>
            <a:spLocks noGrp="1"/>
          </p:cNvSpPr>
          <p:nvPr>
            <p:ph type="ftr" sz="quarter" idx="10"/>
          </p:nvPr>
        </p:nvSpPr>
        <p:spPr/>
        <p:txBody>
          <a:bodyPr/>
          <a:lstStyle/>
          <a:p>
            <a:pPr>
              <a:defRPr/>
            </a:pPr>
            <a:r>
              <a:rPr lang="en-US" altLang="pl-PL"/>
              <a:t>21-19-0032-02-0000</a:t>
            </a:r>
          </a:p>
        </p:txBody>
      </p:sp>
      <p:sp>
        <p:nvSpPr>
          <p:cNvPr id="5" name="슬라이드 번호 개체 틀 4">
            <a:extLst>
              <a:ext uri="{FF2B5EF4-FFF2-40B4-BE49-F238E27FC236}">
                <a16:creationId xmlns:a16="http://schemas.microsoft.com/office/drawing/2014/main" id="{CE3A931B-A2E9-484E-923B-D846570B1F87}"/>
              </a:ext>
            </a:extLst>
          </p:cNvPr>
          <p:cNvSpPr>
            <a:spLocks noGrp="1"/>
          </p:cNvSpPr>
          <p:nvPr>
            <p:ph type="sldNum" sz="quarter" idx="11"/>
          </p:nvPr>
        </p:nvSpPr>
        <p:spPr/>
        <p:txBody>
          <a:bodyPr/>
          <a:lstStyle/>
          <a:p>
            <a:pPr>
              <a:defRPr/>
            </a:pPr>
            <a:fld id="{13D3D877-D406-4E0C-A0B8-A5405FE26974}" type="slidenum">
              <a:rPr lang="en-US" altLang="pl-PL" smtClean="0"/>
              <a:pPr>
                <a:defRPr/>
              </a:pPr>
              <a:t>9</a:t>
            </a:fld>
            <a:endParaRPr lang="en-US" altLang="pl-PL" dirty="0"/>
          </a:p>
        </p:txBody>
      </p:sp>
      <p:sp>
        <p:nvSpPr>
          <p:cNvPr id="6" name="Text Box 65">
            <a:extLst>
              <a:ext uri="{FF2B5EF4-FFF2-40B4-BE49-F238E27FC236}">
                <a16:creationId xmlns:a16="http://schemas.microsoft.com/office/drawing/2014/main" id="{500A55AE-6B0A-449C-88DE-16BC1B0AAFD4}"/>
              </a:ext>
            </a:extLst>
          </p:cNvPr>
          <p:cNvSpPr txBox="1">
            <a:spLocks noChangeArrowheads="1"/>
          </p:cNvSpPr>
          <p:nvPr/>
        </p:nvSpPr>
        <p:spPr bwMode="auto">
          <a:xfrm>
            <a:off x="266700" y="1357313"/>
            <a:ext cx="32671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Thursday, April 18, 2019</a:t>
            </a:r>
          </a:p>
        </p:txBody>
      </p:sp>
      <p:sp>
        <p:nvSpPr>
          <p:cNvPr id="7" name="TextBox 1">
            <a:extLst>
              <a:ext uri="{FF2B5EF4-FFF2-40B4-BE49-F238E27FC236}">
                <a16:creationId xmlns:a16="http://schemas.microsoft.com/office/drawing/2014/main" id="{D9FB3E20-6151-4139-BBEB-CC8024510715}"/>
              </a:ext>
            </a:extLst>
          </p:cNvPr>
          <p:cNvSpPr txBox="1">
            <a:spLocks noChangeArrowheads="1"/>
          </p:cNvSpPr>
          <p:nvPr/>
        </p:nvSpPr>
        <p:spPr bwMode="auto">
          <a:xfrm>
            <a:off x="628650" y="1917700"/>
            <a:ext cx="8191500" cy="412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20000"/>
              </a:lnSpc>
              <a:buFont typeface="Wingdings" panose="05000000000000000000" pitchFamily="2" charset="2"/>
              <a:buChar char="l"/>
            </a:pPr>
            <a:r>
              <a:rPr lang="en-US" altLang="ko-KR" sz="2000" dirty="0"/>
              <a:t>Presentation #1</a:t>
            </a:r>
          </a:p>
          <a:p>
            <a:pPr marL="857250" lvl="1" indent="-457200">
              <a:lnSpc>
                <a:spcPct val="120000"/>
              </a:lnSpc>
              <a:buFont typeface="Arial" panose="020B0604020202020204" pitchFamily="34" charset="0"/>
              <a:buChar char="•"/>
            </a:pPr>
            <a:r>
              <a:rPr lang="en-US" altLang="ko-KR" sz="2000" dirty="0"/>
              <a:t>Title (Tentative): Network Experiment Result</a:t>
            </a:r>
          </a:p>
          <a:p>
            <a:pPr marL="857250" lvl="1" indent="-457200">
              <a:lnSpc>
                <a:spcPct val="120000"/>
              </a:lnSpc>
              <a:buFont typeface="Arial" panose="020B0604020202020204" pitchFamily="34" charset="0"/>
              <a:buChar char="•"/>
            </a:pPr>
            <a:r>
              <a:rPr lang="en-US" altLang="ko-KR" sz="2000" dirty="0"/>
              <a:t>Speaker: </a:t>
            </a:r>
            <a:r>
              <a:rPr lang="en-US" altLang="ko-KR" sz="2000" dirty="0" err="1"/>
              <a:t>Eun</a:t>
            </a:r>
            <a:r>
              <a:rPr lang="en-US" altLang="ko-KR" sz="2000" dirty="0"/>
              <a:t>-Seok Ryu, </a:t>
            </a:r>
            <a:r>
              <a:rPr lang="en-US" altLang="ko-KR" sz="2000" dirty="0" err="1"/>
              <a:t>Gacheon</a:t>
            </a:r>
            <a:r>
              <a:rPr lang="en-US" altLang="ko-KR" sz="2000" dirty="0"/>
              <a:t> University</a:t>
            </a:r>
          </a:p>
          <a:p>
            <a:pPr marL="457200" indent="-457200">
              <a:lnSpc>
                <a:spcPct val="120000"/>
              </a:lnSpc>
              <a:buFont typeface="Wingdings" panose="05000000000000000000" pitchFamily="2" charset="2"/>
              <a:buChar char="l"/>
            </a:pPr>
            <a:r>
              <a:rPr lang="en-US" altLang="ko-KR" sz="2000" dirty="0"/>
              <a:t>Presentation #2</a:t>
            </a:r>
          </a:p>
          <a:p>
            <a:pPr marL="857250" lvl="1" indent="-457200">
              <a:lnSpc>
                <a:spcPct val="120000"/>
              </a:lnSpc>
              <a:buFont typeface="Arial" panose="020B0604020202020204" pitchFamily="34" charset="0"/>
              <a:buChar char="•"/>
            </a:pPr>
            <a:r>
              <a:rPr lang="en-US" altLang="ko-KR" sz="2000" dirty="0"/>
              <a:t>Title: VR SG Progress Report</a:t>
            </a:r>
          </a:p>
          <a:p>
            <a:pPr marL="857250" lvl="1" indent="-457200">
              <a:lnSpc>
                <a:spcPct val="120000"/>
              </a:lnSpc>
              <a:buFont typeface="Arial" panose="020B0604020202020204" pitchFamily="34" charset="0"/>
              <a:buChar char="•"/>
            </a:pPr>
            <a:r>
              <a:rPr lang="en-US" altLang="ko-KR" sz="2000" dirty="0"/>
              <a:t>Speaker: Dillon </a:t>
            </a:r>
            <a:r>
              <a:rPr lang="en-US" altLang="ko-KR" sz="2000" dirty="0" err="1"/>
              <a:t>Seo</a:t>
            </a:r>
            <a:r>
              <a:rPr lang="en-US" altLang="ko-KR" sz="2000" dirty="0"/>
              <a:t>, </a:t>
            </a:r>
            <a:r>
              <a:rPr lang="en-US" altLang="ko-KR" sz="2000" dirty="0" err="1"/>
              <a:t>JoyFun</a:t>
            </a:r>
            <a:endParaRPr lang="en-US" altLang="ko-KR" sz="2000" dirty="0"/>
          </a:p>
          <a:p>
            <a:pPr marL="457200" indent="-457200">
              <a:lnSpc>
                <a:spcPct val="120000"/>
              </a:lnSpc>
              <a:buFont typeface="Wingdings" panose="05000000000000000000" pitchFamily="2" charset="2"/>
              <a:buChar char="l"/>
            </a:pPr>
            <a:r>
              <a:rPr lang="en-US" altLang="ko-KR" sz="2000" dirty="0"/>
              <a:t>Open Discussion</a:t>
            </a:r>
          </a:p>
          <a:p>
            <a:pPr marL="857250" lvl="1" indent="-457200">
              <a:lnSpc>
                <a:spcPct val="120000"/>
              </a:lnSpc>
              <a:buFont typeface="Arial" panose="020B0604020202020204" pitchFamily="34" charset="0"/>
              <a:buChar char="•"/>
            </a:pPr>
            <a:r>
              <a:rPr lang="en-US" altLang="ko-KR" sz="2000" dirty="0"/>
              <a:t>IEEE 802.21 SG Meeting Plan for IEEE 802 Wireless Interim in Atlanta</a:t>
            </a:r>
          </a:p>
          <a:p>
            <a:pPr marL="857250" lvl="1" indent="-457200">
              <a:lnSpc>
                <a:spcPct val="120000"/>
              </a:lnSpc>
              <a:buFont typeface="Arial" panose="020B0604020202020204" pitchFamily="34" charset="0"/>
              <a:buChar char="•"/>
            </a:pPr>
            <a:r>
              <a:rPr lang="en-US" altLang="ko-KR" sz="2000" dirty="0"/>
              <a:t>Decide on a plan for AR/VR activity post the July 802 plenary session</a:t>
            </a:r>
          </a:p>
          <a:p>
            <a:pPr marL="857250" lvl="1" indent="-457200">
              <a:lnSpc>
                <a:spcPct val="120000"/>
              </a:lnSpc>
              <a:buFont typeface="Arial" panose="020B0604020202020204" pitchFamily="34" charset="0"/>
              <a:buChar char="•"/>
            </a:pPr>
            <a:r>
              <a:rPr lang="en-US" altLang="ko-KR" sz="2000" dirty="0"/>
              <a:t>Concisely identify steps necessary to implement the plan</a:t>
            </a:r>
          </a:p>
        </p:txBody>
      </p:sp>
    </p:spTree>
    <p:extLst>
      <p:ext uri="{BB962C8B-B14F-4D97-AF65-F5344CB8AC3E}">
        <p14:creationId xmlns:p14="http://schemas.microsoft.com/office/powerpoint/2010/main" val="3104890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21-19-0032-02-0000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E7389-AF59-4810-999A-0537C90E1E39}"/>
              </a:ext>
            </a:extLst>
          </p:cNvPr>
          <p:cNvSpPr>
            <a:spLocks noGrp="1"/>
          </p:cNvSpPr>
          <p:nvPr>
            <p:ph type="title"/>
          </p:nvPr>
        </p:nvSpPr>
        <p:spPr/>
        <p:txBody>
          <a:bodyPr/>
          <a:lstStyle/>
          <a:p>
            <a:endParaRPr lang="ko-KR" altLang="en-US" dirty="0"/>
          </a:p>
        </p:txBody>
      </p:sp>
      <p:sp>
        <p:nvSpPr>
          <p:cNvPr id="4" name="바닥글 개체 틀 3">
            <a:extLst>
              <a:ext uri="{FF2B5EF4-FFF2-40B4-BE49-F238E27FC236}">
                <a16:creationId xmlns:a16="http://schemas.microsoft.com/office/drawing/2014/main" id="{E0D1C76D-3E07-4C63-86F8-4230889147DA}"/>
              </a:ext>
            </a:extLst>
          </p:cNvPr>
          <p:cNvSpPr>
            <a:spLocks noGrp="1"/>
          </p:cNvSpPr>
          <p:nvPr>
            <p:ph type="ftr" sz="quarter" idx="10"/>
          </p:nvPr>
        </p:nvSpPr>
        <p:spPr/>
        <p:txBody>
          <a:bodyPr/>
          <a:lstStyle/>
          <a:p>
            <a:pPr>
              <a:defRPr/>
            </a:pPr>
            <a:r>
              <a:rPr lang="en-US" altLang="pl-PL"/>
              <a:t>21-19-0032-02-0000</a:t>
            </a:r>
          </a:p>
        </p:txBody>
      </p:sp>
      <p:sp>
        <p:nvSpPr>
          <p:cNvPr id="5" name="슬라이드 번호 개체 틀 4">
            <a:extLst>
              <a:ext uri="{FF2B5EF4-FFF2-40B4-BE49-F238E27FC236}">
                <a16:creationId xmlns:a16="http://schemas.microsoft.com/office/drawing/2014/main" id="{A2BFA5EC-D0F8-4E12-B705-C5F827ED8A97}"/>
              </a:ext>
            </a:extLst>
          </p:cNvPr>
          <p:cNvSpPr>
            <a:spLocks noGrp="1"/>
          </p:cNvSpPr>
          <p:nvPr>
            <p:ph type="sldNum" sz="quarter" idx="11"/>
          </p:nvPr>
        </p:nvSpPr>
        <p:spPr/>
        <p:txBody>
          <a:bodyPr/>
          <a:lstStyle/>
          <a:p>
            <a:pPr>
              <a:defRPr/>
            </a:pPr>
            <a:fld id="{13D3D877-D406-4E0C-A0B8-A5405FE26974}" type="slidenum">
              <a:rPr lang="en-US" altLang="pl-PL" smtClean="0"/>
              <a:pPr>
                <a:defRPr/>
              </a:pPr>
              <a:t>2</a:t>
            </a:fld>
            <a:endParaRPr lang="en-US" altLang="pl-PL" dirty="0"/>
          </a:p>
        </p:txBody>
      </p:sp>
      <p:sp>
        <p:nvSpPr>
          <p:cNvPr id="8" name="Rectangle 2">
            <a:extLst>
              <a:ext uri="{FF2B5EF4-FFF2-40B4-BE49-F238E27FC236}">
                <a16:creationId xmlns:a16="http://schemas.microsoft.com/office/drawing/2014/main" id="{686461A3-162B-4FE3-B1E2-540511AC566E}"/>
              </a:ext>
            </a:extLst>
          </p:cNvPr>
          <p:cNvSpPr txBox="1">
            <a:spLocks noChangeArrowheads="1"/>
          </p:cNvSpPr>
          <p:nvPr/>
        </p:nvSpPr>
        <p:spPr bwMode="auto">
          <a:xfrm>
            <a:off x="685800" y="1419043"/>
            <a:ext cx="7772400" cy="1447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a:lstStyle>
          <a:p>
            <a:pPr latinLnBrk="0"/>
            <a:r>
              <a:rPr lang="en-US" sz="4000" kern="0">
                <a:latin typeface="Arial" charset="0"/>
              </a:rPr>
              <a:t>IEEE 802.21</a:t>
            </a:r>
            <a:br>
              <a:rPr lang="en-US" sz="4000" kern="0">
                <a:latin typeface="Arial" charset="0"/>
              </a:rPr>
            </a:br>
            <a:r>
              <a:rPr lang="en-US" sz="4000" kern="0">
                <a:latin typeface="Arial" charset="0"/>
              </a:rPr>
              <a:t>Meeting Server Details</a:t>
            </a:r>
            <a:endParaRPr lang="en-US" sz="4000" kern="0" dirty="0">
              <a:latin typeface="Arial" charset="0"/>
            </a:endParaRPr>
          </a:p>
        </p:txBody>
      </p:sp>
      <p:sp>
        <p:nvSpPr>
          <p:cNvPr id="9" name="Rectangle 3">
            <a:extLst>
              <a:ext uri="{FF2B5EF4-FFF2-40B4-BE49-F238E27FC236}">
                <a16:creationId xmlns:a16="http://schemas.microsoft.com/office/drawing/2014/main" id="{11FDF12A-9C32-49F4-B48A-2051139C3ED1}"/>
              </a:ext>
            </a:extLst>
          </p:cNvPr>
          <p:cNvSpPr>
            <a:spLocks noChangeArrowheads="1"/>
          </p:cNvSpPr>
          <p:nvPr/>
        </p:nvSpPr>
        <p:spPr bwMode="auto">
          <a:xfrm>
            <a:off x="914400" y="3038293"/>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Tree>
    <p:extLst>
      <p:ext uri="{BB962C8B-B14F-4D97-AF65-F5344CB8AC3E}">
        <p14:creationId xmlns:p14="http://schemas.microsoft.com/office/powerpoint/2010/main" val="274399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8BC511D-918B-416A-AE99-91E816E424E0}"/>
              </a:ext>
            </a:extLst>
          </p:cNvPr>
          <p:cNvSpPr>
            <a:spLocks noGrp="1"/>
          </p:cNvSpPr>
          <p:nvPr>
            <p:ph type="title"/>
          </p:nvPr>
        </p:nvSpPr>
        <p:spPr/>
        <p:txBody>
          <a:bodyPr/>
          <a:lstStyle/>
          <a:p>
            <a:r>
              <a:rPr lang="en-US" altLang="ko-KR" dirty="0"/>
              <a:t>	Membership &amp; Anti-Trust</a:t>
            </a:r>
            <a:endParaRPr lang="ko-KR" altLang="en-US" dirty="0"/>
          </a:p>
        </p:txBody>
      </p:sp>
      <p:sp>
        <p:nvSpPr>
          <p:cNvPr id="4" name="바닥글 개체 틀 3">
            <a:extLst>
              <a:ext uri="{FF2B5EF4-FFF2-40B4-BE49-F238E27FC236}">
                <a16:creationId xmlns:a16="http://schemas.microsoft.com/office/drawing/2014/main" id="{FF268D14-A5E7-480F-BE5B-49FF18F67CC2}"/>
              </a:ext>
            </a:extLst>
          </p:cNvPr>
          <p:cNvSpPr>
            <a:spLocks noGrp="1"/>
          </p:cNvSpPr>
          <p:nvPr>
            <p:ph type="ftr" sz="quarter" idx="10"/>
          </p:nvPr>
        </p:nvSpPr>
        <p:spPr/>
        <p:txBody>
          <a:bodyPr/>
          <a:lstStyle/>
          <a:p>
            <a:pPr>
              <a:defRPr/>
            </a:pPr>
            <a:r>
              <a:rPr lang="en-US" altLang="pl-PL"/>
              <a:t>21-19-0032-02-0000</a:t>
            </a:r>
          </a:p>
        </p:txBody>
      </p:sp>
      <p:sp>
        <p:nvSpPr>
          <p:cNvPr id="5" name="슬라이드 번호 개체 틀 4">
            <a:extLst>
              <a:ext uri="{FF2B5EF4-FFF2-40B4-BE49-F238E27FC236}">
                <a16:creationId xmlns:a16="http://schemas.microsoft.com/office/drawing/2014/main" id="{C4B53916-F663-42F5-9B9C-C052A040B0D7}"/>
              </a:ext>
            </a:extLst>
          </p:cNvPr>
          <p:cNvSpPr>
            <a:spLocks noGrp="1"/>
          </p:cNvSpPr>
          <p:nvPr>
            <p:ph type="sldNum" sz="quarter" idx="11"/>
          </p:nvPr>
        </p:nvSpPr>
        <p:spPr/>
        <p:txBody>
          <a:bodyPr/>
          <a:lstStyle/>
          <a:p>
            <a:pPr>
              <a:defRPr/>
            </a:pPr>
            <a:fld id="{13D3D877-D406-4E0C-A0B8-A5405FE26974}" type="slidenum">
              <a:rPr lang="en-US" altLang="pl-PL" smtClean="0"/>
              <a:pPr>
                <a:defRPr/>
              </a:pPr>
              <a:t>3</a:t>
            </a:fld>
            <a:endParaRPr lang="en-US" altLang="pl-PL" dirty="0"/>
          </a:p>
        </p:txBody>
      </p:sp>
      <p:sp>
        <p:nvSpPr>
          <p:cNvPr id="7" name="Rectangle 3">
            <a:extLst>
              <a:ext uri="{FF2B5EF4-FFF2-40B4-BE49-F238E27FC236}">
                <a16:creationId xmlns:a16="http://schemas.microsoft.com/office/drawing/2014/main" id="{155A45CC-8949-49E8-B15D-E0C127171D7D}"/>
              </a:ext>
            </a:extLst>
          </p:cNvPr>
          <p:cNvSpPr txBox="1">
            <a:spLocks noChangeArrowheads="1"/>
          </p:cNvSpPr>
          <p:nvPr/>
        </p:nvSpPr>
        <p:spPr bwMode="auto">
          <a:xfrm>
            <a:off x="677174" y="1423366"/>
            <a:ext cx="7772400" cy="38179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a:lstStyle>
          <a:p>
            <a:pPr latinLnBrk="0"/>
            <a:r>
              <a:rPr lang="en-US" sz="2800" kern="0" dirty="0">
                <a:latin typeface="+mj-lt"/>
              </a:rPr>
              <a:t>Individual membership</a:t>
            </a:r>
          </a:p>
          <a:p>
            <a:pPr lvl="1" latinLnBrk="0"/>
            <a:r>
              <a:rPr lang="en-US" sz="2400" kern="0" dirty="0">
                <a:latin typeface="+mj-lt"/>
              </a:rPr>
              <a:t>In all IEEE standards meetings, </a:t>
            </a:r>
            <a:r>
              <a:rPr lang="en-US" sz="2400" b="1" i="1" u="sng" kern="0" dirty="0">
                <a:solidFill>
                  <a:schemeClr val="accent2"/>
                </a:solidFill>
                <a:latin typeface="+mj-lt"/>
              </a:rPr>
              <a:t>membership is by individual</a:t>
            </a:r>
            <a:r>
              <a:rPr lang="en-US" sz="2400" kern="0" dirty="0">
                <a:latin typeface="+mj-lt"/>
              </a:rPr>
              <a:t>, hence you do </a:t>
            </a:r>
            <a:r>
              <a:rPr lang="en-US" sz="2400" b="1" kern="0" dirty="0">
                <a:solidFill>
                  <a:schemeClr val="accent2"/>
                </a:solidFill>
                <a:latin typeface="+mj-lt"/>
              </a:rPr>
              <a:t>not</a:t>
            </a:r>
            <a:r>
              <a:rPr lang="en-US" sz="2400" kern="0" dirty="0">
                <a:latin typeface="+mj-lt"/>
              </a:rPr>
              <a:t> represent a </a:t>
            </a:r>
            <a:r>
              <a:rPr lang="en-US" sz="2400" b="1" kern="0" dirty="0">
                <a:solidFill>
                  <a:schemeClr val="accent2"/>
                </a:solidFill>
                <a:latin typeface="+mj-lt"/>
              </a:rPr>
              <a:t>company or organization</a:t>
            </a:r>
            <a:r>
              <a:rPr lang="en-US" sz="2400" kern="0" dirty="0">
                <a:latin typeface="+mj-lt"/>
              </a:rPr>
              <a:t>.</a:t>
            </a:r>
          </a:p>
          <a:p>
            <a:pPr lvl="1" latinLnBrk="0"/>
            <a:endParaRPr lang="en-US" sz="2400" kern="0" dirty="0">
              <a:latin typeface="+mj-lt"/>
            </a:endParaRPr>
          </a:p>
          <a:p>
            <a:pPr latinLnBrk="0"/>
            <a:r>
              <a:rPr lang="en-US" sz="2800" kern="0" dirty="0">
                <a:latin typeface="+mj-lt"/>
              </a:rPr>
              <a:t>Anti-Trust laws</a:t>
            </a:r>
          </a:p>
          <a:p>
            <a:pPr lvl="1" latinLnBrk="0"/>
            <a:r>
              <a:rPr lang="en-US" sz="2400" kern="0" dirty="0">
                <a:latin typeface="+mj-lt"/>
              </a:rPr>
              <a:t>The Anti-Trust laws forbid the </a:t>
            </a:r>
            <a:r>
              <a:rPr lang="en-US" sz="2400" b="1" i="1" u="sng" kern="0" dirty="0">
                <a:solidFill>
                  <a:schemeClr val="accent2"/>
                </a:solidFill>
                <a:latin typeface="+mj-lt"/>
              </a:rPr>
              <a:t>discussion of prices</a:t>
            </a:r>
            <a:r>
              <a:rPr lang="en-US" sz="2400" kern="0" dirty="0">
                <a:latin typeface="+mj-lt"/>
              </a:rPr>
              <a:t> within our meetings.</a:t>
            </a:r>
          </a:p>
        </p:txBody>
      </p:sp>
    </p:spTree>
    <p:extLst>
      <p:ext uri="{BB962C8B-B14F-4D97-AF65-F5344CB8AC3E}">
        <p14:creationId xmlns:p14="http://schemas.microsoft.com/office/powerpoint/2010/main" val="221584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2857597-0F10-40B4-8F77-CDEC525AF568}"/>
              </a:ext>
            </a:extLst>
          </p:cNvPr>
          <p:cNvSpPr>
            <a:spLocks noGrp="1"/>
          </p:cNvSpPr>
          <p:nvPr>
            <p:ph type="title"/>
          </p:nvPr>
        </p:nvSpPr>
        <p:spPr/>
        <p:txBody>
          <a:bodyPr/>
          <a:lstStyle/>
          <a:p>
            <a:r>
              <a:rPr lang="en-US" altLang="ko-KR" sz="2800" dirty="0"/>
              <a:t>Participants, Patents, and Duty to Inform</a:t>
            </a:r>
            <a:endParaRPr lang="ko-KR" altLang="en-US" dirty="0"/>
          </a:p>
        </p:txBody>
      </p:sp>
      <p:sp>
        <p:nvSpPr>
          <p:cNvPr id="4" name="바닥글 개체 틀 3">
            <a:extLst>
              <a:ext uri="{FF2B5EF4-FFF2-40B4-BE49-F238E27FC236}">
                <a16:creationId xmlns:a16="http://schemas.microsoft.com/office/drawing/2014/main" id="{7068F481-B78E-42E1-84F4-2C70F9131EF4}"/>
              </a:ext>
            </a:extLst>
          </p:cNvPr>
          <p:cNvSpPr>
            <a:spLocks noGrp="1"/>
          </p:cNvSpPr>
          <p:nvPr>
            <p:ph type="ftr" sz="quarter" idx="10"/>
          </p:nvPr>
        </p:nvSpPr>
        <p:spPr/>
        <p:txBody>
          <a:bodyPr/>
          <a:lstStyle/>
          <a:p>
            <a:pPr>
              <a:defRPr/>
            </a:pPr>
            <a:r>
              <a:rPr lang="en-US" altLang="pl-PL"/>
              <a:t>21-19-0032-02-0000</a:t>
            </a:r>
          </a:p>
        </p:txBody>
      </p:sp>
      <p:sp>
        <p:nvSpPr>
          <p:cNvPr id="5" name="슬라이드 번호 개체 틀 4">
            <a:extLst>
              <a:ext uri="{FF2B5EF4-FFF2-40B4-BE49-F238E27FC236}">
                <a16:creationId xmlns:a16="http://schemas.microsoft.com/office/drawing/2014/main" id="{BFFB5E1E-8E49-4B4E-8670-6069A1E3EAC6}"/>
              </a:ext>
            </a:extLst>
          </p:cNvPr>
          <p:cNvSpPr>
            <a:spLocks noGrp="1"/>
          </p:cNvSpPr>
          <p:nvPr>
            <p:ph type="sldNum" sz="quarter" idx="11"/>
          </p:nvPr>
        </p:nvSpPr>
        <p:spPr/>
        <p:txBody>
          <a:bodyPr/>
          <a:lstStyle/>
          <a:p>
            <a:pPr>
              <a:defRPr/>
            </a:pPr>
            <a:fld id="{13D3D877-D406-4E0C-A0B8-A5405FE26974}" type="slidenum">
              <a:rPr lang="en-US" altLang="pl-PL" smtClean="0"/>
              <a:pPr>
                <a:defRPr/>
              </a:pPr>
              <a:t>4</a:t>
            </a:fld>
            <a:endParaRPr lang="en-US" altLang="pl-PL" dirty="0"/>
          </a:p>
        </p:txBody>
      </p:sp>
      <p:sp>
        <p:nvSpPr>
          <p:cNvPr id="6" name="Rectangle 2">
            <a:extLst>
              <a:ext uri="{FF2B5EF4-FFF2-40B4-BE49-F238E27FC236}">
                <a16:creationId xmlns:a16="http://schemas.microsoft.com/office/drawing/2014/main" id="{BE154930-7F85-4737-BDF6-C119CDBA1BF3}"/>
              </a:ext>
            </a:extLst>
          </p:cNvPr>
          <p:cNvSpPr txBox="1">
            <a:spLocks noChangeArrowheads="1"/>
          </p:cNvSpPr>
          <p:nvPr/>
        </p:nvSpPr>
        <p:spPr bwMode="auto">
          <a:xfrm>
            <a:off x="381000" y="815193"/>
            <a:ext cx="8458200" cy="609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a:lstStyle>
          <a:p>
            <a:pPr latinLnBrk="0"/>
            <a:endParaRPr lang="en-US" sz="3600" u="sng" kern="0" dirty="0"/>
          </a:p>
        </p:txBody>
      </p:sp>
      <p:sp>
        <p:nvSpPr>
          <p:cNvPr id="7" name="Rectangle 4">
            <a:extLst>
              <a:ext uri="{FF2B5EF4-FFF2-40B4-BE49-F238E27FC236}">
                <a16:creationId xmlns:a16="http://schemas.microsoft.com/office/drawing/2014/main" id="{B373F942-3960-4398-8757-CB9E91A21859}"/>
              </a:ext>
            </a:extLst>
          </p:cNvPr>
          <p:cNvSpPr>
            <a:spLocks noChangeArrowheads="1"/>
          </p:cNvSpPr>
          <p:nvPr/>
        </p:nvSpPr>
        <p:spPr bwMode="auto">
          <a:xfrm>
            <a:off x="533400" y="1105621"/>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Tree>
    <p:extLst>
      <p:ext uri="{BB962C8B-B14F-4D97-AF65-F5344CB8AC3E}">
        <p14:creationId xmlns:p14="http://schemas.microsoft.com/office/powerpoint/2010/main" val="1699328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BF4DBC8-0C3B-4EB6-A236-B65D788475D7}"/>
              </a:ext>
            </a:extLst>
          </p:cNvPr>
          <p:cNvSpPr>
            <a:spLocks noGrp="1"/>
          </p:cNvSpPr>
          <p:nvPr>
            <p:ph type="title"/>
          </p:nvPr>
        </p:nvSpPr>
        <p:spPr/>
        <p:txBody>
          <a:bodyPr/>
          <a:lstStyle/>
          <a:p>
            <a:r>
              <a:rPr lang="en-US" altLang="ko-KR" sz="2800" dirty="0"/>
              <a:t>Call for Potentially Essential Patents</a:t>
            </a:r>
            <a:endParaRPr lang="ko-KR" altLang="en-US" dirty="0"/>
          </a:p>
        </p:txBody>
      </p:sp>
      <p:sp>
        <p:nvSpPr>
          <p:cNvPr id="4" name="바닥글 개체 틀 3">
            <a:extLst>
              <a:ext uri="{FF2B5EF4-FFF2-40B4-BE49-F238E27FC236}">
                <a16:creationId xmlns:a16="http://schemas.microsoft.com/office/drawing/2014/main" id="{FD372A9E-48F0-4153-9AF8-2B004665302C}"/>
              </a:ext>
            </a:extLst>
          </p:cNvPr>
          <p:cNvSpPr>
            <a:spLocks noGrp="1"/>
          </p:cNvSpPr>
          <p:nvPr>
            <p:ph type="ftr" sz="quarter" idx="10"/>
          </p:nvPr>
        </p:nvSpPr>
        <p:spPr/>
        <p:txBody>
          <a:bodyPr/>
          <a:lstStyle/>
          <a:p>
            <a:pPr>
              <a:defRPr/>
            </a:pPr>
            <a:r>
              <a:rPr lang="en-US" altLang="pl-PL"/>
              <a:t>21-19-0032-02-0000</a:t>
            </a:r>
          </a:p>
        </p:txBody>
      </p:sp>
      <p:sp>
        <p:nvSpPr>
          <p:cNvPr id="5" name="슬라이드 번호 개체 틀 4">
            <a:extLst>
              <a:ext uri="{FF2B5EF4-FFF2-40B4-BE49-F238E27FC236}">
                <a16:creationId xmlns:a16="http://schemas.microsoft.com/office/drawing/2014/main" id="{E829A22F-6DAF-4E9D-AA1C-E69047E05D75}"/>
              </a:ext>
            </a:extLst>
          </p:cNvPr>
          <p:cNvSpPr>
            <a:spLocks noGrp="1"/>
          </p:cNvSpPr>
          <p:nvPr>
            <p:ph type="sldNum" sz="quarter" idx="11"/>
          </p:nvPr>
        </p:nvSpPr>
        <p:spPr/>
        <p:txBody>
          <a:bodyPr/>
          <a:lstStyle/>
          <a:p>
            <a:pPr>
              <a:defRPr/>
            </a:pPr>
            <a:fld id="{13D3D877-D406-4E0C-A0B8-A5405FE26974}" type="slidenum">
              <a:rPr lang="en-US" altLang="pl-PL" smtClean="0"/>
              <a:pPr>
                <a:defRPr/>
              </a:pPr>
              <a:t>5</a:t>
            </a:fld>
            <a:endParaRPr lang="en-US" altLang="pl-PL" dirty="0"/>
          </a:p>
        </p:txBody>
      </p:sp>
      <p:sp>
        <p:nvSpPr>
          <p:cNvPr id="7" name="Rectangle 3">
            <a:extLst>
              <a:ext uri="{FF2B5EF4-FFF2-40B4-BE49-F238E27FC236}">
                <a16:creationId xmlns:a16="http://schemas.microsoft.com/office/drawing/2014/main" id="{8FC7D9B1-55DA-49F3-904E-1665993F487C}"/>
              </a:ext>
            </a:extLst>
          </p:cNvPr>
          <p:cNvSpPr txBox="1">
            <a:spLocks noChangeArrowheads="1"/>
          </p:cNvSpPr>
          <p:nvPr/>
        </p:nvSpPr>
        <p:spPr bwMode="auto">
          <a:xfrm>
            <a:off x="685800" y="1302587"/>
            <a:ext cx="7772400" cy="426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a:lstStyle>
          <a:p>
            <a:pPr latinLnBrk="0"/>
            <a:r>
              <a:rPr lang="en-US" sz="2800" kern="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latinLnBrk="0"/>
            <a:r>
              <a:rPr lang="en-US" sz="2000" kern="0" dirty="0"/>
              <a:t>Either speak up now or</a:t>
            </a:r>
          </a:p>
          <a:p>
            <a:pPr lvl="1" latinLnBrk="0"/>
            <a:r>
              <a:rPr lang="en-US" sz="2000" kern="0" dirty="0"/>
              <a:t>Provide the chair of this group with the identity of the holder(s) of any and all such claims as soon as possible or</a:t>
            </a:r>
          </a:p>
          <a:p>
            <a:pPr lvl="1" latinLnBrk="0"/>
            <a:r>
              <a:rPr lang="en-US" sz="2000" kern="0" dirty="0"/>
              <a:t>Cause an LOA to be submitted</a:t>
            </a:r>
          </a:p>
        </p:txBody>
      </p:sp>
    </p:spTree>
    <p:extLst>
      <p:ext uri="{BB962C8B-B14F-4D97-AF65-F5344CB8AC3E}">
        <p14:creationId xmlns:p14="http://schemas.microsoft.com/office/powerpoint/2010/main" val="3576488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6</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 and Participation slide: </a:t>
            </a:r>
            <a:r>
              <a:rPr lang="en-GB" altLang="en-US" dirty="0">
                <a:ea typeface="MS Gothic" panose="020B0609070205080204" pitchFamily="49" charset="-128"/>
                <a:hlinkClick r:id="rId6"/>
              </a:rPr>
              <a:t>https://mentor.ieee.org/802-ec/dcn/16/ec-16-0180-03-00EC-ieee-802-participation-slide.ppt</a:t>
            </a:r>
            <a:r>
              <a:rPr lang="en-GB" altLang="en-US" dirty="0">
                <a:ea typeface="MS Gothic" panose="020B0609070205080204" pitchFamily="49" charset="-128"/>
              </a:rPr>
              <a:t> )</a:t>
            </a:r>
            <a:br>
              <a:rPr lang="en-GB" altLang="en-US" dirty="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4294967295"/>
          </p:nvPr>
        </p:nvSpPr>
        <p:spPr/>
        <p:txBody>
          <a:bodyPr/>
          <a:lstStyle/>
          <a:p>
            <a:pPr>
              <a:defRPr/>
            </a:pPr>
            <a:r>
              <a:rPr lang="en-US" dirty="0"/>
              <a:t>May 2017</a:t>
            </a:r>
          </a:p>
        </p:txBody>
      </p:sp>
      <p:sp>
        <p:nvSpPr>
          <p:cNvPr id="3" name="Footer Placeholder 2"/>
          <p:cNvSpPr>
            <a:spLocks noGrp="1"/>
          </p:cNvSpPr>
          <p:nvPr>
            <p:ph type="ftr" sz="quarter" idx="11"/>
          </p:nvPr>
        </p:nvSpPr>
        <p:spPr/>
        <p:txBody>
          <a:bodyPr/>
          <a:lstStyle/>
          <a:p>
            <a:pPr>
              <a:defRPr/>
            </a:pPr>
            <a:r>
              <a:rPr lang="en-US" dirty="0"/>
              <a:t>D. Stanley, HP Enterprise</a:t>
            </a:r>
          </a:p>
        </p:txBody>
      </p:sp>
    </p:spTree>
    <p:extLst>
      <p:ext uri="{BB962C8B-B14F-4D97-AF65-F5344CB8AC3E}">
        <p14:creationId xmlns:p14="http://schemas.microsoft.com/office/powerpoint/2010/main" val="11618981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8BBEB84-ACE4-480E-9A79-E5B86DBF2ED2}"/>
              </a:ext>
            </a:extLst>
          </p:cNvPr>
          <p:cNvSpPr>
            <a:spLocks noGrp="1"/>
          </p:cNvSpPr>
          <p:nvPr>
            <p:ph type="title"/>
          </p:nvPr>
        </p:nvSpPr>
        <p:spPr/>
        <p:txBody>
          <a:bodyPr/>
          <a:lstStyle/>
          <a:p>
            <a:r>
              <a:rPr lang="en-US" altLang="ko-KR" sz="2800" dirty="0"/>
              <a:t>Other Guidelines for IEEE WG Meetings</a:t>
            </a:r>
            <a:endParaRPr lang="ko-KR" altLang="en-US" dirty="0"/>
          </a:p>
        </p:txBody>
      </p:sp>
      <p:sp>
        <p:nvSpPr>
          <p:cNvPr id="4" name="바닥글 개체 틀 3">
            <a:extLst>
              <a:ext uri="{FF2B5EF4-FFF2-40B4-BE49-F238E27FC236}">
                <a16:creationId xmlns:a16="http://schemas.microsoft.com/office/drawing/2014/main" id="{ED59F850-0464-4E61-A910-A0E8F29FD2B1}"/>
              </a:ext>
            </a:extLst>
          </p:cNvPr>
          <p:cNvSpPr>
            <a:spLocks noGrp="1"/>
          </p:cNvSpPr>
          <p:nvPr>
            <p:ph type="ftr" sz="quarter" idx="10"/>
          </p:nvPr>
        </p:nvSpPr>
        <p:spPr/>
        <p:txBody>
          <a:bodyPr/>
          <a:lstStyle/>
          <a:p>
            <a:pPr>
              <a:defRPr/>
            </a:pPr>
            <a:r>
              <a:rPr lang="en-US" altLang="pl-PL"/>
              <a:t>21-19-0032-02-0000</a:t>
            </a:r>
          </a:p>
        </p:txBody>
      </p:sp>
      <p:sp>
        <p:nvSpPr>
          <p:cNvPr id="5" name="슬라이드 번호 개체 틀 4">
            <a:extLst>
              <a:ext uri="{FF2B5EF4-FFF2-40B4-BE49-F238E27FC236}">
                <a16:creationId xmlns:a16="http://schemas.microsoft.com/office/drawing/2014/main" id="{251F84E6-DCAA-4637-8B07-E2799F65A86D}"/>
              </a:ext>
            </a:extLst>
          </p:cNvPr>
          <p:cNvSpPr>
            <a:spLocks noGrp="1"/>
          </p:cNvSpPr>
          <p:nvPr>
            <p:ph type="sldNum" sz="quarter" idx="11"/>
          </p:nvPr>
        </p:nvSpPr>
        <p:spPr/>
        <p:txBody>
          <a:bodyPr/>
          <a:lstStyle/>
          <a:p>
            <a:pPr>
              <a:defRPr/>
            </a:pPr>
            <a:fld id="{13D3D877-D406-4E0C-A0B8-A5405FE26974}" type="slidenum">
              <a:rPr lang="en-US" altLang="pl-PL" smtClean="0"/>
              <a:pPr>
                <a:defRPr/>
              </a:pPr>
              <a:t>7</a:t>
            </a:fld>
            <a:endParaRPr lang="en-US" altLang="pl-PL" dirty="0"/>
          </a:p>
        </p:txBody>
      </p:sp>
      <p:sp>
        <p:nvSpPr>
          <p:cNvPr id="6" name="Rectangle 4">
            <a:extLst>
              <a:ext uri="{FF2B5EF4-FFF2-40B4-BE49-F238E27FC236}">
                <a16:creationId xmlns:a16="http://schemas.microsoft.com/office/drawing/2014/main" id="{318461D4-1883-479A-A985-60368B609D21}"/>
              </a:ext>
            </a:extLst>
          </p:cNvPr>
          <p:cNvSpPr>
            <a:spLocks noChangeArrowheads="1"/>
          </p:cNvSpPr>
          <p:nvPr/>
        </p:nvSpPr>
        <p:spPr bwMode="auto">
          <a:xfrm>
            <a:off x="533400" y="121202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Tree>
    <p:extLst>
      <p:ext uri="{BB962C8B-B14F-4D97-AF65-F5344CB8AC3E}">
        <p14:creationId xmlns:p14="http://schemas.microsoft.com/office/powerpoint/2010/main" val="3186452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바닥글 개체 틀 3">
            <a:extLst>
              <a:ext uri="{FF2B5EF4-FFF2-40B4-BE49-F238E27FC236}">
                <a16:creationId xmlns:a16="http://schemas.microsoft.com/office/drawing/2014/main" id="{CFC4D672-43BE-4547-B0C4-0AB64356A3DE}"/>
              </a:ext>
            </a:extLst>
          </p:cNvPr>
          <p:cNvSpPr>
            <a:spLocks noGrp="1"/>
          </p:cNvSpPr>
          <p:nvPr>
            <p:ph type="ftr" sz="quarter" idx="10"/>
          </p:nvPr>
        </p:nvSpPr>
        <p:spPr/>
        <p:txBody>
          <a:bodyPr/>
          <a:lstStyle/>
          <a:p>
            <a:pPr>
              <a:defRPr/>
            </a:pPr>
            <a:r>
              <a:rPr lang="en-US" altLang="pl-PL"/>
              <a:t>21-19-0032-02-0000</a:t>
            </a:r>
          </a:p>
        </p:txBody>
      </p:sp>
      <p:sp>
        <p:nvSpPr>
          <p:cNvPr id="5" name="슬라이드 번호 개체 틀 4">
            <a:extLst>
              <a:ext uri="{FF2B5EF4-FFF2-40B4-BE49-F238E27FC236}">
                <a16:creationId xmlns:a16="http://schemas.microsoft.com/office/drawing/2014/main" id="{CD44D2C0-63AA-4627-9B57-0A12BA918EBE}"/>
              </a:ext>
            </a:extLst>
          </p:cNvPr>
          <p:cNvSpPr>
            <a:spLocks noGrp="1"/>
          </p:cNvSpPr>
          <p:nvPr>
            <p:ph type="sldNum" sz="quarter" idx="11"/>
          </p:nvPr>
        </p:nvSpPr>
        <p:spPr/>
        <p:txBody>
          <a:bodyPr/>
          <a:lstStyle/>
          <a:p>
            <a:pPr>
              <a:defRPr/>
            </a:pPr>
            <a:fld id="{13D3D877-D406-4E0C-A0B8-A5405FE26974}" type="slidenum">
              <a:rPr lang="en-US" altLang="pl-PL" smtClean="0"/>
              <a:pPr>
                <a:defRPr/>
              </a:pPr>
              <a:t>8</a:t>
            </a:fld>
            <a:endParaRPr lang="en-US" altLang="pl-PL" dirty="0"/>
          </a:p>
        </p:txBody>
      </p:sp>
      <p:sp>
        <p:nvSpPr>
          <p:cNvPr id="6" name="Rectangle 2">
            <a:extLst>
              <a:ext uri="{FF2B5EF4-FFF2-40B4-BE49-F238E27FC236}">
                <a16:creationId xmlns:a16="http://schemas.microsoft.com/office/drawing/2014/main" id="{961B103A-5520-437C-9826-0FAFF342E468}"/>
              </a:ext>
            </a:extLst>
          </p:cNvPr>
          <p:cNvSpPr>
            <a:spLocks noGrp="1" noChangeArrowheads="1"/>
          </p:cNvSpPr>
          <p:nvPr>
            <p:ph type="title"/>
          </p:nvPr>
        </p:nvSpPr>
        <p:spPr>
          <a:xfrm>
            <a:off x="422275" y="228600"/>
            <a:ext cx="8270875" cy="685800"/>
          </a:xfrm>
          <a:noFill/>
        </p:spPr>
        <p:txBody>
          <a:bodyPr lIns="90488" tIns="44450" rIns="90488" bIns="44450"/>
          <a:lstStyle/>
          <a:p>
            <a:r>
              <a:rPr lang="en-US" dirty="0"/>
              <a:t>Copyright</a:t>
            </a:r>
          </a:p>
        </p:txBody>
      </p:sp>
      <p:sp>
        <p:nvSpPr>
          <p:cNvPr id="7" name="Rectangle 3">
            <a:extLst>
              <a:ext uri="{FF2B5EF4-FFF2-40B4-BE49-F238E27FC236}">
                <a16:creationId xmlns:a16="http://schemas.microsoft.com/office/drawing/2014/main" id="{FB0A04CF-5DC6-4449-A62C-40E0240CE9D8}"/>
              </a:ext>
            </a:extLst>
          </p:cNvPr>
          <p:cNvSpPr txBox="1">
            <a:spLocks noChangeArrowheads="1"/>
          </p:cNvSpPr>
          <p:nvPr/>
        </p:nvSpPr>
        <p:spPr bwMode="auto">
          <a:xfrm>
            <a:off x="856888" y="1301155"/>
            <a:ext cx="7848600" cy="4648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a:lstStyle>
          <a:p>
            <a:pPr latinLnBrk="0"/>
            <a:r>
              <a:rPr lang="en-US" sz="2800" kern="0" dirty="0">
                <a:latin typeface="+mj-lt"/>
              </a:rPr>
              <a:t>Under the current US copyright law — the author of information is deemed to own the copyright from the moment of creation</a:t>
            </a:r>
          </a:p>
          <a:p>
            <a:pPr latinLnBrk="0"/>
            <a:r>
              <a:rPr lang="en-US" sz="2800" kern="0" dirty="0">
                <a:latin typeface="+mj-lt"/>
              </a:rPr>
              <a:t>The IEEE Bylaws require </a:t>
            </a:r>
            <a:r>
              <a:rPr lang="en-US" sz="2800" b="1" i="1" u="sng" kern="0" dirty="0">
                <a:solidFill>
                  <a:schemeClr val="accent2"/>
                </a:solidFill>
                <a:latin typeface="+mj-lt"/>
              </a:rPr>
              <a:t>copyright of all material to be held by the IEEE</a:t>
            </a:r>
          </a:p>
          <a:p>
            <a:pPr lvl="1" latinLnBrk="0"/>
            <a:r>
              <a:rPr lang="en-US" sz="2400" kern="0" dirty="0">
                <a:latin typeface="+mj-lt"/>
              </a:rPr>
              <a:t>Must consult with IEEE for re-use of copyright material</a:t>
            </a:r>
          </a:p>
          <a:p>
            <a:pPr latinLnBrk="0"/>
            <a:r>
              <a:rPr lang="en-US" sz="2800" kern="0" dirty="0">
                <a:latin typeface="+mj-lt"/>
              </a:rPr>
              <a:t>The IEEE Standards accomplishes </a:t>
            </a:r>
            <a:r>
              <a:rPr lang="en-US" sz="2800" b="1" u="sng" kern="0" dirty="0">
                <a:solidFill>
                  <a:schemeClr val="accent2"/>
                </a:solidFill>
                <a:latin typeface="+mj-lt"/>
              </a:rPr>
              <a:t>transfer of copyright ownership through the Project Authorization Request (PAR) process</a:t>
            </a:r>
          </a:p>
        </p:txBody>
      </p:sp>
    </p:spTree>
    <p:extLst>
      <p:ext uri="{BB962C8B-B14F-4D97-AF65-F5344CB8AC3E}">
        <p14:creationId xmlns:p14="http://schemas.microsoft.com/office/powerpoint/2010/main" val="4196601624"/>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7799</TotalTime>
  <Words>1005</Words>
  <Application>Microsoft Office PowerPoint</Application>
  <PresentationFormat>화면 슬라이드 쇼(4:3)</PresentationFormat>
  <Paragraphs>105</Paragraphs>
  <Slides>10</Slides>
  <Notes>3</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10</vt:i4>
      </vt:variant>
    </vt:vector>
  </HeadingPairs>
  <TitlesOfParts>
    <vt:vector size="17"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PowerPoint 프레젠테이션</vt:lpstr>
      <vt:lpstr> Membership &amp; Anti-Trust</vt:lpstr>
      <vt:lpstr>Participants, Patents, and Duty to Inform</vt:lpstr>
      <vt:lpstr>Call for Potentially Essential Patents</vt:lpstr>
      <vt:lpstr>Participation in IEEE 802 Meetings</vt:lpstr>
      <vt:lpstr>Other Guidelines for IEEE WG Meetings</vt:lpstr>
      <vt:lpstr>Copyright</vt:lpstr>
      <vt:lpstr>Meeting 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279</cp:revision>
  <dcterms:created xsi:type="dcterms:W3CDTF">2017-08-15T12:18:13Z</dcterms:created>
  <dcterms:modified xsi:type="dcterms:W3CDTF">2019-04-18T11:02:29Z</dcterms:modified>
</cp:coreProperties>
</file>