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11"/>
  </p:notesMasterIdLst>
  <p:sldIdLst>
    <p:sldId id="348" r:id="rId3"/>
    <p:sldId id="349" r:id="rId4"/>
    <p:sldId id="390" r:id="rId5"/>
    <p:sldId id="391" r:id="rId6"/>
    <p:sldId id="382" r:id="rId7"/>
    <p:sldId id="392" r:id="rId8"/>
    <p:sldId id="432" r:id="rId9"/>
    <p:sldId id="433" r:id="rId1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6" autoAdjust="0"/>
    <p:restoredTop sz="92121" autoAdjust="0"/>
  </p:normalViewPr>
  <p:slideViewPr>
    <p:cSldViewPr snapToGrid="0">
      <p:cViewPr varScale="1">
        <p:scale>
          <a:sx n="102" d="100"/>
          <a:sy n="102" d="100"/>
        </p:scale>
        <p:origin x="588" y="96"/>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2019-03-12</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dirty="0"/>
              <a:t>21-19-0023-00-0000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dirty="0"/>
              <a:t>21-19-0023-00-0000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dirty="0"/>
              <a:t>21-19-0023-00-0000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dirty="0"/>
              <a:t>21-19-0023-00-0000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dirty="0"/>
              <a:t>21-19-0023-00-0000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dirty="0"/>
              <a:t>21-19-0023-00-0000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dirty="0"/>
              <a:t>21-19-0023-00-0000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dirty="0"/>
              <a:t>21-19-0023-00-0000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dirty="0"/>
              <a:t>21-19-0023-00-0000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dirty="0"/>
              <a:t>21-19-0023-00-0000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dirty="0"/>
              <a:t>21-19-0023-00-0000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21-19-0023-00-0000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The Network Relevance in VR</a:t>
            </a:r>
          </a:p>
          <a:p>
            <a:pPr>
              <a:buClr>
                <a:srgbClr val="FAFD00"/>
              </a:buClr>
              <a:buFontTx/>
              <a:buNone/>
            </a:pPr>
            <a:r>
              <a:rPr lang="en-US" altLang="pl-PL" dirty="0">
                <a:cs typeface="Times New Roman" panose="02020603050405020304" pitchFamily="18" charset="0"/>
              </a:rPr>
              <a:t>Date Submitted: March 11, 2019</a:t>
            </a:r>
          </a:p>
          <a:p>
            <a:pPr>
              <a:buClr>
                <a:srgbClr val="FAFD00"/>
              </a:buClr>
              <a:buFontTx/>
              <a:buNone/>
            </a:pPr>
            <a:r>
              <a:rPr lang="en-US" altLang="pl-PL" dirty="0">
                <a:cs typeface="Times New Roman" panose="02020603050405020304" pitchFamily="18" charset="0"/>
              </a:rPr>
              <a:t>Presented at </a:t>
            </a:r>
            <a:r>
              <a:rPr lang="en-US" altLang="pl-PL">
                <a:cs typeface="Times New Roman" panose="02020603050405020304" pitchFamily="18" charset="0"/>
              </a:rPr>
              <a:t>IEEE 802.1 </a:t>
            </a:r>
            <a:r>
              <a:rPr lang="en-US" altLang="pl-PL" dirty="0">
                <a:cs typeface="Times New Roman" panose="02020603050405020304" pitchFamily="18" charset="0"/>
              </a:rPr>
              <a:t>session #90 Vancouver, BC, Canada</a:t>
            </a:r>
          </a:p>
          <a:p>
            <a:pPr>
              <a:buClr>
                <a:srgbClr val="FAFD00"/>
              </a:buClr>
              <a:buFontTx/>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Seo,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(VoleR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(JoyFun)</a:t>
            </a:r>
          </a:p>
          <a:p>
            <a:pPr marL="2779713" indent="0">
              <a:buClr>
                <a:srgbClr val="FAFD00"/>
              </a:buClr>
              <a:buFontTx/>
              <a:buNone/>
            </a:pPr>
            <a:r>
              <a:rPr lang="en-US" altLang="pl-PL" b="1" dirty="0" err="1">
                <a:cs typeface="Times New Roman" panose="02020603050405020304" pitchFamily="18" charset="0"/>
              </a:rPr>
              <a:t>Subir</a:t>
            </a:r>
            <a:r>
              <a:rPr lang="en-US" altLang="pl-PL" b="1" dirty="0">
                <a:cs typeface="Times New Roman" panose="02020603050405020304" pitchFamily="18" charset="0"/>
              </a:rPr>
              <a:t> Das (</a:t>
            </a:r>
            <a:r>
              <a:rPr lang="en-US" altLang="pl-PL" b="1" dirty="0" err="1">
                <a:cs typeface="Times New Roman" panose="02020603050405020304" pitchFamily="18" charset="0"/>
              </a:rPr>
              <a:t>Perspecta</a:t>
            </a:r>
            <a:r>
              <a:rPr lang="en-US" altLang="pl-PL" b="1" dirty="0">
                <a:cs typeface="Times New Roman" panose="02020603050405020304" pitchFamily="18" charset="0"/>
              </a:rPr>
              <a:t> Labs)</a:t>
            </a:r>
          </a:p>
          <a:p>
            <a:pPr marL="1162050" indent="-1162050" algn="just">
              <a:buClr>
                <a:srgbClr val="FAFD00"/>
              </a:buClr>
              <a:buFontTx/>
              <a:buNone/>
            </a:pPr>
            <a:r>
              <a:rPr lang="en-US" altLang="pl-PL" dirty="0">
                <a:cs typeface="Times New Roman" panose="02020603050405020304" pitchFamily="18" charset="0"/>
              </a:rPr>
              <a:t>Abstract: This document is to identify the industry problems for VR and to discuss the network relevance that will help to solve these problems</a:t>
            </a:r>
            <a:r>
              <a:rPr lang="en-US" altLang="ko-KR" dirty="0">
                <a:cs typeface="Times New Roman" panose="02020603050405020304" pitchFamily="18" charset="0"/>
              </a:rPr>
              <a:t>.</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21-19-0023-00-0000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dirty="0">
                <a:cs typeface="Times New Roman" panose="02020603050405020304" pitchFamily="18" charset="0"/>
              </a:rPr>
              <a:t>IEEE 802.21 presentation release statements</a:t>
            </a:r>
            <a:endParaRPr lang="en-US" altLang="pl-PL" dirty="0">
              <a:cs typeface="Times New Roman" panose="02020603050405020304" pitchFamily="18" charset="0"/>
            </a:endParaRPr>
          </a:p>
          <a:p>
            <a:pPr algn="just">
              <a:lnSpc>
                <a:spcPct val="80000"/>
              </a:lnSpc>
              <a:buClr>
                <a:srgbClr val="FAFD00"/>
              </a:buClr>
              <a:buSzPct val="200000"/>
              <a:buFontTx/>
              <a:buNone/>
            </a:pPr>
            <a:r>
              <a:rPr lang="en-US" altLang="pl-PL" sz="2000" dirty="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dirty="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latin typeface="Times New Roman" panose="02020603050405020304" pitchFamily="18" charset="0"/>
                <a:cs typeface="Times New Roman" panose="02020603050405020304" pitchFamily="18" charset="0"/>
              </a:rPr>
              <a:t>’</a:t>
            </a:r>
            <a:r>
              <a:rPr lang="en-US" altLang="pl-PL" sz="2000" dirty="0">
                <a:cs typeface="Times New Roman" panose="02020603050405020304" pitchFamily="18" charset="0"/>
              </a:rPr>
              <a:t>s name any IEEE Standards publication even though it may include portions of this contribution; and at the IEEE</a:t>
            </a:r>
            <a:r>
              <a:rPr lang="en-US" altLang="pl-PL" sz="2000" dirty="0">
                <a:latin typeface="Times New Roman" panose="02020603050405020304" pitchFamily="18" charset="0"/>
                <a:cs typeface="Times New Roman" panose="02020603050405020304" pitchFamily="18" charset="0"/>
              </a:rPr>
              <a:t>’</a:t>
            </a:r>
            <a:r>
              <a:rPr lang="en-US" altLang="pl-PL" sz="2000" dirty="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dirty="0">
                <a:cs typeface="Times New Roman" panose="02020603050405020304" pitchFamily="18" charset="0"/>
              </a:rPr>
              <a:t>The contributor is familiar with IEEE patent policy, as outlined in </a:t>
            </a:r>
            <a:r>
              <a:rPr lang="en-US" altLang="pl-PL" sz="2000" dirty="0">
                <a:cs typeface="Times New Roman" panose="02020603050405020304" pitchFamily="18" charset="0"/>
                <a:hlinkClick r:id="rId3"/>
              </a:rPr>
              <a:t>Section 6.3 of the IEEE-SA Standards Board Operations Manual</a:t>
            </a:r>
            <a:r>
              <a:rPr lang="en-US" altLang="pl-PL" sz="2000" dirty="0">
                <a:solidFill>
                  <a:srgbClr val="000099"/>
                </a:solidFill>
                <a:cs typeface="Times New Roman" panose="02020603050405020304" pitchFamily="18" charset="0"/>
              </a:rPr>
              <a:t> </a:t>
            </a:r>
            <a:r>
              <a:rPr lang="en-US" altLang="pl-PL" sz="2000" dirty="0">
                <a:cs typeface="Times New Roman" panose="02020603050405020304" pitchFamily="18" charset="0"/>
              </a:rPr>
              <a:t>&lt;</a:t>
            </a:r>
            <a:r>
              <a:rPr lang="en-US" altLang="pl-PL" sz="2000" dirty="0">
                <a:cs typeface="Times New Roman" panose="02020603050405020304" pitchFamily="18" charset="0"/>
                <a:hlinkClick r:id="rId3"/>
              </a:rPr>
              <a:t>http://standards.ieee.org/guides/opman/sect6.html#6.3</a:t>
            </a:r>
            <a:r>
              <a:rPr lang="en-US" altLang="pl-PL" sz="2000" dirty="0">
                <a:cs typeface="Times New Roman" panose="02020603050405020304" pitchFamily="18" charset="0"/>
              </a:rPr>
              <a:t>&gt; and in </a:t>
            </a:r>
            <a:r>
              <a:rPr lang="en-US" altLang="pl-PL" sz="2000" i="1" dirty="0">
                <a:cs typeface="Times New Roman" panose="02020603050405020304" pitchFamily="18" charset="0"/>
              </a:rPr>
              <a:t>Understanding Patent Issues During IEEE Standards Development</a:t>
            </a:r>
            <a:r>
              <a:rPr lang="en-US" altLang="pl-PL" sz="2000" dirty="0">
                <a:cs typeface="Times New Roman" panose="02020603050405020304" pitchFamily="18" charset="0"/>
              </a:rPr>
              <a:t> </a:t>
            </a:r>
            <a:r>
              <a:rPr lang="en-US" altLang="pl-PL" sz="2000" dirty="0">
                <a:cs typeface="Times New Roman" panose="02020603050405020304" pitchFamily="18" charset="0"/>
                <a:hlinkClick r:id="rId4"/>
              </a:rPr>
              <a:t>http://standards.ieee.org/board/pat/guide.html</a:t>
            </a:r>
            <a:r>
              <a:rPr lang="en-US" altLang="pl-PL" sz="2000" dirty="0">
                <a:cs typeface="Times New Roman" panose="02020603050405020304" pitchFamily="18" charset="0"/>
              </a:rPr>
              <a:t>&gt;</a:t>
            </a:r>
            <a:r>
              <a:rPr lang="en-US" altLang="pl-PL" sz="2000" dirty="0">
                <a:latin typeface="Times New Roman" panose="02020603050405020304" pitchFamily="18" charset="0"/>
                <a:cs typeface="Times New Roman" panose="02020603050405020304" pitchFamily="18" charset="0"/>
              </a:rPr>
              <a:t> </a:t>
            </a:r>
            <a:endParaRPr lang="en-US" altLang="pl-PL" sz="2000" dirty="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dirty="0">
                <a:solidFill>
                  <a:srgbClr val="000000"/>
                </a:solidFill>
                <a:cs typeface="Times New Roman" panose="02020603050405020304" pitchFamily="18" charset="0"/>
              </a:rPr>
              <a:t>IEEE 802.21 presentation release statements</a:t>
            </a:r>
            <a:endParaRPr lang="en-US" altLang="pl-PL" dirty="0">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a:solidFill>
                  <a:srgbClr val="000000"/>
                </a:solidFill>
                <a:latin typeface="Times"/>
              </a:rPr>
              <a:t>21-19-0023-00-0000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a16="http://schemas.microsoft.com/office/drawing/2014/main" id="{D49502A4-FA2B-4AFD-92BE-2AC7BFEB2672}"/>
              </a:ext>
            </a:extLst>
          </p:cNvPr>
          <p:cNvGrpSpPr>
            <a:grpSpLocks/>
          </p:cNvGrpSpPr>
          <p:nvPr/>
        </p:nvGrpSpPr>
        <p:grpSpPr bwMode="auto">
          <a:xfrm>
            <a:off x="3746143" y="1856669"/>
            <a:ext cx="6146800" cy="622991"/>
            <a:chOff x="1185" y="1364"/>
            <a:chExt cx="4259" cy="432"/>
          </a:xfrm>
        </p:grpSpPr>
        <p:pic>
          <p:nvPicPr>
            <p:cNvPr id="37" name="Picture 3" descr="001">
              <a:extLst>
                <a:ext uri="{FF2B5EF4-FFF2-40B4-BE49-F238E27FC236}">
                  <a16:creationId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id="{D8F9A27D-7EEA-4310-88C5-1A533727F598}"/>
                </a:ext>
              </a:extLst>
            </p:cNvPr>
            <p:cNvSpPr>
              <a:spLocks noChangeArrowheads="1"/>
            </p:cNvSpPr>
            <p:nvPr/>
          </p:nvSpPr>
          <p:spPr bwMode="auto">
            <a:xfrm>
              <a:off x="1762" y="1417"/>
              <a:ext cx="1806"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Industry Problems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39" name="Rectangle 5">
              <a:extLst>
                <a:ext uri="{FF2B5EF4-FFF2-40B4-BE49-F238E27FC236}">
                  <a16:creationId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id="{27D9EA27-7B3F-4466-BEBD-7169E9A3A8EE}"/>
              </a:ext>
            </a:extLst>
          </p:cNvPr>
          <p:cNvGrpSpPr>
            <a:grpSpLocks/>
          </p:cNvGrpSpPr>
          <p:nvPr/>
        </p:nvGrpSpPr>
        <p:grpSpPr bwMode="auto">
          <a:xfrm>
            <a:off x="3746143" y="2659179"/>
            <a:ext cx="6146800" cy="638043"/>
            <a:chOff x="1185" y="1792"/>
            <a:chExt cx="4259" cy="442"/>
          </a:xfrm>
        </p:grpSpPr>
        <p:pic>
          <p:nvPicPr>
            <p:cNvPr id="41" name="Picture 7" descr="001">
              <a:extLst>
                <a:ext uri="{FF2B5EF4-FFF2-40B4-BE49-F238E27FC236}">
                  <a16:creationId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5722CE34-1810-4A7F-9A4A-1EE55F501B98}"/>
                </a:ext>
              </a:extLst>
            </p:cNvPr>
            <p:cNvSpPr>
              <a:spLocks noChangeArrowheads="1"/>
            </p:cNvSpPr>
            <p:nvPr/>
          </p:nvSpPr>
          <p:spPr bwMode="auto">
            <a:xfrm>
              <a:off x="1762" y="1866"/>
              <a:ext cx="1929"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Industry Relevance</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3" name="Rectangle 9">
              <a:extLst>
                <a:ext uri="{FF2B5EF4-FFF2-40B4-BE49-F238E27FC236}">
                  <a16:creationId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id="{0C9BAADE-7718-4E4E-9E6B-BBA17C59AB0F}"/>
              </a:ext>
            </a:extLst>
          </p:cNvPr>
          <p:cNvGrpSpPr>
            <a:grpSpLocks/>
          </p:cNvGrpSpPr>
          <p:nvPr/>
        </p:nvGrpSpPr>
        <p:grpSpPr bwMode="auto">
          <a:xfrm>
            <a:off x="3746143" y="3515856"/>
            <a:ext cx="6146800" cy="603692"/>
            <a:chOff x="1185" y="2254"/>
            <a:chExt cx="4259" cy="418"/>
          </a:xfrm>
        </p:grpSpPr>
        <p:pic>
          <p:nvPicPr>
            <p:cNvPr id="45" name="Picture 11" descr="001">
              <a:extLst>
                <a:ext uri="{FF2B5EF4-FFF2-40B4-BE49-F238E27FC236}">
                  <a16:creationId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id="{A8F418D0-6B63-4561-B1FE-2DDA379FDCB7}"/>
                </a:ext>
              </a:extLst>
            </p:cNvPr>
            <p:cNvSpPr>
              <a:spLocks noChangeArrowheads="1"/>
            </p:cNvSpPr>
            <p:nvPr/>
          </p:nvSpPr>
          <p:spPr bwMode="auto">
            <a:xfrm>
              <a:off x="1762" y="2307"/>
              <a:ext cx="211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2200" dirty="0">
                  <a:solidFill>
                    <a:prstClr val="black"/>
                  </a:solidFill>
                  <a:latin typeface="HY헤드라인M" pitchFamily="18" charset="-127"/>
                  <a:ea typeface="HY헤드라인M" pitchFamily="18" charset="-127"/>
                </a:rPr>
                <a:t>Technical Challenges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47" name="Rectangle 13">
              <a:extLst>
                <a:ext uri="{FF2B5EF4-FFF2-40B4-BE49-F238E27FC236}">
                  <a16:creationId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grpSp>
        <p:nvGrpSpPr>
          <p:cNvPr id="48" name="Group 14">
            <a:extLst>
              <a:ext uri="{FF2B5EF4-FFF2-40B4-BE49-F238E27FC236}">
                <a16:creationId xmlns:a16="http://schemas.microsoft.com/office/drawing/2014/main" id="{9DDFF852-8097-48B6-A208-F5EB523A8D4F}"/>
              </a:ext>
            </a:extLst>
          </p:cNvPr>
          <p:cNvGrpSpPr>
            <a:grpSpLocks/>
          </p:cNvGrpSpPr>
          <p:nvPr/>
        </p:nvGrpSpPr>
        <p:grpSpPr bwMode="auto">
          <a:xfrm>
            <a:off x="3746143" y="4307924"/>
            <a:ext cx="6146799" cy="638712"/>
            <a:chOff x="1185" y="2794"/>
            <a:chExt cx="4259" cy="443"/>
          </a:xfrm>
        </p:grpSpPr>
        <p:pic>
          <p:nvPicPr>
            <p:cNvPr id="49" name="Picture 15" descr="001">
              <a:extLst>
                <a:ext uri="{FF2B5EF4-FFF2-40B4-BE49-F238E27FC236}">
                  <a16:creationId xmlns:a16="http://schemas.microsoft.com/office/drawing/2014/main" id="{1B8009BD-0557-4E31-BA9A-D21CEBC3B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835"/>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6">
              <a:extLst>
                <a:ext uri="{FF2B5EF4-FFF2-40B4-BE49-F238E27FC236}">
                  <a16:creationId xmlns:a16="http://schemas.microsoft.com/office/drawing/2014/main" id="{8310B565-7232-4C02-9371-064A02B78B6F}"/>
                </a:ext>
              </a:extLst>
            </p:cNvPr>
            <p:cNvSpPr>
              <a:spLocks noChangeArrowheads="1"/>
            </p:cNvSpPr>
            <p:nvPr/>
          </p:nvSpPr>
          <p:spPr bwMode="auto">
            <a:xfrm>
              <a:off x="1761" y="2888"/>
              <a:ext cx="1872"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rPr>
                <a:t>Goals &amp; Objectives</a:t>
              </a:r>
              <a:endParaRPr kumimoji="0" lang="ko-KR" altLang="en-US" sz="2200" b="0" i="0" u="none" strike="noStrike" kern="1200" cap="none" spc="0" normalizeH="0" baseline="0" noProof="0" dirty="0">
                <a:ln>
                  <a:noFill/>
                </a:ln>
                <a:solidFill>
                  <a:prstClr val="black"/>
                </a:solidFill>
                <a:effectLst/>
                <a:uLnTx/>
                <a:uFillTx/>
                <a:latin typeface="HY헤드라인M" pitchFamily="18" charset="-127"/>
                <a:ea typeface="HY헤드라인M" pitchFamily="18" charset="-127"/>
                <a:cs typeface="+mn-cs"/>
              </a:endParaRPr>
            </a:p>
          </p:txBody>
        </p:sp>
        <p:sp>
          <p:nvSpPr>
            <p:cNvPr id="51" name="Rectangle 17">
              <a:extLst>
                <a:ext uri="{FF2B5EF4-FFF2-40B4-BE49-F238E27FC236}">
                  <a16:creationId xmlns:a16="http://schemas.microsoft.com/office/drawing/2014/main" id="{7775A04D-C61E-4F99-9883-91FA2F3F598B}"/>
                </a:ext>
              </a:extLst>
            </p:cNvPr>
            <p:cNvSpPr>
              <a:spLocks noChangeArrowheads="1"/>
            </p:cNvSpPr>
            <p:nvPr/>
          </p:nvSpPr>
          <p:spPr bwMode="auto">
            <a:xfrm>
              <a:off x="1251" y="2794"/>
              <a:ext cx="444" cy="406"/>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Ⅳ</a:t>
              </a:r>
            </a:p>
          </p:txBody>
        </p:sp>
      </p:grpSp>
      <p:sp>
        <p:nvSpPr>
          <p:cNvPr id="3" name="바닥글 개체 틀 2">
            <a:extLst>
              <a:ext uri="{FF2B5EF4-FFF2-40B4-BE49-F238E27FC236}">
                <a16:creationId xmlns:a16="http://schemas.microsoft.com/office/drawing/2014/main"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21-19-0023-00-0000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par>
                                <p:cTn id="14" presetID="22" presetClass="entr" presetSubtype="8" fill="hold" nodeType="withEffect">
                                  <p:stCondLst>
                                    <p:cond delay="340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C9E5B0F-7730-408C-8B72-103AFCA15723}"/>
              </a:ext>
            </a:extLst>
          </p:cNvPr>
          <p:cNvSpPr>
            <a:spLocks noGrp="1"/>
          </p:cNvSpPr>
          <p:nvPr>
            <p:ph type="title"/>
          </p:nvPr>
        </p:nvSpPr>
        <p:spPr/>
        <p:txBody>
          <a:bodyPr/>
          <a:lstStyle/>
          <a:p>
            <a:r>
              <a:rPr lang="en-US" altLang="ko-KR" dirty="0"/>
              <a:t>Industry Problems (VR Sickness)</a:t>
            </a:r>
            <a:endParaRPr lang="ko-KR" altLang="en-US" dirty="0"/>
          </a:p>
        </p:txBody>
      </p:sp>
      <p:sp>
        <p:nvSpPr>
          <p:cNvPr id="3" name="바닥글 개체 틀 2">
            <a:extLst>
              <a:ext uri="{FF2B5EF4-FFF2-40B4-BE49-F238E27FC236}">
                <a16:creationId xmlns:a16="http://schemas.microsoft.com/office/drawing/2014/main" id="{B39F8C20-B1E4-4A0F-B62E-98264AAD3D3E}"/>
              </a:ext>
            </a:extLst>
          </p:cNvPr>
          <p:cNvSpPr>
            <a:spLocks noGrp="1"/>
          </p:cNvSpPr>
          <p:nvPr>
            <p:ph type="ftr" sz="quarter" idx="3"/>
          </p:nvPr>
        </p:nvSpPr>
        <p:spPr/>
        <p:txBody>
          <a:bodyPr/>
          <a:lstStyle/>
          <a:p>
            <a:r>
              <a:rPr lang="en-US" altLang="ko-KR" dirty="0"/>
              <a:t>21-19-0023-00-0000</a:t>
            </a:r>
            <a:endParaRPr lang="ko-KR" altLang="en-US" dirty="0"/>
          </a:p>
        </p:txBody>
      </p:sp>
      <p:sp>
        <p:nvSpPr>
          <p:cNvPr id="4" name="슬라이드 번호 개체 틀 3">
            <a:extLst>
              <a:ext uri="{FF2B5EF4-FFF2-40B4-BE49-F238E27FC236}">
                <a16:creationId xmlns:a16="http://schemas.microsoft.com/office/drawing/2014/main"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grpSp>
        <p:nvGrpSpPr>
          <p:cNvPr id="5" name="그룹 4">
            <a:extLst>
              <a:ext uri="{FF2B5EF4-FFF2-40B4-BE49-F238E27FC236}">
                <a16:creationId xmlns:a16="http://schemas.microsoft.com/office/drawing/2014/main" id="{D4B95099-59B1-454A-BC96-036AED58F178}"/>
              </a:ext>
            </a:extLst>
          </p:cNvPr>
          <p:cNvGrpSpPr/>
          <p:nvPr/>
        </p:nvGrpSpPr>
        <p:grpSpPr>
          <a:xfrm>
            <a:off x="2749797" y="968996"/>
            <a:ext cx="8139492" cy="3113795"/>
            <a:chOff x="1588168" y="2080775"/>
            <a:chExt cx="8113551" cy="3645574"/>
          </a:xfrm>
        </p:grpSpPr>
        <p:sp>
          <p:nvSpPr>
            <p:cNvPr id="6" name="타원 5">
              <a:extLst>
                <a:ext uri="{FF2B5EF4-FFF2-40B4-BE49-F238E27FC236}">
                  <a16:creationId xmlns:a16="http://schemas.microsoft.com/office/drawing/2014/main" id="{037AEE1A-478F-4558-82E2-F5D60A9C4BD2}"/>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7D02C100-7BAC-4747-B333-AE1296EF719C}"/>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a:extLst>
                <a:ext uri="{FF2B5EF4-FFF2-40B4-BE49-F238E27FC236}">
                  <a16:creationId xmlns:a16="http://schemas.microsoft.com/office/drawing/2014/main" id="{D0C42240-B9E2-4C27-8602-FCE9D912EB2E}"/>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300D14F0-7CE2-4F27-B9A0-65A2BAB12E65}"/>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10" name="타원 9">
              <a:extLst>
                <a:ext uri="{FF2B5EF4-FFF2-40B4-BE49-F238E27FC236}">
                  <a16:creationId xmlns:a16="http://schemas.microsoft.com/office/drawing/2014/main" id="{C365B1BE-FD35-4A32-9299-F849D682C9DA}"/>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 name="타원 10">
              <a:extLst>
                <a:ext uri="{FF2B5EF4-FFF2-40B4-BE49-F238E27FC236}">
                  <a16:creationId xmlns:a16="http://schemas.microsoft.com/office/drawing/2014/main" id="{A447FB23-E9D0-43C9-B2D1-FE01E6CCE484}"/>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E2219809-F273-46D7-8F66-AA8D041A84D3}"/>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13" name="타원 12">
              <a:extLst>
                <a:ext uri="{FF2B5EF4-FFF2-40B4-BE49-F238E27FC236}">
                  <a16:creationId xmlns:a16="http://schemas.microsoft.com/office/drawing/2014/main" id="{B5E98E1F-6DC2-4F34-89E4-14DBD036AD1F}"/>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ECB3A27D-6DA1-4394-8CBD-DC7341E529BE}"/>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6EB87253-D1A6-4E8C-AD80-043BF5AB4CA8}"/>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16" name="타원 15">
              <a:extLst>
                <a:ext uri="{FF2B5EF4-FFF2-40B4-BE49-F238E27FC236}">
                  <a16:creationId xmlns:a16="http://schemas.microsoft.com/office/drawing/2014/main" id="{666B2F9A-82C2-4DF9-9363-38D8BAF28EDE}"/>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336F2AA-D65A-4A09-A0A4-C1111022F0F5}"/>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62ED88-3AE2-45CB-A191-7DD196F77A6F}"/>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A67E114-E809-46C5-B12D-F9FF21ADFBF6}"/>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0E334D15-0834-4F52-BBB9-4FC8D64603F9}"/>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8771D8F-9FAA-4B75-9046-5B01DD550DFF}"/>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22" name="그룹 21">
            <a:extLst>
              <a:ext uri="{FF2B5EF4-FFF2-40B4-BE49-F238E27FC236}">
                <a16:creationId xmlns:a16="http://schemas.microsoft.com/office/drawing/2014/main" id="{689E3776-BE19-4616-83C8-D61DC505C4F4}"/>
              </a:ext>
            </a:extLst>
          </p:cNvPr>
          <p:cNvGrpSpPr/>
          <p:nvPr/>
        </p:nvGrpSpPr>
        <p:grpSpPr>
          <a:xfrm>
            <a:off x="2169044" y="3910819"/>
            <a:ext cx="4324980" cy="2209948"/>
            <a:chOff x="2001352" y="1066800"/>
            <a:chExt cx="8872749" cy="4472357"/>
          </a:xfrm>
        </p:grpSpPr>
        <p:pic>
          <p:nvPicPr>
            <p:cNvPr id="23" name="Picture 2" descr="C:\Users\HyunTaek Kim\Desktop\94582-004-FC5B44D5.jpg">
              <a:extLst>
                <a:ext uri="{FF2B5EF4-FFF2-40B4-BE49-F238E27FC236}">
                  <a16:creationId xmlns:a16="http://schemas.microsoft.com/office/drawing/2014/main" id="{4402FF52-C3BA-434E-8F16-8F9E45C7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63185CC8-F21A-4084-9404-7357DCDE4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직선 연결선 24">
              <a:extLst>
                <a:ext uri="{FF2B5EF4-FFF2-40B4-BE49-F238E27FC236}">
                  <a16:creationId xmlns:a16="http://schemas.microsoft.com/office/drawing/2014/main" id="{C24F82B9-8F25-4BF6-B850-509B0645C84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26" name="TextBox 25">
              <a:extLst>
                <a:ext uri="{FF2B5EF4-FFF2-40B4-BE49-F238E27FC236}">
                  <a16:creationId xmlns:a16="http://schemas.microsoft.com/office/drawing/2014/main" id="{77BBDC6F-E164-4078-BDB4-C8F2B6A5B9FA}"/>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27" name="TextBox 26">
            <a:extLst>
              <a:ext uri="{FF2B5EF4-FFF2-40B4-BE49-F238E27FC236}">
                <a16:creationId xmlns:a16="http://schemas.microsoft.com/office/drawing/2014/main" id="{75EC477C-2EB9-485E-8957-7D36A72F7C19}"/>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Tree>
    <p:extLst>
      <p:ext uri="{BB962C8B-B14F-4D97-AF65-F5344CB8AC3E}">
        <p14:creationId xmlns:p14="http://schemas.microsoft.com/office/powerpoint/2010/main" val="124580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Industry Problems (QoE vs QoS)</a:t>
            </a:r>
            <a:endParaRPr lang="ko-KR" altLang="en-US" dirty="0"/>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dirty="0"/>
              <a:t>21-19-0023-00-0000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pic>
        <p:nvPicPr>
          <p:cNvPr id="33" name="그림 32">
            <a:extLst>
              <a:ext uri="{FF2B5EF4-FFF2-40B4-BE49-F238E27FC236}">
                <a16:creationId xmlns:a16="http://schemas.microsoft.com/office/drawing/2014/main" id="{8B5AFC27-CC40-4136-92EF-FD7386FFB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350" y="1078966"/>
            <a:ext cx="2786273" cy="1773927"/>
          </a:xfrm>
          <a:prstGeom prst="rect">
            <a:avLst/>
          </a:prstGeom>
        </p:spPr>
      </p:pic>
      <p:grpSp>
        <p:nvGrpSpPr>
          <p:cNvPr id="34" name="그룹 33">
            <a:extLst>
              <a:ext uri="{FF2B5EF4-FFF2-40B4-BE49-F238E27FC236}">
                <a16:creationId xmlns:a16="http://schemas.microsoft.com/office/drawing/2014/main" id="{3140556B-BBF1-4FA1-A19F-41ABC223383C}"/>
              </a:ext>
            </a:extLst>
          </p:cNvPr>
          <p:cNvGrpSpPr/>
          <p:nvPr/>
        </p:nvGrpSpPr>
        <p:grpSpPr>
          <a:xfrm>
            <a:off x="2595749" y="3325627"/>
            <a:ext cx="8498472" cy="2604589"/>
            <a:chOff x="1534816" y="5462880"/>
            <a:chExt cx="21314368" cy="6532370"/>
          </a:xfrm>
        </p:grpSpPr>
        <p:sp>
          <p:nvSpPr>
            <p:cNvPr id="35" name="모서리가 둥근 직사각형 11">
              <a:extLst>
                <a:ext uri="{FF2B5EF4-FFF2-40B4-BE49-F238E27FC236}">
                  <a16:creationId xmlns:a16="http://schemas.microsoft.com/office/drawing/2014/main" id="{8E352D12-1A7E-4863-995F-89D7FCB10340}"/>
                </a:ext>
              </a:extLst>
            </p:cNvPr>
            <p:cNvSpPr/>
            <p:nvPr/>
          </p:nvSpPr>
          <p:spPr>
            <a:xfrm>
              <a:off x="1534816" y="5585745"/>
              <a:ext cx="21314368" cy="6409505"/>
            </a:xfrm>
            <a:prstGeom prst="roundRect">
              <a:avLst>
                <a:gd name="adj" fmla="val 4784"/>
              </a:avLst>
            </a:prstGeom>
            <a:solidFill>
              <a:sysClr val="windowText" lastClr="000000">
                <a:lumMod val="85000"/>
                <a:lumOff val="15000"/>
              </a:sysClr>
            </a:solidFill>
            <a:ln w="28575" cap="flat" cmpd="sng" algn="ctr">
              <a:solidFill>
                <a:sysClr val="window" lastClr="FFFFFF"/>
              </a:solidFill>
              <a:prstDash val="solid"/>
              <a:miter lim="800000"/>
            </a:ln>
            <a:effectLst/>
          </p:spPr>
          <p:txBody>
            <a:bodyPr rtlCol="0" anchor="ctr"/>
            <a:lstStyle/>
            <a:p>
              <a:pPr marL="282575" marR="0" lvl="0" indent="-196850" algn="l" defTabSz="914400" rtl="0" eaLnBrk="1" fontAlgn="auto" latinLnBrk="1" hangingPunct="1">
                <a:lnSpc>
                  <a:spcPct val="150000"/>
                </a:lnSpc>
                <a:spcBef>
                  <a:spcPts val="0"/>
                </a:spcBef>
                <a:spcAft>
                  <a:spcPts val="0"/>
                </a:spcAft>
                <a:buClrTx/>
                <a:buSzTx/>
                <a:buFont typeface="Arial" pitchFamily="34" charset="0"/>
                <a:buChar char="•"/>
                <a:tabLst/>
                <a:defRPr/>
              </a:pPr>
              <a:endParaRPr kumimoji="0" lang="ko-KR" altLang="en-US" sz="1050" b="1" i="0" u="none" strike="noStrike" kern="0" cap="none" spc="0" normalizeH="0" baseline="0" noProof="0" dirty="0">
                <a:ln>
                  <a:noFill/>
                </a:ln>
                <a:solidFill>
                  <a:srgbClr val="FF0000"/>
                </a:solidFill>
                <a:effectLst/>
                <a:uLnTx/>
                <a:uFillTx/>
                <a:latin typeface="맑은 고딕" panose="020B0503020000020004" pitchFamily="50" charset="-127"/>
                <a:ea typeface="맑은 고딕" panose="020B0503020000020004" pitchFamily="50" charset="-127"/>
                <a:cs typeface="+mn-cs"/>
              </a:endParaRPr>
            </a:p>
          </p:txBody>
        </p:sp>
        <p:sp>
          <p:nvSpPr>
            <p:cNvPr id="36" name="위쪽 화살표 12">
              <a:extLst>
                <a:ext uri="{FF2B5EF4-FFF2-40B4-BE49-F238E27FC236}">
                  <a16:creationId xmlns:a16="http://schemas.microsoft.com/office/drawing/2014/main" id="{993FF6C7-CF32-4826-9195-12F5225643C9}"/>
                </a:ext>
              </a:extLst>
            </p:cNvPr>
            <p:cNvSpPr/>
            <p:nvPr/>
          </p:nvSpPr>
          <p:spPr>
            <a:xfrm rot="5400000">
              <a:off x="15423414" y="7043287"/>
              <a:ext cx="1089066" cy="1872208"/>
            </a:xfrm>
            <a:prstGeom prst="upArrow">
              <a:avLst>
                <a:gd name="adj1" fmla="val 50000"/>
                <a:gd name="adj2" fmla="val 4157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pic>
          <p:nvPicPr>
            <p:cNvPr id="37" name="그림 22" descr="sit.png">
              <a:extLst>
                <a:ext uri="{FF2B5EF4-FFF2-40B4-BE49-F238E27FC236}">
                  <a16:creationId xmlns:a16="http://schemas.microsoft.com/office/drawing/2014/main" id="{594B1F95-2572-4ABA-9F74-5DA39460CA24}"/>
                </a:ext>
              </a:extLst>
            </p:cNvPr>
            <p:cNvPicPr>
              <a:picLocks noChangeAspect="1"/>
            </p:cNvPicPr>
            <p:nvPr/>
          </p:nvPicPr>
          <p:blipFill>
            <a:blip r:embed="rId3" cstate="print"/>
            <a:stretch>
              <a:fillRect/>
            </a:stretch>
          </p:blipFill>
          <p:spPr>
            <a:xfrm>
              <a:off x="3230573" y="6407319"/>
              <a:ext cx="2448272" cy="3442126"/>
            </a:xfrm>
            <a:prstGeom prst="rect">
              <a:avLst/>
            </a:prstGeom>
          </p:spPr>
        </p:pic>
        <p:pic>
          <p:nvPicPr>
            <p:cNvPr id="38" name="그림 37" descr="walk.png">
              <a:extLst>
                <a:ext uri="{FF2B5EF4-FFF2-40B4-BE49-F238E27FC236}">
                  <a16:creationId xmlns:a16="http://schemas.microsoft.com/office/drawing/2014/main" id="{9E3F68E5-451A-49D1-8CC1-BEA3E395C5B5}"/>
                </a:ext>
              </a:extLst>
            </p:cNvPr>
            <p:cNvPicPr>
              <a:picLocks noChangeAspect="1"/>
            </p:cNvPicPr>
            <p:nvPr/>
          </p:nvPicPr>
          <p:blipFill>
            <a:blip r:embed="rId4" cstate="print"/>
            <a:stretch>
              <a:fillRect/>
            </a:stretch>
          </p:blipFill>
          <p:spPr>
            <a:xfrm>
              <a:off x="11140723" y="6426746"/>
              <a:ext cx="2102554" cy="3384375"/>
            </a:xfrm>
            <a:prstGeom prst="rect">
              <a:avLst/>
            </a:prstGeom>
          </p:spPr>
        </p:pic>
        <p:pic>
          <p:nvPicPr>
            <p:cNvPr id="39" name="그림 12" descr="dizzy_03.png">
              <a:extLst>
                <a:ext uri="{FF2B5EF4-FFF2-40B4-BE49-F238E27FC236}">
                  <a16:creationId xmlns:a16="http://schemas.microsoft.com/office/drawing/2014/main" id="{B0351F82-8F18-4B8F-8F2C-6F04E58F1771}"/>
                </a:ext>
              </a:extLst>
            </p:cNvPr>
            <p:cNvPicPr>
              <a:picLocks noChangeAspect="1"/>
            </p:cNvPicPr>
            <p:nvPr/>
          </p:nvPicPr>
          <p:blipFill>
            <a:blip r:embed="rId5" cstate="print"/>
            <a:stretch>
              <a:fillRect/>
            </a:stretch>
          </p:blipFill>
          <p:spPr>
            <a:xfrm>
              <a:off x="18241466" y="5462880"/>
              <a:ext cx="2769459" cy="4752528"/>
            </a:xfrm>
            <a:prstGeom prst="rect">
              <a:avLst/>
            </a:prstGeom>
          </p:spPr>
        </p:pic>
        <p:sp>
          <p:nvSpPr>
            <p:cNvPr id="40" name="왼쪽/오른쪽 화살표 16">
              <a:extLst>
                <a:ext uri="{FF2B5EF4-FFF2-40B4-BE49-F238E27FC236}">
                  <a16:creationId xmlns:a16="http://schemas.microsoft.com/office/drawing/2014/main" id="{2A6E98CB-EF25-4626-BE6A-580362EA6869}"/>
                </a:ext>
              </a:extLst>
            </p:cNvPr>
            <p:cNvSpPr/>
            <p:nvPr/>
          </p:nvSpPr>
          <p:spPr>
            <a:xfrm>
              <a:off x="6792194" y="7290842"/>
              <a:ext cx="2880320" cy="1147797"/>
            </a:xfrm>
            <a:prstGeom prst="leftRightArrow">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6BCDD3C4-DED9-4BAC-B52D-BE62717E20E4}"/>
                </a:ext>
              </a:extLst>
            </p:cNvPr>
            <p:cNvSpPr txBox="1"/>
            <p:nvPr/>
          </p:nvSpPr>
          <p:spPr>
            <a:xfrm>
              <a:off x="7656633" y="8418741"/>
              <a:ext cx="1243099" cy="1003485"/>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prstClr val="white">
                      <a:lumMod val="95000"/>
                    </a:prstClr>
                  </a:solidFill>
                  <a:effectLst/>
                  <a:uLnTx/>
                  <a:uFillTx/>
                  <a:latin typeface="맑은 고딕" panose="020B0503020000020004" pitchFamily="50" charset="-127"/>
                  <a:ea typeface="맑은 고딕" panose="020B0503020000020004" pitchFamily="50" charset="-127"/>
                  <a:cs typeface="+mn-cs"/>
                </a:rPr>
                <a:t>VS</a:t>
              </a:r>
              <a:endParaRPr kumimoji="0" lang="ko-KR" altLang="en-US" sz="2000" b="1" i="0" u="none" strike="noStrike" kern="0" cap="none" spc="0" normalizeH="0" baseline="0" noProof="0" dirty="0">
                <a:ln>
                  <a:noFill/>
                </a:ln>
                <a:solidFill>
                  <a:prstClr val="white">
                    <a:lumMod val="95000"/>
                  </a:prstClr>
                </a:solidFill>
                <a:effectLst/>
                <a:uLnTx/>
                <a:uFillTx/>
                <a:latin typeface="맑은 고딕" panose="020B0503020000020004" pitchFamily="50" charset="-127"/>
                <a:ea typeface="맑은 고딕" panose="020B0503020000020004" pitchFamily="50" charset="-127"/>
                <a:cs typeface="+mn-cs"/>
              </a:endParaRPr>
            </a:p>
          </p:txBody>
        </p:sp>
        <p:sp>
          <p:nvSpPr>
            <p:cNvPr id="42" name="TextBox 41">
              <a:extLst>
                <a:ext uri="{FF2B5EF4-FFF2-40B4-BE49-F238E27FC236}">
                  <a16:creationId xmlns:a16="http://schemas.microsoft.com/office/drawing/2014/main" id="{AC01CE12-7A06-4044-95A6-3184FAD7DE49}"/>
                </a:ext>
              </a:extLst>
            </p:cNvPr>
            <p:cNvSpPr txBox="1"/>
            <p:nvPr/>
          </p:nvSpPr>
          <p:spPr>
            <a:xfrm>
              <a:off x="2153949" y="10235601"/>
              <a:ext cx="5067592" cy="979361"/>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맑은 고딕" panose="020F0502020204030204"/>
                  <a:ea typeface="+mn-ea"/>
                  <a:cs typeface="+mn-cs"/>
                </a:rPr>
                <a:t>Top-down Process </a:t>
              </a:r>
            </a:p>
          </p:txBody>
        </p:sp>
        <p:sp>
          <p:nvSpPr>
            <p:cNvPr id="43" name="TextBox 42">
              <a:extLst>
                <a:ext uri="{FF2B5EF4-FFF2-40B4-BE49-F238E27FC236}">
                  <a16:creationId xmlns:a16="http://schemas.microsoft.com/office/drawing/2014/main" id="{BD8B2616-0821-495D-B087-18B9DEA21463}"/>
                </a:ext>
              </a:extLst>
            </p:cNvPr>
            <p:cNvSpPr txBox="1"/>
            <p:nvPr/>
          </p:nvSpPr>
          <p:spPr>
            <a:xfrm>
              <a:off x="9566696" y="10284063"/>
              <a:ext cx="5250600" cy="979361"/>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맑은 고딕" panose="020F0502020204030204"/>
                  <a:ea typeface="+mn-ea"/>
                  <a:cs typeface="+mn-cs"/>
                </a:rPr>
                <a:t>Bottom-up Process </a:t>
              </a:r>
            </a:p>
          </p:txBody>
        </p:sp>
        <p:sp>
          <p:nvSpPr>
            <p:cNvPr id="44" name="TextBox 43">
              <a:extLst>
                <a:ext uri="{FF2B5EF4-FFF2-40B4-BE49-F238E27FC236}">
                  <a16:creationId xmlns:a16="http://schemas.microsoft.com/office/drawing/2014/main" id="{BD75B470-1D4D-4C96-A15B-7FF3A73867C1}"/>
                </a:ext>
              </a:extLst>
            </p:cNvPr>
            <p:cNvSpPr txBox="1"/>
            <p:nvPr/>
          </p:nvSpPr>
          <p:spPr>
            <a:xfrm>
              <a:off x="17257172" y="10200529"/>
              <a:ext cx="5367191" cy="1133742"/>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srgbClr val="FFC000"/>
                  </a:solidFill>
                  <a:effectLst/>
                  <a:uLnTx/>
                  <a:uFillTx/>
                  <a:latin typeface="맑은 고딕" panose="020B0503020000020004" pitchFamily="50" charset="-127"/>
                  <a:ea typeface="맑은 고딕" panose="020B0503020000020004" pitchFamily="50" charset="-127"/>
                  <a:cs typeface="+mn-cs"/>
                </a:rPr>
                <a:t>Motion Sickness</a:t>
              </a:r>
              <a:endParaRPr kumimoji="0" lang="ko-KR" altLang="en-US" sz="2000" b="1" i="0" u="none" strike="noStrike" kern="0" cap="none" spc="0" normalizeH="0" baseline="0" noProof="0" dirty="0">
                <a:ln>
                  <a:noFill/>
                </a:ln>
                <a:solidFill>
                  <a:srgbClr val="FFC000"/>
                </a:solidFill>
                <a:effectLst/>
                <a:uLnTx/>
                <a:uFillTx/>
                <a:latin typeface="맑은 고딕" panose="020B0503020000020004" pitchFamily="50" charset="-127"/>
                <a:ea typeface="맑은 고딕" panose="020B0503020000020004" pitchFamily="50" charset="-127"/>
                <a:cs typeface="+mn-cs"/>
              </a:endParaRPr>
            </a:p>
          </p:txBody>
        </p:sp>
      </p:grpSp>
      <p:sp>
        <p:nvSpPr>
          <p:cNvPr id="45" name="TextBox 44">
            <a:extLst>
              <a:ext uri="{FF2B5EF4-FFF2-40B4-BE49-F238E27FC236}">
                <a16:creationId xmlns:a16="http://schemas.microsoft.com/office/drawing/2014/main" id="{FB903489-B813-4045-9A33-328C47169179}"/>
              </a:ext>
            </a:extLst>
          </p:cNvPr>
          <p:cNvSpPr txBox="1"/>
          <p:nvPr/>
        </p:nvSpPr>
        <p:spPr>
          <a:xfrm>
            <a:off x="5989290" y="961629"/>
            <a:ext cx="5182890" cy="2312877"/>
          </a:xfrm>
          <a:prstGeom prst="rect">
            <a:avLst/>
          </a:prstGeom>
          <a:noFill/>
        </p:spPr>
        <p:txBody>
          <a:bodyPr wrap="square" rtlCol="0">
            <a:spAutoFit/>
          </a:bodyPr>
          <a:lstStyle/>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VR </a:t>
            </a:r>
            <a:r>
              <a:rPr lang="en-US" altLang="ko-KR" sz="1400" b="1" spc="-100" dirty="0">
                <a:solidFill>
                  <a:srgbClr val="44546A"/>
                </a:solidFill>
                <a:latin typeface="맑은 고딕" panose="020F0502020204030204"/>
                <a:ea typeface="나눔고딕" panose="020D0604000000000000" pitchFamily="50" charset="-127"/>
              </a:rPr>
              <a:t>HMD delivers S3D images directly to human eyes within 5 cm</a:t>
            </a:r>
            <a:r>
              <a:rPr lang="ko-KR" altLang="en-US" sz="1400" b="1" spc="-100" dirty="0">
                <a:solidFill>
                  <a:srgbClr val="44546A"/>
                </a:solidFill>
                <a:latin typeface="맑은 고딕" panose="020F0502020204030204"/>
                <a:ea typeface="나눔고딕" panose="020D0604000000000000" pitchFamily="50" charset="-127"/>
              </a:rPr>
              <a:t> </a:t>
            </a:r>
            <a:r>
              <a:rPr lang="en-US" altLang="ko-KR" sz="1400" b="1" spc="-100" dirty="0">
                <a:solidFill>
                  <a:srgbClr val="44546A"/>
                </a:solidFill>
                <a:latin typeface="맑은 고딕" panose="020F0502020204030204"/>
                <a:ea typeface="나눔고딕" panose="020D0604000000000000" pitchFamily="50" charset="-127"/>
              </a:rPr>
              <a:t>distance between the display and the eyes and this directly affects human sensory system.</a:t>
            </a:r>
            <a:endPar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endParaRPr>
          </a:p>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lang="en-US" altLang="ko-KR" sz="1400" b="1" spc="-100" dirty="0">
                <a:solidFill>
                  <a:srgbClr val="44546A"/>
                </a:solidFill>
                <a:latin typeface="맑은 고딕" panose="020F0502020204030204"/>
                <a:ea typeface="나눔고딕" panose="020D0604000000000000" pitchFamily="50" charset="-127"/>
              </a:rPr>
              <a:t>VR</a:t>
            </a:r>
            <a:r>
              <a:rPr lang="ko-KR" altLang="en-US" sz="1400" b="1" spc="-100" dirty="0">
                <a:solidFill>
                  <a:srgbClr val="44546A"/>
                </a:solidFill>
                <a:latin typeface="맑은 고딕" panose="020F0502020204030204"/>
                <a:ea typeface="나눔고딕" panose="020D0604000000000000" pitchFamily="50" charset="-127"/>
              </a:rPr>
              <a:t> </a:t>
            </a:r>
            <a:r>
              <a:rPr lang="en-US" altLang="ko-KR" sz="1400" b="1" spc="-100" dirty="0">
                <a:solidFill>
                  <a:srgbClr val="44546A"/>
                </a:solidFill>
                <a:latin typeface="맑은 고딕" panose="020F0502020204030204"/>
                <a:ea typeface="나눔고딕" panose="020D0604000000000000" pitchFamily="50" charset="-127"/>
              </a:rPr>
              <a:t>content provides fully immersive experience where the user feels he/she is actually in the VR world, bad quality of experience can cause VR sickness easier than the normal flat screen (Hence, QoE is more important than QoS)</a:t>
            </a:r>
          </a:p>
        </p:txBody>
      </p:sp>
    </p:spTree>
    <p:extLst>
      <p:ext uri="{BB962C8B-B14F-4D97-AF65-F5344CB8AC3E}">
        <p14:creationId xmlns:p14="http://schemas.microsoft.com/office/powerpoint/2010/main" val="29978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801A6FF-E367-42C5-9585-90605E5B0D37}"/>
              </a:ext>
            </a:extLst>
          </p:cNvPr>
          <p:cNvSpPr>
            <a:spLocks noGrp="1"/>
          </p:cNvSpPr>
          <p:nvPr>
            <p:ph type="title"/>
          </p:nvPr>
        </p:nvSpPr>
        <p:spPr/>
        <p:txBody>
          <a:bodyPr/>
          <a:lstStyle/>
          <a:p>
            <a:r>
              <a:rPr lang="en-US" altLang="ko-KR" dirty="0"/>
              <a:t>Industry Relevance</a:t>
            </a:r>
            <a:endParaRPr lang="ko-KR" altLang="en-US" dirty="0"/>
          </a:p>
        </p:txBody>
      </p:sp>
      <p:sp>
        <p:nvSpPr>
          <p:cNvPr id="3" name="바닥글 개체 틀 2">
            <a:extLst>
              <a:ext uri="{FF2B5EF4-FFF2-40B4-BE49-F238E27FC236}">
                <a16:creationId xmlns:a16="http://schemas.microsoft.com/office/drawing/2014/main" id="{A4FF2C5B-49C8-461A-9F36-AEEE9452B7DF}"/>
              </a:ext>
            </a:extLst>
          </p:cNvPr>
          <p:cNvSpPr>
            <a:spLocks noGrp="1"/>
          </p:cNvSpPr>
          <p:nvPr>
            <p:ph type="ftr" sz="quarter" idx="3"/>
          </p:nvPr>
        </p:nvSpPr>
        <p:spPr/>
        <p:txBody>
          <a:bodyPr/>
          <a:lstStyle/>
          <a:p>
            <a:r>
              <a:rPr lang="en-US" altLang="ko-KR" dirty="0"/>
              <a:t>21-19-0023-00-0000</a:t>
            </a:r>
            <a:endParaRPr lang="ko-KR" altLang="en-US" dirty="0"/>
          </a:p>
        </p:txBody>
      </p:sp>
      <p:sp>
        <p:nvSpPr>
          <p:cNvPr id="4" name="슬라이드 번호 개체 틀 3">
            <a:extLst>
              <a:ext uri="{FF2B5EF4-FFF2-40B4-BE49-F238E27FC236}">
                <a16:creationId xmlns:a16="http://schemas.microsoft.com/office/drawing/2014/main" id="{14C5E4F2-3CF5-4572-87FB-C8B9DD0C2804}"/>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
        <p:nvSpPr>
          <p:cNvPr id="6" name="TextBox 5">
            <a:extLst>
              <a:ext uri="{FF2B5EF4-FFF2-40B4-BE49-F238E27FC236}">
                <a16:creationId xmlns:a16="http://schemas.microsoft.com/office/drawing/2014/main" id="{41F278DE-C35B-4581-B70A-808D0BDF2255}"/>
              </a:ext>
            </a:extLst>
          </p:cNvPr>
          <p:cNvSpPr txBox="1"/>
          <p:nvPr/>
        </p:nvSpPr>
        <p:spPr>
          <a:xfrm>
            <a:off x="1956985" y="1131288"/>
            <a:ext cx="8714792" cy="5181803"/>
          </a:xfrm>
          <a:prstGeom prst="rect">
            <a:avLst/>
          </a:prstGeom>
          <a:noFill/>
        </p:spPr>
        <p:txBody>
          <a:bodyPr wrap="square" rtlCol="0">
            <a:spAutoFit/>
          </a:bodyPr>
          <a:lstStyle>
            <a:defPPr>
              <a:defRPr lang="ko-KR"/>
            </a:defPPr>
            <a:lvl1pPr marL="354013" indent="-354013">
              <a:lnSpc>
                <a:spcPct val="150000"/>
              </a:lnSpc>
              <a:buFont typeface="Wingdings" panose="05000000000000000000" pitchFamily="2" charset="2"/>
              <a:buChar char="v"/>
              <a:defRPr sz="2000" b="1" spc="-75">
                <a:solidFill>
                  <a:schemeClr val="tx2"/>
                </a:solidFill>
                <a:ea typeface="나눔고딕" panose="020D0604000000000000" pitchFamily="50" charset="-127"/>
              </a:defRPr>
            </a:lvl1pPr>
            <a:lvl2pPr marL="742950" lvl="1" indent="-285750">
              <a:lnSpc>
                <a:spcPct val="150000"/>
              </a:lnSpc>
              <a:buFont typeface="Wingdings" panose="05000000000000000000" pitchFamily="2" charset="2"/>
              <a:buChar char="l"/>
              <a:defRPr sz="2000"/>
            </a:lvl2pPr>
            <a:lvl3pPr marL="1200150" lvl="2" indent="-285750">
              <a:lnSpc>
                <a:spcPct val="150000"/>
              </a:lnSpc>
              <a:buFont typeface="Arial" panose="020B0604020202020204" pitchFamily="34" charset="0"/>
              <a:buChar char="•"/>
              <a:defRPr sz="2000"/>
            </a:lvl3pPr>
            <a:lvl4pPr lvl="3">
              <a:lnSpc>
                <a:spcPct val="150000"/>
              </a:lnSpc>
            </a:lvl4pPr>
          </a:lstStyle>
          <a:p>
            <a:pPr>
              <a:lnSpc>
                <a:spcPct val="130000"/>
              </a:lnSpc>
            </a:pPr>
            <a:r>
              <a:rPr lang="en-US" altLang="ko-KR" sz="1600" dirty="0">
                <a:latin typeface="Times New Roman" panose="02020603050405020304" pitchFamily="18" charset="0"/>
                <a:cs typeface="Times New Roman" panose="02020603050405020304" pitchFamily="18" charset="0"/>
              </a:rPr>
              <a:t>Industry Beneficiaries for Network Standards</a:t>
            </a:r>
          </a:p>
          <a:p>
            <a:pPr>
              <a:lnSpc>
                <a:spcPct val="130000"/>
              </a:lnSpc>
            </a:pPr>
            <a:endParaRPr lang="en-US" altLang="ko-KR" sz="1600" dirty="0">
              <a:latin typeface="Times New Roman" panose="02020603050405020304" pitchFamily="18" charset="0"/>
              <a:cs typeface="Times New Roman" panose="02020603050405020304" pitchFamily="18" charset="0"/>
            </a:endParaRPr>
          </a:p>
          <a:p>
            <a:pPr lvl="1">
              <a:lnSpc>
                <a:spcPct val="130000"/>
              </a:lnSpc>
            </a:pPr>
            <a:r>
              <a:rPr lang="en-US" altLang="ko-KR" sz="1600" dirty="0">
                <a:latin typeface="Times New Roman" panose="02020603050405020304" pitchFamily="18" charset="0"/>
                <a:cs typeface="Times New Roman" panose="02020603050405020304" pitchFamily="18" charset="0"/>
              </a:rPr>
              <a:t>Mobile Network Infrastructure Providers</a:t>
            </a:r>
          </a:p>
          <a:p>
            <a:pPr lvl="2">
              <a:lnSpc>
                <a:spcPct val="130000"/>
              </a:lnSpc>
            </a:pPr>
            <a:r>
              <a:rPr lang="en-US" altLang="ko-KR" sz="1600" dirty="0">
                <a:latin typeface="Times New Roman" panose="02020603050405020304" pitchFamily="18" charset="0"/>
                <a:cs typeface="Times New Roman" panose="02020603050405020304" pitchFamily="18" charset="0"/>
              </a:rPr>
              <a:t>Immediate killer app for 5G is immersive media (VR &amp; AR) for Telecom Companies</a:t>
            </a:r>
          </a:p>
          <a:p>
            <a:pPr lvl="2">
              <a:lnSpc>
                <a:spcPct val="130000"/>
              </a:lnSpc>
            </a:pPr>
            <a:r>
              <a:rPr lang="en-US" altLang="ko-KR" sz="1600" dirty="0">
                <a:latin typeface="Times New Roman" panose="02020603050405020304" pitchFamily="18" charset="0"/>
                <a:cs typeface="Times New Roman" panose="02020603050405020304" pitchFamily="18" charset="0"/>
              </a:rPr>
              <a:t>Need to have good VR QoE to grab more users to their 5G network</a:t>
            </a:r>
          </a:p>
          <a:p>
            <a:pPr lvl="1">
              <a:lnSpc>
                <a:spcPct val="130000"/>
              </a:lnSpc>
            </a:pPr>
            <a:r>
              <a:rPr lang="en-US" altLang="ko-KR" sz="1600" dirty="0">
                <a:latin typeface="Times New Roman" panose="02020603050405020304" pitchFamily="18" charset="0"/>
                <a:cs typeface="Times New Roman" panose="02020603050405020304" pitchFamily="18" charset="0"/>
              </a:rPr>
              <a:t>HMD Manufacturers </a:t>
            </a:r>
          </a:p>
          <a:p>
            <a:pPr lvl="2">
              <a:lnSpc>
                <a:spcPct val="130000"/>
              </a:lnSpc>
            </a:pPr>
            <a:r>
              <a:rPr lang="en-US" altLang="ko-KR" sz="1600" dirty="0">
                <a:latin typeface="Times New Roman" panose="02020603050405020304" pitchFamily="18" charset="0"/>
                <a:cs typeface="Times New Roman" panose="02020603050405020304" pitchFamily="18" charset="0"/>
              </a:rPr>
              <a:t>Stand-alone also known as all-in-one devices are designed to create a better QoE as it eliminates the cord that was attached to the device</a:t>
            </a:r>
          </a:p>
          <a:p>
            <a:pPr lvl="2">
              <a:lnSpc>
                <a:spcPct val="130000"/>
              </a:lnSpc>
            </a:pPr>
            <a:r>
              <a:rPr lang="en-US" altLang="ko-KR" sz="1600" dirty="0">
                <a:latin typeface="Times New Roman" panose="02020603050405020304" pitchFamily="18" charset="0"/>
                <a:cs typeface="Times New Roman" panose="02020603050405020304" pitchFamily="18" charset="0"/>
              </a:rPr>
              <a:t>Added processor and batteries in a limited physical case space increase the weight and the heat; hence network solution is required to for cloud VR service</a:t>
            </a:r>
          </a:p>
          <a:p>
            <a:pPr lvl="1">
              <a:lnSpc>
                <a:spcPct val="130000"/>
              </a:lnSpc>
            </a:pPr>
            <a:r>
              <a:rPr lang="en-US" altLang="ko-KR" sz="1600" dirty="0">
                <a:latin typeface="Times New Roman" panose="02020603050405020304" pitchFamily="18" charset="0"/>
                <a:cs typeface="Times New Roman" panose="02020603050405020304" pitchFamily="18" charset="0"/>
              </a:rPr>
              <a:t>Content Creators </a:t>
            </a:r>
          </a:p>
          <a:p>
            <a:pPr lvl="2">
              <a:lnSpc>
                <a:spcPct val="130000"/>
              </a:lnSpc>
            </a:pPr>
            <a:r>
              <a:rPr lang="en-US" altLang="ko-KR" sz="1600" dirty="0">
                <a:latin typeface="Times New Roman" panose="02020603050405020304" pitchFamily="18" charset="0"/>
                <a:cs typeface="Times New Roman" panose="02020603050405020304" pitchFamily="18" charset="0"/>
              </a:rPr>
              <a:t>Creating more compelling visual experience comparable to the modern PCs and gaming consoles for VR using the stand-alone device is very challenging</a:t>
            </a:r>
          </a:p>
          <a:p>
            <a:pPr lvl="2">
              <a:lnSpc>
                <a:spcPct val="130000"/>
              </a:lnSpc>
            </a:pPr>
            <a:r>
              <a:rPr lang="en-US" altLang="ko-KR" sz="1600" dirty="0">
                <a:latin typeface="Times New Roman" panose="02020603050405020304" pitchFamily="18" charset="0"/>
                <a:cs typeface="Times New Roman" panose="02020603050405020304" pitchFamily="18" charset="0"/>
              </a:rPr>
              <a:t>Current wired system limits the QoE of VR content; hence, needs a cloud VR</a:t>
            </a:r>
          </a:p>
          <a:p>
            <a:pPr lvl="1">
              <a:lnSpc>
                <a:spcPct val="130000"/>
              </a:lnSpc>
            </a:pPr>
            <a:r>
              <a:rPr lang="en-US" altLang="ko-KR" sz="1600" dirty="0">
                <a:latin typeface="Times New Roman" panose="02020603050405020304" pitchFamily="18" charset="0"/>
                <a:cs typeface="Times New Roman" panose="02020603050405020304" pitchFamily="18" charset="0"/>
              </a:rPr>
              <a:t>Platform Holders</a:t>
            </a:r>
          </a:p>
          <a:p>
            <a:pPr lvl="2">
              <a:lnSpc>
                <a:spcPct val="130000"/>
              </a:lnSpc>
            </a:pPr>
            <a:r>
              <a:rPr lang="en-US" altLang="ko-KR" sz="1600" dirty="0">
                <a:latin typeface="Times New Roman" panose="02020603050405020304" pitchFamily="18" charset="0"/>
                <a:cs typeface="Times New Roman" panose="02020603050405020304" pitchFamily="18" charset="0"/>
              </a:rPr>
              <a:t>Want to aggregate compelling VR content to grow their VR content ecosystem</a:t>
            </a:r>
          </a:p>
        </p:txBody>
      </p:sp>
    </p:spTree>
    <p:extLst>
      <p:ext uri="{BB962C8B-B14F-4D97-AF65-F5344CB8AC3E}">
        <p14:creationId xmlns:p14="http://schemas.microsoft.com/office/powerpoint/2010/main" val="1634720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p:txBody>
          <a:bodyPr>
            <a:normAutofit/>
          </a:bodyPr>
          <a:lstStyle/>
          <a:p>
            <a:r>
              <a:rPr lang="en-US" altLang="ko-KR" dirty="0"/>
              <a:t>Goals &amp; Technical Challenges</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11"/>
          </p:nvPr>
        </p:nvSpPr>
        <p:spPr bwMode="auto">
          <a:xfrm>
            <a:off x="7772399" y="6400800"/>
            <a:ext cx="92075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ko-KR"/>
            </a:defPPr>
            <a:lvl1pPr marL="0" algn="r" defTabSz="914400" rtl="0" eaLnBrk="1" latinLnBrk="1" hangingPunct="1">
              <a:lnSpc>
                <a:spcPct val="90000"/>
              </a:lnSpc>
              <a:defRPr sz="1200" kern="1200">
                <a:solidFill>
                  <a:schemeClr val="tx1"/>
                </a:solidFill>
                <a:latin typeface="Times" panose="02020603050405020304" pitchFamily="18" charset="0"/>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4CF27402-2C48-4A31-90B3-0422C1082987}" type="slidenum">
              <a:rPr lang="en-US" altLang="pl-PL" smtClean="0"/>
              <a:pPr>
                <a:defRPr/>
              </a:pPr>
              <a:t>6</a:t>
            </a:fld>
            <a:endParaRPr lang="ko-KR" altLang="en-US"/>
          </a:p>
        </p:txBody>
      </p:sp>
      <p:sp>
        <p:nvSpPr>
          <p:cNvPr id="49" name="직사각형 48">
            <a:extLst>
              <a:ext uri="{FF2B5EF4-FFF2-40B4-BE49-F238E27FC236}">
                <a16:creationId xmlns:a16="http://schemas.microsoft.com/office/drawing/2014/main" id="{CB78E2EA-6095-469F-9912-412BBA000641}"/>
              </a:ext>
            </a:extLst>
          </p:cNvPr>
          <p:cNvSpPr/>
          <p:nvPr/>
        </p:nvSpPr>
        <p:spPr>
          <a:xfrm>
            <a:off x="2061379" y="990876"/>
            <a:ext cx="9620722" cy="3785652"/>
          </a:xfrm>
          <a:prstGeom prst="rect">
            <a:avLst/>
          </a:prstGeom>
          <a:noFill/>
        </p:spPr>
        <p:txBody>
          <a:bodyPr wrap="square" rtlCol="0">
            <a:spAutoFit/>
          </a:bodyPr>
          <a:lstStyle/>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Goals</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Replace the  last mile cable (e.g. ,HDMI cable connecting the HMD with the content server) with a wireless link for optimal QoE . However,  the backbone connection will be a cable (e.g., Ethernet) which would require to satisfy the same QoE and deterministic delivery. </a:t>
            </a:r>
          </a:p>
          <a:p>
            <a:pPr marL="811213" lvl="1" indent="-354013">
              <a:lnSpc>
                <a:spcPct val="150000"/>
              </a:lnSpc>
              <a:buFont typeface="Arial" panose="020B0604020202020204" pitchFamily="34" charset="0"/>
              <a:buChar char="•"/>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Increase the mobility with link hand-over optimization</a:t>
            </a:r>
          </a:p>
          <a:p>
            <a:pPr marL="354013" indent="-354013">
              <a:lnSpc>
                <a:spcPct val="150000"/>
              </a:lnSpc>
              <a:buFont typeface="Wingdings" panose="05000000000000000000" pitchFamily="2" charset="2"/>
              <a:buChar char="v"/>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Technical Challenges</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Network requirements are directly related to MTP latency</a:t>
            </a:r>
          </a:p>
          <a:p>
            <a:pPr marL="811213" lvl="1" indent="-354013">
              <a:lnSpc>
                <a:spcPct val="150000"/>
              </a:lnSpc>
              <a:buFont typeface="Wingdings" panose="05000000000000000000" pitchFamily="2" charset="2"/>
              <a:buChar char="l"/>
            </a:pPr>
            <a:r>
              <a:rPr lang="en-US" altLang="ko-KR" sz="1600" spc="-75" dirty="0">
                <a:latin typeface="Times New Roman" panose="02020603050405020304" pitchFamily="18" charset="0"/>
                <a:ea typeface="나눔고딕" panose="020D0604000000000000" pitchFamily="50" charset="-127"/>
                <a:cs typeface="Times New Roman" panose="02020603050405020304" pitchFamily="18" charset="0"/>
              </a:rPr>
              <a:t>For VR HMD based VR Content Service, the network should provide the following features:</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Link Layer Issues: Jitter, Latency</a:t>
            </a:r>
          </a:p>
          <a:p>
            <a:pPr marL="1200150" lvl="2" indent="-285750">
              <a:lnSpc>
                <a:spcPct val="150000"/>
              </a:lnSpc>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High Layer Issue: QoS, QoE &amp; Mobility</a:t>
            </a:r>
          </a:p>
        </p:txBody>
      </p:sp>
      <p:sp>
        <p:nvSpPr>
          <p:cNvPr id="6" name="바닥글 개체 틀 2">
            <a:extLst>
              <a:ext uri="{FF2B5EF4-FFF2-40B4-BE49-F238E27FC236}">
                <a16:creationId xmlns:a16="http://schemas.microsoft.com/office/drawing/2014/main" id="{878EA90B-84BD-4F20-893E-4147503487E4}"/>
              </a:ext>
            </a:extLst>
          </p:cNvPr>
          <p:cNvSpPr>
            <a:spLocks noGrp="1"/>
          </p:cNvSpPr>
          <p:nvPr>
            <p:ph type="ftr" sz="quarter" idx="3"/>
          </p:nvPr>
        </p:nvSpPr>
        <p:spPr>
          <a:xfrm>
            <a:off x="1956985" y="6511897"/>
            <a:ext cx="4114800" cy="277944"/>
          </a:xfrm>
        </p:spPr>
        <p:txBody>
          <a:bodyPr/>
          <a:lstStyle/>
          <a:p>
            <a:r>
              <a:rPr lang="en-US" altLang="ko-KR" dirty="0"/>
              <a:t>21-19-0022-00-0000</a:t>
            </a:r>
            <a:endParaRPr lang="ko-KR" altLang="en-US" dirty="0"/>
          </a:p>
        </p:txBody>
      </p:sp>
      <p:grpSp>
        <p:nvGrpSpPr>
          <p:cNvPr id="7" name="그룹 6">
            <a:extLst>
              <a:ext uri="{FF2B5EF4-FFF2-40B4-BE49-F238E27FC236}">
                <a16:creationId xmlns:a16="http://schemas.microsoft.com/office/drawing/2014/main" id="{5DC1349E-BA57-4B6F-AEDA-B939E76CD41B}"/>
              </a:ext>
            </a:extLst>
          </p:cNvPr>
          <p:cNvGrpSpPr/>
          <p:nvPr/>
        </p:nvGrpSpPr>
        <p:grpSpPr>
          <a:xfrm>
            <a:off x="3085288" y="4878757"/>
            <a:ext cx="8380624" cy="1278493"/>
            <a:chOff x="472115" y="5156100"/>
            <a:chExt cx="8380624" cy="1278493"/>
          </a:xfrm>
        </p:grpSpPr>
        <p:grpSp>
          <p:nvGrpSpPr>
            <p:cNvPr id="8" name="그룹 7">
              <a:extLst>
                <a:ext uri="{FF2B5EF4-FFF2-40B4-BE49-F238E27FC236}">
                  <a16:creationId xmlns:a16="http://schemas.microsoft.com/office/drawing/2014/main" id="{2980C49E-719F-4D77-BB52-D2314BAE51E1}"/>
                </a:ext>
              </a:extLst>
            </p:cNvPr>
            <p:cNvGrpSpPr/>
            <p:nvPr/>
          </p:nvGrpSpPr>
          <p:grpSpPr>
            <a:xfrm>
              <a:off x="578283" y="5156100"/>
              <a:ext cx="8204127" cy="1152625"/>
              <a:chOff x="472329" y="4973538"/>
              <a:chExt cx="8204127" cy="1152625"/>
            </a:xfrm>
          </p:grpSpPr>
          <p:grpSp>
            <p:nvGrpSpPr>
              <p:cNvPr id="12" name="그룹 11">
                <a:extLst>
                  <a:ext uri="{FF2B5EF4-FFF2-40B4-BE49-F238E27FC236}">
                    <a16:creationId xmlns:a16="http://schemas.microsoft.com/office/drawing/2014/main" id="{8B272066-073A-402E-AD6C-C095B8977E3D}"/>
                  </a:ext>
                </a:extLst>
              </p:cNvPr>
              <p:cNvGrpSpPr/>
              <p:nvPr/>
            </p:nvGrpSpPr>
            <p:grpSpPr>
              <a:xfrm>
                <a:off x="472329" y="4973538"/>
                <a:ext cx="8204127" cy="1152625"/>
                <a:chOff x="755576" y="4725144"/>
                <a:chExt cx="8204127" cy="1152625"/>
              </a:xfrm>
            </p:grpSpPr>
            <p:grpSp>
              <p:nvGrpSpPr>
                <p:cNvPr id="19" name="그룹 18">
                  <a:extLst>
                    <a:ext uri="{FF2B5EF4-FFF2-40B4-BE49-F238E27FC236}">
                      <a16:creationId xmlns:a16="http://schemas.microsoft.com/office/drawing/2014/main" id="{770AC3BF-03B7-4FD4-9391-0187969F147D}"/>
                    </a:ext>
                  </a:extLst>
                </p:cNvPr>
                <p:cNvGrpSpPr/>
                <p:nvPr/>
              </p:nvGrpSpPr>
              <p:grpSpPr>
                <a:xfrm>
                  <a:off x="755576" y="4797152"/>
                  <a:ext cx="6984776" cy="997780"/>
                  <a:chOff x="14061" y="4365104"/>
                  <a:chExt cx="8050327" cy="1149995"/>
                </a:xfrm>
              </p:grpSpPr>
              <p:sp>
                <p:nvSpPr>
                  <p:cNvPr id="21" name="오른쪽 화살표 7">
                    <a:extLst>
                      <a:ext uri="{FF2B5EF4-FFF2-40B4-BE49-F238E27FC236}">
                        <a16:creationId xmlns:a16="http://schemas.microsoft.com/office/drawing/2014/main" id="{EB530F71-57AE-4AED-BC1B-4FC14827436B}"/>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22" name="그룹 21">
                    <a:extLst>
                      <a:ext uri="{FF2B5EF4-FFF2-40B4-BE49-F238E27FC236}">
                        <a16:creationId xmlns:a16="http://schemas.microsoft.com/office/drawing/2014/main" id="{73D99699-5C46-4EA6-A119-3AB805F34F6E}"/>
                      </a:ext>
                    </a:extLst>
                  </p:cNvPr>
                  <p:cNvGrpSpPr/>
                  <p:nvPr/>
                </p:nvGrpSpPr>
                <p:grpSpPr>
                  <a:xfrm>
                    <a:off x="1619672" y="4777407"/>
                    <a:ext cx="5827985" cy="301519"/>
                    <a:chOff x="1619672" y="4777407"/>
                    <a:chExt cx="5827985" cy="301519"/>
                  </a:xfrm>
                </p:grpSpPr>
                <p:sp>
                  <p:nvSpPr>
                    <p:cNvPr id="24" name="TextBox 23">
                      <a:extLst>
                        <a:ext uri="{FF2B5EF4-FFF2-40B4-BE49-F238E27FC236}">
                          <a16:creationId xmlns:a16="http://schemas.microsoft.com/office/drawing/2014/main" id="{4A9CE43D-BF47-4307-B7BC-54E30EEDA81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5" name="TextBox 24">
                      <a:extLst>
                        <a:ext uri="{FF2B5EF4-FFF2-40B4-BE49-F238E27FC236}">
                          <a16:creationId xmlns:a16="http://schemas.microsoft.com/office/drawing/2014/main" id="{CF487DA7-8D47-49A1-BA8D-7C693230EC26}"/>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6" name="TextBox 25">
                      <a:extLst>
                        <a:ext uri="{FF2B5EF4-FFF2-40B4-BE49-F238E27FC236}">
                          <a16:creationId xmlns:a16="http://schemas.microsoft.com/office/drawing/2014/main" id="{61ACDF48-76F2-415F-80C4-427C23FE78A7}"/>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8F88A2E8-B4BD-402D-93CF-19B9F613AA65}"/>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8" name="TextBox 27">
                      <a:extLst>
                        <a:ext uri="{FF2B5EF4-FFF2-40B4-BE49-F238E27FC236}">
                          <a16:creationId xmlns:a16="http://schemas.microsoft.com/office/drawing/2014/main" id="{F8F4BE48-C1D8-4F4D-9935-4074381BBA18}"/>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00D5657A-9AFC-497F-8ADC-8B1DFA471362}"/>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23" name="그림 22">
                    <a:extLst>
                      <a:ext uri="{FF2B5EF4-FFF2-40B4-BE49-F238E27FC236}">
                        <a16:creationId xmlns:a16="http://schemas.microsoft.com/office/drawing/2014/main" id="{30E4CDD0-691A-4DFD-A36D-1093BD673F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20" name="그림 19">
                  <a:extLst>
                    <a:ext uri="{FF2B5EF4-FFF2-40B4-BE49-F238E27FC236}">
                      <a16:creationId xmlns:a16="http://schemas.microsoft.com/office/drawing/2014/main" id="{9888A517-7A3A-43F3-81D7-FC08E4C892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13" name="원호 12">
                <a:extLst>
                  <a:ext uri="{FF2B5EF4-FFF2-40B4-BE49-F238E27FC236}">
                    <a16:creationId xmlns:a16="http://schemas.microsoft.com/office/drawing/2014/main" id="{DF0E2774-5A4F-43F1-953B-180665F1B891}"/>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14" name="직선 화살표 연결선 13">
                <a:extLst>
                  <a:ext uri="{FF2B5EF4-FFF2-40B4-BE49-F238E27FC236}">
                    <a16:creationId xmlns:a16="http://schemas.microsoft.com/office/drawing/2014/main" id="{43744706-6AFC-4100-AF9B-FFD5EF9D4572}"/>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5" name="직선 화살표 연결선 14">
                <a:extLst>
                  <a:ext uri="{FF2B5EF4-FFF2-40B4-BE49-F238E27FC236}">
                    <a16:creationId xmlns:a16="http://schemas.microsoft.com/office/drawing/2014/main" id="{B73DA2FF-A5F4-4C7C-A104-40E1D086CDD3}"/>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6" name="직선 화살표 연결선 15">
                <a:extLst>
                  <a:ext uri="{FF2B5EF4-FFF2-40B4-BE49-F238E27FC236}">
                    <a16:creationId xmlns:a16="http://schemas.microsoft.com/office/drawing/2014/main" id="{206AE77D-D930-44A5-95D3-708DDE261695}"/>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7" name="직선 화살표 연결선 16">
                <a:extLst>
                  <a:ext uri="{FF2B5EF4-FFF2-40B4-BE49-F238E27FC236}">
                    <a16:creationId xmlns:a16="http://schemas.microsoft.com/office/drawing/2014/main" id="{5CFE0355-95ED-4C0E-A252-5EE4DA810EF6}"/>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8" name="직선 화살표 연결선 17">
                <a:extLst>
                  <a:ext uri="{FF2B5EF4-FFF2-40B4-BE49-F238E27FC236}">
                    <a16:creationId xmlns:a16="http://schemas.microsoft.com/office/drawing/2014/main" id="{05744D78-E28F-4F9E-9239-9818AB417B60}"/>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9" name="TextBox 8">
              <a:extLst>
                <a:ext uri="{FF2B5EF4-FFF2-40B4-BE49-F238E27FC236}">
                  <a16:creationId xmlns:a16="http://schemas.microsoft.com/office/drawing/2014/main" id="{CADD39C0-EBB0-4371-BAB4-272E96CED151}"/>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10" name="TextBox 9">
              <a:extLst>
                <a:ext uri="{FF2B5EF4-FFF2-40B4-BE49-F238E27FC236}">
                  <a16:creationId xmlns:a16="http://schemas.microsoft.com/office/drawing/2014/main" id="{9FE17BCF-9632-48A7-91EE-A8E80A476E15}"/>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11" name="TextBox 10">
              <a:extLst>
                <a:ext uri="{FF2B5EF4-FFF2-40B4-BE49-F238E27FC236}">
                  <a16:creationId xmlns:a16="http://schemas.microsoft.com/office/drawing/2014/main" id="{9491F361-F2D3-4B7E-9F94-A4A4E9865F16}"/>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Tree>
    <p:extLst>
      <p:ext uri="{BB962C8B-B14F-4D97-AF65-F5344CB8AC3E}">
        <p14:creationId xmlns:p14="http://schemas.microsoft.com/office/powerpoint/2010/main" val="185909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098381"/>
            <a:ext cx="9359786" cy="5078313"/>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Various other Standard Organizations such as Khronos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MTP Latency is directly related to the network issues that IEEE 802 should consider when developing network standards for VR.</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need to be addressed by</a:t>
            </a:r>
            <a:r>
              <a:rPr lang="ko-KR" altLang="en-US" spc="-100" dirty="0">
                <a:latin typeface="Times New Roman" panose="02020603050405020304" pitchFamily="18" charset="0"/>
                <a:ea typeface="나눔고딕" panose="020D0604000000000000" pitchFamily="50" charset="-127"/>
                <a:cs typeface="Times New Roman" panose="02020603050405020304" pitchFamily="18" charset="0"/>
              </a:rPr>
              <a:t> </a:t>
            </a: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PHY &amp; MAC</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QoS, QoE and Mobility need to be addressed by above layer 2 (e,g., 2.5 layer)</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SG is currently discussing</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additional use cases</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link layer requirements </a:t>
            </a:r>
          </a:p>
          <a:p>
            <a:pPr marL="742950" lvl="1" indent="-285750">
              <a:lnSpc>
                <a:spcPct val="150000"/>
              </a:lnSpc>
              <a:buFont typeface="Arial" panose="020B0604020202020204" pitchFamily="34" charset="0"/>
              <a:buChar char="•"/>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scope for PAR/CSD</a:t>
            </a:r>
          </a:p>
          <a:p>
            <a:pPr marL="285750" indent="-285750">
              <a:lnSpc>
                <a:spcPct val="150000"/>
              </a:lnSpc>
              <a:buFont typeface="Wingdings" panose="05000000000000000000" pitchFamily="2" charset="2"/>
              <a:buChar char="l"/>
            </a:pPr>
            <a:r>
              <a:rPr lang="en-US" altLang="ko-KR" spc="-100" dirty="0">
                <a:latin typeface="Times New Roman" panose="02020603050405020304" pitchFamily="18" charset="0"/>
                <a:ea typeface="나눔고딕" panose="020D0604000000000000" pitchFamily="50" charset="-127"/>
                <a:cs typeface="Times New Roman" panose="02020603050405020304" pitchFamily="18" charset="0"/>
              </a:rPr>
              <a:t>Looking forward to your participation</a:t>
            </a:r>
          </a:p>
          <a:p>
            <a:pPr marL="285750" indent="-285750">
              <a:lnSpc>
                <a:spcPct val="150000"/>
              </a:lnSpc>
              <a:buFont typeface="Arial" panose="020B0604020202020204" pitchFamily="34" charset="0"/>
              <a:buChar char="•"/>
            </a:pPr>
            <a:endParaRPr lang="en-US" altLang="ko-KR" spc="-100" dirty="0">
              <a:latin typeface="Times New Roman" panose="02020603050405020304" pitchFamily="18" charset="0"/>
              <a:ea typeface="나눔고딕" panose="020D0604000000000000" pitchFamily="50" charset="-127"/>
              <a:cs typeface="Times New Roman" panose="02020603050405020304" pitchFamily="18" charset="0"/>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dirty="0"/>
              <a:t>21-19-0022-00-0000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p:spTree>
    <p:extLst>
      <p:ext uri="{BB962C8B-B14F-4D97-AF65-F5344CB8AC3E}">
        <p14:creationId xmlns:p14="http://schemas.microsoft.com/office/powerpoint/2010/main" val="1693579575"/>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2439</TotalTime>
  <Words>1109</Words>
  <Application>Microsoft Office PowerPoint</Application>
  <PresentationFormat>와이드스크린</PresentationFormat>
  <Paragraphs>102</Paragraphs>
  <Slides>8</Slides>
  <Notes>2</Notes>
  <HiddenSlides>0</HiddenSlides>
  <MMClips>0</MMClips>
  <ScaleCrop>false</ScaleCrop>
  <HeadingPairs>
    <vt:vector size="6" baseType="variant">
      <vt:variant>
        <vt:lpstr>사용한 글꼴</vt:lpstr>
      </vt:variant>
      <vt:variant>
        <vt:i4>8</vt:i4>
      </vt:variant>
      <vt:variant>
        <vt:lpstr>테마</vt:lpstr>
      </vt:variant>
      <vt:variant>
        <vt:i4>2</vt:i4>
      </vt:variant>
      <vt:variant>
        <vt:lpstr>슬라이드 제목</vt:lpstr>
      </vt:variant>
      <vt:variant>
        <vt:i4>8</vt:i4>
      </vt:variant>
    </vt:vector>
  </HeadingPairs>
  <TitlesOfParts>
    <vt:vector size="18" baseType="lpstr">
      <vt:lpstr>HY헤드라인M</vt:lpstr>
      <vt:lpstr>Rotis Sans Serif for Nokia</vt:lpstr>
      <vt:lpstr>맑은 고딕</vt:lpstr>
      <vt:lpstr>Arial</vt:lpstr>
      <vt:lpstr>Calibri</vt:lpstr>
      <vt:lpstr>Times</vt:lpstr>
      <vt:lpstr>Times New Roman</vt:lpstr>
      <vt:lpstr>Wingdings</vt:lpstr>
      <vt:lpstr>1_Office 테마</vt:lpstr>
      <vt:lpstr>blank presentation</vt:lpstr>
      <vt:lpstr>PowerPoint 프레젠테이션</vt:lpstr>
      <vt:lpstr>PowerPoint 프레젠테이션</vt:lpstr>
      <vt:lpstr>Table of Contents</vt:lpstr>
      <vt:lpstr>Industry Problems (VR Sickness)</vt:lpstr>
      <vt:lpstr>Industry Problems (QoE vs QoS)</vt:lpstr>
      <vt:lpstr>Industry Relevance</vt:lpstr>
      <vt:lpstr>Goals &amp; Technical Challenges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동일 서</cp:lastModifiedBy>
  <cp:revision>195</cp:revision>
  <dcterms:created xsi:type="dcterms:W3CDTF">2017-08-15T12:18:13Z</dcterms:created>
  <dcterms:modified xsi:type="dcterms:W3CDTF">2019-03-11T17:59:45Z</dcterms:modified>
</cp:coreProperties>
</file>