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23"/>
  </p:notesMasterIdLst>
  <p:sldIdLst>
    <p:sldId id="348" r:id="rId3"/>
    <p:sldId id="349" r:id="rId4"/>
    <p:sldId id="393" r:id="rId5"/>
    <p:sldId id="394" r:id="rId6"/>
    <p:sldId id="391" r:id="rId7"/>
    <p:sldId id="395" r:id="rId8"/>
    <p:sldId id="396" r:id="rId9"/>
    <p:sldId id="397" r:id="rId10"/>
    <p:sldId id="398" r:id="rId11"/>
    <p:sldId id="383" r:id="rId12"/>
    <p:sldId id="399" r:id="rId13"/>
    <p:sldId id="389" r:id="rId14"/>
    <p:sldId id="384" r:id="rId15"/>
    <p:sldId id="385" r:id="rId16"/>
    <p:sldId id="386" r:id="rId17"/>
    <p:sldId id="387" r:id="rId18"/>
    <p:sldId id="388" r:id="rId19"/>
    <p:sldId id="432" r:id="rId20"/>
    <p:sldId id="392" r:id="rId21"/>
    <p:sldId id="364"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121" autoAdjust="0"/>
  </p:normalViewPr>
  <p:slideViewPr>
    <p:cSldViewPr snapToGrid="0">
      <p:cViewPr varScale="1">
        <p:scale>
          <a:sx n="111" d="100"/>
          <a:sy n="111" d="100"/>
        </p:scale>
        <p:origin x="456" y="96"/>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2019-03-13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21-19-0022-01-0000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21-19-0022-01-0000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21-19-0022-01-0000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21-19-0022-01-0000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21-19-0022-01-0000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21-19-0022-01-0000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21-19-0022-01-0000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21-19-0022-01-0000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21-19-0022-01-0000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21-19-0022-01-0000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21-19-0022-01-0000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Why you should care about VR network requirements</a:t>
            </a:r>
          </a:p>
          <a:p>
            <a:pPr>
              <a:buClr>
                <a:srgbClr val="FAFD00"/>
              </a:buClr>
              <a:buFontTx/>
              <a:buNone/>
            </a:pPr>
            <a:r>
              <a:rPr lang="en-US" altLang="pl-PL" dirty="0">
                <a:cs typeface="Times New Roman" panose="02020603050405020304" pitchFamily="18" charset="0"/>
              </a:rPr>
              <a:t>Date Submitted: March 11, 2019</a:t>
            </a:r>
          </a:p>
          <a:p>
            <a:pPr>
              <a:buClr>
                <a:srgbClr val="FAFD00"/>
              </a:buClr>
              <a:buFontTx/>
              <a:buNone/>
            </a:pPr>
            <a:r>
              <a:rPr lang="en-US" altLang="pl-PL" dirty="0">
                <a:cs typeface="Times New Roman" panose="02020603050405020304" pitchFamily="18" charset="0"/>
              </a:rPr>
              <a:t>Presented at IEEE 802.21 session #90 Vancouver, BC, Canada</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a:t>
            </a:r>
            <a:r>
              <a:rPr lang="en-US" altLang="pl-PL" b="1" dirty="0" err="1">
                <a:ea typeface="ＭＳ Ｐゴシック" panose="020B0600070205080204" pitchFamily="34" charset="-128"/>
                <a:cs typeface="Times New Roman" panose="02020603050405020304" pitchFamily="18" charset="0"/>
              </a:rPr>
              <a:t>JoyFun</a:t>
            </a:r>
            <a:r>
              <a:rPr lang="en-US" altLang="pl-PL" b="1" dirty="0">
                <a:ea typeface="ＭＳ Ｐゴシック" panose="020B0600070205080204" pitchFamily="34" charset="-128"/>
                <a:cs typeface="Times New Roman" panose="02020603050405020304" pitchFamily="18" charset="0"/>
              </a:rPr>
              <a:t>)</a:t>
            </a:r>
          </a:p>
          <a:p>
            <a:pPr marL="2779713" indent="0">
              <a:buClr>
                <a:srgbClr val="FAFD00"/>
              </a:buClr>
              <a:buFontTx/>
              <a:buNone/>
            </a:pPr>
            <a:r>
              <a:rPr lang="en-US" altLang="pl-PL" b="1" dirty="0" err="1">
                <a:ea typeface="ＭＳ Ｐゴシック" panose="020B0600070205080204" pitchFamily="34" charset="-128"/>
                <a:cs typeface="Times New Roman" panose="02020603050405020304" pitchFamily="18" charset="0"/>
              </a:rPr>
              <a:t>Subir</a:t>
            </a:r>
            <a:r>
              <a:rPr lang="en-US" altLang="pl-PL" b="1" dirty="0">
                <a:ea typeface="ＭＳ Ｐゴシック" panose="020B0600070205080204" pitchFamily="34" charset="-128"/>
                <a:cs typeface="Times New Roman" panose="02020603050405020304" pitchFamily="18" charset="0"/>
              </a:rPr>
              <a:t> Das (</a:t>
            </a:r>
            <a:r>
              <a:rPr lang="en-US" altLang="pl-PL" b="1" dirty="0" err="1">
                <a:ea typeface="ＭＳ Ｐゴシック" panose="020B0600070205080204" pitchFamily="34" charset="-128"/>
                <a:cs typeface="Times New Roman" panose="02020603050405020304" pitchFamily="18" charset="0"/>
              </a:rPr>
              <a:t>Perspecta</a:t>
            </a:r>
            <a:r>
              <a:rPr lang="en-US" altLang="pl-PL" b="1" dirty="0">
                <a:ea typeface="ＭＳ Ｐゴシック" panose="020B0600070205080204" pitchFamily="34" charset="-128"/>
                <a:cs typeface="Times New Roman" panose="02020603050405020304" pitchFamily="18" charset="0"/>
              </a:rPr>
              <a:t> Labs)</a:t>
            </a: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identify the industry problems for VR and to discuss the network relevance that will help to solve these problems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21-19-0022-01-0000</a:t>
            </a:r>
            <a:endParaRPr lang="en-US" altLang="pl-PL" dirty="0">
              <a:solidFill>
                <a:srgbClr val="000000"/>
              </a:solidFill>
              <a:latin typeface="Times"/>
            </a:endParaRP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196CEB-0018-4461-85C9-48A276609BF5}"/>
              </a:ext>
            </a:extLst>
          </p:cNvPr>
          <p:cNvSpPr>
            <a:spLocks noGrp="1"/>
          </p:cNvSpPr>
          <p:nvPr>
            <p:ph type="title"/>
          </p:nvPr>
        </p:nvSpPr>
        <p:spPr/>
        <p:txBody>
          <a:bodyPr>
            <a:normAutofit/>
          </a:bodyPr>
          <a:lstStyle/>
          <a:p>
            <a:r>
              <a:rPr lang="en-US" altLang="ko-KR" dirty="0"/>
              <a:t>Components Contributing to MTP Latency</a:t>
            </a:r>
            <a:endParaRPr lang="ko-KR" altLang="en-US" dirty="0"/>
          </a:p>
        </p:txBody>
      </p:sp>
      <p:sp>
        <p:nvSpPr>
          <p:cNvPr id="3" name="바닥글 개체 틀 2">
            <a:extLst>
              <a:ext uri="{FF2B5EF4-FFF2-40B4-BE49-F238E27FC236}">
                <a16:creationId xmlns:a16="http://schemas.microsoft.com/office/drawing/2014/main" id="{5E05C979-7CD6-4AAB-8E92-EFB2428E1B00}"/>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E8B167B4-0171-496D-AD70-3959C2B828B0}"/>
              </a:ext>
            </a:extLst>
          </p:cNvPr>
          <p:cNvSpPr>
            <a:spLocks noGrp="1"/>
          </p:cNvSpPr>
          <p:nvPr>
            <p:ph type="sldNum" sz="quarter" idx="4"/>
          </p:nvPr>
        </p:nvSpPr>
        <p:spPr/>
        <p:txBody>
          <a:bodyPr/>
          <a:lstStyle/>
          <a:p>
            <a:fld id="{7415E7A1-C024-4955-BFDD-BFFB64410B76}" type="slidenum">
              <a:rPr lang="ko-KR" altLang="en-US" smtClean="0"/>
              <a:pPr/>
              <a:t>9</a:t>
            </a:fld>
            <a:endParaRPr lang="ko-KR" altLang="en-US"/>
          </a:p>
        </p:txBody>
      </p:sp>
      <p:sp>
        <p:nvSpPr>
          <p:cNvPr id="7" name="직사각형 6">
            <a:extLst>
              <a:ext uri="{FF2B5EF4-FFF2-40B4-BE49-F238E27FC236}">
                <a16:creationId xmlns:a16="http://schemas.microsoft.com/office/drawing/2014/main" id="{3D1FA666-B96A-4347-B515-91FBBD4C5AE0}"/>
              </a:ext>
            </a:extLst>
          </p:cNvPr>
          <p:cNvSpPr/>
          <p:nvPr/>
        </p:nvSpPr>
        <p:spPr>
          <a:xfrm>
            <a:off x="4780641" y="2045331"/>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Motion</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Input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 name="직사각형 7">
            <a:extLst>
              <a:ext uri="{FF2B5EF4-FFF2-40B4-BE49-F238E27FC236}">
                <a16:creationId xmlns:a16="http://schemas.microsoft.com/office/drawing/2014/main" id="{CD028392-9BCD-4790-8225-D7B8ECCECC35}"/>
              </a:ext>
            </a:extLst>
          </p:cNvPr>
          <p:cNvSpPr/>
          <p:nvPr/>
        </p:nvSpPr>
        <p:spPr>
          <a:xfrm>
            <a:off x="4780641" y="2805529"/>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IMU</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 name="직사각형 8">
            <a:extLst>
              <a:ext uri="{FF2B5EF4-FFF2-40B4-BE49-F238E27FC236}">
                <a16:creationId xmlns:a16="http://schemas.microsoft.com/office/drawing/2014/main" id="{02014E69-151D-4E64-8ECD-E97905729314}"/>
              </a:ext>
            </a:extLst>
          </p:cNvPr>
          <p:cNvSpPr/>
          <p:nvPr/>
        </p:nvSpPr>
        <p:spPr>
          <a:xfrm>
            <a:off x="5927980" y="4422256"/>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 name="직사각형 9">
            <a:extLst>
              <a:ext uri="{FF2B5EF4-FFF2-40B4-BE49-F238E27FC236}">
                <a16:creationId xmlns:a16="http://schemas.microsoft.com/office/drawing/2014/main" id="{A6874E18-B966-4292-BDF5-6F4DF6C0C213}"/>
              </a:ext>
            </a:extLst>
          </p:cNvPr>
          <p:cNvSpPr/>
          <p:nvPr/>
        </p:nvSpPr>
        <p:spPr>
          <a:xfrm>
            <a:off x="8270315" y="3314851"/>
            <a:ext cx="973667" cy="3174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Write Display</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9CD7A45D-2A75-4F88-9A3C-6DE0BC228158}"/>
              </a:ext>
            </a:extLst>
          </p:cNvPr>
          <p:cNvSpPr/>
          <p:nvPr/>
        </p:nvSpPr>
        <p:spPr>
          <a:xfrm>
            <a:off x="8273954" y="2627781"/>
            <a:ext cx="972986" cy="4028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Pixel</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Switching</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 name="직사각형 11">
            <a:extLst>
              <a:ext uri="{FF2B5EF4-FFF2-40B4-BE49-F238E27FC236}">
                <a16:creationId xmlns:a16="http://schemas.microsoft.com/office/drawing/2014/main" id="{DC965C75-08E0-4F8F-8316-F8EB70F105D4}"/>
              </a:ext>
            </a:extLst>
          </p:cNvPr>
          <p:cNvSpPr/>
          <p:nvPr/>
        </p:nvSpPr>
        <p:spPr>
          <a:xfrm>
            <a:off x="8273954" y="1991979"/>
            <a:ext cx="973667"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New Image</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Output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13" name="직선 화살표 연결선 12">
            <a:extLst>
              <a:ext uri="{FF2B5EF4-FFF2-40B4-BE49-F238E27FC236}">
                <a16:creationId xmlns:a16="http://schemas.microsoft.com/office/drawing/2014/main" id="{FEDB5BCA-54A5-4DD4-B4CD-AF123B0C5555}"/>
              </a:ext>
            </a:extLst>
          </p:cNvPr>
          <p:cNvCxnSpPr>
            <a:cxnSpLocks/>
            <a:stCxn id="7" idx="2"/>
            <a:endCxn id="8" idx="0"/>
          </p:cNvCxnSpPr>
          <p:nvPr/>
        </p:nvCxnSpPr>
        <p:spPr>
          <a:xfrm flipH="1">
            <a:off x="5203343" y="2411025"/>
            <a:ext cx="1" cy="394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연결선: 꺾임 13">
            <a:extLst>
              <a:ext uri="{FF2B5EF4-FFF2-40B4-BE49-F238E27FC236}">
                <a16:creationId xmlns:a16="http://schemas.microsoft.com/office/drawing/2014/main" id="{F6A5E249-A54F-4910-8108-DE0991C131DE}"/>
              </a:ext>
            </a:extLst>
          </p:cNvPr>
          <p:cNvCxnSpPr>
            <a:cxnSpLocks/>
            <a:stCxn id="10" idx="0"/>
            <a:endCxn id="11" idx="2"/>
          </p:cNvCxnSpPr>
          <p:nvPr/>
        </p:nvCxnSpPr>
        <p:spPr>
          <a:xfrm rot="5400000" flipH="1" flipV="1">
            <a:off x="8616663" y="3171068"/>
            <a:ext cx="284269" cy="329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C9D4D24-A2EB-4FB4-9EF9-D62F5D8E563B}"/>
              </a:ext>
            </a:extLst>
          </p:cNvPr>
          <p:cNvCxnSpPr>
            <a:cxnSpLocks/>
            <a:stCxn id="11" idx="0"/>
            <a:endCxn id="12" idx="2"/>
          </p:cNvCxnSpPr>
          <p:nvPr/>
        </p:nvCxnSpPr>
        <p:spPr>
          <a:xfrm flipV="1">
            <a:off x="8760446" y="2357674"/>
            <a:ext cx="340" cy="270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1C93545D-4893-425D-91ED-A1BCC5492BF1}"/>
              </a:ext>
            </a:extLst>
          </p:cNvPr>
          <p:cNvSpPr/>
          <p:nvPr/>
        </p:nvSpPr>
        <p:spPr>
          <a:xfrm>
            <a:off x="3559567" y="4264480"/>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7" name="직사각형 16">
            <a:extLst>
              <a:ext uri="{FF2B5EF4-FFF2-40B4-BE49-F238E27FC236}">
                <a16:creationId xmlns:a16="http://schemas.microsoft.com/office/drawing/2014/main" id="{9C47A1EE-90F5-4716-AEE8-D92C094A1005}"/>
              </a:ext>
            </a:extLst>
          </p:cNvPr>
          <p:cNvSpPr/>
          <p:nvPr/>
        </p:nvSpPr>
        <p:spPr>
          <a:xfrm>
            <a:off x="3559568" y="1861896"/>
            <a:ext cx="6934697" cy="194143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8" name="TextBox 17">
            <a:extLst>
              <a:ext uri="{FF2B5EF4-FFF2-40B4-BE49-F238E27FC236}">
                <a16:creationId xmlns:a16="http://schemas.microsoft.com/office/drawing/2014/main" id="{4ACB1E9D-25F7-4A06-9766-F195D5F339C7}"/>
              </a:ext>
            </a:extLst>
          </p:cNvPr>
          <p:cNvSpPr txBox="1"/>
          <p:nvPr/>
        </p:nvSpPr>
        <p:spPr>
          <a:xfrm>
            <a:off x="3226409" y="1570735"/>
            <a:ext cx="696173" cy="341851"/>
          </a:xfrm>
          <a:prstGeom prst="rect">
            <a:avLst/>
          </a:prstGeom>
          <a:noFill/>
        </p:spPr>
        <p:txBody>
          <a:bodyPr wrap="none" rtlCol="0">
            <a:spAutoFit/>
          </a:bodyPr>
          <a:lstStyle>
            <a:defPPr>
              <a:defRPr lang="ko-KR"/>
            </a:defP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HMD</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4A07D40D-91B1-448B-829F-95CD3AF12759}"/>
              </a:ext>
            </a:extLst>
          </p:cNvPr>
          <p:cNvSpPr txBox="1"/>
          <p:nvPr/>
        </p:nvSpPr>
        <p:spPr>
          <a:xfrm>
            <a:off x="4714026" y="1326983"/>
            <a:ext cx="4666695" cy="341851"/>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Total Motion-to-Photon Latency</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20ms</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F0A49F5B-FAD2-40A5-9E07-D83D0EB14B11}"/>
              </a:ext>
            </a:extLst>
          </p:cNvPr>
          <p:cNvSpPr txBox="1"/>
          <p:nvPr/>
        </p:nvSpPr>
        <p:spPr>
          <a:xfrm>
            <a:off x="2558904" y="3955825"/>
            <a:ext cx="2165911"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Local</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1" name="직선 화살표 연결선 20">
            <a:extLst>
              <a:ext uri="{FF2B5EF4-FFF2-40B4-BE49-F238E27FC236}">
                <a16:creationId xmlns:a16="http://schemas.microsoft.com/office/drawing/2014/main" id="{595536AF-D425-4F22-B39D-61870EF8860B}"/>
              </a:ext>
            </a:extLst>
          </p:cNvPr>
          <p:cNvCxnSpPr>
            <a:cxnSpLocks/>
            <a:stCxn id="8" idx="2"/>
          </p:cNvCxnSpPr>
          <p:nvPr/>
        </p:nvCxnSpPr>
        <p:spPr>
          <a:xfrm flipH="1">
            <a:off x="5193782" y="3171223"/>
            <a:ext cx="9561" cy="1137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E96B225-C93B-41FD-9F96-5F0A841F835A}"/>
              </a:ext>
            </a:extLst>
          </p:cNvPr>
          <p:cNvCxnSpPr>
            <a:cxnSpLocks/>
            <a:endCxn id="10" idx="2"/>
          </p:cNvCxnSpPr>
          <p:nvPr/>
        </p:nvCxnSpPr>
        <p:spPr>
          <a:xfrm flipV="1">
            <a:off x="8757147" y="3632341"/>
            <a:ext cx="0" cy="632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직사각형 22">
            <a:extLst>
              <a:ext uri="{FF2B5EF4-FFF2-40B4-BE49-F238E27FC236}">
                <a16:creationId xmlns:a16="http://schemas.microsoft.com/office/drawing/2014/main" id="{4310C253-A4FA-4605-914A-52B541DEB596}"/>
              </a:ext>
            </a:extLst>
          </p:cNvPr>
          <p:cNvSpPr/>
          <p:nvPr/>
        </p:nvSpPr>
        <p:spPr>
          <a:xfrm>
            <a:off x="2485241" y="1050619"/>
            <a:ext cx="8763000" cy="512158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4" name="TextBox 23">
            <a:extLst>
              <a:ext uri="{FF2B5EF4-FFF2-40B4-BE49-F238E27FC236}">
                <a16:creationId xmlns:a16="http://schemas.microsoft.com/office/drawing/2014/main" id="{ADC3E182-C5FB-45B6-9B9A-E575995DA331}"/>
              </a:ext>
            </a:extLst>
          </p:cNvPr>
          <p:cNvSpPr txBox="1"/>
          <p:nvPr/>
        </p:nvSpPr>
        <p:spPr>
          <a:xfrm>
            <a:off x="6280099" y="838200"/>
            <a:ext cx="1534559" cy="420740"/>
          </a:xfrm>
          <a:prstGeom prst="rect">
            <a:avLst/>
          </a:prstGeom>
          <a:solidFill>
            <a:schemeClr val="bg1"/>
          </a:solid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VR System</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5" name="직사각형 24">
            <a:extLst>
              <a:ext uri="{FF2B5EF4-FFF2-40B4-BE49-F238E27FC236}">
                <a16:creationId xmlns:a16="http://schemas.microsoft.com/office/drawing/2014/main" id="{E8485872-9225-43C2-A723-29F7C4ECC12A}"/>
              </a:ext>
            </a:extLst>
          </p:cNvPr>
          <p:cNvSpPr/>
          <p:nvPr/>
        </p:nvSpPr>
        <p:spPr>
          <a:xfrm>
            <a:off x="5927980" y="5528315"/>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6" name="직사각형 25">
            <a:extLst>
              <a:ext uri="{FF2B5EF4-FFF2-40B4-BE49-F238E27FC236}">
                <a16:creationId xmlns:a16="http://schemas.microsoft.com/office/drawing/2014/main" id="{C1B6E7FD-957D-4FFF-B955-04BEE01D0317}"/>
              </a:ext>
            </a:extLst>
          </p:cNvPr>
          <p:cNvSpPr/>
          <p:nvPr/>
        </p:nvSpPr>
        <p:spPr>
          <a:xfrm>
            <a:off x="3559567" y="5370539"/>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A1D6B982-CB9E-4B61-815C-865BF163B963}"/>
              </a:ext>
            </a:extLst>
          </p:cNvPr>
          <p:cNvSpPr txBox="1"/>
          <p:nvPr/>
        </p:nvSpPr>
        <p:spPr>
          <a:xfrm>
            <a:off x="2558904" y="5079346"/>
            <a:ext cx="2403104"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Remote</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8" name="직선 화살표 연결선 27">
            <a:extLst>
              <a:ext uri="{FF2B5EF4-FFF2-40B4-BE49-F238E27FC236}">
                <a16:creationId xmlns:a16="http://schemas.microsoft.com/office/drawing/2014/main" id="{7229FFBC-608D-498C-A398-CD6898E557D8}"/>
              </a:ext>
            </a:extLst>
          </p:cNvPr>
          <p:cNvCxnSpPr>
            <a:cxnSpLocks/>
          </p:cNvCxnSpPr>
          <p:nvPr/>
        </p:nvCxnSpPr>
        <p:spPr>
          <a:xfrm flipH="1">
            <a:off x="5185483" y="4892526"/>
            <a:ext cx="8299" cy="478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9C405698-B47B-459B-9C5A-30D681F3524B}"/>
              </a:ext>
            </a:extLst>
          </p:cNvPr>
          <p:cNvCxnSpPr>
            <a:cxnSpLocks/>
          </p:cNvCxnSpPr>
          <p:nvPr/>
        </p:nvCxnSpPr>
        <p:spPr>
          <a:xfrm flipV="1">
            <a:off x="8757147" y="4892526"/>
            <a:ext cx="0" cy="478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93C07B8-11CF-4649-ABA8-6E15E2CE6718}"/>
              </a:ext>
            </a:extLst>
          </p:cNvPr>
          <p:cNvSpPr txBox="1"/>
          <p:nvPr/>
        </p:nvSpPr>
        <p:spPr>
          <a:xfrm>
            <a:off x="4850170" y="2439833"/>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①</a:t>
            </a:r>
          </a:p>
        </p:txBody>
      </p:sp>
      <p:sp>
        <p:nvSpPr>
          <p:cNvPr id="31" name="TextBox 30">
            <a:extLst>
              <a:ext uri="{FF2B5EF4-FFF2-40B4-BE49-F238E27FC236}">
                <a16:creationId xmlns:a16="http://schemas.microsoft.com/office/drawing/2014/main" id="{56CC6EDA-683E-4069-B6BB-A32D20BCE8FC}"/>
              </a:ext>
            </a:extLst>
          </p:cNvPr>
          <p:cNvSpPr txBox="1"/>
          <p:nvPr/>
        </p:nvSpPr>
        <p:spPr>
          <a:xfrm>
            <a:off x="4850170" y="34313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②</a:t>
            </a:r>
          </a:p>
        </p:txBody>
      </p:sp>
      <p:sp>
        <p:nvSpPr>
          <p:cNvPr id="32" name="TextBox 31">
            <a:extLst>
              <a:ext uri="{FF2B5EF4-FFF2-40B4-BE49-F238E27FC236}">
                <a16:creationId xmlns:a16="http://schemas.microsoft.com/office/drawing/2014/main" id="{5F0E39F5-AB18-4F59-A93B-66A11E8FC03B}"/>
              </a:ext>
            </a:extLst>
          </p:cNvPr>
          <p:cNvSpPr txBox="1"/>
          <p:nvPr/>
        </p:nvSpPr>
        <p:spPr>
          <a:xfrm>
            <a:off x="4850170"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③</a:t>
            </a:r>
          </a:p>
        </p:txBody>
      </p:sp>
      <p:sp>
        <p:nvSpPr>
          <p:cNvPr id="33" name="TextBox 32">
            <a:extLst>
              <a:ext uri="{FF2B5EF4-FFF2-40B4-BE49-F238E27FC236}">
                <a16:creationId xmlns:a16="http://schemas.microsoft.com/office/drawing/2014/main" id="{B473326C-D6B4-455B-A71A-22FAAC0D777D}"/>
              </a:ext>
            </a:extLst>
          </p:cNvPr>
          <p:cNvSpPr txBox="1"/>
          <p:nvPr/>
        </p:nvSpPr>
        <p:spPr>
          <a:xfrm>
            <a:off x="8766708"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④</a:t>
            </a:r>
          </a:p>
        </p:txBody>
      </p:sp>
      <p:sp>
        <p:nvSpPr>
          <p:cNvPr id="34" name="TextBox 33">
            <a:extLst>
              <a:ext uri="{FF2B5EF4-FFF2-40B4-BE49-F238E27FC236}">
                <a16:creationId xmlns:a16="http://schemas.microsoft.com/office/drawing/2014/main" id="{19607863-933E-4946-B67B-FA65D30327DE}"/>
              </a:ext>
            </a:extLst>
          </p:cNvPr>
          <p:cNvSpPr txBox="1"/>
          <p:nvPr/>
        </p:nvSpPr>
        <p:spPr>
          <a:xfrm>
            <a:off x="8766708" y="3810629"/>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⑤</a:t>
            </a:r>
          </a:p>
        </p:txBody>
      </p:sp>
      <p:sp>
        <p:nvSpPr>
          <p:cNvPr id="35" name="TextBox 34">
            <a:extLst>
              <a:ext uri="{FF2B5EF4-FFF2-40B4-BE49-F238E27FC236}">
                <a16:creationId xmlns:a16="http://schemas.microsoft.com/office/drawing/2014/main" id="{51523141-FA5C-4F16-B0B7-8655717C9BFE}"/>
              </a:ext>
            </a:extLst>
          </p:cNvPr>
          <p:cNvSpPr txBox="1"/>
          <p:nvPr/>
        </p:nvSpPr>
        <p:spPr>
          <a:xfrm>
            <a:off x="8766708" y="3030581"/>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⑥</a:t>
            </a:r>
          </a:p>
        </p:txBody>
      </p:sp>
      <p:sp>
        <p:nvSpPr>
          <p:cNvPr id="36" name="TextBox 35">
            <a:extLst>
              <a:ext uri="{FF2B5EF4-FFF2-40B4-BE49-F238E27FC236}">
                <a16:creationId xmlns:a16="http://schemas.microsoft.com/office/drawing/2014/main" id="{E4817C6D-0507-43C1-B6EF-355D9ED06FCB}"/>
              </a:ext>
            </a:extLst>
          </p:cNvPr>
          <p:cNvSpPr txBox="1"/>
          <p:nvPr/>
        </p:nvSpPr>
        <p:spPr>
          <a:xfrm>
            <a:off x="8766708" y="2329980"/>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⑦</a:t>
            </a:r>
          </a:p>
        </p:txBody>
      </p:sp>
      <p:sp>
        <p:nvSpPr>
          <p:cNvPr id="37" name="TextBox 36">
            <a:extLst>
              <a:ext uri="{FF2B5EF4-FFF2-40B4-BE49-F238E27FC236}">
                <a16:creationId xmlns:a16="http://schemas.microsoft.com/office/drawing/2014/main" id="{88DCD252-FF73-44CA-A354-AA664661D9B8}"/>
              </a:ext>
            </a:extLst>
          </p:cNvPr>
          <p:cNvSpPr txBox="1"/>
          <p:nvPr/>
        </p:nvSpPr>
        <p:spPr>
          <a:xfrm>
            <a:off x="8091809" y="2363886"/>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8" name="TextBox 37">
            <a:extLst>
              <a:ext uri="{FF2B5EF4-FFF2-40B4-BE49-F238E27FC236}">
                <a16:creationId xmlns:a16="http://schemas.microsoft.com/office/drawing/2014/main" id="{A5946D43-4AB1-4DA1-84AA-5DDA645236A0}"/>
              </a:ext>
            </a:extLst>
          </p:cNvPr>
          <p:cNvSpPr txBox="1"/>
          <p:nvPr/>
        </p:nvSpPr>
        <p:spPr>
          <a:xfrm>
            <a:off x="6874027" y="3060457"/>
            <a:ext cx="1885453" cy="261610"/>
          </a:xfrm>
          <a:prstGeom prst="rect">
            <a:avLst/>
          </a:prstGeom>
          <a:no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90Hz OLED Display 11ms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9" name="TextBox 38">
            <a:extLst>
              <a:ext uri="{FF2B5EF4-FFF2-40B4-BE49-F238E27FC236}">
                <a16:creationId xmlns:a16="http://schemas.microsoft.com/office/drawing/2014/main" id="{095C28F6-4416-4CD7-8CDB-02224A2E82BF}"/>
              </a:ext>
            </a:extLst>
          </p:cNvPr>
          <p:cNvSpPr txBox="1"/>
          <p:nvPr/>
        </p:nvSpPr>
        <p:spPr>
          <a:xfrm>
            <a:off x="8166767" y="5553080"/>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0" name="TextBox 39">
            <a:extLst>
              <a:ext uri="{FF2B5EF4-FFF2-40B4-BE49-F238E27FC236}">
                <a16:creationId xmlns:a16="http://schemas.microsoft.com/office/drawing/2014/main" id="{0AA94DCB-52B2-4554-8B17-AD07F7877DBE}"/>
              </a:ext>
            </a:extLst>
          </p:cNvPr>
          <p:cNvSpPr txBox="1"/>
          <p:nvPr/>
        </p:nvSpPr>
        <p:spPr>
          <a:xfrm>
            <a:off x="4160318" y="2848693"/>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E2AD2822-CFF5-4271-BD1F-94457BD549E5}"/>
              </a:ext>
            </a:extLst>
          </p:cNvPr>
          <p:cNvSpPr txBox="1"/>
          <p:nvPr/>
        </p:nvSpPr>
        <p:spPr>
          <a:xfrm>
            <a:off x="8166767" y="4452591"/>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79195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D588FB-A017-4E0C-92E9-2722D1CA9A36}"/>
              </a:ext>
            </a:extLst>
          </p:cNvPr>
          <p:cNvSpPr>
            <a:spLocks noGrp="1"/>
          </p:cNvSpPr>
          <p:nvPr>
            <p:ph type="title"/>
          </p:nvPr>
        </p:nvSpPr>
        <p:spPr/>
        <p:txBody>
          <a:bodyPr>
            <a:normAutofit fontScale="90000"/>
          </a:bodyPr>
          <a:lstStyle/>
          <a:p>
            <a:r>
              <a:rPr lang="en-US" altLang="ko-KR" dirty="0"/>
              <a:t>Network Components Contributing to MTP Latency</a:t>
            </a:r>
            <a:endParaRPr lang="ko-KR" altLang="en-US" dirty="0"/>
          </a:p>
        </p:txBody>
      </p:sp>
      <p:sp>
        <p:nvSpPr>
          <p:cNvPr id="4" name="슬라이드 번호 개체 틀 3">
            <a:extLst>
              <a:ext uri="{FF2B5EF4-FFF2-40B4-BE49-F238E27FC236}">
                <a16:creationId xmlns:a16="http://schemas.microsoft.com/office/drawing/2014/main" id="{6F4B9716-4459-4770-8C53-78AB69DD070B}"/>
              </a:ext>
            </a:extLst>
          </p:cNvPr>
          <p:cNvSpPr>
            <a:spLocks noGrp="1"/>
          </p:cNvSpPr>
          <p:nvPr>
            <p:ph type="sldNum" sz="quarter" idx="4"/>
          </p:nvPr>
        </p:nvSpPr>
        <p:spPr/>
        <p:txBody>
          <a:bodyPr/>
          <a:lstStyle/>
          <a:p>
            <a:fld id="{7415E7A1-C024-4955-BFDD-BFFB64410B76}" type="slidenum">
              <a:rPr lang="ko-KR" altLang="en-US" smtClean="0"/>
              <a:pPr/>
              <a:t>10</a:t>
            </a:fld>
            <a:endParaRPr lang="ko-KR" altLang="en-US"/>
          </a:p>
        </p:txBody>
      </p:sp>
      <p:sp>
        <p:nvSpPr>
          <p:cNvPr id="6" name="바닥글 개체 틀 2">
            <a:extLst>
              <a:ext uri="{FF2B5EF4-FFF2-40B4-BE49-F238E27FC236}">
                <a16:creationId xmlns:a16="http://schemas.microsoft.com/office/drawing/2014/main" id="{95E1225A-A0E0-4FBA-BF9C-CCC6B1B02A05}"/>
              </a:ext>
            </a:extLst>
          </p:cNvPr>
          <p:cNvSpPr>
            <a:spLocks noGrp="1"/>
          </p:cNvSpPr>
          <p:nvPr>
            <p:ph type="ftr" sz="quarter" idx="3"/>
          </p:nvPr>
        </p:nvSpPr>
        <p:spPr>
          <a:xfrm>
            <a:off x="1956985" y="6511897"/>
            <a:ext cx="4114800" cy="277944"/>
          </a:xfrm>
        </p:spPr>
        <p:txBody>
          <a:bodyPr/>
          <a:lstStyle/>
          <a:p>
            <a:r>
              <a:rPr lang="en-US" altLang="ko-KR"/>
              <a:t>21-19-0022-01-0000</a:t>
            </a:r>
            <a:endParaRPr lang="ko-KR" altLang="en-US" dirty="0"/>
          </a:p>
        </p:txBody>
      </p:sp>
      <p:graphicFrame>
        <p:nvGraphicFramePr>
          <p:cNvPr id="7" name="표 6">
            <a:extLst>
              <a:ext uri="{FF2B5EF4-FFF2-40B4-BE49-F238E27FC236}">
                <a16:creationId xmlns:a16="http://schemas.microsoft.com/office/drawing/2014/main" id="{ED9204DF-080B-4DE7-85AA-7353DCD4F505}"/>
              </a:ext>
            </a:extLst>
          </p:cNvPr>
          <p:cNvGraphicFramePr>
            <a:graphicFrameLocks noGrp="1"/>
          </p:cNvGraphicFramePr>
          <p:nvPr>
            <p:extLst>
              <p:ext uri="{D42A27DB-BD31-4B8C-83A1-F6EECF244321}">
                <p14:modId xmlns:p14="http://schemas.microsoft.com/office/powerpoint/2010/main" val="363844670"/>
              </p:ext>
            </p:extLst>
          </p:nvPr>
        </p:nvGraphicFramePr>
        <p:xfrm>
          <a:off x="2307674" y="1133912"/>
          <a:ext cx="8991600" cy="4716845"/>
        </p:xfrm>
        <a:graphic>
          <a:graphicData uri="http://schemas.openxmlformats.org/drawingml/2006/table">
            <a:tbl>
              <a:tblPr firstRow="1" bandRow="1">
                <a:tableStyleId>{5C22544A-7EE6-4342-B048-85BDC9FD1C3A}</a:tableStyleId>
              </a:tblPr>
              <a:tblGrid>
                <a:gridCol w="820534">
                  <a:extLst>
                    <a:ext uri="{9D8B030D-6E8A-4147-A177-3AD203B41FA5}">
                      <a16:colId xmlns:a16="http://schemas.microsoft.com/office/drawing/2014/main" val="3320396952"/>
                    </a:ext>
                  </a:extLst>
                </a:gridCol>
                <a:gridCol w="937046">
                  <a:extLst>
                    <a:ext uri="{9D8B030D-6E8A-4147-A177-3AD203B41FA5}">
                      <a16:colId xmlns:a16="http://schemas.microsoft.com/office/drawing/2014/main" val="495700402"/>
                    </a:ext>
                  </a:extLst>
                </a:gridCol>
                <a:gridCol w="937048">
                  <a:extLst>
                    <a:ext uri="{9D8B030D-6E8A-4147-A177-3AD203B41FA5}">
                      <a16:colId xmlns:a16="http://schemas.microsoft.com/office/drawing/2014/main" val="3124752198"/>
                    </a:ext>
                  </a:extLst>
                </a:gridCol>
                <a:gridCol w="937046">
                  <a:extLst>
                    <a:ext uri="{9D8B030D-6E8A-4147-A177-3AD203B41FA5}">
                      <a16:colId xmlns:a16="http://schemas.microsoft.com/office/drawing/2014/main" val="2594351402"/>
                    </a:ext>
                  </a:extLst>
                </a:gridCol>
                <a:gridCol w="937048">
                  <a:extLst>
                    <a:ext uri="{9D8B030D-6E8A-4147-A177-3AD203B41FA5}">
                      <a16:colId xmlns:a16="http://schemas.microsoft.com/office/drawing/2014/main" val="4286167860"/>
                    </a:ext>
                  </a:extLst>
                </a:gridCol>
                <a:gridCol w="937046">
                  <a:extLst>
                    <a:ext uri="{9D8B030D-6E8A-4147-A177-3AD203B41FA5}">
                      <a16:colId xmlns:a16="http://schemas.microsoft.com/office/drawing/2014/main" val="2315310558"/>
                    </a:ext>
                  </a:extLst>
                </a:gridCol>
                <a:gridCol w="937048">
                  <a:extLst>
                    <a:ext uri="{9D8B030D-6E8A-4147-A177-3AD203B41FA5}">
                      <a16:colId xmlns:a16="http://schemas.microsoft.com/office/drawing/2014/main" val="165817325"/>
                    </a:ext>
                  </a:extLst>
                </a:gridCol>
                <a:gridCol w="937046">
                  <a:extLst>
                    <a:ext uri="{9D8B030D-6E8A-4147-A177-3AD203B41FA5}">
                      <a16:colId xmlns:a16="http://schemas.microsoft.com/office/drawing/2014/main" val="2333343877"/>
                    </a:ext>
                  </a:extLst>
                </a:gridCol>
                <a:gridCol w="1611738">
                  <a:extLst>
                    <a:ext uri="{9D8B030D-6E8A-4147-A177-3AD203B41FA5}">
                      <a16:colId xmlns:a16="http://schemas.microsoft.com/office/drawing/2014/main" val="2456442285"/>
                    </a:ext>
                  </a:extLst>
                </a:gridCol>
              </a:tblGrid>
              <a:tr h="434540">
                <a:tc rowSpan="2">
                  <a:txBody>
                    <a:bodyPr/>
                    <a:lstStyle/>
                    <a:p>
                      <a:pPr algn="ctr" latinLnBrk="1">
                        <a:lnSpc>
                          <a:spcPct val="150000"/>
                        </a:lnSpc>
                      </a:pPr>
                      <a:r>
                        <a:rPr lang="en-US" altLang="ko-KR" sz="1400" b="1" dirty="0"/>
                        <a:t>Case</a:t>
                      </a:r>
                      <a:endParaRPr lang="ko-KR" altLang="en-US" sz="1400" b="1"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1400" b="1" dirty="0"/>
                        <a:t>Status of each node</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1400" b="1" dirty="0"/>
                        <a:t>Remarks</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434540">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Backbone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spTree>
    <p:extLst>
      <p:ext uri="{BB962C8B-B14F-4D97-AF65-F5344CB8AC3E}">
        <p14:creationId xmlns:p14="http://schemas.microsoft.com/office/powerpoint/2010/main" val="378090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Network Requirements for VR Application</a:t>
            </a:r>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11</a:t>
            </a:fld>
            <a:endParaRPr lang="ko-KR" altLang="en-US"/>
          </a:p>
        </p:txBody>
      </p:sp>
      <mc:AlternateContent xmlns:mc="http://schemas.openxmlformats.org/markup-compatibility/2006">
        <mc:Choice xmlns:a14="http://schemas.microsoft.com/office/drawing/2010/main" Requires="a14">
          <p:graphicFrame>
            <p:nvGraphicFramePr>
              <p:cNvPr id="5" name="표 4">
                <a:extLst>
                  <a:ext uri="{FF2B5EF4-FFF2-40B4-BE49-F238E27FC236}">
                    <a16:creationId xmlns:a16="http://schemas.microsoft.com/office/drawing/2014/main" id="{57B7E04B-1E4B-4B13-9024-DF03DDDBC653}"/>
                  </a:ext>
                </a:extLst>
              </p:cNvPr>
              <p:cNvGraphicFramePr>
                <a:graphicFrameLocks noGrp="1"/>
              </p:cNvGraphicFramePr>
              <p:nvPr>
                <p:extLst>
                  <p:ext uri="{D42A27DB-BD31-4B8C-83A1-F6EECF244321}">
                    <p14:modId xmlns:p14="http://schemas.microsoft.com/office/powerpoint/2010/main" val="2409707230"/>
                  </p:ext>
                </p:extLst>
              </p:nvPr>
            </p:nvGraphicFramePr>
            <p:xfrm>
              <a:off x="2382690" y="1190444"/>
              <a:ext cx="8890958" cy="4786592"/>
            </p:xfrm>
            <a:graphic>
              <a:graphicData uri="http://schemas.openxmlformats.org/drawingml/2006/table">
                <a:tbl>
                  <a:tblPr firstRow="1" firstCol="1" bandRow="1">
                    <a:tableStyleId>{5C22544A-7EE6-4342-B048-85BDC9FD1C3A}</a:tableStyleId>
                  </a:tblPr>
                  <a:tblGrid>
                    <a:gridCol w="2387071">
                      <a:extLst>
                        <a:ext uri="{9D8B030D-6E8A-4147-A177-3AD203B41FA5}">
                          <a16:colId xmlns:a16="http://schemas.microsoft.com/office/drawing/2014/main" val="3763276619"/>
                        </a:ext>
                      </a:extLst>
                    </a:gridCol>
                    <a:gridCol w="1194591">
                      <a:extLst>
                        <a:ext uri="{9D8B030D-6E8A-4147-A177-3AD203B41FA5}">
                          <a16:colId xmlns:a16="http://schemas.microsoft.com/office/drawing/2014/main" val="3830724768"/>
                        </a:ext>
                      </a:extLst>
                    </a:gridCol>
                    <a:gridCol w="5309296">
                      <a:extLst>
                        <a:ext uri="{9D8B030D-6E8A-4147-A177-3AD203B41FA5}">
                          <a16:colId xmlns:a16="http://schemas.microsoft.com/office/drawing/2014/main" val="170095419"/>
                        </a:ext>
                      </a:extLst>
                    </a:gridCol>
                  </a:tblGrid>
                  <a:tr h="667275">
                    <a:tc gridSpan="2">
                      <a:txBody>
                        <a:bodyPr/>
                        <a:lstStyle/>
                        <a:p>
                          <a:pPr algn="l" latinLnBrk="1">
                            <a:lnSpc>
                              <a:spcPct val="107000"/>
                            </a:lnSpc>
                            <a:spcAft>
                              <a:spcPts val="0"/>
                            </a:spcAft>
                          </a:pPr>
                          <a:r>
                            <a:rPr lang="en-US" sz="1800" kern="10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a:effectLst/>
                            </a:rPr>
                            <a:t>VR HMD Requirements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551244128"/>
                      </a:ext>
                    </a:extLst>
                  </a:tr>
                  <a:tr h="572148">
                    <a:tc gridSpan="2">
                      <a:txBody>
                        <a:bodyPr/>
                        <a:lstStyle/>
                        <a:p>
                          <a:pPr algn="l" latinLnBrk="1">
                            <a:lnSpc>
                              <a:spcPct val="107000"/>
                            </a:lnSpc>
                            <a:spcAft>
                              <a:spcPts val="0"/>
                            </a:spcAft>
                          </a:pPr>
                          <a:r>
                            <a:rPr lang="en-US" sz="1800" kern="100" dirty="0">
                              <a:effectLst/>
                            </a:rPr>
                            <a:t>Data transmission rate</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dirty="0">
                              <a:effectLst/>
                            </a:rPr>
                            <a:t>&gt; 20 Gbps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770172725"/>
                      </a:ext>
                    </a:extLst>
                  </a:tr>
                  <a:tr h="818538">
                    <a:tc gridSpan="2">
                      <a:txBody>
                        <a:bodyPr/>
                        <a:lstStyle/>
                        <a:p>
                          <a:pPr algn="l" latinLnBrk="1">
                            <a:lnSpc>
                              <a:spcPct val="107000"/>
                            </a:lnSpc>
                            <a:spcAft>
                              <a:spcPts val="0"/>
                            </a:spcAft>
                          </a:pPr>
                          <a:r>
                            <a:rPr lang="en-US" sz="1800" kern="100">
                              <a:effectLst/>
                            </a:rPr>
                            <a:t>Latency</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dirty="0">
                              <a:effectLst/>
                            </a:rPr>
                            <a:t>&lt;5 </a:t>
                          </a:r>
                          <a:r>
                            <a:rPr lang="en-US" sz="1800" kern="100" dirty="0" err="1">
                              <a:effectLst/>
                            </a:rPr>
                            <a:t>ms</a:t>
                          </a:r>
                          <a:r>
                            <a:rPr lang="en-US" sz="1800" kern="100" dirty="0">
                              <a:effectLst/>
                            </a:rPr>
                            <a:t> (LAN)</a:t>
                          </a:r>
                          <a:endParaRPr lang="ko-KR" sz="1800" kern="100" dirty="0">
                            <a:effectLst/>
                          </a:endParaRPr>
                        </a:p>
                      </a:txBody>
                      <a:tcPr marL="68580" marR="68580" marT="0" marB="0" anchor="ctr"/>
                    </a:tc>
                    <a:extLst>
                      <a:ext uri="{0D108BD9-81ED-4DB2-BD59-A6C34878D82A}">
                        <a16:rowId xmlns:a16="http://schemas.microsoft.com/office/drawing/2014/main" val="1096688513"/>
                      </a:ext>
                    </a:extLst>
                  </a:tr>
                  <a:tr h="319696">
                    <a:tc gridSpan="2">
                      <a:txBody>
                        <a:bodyPr/>
                        <a:lstStyle/>
                        <a:p>
                          <a:pPr algn="l" latinLnBrk="1">
                            <a:lnSpc>
                              <a:spcPct val="107000"/>
                            </a:lnSpc>
                            <a:spcAft>
                              <a:spcPts val="0"/>
                            </a:spcAft>
                          </a:pPr>
                          <a:r>
                            <a:rPr lang="en-US" sz="1800" kern="100">
                              <a:effectLst/>
                            </a:rPr>
                            <a:t>Jitter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dirty="0">
                              <a:effectLst/>
                            </a:rPr>
                            <a:t>&lt; 5 </a:t>
                          </a:r>
                          <a:r>
                            <a:rPr lang="en-US" sz="1800" kern="100" dirty="0" err="1">
                              <a:effectLst/>
                            </a:rPr>
                            <a:t>ms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62544676"/>
                      </a:ext>
                    </a:extLst>
                  </a:tr>
                  <a:tr h="507648">
                    <a:tc rowSpan="2">
                      <a:txBody>
                        <a:bodyPr/>
                        <a:lstStyle/>
                        <a:p>
                          <a:pPr algn="l" latinLnBrk="1">
                            <a:lnSpc>
                              <a:spcPct val="107000"/>
                            </a:lnSpc>
                            <a:spcAft>
                              <a:spcPts val="0"/>
                            </a:spcAft>
                          </a:pPr>
                          <a:r>
                            <a:rPr lang="en-US" sz="1800" kern="100">
                              <a:effectLst/>
                            </a:rPr>
                            <a:t>Transmission range</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a:effectLst/>
                            </a:rPr>
                            <a:t>Indoor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5 m</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94580709"/>
                      </a:ext>
                    </a:extLst>
                  </a:tr>
                  <a:tr h="571783">
                    <a:tc vMerge="1">
                      <a:txBody>
                        <a:bodyPr/>
                        <a:lstStyle/>
                        <a:p>
                          <a:pPr latinLnBrk="1"/>
                          <a:endParaRPr lang="ko-KR" altLang="en-US"/>
                        </a:p>
                      </a:txBody>
                      <a:tcPr/>
                    </a:tc>
                    <a:tc>
                      <a:txBody>
                        <a:bodyPr/>
                        <a:lstStyle/>
                        <a:p>
                          <a:pPr algn="l" latinLnBrk="1">
                            <a:lnSpc>
                              <a:spcPct val="107000"/>
                            </a:lnSpc>
                            <a:spcAft>
                              <a:spcPts val="0"/>
                            </a:spcAft>
                          </a:pPr>
                          <a:r>
                            <a:rPr lang="en-US" sz="1800" kern="100">
                              <a:effectLst/>
                            </a:rPr>
                            <a:t>Outdoor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Several hundred meters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724783577"/>
                      </a:ext>
                    </a:extLst>
                  </a:tr>
                  <a:tr h="527799">
                    <a:tc rowSpan="2">
                      <a:txBody>
                        <a:bodyPr/>
                        <a:lstStyle/>
                        <a:p>
                          <a:pPr algn="l" latinLnBrk="1">
                            <a:lnSpc>
                              <a:spcPct val="107000"/>
                            </a:lnSpc>
                            <a:spcAft>
                              <a:spcPts val="0"/>
                            </a:spcAft>
                          </a:pPr>
                          <a:r>
                            <a:rPr lang="en-US" sz="1800" kern="100">
                              <a:effectLst/>
                            </a:rPr>
                            <a:t>Mobility</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a:effectLst/>
                            </a:rPr>
                            <a:t>Indoor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Pedestrian speed &lt; 4 km/h</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921648"/>
                      </a:ext>
                    </a:extLst>
                  </a:tr>
                  <a:tr h="474971">
                    <a:tc vMerge="1">
                      <a:txBody>
                        <a:bodyPr/>
                        <a:lstStyle/>
                        <a:p>
                          <a:pPr latinLnBrk="1"/>
                          <a:endParaRPr lang="ko-KR" altLang="en-US"/>
                        </a:p>
                      </a:txBody>
                      <a:tcPr/>
                    </a:tc>
                    <a:tc>
                      <a:txBody>
                        <a:bodyPr/>
                        <a:lstStyle/>
                        <a:p>
                          <a:pPr algn="l" latinLnBrk="1">
                            <a:lnSpc>
                              <a:spcPct val="107000"/>
                            </a:lnSpc>
                            <a:spcAft>
                              <a:spcPts val="0"/>
                            </a:spcAft>
                          </a:pPr>
                          <a:r>
                            <a:rPr lang="en-US" sz="1800" kern="100">
                              <a:effectLst/>
                            </a:rPr>
                            <a:t>Outdoor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200 km/h</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90454753"/>
                      </a:ext>
                    </a:extLst>
                  </a:tr>
                  <a:tr h="326734">
                    <a:tc>
                      <a:txBody>
                        <a:bodyPr/>
                        <a:lstStyle/>
                        <a:p>
                          <a:pPr algn="l" latinLnBrk="1">
                            <a:lnSpc>
                              <a:spcPct val="107000"/>
                            </a:lnSpc>
                            <a:spcAft>
                              <a:spcPts val="0"/>
                            </a:spcAft>
                          </a:pPr>
                          <a:r>
                            <a:rPr lang="en-US" sz="1800" kern="100">
                              <a:effectLst/>
                            </a:rPr>
                            <a:t>PER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a:effectLst/>
                            </a:rPr>
                            <a:t>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14:m>
                            <m:oMath xmlns:m="http://schemas.openxmlformats.org/officeDocument/2006/math">
                              <m:sSup>
                                <m:sSupPr>
                                  <m:ctrlPr>
                                    <a:rPr lang="ko-KR" sz="1800" kern="100">
                                      <a:effectLst/>
                                    </a:rPr>
                                  </m:ctrlPr>
                                </m:sSupPr>
                                <m:e>
                                  <m:r>
                                    <a:rPr lang="en-US" sz="1800" kern="100">
                                      <a:effectLst/>
                                    </a:rPr>
                                    <m:t>10</m:t>
                                  </m:r>
                                </m:e>
                                <m:sup>
                                  <m:r>
                                    <a:rPr lang="en-US" sz="1800" kern="100">
                                      <a:effectLst/>
                                    </a:rPr>
                                    <m:t>−6</m:t>
                                  </m:r>
                                </m:sup>
                              </m:sSup>
                            </m:oMath>
                          </a14:m>
                          <a:r>
                            <a:rPr lang="en-US" sz="1800" kern="100" dirty="0">
                              <a:effectLst/>
                            </a:rPr>
                            <a:t> [1]</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10608151"/>
                      </a:ext>
                    </a:extLst>
                  </a:tr>
                </a:tbl>
              </a:graphicData>
            </a:graphic>
          </p:graphicFrame>
        </mc:Choice>
        <mc:Fallback>
          <p:graphicFrame>
            <p:nvGraphicFramePr>
              <p:cNvPr id="5" name="표 4">
                <a:extLst>
                  <a:ext uri="{FF2B5EF4-FFF2-40B4-BE49-F238E27FC236}">
                    <a16:creationId xmlns:a16="http://schemas.microsoft.com/office/drawing/2014/main" id="{57B7E04B-1E4B-4B13-9024-DF03DDDBC653}"/>
                  </a:ext>
                </a:extLst>
              </p:cNvPr>
              <p:cNvGraphicFramePr>
                <a:graphicFrameLocks noGrp="1"/>
              </p:cNvGraphicFramePr>
              <p:nvPr>
                <p:extLst>
                  <p:ext uri="{D42A27DB-BD31-4B8C-83A1-F6EECF244321}">
                    <p14:modId xmlns:p14="http://schemas.microsoft.com/office/powerpoint/2010/main" val="2409707230"/>
                  </p:ext>
                </p:extLst>
              </p:nvPr>
            </p:nvGraphicFramePr>
            <p:xfrm>
              <a:off x="2382690" y="1190444"/>
              <a:ext cx="8890958" cy="4786592"/>
            </p:xfrm>
            <a:graphic>
              <a:graphicData uri="http://schemas.openxmlformats.org/drawingml/2006/table">
                <a:tbl>
                  <a:tblPr firstRow="1" firstCol="1" bandRow="1">
                    <a:tableStyleId>{5C22544A-7EE6-4342-B048-85BDC9FD1C3A}</a:tableStyleId>
                  </a:tblPr>
                  <a:tblGrid>
                    <a:gridCol w="2387071">
                      <a:extLst>
                        <a:ext uri="{9D8B030D-6E8A-4147-A177-3AD203B41FA5}">
                          <a16:colId xmlns:a16="http://schemas.microsoft.com/office/drawing/2014/main" val="3763276619"/>
                        </a:ext>
                      </a:extLst>
                    </a:gridCol>
                    <a:gridCol w="1194591">
                      <a:extLst>
                        <a:ext uri="{9D8B030D-6E8A-4147-A177-3AD203B41FA5}">
                          <a16:colId xmlns:a16="http://schemas.microsoft.com/office/drawing/2014/main" val="3830724768"/>
                        </a:ext>
                      </a:extLst>
                    </a:gridCol>
                    <a:gridCol w="5309296">
                      <a:extLst>
                        <a:ext uri="{9D8B030D-6E8A-4147-A177-3AD203B41FA5}">
                          <a16:colId xmlns:a16="http://schemas.microsoft.com/office/drawing/2014/main" val="170095419"/>
                        </a:ext>
                      </a:extLst>
                    </a:gridCol>
                  </a:tblGrid>
                  <a:tr h="667275">
                    <a:tc gridSpan="2">
                      <a:txBody>
                        <a:bodyPr/>
                        <a:lstStyle/>
                        <a:p>
                          <a:pPr algn="l" latinLnBrk="1">
                            <a:lnSpc>
                              <a:spcPct val="107000"/>
                            </a:lnSpc>
                            <a:spcAft>
                              <a:spcPts val="0"/>
                            </a:spcAft>
                          </a:pPr>
                          <a:r>
                            <a:rPr lang="en-US" sz="1800" kern="10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a:effectLst/>
                            </a:rPr>
                            <a:t>VR HMD Requirements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551244128"/>
                      </a:ext>
                    </a:extLst>
                  </a:tr>
                  <a:tr h="572148">
                    <a:tc gridSpan="2">
                      <a:txBody>
                        <a:bodyPr/>
                        <a:lstStyle/>
                        <a:p>
                          <a:pPr algn="l" latinLnBrk="1">
                            <a:lnSpc>
                              <a:spcPct val="107000"/>
                            </a:lnSpc>
                            <a:spcAft>
                              <a:spcPts val="0"/>
                            </a:spcAft>
                          </a:pPr>
                          <a:r>
                            <a:rPr lang="en-US" sz="1800" kern="100" dirty="0">
                              <a:effectLst/>
                            </a:rPr>
                            <a:t>Data transmission rate</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dirty="0">
                              <a:effectLst/>
                            </a:rPr>
                            <a:t>&gt; 20 Gbps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770172725"/>
                      </a:ext>
                    </a:extLst>
                  </a:tr>
                  <a:tr h="818538">
                    <a:tc gridSpan="2">
                      <a:txBody>
                        <a:bodyPr/>
                        <a:lstStyle/>
                        <a:p>
                          <a:pPr algn="l" latinLnBrk="1">
                            <a:lnSpc>
                              <a:spcPct val="107000"/>
                            </a:lnSpc>
                            <a:spcAft>
                              <a:spcPts val="0"/>
                            </a:spcAft>
                          </a:pPr>
                          <a:r>
                            <a:rPr lang="en-US" sz="1800" kern="100">
                              <a:effectLst/>
                            </a:rPr>
                            <a:t>Latency</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dirty="0">
                              <a:effectLst/>
                            </a:rPr>
                            <a:t>&lt;5 </a:t>
                          </a:r>
                          <a:r>
                            <a:rPr lang="en-US" sz="1800" kern="100" dirty="0" err="1">
                              <a:effectLst/>
                            </a:rPr>
                            <a:t>ms</a:t>
                          </a:r>
                          <a:r>
                            <a:rPr lang="en-US" sz="1800" kern="100" dirty="0">
                              <a:effectLst/>
                            </a:rPr>
                            <a:t> (LAN)</a:t>
                          </a:r>
                          <a:endParaRPr lang="ko-KR" sz="1800" kern="100" dirty="0">
                            <a:effectLst/>
                          </a:endParaRPr>
                        </a:p>
                      </a:txBody>
                      <a:tcPr marL="68580" marR="68580" marT="0" marB="0" anchor="ctr"/>
                    </a:tc>
                    <a:extLst>
                      <a:ext uri="{0D108BD9-81ED-4DB2-BD59-A6C34878D82A}">
                        <a16:rowId xmlns:a16="http://schemas.microsoft.com/office/drawing/2014/main" val="1096688513"/>
                      </a:ext>
                    </a:extLst>
                  </a:tr>
                  <a:tr h="319696">
                    <a:tc gridSpan="2">
                      <a:txBody>
                        <a:bodyPr/>
                        <a:lstStyle/>
                        <a:p>
                          <a:pPr algn="l" latinLnBrk="1">
                            <a:lnSpc>
                              <a:spcPct val="107000"/>
                            </a:lnSpc>
                            <a:spcAft>
                              <a:spcPts val="0"/>
                            </a:spcAft>
                          </a:pPr>
                          <a:r>
                            <a:rPr lang="en-US" sz="1800" kern="100">
                              <a:effectLst/>
                            </a:rPr>
                            <a:t>Jitter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a:txBody>
                        <a:bodyPr/>
                        <a:lstStyle/>
                        <a:p>
                          <a:pPr algn="l" latinLnBrk="1">
                            <a:lnSpc>
                              <a:spcPct val="107000"/>
                            </a:lnSpc>
                            <a:spcAft>
                              <a:spcPts val="0"/>
                            </a:spcAft>
                          </a:pPr>
                          <a:r>
                            <a:rPr lang="en-US" sz="1800" kern="100" dirty="0">
                              <a:effectLst/>
                            </a:rPr>
                            <a:t>&lt; 5 </a:t>
                          </a:r>
                          <a:r>
                            <a:rPr lang="en-US" sz="1800" kern="100" dirty="0" err="1">
                              <a:effectLst/>
                            </a:rPr>
                            <a:t>ms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62544676"/>
                      </a:ext>
                    </a:extLst>
                  </a:tr>
                  <a:tr h="507648">
                    <a:tc rowSpan="2">
                      <a:txBody>
                        <a:bodyPr/>
                        <a:lstStyle/>
                        <a:p>
                          <a:pPr algn="l" latinLnBrk="1">
                            <a:lnSpc>
                              <a:spcPct val="107000"/>
                            </a:lnSpc>
                            <a:spcAft>
                              <a:spcPts val="0"/>
                            </a:spcAft>
                          </a:pPr>
                          <a:r>
                            <a:rPr lang="en-US" sz="1800" kern="100">
                              <a:effectLst/>
                            </a:rPr>
                            <a:t>Transmission range</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a:effectLst/>
                            </a:rPr>
                            <a:t>Indoor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5 m</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94580709"/>
                      </a:ext>
                    </a:extLst>
                  </a:tr>
                  <a:tr h="571783">
                    <a:tc vMerge="1">
                      <a:txBody>
                        <a:bodyPr/>
                        <a:lstStyle/>
                        <a:p>
                          <a:pPr latinLnBrk="1"/>
                          <a:endParaRPr lang="ko-KR" altLang="en-US"/>
                        </a:p>
                      </a:txBody>
                      <a:tcPr/>
                    </a:tc>
                    <a:tc>
                      <a:txBody>
                        <a:bodyPr/>
                        <a:lstStyle/>
                        <a:p>
                          <a:pPr algn="l" latinLnBrk="1">
                            <a:lnSpc>
                              <a:spcPct val="107000"/>
                            </a:lnSpc>
                            <a:spcAft>
                              <a:spcPts val="0"/>
                            </a:spcAft>
                          </a:pPr>
                          <a:r>
                            <a:rPr lang="en-US" sz="1800" kern="100">
                              <a:effectLst/>
                            </a:rPr>
                            <a:t>Outdoor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Several hundred meters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724783577"/>
                      </a:ext>
                    </a:extLst>
                  </a:tr>
                  <a:tr h="527799">
                    <a:tc rowSpan="2">
                      <a:txBody>
                        <a:bodyPr/>
                        <a:lstStyle/>
                        <a:p>
                          <a:pPr algn="l" latinLnBrk="1">
                            <a:lnSpc>
                              <a:spcPct val="107000"/>
                            </a:lnSpc>
                            <a:spcAft>
                              <a:spcPts val="0"/>
                            </a:spcAft>
                          </a:pPr>
                          <a:r>
                            <a:rPr lang="en-US" sz="1800" kern="100">
                              <a:effectLst/>
                            </a:rPr>
                            <a:t>Mobility</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a:effectLst/>
                            </a:rPr>
                            <a:t>Indoor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Pedestrian speed &lt; 4 km/h</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921648"/>
                      </a:ext>
                    </a:extLst>
                  </a:tr>
                  <a:tr h="474971">
                    <a:tc vMerge="1">
                      <a:txBody>
                        <a:bodyPr/>
                        <a:lstStyle/>
                        <a:p>
                          <a:pPr latinLnBrk="1"/>
                          <a:endParaRPr lang="ko-KR" altLang="en-US"/>
                        </a:p>
                      </a:txBody>
                      <a:tcPr/>
                    </a:tc>
                    <a:tc>
                      <a:txBody>
                        <a:bodyPr/>
                        <a:lstStyle/>
                        <a:p>
                          <a:pPr algn="l" latinLnBrk="1">
                            <a:lnSpc>
                              <a:spcPct val="107000"/>
                            </a:lnSpc>
                            <a:spcAft>
                              <a:spcPts val="0"/>
                            </a:spcAft>
                          </a:pPr>
                          <a:r>
                            <a:rPr lang="en-US" sz="1800" kern="100">
                              <a:effectLst/>
                            </a:rPr>
                            <a:t>Outdoor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dirty="0">
                              <a:effectLst/>
                            </a:rPr>
                            <a:t>200 km/h</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90454753"/>
                      </a:ext>
                    </a:extLst>
                  </a:tr>
                  <a:tr h="326734">
                    <a:tc>
                      <a:txBody>
                        <a:bodyPr/>
                        <a:lstStyle/>
                        <a:p>
                          <a:pPr algn="l" latinLnBrk="1">
                            <a:lnSpc>
                              <a:spcPct val="107000"/>
                            </a:lnSpc>
                            <a:spcAft>
                              <a:spcPts val="0"/>
                            </a:spcAft>
                          </a:pPr>
                          <a:r>
                            <a:rPr lang="en-US" sz="1800" kern="100">
                              <a:effectLst/>
                            </a:rPr>
                            <a:t>PER</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800" kern="100">
                              <a:effectLst/>
                            </a:rPr>
                            <a:t>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endParaRPr lang="ko-KR"/>
                        </a:p>
                      </a:txBody>
                      <a:tcPr marL="68580" marR="68580" marT="0" marB="0" anchor="ctr">
                        <a:blipFill>
                          <a:blip r:embed="rId2"/>
                          <a:stretch>
                            <a:fillRect l="-67546" t="-1357407" r="-459" b="-35185"/>
                          </a:stretch>
                        </a:blipFill>
                      </a:tcPr>
                    </a:tc>
                    <a:extLst>
                      <a:ext uri="{0D108BD9-81ED-4DB2-BD59-A6C34878D82A}">
                        <a16:rowId xmlns:a16="http://schemas.microsoft.com/office/drawing/2014/main" val="3510608151"/>
                      </a:ext>
                    </a:extLst>
                  </a:tr>
                </a:tbl>
              </a:graphicData>
            </a:graphic>
          </p:graphicFrame>
        </mc:Fallback>
      </mc:AlternateContent>
    </p:spTree>
    <p:extLst>
      <p:ext uri="{BB962C8B-B14F-4D97-AF65-F5344CB8AC3E}">
        <p14:creationId xmlns:p14="http://schemas.microsoft.com/office/powerpoint/2010/main" val="344750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12</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sp>
        <p:nvSpPr>
          <p:cNvPr id="6" name="직사각형 5">
            <a:extLst>
              <a:ext uri="{FF2B5EF4-FFF2-40B4-BE49-F238E27FC236}">
                <a16:creationId xmlns:a16="http://schemas.microsoft.com/office/drawing/2014/main" id="{7693FC2D-6301-4074-A15B-0F98412DB195}"/>
              </a:ext>
            </a:extLst>
          </p:cNvPr>
          <p:cNvSpPr/>
          <p:nvPr/>
        </p:nvSpPr>
        <p:spPr>
          <a:xfrm>
            <a:off x="1755464" y="3572977"/>
            <a:ext cx="10014857" cy="216527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1: A Single VR System Connected via a LAN</a:t>
            </a:r>
            <a:endParaRPr lang="ko-KR" altLang="ko-KR" sz="1000" kern="100" dirty="0">
              <a:latin typeface="맑은 고딕" panose="020B0503020000020004" pitchFamily="50" charset="-127"/>
              <a:cs typeface="Times New Roman" panose="02020603050405020304" pitchFamily="18" charset="0"/>
            </a:endParaRPr>
          </a:p>
          <a:p>
            <a:pPr marL="629920"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picture below, a user is playing a VR game using a VR HMD connected to a game console system known as PlayStation 4 with HDMI (High Definition Multimedia Interface) and USB (Universal Serial Bus) cables. The HDMI cable is delivering both video and audio for the VR game that are rendered in real time by the game console (shown in figure) to the VR HMD. The USB cable is delivering the head tracking data from the VR HMD to the game console to reflect the user’s head position so that the game console can render both the video and the audio of the VR game accordingly in real time.</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Replace the wired link to wireless to provide more optimal </a:t>
            </a:r>
            <a:r>
              <a:rPr lang="en-US" altLang="ko-KR" sz="2400" b="1" kern="100" dirty="0" err="1">
                <a:latin typeface="Times New Roman" panose="02020603050405020304" pitchFamily="18" charset="0"/>
                <a:cs typeface="Times New Roman" panose="02020603050405020304" pitchFamily="18" charset="0"/>
              </a:rPr>
              <a:t>QoE</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p:txBody>
      </p:sp>
      <p:pic>
        <p:nvPicPr>
          <p:cNvPr id="7" name="Picture 18">
            <a:extLst>
              <a:ext uri="{FF2B5EF4-FFF2-40B4-BE49-F238E27FC236}">
                <a16:creationId xmlns:a16="http://schemas.microsoft.com/office/drawing/2014/main" id="{5839DF31-0D2F-4181-8704-DC09B583E5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0791" y="914400"/>
            <a:ext cx="1791970" cy="2020570"/>
          </a:xfrm>
          <a:prstGeom prst="rect">
            <a:avLst/>
          </a:prstGeom>
          <a:noFill/>
        </p:spPr>
      </p:pic>
    </p:spTree>
    <p:extLst>
      <p:ext uri="{BB962C8B-B14F-4D97-AF65-F5344CB8AC3E}">
        <p14:creationId xmlns:p14="http://schemas.microsoft.com/office/powerpoint/2010/main" val="88611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13</a:t>
            </a:fld>
            <a:endParaRPr lang="ko-KR" altLang="en-US"/>
          </a:p>
        </p:txBody>
      </p:sp>
      <p:pic>
        <p:nvPicPr>
          <p:cNvPr id="11" name="그림 10">
            <a:extLst>
              <a:ext uri="{FF2B5EF4-FFF2-40B4-BE49-F238E27FC236}">
                <a16:creationId xmlns:a16="http://schemas.microsoft.com/office/drawing/2014/main" id="{E5FB660B-C2E8-429F-870D-00228D9055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pic>
        <p:nvPicPr>
          <p:cNvPr id="12" name="그림 11">
            <a:extLst>
              <a:ext uri="{FF2B5EF4-FFF2-40B4-BE49-F238E27FC236}">
                <a16:creationId xmlns:a16="http://schemas.microsoft.com/office/drawing/2014/main" id="{CA1AB7E8-85CD-4BA2-B4C7-04EA24E111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36176" y="912813"/>
            <a:ext cx="1981200" cy="2023745"/>
          </a:xfrm>
          <a:prstGeom prst="rect">
            <a:avLst/>
          </a:prstGeom>
          <a:noFill/>
        </p:spPr>
      </p:pic>
      <p:sp>
        <p:nvSpPr>
          <p:cNvPr id="13" name="직사각형 12">
            <a:extLst>
              <a:ext uri="{FF2B5EF4-FFF2-40B4-BE49-F238E27FC236}">
                <a16:creationId xmlns:a16="http://schemas.microsoft.com/office/drawing/2014/main" id="{76609986-A93D-44B3-A091-E65F04460FD7}"/>
              </a:ext>
            </a:extLst>
          </p:cNvPr>
          <p:cNvSpPr/>
          <p:nvPr/>
        </p:nvSpPr>
        <p:spPr>
          <a:xfrm>
            <a:off x="1755463" y="3572977"/>
            <a:ext cx="10014857" cy="2465483"/>
          </a:xfrm>
          <a:prstGeom prst="rect">
            <a:avLst/>
          </a:prstGeom>
        </p:spPr>
        <p:txBody>
          <a:bodyPr wrap="square">
            <a:spAutoFit/>
          </a:bodyPr>
          <a:lstStyle/>
          <a:p>
            <a:pPr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2: A Single VR System Connected via a WAN</a:t>
            </a:r>
          </a:p>
          <a:p>
            <a:pPr marL="625475"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baseball game in a virtual reality environment using a mobile phone-based VR HMD system. The baseball game in this scenario is being captured with a 360-degree camera and it is being streamed to the VR HMD in real time. The head tracking data is also transferred to the camera via a mobile network to display the view where the user is looking at. In this scenario, the VR content service is rendered or decoded in the remote content server. . It is important to note that the remote content server is located outside the local network and wide area network (WAN) consists of both wired and wireless networks.</a:t>
            </a:r>
          </a:p>
          <a:p>
            <a:pPr marL="629920">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a:t>
            </a:r>
            <a:endParaRPr lang="en-US" altLang="ko-KR" sz="1200" b="1" kern="100" dirty="0">
              <a:latin typeface="Times New Roman" panose="02020603050405020304" pitchFamily="18" charset="0"/>
              <a:cs typeface="Times New Roman" panose="02020603050405020304" pitchFamily="18" charset="0"/>
            </a:endParaRPr>
          </a:p>
          <a:p>
            <a:pPr marL="629920">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18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14</a:t>
            </a:fld>
            <a:endParaRPr lang="ko-KR" altLang="en-US"/>
          </a:p>
        </p:txBody>
      </p:sp>
      <p:pic>
        <p:nvPicPr>
          <p:cNvPr id="13" name="그림 12" descr="playing eve valkyrie in networkì ëí ì´ë¯¸ì§ ê²ìê²°ê³¼">
            <a:extLst>
              <a:ext uri="{FF2B5EF4-FFF2-40B4-BE49-F238E27FC236}">
                <a16:creationId xmlns:a16="http://schemas.microsoft.com/office/drawing/2014/main" id="{1BB899BD-7FB9-48F6-88CA-A148611C8E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3"/>
            <a:ext cx="3460955" cy="2273613"/>
          </a:xfrm>
          <a:prstGeom prst="rect">
            <a:avLst/>
          </a:prstGeom>
          <a:noFill/>
          <a:ln>
            <a:noFill/>
          </a:ln>
        </p:spPr>
      </p:pic>
      <p:pic>
        <p:nvPicPr>
          <p:cNvPr id="14" name="그림 13">
            <a:extLst>
              <a:ext uri="{FF2B5EF4-FFF2-40B4-BE49-F238E27FC236}">
                <a16:creationId xmlns:a16="http://schemas.microsoft.com/office/drawing/2014/main" id="{17778019-08F9-4792-8F01-A6850AC82D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073" y="912813"/>
            <a:ext cx="2351405" cy="2142490"/>
          </a:xfrm>
          <a:prstGeom prst="rect">
            <a:avLst/>
          </a:prstGeom>
          <a:noFill/>
        </p:spPr>
      </p:pic>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362891"/>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3: Multiple VR Systems Connected via a LAN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playing a virtual reality game and competing against other remote players using a VR HMD system that is connected to local server (e.g., a PC or a Laptop). The HDMI cable connecting the VR HMD system and the local server is used to receive the video and the audio data of the VR game content, the service of which is being rendered real time in the local server. The USB cable connecting the VR HMD and the local server is used to exchange the head tracking data so the server can render the video and the audio data accordingly. The remote content server is calculating the scores and the consequential data caused by the remote users’ input. These data are sent to the local content server so it can render the video and the audio of the VR game content accordingly.</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LAN and WAN</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IV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15</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46548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4: Multiple VR Systems Connected via a WAN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two or more users are watching a live streamed video game match from their respective home using their mobile phone-based VR HMD systems. The users watching the same content in a virtual movie theater rendered in a cloud service provider and they are being represented as a form of a virtual avatar in the virtual reality theater. They are able to interact with each other and also can communicate via audio. The live-streamed video game match and the virtual reality theater are all being rendered in a remote server situated in the cloud service provider network and the VR HMD system is only running a small application for obtaining the cloud rendered VR content.</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 with multiple nodes</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9" name="그림 8" descr="social VR cinemaì ëí ì´ë¯¸ì§ ê²ìê²°ê³¼">
            <a:extLst>
              <a:ext uri="{FF2B5EF4-FFF2-40B4-BE49-F238E27FC236}">
                <a16:creationId xmlns:a16="http://schemas.microsoft.com/office/drawing/2014/main" id="{6118BFB0-F9F4-4553-A8F5-56D7779511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4"/>
            <a:ext cx="3460955" cy="2260362"/>
          </a:xfrm>
          <a:prstGeom prst="rect">
            <a:avLst/>
          </a:prstGeom>
          <a:noFill/>
          <a:ln>
            <a:noFill/>
          </a:ln>
        </p:spPr>
      </p:pic>
      <p:pic>
        <p:nvPicPr>
          <p:cNvPr id="11" name="그림 10">
            <a:extLst>
              <a:ext uri="{FF2B5EF4-FFF2-40B4-BE49-F238E27FC236}">
                <a16:creationId xmlns:a16="http://schemas.microsoft.com/office/drawing/2014/main" id="{B5651B9E-2984-4933-80EA-93D2EC4309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spTree>
    <p:extLst>
      <p:ext uri="{BB962C8B-B14F-4D97-AF65-F5344CB8AC3E}">
        <p14:creationId xmlns:p14="http://schemas.microsoft.com/office/powerpoint/2010/main" val="303852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16</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070247"/>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5: Special Use Case – Change of Network</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streamed movie using a mobile phone-based VR HMD while travelling in a bus or a train. The movie is encoded in the remote server and sent to the VR HMD system via a wide area network. The VR HMD system is only decoding the content sent by the remote server.</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with network mobility</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11" name="그림 10">
            <a:extLst>
              <a:ext uri="{FF2B5EF4-FFF2-40B4-BE49-F238E27FC236}">
                <a16:creationId xmlns:a16="http://schemas.microsoft.com/office/drawing/2014/main" id="{B5651B9E-2984-4933-80EA-93D2EC4309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pic>
        <p:nvPicPr>
          <p:cNvPr id="10" name="그림 9" descr="ê´ë ¨ ì´ë¯¸ì§">
            <a:extLst>
              <a:ext uri="{FF2B5EF4-FFF2-40B4-BE49-F238E27FC236}">
                <a16:creationId xmlns:a16="http://schemas.microsoft.com/office/drawing/2014/main" id="{B5103533-C426-450F-A819-884DAB2908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4859" y="909705"/>
            <a:ext cx="3460955" cy="2260363"/>
          </a:xfrm>
          <a:prstGeom prst="rect">
            <a:avLst/>
          </a:prstGeom>
          <a:noFill/>
          <a:ln>
            <a:noFill/>
          </a:ln>
        </p:spPr>
      </p:pic>
    </p:spTree>
    <p:extLst>
      <p:ext uri="{BB962C8B-B14F-4D97-AF65-F5344CB8AC3E}">
        <p14:creationId xmlns:p14="http://schemas.microsoft.com/office/powerpoint/2010/main" val="199530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Goals &amp; Technical Challenges</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ko-KR"/>
            </a:defPPr>
            <a:lvl1pPr marL="0" algn="r" defTabSz="914400" rtl="0" eaLnBrk="1" latinLnBrk="1" hangingPunct="1">
              <a:lnSpc>
                <a:spcPct val="90000"/>
              </a:lnSpc>
              <a:defRPr sz="1200" kern="1200">
                <a:solidFill>
                  <a:schemeClr val="tx1"/>
                </a:solidFill>
                <a:latin typeface="Times" panose="02020603050405020304" pitchFamily="18"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4CF27402-2C48-4A31-90B3-0422C1082987}" type="slidenum">
              <a:rPr lang="en-US" altLang="pl-PL" smtClean="0"/>
              <a:pPr>
                <a:defRPr/>
              </a:pPr>
              <a:t>17</a:t>
            </a:fld>
            <a:endParaRPr lang="ko-KR" altLang="en-US"/>
          </a:p>
        </p:txBody>
      </p:sp>
      <p:sp>
        <p:nvSpPr>
          <p:cNvPr id="6" name="바닥글 개체 틀 2">
            <a:extLst>
              <a:ext uri="{FF2B5EF4-FFF2-40B4-BE49-F238E27FC236}">
                <a16:creationId xmlns:a16="http://schemas.microsoft.com/office/drawing/2014/main" id="{878EA90B-84BD-4F20-893E-4147503487E4}"/>
              </a:ext>
            </a:extLst>
          </p:cNvPr>
          <p:cNvSpPr>
            <a:spLocks noGrp="1"/>
          </p:cNvSpPr>
          <p:nvPr>
            <p:ph type="ftr" sz="quarter" idx="3"/>
          </p:nvPr>
        </p:nvSpPr>
        <p:spPr>
          <a:xfrm>
            <a:off x="1956985" y="6511897"/>
            <a:ext cx="4114800" cy="277944"/>
          </a:xfrm>
        </p:spPr>
        <p:txBody>
          <a:bodyPr/>
          <a:lstStyle/>
          <a:p>
            <a:r>
              <a:rPr lang="en-US" altLang="ko-KR"/>
              <a:t>21-19-0022-01-0000</a:t>
            </a:r>
            <a:endParaRPr lang="ko-KR" altLang="en-US" dirty="0"/>
          </a:p>
        </p:txBody>
      </p:sp>
      <p:sp>
        <p:nvSpPr>
          <p:cNvPr id="7" name="직사각형 6">
            <a:extLst>
              <a:ext uri="{FF2B5EF4-FFF2-40B4-BE49-F238E27FC236}">
                <a16:creationId xmlns:a16="http://schemas.microsoft.com/office/drawing/2014/main" id="{255AA99F-189F-4E87-9F19-F83B94CC4ABE}"/>
              </a:ext>
            </a:extLst>
          </p:cNvPr>
          <p:cNvSpPr/>
          <p:nvPr/>
        </p:nvSpPr>
        <p:spPr>
          <a:xfrm>
            <a:off x="2061379" y="990876"/>
            <a:ext cx="9620722" cy="4653646"/>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2000" spc="-75" dirty="0">
                <a:latin typeface="Times New Roman" panose="02020603050405020304" pitchFamily="18" charset="0"/>
                <a:ea typeface="나눔고딕" panose="020D0604000000000000" pitchFamily="50" charset="-127"/>
                <a:cs typeface="Times New Roman" panose="02020603050405020304" pitchFamily="18" charset="0"/>
              </a:rPr>
              <a:t>Goals</a:t>
            </a:r>
          </a:p>
          <a:p>
            <a:pPr marL="811213" lvl="1" indent="-354013">
              <a:lnSpc>
                <a:spcPct val="150000"/>
              </a:lnSpc>
              <a:buFont typeface="Arial" panose="020B0604020202020204" pitchFamily="34" charset="0"/>
              <a:buChar char="•"/>
            </a:pPr>
            <a:r>
              <a:rPr lang="en-US" altLang="ko-KR" sz="2000" spc="-75" dirty="0">
                <a:latin typeface="Times New Roman" panose="02020603050405020304" pitchFamily="18" charset="0"/>
                <a:ea typeface="나눔고딕" panose="020D0604000000000000" pitchFamily="50" charset="-127"/>
                <a:cs typeface="Times New Roman" panose="02020603050405020304" pitchFamily="18" charset="0"/>
              </a:rPr>
              <a:t>Replace the  last mile cable (e.g. ,HDMI cable connecting the HMD with the content server) with a wireless link for optimal QoE . However,  the backbone connection will be a cable (e.g., Ethernet) which would require to satisfy the same QoE and deterministic delivery. </a:t>
            </a:r>
          </a:p>
          <a:p>
            <a:pPr marL="811213" lvl="1" indent="-354013">
              <a:lnSpc>
                <a:spcPct val="150000"/>
              </a:lnSpc>
              <a:buFont typeface="Arial" panose="020B0604020202020204" pitchFamily="34" charset="0"/>
              <a:buChar char="•"/>
            </a:pPr>
            <a:r>
              <a:rPr lang="en-US" altLang="ko-KR" sz="2000" spc="-75" dirty="0">
                <a:latin typeface="Times New Roman" panose="02020603050405020304" pitchFamily="18" charset="0"/>
                <a:ea typeface="나눔고딕" panose="020D0604000000000000" pitchFamily="50" charset="-127"/>
                <a:cs typeface="Times New Roman" panose="02020603050405020304" pitchFamily="18" charset="0"/>
              </a:rPr>
              <a:t>Increase the mobility with link hand-over optimization</a:t>
            </a:r>
          </a:p>
          <a:p>
            <a:pPr marL="354013" indent="-354013">
              <a:lnSpc>
                <a:spcPct val="150000"/>
              </a:lnSpc>
              <a:buFont typeface="Wingdings" panose="05000000000000000000" pitchFamily="2" charset="2"/>
              <a:buChar char="v"/>
            </a:pPr>
            <a:r>
              <a:rPr lang="en-US" altLang="ko-KR" sz="2000" spc="-75" dirty="0">
                <a:latin typeface="Times New Roman" panose="02020603050405020304" pitchFamily="18" charset="0"/>
                <a:ea typeface="나눔고딕" panose="020D0604000000000000" pitchFamily="50" charset="-127"/>
                <a:cs typeface="Times New Roman" panose="02020603050405020304" pitchFamily="18" charset="0"/>
              </a:rPr>
              <a:t>Technical Challenges</a:t>
            </a:r>
          </a:p>
          <a:p>
            <a:pPr marL="811213" lvl="1" indent="-354013">
              <a:lnSpc>
                <a:spcPct val="150000"/>
              </a:lnSpc>
              <a:buFont typeface="Wingdings" panose="05000000000000000000" pitchFamily="2" charset="2"/>
              <a:buChar char="l"/>
            </a:pPr>
            <a:r>
              <a:rPr lang="en-US" altLang="ko-KR" sz="2000" spc="-75" dirty="0">
                <a:latin typeface="Times New Roman" panose="02020603050405020304" pitchFamily="18" charset="0"/>
                <a:ea typeface="나눔고딕" panose="020D0604000000000000" pitchFamily="50" charset="-127"/>
                <a:cs typeface="Times New Roman" panose="02020603050405020304" pitchFamily="18" charset="0"/>
              </a:rPr>
              <a:t>Network requirements are directly related to MTP latency</a:t>
            </a:r>
          </a:p>
          <a:p>
            <a:pPr marL="811213" lvl="1" indent="-354013">
              <a:lnSpc>
                <a:spcPct val="150000"/>
              </a:lnSpc>
              <a:buFont typeface="Wingdings" panose="05000000000000000000" pitchFamily="2" charset="2"/>
              <a:buChar char="l"/>
            </a:pPr>
            <a:r>
              <a:rPr lang="en-US" altLang="ko-KR" sz="2000" spc="-75" dirty="0">
                <a:latin typeface="Times New Roman" panose="02020603050405020304" pitchFamily="18" charset="0"/>
                <a:ea typeface="나눔고딕" panose="020D0604000000000000" pitchFamily="50" charset="-127"/>
                <a:cs typeface="Times New Roman" panose="02020603050405020304" pitchFamily="18" charset="0"/>
              </a:rPr>
              <a:t>For VR HMD based VR Content Service, the network should provide the following features:</a:t>
            </a:r>
          </a:p>
          <a:p>
            <a:pPr marL="1200150" lvl="2" indent="-285750">
              <a:lnSpc>
                <a:spcPct val="150000"/>
              </a:lnSpc>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Link Layer Issues: Jitter, Latency</a:t>
            </a:r>
          </a:p>
          <a:p>
            <a:pPr marL="1200150" lvl="2" indent="-285750">
              <a:lnSpc>
                <a:spcPct val="150000"/>
              </a:lnSpc>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High Layer Issue: QoS, QoE &amp; Mobility</a:t>
            </a:r>
          </a:p>
        </p:txBody>
      </p:sp>
    </p:spTree>
    <p:extLst>
      <p:ext uri="{BB962C8B-B14F-4D97-AF65-F5344CB8AC3E}">
        <p14:creationId xmlns:p14="http://schemas.microsoft.com/office/powerpoint/2010/main" val="231173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4"/>
          </p:nvPr>
        </p:nvSpPr>
        <p:spPr/>
        <p:txBody>
          <a:bodyPr/>
          <a:lstStyle/>
          <a:p>
            <a:fld id="{7415E7A1-C024-4955-BFDD-BFFB64410B76}" type="slidenum">
              <a:rPr lang="ko-KR" altLang="en-US" smtClean="0"/>
              <a:pPr/>
              <a:t>18</a:t>
            </a:fld>
            <a:endParaRPr lang="ko-KR" altLang="en-US"/>
          </a:p>
        </p:txBody>
      </p:sp>
      <p:sp>
        <p:nvSpPr>
          <p:cNvPr id="6" name="TextBox 5">
            <a:extLst>
              <a:ext uri="{FF2B5EF4-FFF2-40B4-BE49-F238E27FC236}">
                <a16:creationId xmlns:a16="http://schemas.microsoft.com/office/drawing/2014/main" id="{41F278DE-C35B-4581-B70A-808D0BDF2255}"/>
              </a:ext>
            </a:extLst>
          </p:cNvPr>
          <p:cNvSpPr txBox="1"/>
          <p:nvPr/>
        </p:nvSpPr>
        <p:spPr>
          <a:xfrm>
            <a:off x="1956985" y="1131288"/>
            <a:ext cx="8714792" cy="518180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dirty="0">
                <a:latin typeface="Times New Roman" panose="02020603050405020304" pitchFamily="18" charset="0"/>
                <a:cs typeface="Times New Roman" panose="02020603050405020304" pitchFamily="18" charset="0"/>
              </a:rPr>
              <a:t>Industry Beneficiaries for Network Standards</a:t>
            </a:r>
          </a:p>
          <a:p>
            <a:pPr>
              <a:lnSpc>
                <a:spcPct val="130000"/>
              </a:lnSpc>
            </a:pPr>
            <a:endParaRPr lang="en-US" altLang="ko-KR" sz="1600" dirty="0">
              <a:latin typeface="Times New Roman" panose="02020603050405020304" pitchFamily="18" charset="0"/>
              <a:cs typeface="Times New Roman" panose="02020603050405020304" pitchFamily="18" charset="0"/>
            </a:endParaRPr>
          </a:p>
          <a:p>
            <a:pPr lvl="1">
              <a:lnSpc>
                <a:spcPct val="130000"/>
              </a:lnSpc>
            </a:pPr>
            <a:r>
              <a:rPr lang="en-US" altLang="ko-KR" sz="1600" dirty="0">
                <a:latin typeface="Times New Roman" panose="02020603050405020304" pitchFamily="18" charset="0"/>
                <a:cs typeface="Times New Roman" panose="02020603050405020304" pitchFamily="18" charset="0"/>
              </a:rPr>
              <a:t>Mobile Network Infrastructure Providers</a:t>
            </a:r>
          </a:p>
          <a:p>
            <a:pPr lvl="2">
              <a:lnSpc>
                <a:spcPct val="130000"/>
              </a:lnSpc>
            </a:pPr>
            <a:r>
              <a:rPr lang="en-US" altLang="ko-KR" sz="1600" dirty="0">
                <a:latin typeface="Times New Roman" panose="02020603050405020304" pitchFamily="18" charset="0"/>
                <a:cs typeface="Times New Roman" panose="02020603050405020304" pitchFamily="18" charset="0"/>
              </a:rPr>
              <a:t>Immediate killer app for 5G is immersive media (VR &amp; AR) for Telecom Companies</a:t>
            </a:r>
          </a:p>
          <a:p>
            <a:pPr lvl="2">
              <a:lnSpc>
                <a:spcPct val="130000"/>
              </a:lnSpc>
            </a:pPr>
            <a:r>
              <a:rPr lang="en-US" altLang="ko-KR" sz="1600" dirty="0">
                <a:latin typeface="Times New Roman" panose="02020603050405020304" pitchFamily="18" charset="0"/>
                <a:cs typeface="Times New Roman" panose="02020603050405020304" pitchFamily="18" charset="0"/>
              </a:rPr>
              <a:t>Need to have good VR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to grab more users to their 5G network</a:t>
            </a:r>
          </a:p>
          <a:p>
            <a:pPr lvl="1">
              <a:lnSpc>
                <a:spcPct val="130000"/>
              </a:lnSpc>
            </a:pPr>
            <a:r>
              <a:rPr lang="en-US" altLang="ko-KR" sz="1600" dirty="0">
                <a:latin typeface="Times New Roman" panose="02020603050405020304" pitchFamily="18" charset="0"/>
                <a:cs typeface="Times New Roman" panose="02020603050405020304" pitchFamily="18" charset="0"/>
              </a:rPr>
              <a:t>HMD Manufacturers </a:t>
            </a:r>
          </a:p>
          <a:p>
            <a:pPr lvl="2">
              <a:lnSpc>
                <a:spcPct val="130000"/>
              </a:lnSpc>
            </a:pPr>
            <a:r>
              <a:rPr lang="en-US" altLang="ko-KR" sz="1600" dirty="0">
                <a:latin typeface="Times New Roman" panose="02020603050405020304" pitchFamily="18" charset="0"/>
                <a:cs typeface="Times New Roman" panose="02020603050405020304" pitchFamily="18" charset="0"/>
              </a:rPr>
              <a:t>Stand-alone also known as all-in-one devices are designed to create a better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as it eliminates the cord that was attached to the device</a:t>
            </a:r>
          </a:p>
          <a:p>
            <a:pPr lvl="2">
              <a:lnSpc>
                <a:spcPct val="130000"/>
              </a:lnSpc>
            </a:pPr>
            <a:r>
              <a:rPr lang="en-US" altLang="ko-KR" sz="1600" dirty="0">
                <a:latin typeface="Times New Roman" panose="02020603050405020304" pitchFamily="18" charset="0"/>
                <a:cs typeface="Times New Roman" panose="02020603050405020304" pitchFamily="18" charset="0"/>
              </a:rPr>
              <a:t>Added processor and batteries in a limited physical case space increase the weight and the heat; hence network solution is required to for cloud VR service</a:t>
            </a:r>
          </a:p>
          <a:p>
            <a:pPr lvl="1">
              <a:lnSpc>
                <a:spcPct val="130000"/>
              </a:lnSpc>
            </a:pPr>
            <a:r>
              <a:rPr lang="en-US" altLang="ko-KR" sz="1600" dirty="0">
                <a:latin typeface="Times New Roman" panose="02020603050405020304" pitchFamily="18" charset="0"/>
                <a:cs typeface="Times New Roman" panose="02020603050405020304" pitchFamily="18" charset="0"/>
              </a:rPr>
              <a:t>Content Creators </a:t>
            </a:r>
          </a:p>
          <a:p>
            <a:pPr lvl="2">
              <a:lnSpc>
                <a:spcPct val="130000"/>
              </a:lnSpc>
            </a:pPr>
            <a:r>
              <a:rPr lang="en-US" altLang="ko-KR" sz="1600" dirty="0">
                <a:latin typeface="Times New Roman" panose="02020603050405020304" pitchFamily="18" charset="0"/>
                <a:cs typeface="Times New Roman" panose="02020603050405020304" pitchFamily="18" charset="0"/>
              </a:rPr>
              <a:t>Creating more compelling visual experience comparable to the modern PCs and gaming consoles for VR using the stand-alone device is very challenging</a:t>
            </a:r>
          </a:p>
          <a:p>
            <a:pPr lvl="2">
              <a:lnSpc>
                <a:spcPct val="130000"/>
              </a:lnSpc>
            </a:pPr>
            <a:r>
              <a:rPr lang="en-US" altLang="ko-KR" sz="1600" dirty="0">
                <a:latin typeface="Times New Roman" panose="02020603050405020304" pitchFamily="18" charset="0"/>
                <a:cs typeface="Times New Roman" panose="02020603050405020304" pitchFamily="18" charset="0"/>
              </a:rPr>
              <a:t>Current wired system limits the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of VR content; hence, needs a cloud VR</a:t>
            </a:r>
          </a:p>
          <a:p>
            <a:pPr lvl="1">
              <a:lnSpc>
                <a:spcPct val="130000"/>
              </a:lnSpc>
            </a:pPr>
            <a:r>
              <a:rPr lang="en-US" altLang="ko-KR" sz="1600" dirty="0">
                <a:latin typeface="Times New Roman" panose="02020603050405020304" pitchFamily="18" charset="0"/>
                <a:cs typeface="Times New Roman" panose="02020603050405020304" pitchFamily="18" charset="0"/>
              </a:rPr>
              <a:t>Platform Holders</a:t>
            </a:r>
          </a:p>
          <a:p>
            <a:pPr lvl="2">
              <a:lnSpc>
                <a:spcPct val="130000"/>
              </a:lnSpc>
            </a:pPr>
            <a:r>
              <a:rPr lang="en-US" altLang="ko-KR" sz="1600" dirty="0">
                <a:latin typeface="Times New Roman" panose="02020603050405020304" pitchFamily="18" charset="0"/>
                <a:cs typeface="Times New Roman" panose="02020603050405020304" pitchFamily="18" charset="0"/>
              </a:rPr>
              <a:t>Want to aggregate compelling VR content to grow their VR content ecosystem</a:t>
            </a:r>
          </a:p>
        </p:txBody>
      </p:sp>
    </p:spTree>
    <p:extLst>
      <p:ext uri="{BB962C8B-B14F-4D97-AF65-F5344CB8AC3E}">
        <p14:creationId xmlns:p14="http://schemas.microsoft.com/office/powerpoint/2010/main" val="13970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21-19-0022-01-0000</a:t>
            </a:r>
            <a:endParaRPr lang="en-US" altLang="pl-PL" dirty="0">
              <a:solidFill>
                <a:srgbClr val="000000"/>
              </a:solidFill>
              <a:latin typeface="Times"/>
            </a:endParaRP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727447"/>
            <a:ext cx="9359786" cy="557697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Various other Standard Organizations such as </a:t>
            </a:r>
            <a:r>
              <a:rPr lang="en-US" altLang="ko-KR" sz="2000" spc="-100" dirty="0" err="1">
                <a:latin typeface="Times New Roman" panose="02020603050405020304" pitchFamily="18" charset="0"/>
                <a:ea typeface="나눔고딕" panose="020D0604000000000000" pitchFamily="50" charset="-127"/>
                <a:cs typeface="Times New Roman" panose="02020603050405020304" pitchFamily="18" charset="0"/>
              </a:rPr>
              <a:t>Khronos</a:t>
            </a: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MTP Latency is directly related to the network issues that IEEE 802 should consider when developing network standards for VR.</a:t>
            </a:r>
          </a:p>
          <a:p>
            <a:pPr marL="742950" lvl="1" indent="-285750">
              <a:lnSpc>
                <a:spcPct val="150000"/>
              </a:lnSpc>
              <a:buFont typeface="Arial" panose="020B0604020202020204" pitchFamily="34" charset="0"/>
              <a:buChar char="•"/>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need to be addressed by</a:t>
            </a:r>
            <a:r>
              <a:rPr lang="ko-KR" altLang="en-US" sz="2000" spc="-100" dirty="0">
                <a:latin typeface="Times New Roman" panose="02020603050405020304" pitchFamily="18" charset="0"/>
                <a:ea typeface="나눔고딕" panose="020D0604000000000000" pitchFamily="50" charset="-127"/>
                <a:cs typeface="Times New Roman" panose="02020603050405020304" pitchFamily="18" charset="0"/>
              </a:rPr>
              <a:t> </a:t>
            </a: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PHY &amp; MAC</a:t>
            </a:r>
          </a:p>
          <a:p>
            <a:pPr marL="742950" lvl="1" indent="-285750">
              <a:lnSpc>
                <a:spcPct val="150000"/>
              </a:lnSpc>
              <a:buFont typeface="Arial" panose="020B0604020202020204" pitchFamily="34" charset="0"/>
              <a:buChar char="•"/>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QoS, </a:t>
            </a:r>
            <a:r>
              <a:rPr lang="en-US" altLang="ko-KR" sz="2000" spc="-100"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 and Mobility need to be addressed by above layer 2</a:t>
            </a:r>
          </a:p>
          <a:p>
            <a:pPr marL="285750" indent="-285750">
              <a:lnSpc>
                <a:spcPct val="150000"/>
              </a:lnSpc>
              <a:buFont typeface="Wingdings" panose="05000000000000000000" pitchFamily="2" charset="2"/>
              <a:buChar char="l"/>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SG is currently discussing</a:t>
            </a:r>
          </a:p>
          <a:p>
            <a:pPr marL="742950" lvl="1" indent="-285750">
              <a:lnSpc>
                <a:spcPct val="150000"/>
              </a:lnSpc>
              <a:buFont typeface="Arial" panose="020B0604020202020204" pitchFamily="34" charset="0"/>
              <a:buChar char="•"/>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additional use cases</a:t>
            </a:r>
          </a:p>
          <a:p>
            <a:pPr marL="742950" lvl="1" indent="-285750">
              <a:lnSpc>
                <a:spcPct val="150000"/>
              </a:lnSpc>
              <a:buFont typeface="Arial" panose="020B0604020202020204" pitchFamily="34" charset="0"/>
              <a:buChar char="•"/>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a:t>
            </a:r>
          </a:p>
          <a:p>
            <a:pPr marL="742950" lvl="1" indent="-285750">
              <a:lnSpc>
                <a:spcPct val="150000"/>
              </a:lnSpc>
              <a:buFont typeface="Arial" panose="020B0604020202020204" pitchFamily="34" charset="0"/>
              <a:buChar char="•"/>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scope for PAR/CSD</a:t>
            </a:r>
          </a:p>
          <a:p>
            <a:pPr marL="742950" lvl="1" indent="-285750">
              <a:lnSpc>
                <a:spcPct val="150000"/>
              </a:lnSpc>
              <a:buFont typeface="Arial" panose="020B0604020202020204" pitchFamily="34" charset="0"/>
              <a:buChar char="•"/>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with all IEEE 802 WGs</a:t>
            </a:r>
          </a:p>
          <a:p>
            <a:pPr marL="285750" indent="-285750">
              <a:lnSpc>
                <a:spcPct val="150000"/>
              </a:lnSpc>
              <a:buFont typeface="Wingdings" panose="05000000000000000000" pitchFamily="2" charset="2"/>
              <a:buChar char="l"/>
            </a:pPr>
            <a:r>
              <a:rPr lang="en-US" altLang="ko-KR" sz="2000" spc="-100" dirty="0">
                <a:latin typeface="Times New Roman" panose="02020603050405020304" pitchFamily="18" charset="0"/>
                <a:ea typeface="나눔고딕" panose="020D0604000000000000" pitchFamily="50" charset="-127"/>
                <a:cs typeface="Times New Roman" panose="02020603050405020304" pitchFamily="18" charset="0"/>
              </a:rPr>
              <a:t>Looking forward to your input &amp; participation</a:t>
            </a: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a:t>21-19-0022-01-0000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19</a:t>
            </a:fld>
            <a:endParaRPr lang="ko-KR" altLang="en-US"/>
          </a:p>
        </p:txBody>
      </p:sp>
    </p:spTree>
    <p:extLst>
      <p:ext uri="{BB962C8B-B14F-4D97-AF65-F5344CB8AC3E}">
        <p14:creationId xmlns:p14="http://schemas.microsoft.com/office/powerpoint/2010/main" val="10368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6FC2D1-80E7-4CEB-B139-7D4EE5580FC0}"/>
              </a:ext>
            </a:extLst>
          </p:cNvPr>
          <p:cNvSpPr>
            <a:spLocks noGrp="1"/>
          </p:cNvSpPr>
          <p:nvPr>
            <p:ph type="title"/>
          </p:nvPr>
        </p:nvSpPr>
        <p:spPr/>
        <p:txBody>
          <a:bodyPr/>
          <a:lstStyle/>
          <a:p>
            <a:r>
              <a:rPr lang="en-US" altLang="ko-KR" dirty="0"/>
              <a:t>Why</a:t>
            </a:r>
            <a:r>
              <a:rPr lang="ko-KR" altLang="en-US" dirty="0"/>
              <a:t> </a:t>
            </a:r>
            <a:r>
              <a:rPr lang="en-US" altLang="ko-KR" dirty="0"/>
              <a:t>VR</a:t>
            </a:r>
            <a:r>
              <a:rPr lang="ko-KR" altLang="en-US" dirty="0"/>
              <a:t> </a:t>
            </a:r>
            <a:r>
              <a:rPr lang="en-US" altLang="ko-KR" dirty="0"/>
              <a:t>is receiving the attention</a:t>
            </a:r>
            <a:endParaRPr lang="ko-KR" altLang="en-US" dirty="0"/>
          </a:p>
        </p:txBody>
      </p:sp>
      <p:sp>
        <p:nvSpPr>
          <p:cNvPr id="3" name="바닥글 개체 틀 2">
            <a:extLst>
              <a:ext uri="{FF2B5EF4-FFF2-40B4-BE49-F238E27FC236}">
                <a16:creationId xmlns:a16="http://schemas.microsoft.com/office/drawing/2014/main" id="{3ECA0469-4B4A-410A-9604-2A2D4C0EE1FE}"/>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7FAD78F3-5EF2-4E6F-B7E6-8097444D30D3}"/>
              </a:ext>
            </a:extLst>
          </p:cNvPr>
          <p:cNvSpPr>
            <a:spLocks noGrp="1"/>
          </p:cNvSpPr>
          <p:nvPr>
            <p:ph type="sldNum" sz="quarter" idx="4"/>
          </p:nvPr>
        </p:nvSpPr>
        <p:spPr/>
        <p:txBody>
          <a:bodyPr/>
          <a:lstStyle/>
          <a:p>
            <a:fld id="{7415E7A1-C024-4955-BFDD-BFFB64410B76}" type="slidenum">
              <a:rPr lang="ko-KR" altLang="en-US" smtClean="0"/>
              <a:pPr/>
              <a:t>2</a:t>
            </a:fld>
            <a:endParaRPr lang="ko-KR" altLang="en-US"/>
          </a:p>
        </p:txBody>
      </p:sp>
      <p:sp>
        <p:nvSpPr>
          <p:cNvPr id="5" name="TextBox 4">
            <a:extLst>
              <a:ext uri="{FF2B5EF4-FFF2-40B4-BE49-F238E27FC236}">
                <a16:creationId xmlns:a16="http://schemas.microsoft.com/office/drawing/2014/main" id="{23E062DE-E7D0-458D-AF70-F7900B835833}"/>
              </a:ext>
            </a:extLst>
          </p:cNvPr>
          <p:cNvSpPr txBox="1"/>
          <p:nvPr/>
        </p:nvSpPr>
        <p:spPr>
          <a:xfrm>
            <a:off x="2069536" y="1031630"/>
            <a:ext cx="9498881" cy="461665"/>
          </a:xfrm>
          <a:prstGeom prst="rect">
            <a:avLst/>
          </a:prstGeom>
          <a:noFill/>
        </p:spPr>
        <p:txBody>
          <a:bodyPr wrap="square" rtlCol="0">
            <a:spAutoFit/>
          </a:bodyPr>
          <a:lstStyle/>
          <a:p>
            <a:r>
              <a:rPr lang="en-US" altLang="ko-KR" sz="2400" dirty="0">
                <a:latin typeface="Times New Roman" panose="02020603050405020304" pitchFamily="18" charset="0"/>
                <a:cs typeface="Times New Roman" panose="02020603050405020304" pitchFamily="18" charset="0"/>
              </a:rPr>
              <a:t>Diminishing Return: Industries need a new area to grow</a:t>
            </a:r>
            <a:endParaRPr lang="ko-KR" altLang="en-US" sz="2400" dirty="0">
              <a:latin typeface="Times New Roman" panose="02020603050405020304" pitchFamily="18" charset="0"/>
              <a:cs typeface="Times New Roman" panose="02020603050405020304" pitchFamily="18" charset="0"/>
            </a:endParaRPr>
          </a:p>
        </p:txBody>
      </p:sp>
      <p:pic>
        <p:nvPicPr>
          <p:cNvPr id="1026" name="Picture 2" descr="samsung galaxyì ëí ì´ë¯¸ì§ ê²ìê²°ê³¼">
            <a:extLst>
              <a:ext uri="{FF2B5EF4-FFF2-40B4-BE49-F238E27FC236}">
                <a16:creationId xmlns:a16="http://schemas.microsoft.com/office/drawing/2014/main" id="{8CB0772C-41CC-4071-A924-02335F29D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761" y="1808148"/>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vidia geforce rtx 2080 tiì ëí ì´ë¯¸ì§ ê²ìê²°ê³¼">
            <a:extLst>
              <a:ext uri="{FF2B5EF4-FFF2-40B4-BE49-F238E27FC236}">
                <a16:creationId xmlns:a16="http://schemas.microsoft.com/office/drawing/2014/main" id="{18A384C3-A89C-4265-81F9-5863F2306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58" y="2265589"/>
            <a:ext cx="3950122" cy="25329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lcosì ëí ì´ë¯¸ì§ ê²ìê²°ê³¼">
            <a:extLst>
              <a:ext uri="{FF2B5EF4-FFF2-40B4-BE49-F238E27FC236}">
                <a16:creationId xmlns:a16="http://schemas.microsoft.com/office/drawing/2014/main" id="{7EF7FF2F-A3A5-4C5D-8391-C5ACD8558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58" y="2265589"/>
            <a:ext cx="3570914" cy="2215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CDB4E-EBAD-45CA-A992-76AA02398866}"/>
              </a:ext>
            </a:extLst>
          </p:cNvPr>
          <p:cNvSpPr txBox="1"/>
          <p:nvPr/>
        </p:nvSpPr>
        <p:spPr>
          <a:xfrm>
            <a:off x="2784876" y="5695690"/>
            <a:ext cx="933269" cy="369332"/>
          </a:xfrm>
          <a:prstGeom prst="rect">
            <a:avLst/>
          </a:prstGeom>
          <a:noFill/>
        </p:spPr>
        <p:txBody>
          <a:bodyPr wrap="none" rtlCol="0">
            <a:spAutoFit/>
          </a:bodyPr>
          <a:lstStyle/>
          <a:p>
            <a:r>
              <a:rPr lang="en-US" altLang="ko-KR" dirty="0"/>
              <a:t>Display</a:t>
            </a:r>
            <a:endParaRPr lang="ko-KR" altLang="en-US" dirty="0"/>
          </a:p>
        </p:txBody>
      </p:sp>
      <p:sp>
        <p:nvSpPr>
          <p:cNvPr id="11" name="TextBox 10">
            <a:extLst>
              <a:ext uri="{FF2B5EF4-FFF2-40B4-BE49-F238E27FC236}">
                <a16:creationId xmlns:a16="http://schemas.microsoft.com/office/drawing/2014/main" id="{91C85C0C-0D29-4557-96F9-9902EA975EA0}"/>
              </a:ext>
            </a:extLst>
          </p:cNvPr>
          <p:cNvSpPr txBox="1"/>
          <p:nvPr/>
        </p:nvSpPr>
        <p:spPr>
          <a:xfrm>
            <a:off x="5461953" y="5700248"/>
            <a:ext cx="1782732" cy="369332"/>
          </a:xfrm>
          <a:prstGeom prst="rect">
            <a:avLst/>
          </a:prstGeom>
          <a:noFill/>
        </p:spPr>
        <p:txBody>
          <a:bodyPr wrap="none" rtlCol="0">
            <a:spAutoFit/>
          </a:bodyPr>
          <a:lstStyle/>
          <a:p>
            <a:r>
              <a:rPr lang="en-US" altLang="ko-KR" dirty="0"/>
              <a:t>Microprocessor</a:t>
            </a:r>
            <a:endParaRPr lang="ko-KR" altLang="en-US" dirty="0"/>
          </a:p>
        </p:txBody>
      </p:sp>
      <p:sp>
        <p:nvSpPr>
          <p:cNvPr id="12" name="TextBox 11">
            <a:extLst>
              <a:ext uri="{FF2B5EF4-FFF2-40B4-BE49-F238E27FC236}">
                <a16:creationId xmlns:a16="http://schemas.microsoft.com/office/drawing/2014/main" id="{C04C65F4-10A1-469E-9DBB-FD2C407F3618}"/>
              </a:ext>
            </a:extLst>
          </p:cNvPr>
          <p:cNvSpPr txBox="1"/>
          <p:nvPr/>
        </p:nvSpPr>
        <p:spPr>
          <a:xfrm>
            <a:off x="9211513" y="5695690"/>
            <a:ext cx="2197974" cy="369332"/>
          </a:xfrm>
          <a:prstGeom prst="rect">
            <a:avLst/>
          </a:prstGeom>
          <a:noFill/>
        </p:spPr>
        <p:txBody>
          <a:bodyPr wrap="none" rtlCol="0">
            <a:spAutoFit/>
          </a:bodyPr>
          <a:lstStyle/>
          <a:p>
            <a:r>
              <a:rPr lang="en-US" altLang="ko-KR" dirty="0"/>
              <a:t>Telecommunication</a:t>
            </a:r>
            <a:endParaRPr lang="ko-KR" altLang="en-US" dirty="0"/>
          </a:p>
        </p:txBody>
      </p:sp>
    </p:spTree>
    <p:extLst>
      <p:ext uri="{BB962C8B-B14F-4D97-AF65-F5344CB8AC3E}">
        <p14:creationId xmlns:p14="http://schemas.microsoft.com/office/powerpoint/2010/main" val="10383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1E050F-F424-495C-A60A-A5119DB70F96}"/>
              </a:ext>
            </a:extLst>
          </p:cNvPr>
          <p:cNvSpPr>
            <a:spLocks noGrp="1"/>
          </p:cNvSpPr>
          <p:nvPr>
            <p:ph type="title"/>
          </p:nvPr>
        </p:nvSpPr>
        <p:spPr/>
        <p:txBody>
          <a:bodyPr/>
          <a:lstStyle/>
          <a:p>
            <a:r>
              <a:rPr lang="en-US" altLang="ko-KR" dirty="0"/>
              <a:t>Why consumers are not interested in VR</a:t>
            </a:r>
            <a:endParaRPr lang="ko-KR" altLang="en-US" dirty="0"/>
          </a:p>
        </p:txBody>
      </p:sp>
      <p:sp>
        <p:nvSpPr>
          <p:cNvPr id="3" name="바닥글 개체 틀 2">
            <a:extLst>
              <a:ext uri="{FF2B5EF4-FFF2-40B4-BE49-F238E27FC236}">
                <a16:creationId xmlns:a16="http://schemas.microsoft.com/office/drawing/2014/main" id="{FD88CC42-FA0F-410D-8FF1-C5B1F1D45832}"/>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E2FA8E03-B8BB-4C35-818A-F8CD6F28076A}"/>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pic>
        <p:nvPicPr>
          <p:cNvPr id="5" name="Picture 2" descr="https://www.emstatic.com/images/chart_png460/226001-227000/226875.png">
            <a:extLst>
              <a:ext uri="{FF2B5EF4-FFF2-40B4-BE49-F238E27FC236}">
                <a16:creationId xmlns:a16="http://schemas.microsoft.com/office/drawing/2014/main" id="{A782476F-C3FF-4465-89A0-64699BAB0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499" y="1231073"/>
            <a:ext cx="6711002" cy="43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4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grpSp>
        <p:nvGrpSpPr>
          <p:cNvPr id="5" name="그룹 4">
            <a:extLst>
              <a:ext uri="{FF2B5EF4-FFF2-40B4-BE49-F238E27FC236}">
                <a16:creationId xmlns:a16="http://schemas.microsoft.com/office/drawing/2014/main" id="{D4B95099-59B1-454A-BC96-036AED58F178}"/>
              </a:ext>
            </a:extLst>
          </p:cNvPr>
          <p:cNvGrpSpPr/>
          <p:nvPr/>
        </p:nvGrpSpPr>
        <p:grpSpPr>
          <a:xfrm>
            <a:off x="2749797" y="968996"/>
            <a:ext cx="8139492" cy="3113795"/>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00D14F0-7CE2-4F27-B9A0-65A2BAB12E65}"/>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그룹 21">
            <a:extLst>
              <a:ext uri="{FF2B5EF4-FFF2-40B4-BE49-F238E27FC236}">
                <a16:creationId xmlns:a16="http://schemas.microsoft.com/office/drawing/2014/main" id="{689E3776-BE19-4616-83C8-D61DC505C4F4}"/>
              </a:ext>
            </a:extLst>
          </p:cNvPr>
          <p:cNvGrpSpPr/>
          <p:nvPr/>
        </p:nvGrpSpPr>
        <p:grpSpPr>
          <a:xfrm>
            <a:off x="2169044" y="3910819"/>
            <a:ext cx="4324980" cy="2209948"/>
            <a:chOff x="2001352" y="1066800"/>
            <a:chExt cx="887274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26" name="TextBox 25">
              <a:extLst>
                <a:ext uri="{FF2B5EF4-FFF2-40B4-BE49-F238E27FC236}">
                  <a16:creationId xmlns:a16="http://schemas.microsoft.com/office/drawing/2014/main" id="{77BBDC6F-E164-4078-BDB4-C8F2B6A5B9FA}"/>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27" name="TextBox 26">
            <a:extLst>
              <a:ext uri="{FF2B5EF4-FFF2-40B4-BE49-F238E27FC236}">
                <a16:creationId xmlns:a16="http://schemas.microsoft.com/office/drawing/2014/main" id="{75EC477C-2EB9-485E-8957-7D36A72F7C19}"/>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Tree>
    <p:extLst>
      <p:ext uri="{BB962C8B-B14F-4D97-AF65-F5344CB8AC3E}">
        <p14:creationId xmlns:p14="http://schemas.microsoft.com/office/powerpoint/2010/main" val="124580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74F6A9-EE59-4139-B8C7-AA333DAA98FE}"/>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1D7BCD4B-9205-4C3C-BAC5-CF519E072743}"/>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EEA4BEB5-E06B-4B6B-8EAA-E5BAD5D7EA4D}"/>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pic>
        <p:nvPicPr>
          <p:cNvPr id="2050" name="Picture 2" descr="VR Content designì ëí ì´ë¯¸ì§ ê²ìê²°ê³¼">
            <a:extLst>
              <a:ext uri="{FF2B5EF4-FFF2-40B4-BE49-F238E27FC236}">
                <a16:creationId xmlns:a16="http://schemas.microsoft.com/office/drawing/2014/main" id="{B4E6BF40-F4EF-4AA9-843E-F695783ED2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6985" y="1182848"/>
            <a:ext cx="4707621" cy="2648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4DC156-28B2-4309-AEB9-5373649CE459}"/>
              </a:ext>
            </a:extLst>
          </p:cNvPr>
          <p:cNvSpPr txBox="1"/>
          <p:nvPr/>
        </p:nvSpPr>
        <p:spPr>
          <a:xfrm>
            <a:off x="2662908" y="3830884"/>
            <a:ext cx="3295774" cy="369332"/>
          </a:xfrm>
          <a:prstGeom prst="rect">
            <a:avLst/>
          </a:prstGeom>
          <a:noFill/>
        </p:spPr>
        <p:txBody>
          <a:bodyPr wrap="none" rtlCol="0">
            <a:spAutoFit/>
          </a:bodyPr>
          <a:lstStyle/>
          <a:p>
            <a:r>
              <a:rPr lang="en-US" altLang="ko-KR" dirty="0"/>
              <a:t>VR Content Design Challenge</a:t>
            </a:r>
            <a:endParaRPr lang="ko-KR" altLang="en-US" dirty="0"/>
          </a:p>
        </p:txBody>
      </p:sp>
      <p:pic>
        <p:nvPicPr>
          <p:cNvPr id="2052" name="Picture 4" descr="VR Hardwareì ëí ì´ë¯¸ì§ ê²ìê²°ê³¼">
            <a:extLst>
              <a:ext uri="{FF2B5EF4-FFF2-40B4-BE49-F238E27FC236}">
                <a16:creationId xmlns:a16="http://schemas.microsoft.com/office/drawing/2014/main" id="{25F66763-1A0B-4A4F-9305-B89AA5179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43" y="2512531"/>
            <a:ext cx="4707620" cy="2636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12C0B9-DCD0-4726-93C5-6F4D5913BFF9}"/>
              </a:ext>
            </a:extLst>
          </p:cNvPr>
          <p:cNvSpPr txBox="1"/>
          <p:nvPr/>
        </p:nvSpPr>
        <p:spPr>
          <a:xfrm>
            <a:off x="7353399" y="5149238"/>
            <a:ext cx="3639907" cy="369332"/>
          </a:xfrm>
          <a:prstGeom prst="rect">
            <a:avLst/>
          </a:prstGeom>
          <a:noFill/>
        </p:spPr>
        <p:txBody>
          <a:bodyPr wrap="none" rtlCol="0">
            <a:spAutoFit/>
          </a:bodyPr>
          <a:lstStyle/>
          <a:p>
            <a:r>
              <a:rPr lang="en-US" altLang="ko-KR" dirty="0"/>
              <a:t>VR Hardware/Network Challenge</a:t>
            </a:r>
            <a:endParaRPr lang="ko-KR" altLang="en-US" dirty="0"/>
          </a:p>
        </p:txBody>
      </p:sp>
    </p:spTree>
    <p:extLst>
      <p:ext uri="{BB962C8B-B14F-4D97-AF65-F5344CB8AC3E}">
        <p14:creationId xmlns:p14="http://schemas.microsoft.com/office/powerpoint/2010/main" val="209847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D651C4-D659-4250-9C9F-2E4FF0CBABC4}"/>
              </a:ext>
            </a:extLst>
          </p:cNvPr>
          <p:cNvSpPr>
            <a:spLocks noGrp="1"/>
          </p:cNvSpPr>
          <p:nvPr>
            <p:ph type="title"/>
          </p:nvPr>
        </p:nvSpPr>
        <p:spPr/>
        <p:txBody>
          <a:bodyPr/>
          <a:lstStyle/>
          <a:p>
            <a:r>
              <a:rPr lang="en-US" altLang="ko-KR" dirty="0"/>
              <a:t>Hardware/Network Challenges (VR Sickness)</a:t>
            </a:r>
            <a:endParaRPr lang="ko-KR" altLang="en-US" dirty="0"/>
          </a:p>
        </p:txBody>
      </p:sp>
      <p:sp>
        <p:nvSpPr>
          <p:cNvPr id="3" name="바닥글 개체 틀 2">
            <a:extLst>
              <a:ext uri="{FF2B5EF4-FFF2-40B4-BE49-F238E27FC236}">
                <a16:creationId xmlns:a16="http://schemas.microsoft.com/office/drawing/2014/main" id="{29F48D18-7F81-4BBA-9275-DAF8094B9AE7}"/>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0F2F92BE-D48D-451F-A880-0328F9AA6B66}"/>
              </a:ext>
            </a:extLst>
          </p:cNvPr>
          <p:cNvSpPr>
            <a:spLocks noGrp="1"/>
          </p:cNvSpPr>
          <p:nvPr>
            <p:ph type="sldNum" sz="quarter" idx="4"/>
          </p:nvPr>
        </p:nvSpPr>
        <p:spPr/>
        <p:txBody>
          <a:bodyPr/>
          <a:lstStyle/>
          <a:p>
            <a:fld id="{7415E7A1-C024-4955-BFDD-BFFB64410B76}" type="slidenum">
              <a:rPr lang="ko-KR" altLang="en-US" smtClean="0"/>
              <a:pPr/>
              <a:t>6</a:t>
            </a:fld>
            <a:endParaRPr lang="ko-KR" altLang="en-US"/>
          </a:p>
        </p:txBody>
      </p:sp>
      <p:pic>
        <p:nvPicPr>
          <p:cNvPr id="3074" name="Picture 2" descr="ê´ë ¨ ì´ë¯¸ì§">
            <a:extLst>
              <a:ext uri="{FF2B5EF4-FFF2-40B4-BE49-F238E27FC236}">
                <a16:creationId xmlns:a16="http://schemas.microsoft.com/office/drawing/2014/main" id="{AA33EAA6-9A5D-4DEA-8CA7-C0C37255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372" y="1625977"/>
            <a:ext cx="3341003" cy="33410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583947-F359-4517-B61D-B09F35992451}"/>
              </a:ext>
            </a:extLst>
          </p:cNvPr>
          <p:cNvSpPr txBox="1"/>
          <p:nvPr/>
        </p:nvSpPr>
        <p:spPr>
          <a:xfrm>
            <a:off x="2466362" y="1392572"/>
            <a:ext cx="2441694"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Display Resolution</a:t>
            </a:r>
          </a:p>
        </p:txBody>
      </p:sp>
      <p:sp>
        <p:nvSpPr>
          <p:cNvPr id="7" name="TextBox 6">
            <a:extLst>
              <a:ext uri="{FF2B5EF4-FFF2-40B4-BE49-F238E27FC236}">
                <a16:creationId xmlns:a16="http://schemas.microsoft.com/office/drawing/2014/main" id="{B0D6F5D3-A5FA-47B1-A97F-010C7575EEA8}"/>
              </a:ext>
            </a:extLst>
          </p:cNvPr>
          <p:cNvSpPr txBox="1"/>
          <p:nvPr/>
        </p:nvSpPr>
        <p:spPr>
          <a:xfrm>
            <a:off x="3171683" y="2459317"/>
            <a:ext cx="1736373"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Frame Rate</a:t>
            </a:r>
            <a:endParaRPr lang="ko-KR" alt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6F8164-D897-4CCC-BCBE-A4A0DD69E5F4}"/>
              </a:ext>
            </a:extLst>
          </p:cNvPr>
          <p:cNvSpPr txBox="1"/>
          <p:nvPr/>
        </p:nvSpPr>
        <p:spPr>
          <a:xfrm>
            <a:off x="8938900" y="1392572"/>
            <a:ext cx="2614818"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Motion to Photon Latency</a:t>
            </a:r>
            <a:endParaRPr lang="ko-KR"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AC04D1E-1083-4809-A0FC-C20DA906503C}"/>
              </a:ext>
            </a:extLst>
          </p:cNvPr>
          <p:cNvSpPr txBox="1"/>
          <p:nvPr/>
        </p:nvSpPr>
        <p:spPr>
          <a:xfrm>
            <a:off x="9128125" y="2459317"/>
            <a:ext cx="2364750"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Incorrect Spatial Sound</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31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91B8B5-651D-49A4-828D-7FD54B734201}"/>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3" name="바닥글 개체 틀 2">
            <a:extLst>
              <a:ext uri="{FF2B5EF4-FFF2-40B4-BE49-F238E27FC236}">
                <a16:creationId xmlns:a16="http://schemas.microsoft.com/office/drawing/2014/main" id="{0A2083DC-7D1A-4A1E-93AE-9754E1719D46}"/>
              </a:ext>
            </a:extLst>
          </p:cNvPr>
          <p:cNvSpPr>
            <a:spLocks noGrp="1"/>
          </p:cNvSpPr>
          <p:nvPr>
            <p:ph type="ftr" sz="quarter" idx="3"/>
          </p:nvPr>
        </p:nvSpPr>
        <p:spPr/>
        <p:txBody>
          <a:bodyPr/>
          <a:lstStyle/>
          <a:p>
            <a:r>
              <a:rPr lang="en-US" altLang="ko-KR"/>
              <a:t>21-19-0022-01-0000</a:t>
            </a:r>
            <a:endParaRPr lang="ko-KR" altLang="en-US" dirty="0"/>
          </a:p>
        </p:txBody>
      </p:sp>
      <p:sp>
        <p:nvSpPr>
          <p:cNvPr id="4" name="슬라이드 번호 개체 틀 3">
            <a:extLst>
              <a:ext uri="{FF2B5EF4-FFF2-40B4-BE49-F238E27FC236}">
                <a16:creationId xmlns:a16="http://schemas.microsoft.com/office/drawing/2014/main" id="{03898371-EBAE-4A26-9F2A-3B3D303AB2E4}"/>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p:sp>
        <p:nvSpPr>
          <p:cNvPr id="5" name="내용 개체 틀 2">
            <a:extLst>
              <a:ext uri="{FF2B5EF4-FFF2-40B4-BE49-F238E27FC236}">
                <a16:creationId xmlns:a16="http://schemas.microsoft.com/office/drawing/2014/main" id="{FEF85BF2-43CD-4AC2-9D56-B1DF05A30F1D}"/>
              </a:ext>
            </a:extLst>
          </p:cNvPr>
          <p:cNvSpPr txBox="1">
            <a:spLocks/>
          </p:cNvSpPr>
          <p:nvPr/>
        </p:nvSpPr>
        <p:spPr>
          <a:xfrm>
            <a:off x="2099598" y="1228970"/>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graphicFrame>
        <p:nvGraphicFramePr>
          <p:cNvPr id="6" name="표 5">
            <a:extLst>
              <a:ext uri="{FF2B5EF4-FFF2-40B4-BE49-F238E27FC236}">
                <a16:creationId xmlns:a16="http://schemas.microsoft.com/office/drawing/2014/main" id="{34DD47AA-8D2E-4287-8CF9-37D558FC8D06}"/>
              </a:ext>
            </a:extLst>
          </p:cNvPr>
          <p:cNvGraphicFramePr>
            <a:graphicFrameLocks noGrp="1"/>
          </p:cNvGraphicFramePr>
          <p:nvPr>
            <p:extLst>
              <p:ext uri="{D42A27DB-BD31-4B8C-83A1-F6EECF244321}">
                <p14:modId xmlns:p14="http://schemas.microsoft.com/office/powerpoint/2010/main" val="2382357209"/>
              </p:ext>
            </p:extLst>
          </p:nvPr>
        </p:nvGraphicFramePr>
        <p:xfrm>
          <a:off x="2450702" y="1765961"/>
          <a:ext cx="8858528" cy="3893820"/>
        </p:xfrm>
        <a:graphic>
          <a:graphicData uri="http://schemas.openxmlformats.org/drawingml/2006/table">
            <a:tbl>
              <a:tblPr firstRow="1" bandRow="1"/>
              <a:tblGrid>
                <a:gridCol w="2711794">
                  <a:extLst>
                    <a:ext uri="{9D8B030D-6E8A-4147-A177-3AD203B41FA5}">
                      <a16:colId xmlns:a16="http://schemas.microsoft.com/office/drawing/2014/main" val="1680465032"/>
                    </a:ext>
                  </a:extLst>
                </a:gridCol>
                <a:gridCol w="6146734">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Details</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40 </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pix</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deg</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 </a:t>
                      </a:r>
                    </a:p>
                    <a:p>
                      <a:pPr marL="0" indent="0" algn="l" latinLnBrk="1">
                        <a:buFontTx/>
                        <a:buNone/>
                      </a:pPr>
                      <a:r>
                        <a:rPr lang="en-US" altLang="ko-KR" sz="1600" dirty="0">
                          <a:latin typeface="Times New Roman" panose="02020603050405020304" pitchFamily="18" charset="0"/>
                          <a:cs typeface="Times New Roman" panose="02020603050405020304" pitchFamily="18" charset="0"/>
                        </a:rPr>
                        <a:t>- no HMD is capable of displaying 40pix/deg today</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 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 </a:t>
                      </a:r>
                      <a:r>
                        <a:rPr lang="en-US" altLang="ko-KR" sz="1600" kern="1200" dirty="0" err="1">
                          <a:solidFill>
                            <a:srgbClr val="00B0F0"/>
                          </a:solidFill>
                          <a:latin typeface="Times New Roman" panose="02020603050405020304" pitchFamily="18" charset="0"/>
                          <a:ea typeface="+mn-ea"/>
                          <a:cs typeface="Times New Roman" panose="02020603050405020304" pitchFamily="18" charset="0"/>
                        </a:rPr>
                        <a:t>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Tree>
    <p:extLst>
      <p:ext uri="{BB962C8B-B14F-4D97-AF65-F5344CB8AC3E}">
        <p14:creationId xmlns:p14="http://schemas.microsoft.com/office/powerpoint/2010/main" val="191455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a:xfrm>
            <a:off x="1956985" y="159749"/>
            <a:ext cx="9725115" cy="769121"/>
          </a:xfrm>
        </p:spPr>
        <p:txBody>
          <a:bodyPr/>
          <a:lstStyle/>
          <a:p>
            <a:r>
              <a:rPr lang="en-US" altLang="ko-KR" dirty="0"/>
              <a:t>What is Motion to Photon(MTP) Latency?</a:t>
            </a:r>
            <a:endParaRPr lang="ko-KR" altLang="en-US" dirty="0"/>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1891971" y="1570624"/>
            <a:ext cx="3903539" cy="2599209"/>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3085288" y="4878757"/>
            <a:ext cx="8380624" cy="1278493"/>
            <a:chOff x="472115" y="5156100"/>
            <a:chExt cx="8380624" cy="1278493"/>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27985" cy="301519"/>
                    <a:chOff x="1619672" y="4777407"/>
                    <a:chExt cx="5827985" cy="301519"/>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890296" y="1021104"/>
            <a:ext cx="6209425" cy="32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the paper published by Held,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Efsathiou</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&amp; Greene in 1966,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if the MTP (motion-to-photon latency) is too high,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it makes people to feel motion sick.</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The paper published by Sheridan &amp;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Ferrel</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in 1963 also states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that the high MTP also cause a poor manual performance of human being.</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In 2003, Bernard D. Adelstein from NASA Ames Research Center mentioned in his paper, HEAD TRACKING LATENCY IN VIRTUAL ENVIRONMENTS: PSYCHOPHYSICS AND A MODEL, the MTP needs to be less than 17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endPar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John Carmack, the CTO of Oculus, the MTP must be lower than 20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to minimized the VR sickness.</a:t>
            </a:r>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3"/>
          </p:nvPr>
        </p:nvSpPr>
        <p:spPr/>
        <p:txBody>
          <a:bodyPr/>
          <a:lstStyle/>
          <a:p>
            <a:r>
              <a:rPr lang="en-US" altLang="ko-KR"/>
              <a:t>21-19-0022-01-0000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4"/>
          </p:nvPr>
        </p:nvSpPr>
        <p:spPr/>
        <p:txBody>
          <a:bodyPr/>
          <a:lstStyle/>
          <a:p>
            <a:fld id="{7415E7A1-C024-4955-BFDD-BFFB64410B76}" type="slidenum">
              <a:rPr lang="ko-KR" altLang="en-US" smtClean="0"/>
              <a:pPr/>
              <a:t>8</a:t>
            </a:fld>
            <a:endParaRPr lang="ko-KR" altLang="en-US"/>
          </a:p>
        </p:txBody>
      </p:sp>
      <p:sp>
        <p:nvSpPr>
          <p:cNvPr id="3" name="TextBox 2">
            <a:extLst>
              <a:ext uri="{FF2B5EF4-FFF2-40B4-BE49-F238E27FC236}">
                <a16:creationId xmlns:a16="http://schemas.microsoft.com/office/drawing/2014/main" id="{C180CE5F-E2F0-4546-91F7-DBCE4679420D}"/>
              </a:ext>
            </a:extLst>
          </p:cNvPr>
          <p:cNvSpPr txBox="1"/>
          <p:nvPr/>
        </p:nvSpPr>
        <p:spPr>
          <a:xfrm>
            <a:off x="3594644" y="4462943"/>
            <a:ext cx="5887189" cy="369332"/>
          </a:xfrm>
          <a:prstGeom prst="rect">
            <a:avLst/>
          </a:prstGeom>
          <a:noFill/>
        </p:spPr>
        <p:txBody>
          <a:bodyPr wrap="none" rtlCol="0">
            <a:spAutoFit/>
          </a:bodyPr>
          <a:lstStyle/>
          <a:p>
            <a:r>
              <a:rPr lang="en-US" altLang="ko-KR" b="1" dirty="0">
                <a:solidFill>
                  <a:srgbClr val="FF0000"/>
                </a:solidFill>
                <a:latin typeface="Times New Roman" panose="02020603050405020304" pitchFamily="18" charset="0"/>
                <a:cs typeface="Times New Roman" panose="02020603050405020304" pitchFamily="18" charset="0"/>
              </a:rPr>
              <a:t>The goal is to deliver the optimal </a:t>
            </a:r>
            <a:r>
              <a:rPr lang="en-US" altLang="ko-KR" b="1" dirty="0" err="1">
                <a:solidFill>
                  <a:srgbClr val="FF0000"/>
                </a:solidFill>
                <a:latin typeface="Times New Roman" panose="02020603050405020304" pitchFamily="18" charset="0"/>
                <a:cs typeface="Times New Roman" panose="02020603050405020304" pitchFamily="18" charset="0"/>
              </a:rPr>
              <a:t>QoE</a:t>
            </a:r>
            <a:r>
              <a:rPr lang="en-US" altLang="ko-KR" b="1" dirty="0">
                <a:solidFill>
                  <a:srgbClr val="FF0000"/>
                </a:solidFill>
                <a:latin typeface="Times New Roman" panose="02020603050405020304" pitchFamily="18" charset="0"/>
                <a:cs typeface="Times New Roman" panose="02020603050405020304" pitchFamily="18" charset="0"/>
              </a:rPr>
              <a:t> with satisfying QoS</a:t>
            </a:r>
            <a:endParaRPr lang="ko-KR"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21882"/>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4226</TotalTime>
  <Words>2254</Words>
  <Application>Microsoft Office PowerPoint</Application>
  <PresentationFormat>와이드스크린</PresentationFormat>
  <Paragraphs>300</Paragraphs>
  <Slides>20</Slides>
  <Notes>2</Notes>
  <HiddenSlides>0</HiddenSlides>
  <MMClips>0</MMClips>
  <ScaleCrop>false</ScaleCrop>
  <HeadingPairs>
    <vt:vector size="6" baseType="variant">
      <vt:variant>
        <vt:lpstr>사용한 글꼴</vt:lpstr>
      </vt:variant>
      <vt:variant>
        <vt:i4>7</vt:i4>
      </vt:variant>
      <vt:variant>
        <vt:lpstr>테마</vt:lpstr>
      </vt:variant>
      <vt:variant>
        <vt:i4>2</vt:i4>
      </vt:variant>
      <vt:variant>
        <vt:lpstr>슬라이드 제목</vt:lpstr>
      </vt:variant>
      <vt:variant>
        <vt:i4>20</vt:i4>
      </vt:variant>
    </vt:vector>
  </HeadingPairs>
  <TitlesOfParts>
    <vt:vector size="29" baseType="lpstr">
      <vt:lpstr>Rotis Sans Serif for Nokia</vt:lpstr>
      <vt:lpstr>맑은 고딕</vt:lpstr>
      <vt:lpstr>Arial</vt:lpstr>
      <vt:lpstr>Calibri</vt:lpstr>
      <vt:lpstr>Times</vt:lpstr>
      <vt:lpstr>Times New Roman</vt:lpstr>
      <vt:lpstr>Wingdings</vt:lpstr>
      <vt:lpstr>1_Office 테마</vt:lpstr>
      <vt:lpstr>blank presentation</vt:lpstr>
      <vt:lpstr>PowerPoint 프레젠테이션</vt:lpstr>
      <vt:lpstr>PowerPoint 프레젠테이션</vt:lpstr>
      <vt:lpstr>Why VR is receiving the attention</vt:lpstr>
      <vt:lpstr>Why consumers are not interested in VR</vt:lpstr>
      <vt:lpstr>Industry Problems (VR Sickness)</vt:lpstr>
      <vt:lpstr>Industry Problems (VR Sickness)</vt:lpstr>
      <vt:lpstr>Hardware/Network Challenges (VR Sickness)</vt:lpstr>
      <vt:lpstr>Technical Requirements for VR QoE</vt:lpstr>
      <vt:lpstr>What is Motion to Photon(MTP) Latency?</vt:lpstr>
      <vt:lpstr>Components Contributing to MTP Latency</vt:lpstr>
      <vt:lpstr>Network Components Contributing to MTP Latency</vt:lpstr>
      <vt:lpstr>Network Requirements for VR Application</vt:lpstr>
      <vt:lpstr>Use Case I</vt:lpstr>
      <vt:lpstr>Use Case II</vt:lpstr>
      <vt:lpstr>Use case III</vt:lpstr>
      <vt:lpstr>Use Cases IV</vt:lpstr>
      <vt:lpstr>Use Cases V</vt:lpstr>
      <vt:lpstr>Goals &amp; Technical Challenges</vt:lpstr>
      <vt:lpstr>Industry Relevance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동일 서</cp:lastModifiedBy>
  <cp:revision>221</cp:revision>
  <dcterms:created xsi:type="dcterms:W3CDTF">2017-08-15T12:18:13Z</dcterms:created>
  <dcterms:modified xsi:type="dcterms:W3CDTF">2019-03-12T22:18:31Z</dcterms:modified>
</cp:coreProperties>
</file>