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23"/>
  </p:notesMasterIdLst>
  <p:sldIdLst>
    <p:sldId id="348" r:id="rId3"/>
    <p:sldId id="349" r:id="rId4"/>
    <p:sldId id="393" r:id="rId5"/>
    <p:sldId id="392" r:id="rId6"/>
    <p:sldId id="394" r:id="rId7"/>
    <p:sldId id="391" r:id="rId8"/>
    <p:sldId id="395" r:id="rId9"/>
    <p:sldId id="396" r:id="rId10"/>
    <p:sldId id="397" r:id="rId11"/>
    <p:sldId id="398" r:id="rId12"/>
    <p:sldId id="384" r:id="rId13"/>
    <p:sldId id="385" r:id="rId14"/>
    <p:sldId id="386" r:id="rId15"/>
    <p:sldId id="387" r:id="rId16"/>
    <p:sldId id="388" r:id="rId17"/>
    <p:sldId id="383" r:id="rId18"/>
    <p:sldId id="399" r:id="rId19"/>
    <p:sldId id="432" r:id="rId20"/>
    <p:sldId id="389" r:id="rId21"/>
    <p:sldId id="364" r:id="rId2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121" autoAdjust="0"/>
  </p:normalViewPr>
  <p:slideViewPr>
    <p:cSldViewPr snapToGrid="0">
      <p:cViewPr varScale="1">
        <p:scale>
          <a:sx n="111" d="100"/>
          <a:sy n="111" d="100"/>
        </p:scale>
        <p:origin x="456" y="78"/>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2019-03-11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a16="http://schemas.microsoft.com/office/drawing/2014/main" id="{6115B197-6F3F-4452-8387-F268028035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a16="http://schemas.microsoft.com/office/drawing/2014/main" id="{CA403A61-4EF8-46CE-8D8C-3A709E9069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21-19-0022-00-0000</a:t>
            </a:r>
            <a:endParaRPr lang="ko-KR" altLang="en-US" dirty="0"/>
          </a:p>
        </p:txBody>
      </p:sp>
      <p:sp>
        <p:nvSpPr>
          <p:cNvPr id="8" name="슬라이드 번호 개체 틀 5">
            <a:extLst>
              <a:ext uri="{FF2B5EF4-FFF2-40B4-BE49-F238E27FC236}">
                <a16:creationId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21-19-0022-00-0000</a:t>
            </a:r>
            <a:endParaRPr lang="ko-KR" altLang="en-US" dirty="0"/>
          </a:p>
        </p:txBody>
      </p:sp>
      <p:sp>
        <p:nvSpPr>
          <p:cNvPr id="9" name="슬라이드 번호 개체 틀 5">
            <a:extLst>
              <a:ext uri="{FF2B5EF4-FFF2-40B4-BE49-F238E27FC236}">
                <a16:creationId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21-19-0022-00-0000</a:t>
            </a:r>
            <a:endParaRPr lang="ko-KR" altLang="en-US" dirty="0"/>
          </a:p>
        </p:txBody>
      </p:sp>
      <p:sp>
        <p:nvSpPr>
          <p:cNvPr id="11" name="슬라이드 번호 개체 틀 5">
            <a:extLst>
              <a:ext uri="{FF2B5EF4-FFF2-40B4-BE49-F238E27FC236}">
                <a16:creationId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E1871F68-BFFB-4E76-B109-C5DEFAA6E8FD}"/>
              </a:ext>
            </a:extLst>
          </p:cNvPr>
          <p:cNvSpPr>
            <a:spLocks noGrp="1"/>
          </p:cNvSpPr>
          <p:nvPr>
            <p:ph type="ftr" sz="quarter" idx="11"/>
          </p:nvPr>
        </p:nvSpPr>
        <p:spPr/>
        <p:txBody>
          <a:bodyPr/>
          <a:lstStyle/>
          <a:p>
            <a:r>
              <a:rPr lang="en-US" altLang="ko-KR"/>
              <a:t>21-19-0022-00-0000</a:t>
            </a:r>
            <a:endParaRPr lang="ko-KR" altLang="en-US"/>
          </a:p>
        </p:txBody>
      </p:sp>
      <p:sp>
        <p:nvSpPr>
          <p:cNvPr id="7" name="슬라이드 번호 개체 틀 6">
            <a:extLst>
              <a:ext uri="{FF2B5EF4-FFF2-40B4-BE49-F238E27FC236}">
                <a16:creationId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34FCE35A-0664-43A4-A5F8-11E1AF0DCCCE}"/>
              </a:ext>
            </a:extLst>
          </p:cNvPr>
          <p:cNvSpPr>
            <a:spLocks noGrp="1"/>
          </p:cNvSpPr>
          <p:nvPr>
            <p:ph type="ftr" sz="quarter" idx="11"/>
          </p:nvPr>
        </p:nvSpPr>
        <p:spPr/>
        <p:txBody>
          <a:bodyPr/>
          <a:lstStyle/>
          <a:p>
            <a:r>
              <a:rPr lang="en-US" altLang="ko-KR"/>
              <a:t>21-19-0022-00-0000</a:t>
            </a:r>
            <a:endParaRPr lang="ko-KR" altLang="en-US"/>
          </a:p>
        </p:txBody>
      </p:sp>
      <p:sp>
        <p:nvSpPr>
          <p:cNvPr id="7" name="슬라이드 번호 개체 틀 6">
            <a:extLst>
              <a:ext uri="{FF2B5EF4-FFF2-40B4-BE49-F238E27FC236}">
                <a16:creationId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9BA27B12-3AA7-4E00-BD51-C20276642B10}"/>
              </a:ext>
            </a:extLst>
          </p:cNvPr>
          <p:cNvSpPr>
            <a:spLocks noGrp="1"/>
          </p:cNvSpPr>
          <p:nvPr>
            <p:ph type="ftr" sz="quarter" idx="11"/>
          </p:nvPr>
        </p:nvSpPr>
        <p:spPr/>
        <p:txBody>
          <a:bodyPr/>
          <a:lstStyle/>
          <a:p>
            <a:r>
              <a:rPr lang="en-US" altLang="ko-KR"/>
              <a:t>21-19-0022-00-0000</a:t>
            </a:r>
            <a:endParaRPr lang="ko-KR" altLang="en-US"/>
          </a:p>
        </p:txBody>
      </p:sp>
      <p:sp>
        <p:nvSpPr>
          <p:cNvPr id="6" name="슬라이드 번호 개체 틀 5">
            <a:extLst>
              <a:ext uri="{FF2B5EF4-FFF2-40B4-BE49-F238E27FC236}">
                <a16:creationId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E9D5A6ED-84D2-40DF-BFF0-44752DB733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2EF1F0AD-3978-46D4-86B4-1ABE10A9F7CB}"/>
              </a:ext>
            </a:extLst>
          </p:cNvPr>
          <p:cNvSpPr>
            <a:spLocks noGrp="1"/>
          </p:cNvSpPr>
          <p:nvPr>
            <p:ph type="ftr" sz="quarter" idx="11"/>
          </p:nvPr>
        </p:nvSpPr>
        <p:spPr/>
        <p:txBody>
          <a:bodyPr/>
          <a:lstStyle/>
          <a:p>
            <a:r>
              <a:rPr lang="en-US" altLang="ko-KR"/>
              <a:t>21-19-0022-00-0000</a:t>
            </a:r>
            <a:endParaRPr lang="ko-KR" altLang="en-US"/>
          </a:p>
        </p:txBody>
      </p:sp>
      <p:sp>
        <p:nvSpPr>
          <p:cNvPr id="6" name="슬라이드 번호 개체 틀 5">
            <a:extLst>
              <a:ext uri="{FF2B5EF4-FFF2-40B4-BE49-F238E27FC236}">
                <a16:creationId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21-19-0022-00-0000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21-19-0022-00-0000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21-19-0022-00-0000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21-19-0022-00-0000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21-19-0022-00-0000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21-19-0022-00-0000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21-19-0022-00-0000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21-19-0022-00-0000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21-19-0022-00-0000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8AEB18E8-180E-40D5-8051-24CCF1C529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21-19-0022-00-0000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21-19-0022-00-0000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81B9C82F-F4EF-4E0A-9791-D6B12EB72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a16="http://schemas.microsoft.com/office/drawing/2014/main" id="{B20D74D6-FD4E-43A6-8C8E-3B68CBACB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a16="http://schemas.microsoft.com/office/drawing/2014/main" id="{9E2CE46C-4A6E-4669-A007-D6DA72B032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a16="http://schemas.microsoft.com/office/drawing/2014/main" id="{C040FE17-D0D8-4602-9D87-CD9B90CE94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a16="http://schemas.microsoft.com/office/drawing/2014/main" id="{2DEE72E3-9F9E-44DD-9293-93C07A9664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21-19-0022-00-0000</a:t>
            </a:r>
            <a:endParaRPr lang="ko-KR" altLang="en-US" dirty="0"/>
          </a:p>
        </p:txBody>
      </p:sp>
      <p:sp>
        <p:nvSpPr>
          <p:cNvPr id="6" name="슬라이드 번호 개체 틀 5">
            <a:extLst>
              <a:ext uri="{FF2B5EF4-FFF2-40B4-BE49-F238E27FC236}">
                <a16:creationId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21-19-0022-00-0000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21-19-0022-00-0000</a:t>
            </a:r>
          </a:p>
          <a:p>
            <a:pPr marL="714375" indent="-714375">
              <a:buClr>
                <a:srgbClr val="FAFD00"/>
              </a:buClr>
              <a:buFontTx/>
              <a:buNone/>
            </a:pPr>
            <a:r>
              <a:rPr lang="en-US" altLang="pl-PL" dirty="0">
                <a:cs typeface="Times New Roman" panose="02020603050405020304" pitchFamily="18" charset="0"/>
              </a:rPr>
              <a:t>Title: </a:t>
            </a:r>
            <a:r>
              <a:rPr lang="en-US" altLang="pl-PL" b="1" dirty="0">
                <a:cs typeface="Times New Roman" panose="02020603050405020304" pitchFamily="18" charset="0"/>
              </a:rPr>
              <a:t>Why you should care about VR network requirements</a:t>
            </a:r>
          </a:p>
          <a:p>
            <a:pPr>
              <a:buClr>
                <a:srgbClr val="FAFD00"/>
              </a:buClr>
              <a:buFontTx/>
              <a:buNone/>
            </a:pPr>
            <a:r>
              <a:rPr lang="en-US" altLang="pl-PL" dirty="0">
                <a:cs typeface="Times New Roman" panose="02020603050405020304" pitchFamily="18" charset="0"/>
              </a:rPr>
              <a:t>Date Submitted: March 10, 2019</a:t>
            </a:r>
          </a:p>
          <a:p>
            <a:pPr>
              <a:buClr>
                <a:srgbClr val="FAFD00"/>
              </a:buClr>
              <a:buFontTx/>
              <a:buNone/>
            </a:pPr>
            <a:r>
              <a:rPr lang="en-US" altLang="pl-PL" dirty="0">
                <a:cs typeface="Times New Roman" panose="02020603050405020304" pitchFamily="18" charset="0"/>
              </a:rPr>
              <a:t>Presented at IEEE 802.21 session #90 Vancouver, BC, Canada</a:t>
            </a:r>
          </a:p>
          <a:p>
            <a:pPr>
              <a:buClr>
                <a:srgbClr val="FAFD00"/>
              </a:buClr>
              <a:buFontTx/>
              <a:buNone/>
            </a:pPr>
            <a:r>
              <a:rPr lang="en-US" altLang="pl-PL" dirty="0">
                <a:cs typeface="Times New Roman" panose="02020603050405020304" pitchFamily="18" charset="0"/>
              </a:rPr>
              <a:t>Authors or Source(s):  </a:t>
            </a:r>
            <a:r>
              <a:rPr lang="en-US" altLang="pl-PL" b="1" dirty="0" err="1">
                <a:ea typeface="ＭＳ Ｐゴシック" panose="020B0600070205080204" pitchFamily="34" charset="-128"/>
                <a:cs typeface="Times New Roman" panose="02020603050405020304" pitchFamily="18" charset="0"/>
              </a:rPr>
              <a:t>Subir</a:t>
            </a:r>
            <a:r>
              <a:rPr lang="en-US" altLang="pl-PL" b="1" dirty="0">
                <a:ea typeface="ＭＳ Ｐゴシック" panose="020B0600070205080204" pitchFamily="34" charset="-128"/>
                <a:cs typeface="Times New Roman" panose="02020603050405020304" pitchFamily="18" charset="0"/>
              </a:rPr>
              <a:t> Das (</a:t>
            </a:r>
            <a:r>
              <a:rPr lang="en-US" altLang="pl-PL" b="1" dirty="0" err="1">
                <a:ea typeface="ＭＳ Ｐゴシック" panose="020B0600070205080204" pitchFamily="34" charset="-128"/>
                <a:cs typeface="Times New Roman" panose="02020603050405020304" pitchFamily="18" charset="0"/>
              </a:rPr>
              <a:t>Perspecta</a:t>
            </a:r>
            <a:r>
              <a:rPr lang="en-US" altLang="pl-PL" b="1" dirty="0">
                <a:ea typeface="ＭＳ Ｐゴシック" panose="020B0600070205080204" pitchFamily="34" charset="-128"/>
                <a:cs typeface="Times New Roman" panose="02020603050405020304" pitchFamily="18" charset="0"/>
              </a:rPr>
              <a:t> Labs)</a:t>
            </a:r>
          </a:p>
          <a:p>
            <a:pPr marL="2778125" indent="0">
              <a:buClr>
                <a:srgbClr val="FAFD00"/>
              </a:buClr>
              <a:buFontTx/>
              <a:buNone/>
            </a:pPr>
            <a:r>
              <a:rPr lang="en-US" altLang="pl-PL" b="1" dirty="0" err="1">
                <a:ea typeface="ＭＳ Ｐゴシック" panose="020B0600070205080204" pitchFamily="34" charset="-128"/>
                <a:cs typeface="Times New Roman" panose="02020603050405020304" pitchFamily="18" charset="0"/>
              </a:rPr>
              <a:t>Seo</a:t>
            </a:r>
            <a:r>
              <a:rPr lang="en-US" altLang="pl-PL" b="1" dirty="0">
                <a:ea typeface="ＭＳ Ｐゴシック" panose="020B0600070205080204" pitchFamily="34" charset="-128"/>
                <a:cs typeface="Times New Roman" panose="02020603050405020304" pitchFamily="18" charset="0"/>
              </a:rPr>
              <a:t>, Dong-Il Dillon</a:t>
            </a:r>
            <a:r>
              <a:rPr lang="ja-JP" altLang="en-US" b="1" dirty="0">
                <a:ea typeface="ＭＳ Ｐゴシック" panose="020B0600070205080204" pitchFamily="34" charset="-128"/>
                <a:cs typeface="Times New Roman" panose="02020603050405020304" pitchFamily="18" charset="0"/>
              </a:rPr>
              <a:t> </a:t>
            </a:r>
            <a:r>
              <a:rPr lang="en-US" altLang="ja-JP" b="1" dirty="0">
                <a:ea typeface="ＭＳ Ｐゴシック" panose="020B0600070205080204" pitchFamily="34" charset="-128"/>
                <a:cs typeface="Times New Roman" panose="02020603050405020304" pitchFamily="18" charset="0"/>
              </a:rPr>
              <a:t>(</a:t>
            </a:r>
            <a:r>
              <a:rPr lang="en-US" altLang="ja-JP" b="1" dirty="0" err="1">
                <a:ea typeface="ＭＳ Ｐゴシック" panose="020B0600070205080204" pitchFamily="34" charset="-128"/>
                <a:cs typeface="Times New Roman" panose="02020603050405020304" pitchFamily="18" charset="0"/>
              </a:rPr>
              <a:t>VoleR</a:t>
            </a:r>
            <a:r>
              <a:rPr lang="en-US" altLang="ja-JP" b="1" dirty="0">
                <a:ea typeface="ＭＳ Ｐゴシック" panose="020B0600070205080204" pitchFamily="34" charset="-128"/>
                <a:cs typeface="Times New Roman" panose="02020603050405020304" pitchFamily="18" charset="0"/>
              </a:rPr>
              <a:t> Creative)</a:t>
            </a:r>
          </a:p>
          <a:p>
            <a:pPr marL="2779713" indent="0">
              <a:buClr>
                <a:srgbClr val="FAFD00"/>
              </a:buClr>
              <a:buFontTx/>
              <a:buNone/>
            </a:pPr>
            <a:r>
              <a:rPr lang="en-US" altLang="pl-PL" b="1" dirty="0">
                <a:ea typeface="ＭＳ Ｐゴシック" panose="020B0600070205080204" pitchFamily="34" charset="-128"/>
                <a:cs typeface="Times New Roman" panose="02020603050405020304" pitchFamily="18" charset="0"/>
              </a:rPr>
              <a:t>Jeong, Sangkwon Peter (JoyFun)</a:t>
            </a:r>
            <a:endParaRPr lang="en-US" altLang="pl-PL" b="1" dirty="0">
              <a:cs typeface="Times New Roman" panose="02020603050405020304" pitchFamily="18" charset="0"/>
            </a:endParaRPr>
          </a:p>
          <a:p>
            <a:pPr marL="1162050" indent="-1162050" algn="just">
              <a:buClr>
                <a:srgbClr val="FAFD00"/>
              </a:buClr>
              <a:buFontTx/>
              <a:buNone/>
            </a:pPr>
            <a:r>
              <a:rPr lang="en-US" altLang="pl-PL" dirty="0">
                <a:cs typeface="Times New Roman" panose="02020603050405020304" pitchFamily="18" charset="0"/>
              </a:rPr>
              <a:t>Abstract: This document is to identify the industry problems for VR and to discuss the network relevance that will help to solve these problems</a:t>
            </a:r>
            <a:r>
              <a:rPr lang="en-US" altLang="ko-KR" dirty="0">
                <a:cs typeface="Times New Roman" panose="02020603050405020304" pitchFamily="18" charset="0"/>
              </a:rPr>
              <a:t>.</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21-19-0022-00-0000</a:t>
            </a:r>
            <a:endParaRPr lang="en-US" altLang="pl-PL" dirty="0">
              <a:solidFill>
                <a:srgbClr val="000000"/>
              </a:solidFill>
              <a:latin typeface="Times"/>
            </a:endParaRP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a:xfrm>
            <a:off x="1956985" y="159749"/>
            <a:ext cx="9725115" cy="769121"/>
          </a:xfrm>
        </p:spPr>
        <p:txBody>
          <a:bodyPr/>
          <a:lstStyle/>
          <a:p>
            <a:r>
              <a:rPr lang="en-US" altLang="ko-KR" dirty="0"/>
              <a:t>What is Motion to Photon(MTP) Latency?</a:t>
            </a:r>
            <a:endParaRPr lang="ko-KR" altLang="en-US" dirty="0"/>
          </a:p>
        </p:txBody>
      </p:sp>
      <p:pic>
        <p:nvPicPr>
          <p:cNvPr id="25" name="그림 24">
            <a:extLst>
              <a:ext uri="{FF2B5EF4-FFF2-40B4-BE49-F238E27FC236}">
                <a16:creationId xmlns:a16="http://schemas.microsoft.com/office/drawing/2014/main" id="{9445C2AF-85D6-47DF-878A-310FB507768E}"/>
              </a:ext>
            </a:extLst>
          </p:cNvPr>
          <p:cNvPicPr>
            <a:picLocks noChangeAspect="1"/>
          </p:cNvPicPr>
          <p:nvPr/>
        </p:nvPicPr>
        <p:blipFill>
          <a:blip r:embed="rId2"/>
          <a:stretch>
            <a:fillRect/>
          </a:stretch>
        </p:blipFill>
        <p:spPr>
          <a:xfrm>
            <a:off x="1891971" y="1570624"/>
            <a:ext cx="3903539" cy="2599209"/>
          </a:xfrm>
          <a:prstGeom prst="rect">
            <a:avLst/>
          </a:prstGeom>
        </p:spPr>
      </p:pic>
      <p:grpSp>
        <p:nvGrpSpPr>
          <p:cNvPr id="26" name="그룹 25">
            <a:extLst>
              <a:ext uri="{FF2B5EF4-FFF2-40B4-BE49-F238E27FC236}">
                <a16:creationId xmlns:a16="http://schemas.microsoft.com/office/drawing/2014/main" id="{623DFAA7-B9A7-40C4-8A26-B3166CC58003}"/>
              </a:ext>
            </a:extLst>
          </p:cNvPr>
          <p:cNvGrpSpPr/>
          <p:nvPr/>
        </p:nvGrpSpPr>
        <p:grpSpPr>
          <a:xfrm>
            <a:off x="3085288" y="4878757"/>
            <a:ext cx="8380624" cy="1278493"/>
            <a:chOff x="472115" y="5156100"/>
            <a:chExt cx="8380624" cy="1278493"/>
          </a:xfrm>
        </p:grpSpPr>
        <p:grpSp>
          <p:nvGrpSpPr>
            <p:cNvPr id="27" name="그룹 26">
              <a:extLst>
                <a:ext uri="{FF2B5EF4-FFF2-40B4-BE49-F238E27FC236}">
                  <a16:creationId xmlns:a16="http://schemas.microsoft.com/office/drawing/2014/main" id="{C0E96D37-22EF-4CCD-B240-29AE6970CA27}"/>
                </a:ext>
              </a:extLst>
            </p:cNvPr>
            <p:cNvGrpSpPr/>
            <p:nvPr/>
          </p:nvGrpSpPr>
          <p:grpSpPr>
            <a:xfrm>
              <a:off x="578283" y="5156100"/>
              <a:ext cx="8204127" cy="1152625"/>
              <a:chOff x="472329" y="4973538"/>
              <a:chExt cx="8204127" cy="1152625"/>
            </a:xfrm>
          </p:grpSpPr>
          <p:grpSp>
            <p:nvGrpSpPr>
              <p:cNvPr id="31" name="그룹 30">
                <a:extLst>
                  <a:ext uri="{FF2B5EF4-FFF2-40B4-BE49-F238E27FC236}">
                    <a16:creationId xmlns:a16="http://schemas.microsoft.com/office/drawing/2014/main" id="{C6DE1885-A934-4A42-8617-F7C07893176E}"/>
                  </a:ext>
                </a:extLst>
              </p:cNvPr>
              <p:cNvGrpSpPr/>
              <p:nvPr/>
            </p:nvGrpSpPr>
            <p:grpSpPr>
              <a:xfrm>
                <a:off x="472329" y="4973538"/>
                <a:ext cx="8204127" cy="1152625"/>
                <a:chOff x="755576" y="4725144"/>
                <a:chExt cx="8204127" cy="1152625"/>
              </a:xfrm>
            </p:grpSpPr>
            <p:grpSp>
              <p:nvGrpSpPr>
                <p:cNvPr id="38" name="그룹 37">
                  <a:extLst>
                    <a:ext uri="{FF2B5EF4-FFF2-40B4-BE49-F238E27FC236}">
                      <a16:creationId xmlns:a16="http://schemas.microsoft.com/office/drawing/2014/main" id="{776083F3-F6F5-444E-9EF1-335F3CFAE793}"/>
                    </a:ext>
                  </a:extLst>
                </p:cNvPr>
                <p:cNvGrpSpPr/>
                <p:nvPr/>
              </p:nvGrpSpPr>
              <p:grpSpPr>
                <a:xfrm>
                  <a:off x="755576" y="4797152"/>
                  <a:ext cx="6984776" cy="997780"/>
                  <a:chOff x="14061" y="4365104"/>
                  <a:chExt cx="8050327" cy="1149995"/>
                </a:xfrm>
              </p:grpSpPr>
              <p:sp>
                <p:nvSpPr>
                  <p:cNvPr id="40" name="오른쪽 화살표 7">
                    <a:extLst>
                      <a:ext uri="{FF2B5EF4-FFF2-40B4-BE49-F238E27FC236}">
                        <a16:creationId xmlns:a16="http://schemas.microsoft.com/office/drawing/2014/main" id="{4279D4A0-42D8-4E8F-BFFD-26369F655763}"/>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grpSp>
                <p:nvGrpSpPr>
                  <p:cNvPr id="41" name="그룹 40">
                    <a:extLst>
                      <a:ext uri="{FF2B5EF4-FFF2-40B4-BE49-F238E27FC236}">
                        <a16:creationId xmlns:a16="http://schemas.microsoft.com/office/drawing/2014/main" id="{93CA6AE7-F5BE-4C1E-B7D7-B432D561BFE6}"/>
                      </a:ext>
                    </a:extLst>
                  </p:cNvPr>
                  <p:cNvGrpSpPr/>
                  <p:nvPr/>
                </p:nvGrpSpPr>
                <p:grpSpPr>
                  <a:xfrm>
                    <a:off x="1619672" y="4777407"/>
                    <a:ext cx="5827985" cy="301519"/>
                    <a:chOff x="1619672" y="4777407"/>
                    <a:chExt cx="5827985" cy="301519"/>
                  </a:xfrm>
                </p:grpSpPr>
                <p:sp>
                  <p:nvSpPr>
                    <p:cNvPr id="43" name="TextBox 42">
                      <a:extLst>
                        <a:ext uri="{FF2B5EF4-FFF2-40B4-BE49-F238E27FC236}">
                          <a16:creationId xmlns:a16="http://schemas.microsoft.com/office/drawing/2014/main" id="{49C8F49A-C4FA-4D77-9840-6514E0AB8024}"/>
                        </a:ext>
                      </a:extLst>
                    </p:cNvPr>
                    <p:cNvSpPr txBox="1"/>
                    <p:nvPr/>
                  </p:nvSpPr>
                  <p:spPr>
                    <a:xfrm>
                      <a:off x="1619672" y="4777407"/>
                      <a:ext cx="907515"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Tracker</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4" name="TextBox 43">
                      <a:extLst>
                        <a:ext uri="{FF2B5EF4-FFF2-40B4-BE49-F238E27FC236}">
                          <a16:creationId xmlns:a16="http://schemas.microsoft.com/office/drawing/2014/main" id="{F793B1BF-B220-4ADA-BB91-C7EDA2B6D35B}"/>
                        </a:ext>
                      </a:extLst>
                    </p:cNvPr>
                    <p:cNvSpPr txBox="1"/>
                    <p:nvPr/>
                  </p:nvSpPr>
                  <p:spPr>
                    <a:xfrm>
                      <a:off x="2685377" y="4777407"/>
                      <a:ext cx="580500"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CPU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5" name="TextBox 44">
                      <a:extLst>
                        <a:ext uri="{FF2B5EF4-FFF2-40B4-BE49-F238E27FC236}">
                          <a16:creationId xmlns:a16="http://schemas.microsoft.com/office/drawing/2014/main" id="{17D99C52-296C-4C66-8A3A-06478FC4E02A}"/>
                        </a:ext>
                      </a:extLst>
                    </p:cNvPr>
                    <p:cNvSpPr txBox="1"/>
                    <p:nvPr/>
                  </p:nvSpPr>
                  <p:spPr>
                    <a:xfrm>
                      <a:off x="3545704" y="4777407"/>
                      <a:ext cx="593432"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GPU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6" name="TextBox 45">
                      <a:extLst>
                        <a:ext uri="{FF2B5EF4-FFF2-40B4-BE49-F238E27FC236}">
                          <a16:creationId xmlns:a16="http://schemas.microsoft.com/office/drawing/2014/main" id="{BE0A889C-91A7-4FB8-9D93-C8FF2C79BBBC}"/>
                        </a:ext>
                      </a:extLst>
                    </p:cNvPr>
                    <p:cNvSpPr txBox="1"/>
                    <p:nvPr/>
                  </p:nvSpPr>
                  <p:spPr>
                    <a:xfrm>
                      <a:off x="4423665" y="4777407"/>
                      <a:ext cx="883498"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rPr>
                        <a:t>Display</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7" name="TextBox 46">
                      <a:extLst>
                        <a:ext uri="{FF2B5EF4-FFF2-40B4-BE49-F238E27FC236}">
                          <a16:creationId xmlns:a16="http://schemas.microsoft.com/office/drawing/2014/main" id="{DCC8D0E5-1CE3-4779-B9BF-9CB26621F9A2}"/>
                        </a:ext>
                      </a:extLst>
                    </p:cNvPr>
                    <p:cNvSpPr txBox="1"/>
                    <p:nvPr/>
                  </p:nvSpPr>
                  <p:spPr>
                    <a:xfrm>
                      <a:off x="5503476" y="4777407"/>
                      <a:ext cx="955551"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Photons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8" name="TextBox 47">
                      <a:extLst>
                        <a:ext uri="{FF2B5EF4-FFF2-40B4-BE49-F238E27FC236}">
                          <a16:creationId xmlns:a16="http://schemas.microsoft.com/office/drawing/2014/main" id="{BC7C852A-9C43-43FB-9452-BC7BC6633F01}"/>
                        </a:ext>
                      </a:extLst>
                    </p:cNvPr>
                    <p:cNvSpPr txBox="1"/>
                    <p:nvPr/>
                  </p:nvSpPr>
                  <p:spPr>
                    <a:xfrm>
                      <a:off x="6660233" y="4777407"/>
                      <a:ext cx="787424"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Optics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pic>
                <p:nvPicPr>
                  <p:cNvPr id="42" name="그림 41">
                    <a:extLst>
                      <a:ext uri="{FF2B5EF4-FFF2-40B4-BE49-F238E27FC236}">
                        <a16:creationId xmlns:a16="http://schemas.microsoft.com/office/drawing/2014/main" id="{E22C84EC-8757-47BD-8E81-C6966A09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39" name="그림 38">
                  <a:extLst>
                    <a:ext uri="{FF2B5EF4-FFF2-40B4-BE49-F238E27FC236}">
                      <a16:creationId xmlns:a16="http://schemas.microsoft.com/office/drawing/2014/main" id="{015E1C76-8C50-401A-9292-C44E898DF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32" name="원호 31">
                <a:extLst>
                  <a:ext uri="{FF2B5EF4-FFF2-40B4-BE49-F238E27FC236}">
                    <a16:creationId xmlns:a16="http://schemas.microsoft.com/office/drawing/2014/main" id="{829F875F-8EC8-4100-BE29-9BDF9D14452D}"/>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cxnSp>
            <p:nvCxnSpPr>
              <p:cNvPr id="33" name="직선 화살표 연결선 32">
                <a:extLst>
                  <a:ext uri="{FF2B5EF4-FFF2-40B4-BE49-F238E27FC236}">
                    <a16:creationId xmlns:a16="http://schemas.microsoft.com/office/drawing/2014/main" id="{77EA43F0-C7F7-4E00-9336-72A71AD4E6B4}"/>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4" name="직선 화살표 연결선 33">
                <a:extLst>
                  <a:ext uri="{FF2B5EF4-FFF2-40B4-BE49-F238E27FC236}">
                    <a16:creationId xmlns:a16="http://schemas.microsoft.com/office/drawing/2014/main" id="{15B790A2-8000-4F6D-B2FB-9EBF349C42B9}"/>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5" name="직선 화살표 연결선 34">
                <a:extLst>
                  <a:ext uri="{FF2B5EF4-FFF2-40B4-BE49-F238E27FC236}">
                    <a16:creationId xmlns:a16="http://schemas.microsoft.com/office/drawing/2014/main" id="{64E0DB52-7A63-4F0B-8555-78DCB6E402DC}"/>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6" name="직선 화살표 연결선 35">
                <a:extLst>
                  <a:ext uri="{FF2B5EF4-FFF2-40B4-BE49-F238E27FC236}">
                    <a16:creationId xmlns:a16="http://schemas.microsoft.com/office/drawing/2014/main" id="{D657FB60-2612-459A-BEB6-F38522961728}"/>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7" name="직선 화살표 연결선 36">
                <a:extLst>
                  <a:ext uri="{FF2B5EF4-FFF2-40B4-BE49-F238E27FC236}">
                    <a16:creationId xmlns:a16="http://schemas.microsoft.com/office/drawing/2014/main" id="{6183F8F4-2221-49EC-BB45-E7078FE9E2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28" name="TextBox 27">
              <a:extLst>
                <a:ext uri="{FF2B5EF4-FFF2-40B4-BE49-F238E27FC236}">
                  <a16:creationId xmlns:a16="http://schemas.microsoft.com/office/drawing/2014/main" id="{98B6FE3D-2976-4FB5-902A-A291B52D508B}"/>
                </a:ext>
              </a:extLst>
            </p:cNvPr>
            <p:cNvSpPr txBox="1"/>
            <p:nvPr/>
          </p:nvSpPr>
          <p:spPr>
            <a:xfrm>
              <a:off x="472115" y="6172983"/>
              <a:ext cx="1192955"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Head motion</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E325213D-5B23-4671-A1CF-267B00D558CE}"/>
                </a:ext>
              </a:extLst>
            </p:cNvPr>
            <p:cNvSpPr txBox="1"/>
            <p:nvPr/>
          </p:nvSpPr>
          <p:spPr>
            <a:xfrm>
              <a:off x="7658181" y="6172983"/>
              <a:ext cx="119455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User’s retina</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30" name="TextBox 29">
              <a:extLst>
                <a:ext uri="{FF2B5EF4-FFF2-40B4-BE49-F238E27FC236}">
                  <a16:creationId xmlns:a16="http://schemas.microsoft.com/office/drawing/2014/main" id="{4E6680FD-C09A-4FDD-86AB-0A14FAAFB2FB}"/>
                </a:ext>
              </a:extLst>
            </p:cNvPr>
            <p:cNvSpPr txBox="1"/>
            <p:nvPr/>
          </p:nvSpPr>
          <p:spPr>
            <a:xfrm>
              <a:off x="2427309" y="6104616"/>
              <a:ext cx="376256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Under 20 milliseconds of latency for comfortability</a:t>
              </a:r>
              <a:endParaRPr kumimoji="0" lang="ko-KR" altLang="en-US" sz="1100" b="0"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sp>
        <p:nvSpPr>
          <p:cNvPr id="49" name="직사각형 48">
            <a:extLst>
              <a:ext uri="{FF2B5EF4-FFF2-40B4-BE49-F238E27FC236}">
                <a16:creationId xmlns:a16="http://schemas.microsoft.com/office/drawing/2014/main" id="{CB78E2EA-6095-469F-9912-412BBA000641}"/>
              </a:ext>
            </a:extLst>
          </p:cNvPr>
          <p:cNvSpPr/>
          <p:nvPr/>
        </p:nvSpPr>
        <p:spPr>
          <a:xfrm>
            <a:off x="5890296" y="1021104"/>
            <a:ext cx="6209425" cy="32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According to the paper published by Held,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Efsathiou</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&amp; Greene in 1966,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if the MTP (motion-to-photon latency) is too high,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it makes people to feel motion sick.</a:t>
            </a:r>
            <a:endParaRPr lang="ko-KR"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The paper published by Sheridan &amp;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Ferrel</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in 1963 also states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that the high MTP also cause a poor manual performance of human being.</a:t>
            </a:r>
            <a:endParaRPr lang="ko-KR"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In 2003, Bernard D. Adelstein from NASA Ames Research Center mentioned in his paper, HEAD TRACKING LATENCY IN VIRTUAL ENVIRONMENTS: PSYCHOPHYSICS AND A MODEL, the MTP needs to be less than 17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ms.</a:t>
            </a:r>
            <a:endPar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According to John Carmack, the CTO of Oculus, the MTP must be lower than 20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ms</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to minimized the VR sickness.</a:t>
            </a:r>
          </a:p>
        </p:txBody>
      </p:sp>
      <p:sp>
        <p:nvSpPr>
          <p:cNvPr id="4" name="바닥글 개체 틀 3">
            <a:extLst>
              <a:ext uri="{FF2B5EF4-FFF2-40B4-BE49-F238E27FC236}">
                <a16:creationId xmlns:a16="http://schemas.microsoft.com/office/drawing/2014/main" id="{D1D32B48-D328-4E4A-A69B-C95645E82BAC}"/>
              </a:ext>
            </a:extLst>
          </p:cNvPr>
          <p:cNvSpPr>
            <a:spLocks noGrp="1"/>
          </p:cNvSpPr>
          <p:nvPr>
            <p:ph type="ftr" sz="quarter" idx="3"/>
          </p:nvPr>
        </p:nvSpPr>
        <p:spPr/>
        <p:txBody>
          <a:bodyPr/>
          <a:lstStyle/>
          <a:p>
            <a:r>
              <a:rPr lang="en-US" altLang="ko-KR"/>
              <a:t>21-19-0022-00-0000</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4"/>
          </p:nvPr>
        </p:nvSpPr>
        <p:spPr/>
        <p:txBody>
          <a:bodyPr/>
          <a:lstStyle/>
          <a:p>
            <a:fld id="{7415E7A1-C024-4955-BFDD-BFFB64410B76}" type="slidenum">
              <a:rPr lang="ko-KR" altLang="en-US" smtClean="0"/>
              <a:pPr/>
              <a:t>9</a:t>
            </a:fld>
            <a:endParaRPr lang="ko-KR" altLang="en-US"/>
          </a:p>
        </p:txBody>
      </p:sp>
      <p:sp>
        <p:nvSpPr>
          <p:cNvPr id="3" name="TextBox 2">
            <a:extLst>
              <a:ext uri="{FF2B5EF4-FFF2-40B4-BE49-F238E27FC236}">
                <a16:creationId xmlns:a16="http://schemas.microsoft.com/office/drawing/2014/main" id="{C180CE5F-E2F0-4546-91F7-DBCE4679420D}"/>
              </a:ext>
            </a:extLst>
          </p:cNvPr>
          <p:cNvSpPr txBox="1"/>
          <p:nvPr/>
        </p:nvSpPr>
        <p:spPr>
          <a:xfrm>
            <a:off x="3594644" y="4462943"/>
            <a:ext cx="5887189" cy="369332"/>
          </a:xfrm>
          <a:prstGeom prst="rect">
            <a:avLst/>
          </a:prstGeom>
          <a:noFill/>
        </p:spPr>
        <p:txBody>
          <a:bodyPr wrap="none" rtlCol="0">
            <a:spAutoFit/>
          </a:bodyPr>
          <a:lstStyle/>
          <a:p>
            <a:r>
              <a:rPr lang="en-US" altLang="ko-KR" b="1" dirty="0">
                <a:solidFill>
                  <a:srgbClr val="FF0000"/>
                </a:solidFill>
                <a:latin typeface="Times New Roman" panose="02020603050405020304" pitchFamily="18" charset="0"/>
                <a:cs typeface="Times New Roman" panose="02020603050405020304" pitchFamily="18" charset="0"/>
              </a:rPr>
              <a:t>The goal is to deliver the optimal </a:t>
            </a:r>
            <a:r>
              <a:rPr lang="en-US" altLang="ko-KR" b="1" dirty="0" err="1">
                <a:solidFill>
                  <a:srgbClr val="FF0000"/>
                </a:solidFill>
                <a:latin typeface="Times New Roman" panose="02020603050405020304" pitchFamily="18" charset="0"/>
                <a:cs typeface="Times New Roman" panose="02020603050405020304" pitchFamily="18" charset="0"/>
              </a:rPr>
              <a:t>QoE</a:t>
            </a:r>
            <a:r>
              <a:rPr lang="en-US" altLang="ko-KR" b="1" dirty="0">
                <a:solidFill>
                  <a:srgbClr val="FF0000"/>
                </a:solidFill>
                <a:latin typeface="Times New Roman" panose="02020603050405020304" pitchFamily="18" charset="0"/>
                <a:cs typeface="Times New Roman" panose="02020603050405020304" pitchFamily="18" charset="0"/>
              </a:rPr>
              <a:t> with satisfying QoS</a:t>
            </a:r>
            <a:endParaRPr lang="ko-KR"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12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10</a:t>
            </a:fld>
            <a:endParaRPr lang="ko-KR" altLang="en-US"/>
          </a:p>
        </p:txBody>
      </p:sp>
      <p:pic>
        <p:nvPicPr>
          <p:cNvPr id="5" name="그림 4" descr="Person playing Resident Evil 7 on PS VRì ëí ì´ë¯¸ì§ ê²ìê²°ê³¼">
            <a:extLst>
              <a:ext uri="{FF2B5EF4-FFF2-40B4-BE49-F238E27FC236}">
                <a16:creationId xmlns:a16="http://schemas.microsoft.com/office/drawing/2014/main" id="{87FD9667-FF14-4449-9A48-F4B8CB7D87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4859" y="914400"/>
            <a:ext cx="3460955" cy="2273613"/>
          </a:xfrm>
          <a:prstGeom prst="rect">
            <a:avLst/>
          </a:prstGeom>
          <a:noFill/>
          <a:ln>
            <a:noFill/>
          </a:ln>
        </p:spPr>
      </p:pic>
      <p:sp>
        <p:nvSpPr>
          <p:cNvPr id="6" name="직사각형 5">
            <a:extLst>
              <a:ext uri="{FF2B5EF4-FFF2-40B4-BE49-F238E27FC236}">
                <a16:creationId xmlns:a16="http://schemas.microsoft.com/office/drawing/2014/main" id="{7693FC2D-6301-4074-A15B-0F98412DB195}"/>
              </a:ext>
            </a:extLst>
          </p:cNvPr>
          <p:cNvSpPr/>
          <p:nvPr/>
        </p:nvSpPr>
        <p:spPr>
          <a:xfrm>
            <a:off x="1755464" y="3572977"/>
            <a:ext cx="10014857" cy="2165273"/>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1: A Single VR System Connected via a LAN</a:t>
            </a:r>
            <a:endParaRPr lang="ko-KR" altLang="ko-KR" sz="1000" kern="100" dirty="0">
              <a:latin typeface="맑은 고딕" panose="020B0503020000020004" pitchFamily="50" charset="-127"/>
              <a:cs typeface="Times New Roman" panose="02020603050405020304" pitchFamily="18" charset="0"/>
            </a:endParaRPr>
          </a:p>
          <a:p>
            <a:pPr marL="629920"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picture below, a user is playing a VR game using a VR HMD connected to a game console system known as PlayStation 4 with HDMI (High Definition Multimedia Interface) and USB (Universal Serial Bus) cables. The HDMI cable is delivering both video and audio for the VR game that are rendered in real time by the game console (shown in figure) to the VR HMD. The USB cable is delivering the head tracking data from the VR HMD to the game console to reflect the user’s head position so that the game console can render both the video and the audio of the VR game accordingly in real time.</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Replace the wired link to wireless to provide more optimal </a:t>
            </a:r>
            <a:r>
              <a:rPr lang="en-US" altLang="ko-KR" sz="2400" b="1" kern="100" dirty="0" err="1">
                <a:latin typeface="Times New Roman" panose="02020603050405020304" pitchFamily="18" charset="0"/>
                <a:cs typeface="Times New Roman" panose="02020603050405020304" pitchFamily="18" charset="0"/>
              </a:rPr>
              <a:t>QoE</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p:txBody>
      </p:sp>
      <p:pic>
        <p:nvPicPr>
          <p:cNvPr id="7" name="Picture 18">
            <a:extLst>
              <a:ext uri="{FF2B5EF4-FFF2-40B4-BE49-F238E27FC236}">
                <a16:creationId xmlns:a16="http://schemas.microsoft.com/office/drawing/2014/main" id="{5839DF31-0D2F-4181-8704-DC09B583E5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30791" y="914400"/>
            <a:ext cx="1791970" cy="2020570"/>
          </a:xfrm>
          <a:prstGeom prst="rect">
            <a:avLst/>
          </a:prstGeom>
          <a:noFill/>
        </p:spPr>
      </p:pic>
    </p:spTree>
    <p:extLst>
      <p:ext uri="{BB962C8B-B14F-4D97-AF65-F5344CB8AC3E}">
        <p14:creationId xmlns:p14="http://schemas.microsoft.com/office/powerpoint/2010/main" val="88611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11</a:t>
            </a:fld>
            <a:endParaRPr lang="ko-KR" altLang="en-US"/>
          </a:p>
        </p:txBody>
      </p:sp>
      <p:pic>
        <p:nvPicPr>
          <p:cNvPr id="11" name="그림 10">
            <a:extLst>
              <a:ext uri="{FF2B5EF4-FFF2-40B4-BE49-F238E27FC236}">
                <a16:creationId xmlns:a16="http://schemas.microsoft.com/office/drawing/2014/main" id="{E5FB660B-C2E8-429F-870D-00228D9055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4859" y="914400"/>
            <a:ext cx="3460955" cy="2273613"/>
          </a:xfrm>
          <a:prstGeom prst="rect">
            <a:avLst/>
          </a:prstGeom>
          <a:noFill/>
          <a:ln>
            <a:noFill/>
          </a:ln>
        </p:spPr>
      </p:pic>
      <p:pic>
        <p:nvPicPr>
          <p:cNvPr id="12" name="그림 11">
            <a:extLst>
              <a:ext uri="{FF2B5EF4-FFF2-40B4-BE49-F238E27FC236}">
                <a16:creationId xmlns:a16="http://schemas.microsoft.com/office/drawing/2014/main" id="{CA1AB7E8-85CD-4BA2-B4C7-04EA24E111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36176" y="912813"/>
            <a:ext cx="1981200" cy="2023745"/>
          </a:xfrm>
          <a:prstGeom prst="rect">
            <a:avLst/>
          </a:prstGeom>
          <a:noFill/>
        </p:spPr>
      </p:pic>
      <p:sp>
        <p:nvSpPr>
          <p:cNvPr id="13" name="직사각형 12">
            <a:extLst>
              <a:ext uri="{FF2B5EF4-FFF2-40B4-BE49-F238E27FC236}">
                <a16:creationId xmlns:a16="http://schemas.microsoft.com/office/drawing/2014/main" id="{76609986-A93D-44B3-A091-E65F04460FD7}"/>
              </a:ext>
            </a:extLst>
          </p:cNvPr>
          <p:cNvSpPr/>
          <p:nvPr/>
        </p:nvSpPr>
        <p:spPr>
          <a:xfrm>
            <a:off x="1755463" y="3572977"/>
            <a:ext cx="10014857" cy="2465483"/>
          </a:xfrm>
          <a:prstGeom prst="rect">
            <a:avLst/>
          </a:prstGeom>
        </p:spPr>
        <p:txBody>
          <a:bodyPr wrap="square">
            <a:spAutoFit/>
          </a:bodyPr>
          <a:lstStyle/>
          <a:p>
            <a:pPr lvl="1">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2: A Single VR System Connected via a WAN</a:t>
            </a:r>
          </a:p>
          <a:p>
            <a:pPr marL="625475" lvl="1">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watching a baseball game in a virtual reality environment using a mobile phone-based VR HMD system. The baseball game in this scenario is being captured with a 360-degree camera and it is being streamed to the VR HMD in real time. The head tracking data is also transferred to the camera via a mobile network to display the view where the user is looking at. In this scenario, the VR content service is rendered or decoded in the remote content server. . It is important to note that the remote content server is located outside the local network and wide area network (WAN) consists of both wired and wireless networks.</a:t>
            </a:r>
          </a:p>
          <a:p>
            <a:pPr marL="629920">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WAN</a:t>
            </a:r>
            <a:endParaRPr lang="en-US" altLang="ko-KR" sz="1200" b="1" kern="100" dirty="0">
              <a:latin typeface="Times New Roman" panose="02020603050405020304" pitchFamily="18" charset="0"/>
              <a:cs typeface="Times New Roman" panose="02020603050405020304" pitchFamily="18" charset="0"/>
            </a:endParaRPr>
          </a:p>
          <a:p>
            <a:pPr marL="629920">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18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III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12</a:t>
            </a:fld>
            <a:endParaRPr lang="ko-KR" altLang="en-US"/>
          </a:p>
        </p:txBody>
      </p:sp>
      <p:pic>
        <p:nvPicPr>
          <p:cNvPr id="13" name="그림 12" descr="playing eve valkyrie in networkì ëí ì´ë¯¸ì§ ê²ìê²°ê³¼">
            <a:extLst>
              <a:ext uri="{FF2B5EF4-FFF2-40B4-BE49-F238E27FC236}">
                <a16:creationId xmlns:a16="http://schemas.microsoft.com/office/drawing/2014/main" id="{1BB899BD-7FB9-48F6-88CA-A148611C8E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859" y="912813"/>
            <a:ext cx="3460955" cy="2273613"/>
          </a:xfrm>
          <a:prstGeom prst="rect">
            <a:avLst/>
          </a:prstGeom>
          <a:noFill/>
          <a:ln>
            <a:noFill/>
          </a:ln>
        </p:spPr>
      </p:pic>
      <p:pic>
        <p:nvPicPr>
          <p:cNvPr id="14" name="그림 13">
            <a:extLst>
              <a:ext uri="{FF2B5EF4-FFF2-40B4-BE49-F238E27FC236}">
                <a16:creationId xmlns:a16="http://schemas.microsoft.com/office/drawing/2014/main" id="{17778019-08F9-4792-8F01-A6850AC82D6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073" y="912813"/>
            <a:ext cx="2351405" cy="2142490"/>
          </a:xfrm>
          <a:prstGeom prst="rect">
            <a:avLst/>
          </a:prstGeom>
          <a:noFill/>
        </p:spPr>
      </p:pic>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362891"/>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3: Multiple VR Systems Connected via a LAN</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playing a virtual reality game and competing against other remote players using a VR HMD system that is connected to local server (e.g., a PC or a Laptop). The HDMI cable connecting the VR HMD system and the local server is used to receive the video and the audio data of the VR game content, the service of which is being rendered real time in the local server. The USB cable connecting the VR HMD and the local server is used to exchange the head tracking data so the server can render the video and the audio data accordingly. The remote content server is calculating the scores and the consequential data caused by the remote users’ input. These data are sent to the local content server so it can render the video and the audio of the VR game content accordingly.</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LAN and WAN</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12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36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 IV</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13</a:t>
            </a:fld>
            <a:endParaRPr lang="ko-KR" altLang="en-US"/>
          </a:p>
        </p:txBody>
      </p:sp>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465483"/>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4: Multiple VR Systems Connected via a WAN</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two or more users are watching a live streamed video game match from their respective home using their mobile phone-based VR HMD systems. The users watching the same content in a virtual movie theater rendered in a cloud service provider and they are being represented as a form of a virtual avatar in the virtual reality theater. They are able to interact with each other and also can communicate via audio. The live-streamed video game match and the virtual reality theater are all being rendered in a remote server situated in the cloud service provider network and the VR HMD system is only running a small application for obtaining the cloud rendered VR content.</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WAN with multiple nodes</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gn="just">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pic>
        <p:nvPicPr>
          <p:cNvPr id="9" name="그림 8" descr="social VR cinemaì ëí ì´ë¯¸ì§ ê²ìê²°ê³¼">
            <a:extLst>
              <a:ext uri="{FF2B5EF4-FFF2-40B4-BE49-F238E27FC236}">
                <a16:creationId xmlns:a16="http://schemas.microsoft.com/office/drawing/2014/main" id="{6118BFB0-F9F4-4553-A8F5-56D7779511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859" y="912814"/>
            <a:ext cx="3460955" cy="2260362"/>
          </a:xfrm>
          <a:prstGeom prst="rect">
            <a:avLst/>
          </a:prstGeom>
          <a:noFill/>
          <a:ln>
            <a:noFill/>
          </a:ln>
        </p:spPr>
      </p:pic>
      <p:pic>
        <p:nvPicPr>
          <p:cNvPr id="11" name="그림 10">
            <a:extLst>
              <a:ext uri="{FF2B5EF4-FFF2-40B4-BE49-F238E27FC236}">
                <a16:creationId xmlns:a16="http://schemas.microsoft.com/office/drawing/2014/main" id="{B5651B9E-2984-4933-80EA-93D2EC4309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0112" y="909705"/>
            <a:ext cx="2473325" cy="1600200"/>
          </a:xfrm>
          <a:prstGeom prst="rect">
            <a:avLst/>
          </a:prstGeom>
          <a:noFill/>
        </p:spPr>
      </p:pic>
    </p:spTree>
    <p:extLst>
      <p:ext uri="{BB962C8B-B14F-4D97-AF65-F5344CB8AC3E}">
        <p14:creationId xmlns:p14="http://schemas.microsoft.com/office/powerpoint/2010/main" val="303852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 V</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14</a:t>
            </a:fld>
            <a:endParaRPr lang="ko-KR" altLang="en-US"/>
          </a:p>
        </p:txBody>
      </p:sp>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070247"/>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5: Special Use Case – Change of Network</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watching a streamed movie using a mobile phone-based VR HMD while travelling in a bus or a train. The movie is encoded in the remote server and sent to the VR HMD system via a wide area network. The VR HMD system is only decoding the content sent by the remote server.</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with network mobility</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gn="just">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pic>
        <p:nvPicPr>
          <p:cNvPr id="11" name="그림 10">
            <a:extLst>
              <a:ext uri="{FF2B5EF4-FFF2-40B4-BE49-F238E27FC236}">
                <a16:creationId xmlns:a16="http://schemas.microsoft.com/office/drawing/2014/main" id="{B5651B9E-2984-4933-80EA-93D2EC4309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0112" y="909705"/>
            <a:ext cx="2473325" cy="1600200"/>
          </a:xfrm>
          <a:prstGeom prst="rect">
            <a:avLst/>
          </a:prstGeom>
          <a:noFill/>
        </p:spPr>
      </p:pic>
      <p:pic>
        <p:nvPicPr>
          <p:cNvPr id="10" name="그림 9" descr="ê´ë ¨ ì´ë¯¸ì§">
            <a:extLst>
              <a:ext uri="{FF2B5EF4-FFF2-40B4-BE49-F238E27FC236}">
                <a16:creationId xmlns:a16="http://schemas.microsoft.com/office/drawing/2014/main" id="{B5103533-C426-450F-A819-884DAB2908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34859" y="909705"/>
            <a:ext cx="3460955" cy="2260363"/>
          </a:xfrm>
          <a:prstGeom prst="rect">
            <a:avLst/>
          </a:prstGeom>
          <a:noFill/>
          <a:ln>
            <a:noFill/>
          </a:ln>
        </p:spPr>
      </p:pic>
    </p:spTree>
    <p:extLst>
      <p:ext uri="{BB962C8B-B14F-4D97-AF65-F5344CB8AC3E}">
        <p14:creationId xmlns:p14="http://schemas.microsoft.com/office/powerpoint/2010/main" val="199530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196CEB-0018-4461-85C9-48A276609BF5}"/>
              </a:ext>
            </a:extLst>
          </p:cNvPr>
          <p:cNvSpPr>
            <a:spLocks noGrp="1"/>
          </p:cNvSpPr>
          <p:nvPr>
            <p:ph type="title"/>
          </p:nvPr>
        </p:nvSpPr>
        <p:spPr/>
        <p:txBody>
          <a:bodyPr>
            <a:normAutofit/>
          </a:bodyPr>
          <a:lstStyle/>
          <a:p>
            <a:r>
              <a:rPr lang="en-US" altLang="ko-KR" dirty="0"/>
              <a:t>Components Contributing to MTP Latency</a:t>
            </a:r>
            <a:endParaRPr lang="ko-KR" altLang="en-US" dirty="0"/>
          </a:p>
        </p:txBody>
      </p:sp>
      <p:sp>
        <p:nvSpPr>
          <p:cNvPr id="3" name="바닥글 개체 틀 2">
            <a:extLst>
              <a:ext uri="{FF2B5EF4-FFF2-40B4-BE49-F238E27FC236}">
                <a16:creationId xmlns:a16="http://schemas.microsoft.com/office/drawing/2014/main" id="{5E05C979-7CD6-4AAB-8E92-EFB2428E1B00}"/>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E8B167B4-0171-496D-AD70-3959C2B828B0}"/>
              </a:ext>
            </a:extLst>
          </p:cNvPr>
          <p:cNvSpPr>
            <a:spLocks noGrp="1"/>
          </p:cNvSpPr>
          <p:nvPr>
            <p:ph type="sldNum" sz="quarter" idx="4"/>
          </p:nvPr>
        </p:nvSpPr>
        <p:spPr/>
        <p:txBody>
          <a:bodyPr/>
          <a:lstStyle/>
          <a:p>
            <a:fld id="{7415E7A1-C024-4955-BFDD-BFFB64410B76}" type="slidenum">
              <a:rPr lang="ko-KR" altLang="en-US" smtClean="0"/>
              <a:pPr/>
              <a:t>15</a:t>
            </a:fld>
            <a:endParaRPr lang="ko-KR" altLang="en-US"/>
          </a:p>
        </p:txBody>
      </p:sp>
      <p:sp>
        <p:nvSpPr>
          <p:cNvPr id="7" name="직사각형 6">
            <a:extLst>
              <a:ext uri="{FF2B5EF4-FFF2-40B4-BE49-F238E27FC236}">
                <a16:creationId xmlns:a16="http://schemas.microsoft.com/office/drawing/2014/main" id="{3D1FA666-B96A-4347-B515-91FBBD4C5AE0}"/>
              </a:ext>
            </a:extLst>
          </p:cNvPr>
          <p:cNvSpPr/>
          <p:nvPr/>
        </p:nvSpPr>
        <p:spPr>
          <a:xfrm>
            <a:off x="4780641" y="2045331"/>
            <a:ext cx="845404"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Motion</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Input</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 name="직사각형 7">
            <a:extLst>
              <a:ext uri="{FF2B5EF4-FFF2-40B4-BE49-F238E27FC236}">
                <a16:creationId xmlns:a16="http://schemas.microsoft.com/office/drawing/2014/main" id="{CD028392-9BCD-4790-8225-D7B8ECCECC35}"/>
              </a:ext>
            </a:extLst>
          </p:cNvPr>
          <p:cNvSpPr/>
          <p:nvPr/>
        </p:nvSpPr>
        <p:spPr>
          <a:xfrm>
            <a:off x="4780641" y="2805529"/>
            <a:ext cx="845404"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IMU</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 name="직사각형 8">
            <a:extLst>
              <a:ext uri="{FF2B5EF4-FFF2-40B4-BE49-F238E27FC236}">
                <a16:creationId xmlns:a16="http://schemas.microsoft.com/office/drawing/2014/main" id="{02014E69-151D-4E64-8ECD-E97905729314}"/>
              </a:ext>
            </a:extLst>
          </p:cNvPr>
          <p:cNvSpPr/>
          <p:nvPr/>
        </p:nvSpPr>
        <p:spPr>
          <a:xfrm>
            <a:off x="5927980" y="4422256"/>
            <a:ext cx="2238787" cy="3198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Data Processing Unit</a:t>
            </a:r>
            <a:endPar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 name="직사각형 9">
            <a:extLst>
              <a:ext uri="{FF2B5EF4-FFF2-40B4-BE49-F238E27FC236}">
                <a16:creationId xmlns:a16="http://schemas.microsoft.com/office/drawing/2014/main" id="{A6874E18-B966-4292-BDF5-6F4DF6C0C213}"/>
              </a:ext>
            </a:extLst>
          </p:cNvPr>
          <p:cNvSpPr/>
          <p:nvPr/>
        </p:nvSpPr>
        <p:spPr>
          <a:xfrm>
            <a:off x="8270315" y="3314851"/>
            <a:ext cx="973667" cy="31748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Write Display</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 name="직사각형 10">
            <a:extLst>
              <a:ext uri="{FF2B5EF4-FFF2-40B4-BE49-F238E27FC236}">
                <a16:creationId xmlns:a16="http://schemas.microsoft.com/office/drawing/2014/main" id="{9CD7A45D-2A75-4F88-9A3C-6DE0BC228158}"/>
              </a:ext>
            </a:extLst>
          </p:cNvPr>
          <p:cNvSpPr/>
          <p:nvPr/>
        </p:nvSpPr>
        <p:spPr>
          <a:xfrm>
            <a:off x="8273954" y="2627781"/>
            <a:ext cx="972986" cy="40280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Pixel</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Switching</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2" name="직사각형 11">
            <a:extLst>
              <a:ext uri="{FF2B5EF4-FFF2-40B4-BE49-F238E27FC236}">
                <a16:creationId xmlns:a16="http://schemas.microsoft.com/office/drawing/2014/main" id="{DC965C75-08E0-4F8F-8316-F8EB70F105D4}"/>
              </a:ext>
            </a:extLst>
          </p:cNvPr>
          <p:cNvSpPr/>
          <p:nvPr/>
        </p:nvSpPr>
        <p:spPr>
          <a:xfrm>
            <a:off x="8273954" y="1991979"/>
            <a:ext cx="973667"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New Image</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Output</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cxnSp>
        <p:nvCxnSpPr>
          <p:cNvPr id="13" name="직선 화살표 연결선 12">
            <a:extLst>
              <a:ext uri="{FF2B5EF4-FFF2-40B4-BE49-F238E27FC236}">
                <a16:creationId xmlns:a16="http://schemas.microsoft.com/office/drawing/2014/main" id="{FEDB5BCA-54A5-4DD4-B4CD-AF123B0C5555}"/>
              </a:ext>
            </a:extLst>
          </p:cNvPr>
          <p:cNvCxnSpPr>
            <a:cxnSpLocks/>
            <a:stCxn id="7" idx="2"/>
            <a:endCxn id="8" idx="0"/>
          </p:cNvCxnSpPr>
          <p:nvPr/>
        </p:nvCxnSpPr>
        <p:spPr>
          <a:xfrm flipH="1">
            <a:off x="5203343" y="2411025"/>
            <a:ext cx="1" cy="3945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연결선: 꺾임 13">
            <a:extLst>
              <a:ext uri="{FF2B5EF4-FFF2-40B4-BE49-F238E27FC236}">
                <a16:creationId xmlns:a16="http://schemas.microsoft.com/office/drawing/2014/main" id="{F6A5E249-A54F-4910-8108-DE0991C131DE}"/>
              </a:ext>
            </a:extLst>
          </p:cNvPr>
          <p:cNvCxnSpPr>
            <a:cxnSpLocks/>
            <a:stCxn id="10" idx="0"/>
            <a:endCxn id="11" idx="2"/>
          </p:cNvCxnSpPr>
          <p:nvPr/>
        </p:nvCxnSpPr>
        <p:spPr>
          <a:xfrm rot="5400000" flipH="1" flipV="1">
            <a:off x="8616663" y="3171068"/>
            <a:ext cx="284269" cy="329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8C9D4D24-A2EB-4FB4-9EF9-D62F5D8E563B}"/>
              </a:ext>
            </a:extLst>
          </p:cNvPr>
          <p:cNvCxnSpPr>
            <a:cxnSpLocks/>
            <a:stCxn id="11" idx="0"/>
            <a:endCxn id="12" idx="2"/>
          </p:cNvCxnSpPr>
          <p:nvPr/>
        </p:nvCxnSpPr>
        <p:spPr>
          <a:xfrm flipV="1">
            <a:off x="8760446" y="2357674"/>
            <a:ext cx="340" cy="270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직사각형 15">
            <a:extLst>
              <a:ext uri="{FF2B5EF4-FFF2-40B4-BE49-F238E27FC236}">
                <a16:creationId xmlns:a16="http://schemas.microsoft.com/office/drawing/2014/main" id="{1C93545D-4893-425D-91ED-A1BCC5492BF1}"/>
              </a:ext>
            </a:extLst>
          </p:cNvPr>
          <p:cNvSpPr/>
          <p:nvPr/>
        </p:nvSpPr>
        <p:spPr>
          <a:xfrm>
            <a:off x="3559567" y="4264480"/>
            <a:ext cx="6934697" cy="6280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7" name="직사각형 16">
            <a:extLst>
              <a:ext uri="{FF2B5EF4-FFF2-40B4-BE49-F238E27FC236}">
                <a16:creationId xmlns:a16="http://schemas.microsoft.com/office/drawing/2014/main" id="{9C47A1EE-90F5-4716-AEE8-D92C094A1005}"/>
              </a:ext>
            </a:extLst>
          </p:cNvPr>
          <p:cNvSpPr/>
          <p:nvPr/>
        </p:nvSpPr>
        <p:spPr>
          <a:xfrm>
            <a:off x="3559568" y="1861896"/>
            <a:ext cx="6934697" cy="194143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8" name="TextBox 17">
            <a:extLst>
              <a:ext uri="{FF2B5EF4-FFF2-40B4-BE49-F238E27FC236}">
                <a16:creationId xmlns:a16="http://schemas.microsoft.com/office/drawing/2014/main" id="{4ACB1E9D-25F7-4A06-9766-F195D5F339C7}"/>
              </a:ext>
            </a:extLst>
          </p:cNvPr>
          <p:cNvSpPr txBox="1"/>
          <p:nvPr/>
        </p:nvSpPr>
        <p:spPr>
          <a:xfrm>
            <a:off x="3226409" y="1570735"/>
            <a:ext cx="696173" cy="341851"/>
          </a:xfrm>
          <a:prstGeom prst="rect">
            <a:avLst/>
          </a:prstGeom>
          <a:noFill/>
        </p:spPr>
        <p:txBody>
          <a:bodyPr wrap="none" rtlCol="0">
            <a:spAutoFit/>
          </a:bodyPr>
          <a:lstStyle>
            <a:defPPr>
              <a:defRPr lang="ko-KR"/>
            </a:defP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HMD</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19" name="TextBox 18">
            <a:extLst>
              <a:ext uri="{FF2B5EF4-FFF2-40B4-BE49-F238E27FC236}">
                <a16:creationId xmlns:a16="http://schemas.microsoft.com/office/drawing/2014/main" id="{4A07D40D-91B1-448B-829F-95CD3AF12759}"/>
              </a:ext>
            </a:extLst>
          </p:cNvPr>
          <p:cNvSpPr txBox="1"/>
          <p:nvPr/>
        </p:nvSpPr>
        <p:spPr>
          <a:xfrm>
            <a:off x="4714026" y="1326983"/>
            <a:ext cx="4666695" cy="341851"/>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Total Motion-to-Photon Latency</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20ms</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20" name="TextBox 19">
            <a:extLst>
              <a:ext uri="{FF2B5EF4-FFF2-40B4-BE49-F238E27FC236}">
                <a16:creationId xmlns:a16="http://schemas.microsoft.com/office/drawing/2014/main" id="{F0A49F5B-FAD2-40A5-9E07-D83D0EB14B11}"/>
              </a:ext>
            </a:extLst>
          </p:cNvPr>
          <p:cNvSpPr txBox="1"/>
          <p:nvPr/>
        </p:nvSpPr>
        <p:spPr>
          <a:xfrm>
            <a:off x="2558904" y="3955825"/>
            <a:ext cx="2165911"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Local</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Content Server</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cxnSp>
        <p:nvCxnSpPr>
          <p:cNvPr id="21" name="직선 화살표 연결선 20">
            <a:extLst>
              <a:ext uri="{FF2B5EF4-FFF2-40B4-BE49-F238E27FC236}">
                <a16:creationId xmlns:a16="http://schemas.microsoft.com/office/drawing/2014/main" id="{595536AF-D425-4F22-B39D-61870EF8860B}"/>
              </a:ext>
            </a:extLst>
          </p:cNvPr>
          <p:cNvCxnSpPr>
            <a:cxnSpLocks/>
            <a:stCxn id="8" idx="2"/>
          </p:cNvCxnSpPr>
          <p:nvPr/>
        </p:nvCxnSpPr>
        <p:spPr>
          <a:xfrm flipH="1">
            <a:off x="5193782" y="3171223"/>
            <a:ext cx="9561" cy="1137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6E96B225-C93B-41FD-9F96-5F0A841F835A}"/>
              </a:ext>
            </a:extLst>
          </p:cNvPr>
          <p:cNvCxnSpPr>
            <a:cxnSpLocks/>
            <a:endCxn id="10" idx="2"/>
          </p:cNvCxnSpPr>
          <p:nvPr/>
        </p:nvCxnSpPr>
        <p:spPr>
          <a:xfrm flipV="1">
            <a:off x="8757147" y="3632341"/>
            <a:ext cx="0" cy="6321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직사각형 22">
            <a:extLst>
              <a:ext uri="{FF2B5EF4-FFF2-40B4-BE49-F238E27FC236}">
                <a16:creationId xmlns:a16="http://schemas.microsoft.com/office/drawing/2014/main" id="{4310C253-A4FA-4605-914A-52B541DEB596}"/>
              </a:ext>
            </a:extLst>
          </p:cNvPr>
          <p:cNvSpPr/>
          <p:nvPr/>
        </p:nvSpPr>
        <p:spPr>
          <a:xfrm>
            <a:off x="2485241" y="1050619"/>
            <a:ext cx="8763000" cy="5121580"/>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4" name="TextBox 23">
            <a:extLst>
              <a:ext uri="{FF2B5EF4-FFF2-40B4-BE49-F238E27FC236}">
                <a16:creationId xmlns:a16="http://schemas.microsoft.com/office/drawing/2014/main" id="{ADC3E182-C5FB-45B6-9B9A-E575995DA331}"/>
              </a:ext>
            </a:extLst>
          </p:cNvPr>
          <p:cNvSpPr txBox="1"/>
          <p:nvPr/>
        </p:nvSpPr>
        <p:spPr>
          <a:xfrm>
            <a:off x="6280099" y="838200"/>
            <a:ext cx="1534559" cy="420740"/>
          </a:xfrm>
          <a:prstGeom prst="rect">
            <a:avLst/>
          </a:prstGeom>
          <a:solidFill>
            <a:schemeClr val="bg1"/>
          </a:solidFill>
        </p:spPr>
        <p:txBody>
          <a:bodyPr wrap="non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VR System</a:t>
            </a:r>
            <a:endParaRPr kumimoji="0" lang="ko-KR" altLang="en-US"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25" name="직사각형 24">
            <a:extLst>
              <a:ext uri="{FF2B5EF4-FFF2-40B4-BE49-F238E27FC236}">
                <a16:creationId xmlns:a16="http://schemas.microsoft.com/office/drawing/2014/main" id="{E8485872-9225-43C2-A723-29F7C4ECC12A}"/>
              </a:ext>
            </a:extLst>
          </p:cNvPr>
          <p:cNvSpPr/>
          <p:nvPr/>
        </p:nvSpPr>
        <p:spPr>
          <a:xfrm>
            <a:off x="5927980" y="5528315"/>
            <a:ext cx="2238787" cy="3198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Data Processing Unit</a:t>
            </a:r>
            <a:endPar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6" name="직사각형 25">
            <a:extLst>
              <a:ext uri="{FF2B5EF4-FFF2-40B4-BE49-F238E27FC236}">
                <a16:creationId xmlns:a16="http://schemas.microsoft.com/office/drawing/2014/main" id="{C1B6E7FD-957D-4FFF-B955-04BEE01D0317}"/>
              </a:ext>
            </a:extLst>
          </p:cNvPr>
          <p:cNvSpPr/>
          <p:nvPr/>
        </p:nvSpPr>
        <p:spPr>
          <a:xfrm>
            <a:off x="3559567" y="5370539"/>
            <a:ext cx="6934697" cy="6280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7" name="TextBox 26">
            <a:extLst>
              <a:ext uri="{FF2B5EF4-FFF2-40B4-BE49-F238E27FC236}">
                <a16:creationId xmlns:a16="http://schemas.microsoft.com/office/drawing/2014/main" id="{A1D6B982-CB9E-4B61-815C-865BF163B963}"/>
              </a:ext>
            </a:extLst>
          </p:cNvPr>
          <p:cNvSpPr txBox="1"/>
          <p:nvPr/>
        </p:nvSpPr>
        <p:spPr>
          <a:xfrm>
            <a:off x="2558904" y="5079346"/>
            <a:ext cx="2403104"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Remote</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Content Server</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cxnSp>
        <p:nvCxnSpPr>
          <p:cNvPr id="28" name="직선 화살표 연결선 27">
            <a:extLst>
              <a:ext uri="{FF2B5EF4-FFF2-40B4-BE49-F238E27FC236}">
                <a16:creationId xmlns:a16="http://schemas.microsoft.com/office/drawing/2014/main" id="{7229FFBC-608D-498C-A398-CD6898E557D8}"/>
              </a:ext>
            </a:extLst>
          </p:cNvPr>
          <p:cNvCxnSpPr>
            <a:cxnSpLocks/>
          </p:cNvCxnSpPr>
          <p:nvPr/>
        </p:nvCxnSpPr>
        <p:spPr>
          <a:xfrm flipH="1">
            <a:off x="5185483" y="4892526"/>
            <a:ext cx="8299" cy="4787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9C405698-B47B-459B-9C5A-30D681F3524B}"/>
              </a:ext>
            </a:extLst>
          </p:cNvPr>
          <p:cNvCxnSpPr>
            <a:cxnSpLocks/>
          </p:cNvCxnSpPr>
          <p:nvPr/>
        </p:nvCxnSpPr>
        <p:spPr>
          <a:xfrm flipV="1">
            <a:off x="8757147" y="4892526"/>
            <a:ext cx="0" cy="4780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93C07B8-11CF-4649-ABA8-6E15E2CE6718}"/>
              </a:ext>
            </a:extLst>
          </p:cNvPr>
          <p:cNvSpPr txBox="1"/>
          <p:nvPr/>
        </p:nvSpPr>
        <p:spPr>
          <a:xfrm>
            <a:off x="4850170" y="2439833"/>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①</a:t>
            </a:r>
          </a:p>
        </p:txBody>
      </p:sp>
      <p:sp>
        <p:nvSpPr>
          <p:cNvPr id="31" name="TextBox 30">
            <a:extLst>
              <a:ext uri="{FF2B5EF4-FFF2-40B4-BE49-F238E27FC236}">
                <a16:creationId xmlns:a16="http://schemas.microsoft.com/office/drawing/2014/main" id="{56CC6EDA-683E-4069-B6BB-A32D20BCE8FC}"/>
              </a:ext>
            </a:extLst>
          </p:cNvPr>
          <p:cNvSpPr txBox="1"/>
          <p:nvPr/>
        </p:nvSpPr>
        <p:spPr>
          <a:xfrm>
            <a:off x="4850170" y="34313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②</a:t>
            </a:r>
          </a:p>
        </p:txBody>
      </p:sp>
      <p:sp>
        <p:nvSpPr>
          <p:cNvPr id="32" name="TextBox 31">
            <a:extLst>
              <a:ext uri="{FF2B5EF4-FFF2-40B4-BE49-F238E27FC236}">
                <a16:creationId xmlns:a16="http://schemas.microsoft.com/office/drawing/2014/main" id="{5F0E39F5-AB18-4F59-A93B-66A11E8FC03B}"/>
              </a:ext>
            </a:extLst>
          </p:cNvPr>
          <p:cNvSpPr txBox="1"/>
          <p:nvPr/>
        </p:nvSpPr>
        <p:spPr>
          <a:xfrm>
            <a:off x="4850170" y="49737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③</a:t>
            </a:r>
          </a:p>
        </p:txBody>
      </p:sp>
      <p:sp>
        <p:nvSpPr>
          <p:cNvPr id="33" name="TextBox 32">
            <a:extLst>
              <a:ext uri="{FF2B5EF4-FFF2-40B4-BE49-F238E27FC236}">
                <a16:creationId xmlns:a16="http://schemas.microsoft.com/office/drawing/2014/main" id="{B473326C-D6B4-455B-A71A-22FAAC0D777D}"/>
              </a:ext>
            </a:extLst>
          </p:cNvPr>
          <p:cNvSpPr txBox="1"/>
          <p:nvPr/>
        </p:nvSpPr>
        <p:spPr>
          <a:xfrm>
            <a:off x="8766708" y="49737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④</a:t>
            </a:r>
          </a:p>
        </p:txBody>
      </p:sp>
      <p:sp>
        <p:nvSpPr>
          <p:cNvPr id="34" name="TextBox 33">
            <a:extLst>
              <a:ext uri="{FF2B5EF4-FFF2-40B4-BE49-F238E27FC236}">
                <a16:creationId xmlns:a16="http://schemas.microsoft.com/office/drawing/2014/main" id="{19607863-933E-4946-B67B-FA65D30327DE}"/>
              </a:ext>
            </a:extLst>
          </p:cNvPr>
          <p:cNvSpPr txBox="1"/>
          <p:nvPr/>
        </p:nvSpPr>
        <p:spPr>
          <a:xfrm>
            <a:off x="8766708" y="3810629"/>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⑤</a:t>
            </a:r>
          </a:p>
        </p:txBody>
      </p:sp>
      <p:sp>
        <p:nvSpPr>
          <p:cNvPr id="35" name="TextBox 34">
            <a:extLst>
              <a:ext uri="{FF2B5EF4-FFF2-40B4-BE49-F238E27FC236}">
                <a16:creationId xmlns:a16="http://schemas.microsoft.com/office/drawing/2014/main" id="{51523141-FA5C-4F16-B0B7-8655717C9BFE}"/>
              </a:ext>
            </a:extLst>
          </p:cNvPr>
          <p:cNvSpPr txBox="1"/>
          <p:nvPr/>
        </p:nvSpPr>
        <p:spPr>
          <a:xfrm>
            <a:off x="8766708" y="3030581"/>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⑥</a:t>
            </a:r>
          </a:p>
        </p:txBody>
      </p:sp>
      <p:sp>
        <p:nvSpPr>
          <p:cNvPr id="36" name="TextBox 35">
            <a:extLst>
              <a:ext uri="{FF2B5EF4-FFF2-40B4-BE49-F238E27FC236}">
                <a16:creationId xmlns:a16="http://schemas.microsoft.com/office/drawing/2014/main" id="{E4817C6D-0507-43C1-B6EF-355D9ED06FCB}"/>
              </a:ext>
            </a:extLst>
          </p:cNvPr>
          <p:cNvSpPr txBox="1"/>
          <p:nvPr/>
        </p:nvSpPr>
        <p:spPr>
          <a:xfrm>
            <a:off x="8766708" y="2329980"/>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⑦</a:t>
            </a:r>
          </a:p>
        </p:txBody>
      </p:sp>
      <p:sp>
        <p:nvSpPr>
          <p:cNvPr id="37" name="TextBox 36">
            <a:extLst>
              <a:ext uri="{FF2B5EF4-FFF2-40B4-BE49-F238E27FC236}">
                <a16:creationId xmlns:a16="http://schemas.microsoft.com/office/drawing/2014/main" id="{88DCD252-FF73-44CA-A354-AA664661D9B8}"/>
              </a:ext>
            </a:extLst>
          </p:cNvPr>
          <p:cNvSpPr txBox="1"/>
          <p:nvPr/>
        </p:nvSpPr>
        <p:spPr>
          <a:xfrm>
            <a:off x="8091809" y="2363886"/>
            <a:ext cx="753813"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38" name="TextBox 37">
            <a:extLst>
              <a:ext uri="{FF2B5EF4-FFF2-40B4-BE49-F238E27FC236}">
                <a16:creationId xmlns:a16="http://schemas.microsoft.com/office/drawing/2014/main" id="{A5946D43-4AB1-4DA1-84AA-5DDA645236A0}"/>
              </a:ext>
            </a:extLst>
          </p:cNvPr>
          <p:cNvSpPr txBox="1"/>
          <p:nvPr/>
        </p:nvSpPr>
        <p:spPr>
          <a:xfrm>
            <a:off x="6874027" y="3060457"/>
            <a:ext cx="1885453" cy="261610"/>
          </a:xfrm>
          <a:prstGeom prst="rect">
            <a:avLst/>
          </a:prstGeom>
          <a:noFill/>
        </p:spPr>
        <p:txBody>
          <a:bodyPr wrap="non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90Hz OLED Display 11ms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39" name="TextBox 38">
            <a:extLst>
              <a:ext uri="{FF2B5EF4-FFF2-40B4-BE49-F238E27FC236}">
                <a16:creationId xmlns:a16="http://schemas.microsoft.com/office/drawing/2014/main" id="{095C28F6-4416-4CD7-8CDB-02224A2E82BF}"/>
              </a:ext>
            </a:extLst>
          </p:cNvPr>
          <p:cNvSpPr txBox="1"/>
          <p:nvPr/>
        </p:nvSpPr>
        <p:spPr>
          <a:xfrm>
            <a:off x="8166767" y="5553080"/>
            <a:ext cx="540756"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40" name="TextBox 39">
            <a:extLst>
              <a:ext uri="{FF2B5EF4-FFF2-40B4-BE49-F238E27FC236}">
                <a16:creationId xmlns:a16="http://schemas.microsoft.com/office/drawing/2014/main" id="{0AA94DCB-52B2-4554-8B17-AD07F7877DBE}"/>
              </a:ext>
            </a:extLst>
          </p:cNvPr>
          <p:cNvSpPr txBox="1"/>
          <p:nvPr/>
        </p:nvSpPr>
        <p:spPr>
          <a:xfrm>
            <a:off x="4160318" y="2848693"/>
            <a:ext cx="753813"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41" name="TextBox 40">
            <a:extLst>
              <a:ext uri="{FF2B5EF4-FFF2-40B4-BE49-F238E27FC236}">
                <a16:creationId xmlns:a16="http://schemas.microsoft.com/office/drawing/2014/main" id="{E2AD2822-CFF5-4271-BD1F-94457BD549E5}"/>
              </a:ext>
            </a:extLst>
          </p:cNvPr>
          <p:cNvSpPr txBox="1"/>
          <p:nvPr/>
        </p:nvSpPr>
        <p:spPr>
          <a:xfrm>
            <a:off x="8166767" y="4452591"/>
            <a:ext cx="540756"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104892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D588FB-A017-4E0C-92E9-2722D1CA9A36}"/>
              </a:ext>
            </a:extLst>
          </p:cNvPr>
          <p:cNvSpPr>
            <a:spLocks noGrp="1"/>
          </p:cNvSpPr>
          <p:nvPr>
            <p:ph type="title"/>
          </p:nvPr>
        </p:nvSpPr>
        <p:spPr/>
        <p:txBody>
          <a:bodyPr>
            <a:normAutofit fontScale="90000"/>
          </a:bodyPr>
          <a:lstStyle/>
          <a:p>
            <a:r>
              <a:rPr lang="en-US" altLang="ko-KR" dirty="0"/>
              <a:t>Network Components Contributing to MTP Latency</a:t>
            </a:r>
            <a:endParaRPr lang="ko-KR" altLang="en-US" dirty="0"/>
          </a:p>
        </p:txBody>
      </p:sp>
      <p:sp>
        <p:nvSpPr>
          <p:cNvPr id="4" name="슬라이드 번호 개체 틀 3">
            <a:extLst>
              <a:ext uri="{FF2B5EF4-FFF2-40B4-BE49-F238E27FC236}">
                <a16:creationId xmlns:a16="http://schemas.microsoft.com/office/drawing/2014/main" id="{6F4B9716-4459-4770-8C53-78AB69DD070B}"/>
              </a:ext>
            </a:extLst>
          </p:cNvPr>
          <p:cNvSpPr>
            <a:spLocks noGrp="1"/>
          </p:cNvSpPr>
          <p:nvPr>
            <p:ph type="sldNum" sz="quarter" idx="4"/>
          </p:nvPr>
        </p:nvSpPr>
        <p:spPr/>
        <p:txBody>
          <a:bodyPr/>
          <a:lstStyle/>
          <a:p>
            <a:fld id="{7415E7A1-C024-4955-BFDD-BFFB64410B76}" type="slidenum">
              <a:rPr lang="ko-KR" altLang="en-US" smtClean="0"/>
              <a:pPr/>
              <a:t>16</a:t>
            </a:fld>
            <a:endParaRPr lang="ko-KR" altLang="en-US"/>
          </a:p>
        </p:txBody>
      </p:sp>
      <p:sp>
        <p:nvSpPr>
          <p:cNvPr id="6" name="바닥글 개체 틀 2">
            <a:extLst>
              <a:ext uri="{FF2B5EF4-FFF2-40B4-BE49-F238E27FC236}">
                <a16:creationId xmlns:a16="http://schemas.microsoft.com/office/drawing/2014/main" id="{95E1225A-A0E0-4FBA-BF9C-CCC6B1B02A05}"/>
              </a:ext>
            </a:extLst>
          </p:cNvPr>
          <p:cNvSpPr>
            <a:spLocks noGrp="1"/>
          </p:cNvSpPr>
          <p:nvPr>
            <p:ph type="ftr" sz="quarter" idx="3"/>
          </p:nvPr>
        </p:nvSpPr>
        <p:spPr>
          <a:xfrm>
            <a:off x="1956985" y="6511897"/>
            <a:ext cx="4114800" cy="277944"/>
          </a:xfrm>
        </p:spPr>
        <p:txBody>
          <a:bodyPr/>
          <a:lstStyle/>
          <a:p>
            <a:r>
              <a:rPr lang="en-US" altLang="ko-KR"/>
              <a:t>21-19-0022-00-0000</a:t>
            </a:r>
            <a:endParaRPr lang="ko-KR" altLang="en-US" dirty="0"/>
          </a:p>
        </p:txBody>
      </p:sp>
      <p:graphicFrame>
        <p:nvGraphicFramePr>
          <p:cNvPr id="7" name="표 6">
            <a:extLst>
              <a:ext uri="{FF2B5EF4-FFF2-40B4-BE49-F238E27FC236}">
                <a16:creationId xmlns:a16="http://schemas.microsoft.com/office/drawing/2014/main" id="{ED9204DF-080B-4DE7-85AA-7353DCD4F505}"/>
              </a:ext>
            </a:extLst>
          </p:cNvPr>
          <p:cNvGraphicFramePr>
            <a:graphicFrameLocks noGrp="1"/>
          </p:cNvGraphicFramePr>
          <p:nvPr>
            <p:extLst>
              <p:ext uri="{D42A27DB-BD31-4B8C-83A1-F6EECF244321}">
                <p14:modId xmlns:p14="http://schemas.microsoft.com/office/powerpoint/2010/main" val="1407787894"/>
              </p:ext>
            </p:extLst>
          </p:nvPr>
        </p:nvGraphicFramePr>
        <p:xfrm>
          <a:off x="2307674" y="1133912"/>
          <a:ext cx="8991600" cy="4716845"/>
        </p:xfrm>
        <a:graphic>
          <a:graphicData uri="http://schemas.openxmlformats.org/drawingml/2006/table">
            <a:tbl>
              <a:tblPr firstRow="1" bandRow="1">
                <a:tableStyleId>{5C22544A-7EE6-4342-B048-85BDC9FD1C3A}</a:tableStyleId>
              </a:tblPr>
              <a:tblGrid>
                <a:gridCol w="820534">
                  <a:extLst>
                    <a:ext uri="{9D8B030D-6E8A-4147-A177-3AD203B41FA5}">
                      <a16:colId xmlns:a16="http://schemas.microsoft.com/office/drawing/2014/main" val="3320396952"/>
                    </a:ext>
                  </a:extLst>
                </a:gridCol>
                <a:gridCol w="937046">
                  <a:extLst>
                    <a:ext uri="{9D8B030D-6E8A-4147-A177-3AD203B41FA5}">
                      <a16:colId xmlns:a16="http://schemas.microsoft.com/office/drawing/2014/main" val="495700402"/>
                    </a:ext>
                  </a:extLst>
                </a:gridCol>
                <a:gridCol w="937048">
                  <a:extLst>
                    <a:ext uri="{9D8B030D-6E8A-4147-A177-3AD203B41FA5}">
                      <a16:colId xmlns:a16="http://schemas.microsoft.com/office/drawing/2014/main" val="3124752198"/>
                    </a:ext>
                  </a:extLst>
                </a:gridCol>
                <a:gridCol w="937046">
                  <a:extLst>
                    <a:ext uri="{9D8B030D-6E8A-4147-A177-3AD203B41FA5}">
                      <a16:colId xmlns:a16="http://schemas.microsoft.com/office/drawing/2014/main" val="2594351402"/>
                    </a:ext>
                  </a:extLst>
                </a:gridCol>
                <a:gridCol w="937048">
                  <a:extLst>
                    <a:ext uri="{9D8B030D-6E8A-4147-A177-3AD203B41FA5}">
                      <a16:colId xmlns:a16="http://schemas.microsoft.com/office/drawing/2014/main" val="4286167860"/>
                    </a:ext>
                  </a:extLst>
                </a:gridCol>
                <a:gridCol w="937046">
                  <a:extLst>
                    <a:ext uri="{9D8B030D-6E8A-4147-A177-3AD203B41FA5}">
                      <a16:colId xmlns:a16="http://schemas.microsoft.com/office/drawing/2014/main" val="2315310558"/>
                    </a:ext>
                  </a:extLst>
                </a:gridCol>
                <a:gridCol w="937048">
                  <a:extLst>
                    <a:ext uri="{9D8B030D-6E8A-4147-A177-3AD203B41FA5}">
                      <a16:colId xmlns:a16="http://schemas.microsoft.com/office/drawing/2014/main" val="165817325"/>
                    </a:ext>
                  </a:extLst>
                </a:gridCol>
                <a:gridCol w="937046">
                  <a:extLst>
                    <a:ext uri="{9D8B030D-6E8A-4147-A177-3AD203B41FA5}">
                      <a16:colId xmlns:a16="http://schemas.microsoft.com/office/drawing/2014/main" val="2333343877"/>
                    </a:ext>
                  </a:extLst>
                </a:gridCol>
                <a:gridCol w="1611738">
                  <a:extLst>
                    <a:ext uri="{9D8B030D-6E8A-4147-A177-3AD203B41FA5}">
                      <a16:colId xmlns:a16="http://schemas.microsoft.com/office/drawing/2014/main" val="2456442285"/>
                    </a:ext>
                  </a:extLst>
                </a:gridCol>
              </a:tblGrid>
              <a:tr h="434540">
                <a:tc rowSpan="2">
                  <a:txBody>
                    <a:bodyPr/>
                    <a:lstStyle/>
                    <a:p>
                      <a:pPr algn="ctr" latinLnBrk="1">
                        <a:lnSpc>
                          <a:spcPct val="150000"/>
                        </a:lnSpc>
                      </a:pPr>
                      <a:r>
                        <a:rPr lang="en-US" altLang="ko-KR" sz="1400" b="1" dirty="0"/>
                        <a:t>Case</a:t>
                      </a:r>
                      <a:endParaRPr lang="ko-KR" altLang="en-US" sz="1400" b="1" dirty="0"/>
                    </a:p>
                  </a:txBody>
                  <a:tcPr marL="68580" marR="68580" marT="34290" marB="3429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7">
                  <a:txBody>
                    <a:bodyPr/>
                    <a:lstStyle/>
                    <a:p>
                      <a:pPr algn="ctr" latinLnBrk="1">
                        <a:lnSpc>
                          <a:spcPct val="150000"/>
                        </a:lnSpc>
                      </a:pPr>
                      <a:r>
                        <a:rPr lang="en-US" altLang="ko-KR" sz="1400" b="1" dirty="0"/>
                        <a:t>Status of each node</a:t>
                      </a:r>
                      <a:endParaRPr lang="ko-KR" altLang="en-US" sz="1400" b="1"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algn="ctr" latinLnBrk="1">
                        <a:lnSpc>
                          <a:spcPct val="150000"/>
                        </a:lnSpc>
                      </a:pPr>
                      <a:r>
                        <a:rPr lang="en-US" altLang="ko-KR" sz="1400" b="1" dirty="0"/>
                        <a:t>Remarks</a:t>
                      </a:r>
                      <a:endParaRPr lang="ko-KR" altLang="en-US" sz="1400" b="1" dirty="0"/>
                    </a:p>
                  </a:txBody>
                  <a:tcPr marL="68580" marR="68580" marT="34290" marB="3429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5772292"/>
                  </a:ext>
                </a:extLst>
              </a:tr>
              <a:tr h="434540">
                <a:tc vMerge="1">
                  <a:txBody>
                    <a:bodyPr/>
                    <a:lstStyle/>
                    <a:p>
                      <a:pPr latinLnBrk="1"/>
                      <a:endParaRPr lang="ko-KR" altLang="en-US"/>
                    </a:p>
                  </a:txBody>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①</a:t>
                      </a:r>
                    </a:p>
                  </a:txBody>
                  <a:tcPr marL="68580" marR="68580" marT="34290" marB="3429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②</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③</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④</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⑤</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⑥</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⑦</a:t>
                      </a:r>
                    </a:p>
                  </a:txBody>
                  <a:tcPr marL="68580" marR="68580" marT="34290" marB="3429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latinLnBrk="1"/>
                      <a:endParaRPr lang="ko-KR" altLang="en-US"/>
                    </a:p>
                  </a:txBody>
                  <a:tcPr/>
                </a:tc>
                <a:extLst>
                  <a:ext uri="{0D108BD9-81ED-4DB2-BD59-A6C34878D82A}">
                    <a16:rowId xmlns:a16="http://schemas.microsoft.com/office/drawing/2014/main" val="1183559253"/>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1</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Wired Network</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33073507"/>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2</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Wireless Network </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39451836"/>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3</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Mobile Network</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72189907"/>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4</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Local Network </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09598083"/>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5</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Network Handover</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51672562"/>
                  </a:ext>
                </a:extLst>
              </a:tr>
            </a:tbl>
          </a:graphicData>
        </a:graphic>
      </p:graphicFrame>
    </p:spTree>
    <p:extLst>
      <p:ext uri="{BB962C8B-B14F-4D97-AF65-F5344CB8AC3E}">
        <p14:creationId xmlns:p14="http://schemas.microsoft.com/office/powerpoint/2010/main" val="94877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p:txBody>
          <a:bodyPr>
            <a:normAutofit/>
          </a:bodyPr>
          <a:lstStyle/>
          <a:p>
            <a:r>
              <a:rPr lang="en-US" altLang="ko-KR" dirty="0"/>
              <a:t>Goals &amp; Technical Challenges</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11"/>
          </p:nvPr>
        </p:nvSpPr>
        <p:spPr bwMode="auto">
          <a:xfrm>
            <a:off x="7772399" y="6400800"/>
            <a:ext cx="92075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ko-KR"/>
            </a:defPPr>
            <a:lvl1pPr marL="0" algn="r" defTabSz="914400" rtl="0" eaLnBrk="1" latinLnBrk="1" hangingPunct="1">
              <a:lnSpc>
                <a:spcPct val="90000"/>
              </a:lnSpc>
              <a:defRPr sz="1200" kern="1200">
                <a:solidFill>
                  <a:schemeClr val="tx1"/>
                </a:solidFill>
                <a:latin typeface="Times" panose="02020603050405020304" pitchFamily="18" charset="0"/>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4CF27402-2C48-4A31-90B3-0422C1082987}" type="slidenum">
              <a:rPr lang="en-US" altLang="pl-PL" smtClean="0"/>
              <a:pPr>
                <a:defRPr/>
              </a:pPr>
              <a:t>17</a:t>
            </a:fld>
            <a:endParaRPr lang="ko-KR" altLang="en-US"/>
          </a:p>
        </p:txBody>
      </p:sp>
      <p:sp>
        <p:nvSpPr>
          <p:cNvPr id="49" name="직사각형 48">
            <a:extLst>
              <a:ext uri="{FF2B5EF4-FFF2-40B4-BE49-F238E27FC236}">
                <a16:creationId xmlns:a16="http://schemas.microsoft.com/office/drawing/2014/main" id="{CB78E2EA-6095-469F-9912-412BBA000641}"/>
              </a:ext>
            </a:extLst>
          </p:cNvPr>
          <p:cNvSpPr/>
          <p:nvPr/>
        </p:nvSpPr>
        <p:spPr>
          <a:xfrm>
            <a:off x="2061379" y="990876"/>
            <a:ext cx="9620722" cy="3002745"/>
          </a:xfrm>
          <a:prstGeom prst="rect">
            <a:avLst/>
          </a:prstGeom>
          <a:noFill/>
        </p:spPr>
        <p:txBody>
          <a:bodyPr wrap="square" rtlCol="0">
            <a:spAutoFit/>
          </a:bodyPr>
          <a:lstStyle/>
          <a:p>
            <a:pPr marL="354013" indent="-354013">
              <a:lnSpc>
                <a:spcPct val="150000"/>
              </a:lnSpc>
              <a:buFont typeface="Wingdings" panose="05000000000000000000" pitchFamily="2" charset="2"/>
              <a:buChar char="v"/>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Goals</a:t>
            </a:r>
          </a:p>
          <a:p>
            <a:pPr marL="811213" lvl="1" indent="-354013">
              <a:lnSpc>
                <a:spcPct val="150000"/>
              </a:lnSpc>
              <a:buFont typeface="Arial" panose="020B0604020202020204" pitchFamily="34" charset="0"/>
              <a:buChar char="•"/>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Replace the cable (</a:t>
            </a:r>
            <a:r>
              <a:rPr lang="en-US" altLang="ko-KR" sz="1600" spc="-75" dirty="0" err="1">
                <a:latin typeface="Times New Roman" panose="02020603050405020304" pitchFamily="18" charset="0"/>
                <a:ea typeface="나눔고딕" panose="020D0604000000000000" pitchFamily="50" charset="-127"/>
                <a:cs typeface="Times New Roman" panose="02020603050405020304" pitchFamily="18" charset="0"/>
              </a:rPr>
              <a:t>eg.</a:t>
            </a: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 HDMI cable connecting the HMD with the content server) with wireless link for optimal </a:t>
            </a:r>
            <a:r>
              <a:rPr lang="en-US" altLang="ko-KR" sz="1600" spc="-75" dirty="0" err="1">
                <a:latin typeface="Times New Roman" panose="02020603050405020304" pitchFamily="18" charset="0"/>
                <a:ea typeface="나눔고딕" panose="020D0604000000000000" pitchFamily="50" charset="-127"/>
                <a:cs typeface="Times New Roman" panose="02020603050405020304" pitchFamily="18" charset="0"/>
              </a:rPr>
              <a:t>QoE</a:t>
            </a: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 </a:t>
            </a:r>
          </a:p>
          <a:p>
            <a:pPr marL="811213" lvl="1" indent="-354013">
              <a:lnSpc>
                <a:spcPct val="150000"/>
              </a:lnSpc>
              <a:buFont typeface="Arial" panose="020B0604020202020204" pitchFamily="34" charset="0"/>
              <a:buChar char="•"/>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Increase the mobility with link hand-over optimization</a:t>
            </a:r>
          </a:p>
          <a:p>
            <a:pPr marL="354013" indent="-354013">
              <a:lnSpc>
                <a:spcPct val="150000"/>
              </a:lnSpc>
              <a:buFont typeface="Wingdings" panose="05000000000000000000" pitchFamily="2" charset="2"/>
              <a:buChar char="v"/>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Technical Challenges</a:t>
            </a:r>
          </a:p>
          <a:p>
            <a:pPr marL="811213" lvl="1" indent="-354013">
              <a:lnSpc>
                <a:spcPct val="150000"/>
              </a:lnSpc>
              <a:buFont typeface="Wingdings" panose="05000000000000000000" pitchFamily="2" charset="2"/>
              <a:buChar char="l"/>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Network requirements are directly related to MTP latency</a:t>
            </a:r>
          </a:p>
          <a:p>
            <a:pPr marL="811213" lvl="1" indent="-354013">
              <a:lnSpc>
                <a:spcPct val="150000"/>
              </a:lnSpc>
              <a:buFont typeface="Wingdings" panose="05000000000000000000" pitchFamily="2" charset="2"/>
              <a:buChar char="l"/>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For VR HMD based VR Content Service, the network should provide the following features:</a:t>
            </a:r>
          </a:p>
          <a:p>
            <a:pPr marL="1200150" lvl="2" indent="-285750">
              <a:lnSpc>
                <a:spcPct val="150000"/>
              </a:lnSpc>
              <a:buFont typeface="Arial" panose="020B0604020202020204" pitchFamily="34" charset="0"/>
              <a:buChar char="•"/>
            </a:pPr>
            <a:r>
              <a:rPr lang="en-US" altLang="ko-KR" sz="1600" dirty="0">
                <a:latin typeface="Times New Roman" panose="02020603050405020304" pitchFamily="18" charset="0"/>
                <a:cs typeface="Times New Roman" panose="02020603050405020304" pitchFamily="18" charset="0"/>
              </a:rPr>
              <a:t>Link Layer Issues: Jitter, Latency</a:t>
            </a:r>
          </a:p>
          <a:p>
            <a:pPr marL="1200150" lvl="2" indent="-285750">
              <a:lnSpc>
                <a:spcPct val="150000"/>
              </a:lnSpc>
              <a:buFont typeface="Arial" panose="020B0604020202020204" pitchFamily="34" charset="0"/>
              <a:buChar char="•"/>
            </a:pPr>
            <a:r>
              <a:rPr lang="en-US" altLang="ko-KR" sz="1600" dirty="0">
                <a:latin typeface="Times New Roman" panose="02020603050405020304" pitchFamily="18" charset="0"/>
                <a:cs typeface="Times New Roman" panose="02020603050405020304" pitchFamily="18" charset="0"/>
              </a:rPr>
              <a:t>High Layer Issue: QoS,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&amp; Mobility</a:t>
            </a:r>
          </a:p>
        </p:txBody>
      </p:sp>
      <p:sp>
        <p:nvSpPr>
          <p:cNvPr id="6" name="바닥글 개체 틀 2">
            <a:extLst>
              <a:ext uri="{FF2B5EF4-FFF2-40B4-BE49-F238E27FC236}">
                <a16:creationId xmlns:a16="http://schemas.microsoft.com/office/drawing/2014/main" id="{878EA90B-84BD-4F20-893E-4147503487E4}"/>
              </a:ext>
            </a:extLst>
          </p:cNvPr>
          <p:cNvSpPr>
            <a:spLocks noGrp="1"/>
          </p:cNvSpPr>
          <p:nvPr>
            <p:ph type="ftr" sz="quarter" idx="3"/>
          </p:nvPr>
        </p:nvSpPr>
        <p:spPr>
          <a:xfrm>
            <a:off x="1956985" y="6511897"/>
            <a:ext cx="4114800" cy="277944"/>
          </a:xfrm>
        </p:spPr>
        <p:txBody>
          <a:bodyPr/>
          <a:lstStyle/>
          <a:p>
            <a:r>
              <a:rPr lang="en-US" altLang="ko-KR"/>
              <a:t>21-19-0022-00-0000</a:t>
            </a:r>
            <a:endParaRPr lang="ko-KR" altLang="en-US" dirty="0"/>
          </a:p>
        </p:txBody>
      </p:sp>
    </p:spTree>
    <p:extLst>
      <p:ext uri="{BB962C8B-B14F-4D97-AF65-F5344CB8AC3E}">
        <p14:creationId xmlns:p14="http://schemas.microsoft.com/office/powerpoint/2010/main" val="185909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Gap Analysis with respect to 802.11</a:t>
            </a:r>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18</a:t>
            </a:fld>
            <a:endParaRPr lang="ko-KR" altLang="en-US"/>
          </a:p>
        </p:txBody>
      </p:sp>
      <mc:AlternateContent xmlns:mc="http://schemas.openxmlformats.org/markup-compatibility/2006" xmlns:a14="http://schemas.microsoft.com/office/drawing/2010/main">
        <mc:Choice Requires="a14">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3867292927"/>
                  </p:ext>
                </p:extLst>
              </p:nvPr>
            </p:nvGraphicFramePr>
            <p:xfrm>
              <a:off x="2029125" y="1115736"/>
              <a:ext cx="9958743" cy="5108895"/>
            </p:xfrm>
            <a:graphic>
              <a:graphicData uri="http://schemas.openxmlformats.org/drawingml/2006/table">
                <a:tbl>
                  <a:tblPr firstRow="1" firstCol="1" bandRow="1">
                    <a:tableStyleId>{5C22544A-7EE6-4342-B048-85BDC9FD1C3A}</a:tableStyleId>
                  </a:tblPr>
                  <a:tblGrid>
                    <a:gridCol w="1183858">
                      <a:extLst>
                        <a:ext uri="{9D8B030D-6E8A-4147-A177-3AD203B41FA5}">
                          <a16:colId xmlns:a16="http://schemas.microsoft.com/office/drawing/2014/main" val="1791360078"/>
                        </a:ext>
                      </a:extLst>
                    </a:gridCol>
                    <a:gridCol w="864066">
                      <a:extLst>
                        <a:ext uri="{9D8B030D-6E8A-4147-A177-3AD203B41FA5}">
                          <a16:colId xmlns:a16="http://schemas.microsoft.com/office/drawing/2014/main" val="1868741933"/>
                        </a:ext>
                      </a:extLst>
                    </a:gridCol>
                    <a:gridCol w="2473541">
                      <a:extLst>
                        <a:ext uri="{9D8B030D-6E8A-4147-A177-3AD203B41FA5}">
                          <a16:colId xmlns:a16="http://schemas.microsoft.com/office/drawing/2014/main" val="3965154582"/>
                        </a:ext>
                      </a:extLst>
                    </a:gridCol>
                    <a:gridCol w="1846790">
                      <a:extLst>
                        <a:ext uri="{9D8B030D-6E8A-4147-A177-3AD203B41FA5}">
                          <a16:colId xmlns:a16="http://schemas.microsoft.com/office/drawing/2014/main" val="3522693985"/>
                        </a:ext>
                      </a:extLst>
                    </a:gridCol>
                    <a:gridCol w="1622310">
                      <a:extLst>
                        <a:ext uri="{9D8B030D-6E8A-4147-A177-3AD203B41FA5}">
                          <a16:colId xmlns:a16="http://schemas.microsoft.com/office/drawing/2014/main" val="278323528"/>
                        </a:ext>
                      </a:extLst>
                    </a:gridCol>
                    <a:gridCol w="1968178">
                      <a:extLst>
                        <a:ext uri="{9D8B030D-6E8A-4147-A177-3AD203B41FA5}">
                          <a16:colId xmlns:a16="http://schemas.microsoft.com/office/drawing/2014/main" val="3667673440"/>
                        </a:ext>
                      </a:extLst>
                    </a:gridCol>
                  </a:tblGrid>
                  <a:tr h="252101">
                    <a:tc rowSpan="2"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VR HMD Requirements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70310">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21647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Data transmission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20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over 802.11ac)</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Gbps peak,</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user-experience data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292465">
                    <a:tc grid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Latency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5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(at wireless medium),</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(motion-to-photon/audio)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400" kern="100" dirty="0">
                              <a:effectLst/>
                              <a:latin typeface="Times New Roman" panose="02020603050405020304" pitchFamily="18" charset="0"/>
                              <a:cs typeface="Times New Roman" panose="02020603050405020304" pitchFamily="18" charset="0"/>
                            </a:rPr>
                            <a:t>“</a:t>
                          </a:r>
                          <a:r>
                            <a:rPr lang="en-US" sz="1400" kern="100" dirty="0">
                              <a:effectLst/>
                              <a:latin typeface="Times New Roman" panose="02020603050405020304" pitchFamily="18" charset="0"/>
                              <a:cs typeface="Times New Roman" panose="02020603050405020304" pitchFamily="18" charset="0"/>
                            </a:rPr>
                            <a:t>A desirable level to meet QoS requirements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deployment scenario”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03094764"/>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Jitter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&lt; 5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Not specified</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91249139"/>
                      </a:ext>
                    </a:extLst>
                  </a:tr>
                  <a:tr h="346257">
                    <a:tc row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Transmission</a:t>
                          </a:r>
                        </a:p>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range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 m</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10 m indoor</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35854896"/>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Several hundred meters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 outdoor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346257">
                    <a:tc row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Mobility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Pedestrian speed &lt; 4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3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0684467"/>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PER</a:t>
                          </a:r>
                          <a:r>
                            <a:rPr lang="en-US" sz="1400" kern="100" dirty="0">
                              <a:solidFill>
                                <a:schemeClr val="bg1"/>
                              </a:solidFill>
                              <a:effectLst/>
                              <a:latin typeface="Times New Roman" panose="02020603050405020304" pitchFamily="18" charset="0"/>
                              <a:cs typeface="Times New Roman" panose="02020603050405020304" pitchFamily="18" charset="0"/>
                            </a:rPr>
                            <a:t> </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ko-KR" sz="1400" i="1" kern="100">
                                        <a:effectLst/>
                                        <a:latin typeface="Cambria Math" panose="02040503050406030204" pitchFamily="18" charset="0"/>
                                      </a:rPr>
                                    </m:ctrlPr>
                                  </m:sSupPr>
                                  <m:e>
                                    <m:r>
                                      <a:rPr lang="en-US" sz="1400" kern="100">
                                        <a:effectLst/>
                                        <a:latin typeface="Cambria Math" panose="02040503050406030204" pitchFamily="18" charset="0"/>
                                      </a:rPr>
                                      <m:t>10</m:t>
                                    </m:r>
                                  </m:e>
                                  <m:sup>
                                    <m:r>
                                      <a:rPr lang="en-US" sz="1400" kern="100">
                                        <a:effectLst/>
                                        <a:latin typeface="Cambria Math" panose="02040503050406030204" pitchFamily="18" charset="0"/>
                                      </a:rPr>
                                      <m:t>−6</m:t>
                                    </m:r>
                                  </m:sup>
                                </m:sSup>
                              </m:oMath>
                            </m:oMathPara>
                          </a14:m>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r>
                                  <a:rPr lang="en-US" sz="1400" kern="100">
                                    <a:effectLst/>
                                    <a:latin typeface="Cambria Math" panose="02040503050406030204" pitchFamily="18" charset="0"/>
                                  </a:rPr>
                                  <m:t>~</m:t>
                                </m:r>
                                <m:sSup>
                                  <m:sSupPr>
                                    <m:ctrlPr>
                                      <a:rPr lang="ko-KR" sz="1400" i="1" kern="100">
                                        <a:effectLst/>
                                        <a:latin typeface="Cambria Math" panose="02040503050406030204" pitchFamily="18" charset="0"/>
                                      </a:rPr>
                                    </m:ctrlPr>
                                  </m:sSupPr>
                                  <m:e>
                                    <m:r>
                                      <a:rPr lang="en-US" sz="1400" kern="100">
                                        <a:effectLst/>
                                        <a:latin typeface="Cambria Math" panose="02040503050406030204" pitchFamily="18" charset="0"/>
                                      </a:rPr>
                                      <m:t>10</m:t>
                                    </m:r>
                                  </m:e>
                                  <m:sup>
                                    <m:r>
                                      <a:rPr lang="en-US" sz="1400" kern="100">
                                        <a:effectLst/>
                                        <a:latin typeface="Cambria Math" panose="02040503050406030204" pitchFamily="18" charset="0"/>
                                      </a:rPr>
                                      <m:t>−8</m:t>
                                    </m:r>
                                  </m:sup>
                                </m:sSup>
                              </m:oMath>
                            </m:oMathPara>
                          </a14:m>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20140778"/>
                      </a:ext>
                    </a:extLst>
                  </a:tr>
                </a:tbl>
              </a:graphicData>
            </a:graphic>
          </p:graphicFrame>
        </mc:Choice>
        <mc:Fallback xmlns="">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3867292927"/>
                  </p:ext>
                </p:extLst>
              </p:nvPr>
            </p:nvGraphicFramePr>
            <p:xfrm>
              <a:off x="2029125" y="1115736"/>
              <a:ext cx="9958743" cy="5108895"/>
            </p:xfrm>
            <a:graphic>
              <a:graphicData uri="http://schemas.openxmlformats.org/drawingml/2006/table">
                <a:tbl>
                  <a:tblPr firstRow="1" firstCol="1" bandRow="1">
                    <a:tableStyleId>{5C22544A-7EE6-4342-B048-85BDC9FD1C3A}</a:tableStyleId>
                  </a:tblPr>
                  <a:tblGrid>
                    <a:gridCol w="1183858">
                      <a:extLst>
                        <a:ext uri="{9D8B030D-6E8A-4147-A177-3AD203B41FA5}">
                          <a16:colId xmlns:a16="http://schemas.microsoft.com/office/drawing/2014/main" val="1791360078"/>
                        </a:ext>
                      </a:extLst>
                    </a:gridCol>
                    <a:gridCol w="864066">
                      <a:extLst>
                        <a:ext uri="{9D8B030D-6E8A-4147-A177-3AD203B41FA5}">
                          <a16:colId xmlns:a16="http://schemas.microsoft.com/office/drawing/2014/main" val="1868741933"/>
                        </a:ext>
                      </a:extLst>
                    </a:gridCol>
                    <a:gridCol w="2473541">
                      <a:extLst>
                        <a:ext uri="{9D8B030D-6E8A-4147-A177-3AD203B41FA5}">
                          <a16:colId xmlns:a16="http://schemas.microsoft.com/office/drawing/2014/main" val="3965154582"/>
                        </a:ext>
                      </a:extLst>
                    </a:gridCol>
                    <a:gridCol w="1846790">
                      <a:extLst>
                        <a:ext uri="{9D8B030D-6E8A-4147-A177-3AD203B41FA5}">
                          <a16:colId xmlns:a16="http://schemas.microsoft.com/office/drawing/2014/main" val="3522693985"/>
                        </a:ext>
                      </a:extLst>
                    </a:gridCol>
                    <a:gridCol w="1622310">
                      <a:extLst>
                        <a:ext uri="{9D8B030D-6E8A-4147-A177-3AD203B41FA5}">
                          <a16:colId xmlns:a16="http://schemas.microsoft.com/office/drawing/2014/main" val="278323528"/>
                        </a:ext>
                      </a:extLst>
                    </a:gridCol>
                    <a:gridCol w="1968178">
                      <a:extLst>
                        <a:ext uri="{9D8B030D-6E8A-4147-A177-3AD203B41FA5}">
                          <a16:colId xmlns:a16="http://schemas.microsoft.com/office/drawing/2014/main" val="3667673440"/>
                        </a:ext>
                      </a:extLst>
                    </a:gridCol>
                  </a:tblGrid>
                  <a:tr h="252101">
                    <a:tc rowSpan="2"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VR HMD Requirements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70310">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21647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Data transmission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20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over 802.11ac)</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Gbps peak,</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user-experience data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292465">
                    <a:tc grid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Latency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5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(at wireless medium),</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(motion-to-photon/audio)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400" kern="100" dirty="0">
                              <a:effectLst/>
                              <a:latin typeface="Times New Roman" panose="02020603050405020304" pitchFamily="18" charset="0"/>
                              <a:cs typeface="Times New Roman" panose="02020603050405020304" pitchFamily="18" charset="0"/>
                            </a:rPr>
                            <a:t>“</a:t>
                          </a:r>
                          <a:r>
                            <a:rPr lang="en-US" sz="1400" kern="100" dirty="0">
                              <a:effectLst/>
                              <a:latin typeface="Times New Roman" panose="02020603050405020304" pitchFamily="18" charset="0"/>
                              <a:cs typeface="Times New Roman" panose="02020603050405020304" pitchFamily="18" charset="0"/>
                            </a:rPr>
                            <a:t>A desirable level to meet QoS requirements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deployment scenario”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03094764"/>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Jitter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&lt; 5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Not specified</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91249139"/>
                      </a:ext>
                    </a:extLst>
                  </a:tr>
                  <a:tr h="346257">
                    <a:tc row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Transmission</a:t>
                          </a:r>
                        </a:p>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range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 m</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10 m indoor</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35854896"/>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Several hundred meters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 outdoor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346257">
                    <a:tc row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Mobility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Pedestrian speed &lt; 4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3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0684467"/>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PER</a:t>
                          </a:r>
                          <a:r>
                            <a:rPr lang="en-US" sz="1400" kern="100" dirty="0">
                              <a:solidFill>
                                <a:schemeClr val="bg1"/>
                              </a:solidFill>
                              <a:effectLst/>
                              <a:latin typeface="Times New Roman" panose="02020603050405020304" pitchFamily="18" charset="0"/>
                              <a:cs typeface="Times New Roman" panose="02020603050405020304" pitchFamily="18" charset="0"/>
                            </a:rPr>
                            <a:t> </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endParaRPr lang="ko-K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blipFill>
                          <a:blip r:embed="rId2"/>
                          <a:stretch>
                            <a:fillRect l="-83005" t="-1382456" r="-220936" b="-10526"/>
                          </a:stretch>
                        </a:blip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endParaRPr lang="ko-KR"/>
                        </a:p>
                      </a:txBody>
                      <a:tcPr marL="68580" marR="68580" marT="0" marB="0" anchor="ctr">
                        <a:blipFill>
                          <a:blip r:embed="rId2"/>
                          <a:stretch>
                            <a:fillRect l="-393609" t="-1382456" r="-122932" b="-10526"/>
                          </a:stretch>
                        </a:blip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20140778"/>
                      </a:ext>
                    </a:extLst>
                  </a:tr>
                </a:tbl>
              </a:graphicData>
            </a:graphic>
          </p:graphicFrame>
        </mc:Fallback>
      </mc:AlternateContent>
    </p:spTree>
    <p:extLst>
      <p:ext uri="{BB962C8B-B14F-4D97-AF65-F5344CB8AC3E}">
        <p14:creationId xmlns:p14="http://schemas.microsoft.com/office/powerpoint/2010/main" val="169535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21-19-0022-00-0000</a:t>
            </a:r>
            <a:endParaRPr lang="en-US" altLang="pl-PL" dirty="0">
              <a:solidFill>
                <a:srgbClr val="000000"/>
              </a:solidFill>
              <a:latin typeface="Times"/>
            </a:endParaRP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Conclusion</a:t>
            </a:r>
            <a:endParaRPr lang="ko-KR" altLang="en-US" dirty="0"/>
          </a:p>
        </p:txBody>
      </p:sp>
      <p:sp>
        <p:nvSpPr>
          <p:cNvPr id="4" name="TextBox 3">
            <a:extLst>
              <a:ext uri="{FF2B5EF4-FFF2-40B4-BE49-F238E27FC236}">
                <a16:creationId xmlns:a16="http://schemas.microsoft.com/office/drawing/2014/main" id="{CB873462-968B-470C-9ABC-E4220627B46F}"/>
              </a:ext>
            </a:extLst>
          </p:cNvPr>
          <p:cNvSpPr txBox="1"/>
          <p:nvPr/>
        </p:nvSpPr>
        <p:spPr>
          <a:xfrm>
            <a:off x="2322314" y="1098381"/>
            <a:ext cx="9359786" cy="502855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Various other Standard Organizations such as </a:t>
            </a:r>
            <a:r>
              <a:rPr lang="en-US" altLang="ko-KR" spc="-100" dirty="0" err="1">
                <a:latin typeface="Times New Roman" panose="02020603050405020304" pitchFamily="18" charset="0"/>
                <a:ea typeface="나눔고딕" panose="020D0604000000000000" pitchFamily="50" charset="-127"/>
                <a:cs typeface="Times New Roman" panose="02020603050405020304" pitchFamily="18" charset="0"/>
              </a:rPr>
              <a:t>Khronos</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 Group, ISO/IEC JTC1/SC24, SC29 WG11(MPEG), IEEE 3079, IEEE 2048 are developing technical standards for VR</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MTP Latency is directly related to the network issues that IEEE 802 should consider when developing network standards for VR.</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Link layer requirements need to be addressed by</a:t>
            </a:r>
            <a:r>
              <a:rPr lang="ko-KR" altLang="en-US" spc="-100" dirty="0">
                <a:latin typeface="Times New Roman" panose="02020603050405020304" pitchFamily="18" charset="0"/>
                <a:ea typeface="나눔고딕" panose="020D0604000000000000" pitchFamily="50" charset="-127"/>
                <a:cs typeface="Times New Roman" panose="02020603050405020304" pitchFamily="18" charset="0"/>
              </a:rPr>
              <a:t> </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PHY &amp; MAC</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QoS, </a:t>
            </a:r>
            <a:r>
              <a:rPr lang="en-US" altLang="ko-KR" spc="-100" dirty="0" err="1">
                <a:latin typeface="Times New Roman" panose="02020603050405020304" pitchFamily="18" charset="0"/>
                <a:ea typeface="나눔고딕" panose="020D0604000000000000" pitchFamily="50" charset="-127"/>
                <a:cs typeface="Times New Roman" panose="02020603050405020304" pitchFamily="18" charset="0"/>
              </a:rPr>
              <a:t>QoE</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 and Mobility need to be addressed by above layer 2 (</a:t>
            </a:r>
            <a:r>
              <a:rPr lang="en-US" altLang="ko-KR" spc="-100" dirty="0" err="1">
                <a:latin typeface="Times New Roman" panose="02020603050405020304" pitchFamily="18" charset="0"/>
                <a:ea typeface="나눔고딕" panose="020D0604000000000000" pitchFamily="50" charset="-127"/>
                <a:cs typeface="Times New Roman" panose="02020603050405020304" pitchFamily="18" charset="0"/>
              </a:rPr>
              <a:t>eg.</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 2.5 layer)</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SG is currently discussing</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additional use cases</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link layer requirements for wireless WGs</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scope for PAR/CSD</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Looking forward to your participation</a:t>
            </a:r>
          </a:p>
          <a:p>
            <a:pPr marL="285750" indent="-285750">
              <a:lnSpc>
                <a:spcPct val="150000"/>
              </a:lnSpc>
              <a:buFont typeface="Arial" panose="020B0604020202020204" pitchFamily="34" charset="0"/>
              <a:buChar char="•"/>
            </a:pPr>
            <a:endParaRPr lang="en-US" altLang="ko-KR" spc="-100" dirty="0">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3"/>
          </p:nvPr>
        </p:nvSpPr>
        <p:spPr/>
        <p:txBody>
          <a:bodyPr/>
          <a:lstStyle/>
          <a:p>
            <a:r>
              <a:rPr lang="en-US" altLang="ko-KR"/>
              <a:t>21-19-0022-00-0000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19</a:t>
            </a:fld>
            <a:endParaRPr lang="ko-KR" altLang="en-US"/>
          </a:p>
        </p:txBody>
      </p:sp>
    </p:spTree>
    <p:extLst>
      <p:ext uri="{BB962C8B-B14F-4D97-AF65-F5344CB8AC3E}">
        <p14:creationId xmlns:p14="http://schemas.microsoft.com/office/powerpoint/2010/main" val="103680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16FC2D1-80E7-4CEB-B139-7D4EE5580FC0}"/>
              </a:ext>
            </a:extLst>
          </p:cNvPr>
          <p:cNvSpPr>
            <a:spLocks noGrp="1"/>
          </p:cNvSpPr>
          <p:nvPr>
            <p:ph type="title"/>
          </p:nvPr>
        </p:nvSpPr>
        <p:spPr/>
        <p:txBody>
          <a:bodyPr/>
          <a:lstStyle/>
          <a:p>
            <a:r>
              <a:rPr lang="en-US" altLang="ko-KR" dirty="0"/>
              <a:t>Why</a:t>
            </a:r>
            <a:r>
              <a:rPr lang="ko-KR" altLang="en-US" dirty="0"/>
              <a:t> </a:t>
            </a:r>
            <a:r>
              <a:rPr lang="en-US" altLang="ko-KR" dirty="0"/>
              <a:t>VR</a:t>
            </a:r>
            <a:r>
              <a:rPr lang="ko-KR" altLang="en-US" dirty="0"/>
              <a:t> </a:t>
            </a:r>
            <a:r>
              <a:rPr lang="en-US" altLang="ko-KR" dirty="0"/>
              <a:t>is receiving the attention</a:t>
            </a:r>
            <a:endParaRPr lang="ko-KR" altLang="en-US" dirty="0"/>
          </a:p>
        </p:txBody>
      </p:sp>
      <p:sp>
        <p:nvSpPr>
          <p:cNvPr id="3" name="바닥글 개체 틀 2">
            <a:extLst>
              <a:ext uri="{FF2B5EF4-FFF2-40B4-BE49-F238E27FC236}">
                <a16:creationId xmlns:a16="http://schemas.microsoft.com/office/drawing/2014/main" id="{3ECA0469-4B4A-410A-9604-2A2D4C0EE1FE}"/>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7FAD78F3-5EF2-4E6F-B7E6-8097444D30D3}"/>
              </a:ext>
            </a:extLst>
          </p:cNvPr>
          <p:cNvSpPr>
            <a:spLocks noGrp="1"/>
          </p:cNvSpPr>
          <p:nvPr>
            <p:ph type="sldNum" sz="quarter" idx="4"/>
          </p:nvPr>
        </p:nvSpPr>
        <p:spPr/>
        <p:txBody>
          <a:bodyPr/>
          <a:lstStyle/>
          <a:p>
            <a:fld id="{7415E7A1-C024-4955-BFDD-BFFB64410B76}" type="slidenum">
              <a:rPr lang="ko-KR" altLang="en-US" smtClean="0"/>
              <a:pPr/>
              <a:t>2</a:t>
            </a:fld>
            <a:endParaRPr lang="ko-KR" altLang="en-US"/>
          </a:p>
        </p:txBody>
      </p:sp>
      <p:sp>
        <p:nvSpPr>
          <p:cNvPr id="5" name="TextBox 4">
            <a:extLst>
              <a:ext uri="{FF2B5EF4-FFF2-40B4-BE49-F238E27FC236}">
                <a16:creationId xmlns:a16="http://schemas.microsoft.com/office/drawing/2014/main" id="{23E062DE-E7D0-458D-AF70-F7900B835833}"/>
              </a:ext>
            </a:extLst>
          </p:cNvPr>
          <p:cNvSpPr txBox="1"/>
          <p:nvPr/>
        </p:nvSpPr>
        <p:spPr>
          <a:xfrm>
            <a:off x="2069536" y="1031630"/>
            <a:ext cx="9498881" cy="461665"/>
          </a:xfrm>
          <a:prstGeom prst="rect">
            <a:avLst/>
          </a:prstGeom>
          <a:noFill/>
        </p:spPr>
        <p:txBody>
          <a:bodyPr wrap="square" rtlCol="0">
            <a:spAutoFit/>
          </a:bodyPr>
          <a:lstStyle/>
          <a:p>
            <a:r>
              <a:rPr lang="en-US" altLang="ko-KR" sz="2400" dirty="0">
                <a:latin typeface="Times New Roman" panose="02020603050405020304" pitchFamily="18" charset="0"/>
                <a:cs typeface="Times New Roman" panose="02020603050405020304" pitchFamily="18" charset="0"/>
              </a:rPr>
              <a:t>Diminishing Return: Industries need a new area to grow</a:t>
            </a:r>
            <a:endParaRPr lang="ko-KR" altLang="en-US" sz="2400" dirty="0">
              <a:latin typeface="Times New Roman" panose="02020603050405020304" pitchFamily="18" charset="0"/>
              <a:cs typeface="Times New Roman" panose="02020603050405020304" pitchFamily="18" charset="0"/>
            </a:endParaRPr>
          </a:p>
        </p:txBody>
      </p:sp>
      <p:pic>
        <p:nvPicPr>
          <p:cNvPr id="1026" name="Picture 2" descr="samsung galaxyì ëí ì´ë¯¸ì§ ê²ìê²°ê³¼">
            <a:extLst>
              <a:ext uri="{FF2B5EF4-FFF2-40B4-BE49-F238E27FC236}">
                <a16:creationId xmlns:a16="http://schemas.microsoft.com/office/drawing/2014/main" id="{8CB0772C-41CC-4071-A924-02335F29D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761" y="1808148"/>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vidia geforce rtx 2080 tiì ëí ì´ë¯¸ì§ ê²ìê²°ê³¼">
            <a:extLst>
              <a:ext uri="{FF2B5EF4-FFF2-40B4-BE49-F238E27FC236}">
                <a16:creationId xmlns:a16="http://schemas.microsoft.com/office/drawing/2014/main" id="{18A384C3-A89C-4265-81F9-5863F2306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258" y="2265589"/>
            <a:ext cx="3950122" cy="25329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lcosì ëí ì´ë¯¸ì§ ê²ìê²°ê³¼">
            <a:extLst>
              <a:ext uri="{FF2B5EF4-FFF2-40B4-BE49-F238E27FC236}">
                <a16:creationId xmlns:a16="http://schemas.microsoft.com/office/drawing/2014/main" id="{7EF7FF2F-A3A5-4C5D-8391-C5ACD8558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558" y="2265589"/>
            <a:ext cx="3570914" cy="22150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CCDB4E-EBAD-45CA-A992-76AA02398866}"/>
              </a:ext>
            </a:extLst>
          </p:cNvPr>
          <p:cNvSpPr txBox="1"/>
          <p:nvPr/>
        </p:nvSpPr>
        <p:spPr>
          <a:xfrm>
            <a:off x="2784876" y="5695690"/>
            <a:ext cx="933269" cy="369332"/>
          </a:xfrm>
          <a:prstGeom prst="rect">
            <a:avLst/>
          </a:prstGeom>
          <a:noFill/>
        </p:spPr>
        <p:txBody>
          <a:bodyPr wrap="none" rtlCol="0">
            <a:spAutoFit/>
          </a:bodyPr>
          <a:lstStyle/>
          <a:p>
            <a:r>
              <a:rPr lang="en-US" altLang="ko-KR" dirty="0"/>
              <a:t>Display</a:t>
            </a:r>
            <a:endParaRPr lang="ko-KR" altLang="en-US" dirty="0"/>
          </a:p>
        </p:txBody>
      </p:sp>
      <p:sp>
        <p:nvSpPr>
          <p:cNvPr id="11" name="TextBox 10">
            <a:extLst>
              <a:ext uri="{FF2B5EF4-FFF2-40B4-BE49-F238E27FC236}">
                <a16:creationId xmlns:a16="http://schemas.microsoft.com/office/drawing/2014/main" id="{91C85C0C-0D29-4557-96F9-9902EA975EA0}"/>
              </a:ext>
            </a:extLst>
          </p:cNvPr>
          <p:cNvSpPr txBox="1"/>
          <p:nvPr/>
        </p:nvSpPr>
        <p:spPr>
          <a:xfrm>
            <a:off x="5461953" y="5700248"/>
            <a:ext cx="1782732" cy="369332"/>
          </a:xfrm>
          <a:prstGeom prst="rect">
            <a:avLst/>
          </a:prstGeom>
          <a:noFill/>
        </p:spPr>
        <p:txBody>
          <a:bodyPr wrap="none" rtlCol="0">
            <a:spAutoFit/>
          </a:bodyPr>
          <a:lstStyle/>
          <a:p>
            <a:r>
              <a:rPr lang="en-US" altLang="ko-KR" dirty="0"/>
              <a:t>Microprocessor</a:t>
            </a:r>
            <a:endParaRPr lang="ko-KR" altLang="en-US" dirty="0"/>
          </a:p>
        </p:txBody>
      </p:sp>
      <p:sp>
        <p:nvSpPr>
          <p:cNvPr id="12" name="TextBox 11">
            <a:extLst>
              <a:ext uri="{FF2B5EF4-FFF2-40B4-BE49-F238E27FC236}">
                <a16:creationId xmlns:a16="http://schemas.microsoft.com/office/drawing/2014/main" id="{C04C65F4-10A1-469E-9DBB-FD2C407F3618}"/>
              </a:ext>
            </a:extLst>
          </p:cNvPr>
          <p:cNvSpPr txBox="1"/>
          <p:nvPr/>
        </p:nvSpPr>
        <p:spPr>
          <a:xfrm>
            <a:off x="9211513" y="5695690"/>
            <a:ext cx="2197974" cy="369332"/>
          </a:xfrm>
          <a:prstGeom prst="rect">
            <a:avLst/>
          </a:prstGeom>
          <a:noFill/>
        </p:spPr>
        <p:txBody>
          <a:bodyPr wrap="none" rtlCol="0">
            <a:spAutoFit/>
          </a:bodyPr>
          <a:lstStyle/>
          <a:p>
            <a:r>
              <a:rPr lang="en-US" altLang="ko-KR" dirty="0"/>
              <a:t>Telecommunication</a:t>
            </a:r>
            <a:endParaRPr lang="ko-KR" altLang="en-US" dirty="0"/>
          </a:p>
        </p:txBody>
      </p:sp>
    </p:spTree>
    <p:extLst>
      <p:ext uri="{BB962C8B-B14F-4D97-AF65-F5344CB8AC3E}">
        <p14:creationId xmlns:p14="http://schemas.microsoft.com/office/powerpoint/2010/main" val="103837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01A6FF-E367-42C5-9585-90605E5B0D37}"/>
              </a:ext>
            </a:extLst>
          </p:cNvPr>
          <p:cNvSpPr>
            <a:spLocks noGrp="1"/>
          </p:cNvSpPr>
          <p:nvPr>
            <p:ph type="title"/>
          </p:nvPr>
        </p:nvSpPr>
        <p:spPr/>
        <p:txBody>
          <a:bodyPr/>
          <a:lstStyle/>
          <a:p>
            <a:r>
              <a:rPr lang="en-US" altLang="ko-KR" dirty="0"/>
              <a:t>Industry Relevance</a:t>
            </a:r>
            <a:endParaRPr lang="ko-KR" altLang="en-US" dirty="0"/>
          </a:p>
        </p:txBody>
      </p:sp>
      <p:sp>
        <p:nvSpPr>
          <p:cNvPr id="3" name="바닥글 개체 틀 2">
            <a:extLst>
              <a:ext uri="{FF2B5EF4-FFF2-40B4-BE49-F238E27FC236}">
                <a16:creationId xmlns:a16="http://schemas.microsoft.com/office/drawing/2014/main" id="{A4FF2C5B-49C8-461A-9F36-AEEE9452B7DF}"/>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14C5E4F2-3CF5-4572-87FB-C8B9DD0C2804}"/>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sp>
        <p:nvSpPr>
          <p:cNvPr id="6" name="TextBox 5">
            <a:extLst>
              <a:ext uri="{FF2B5EF4-FFF2-40B4-BE49-F238E27FC236}">
                <a16:creationId xmlns:a16="http://schemas.microsoft.com/office/drawing/2014/main" id="{41F278DE-C35B-4581-B70A-808D0BDF2255}"/>
              </a:ext>
            </a:extLst>
          </p:cNvPr>
          <p:cNvSpPr txBox="1"/>
          <p:nvPr/>
        </p:nvSpPr>
        <p:spPr>
          <a:xfrm>
            <a:off x="1956985" y="1131288"/>
            <a:ext cx="8714792" cy="5181803"/>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vl4pPr lvl="3">
              <a:lnSpc>
                <a:spcPct val="150000"/>
              </a:lnSpc>
            </a:lvl4pPr>
          </a:lstStyle>
          <a:p>
            <a:pPr>
              <a:lnSpc>
                <a:spcPct val="130000"/>
              </a:lnSpc>
            </a:pPr>
            <a:r>
              <a:rPr lang="en-US" altLang="ko-KR" sz="1600" dirty="0">
                <a:latin typeface="Times New Roman" panose="02020603050405020304" pitchFamily="18" charset="0"/>
                <a:cs typeface="Times New Roman" panose="02020603050405020304" pitchFamily="18" charset="0"/>
              </a:rPr>
              <a:t>Industry Beneficiaries for Network Standards</a:t>
            </a:r>
          </a:p>
          <a:p>
            <a:pPr>
              <a:lnSpc>
                <a:spcPct val="130000"/>
              </a:lnSpc>
            </a:pPr>
            <a:endParaRPr lang="en-US" altLang="ko-KR" sz="1600" dirty="0">
              <a:latin typeface="Times New Roman" panose="02020603050405020304" pitchFamily="18" charset="0"/>
              <a:cs typeface="Times New Roman" panose="02020603050405020304" pitchFamily="18" charset="0"/>
            </a:endParaRPr>
          </a:p>
          <a:p>
            <a:pPr lvl="1">
              <a:lnSpc>
                <a:spcPct val="130000"/>
              </a:lnSpc>
            </a:pPr>
            <a:r>
              <a:rPr lang="en-US" altLang="ko-KR" sz="1600" dirty="0">
                <a:latin typeface="Times New Roman" panose="02020603050405020304" pitchFamily="18" charset="0"/>
                <a:cs typeface="Times New Roman" panose="02020603050405020304" pitchFamily="18" charset="0"/>
              </a:rPr>
              <a:t>Mobile Network Infrastructure Providers</a:t>
            </a:r>
          </a:p>
          <a:p>
            <a:pPr lvl="2">
              <a:lnSpc>
                <a:spcPct val="130000"/>
              </a:lnSpc>
            </a:pPr>
            <a:r>
              <a:rPr lang="en-US" altLang="ko-KR" sz="1600" dirty="0">
                <a:latin typeface="Times New Roman" panose="02020603050405020304" pitchFamily="18" charset="0"/>
                <a:cs typeface="Times New Roman" panose="02020603050405020304" pitchFamily="18" charset="0"/>
              </a:rPr>
              <a:t>Immediate killer app for 5G is immersive media (VR &amp; AR) for Telecom Companies</a:t>
            </a:r>
          </a:p>
          <a:p>
            <a:pPr lvl="2">
              <a:lnSpc>
                <a:spcPct val="130000"/>
              </a:lnSpc>
            </a:pPr>
            <a:r>
              <a:rPr lang="en-US" altLang="ko-KR" sz="1600" dirty="0">
                <a:latin typeface="Times New Roman" panose="02020603050405020304" pitchFamily="18" charset="0"/>
                <a:cs typeface="Times New Roman" panose="02020603050405020304" pitchFamily="18" charset="0"/>
              </a:rPr>
              <a:t>Need to have good VR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to grab more users to their 5G network</a:t>
            </a:r>
          </a:p>
          <a:p>
            <a:pPr lvl="1">
              <a:lnSpc>
                <a:spcPct val="130000"/>
              </a:lnSpc>
            </a:pPr>
            <a:r>
              <a:rPr lang="en-US" altLang="ko-KR" sz="1600" dirty="0">
                <a:latin typeface="Times New Roman" panose="02020603050405020304" pitchFamily="18" charset="0"/>
                <a:cs typeface="Times New Roman" panose="02020603050405020304" pitchFamily="18" charset="0"/>
              </a:rPr>
              <a:t>HMD Manufacturers </a:t>
            </a:r>
          </a:p>
          <a:p>
            <a:pPr lvl="2">
              <a:lnSpc>
                <a:spcPct val="130000"/>
              </a:lnSpc>
            </a:pPr>
            <a:r>
              <a:rPr lang="en-US" altLang="ko-KR" sz="1600" dirty="0">
                <a:latin typeface="Times New Roman" panose="02020603050405020304" pitchFamily="18" charset="0"/>
                <a:cs typeface="Times New Roman" panose="02020603050405020304" pitchFamily="18" charset="0"/>
              </a:rPr>
              <a:t>Stand-alone also known as all-in-one devices are designed to create a better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as it eliminates the cord that was attached to the device</a:t>
            </a:r>
          </a:p>
          <a:p>
            <a:pPr lvl="2">
              <a:lnSpc>
                <a:spcPct val="130000"/>
              </a:lnSpc>
            </a:pPr>
            <a:r>
              <a:rPr lang="en-US" altLang="ko-KR" sz="1600" dirty="0">
                <a:latin typeface="Times New Roman" panose="02020603050405020304" pitchFamily="18" charset="0"/>
                <a:cs typeface="Times New Roman" panose="02020603050405020304" pitchFamily="18" charset="0"/>
              </a:rPr>
              <a:t>Added processor and batteries in a limited physical case space increase the weight and the heat; hence network solution is required to for cloud VR service</a:t>
            </a:r>
          </a:p>
          <a:p>
            <a:pPr lvl="1">
              <a:lnSpc>
                <a:spcPct val="130000"/>
              </a:lnSpc>
            </a:pPr>
            <a:r>
              <a:rPr lang="en-US" altLang="ko-KR" sz="1600" dirty="0">
                <a:latin typeface="Times New Roman" panose="02020603050405020304" pitchFamily="18" charset="0"/>
                <a:cs typeface="Times New Roman" panose="02020603050405020304" pitchFamily="18" charset="0"/>
              </a:rPr>
              <a:t>Content Creators </a:t>
            </a:r>
          </a:p>
          <a:p>
            <a:pPr lvl="2">
              <a:lnSpc>
                <a:spcPct val="130000"/>
              </a:lnSpc>
            </a:pPr>
            <a:r>
              <a:rPr lang="en-US" altLang="ko-KR" sz="1600" dirty="0">
                <a:latin typeface="Times New Roman" panose="02020603050405020304" pitchFamily="18" charset="0"/>
                <a:cs typeface="Times New Roman" panose="02020603050405020304" pitchFamily="18" charset="0"/>
              </a:rPr>
              <a:t>Creating more compelling visual experience comparable to the modern PCs and gaming consoles for VR using the stand-alone device is very challenging</a:t>
            </a:r>
          </a:p>
          <a:p>
            <a:pPr lvl="2">
              <a:lnSpc>
                <a:spcPct val="130000"/>
              </a:lnSpc>
            </a:pPr>
            <a:r>
              <a:rPr lang="en-US" altLang="ko-KR" sz="1600" dirty="0">
                <a:latin typeface="Times New Roman" panose="02020603050405020304" pitchFamily="18" charset="0"/>
                <a:cs typeface="Times New Roman" panose="02020603050405020304" pitchFamily="18" charset="0"/>
              </a:rPr>
              <a:t>Current wired system limits the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of VR content; hence, needs a cloud VR</a:t>
            </a:r>
          </a:p>
          <a:p>
            <a:pPr lvl="1">
              <a:lnSpc>
                <a:spcPct val="130000"/>
              </a:lnSpc>
            </a:pPr>
            <a:r>
              <a:rPr lang="en-US" altLang="ko-KR" sz="1600" dirty="0">
                <a:latin typeface="Times New Roman" panose="02020603050405020304" pitchFamily="18" charset="0"/>
                <a:cs typeface="Times New Roman" panose="02020603050405020304" pitchFamily="18" charset="0"/>
              </a:rPr>
              <a:t>Platform Holders</a:t>
            </a:r>
          </a:p>
          <a:p>
            <a:pPr lvl="2">
              <a:lnSpc>
                <a:spcPct val="130000"/>
              </a:lnSpc>
            </a:pPr>
            <a:r>
              <a:rPr lang="en-US" altLang="ko-KR" sz="1600" dirty="0">
                <a:latin typeface="Times New Roman" panose="02020603050405020304" pitchFamily="18" charset="0"/>
                <a:cs typeface="Times New Roman" panose="02020603050405020304" pitchFamily="18" charset="0"/>
              </a:rPr>
              <a:t>Want to aggregate compelling VR content to grow their VR content ecosystem</a:t>
            </a:r>
          </a:p>
        </p:txBody>
      </p:sp>
    </p:spTree>
    <p:extLst>
      <p:ext uri="{BB962C8B-B14F-4D97-AF65-F5344CB8AC3E}">
        <p14:creationId xmlns:p14="http://schemas.microsoft.com/office/powerpoint/2010/main" val="163472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81E050F-F424-495C-A60A-A5119DB70F96}"/>
              </a:ext>
            </a:extLst>
          </p:cNvPr>
          <p:cNvSpPr>
            <a:spLocks noGrp="1"/>
          </p:cNvSpPr>
          <p:nvPr>
            <p:ph type="title"/>
          </p:nvPr>
        </p:nvSpPr>
        <p:spPr/>
        <p:txBody>
          <a:bodyPr/>
          <a:lstStyle/>
          <a:p>
            <a:r>
              <a:rPr lang="en-US" altLang="ko-KR" dirty="0"/>
              <a:t>Why consumers are not interested in VR</a:t>
            </a:r>
            <a:endParaRPr lang="ko-KR" altLang="en-US" dirty="0"/>
          </a:p>
        </p:txBody>
      </p:sp>
      <p:sp>
        <p:nvSpPr>
          <p:cNvPr id="3" name="바닥글 개체 틀 2">
            <a:extLst>
              <a:ext uri="{FF2B5EF4-FFF2-40B4-BE49-F238E27FC236}">
                <a16:creationId xmlns:a16="http://schemas.microsoft.com/office/drawing/2014/main" id="{FD88CC42-FA0F-410D-8FF1-C5B1F1D45832}"/>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E2FA8E03-B8BB-4C35-818A-F8CD6F28076A}"/>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pic>
        <p:nvPicPr>
          <p:cNvPr id="5" name="Picture 2" descr="https://www.emstatic.com/images/chart_png460/226001-227000/226875.png">
            <a:extLst>
              <a:ext uri="{FF2B5EF4-FFF2-40B4-BE49-F238E27FC236}">
                <a16:creationId xmlns:a16="http://schemas.microsoft.com/office/drawing/2014/main" id="{A782476F-C3FF-4465-89A0-64699BAB0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499" y="1231073"/>
            <a:ext cx="6711002" cy="439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US" altLang="ko-KR" dirty="0"/>
              <a:t>Industry Problems (VR Sickness)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5</a:t>
            </a:fld>
            <a:endParaRPr lang="ko-KR" altLang="en-US"/>
          </a:p>
        </p:txBody>
      </p:sp>
      <p:grpSp>
        <p:nvGrpSpPr>
          <p:cNvPr id="5" name="그룹 4">
            <a:extLst>
              <a:ext uri="{FF2B5EF4-FFF2-40B4-BE49-F238E27FC236}">
                <a16:creationId xmlns:a16="http://schemas.microsoft.com/office/drawing/2014/main" id="{D4B95099-59B1-454A-BC96-036AED58F178}"/>
              </a:ext>
            </a:extLst>
          </p:cNvPr>
          <p:cNvGrpSpPr/>
          <p:nvPr/>
        </p:nvGrpSpPr>
        <p:grpSpPr>
          <a:xfrm>
            <a:off x="2749797" y="968996"/>
            <a:ext cx="8139492" cy="3113795"/>
            <a:chOff x="1588168" y="2080775"/>
            <a:chExt cx="8113551" cy="3645574"/>
          </a:xfrm>
        </p:grpSpPr>
        <p:sp>
          <p:nvSpPr>
            <p:cNvPr id="6" name="타원 5">
              <a:extLst>
                <a:ext uri="{FF2B5EF4-FFF2-40B4-BE49-F238E27FC236}">
                  <a16:creationId xmlns:a16="http://schemas.microsoft.com/office/drawing/2014/main" id="{037AEE1A-478F-4558-82E2-F5D60A9C4BD2}"/>
                </a:ext>
              </a:extLst>
            </p:cNvPr>
            <p:cNvSpPr/>
            <p:nvPr/>
          </p:nvSpPr>
          <p:spPr>
            <a:xfrm>
              <a:off x="4918363" y="2582420"/>
              <a:ext cx="4697768" cy="2643671"/>
            </a:xfrm>
            <a:prstGeom prst="ellipse">
              <a:avLst/>
            </a:prstGeom>
            <a:solidFill>
              <a:schemeClr val="accent1">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7D02C100-7BAC-4747-B333-AE1296EF719C}"/>
                </a:ext>
              </a:extLst>
            </p:cNvPr>
            <p:cNvSpPr/>
            <p:nvPr/>
          </p:nvSpPr>
          <p:spPr>
            <a:xfrm>
              <a:off x="1588168" y="2080775"/>
              <a:ext cx="8113551" cy="36455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a:extLst>
                <a:ext uri="{FF2B5EF4-FFF2-40B4-BE49-F238E27FC236}">
                  <a16:creationId xmlns:a16="http://schemas.microsoft.com/office/drawing/2014/main" id="{D0C42240-B9E2-4C27-8602-FCE9D912EB2E}"/>
                </a:ext>
              </a:extLst>
            </p:cNvPr>
            <p:cNvSpPr/>
            <p:nvPr/>
          </p:nvSpPr>
          <p:spPr>
            <a:xfrm>
              <a:off x="6397583" y="3186682"/>
              <a:ext cx="3165697" cy="1781497"/>
            </a:xfrm>
            <a:prstGeom prst="ellipse">
              <a:avLst/>
            </a:prstGeom>
            <a:solidFill>
              <a:schemeClr val="accent4">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300D14F0-7CE2-4F27-B9A0-65A2BAB12E65}"/>
                </a:ext>
              </a:extLst>
            </p:cNvPr>
            <p:cNvSpPr txBox="1"/>
            <p:nvPr/>
          </p:nvSpPr>
          <p:spPr>
            <a:xfrm>
              <a:off x="1717520" y="344750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Car Sickness</a:t>
              </a:r>
              <a:endParaRPr lang="ko-KR" altLang="en-US" b="1" dirty="0">
                <a:latin typeface="Times New Roman" panose="02020603050405020304" pitchFamily="18" charset="0"/>
                <a:cs typeface="Times New Roman" panose="02020603050405020304" pitchFamily="18" charset="0"/>
              </a:endParaRPr>
            </a:p>
          </p:txBody>
        </p:sp>
        <p:sp>
          <p:nvSpPr>
            <p:cNvPr id="10" name="타원 9">
              <a:extLst>
                <a:ext uri="{FF2B5EF4-FFF2-40B4-BE49-F238E27FC236}">
                  <a16:creationId xmlns:a16="http://schemas.microsoft.com/office/drawing/2014/main" id="{C365B1BE-FD35-4A32-9299-F849D682C9DA}"/>
                </a:ext>
              </a:extLst>
            </p:cNvPr>
            <p:cNvSpPr/>
            <p:nvPr/>
          </p:nvSpPr>
          <p:spPr>
            <a:xfrm>
              <a:off x="7684325" y="3694808"/>
              <a:ext cx="1689051" cy="950514"/>
            </a:xfrm>
            <a:prstGeom prst="ellipse">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 name="타원 10">
              <a:extLst>
                <a:ext uri="{FF2B5EF4-FFF2-40B4-BE49-F238E27FC236}">
                  <a16:creationId xmlns:a16="http://schemas.microsoft.com/office/drawing/2014/main" id="{A447FB23-E9D0-43C9-B2D1-FE01E6CCE484}"/>
                </a:ext>
              </a:extLst>
            </p:cNvPr>
            <p:cNvSpPr/>
            <p:nvPr/>
          </p:nvSpPr>
          <p:spPr>
            <a:xfrm>
              <a:off x="1717520" y="3147212"/>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E2219809-F273-46D7-8F66-AA8D041A84D3}"/>
                </a:ext>
              </a:extLst>
            </p:cNvPr>
            <p:cNvSpPr txBox="1"/>
            <p:nvPr/>
          </p:nvSpPr>
          <p:spPr>
            <a:xfrm>
              <a:off x="3074750" y="4086233"/>
              <a:ext cx="1601603"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Air Sickness</a:t>
              </a:r>
              <a:endParaRPr lang="ko-KR" altLang="en-US" b="1" dirty="0">
                <a:latin typeface="Times New Roman" panose="02020603050405020304" pitchFamily="18" charset="0"/>
                <a:cs typeface="Times New Roman" panose="02020603050405020304" pitchFamily="18" charset="0"/>
              </a:endParaRPr>
            </a:p>
          </p:txBody>
        </p:sp>
        <p:sp>
          <p:nvSpPr>
            <p:cNvPr id="13" name="타원 12">
              <a:extLst>
                <a:ext uri="{FF2B5EF4-FFF2-40B4-BE49-F238E27FC236}">
                  <a16:creationId xmlns:a16="http://schemas.microsoft.com/office/drawing/2014/main" id="{B5E98E1F-6DC2-4F34-89E4-14DBD036AD1F}"/>
                </a:ext>
              </a:extLst>
            </p:cNvPr>
            <p:cNvSpPr/>
            <p:nvPr/>
          </p:nvSpPr>
          <p:spPr>
            <a:xfrm>
              <a:off x="2818624" y="3622468"/>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ECB3A27D-6DA1-4394-8CBD-DC7341E529BE}"/>
                </a:ext>
              </a:extLst>
            </p:cNvPr>
            <p:cNvSpPr/>
            <p:nvPr/>
          </p:nvSpPr>
          <p:spPr>
            <a:xfrm>
              <a:off x="3112785" y="309468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6EB87253-D1A6-4E8C-AD80-043BF5AB4CA8}"/>
                </a:ext>
              </a:extLst>
            </p:cNvPr>
            <p:cNvSpPr txBox="1"/>
            <p:nvPr/>
          </p:nvSpPr>
          <p:spPr>
            <a:xfrm>
              <a:off x="3390020" y="317391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Sea Sickness</a:t>
              </a:r>
              <a:endParaRPr lang="ko-KR" altLang="en-US" b="1" dirty="0">
                <a:latin typeface="Times New Roman" panose="02020603050405020304" pitchFamily="18" charset="0"/>
                <a:cs typeface="Times New Roman" panose="02020603050405020304" pitchFamily="18" charset="0"/>
              </a:endParaRPr>
            </a:p>
          </p:txBody>
        </p:sp>
        <p:sp>
          <p:nvSpPr>
            <p:cNvPr id="16" name="타원 15">
              <a:extLst>
                <a:ext uri="{FF2B5EF4-FFF2-40B4-BE49-F238E27FC236}">
                  <a16:creationId xmlns:a16="http://schemas.microsoft.com/office/drawing/2014/main" id="{666B2F9A-82C2-4DF9-9363-38D8BAF28EDE}"/>
                </a:ext>
              </a:extLst>
            </p:cNvPr>
            <p:cNvSpPr/>
            <p:nvPr/>
          </p:nvSpPr>
          <p:spPr>
            <a:xfrm>
              <a:off x="3520774" y="458774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F336F2AA-D65A-4A09-A0A4-C1111022F0F5}"/>
                </a:ext>
              </a:extLst>
            </p:cNvPr>
            <p:cNvSpPr txBox="1"/>
            <p:nvPr/>
          </p:nvSpPr>
          <p:spPr>
            <a:xfrm>
              <a:off x="3623701" y="4904953"/>
              <a:ext cx="1876841"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Space Sickness</a:t>
              </a:r>
              <a:endParaRPr lang="ko-KR" altLang="en-US"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62ED88-3AE2-45CB-A191-7DD196F77A6F}"/>
                </a:ext>
              </a:extLst>
            </p:cNvPr>
            <p:cNvSpPr txBox="1"/>
            <p:nvPr/>
          </p:nvSpPr>
          <p:spPr>
            <a:xfrm>
              <a:off x="4258578" y="2080775"/>
              <a:ext cx="2688557" cy="523220"/>
            </a:xfrm>
            <a:prstGeom prst="rect">
              <a:avLst/>
            </a:prstGeom>
            <a:noFill/>
          </p:spPr>
          <p:txBody>
            <a:bodyPr wrap="none" rtlCol="0">
              <a:spAutoFit/>
            </a:bodyPr>
            <a:lstStyle/>
            <a:p>
              <a:pPr algn="ctr"/>
              <a:r>
                <a:rPr lang="en-US" altLang="ko-KR" sz="2800" b="1" dirty="0">
                  <a:latin typeface="Times New Roman" panose="02020603050405020304" pitchFamily="18" charset="0"/>
                  <a:cs typeface="Times New Roman" panose="02020603050405020304" pitchFamily="18" charset="0"/>
                </a:rPr>
                <a:t>Motion</a:t>
              </a:r>
              <a:r>
                <a:rPr lang="ko-KR" altLang="en-US" sz="2800" b="1" dirty="0">
                  <a:latin typeface="Times New Roman" panose="02020603050405020304" pitchFamily="18" charset="0"/>
                  <a:cs typeface="Times New Roman" panose="02020603050405020304" pitchFamily="18" charset="0"/>
                </a:rPr>
                <a:t> </a:t>
              </a:r>
              <a:r>
                <a:rPr lang="en-US" altLang="ko-KR" sz="2800" b="1" dirty="0">
                  <a:latin typeface="Times New Roman" panose="02020603050405020304" pitchFamily="18" charset="0"/>
                  <a:cs typeface="Times New Roman" panose="02020603050405020304" pitchFamily="18" charset="0"/>
                </a:rPr>
                <a:t>Sickness</a:t>
              </a:r>
              <a:endParaRPr lang="ko-KR" altLang="en-US" sz="28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A67E114-E809-46C5-B12D-F9FF21ADFBF6}"/>
                </a:ext>
              </a:extLst>
            </p:cNvPr>
            <p:cNvSpPr txBox="1"/>
            <p:nvPr/>
          </p:nvSpPr>
          <p:spPr>
            <a:xfrm>
              <a:off x="6947135" y="3278515"/>
              <a:ext cx="2066591" cy="461665"/>
            </a:xfrm>
            <a:prstGeom prst="rect">
              <a:avLst/>
            </a:prstGeom>
            <a:noFill/>
          </p:spPr>
          <p:txBody>
            <a:bodyPr wrap="none" rtlCol="0">
              <a:spAutoFit/>
            </a:bodyPr>
            <a:lstStyle/>
            <a:p>
              <a:r>
                <a:rPr lang="en-US" altLang="ko-KR" sz="2400" b="1" dirty="0">
                  <a:latin typeface="Times New Roman" panose="02020603050405020304" pitchFamily="18" charset="0"/>
                  <a:cs typeface="Times New Roman" panose="02020603050405020304" pitchFamily="18" charset="0"/>
                </a:rPr>
                <a:t>Cybersickness</a:t>
              </a:r>
              <a:endParaRPr lang="ko-KR" altLang="en-US" sz="24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E334D15-0834-4F52-BBB9-4FC8D64603F9}"/>
                </a:ext>
              </a:extLst>
            </p:cNvPr>
            <p:cNvSpPr txBox="1"/>
            <p:nvPr/>
          </p:nvSpPr>
          <p:spPr>
            <a:xfrm>
              <a:off x="5924956" y="2735986"/>
              <a:ext cx="2684581"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Simulator</a:t>
              </a:r>
              <a:r>
                <a:rPr lang="ko-KR" altLang="en-US" sz="2400" b="1" dirty="0">
                  <a:solidFill>
                    <a:schemeClr val="bg1"/>
                  </a:solidFill>
                  <a:latin typeface="Times New Roman" panose="02020603050405020304" pitchFamily="18" charset="0"/>
                  <a:cs typeface="Times New Roman" panose="02020603050405020304" pitchFamily="18" charset="0"/>
                </a:rPr>
                <a:t> </a:t>
              </a:r>
              <a:r>
                <a:rPr lang="en-US" altLang="ko-KR" sz="2400" b="1" dirty="0">
                  <a:solidFill>
                    <a:schemeClr val="bg1"/>
                  </a:solidFill>
                  <a:latin typeface="Times New Roman" panose="02020603050405020304" pitchFamily="18" charset="0"/>
                  <a:cs typeface="Times New Roman" panose="02020603050405020304" pitchFamily="18" charset="0"/>
                </a:rPr>
                <a:t>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8771D8F-9FAA-4B75-9046-5B01DD550DFF}"/>
                </a:ext>
              </a:extLst>
            </p:cNvPr>
            <p:cNvSpPr txBox="1"/>
            <p:nvPr/>
          </p:nvSpPr>
          <p:spPr>
            <a:xfrm>
              <a:off x="7618985" y="3939232"/>
              <a:ext cx="1819729"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VR 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22" name="그룹 21">
            <a:extLst>
              <a:ext uri="{FF2B5EF4-FFF2-40B4-BE49-F238E27FC236}">
                <a16:creationId xmlns:a16="http://schemas.microsoft.com/office/drawing/2014/main" id="{689E3776-BE19-4616-83C8-D61DC505C4F4}"/>
              </a:ext>
            </a:extLst>
          </p:cNvPr>
          <p:cNvGrpSpPr/>
          <p:nvPr/>
        </p:nvGrpSpPr>
        <p:grpSpPr>
          <a:xfrm>
            <a:off x="2169044" y="3910819"/>
            <a:ext cx="4324980" cy="2209948"/>
            <a:chOff x="2001352" y="1066800"/>
            <a:chExt cx="8872749" cy="4472357"/>
          </a:xfrm>
        </p:grpSpPr>
        <p:pic>
          <p:nvPicPr>
            <p:cNvPr id="23" name="Picture 2" descr="C:\Users\HyunTaek Kim\Desktop\94582-004-FC5B44D5.jpg">
              <a:extLst>
                <a:ext uri="{FF2B5EF4-FFF2-40B4-BE49-F238E27FC236}">
                  <a16:creationId xmlns:a16="http://schemas.microsoft.com/office/drawing/2014/main" id="{4402FF52-C3BA-434E-8F16-8F9E45C75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22" y="10668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63185CC8-F21A-4084-9404-7357DCDE4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630" y="2097802"/>
              <a:ext cx="3159471" cy="3103563"/>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직선 연결선 24">
              <a:extLst>
                <a:ext uri="{FF2B5EF4-FFF2-40B4-BE49-F238E27FC236}">
                  <a16:creationId xmlns:a16="http://schemas.microsoft.com/office/drawing/2014/main" id="{C24F82B9-8F25-4BF6-B850-509B0645C84C}"/>
                </a:ext>
              </a:extLst>
            </p:cNvPr>
            <p:cNvCxnSpPr/>
            <p:nvPr/>
          </p:nvCxnSpPr>
          <p:spPr>
            <a:xfrm flipV="1">
              <a:off x="5941422" y="3060700"/>
              <a:ext cx="2765552" cy="482600"/>
            </a:xfrm>
            <a:prstGeom prst="line">
              <a:avLst/>
            </a:prstGeom>
            <a:noFill/>
            <a:ln w="25400" cap="flat" cmpd="sng" algn="ctr">
              <a:solidFill>
                <a:sysClr val="windowText" lastClr="000000"/>
              </a:solidFill>
              <a:prstDash val="solid"/>
              <a:miter lim="800000"/>
            </a:ln>
            <a:effectLst/>
          </p:spPr>
        </p:cxnSp>
        <p:sp>
          <p:nvSpPr>
            <p:cNvPr id="26" name="TextBox 25">
              <a:extLst>
                <a:ext uri="{FF2B5EF4-FFF2-40B4-BE49-F238E27FC236}">
                  <a16:creationId xmlns:a16="http://schemas.microsoft.com/office/drawing/2014/main" id="{77BBDC6F-E164-4078-BDB4-C8F2B6A5B9FA}"/>
                </a:ext>
              </a:extLst>
            </p:cNvPr>
            <p:cNvSpPr txBox="1"/>
            <p:nvPr/>
          </p:nvSpPr>
          <p:spPr>
            <a:xfrm>
              <a:off x="2001352" y="1247079"/>
              <a:ext cx="2428875" cy="369332"/>
            </a:xfrm>
            <a:prstGeom prst="rect">
              <a:avLst/>
            </a:prstGeom>
            <a:noFill/>
          </p:spPr>
          <p:txBody>
            <a:bodyPr wrap="square" rtlCol="0">
              <a:spAutoFit/>
            </a:bodyPr>
            <a:lstStyle/>
            <a:p>
              <a:r>
                <a:rPr lang="en-US" b="1" dirty="0">
                  <a:solidFill>
                    <a:prstClr val="black"/>
                  </a:solidFill>
                  <a:latin typeface="Times New Roman" charset="0"/>
                  <a:ea typeface="Times New Roman" charset="0"/>
                  <a:cs typeface="Times New Roman" charset="0"/>
                </a:rPr>
                <a:t>Six Senses</a:t>
              </a:r>
            </a:p>
          </p:txBody>
        </p:sp>
      </p:grpSp>
      <p:sp>
        <p:nvSpPr>
          <p:cNvPr id="27" name="TextBox 26">
            <a:extLst>
              <a:ext uri="{FF2B5EF4-FFF2-40B4-BE49-F238E27FC236}">
                <a16:creationId xmlns:a16="http://schemas.microsoft.com/office/drawing/2014/main" id="{75EC477C-2EB9-485E-8957-7D36A72F7C19}"/>
              </a:ext>
            </a:extLst>
          </p:cNvPr>
          <p:cNvSpPr txBox="1"/>
          <p:nvPr/>
        </p:nvSpPr>
        <p:spPr>
          <a:xfrm>
            <a:off x="6674680" y="4356586"/>
            <a:ext cx="4821198" cy="102021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VR sickness is a part of Motion Sickness</a:t>
            </a:r>
            <a:r>
              <a:rPr lang="ko-KR" altLang="en-US" sz="1400" b="1" spc="-100" dirty="0">
                <a:solidFill>
                  <a:schemeClr val="tx2"/>
                </a:solidFill>
                <a:ea typeface="나눔고딕" panose="020D0604000000000000" pitchFamily="50" charset="-127"/>
              </a:rPr>
              <a:t> </a:t>
            </a:r>
            <a:r>
              <a:rPr lang="en-US" altLang="ko-KR" sz="1400" b="1" spc="-100" dirty="0">
                <a:solidFill>
                  <a:schemeClr val="tx2"/>
                </a:solidFill>
                <a:ea typeface="나눔고딕" panose="020D0604000000000000" pitchFamily="50" charset="-127"/>
              </a:rPr>
              <a:t>and it is caused by the mismatch of information between the visually received information and the vestibular system.</a:t>
            </a:r>
            <a:endParaRPr lang="ko-KR" altLang="en-US" sz="1400" b="1" spc="-100" dirty="0">
              <a:solidFill>
                <a:schemeClr val="tx2"/>
              </a:solidFill>
              <a:ea typeface="나눔고딕" panose="020D0604000000000000" pitchFamily="50" charset="-127"/>
            </a:endParaRPr>
          </a:p>
        </p:txBody>
      </p:sp>
    </p:spTree>
    <p:extLst>
      <p:ext uri="{BB962C8B-B14F-4D97-AF65-F5344CB8AC3E}">
        <p14:creationId xmlns:p14="http://schemas.microsoft.com/office/powerpoint/2010/main" val="124580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74F6A9-EE59-4139-B8C7-AA333DAA98FE}"/>
              </a:ext>
            </a:extLst>
          </p:cNvPr>
          <p:cNvSpPr>
            <a:spLocks noGrp="1"/>
          </p:cNvSpPr>
          <p:nvPr>
            <p:ph type="title"/>
          </p:nvPr>
        </p:nvSpPr>
        <p:spPr/>
        <p:txBody>
          <a:bodyPr/>
          <a:lstStyle/>
          <a:p>
            <a:r>
              <a:rPr lang="en-US" altLang="ko-KR" dirty="0"/>
              <a:t>Industry Problems (VR Sickness)</a:t>
            </a:r>
            <a:endParaRPr lang="ko-KR" altLang="en-US" dirty="0"/>
          </a:p>
        </p:txBody>
      </p:sp>
      <p:sp>
        <p:nvSpPr>
          <p:cNvPr id="3" name="바닥글 개체 틀 2">
            <a:extLst>
              <a:ext uri="{FF2B5EF4-FFF2-40B4-BE49-F238E27FC236}">
                <a16:creationId xmlns:a16="http://schemas.microsoft.com/office/drawing/2014/main" id="{1D7BCD4B-9205-4C3C-BAC5-CF519E072743}"/>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EEA4BEB5-E06B-4B6B-8EAA-E5BAD5D7EA4D}"/>
              </a:ext>
            </a:extLst>
          </p:cNvPr>
          <p:cNvSpPr>
            <a:spLocks noGrp="1"/>
          </p:cNvSpPr>
          <p:nvPr>
            <p:ph type="sldNum" sz="quarter" idx="4"/>
          </p:nvPr>
        </p:nvSpPr>
        <p:spPr/>
        <p:txBody>
          <a:bodyPr/>
          <a:lstStyle/>
          <a:p>
            <a:fld id="{7415E7A1-C024-4955-BFDD-BFFB64410B76}" type="slidenum">
              <a:rPr lang="ko-KR" altLang="en-US" smtClean="0"/>
              <a:pPr/>
              <a:t>6</a:t>
            </a:fld>
            <a:endParaRPr lang="ko-KR" altLang="en-US"/>
          </a:p>
        </p:txBody>
      </p:sp>
      <p:pic>
        <p:nvPicPr>
          <p:cNvPr id="2050" name="Picture 2" descr="VR Content designì ëí ì´ë¯¸ì§ ê²ìê²°ê³¼">
            <a:extLst>
              <a:ext uri="{FF2B5EF4-FFF2-40B4-BE49-F238E27FC236}">
                <a16:creationId xmlns:a16="http://schemas.microsoft.com/office/drawing/2014/main" id="{B4E6BF40-F4EF-4AA9-843E-F695783ED24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6985" y="1182848"/>
            <a:ext cx="4707621" cy="2648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4DC156-28B2-4309-AEB9-5373649CE459}"/>
              </a:ext>
            </a:extLst>
          </p:cNvPr>
          <p:cNvSpPr txBox="1"/>
          <p:nvPr/>
        </p:nvSpPr>
        <p:spPr>
          <a:xfrm>
            <a:off x="2662908" y="3830884"/>
            <a:ext cx="3295774" cy="369332"/>
          </a:xfrm>
          <a:prstGeom prst="rect">
            <a:avLst/>
          </a:prstGeom>
          <a:noFill/>
        </p:spPr>
        <p:txBody>
          <a:bodyPr wrap="none" rtlCol="0">
            <a:spAutoFit/>
          </a:bodyPr>
          <a:lstStyle/>
          <a:p>
            <a:r>
              <a:rPr lang="en-US" altLang="ko-KR" dirty="0"/>
              <a:t>VR Content Design Challenge</a:t>
            </a:r>
            <a:endParaRPr lang="ko-KR" altLang="en-US" dirty="0"/>
          </a:p>
        </p:txBody>
      </p:sp>
      <p:pic>
        <p:nvPicPr>
          <p:cNvPr id="2052" name="Picture 4" descr="VR Hardwareì ëí ì´ë¯¸ì§ ê²ìê²°ê³¼">
            <a:extLst>
              <a:ext uri="{FF2B5EF4-FFF2-40B4-BE49-F238E27FC236}">
                <a16:creationId xmlns:a16="http://schemas.microsoft.com/office/drawing/2014/main" id="{25F66763-1A0B-4A4F-9305-B89AA5179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543" y="2512531"/>
            <a:ext cx="4707620" cy="26367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12C0B9-DCD0-4726-93C5-6F4D5913BFF9}"/>
              </a:ext>
            </a:extLst>
          </p:cNvPr>
          <p:cNvSpPr txBox="1"/>
          <p:nvPr/>
        </p:nvSpPr>
        <p:spPr>
          <a:xfrm>
            <a:off x="7353399" y="5149238"/>
            <a:ext cx="3639907" cy="369332"/>
          </a:xfrm>
          <a:prstGeom prst="rect">
            <a:avLst/>
          </a:prstGeom>
          <a:noFill/>
        </p:spPr>
        <p:txBody>
          <a:bodyPr wrap="none" rtlCol="0">
            <a:spAutoFit/>
          </a:bodyPr>
          <a:lstStyle/>
          <a:p>
            <a:r>
              <a:rPr lang="en-US" altLang="ko-KR" dirty="0"/>
              <a:t>VR Hardware/Network Challenge</a:t>
            </a:r>
            <a:endParaRPr lang="ko-KR" altLang="en-US" dirty="0"/>
          </a:p>
        </p:txBody>
      </p:sp>
    </p:spTree>
    <p:extLst>
      <p:ext uri="{BB962C8B-B14F-4D97-AF65-F5344CB8AC3E}">
        <p14:creationId xmlns:p14="http://schemas.microsoft.com/office/powerpoint/2010/main" val="209847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D651C4-D659-4250-9C9F-2E4FF0CBABC4}"/>
              </a:ext>
            </a:extLst>
          </p:cNvPr>
          <p:cNvSpPr>
            <a:spLocks noGrp="1"/>
          </p:cNvSpPr>
          <p:nvPr>
            <p:ph type="title"/>
          </p:nvPr>
        </p:nvSpPr>
        <p:spPr/>
        <p:txBody>
          <a:bodyPr/>
          <a:lstStyle/>
          <a:p>
            <a:r>
              <a:rPr lang="en-US" altLang="ko-KR" dirty="0"/>
              <a:t>Hardware/Network Challenges (VR Sickness)</a:t>
            </a:r>
            <a:endParaRPr lang="ko-KR" altLang="en-US" dirty="0"/>
          </a:p>
        </p:txBody>
      </p:sp>
      <p:sp>
        <p:nvSpPr>
          <p:cNvPr id="3" name="바닥글 개체 틀 2">
            <a:extLst>
              <a:ext uri="{FF2B5EF4-FFF2-40B4-BE49-F238E27FC236}">
                <a16:creationId xmlns:a16="http://schemas.microsoft.com/office/drawing/2014/main" id="{29F48D18-7F81-4BBA-9275-DAF8094B9AE7}"/>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0F2F92BE-D48D-451F-A880-0328F9AA6B66}"/>
              </a:ext>
            </a:extLst>
          </p:cNvPr>
          <p:cNvSpPr>
            <a:spLocks noGrp="1"/>
          </p:cNvSpPr>
          <p:nvPr>
            <p:ph type="sldNum" sz="quarter" idx="4"/>
          </p:nvPr>
        </p:nvSpPr>
        <p:spPr/>
        <p:txBody>
          <a:bodyPr/>
          <a:lstStyle/>
          <a:p>
            <a:fld id="{7415E7A1-C024-4955-BFDD-BFFB64410B76}" type="slidenum">
              <a:rPr lang="ko-KR" altLang="en-US" smtClean="0"/>
              <a:pPr/>
              <a:t>7</a:t>
            </a:fld>
            <a:endParaRPr lang="ko-KR" altLang="en-US"/>
          </a:p>
        </p:txBody>
      </p:sp>
      <p:pic>
        <p:nvPicPr>
          <p:cNvPr id="3074" name="Picture 2" descr="ê´ë ¨ ì´ë¯¸ì§">
            <a:extLst>
              <a:ext uri="{FF2B5EF4-FFF2-40B4-BE49-F238E27FC236}">
                <a16:creationId xmlns:a16="http://schemas.microsoft.com/office/drawing/2014/main" id="{AA33EAA6-9A5D-4DEA-8CA7-C0C372551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372" y="1625977"/>
            <a:ext cx="3341003" cy="33410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583947-F359-4517-B61D-B09F35992451}"/>
              </a:ext>
            </a:extLst>
          </p:cNvPr>
          <p:cNvSpPr txBox="1"/>
          <p:nvPr/>
        </p:nvSpPr>
        <p:spPr>
          <a:xfrm>
            <a:off x="2466362" y="1392572"/>
            <a:ext cx="2441694"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Low Display Resolution</a:t>
            </a:r>
          </a:p>
        </p:txBody>
      </p:sp>
      <p:sp>
        <p:nvSpPr>
          <p:cNvPr id="7" name="TextBox 6">
            <a:extLst>
              <a:ext uri="{FF2B5EF4-FFF2-40B4-BE49-F238E27FC236}">
                <a16:creationId xmlns:a16="http://schemas.microsoft.com/office/drawing/2014/main" id="{B0D6F5D3-A5FA-47B1-A97F-010C7575EEA8}"/>
              </a:ext>
            </a:extLst>
          </p:cNvPr>
          <p:cNvSpPr txBox="1"/>
          <p:nvPr/>
        </p:nvSpPr>
        <p:spPr>
          <a:xfrm>
            <a:off x="3171683" y="2459317"/>
            <a:ext cx="1736373"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Low Frame Rate</a:t>
            </a:r>
            <a:endParaRPr lang="ko-KR" alt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56F8164-D897-4CCC-BCBE-A4A0DD69E5F4}"/>
              </a:ext>
            </a:extLst>
          </p:cNvPr>
          <p:cNvSpPr txBox="1"/>
          <p:nvPr/>
        </p:nvSpPr>
        <p:spPr>
          <a:xfrm>
            <a:off x="8938900" y="1392572"/>
            <a:ext cx="2614818"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Motion to Photon Latency</a:t>
            </a:r>
            <a:endParaRPr lang="ko-KR" alt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AC04D1E-1083-4809-A0FC-C20DA906503C}"/>
              </a:ext>
            </a:extLst>
          </p:cNvPr>
          <p:cNvSpPr txBox="1"/>
          <p:nvPr/>
        </p:nvSpPr>
        <p:spPr>
          <a:xfrm>
            <a:off x="9128125" y="2459317"/>
            <a:ext cx="2364750"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Incorrect Spatial Sound</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31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91B8B5-651D-49A4-828D-7FD54B734201}"/>
              </a:ext>
            </a:extLst>
          </p:cNvPr>
          <p:cNvSpPr>
            <a:spLocks noGrp="1"/>
          </p:cNvSpPr>
          <p:nvPr>
            <p:ph type="title"/>
          </p:nvPr>
        </p:nvSpPr>
        <p:spPr/>
        <p:txBody>
          <a:bodyPr/>
          <a:lstStyle/>
          <a:p>
            <a:r>
              <a:rPr lang="en-US" altLang="ko-KR" dirty="0"/>
              <a:t>Technical Requirements for VR </a:t>
            </a:r>
            <a:r>
              <a:rPr lang="en-US" altLang="ko-KR" dirty="0" err="1"/>
              <a:t>QoE</a:t>
            </a:r>
            <a:endParaRPr lang="ko-KR" altLang="en-US" dirty="0"/>
          </a:p>
        </p:txBody>
      </p:sp>
      <p:sp>
        <p:nvSpPr>
          <p:cNvPr id="3" name="바닥글 개체 틀 2">
            <a:extLst>
              <a:ext uri="{FF2B5EF4-FFF2-40B4-BE49-F238E27FC236}">
                <a16:creationId xmlns:a16="http://schemas.microsoft.com/office/drawing/2014/main" id="{0A2083DC-7D1A-4A1E-93AE-9754E1719D46}"/>
              </a:ext>
            </a:extLst>
          </p:cNvPr>
          <p:cNvSpPr>
            <a:spLocks noGrp="1"/>
          </p:cNvSpPr>
          <p:nvPr>
            <p:ph type="ftr" sz="quarter" idx="3"/>
          </p:nvPr>
        </p:nvSpPr>
        <p:spPr/>
        <p:txBody>
          <a:bodyPr/>
          <a:lstStyle/>
          <a:p>
            <a:r>
              <a:rPr lang="en-US" altLang="ko-KR"/>
              <a:t>21-19-0022-00-0000</a:t>
            </a:r>
            <a:endParaRPr lang="ko-KR" altLang="en-US" dirty="0"/>
          </a:p>
        </p:txBody>
      </p:sp>
      <p:sp>
        <p:nvSpPr>
          <p:cNvPr id="4" name="슬라이드 번호 개체 틀 3">
            <a:extLst>
              <a:ext uri="{FF2B5EF4-FFF2-40B4-BE49-F238E27FC236}">
                <a16:creationId xmlns:a16="http://schemas.microsoft.com/office/drawing/2014/main" id="{03898371-EBAE-4A26-9F2A-3B3D303AB2E4}"/>
              </a:ext>
            </a:extLst>
          </p:cNvPr>
          <p:cNvSpPr>
            <a:spLocks noGrp="1"/>
          </p:cNvSpPr>
          <p:nvPr>
            <p:ph type="sldNum" sz="quarter" idx="4"/>
          </p:nvPr>
        </p:nvSpPr>
        <p:spPr/>
        <p:txBody>
          <a:bodyPr/>
          <a:lstStyle/>
          <a:p>
            <a:fld id="{7415E7A1-C024-4955-BFDD-BFFB64410B76}" type="slidenum">
              <a:rPr lang="ko-KR" altLang="en-US" smtClean="0"/>
              <a:pPr/>
              <a:t>8</a:t>
            </a:fld>
            <a:endParaRPr lang="ko-KR" altLang="en-US"/>
          </a:p>
        </p:txBody>
      </p:sp>
      <p:sp>
        <p:nvSpPr>
          <p:cNvPr id="5" name="내용 개체 틀 2">
            <a:extLst>
              <a:ext uri="{FF2B5EF4-FFF2-40B4-BE49-F238E27FC236}">
                <a16:creationId xmlns:a16="http://schemas.microsoft.com/office/drawing/2014/main" id="{FEF85BF2-43CD-4AC2-9D56-B1DF05A30F1D}"/>
              </a:ext>
            </a:extLst>
          </p:cNvPr>
          <p:cNvSpPr txBox="1">
            <a:spLocks/>
          </p:cNvSpPr>
          <p:nvPr/>
        </p:nvSpPr>
        <p:spPr>
          <a:xfrm>
            <a:off x="2099598" y="1228970"/>
            <a:ext cx="6352649" cy="460863"/>
          </a:xfrm>
          <a:prstGeom prst="rect">
            <a:avLst/>
          </a:prstGeom>
        </p:spPr>
        <p:txBody>
          <a:bodyPr vert="horz" lIns="68580" tIns="34290" rIns="68580" bIns="34290" rtlCol="0">
            <a:normAutofit/>
          </a:bodyPr>
          <a:lstStyle>
            <a:lvl1pPr marL="341313" indent="-341313" algn="l" defTabSz="457200" rtl="0" eaLnBrk="1" latinLnBrk="0" hangingPunct="1">
              <a:spcBef>
                <a:spcPct val="20000"/>
              </a:spcBef>
              <a:buClr>
                <a:srgbClr val="00B0F0"/>
              </a:buClr>
              <a:buSzPct val="120000"/>
              <a:buFont typeface="Arial" pitchFamily="34" charset="0"/>
              <a:buChar char="•"/>
              <a:tabLst/>
              <a:defRPr sz="2600" b="0" i="0" kern="1200">
                <a:solidFill>
                  <a:srgbClr val="716C6B"/>
                </a:solidFill>
                <a:latin typeface="Arial"/>
                <a:ea typeface="+mn-ea"/>
                <a:cs typeface="Arial"/>
              </a:defRPr>
            </a:lvl1pPr>
            <a:lvl2pPr marL="573088" indent="-231775" algn="l" defTabSz="457200" rtl="0" eaLnBrk="1" latinLnBrk="0" hangingPunct="1">
              <a:spcBef>
                <a:spcPts val="300"/>
              </a:spcBef>
              <a:buClr>
                <a:srgbClr val="00B0F0"/>
              </a:buClr>
              <a:buFont typeface="Arial" pitchFamily="34" charset="0"/>
              <a:buChar char="•"/>
              <a:defRPr sz="2400" b="0" i="0" kern="1200">
                <a:solidFill>
                  <a:srgbClr val="716C6B"/>
                </a:solidFill>
                <a:latin typeface="Arial"/>
                <a:ea typeface="+mn-ea"/>
                <a:cs typeface="Arial"/>
              </a:defRPr>
            </a:lvl2pPr>
            <a:lvl3pPr marL="682625" indent="-109538" algn="l" defTabSz="457200" rtl="0" eaLnBrk="1" latinLnBrk="0" hangingPunct="1">
              <a:spcBef>
                <a:spcPts val="0"/>
              </a:spcBef>
              <a:buClr>
                <a:schemeClr val="tx1">
                  <a:lumMod val="50000"/>
                  <a:lumOff val="50000"/>
                </a:schemeClr>
              </a:buClr>
              <a:buFont typeface="Arial"/>
              <a:buChar char="•"/>
              <a:defRPr sz="2000" b="0" i="0" kern="1200">
                <a:solidFill>
                  <a:srgbClr val="716C6B"/>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800" b="0" i="0" kern="1200">
                <a:solidFill>
                  <a:srgbClr val="716C6B"/>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716C6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5985" indent="-255985" defTabSz="342900">
              <a:defRPr/>
            </a:pP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Technicolor, Oct. 2016 (m39532, MPEG 116</a:t>
            </a:r>
            <a:r>
              <a:rPr lang="en-US" altLang="ko-KR" sz="1800" b="1" baseline="30000"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 Meeting)</a:t>
            </a:r>
          </a:p>
          <a:p>
            <a:pPr marL="0" indent="0" defTabSz="342900">
              <a:buNone/>
              <a:defRPr/>
            </a:pPr>
            <a:endParaRPr lang="ko-KR" altLang="en-US" sz="1950" dirty="0">
              <a:ea typeface="맑은 고딕" panose="020B0503020000020004" pitchFamily="50" charset="-127"/>
            </a:endParaRPr>
          </a:p>
        </p:txBody>
      </p:sp>
      <p:graphicFrame>
        <p:nvGraphicFramePr>
          <p:cNvPr id="6" name="표 5">
            <a:extLst>
              <a:ext uri="{FF2B5EF4-FFF2-40B4-BE49-F238E27FC236}">
                <a16:creationId xmlns:a16="http://schemas.microsoft.com/office/drawing/2014/main" id="{34DD47AA-8D2E-4287-8CF9-37D558FC8D06}"/>
              </a:ext>
            </a:extLst>
          </p:cNvPr>
          <p:cNvGraphicFramePr>
            <a:graphicFrameLocks noGrp="1"/>
          </p:cNvGraphicFramePr>
          <p:nvPr>
            <p:extLst>
              <p:ext uri="{D42A27DB-BD31-4B8C-83A1-F6EECF244321}">
                <p14:modId xmlns:p14="http://schemas.microsoft.com/office/powerpoint/2010/main" val="778913661"/>
              </p:ext>
            </p:extLst>
          </p:nvPr>
        </p:nvGraphicFramePr>
        <p:xfrm>
          <a:off x="2450702" y="1696953"/>
          <a:ext cx="8751336" cy="4625340"/>
        </p:xfrm>
        <a:graphic>
          <a:graphicData uri="http://schemas.openxmlformats.org/drawingml/2006/table">
            <a:tbl>
              <a:tblPr firstRow="1" bandRow="1"/>
              <a:tblGrid>
                <a:gridCol w="2678980">
                  <a:extLst>
                    <a:ext uri="{9D8B030D-6E8A-4147-A177-3AD203B41FA5}">
                      <a16:colId xmlns:a16="http://schemas.microsoft.com/office/drawing/2014/main" val="1680465032"/>
                    </a:ext>
                  </a:extLst>
                </a:gridCol>
                <a:gridCol w="6072356">
                  <a:extLst>
                    <a:ext uri="{9D8B030D-6E8A-4147-A177-3AD203B41FA5}">
                      <a16:colId xmlns:a16="http://schemas.microsoft.com/office/drawing/2014/main" val="700386822"/>
                    </a:ext>
                  </a:extLst>
                </a:gridCol>
              </a:tblGrid>
              <a:tr h="2514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 Requirement</a:t>
                      </a:r>
                      <a:r>
                        <a:rPr lang="en-US" altLang="ko-KR" sz="1600" baseline="0" dirty="0">
                          <a:latin typeface="Times New Roman" panose="02020603050405020304" pitchFamily="18" charset="0"/>
                          <a:cs typeface="Times New Roman" panose="02020603050405020304" pitchFamily="18" charset="0"/>
                        </a:rPr>
                        <a:t> </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details</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extLst>
                  <a:ext uri="{0D108BD9-81ED-4DB2-BD59-A6C34878D82A}">
                    <a16:rowId xmlns:a16="http://schemas.microsoft.com/office/drawing/2014/main" val="4239793386"/>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pixels/degree</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40 </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pix</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deg</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 </a:t>
                      </a:r>
                    </a:p>
                    <a:p>
                      <a:pPr marL="0" indent="0" algn="l" latinLnBrk="1">
                        <a:buFontTx/>
                        <a:buNone/>
                      </a:pPr>
                      <a:r>
                        <a:rPr lang="en-US" altLang="ko-KR" sz="1600" dirty="0">
                          <a:latin typeface="Times New Roman" panose="02020603050405020304" pitchFamily="18" charset="0"/>
                          <a:cs typeface="Times New Roman" panose="02020603050405020304" pitchFamily="18" charset="0"/>
                        </a:rPr>
                        <a:t>- no HMD is capable of displaying 40pix/deg today</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3294525124"/>
                  </a:ext>
                </a:extLst>
              </a:tr>
              <a:tr h="2514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video resolution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3 times 4K(3840x1920) vertical resolution = </a:t>
                      </a:r>
                      <a:r>
                        <a:rPr lang="en-US" altLang="ko-KR" sz="1600" dirty="0">
                          <a:solidFill>
                            <a:srgbClr val="00B0F0"/>
                          </a:solidFill>
                          <a:latin typeface="Times New Roman" panose="02020603050405020304" pitchFamily="18" charset="0"/>
                          <a:cs typeface="Times New Roman" panose="02020603050405020304" pitchFamily="18" charset="0"/>
                        </a:rPr>
                        <a:t>11520x6480</a:t>
                      </a:r>
                      <a:endParaRPr lang="en-US" altLang="ko-KR" sz="1600" baseline="0" dirty="0">
                        <a:solidFill>
                          <a:schemeClr val="dk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1920560484"/>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framerate </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dirty="0">
                          <a:solidFill>
                            <a:srgbClr val="00B0F0"/>
                          </a:solidFill>
                          <a:latin typeface="Times New Roman" panose="02020603050405020304" pitchFamily="18" charset="0"/>
                          <a:cs typeface="Times New Roman" panose="02020603050405020304" pitchFamily="18" charset="0"/>
                        </a:rPr>
                        <a:t>90 fps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 90fps framerate offers a latency low enough to prevent nausea</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917794608"/>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3D Audio</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support of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scene-based and/or environmental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- 360 surround sound, object-based audio,</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baseline="0" dirty="0" err="1">
                          <a:solidFill>
                            <a:schemeClr val="tx1"/>
                          </a:solidFill>
                          <a:latin typeface="Times New Roman" panose="02020603050405020304" pitchFamily="18" charset="0"/>
                          <a:cs typeface="Times New Roman" panose="02020603050405020304" pitchFamily="18" charset="0"/>
                        </a:rPr>
                        <a:t>Ambisonics</a:t>
                      </a:r>
                      <a:r>
                        <a:rPr lang="en-US" altLang="ko-KR" sz="1600" baseline="0" dirty="0">
                          <a:solidFill>
                            <a:schemeClr val="tx1"/>
                          </a:solidFill>
                          <a:latin typeface="Times New Roman" panose="02020603050405020304" pitchFamily="18" charset="0"/>
                          <a:cs typeface="Times New Roman" panose="02020603050405020304" pitchFamily="18" charset="0"/>
                        </a:rPr>
                        <a:t> </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3316702911"/>
                  </a:ext>
                </a:extLst>
              </a:tr>
              <a:tr h="4343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motion-to-photon latency &amp; </a:t>
                      </a:r>
                    </a:p>
                    <a:p>
                      <a:pPr algn="ctr" latinLnBrk="1"/>
                      <a:r>
                        <a:rPr lang="en-US" altLang="ko-KR" sz="1600">
                          <a:latin typeface="Times New Roman" panose="02020603050405020304" pitchFamily="18" charset="0"/>
                          <a:cs typeface="Times New Roman" panose="02020603050405020304" pitchFamily="18" charset="0"/>
                        </a:rPr>
                        <a:t>motion-to-audio latency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how much time there is between the user interacts and an image /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maximum 20ms</a:t>
                      </a:r>
                      <a:endParaRPr lang="ko-KR" altLang="en-US" sz="1600" kern="1200" dirty="0">
                        <a:solidFill>
                          <a:srgbClr val="00B0F0"/>
                        </a:solidFill>
                        <a:latin typeface="Times New Roman" panose="02020603050405020304" pitchFamily="18" charset="0"/>
                        <a:ea typeface="+mn-ea"/>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1618527022"/>
                  </a:ext>
                </a:extLst>
              </a:tr>
              <a:tr h="868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endParaRPr lang="en-US" altLang="ko-KR" sz="1600">
                        <a:latin typeface="Times New Roman" panose="02020603050405020304" pitchFamily="18" charset="0"/>
                        <a:cs typeface="Times New Roman" panose="02020603050405020304" pitchFamily="18" charset="0"/>
                      </a:endParaRPr>
                    </a:p>
                    <a:p>
                      <a:pPr algn="ctr" latinLnBrk="1">
                        <a:lnSpc>
                          <a:spcPct val="150000"/>
                        </a:lnSpc>
                      </a:pPr>
                      <a:r>
                        <a:rPr lang="en-US" altLang="ko-KR" sz="1600">
                          <a:latin typeface="Times New Roman" panose="02020603050405020304" pitchFamily="18" charset="0"/>
                          <a:cs typeface="Times New Roman" panose="02020603050405020304" pitchFamily="18" charset="0"/>
                        </a:rPr>
                        <a:t>foreground &amp; parallax</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objects in the foreground </a:t>
                      </a:r>
                      <a:r>
                        <a:rPr lang="en-US" altLang="ko-KR" sz="1600" dirty="0">
                          <a:solidFill>
                            <a:schemeClr val="tx1"/>
                          </a:solidFill>
                          <a:latin typeface="Times New Roman" panose="02020603050405020304" pitchFamily="18" charset="0"/>
                          <a:cs typeface="Times New Roman" panose="02020603050405020304" pitchFamily="18" charset="0"/>
                        </a:rPr>
                        <a:t>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far enough </a:t>
                      </a:r>
                      <a:r>
                        <a:rPr lang="en-US" altLang="ko-KR" sz="1600" dirty="0">
                          <a:solidFill>
                            <a:schemeClr val="tx1"/>
                          </a:solidFill>
                          <a:latin typeface="Times New Roman" panose="02020603050405020304" pitchFamily="18" charset="0"/>
                          <a:cs typeface="Times New Roman" panose="02020603050405020304" pitchFamily="18" charset="0"/>
                        </a:rPr>
                        <a:t>to</a:t>
                      </a:r>
                      <a:r>
                        <a:rPr lang="en-US" altLang="ko-KR" sz="1600" dirty="0">
                          <a:solidFill>
                            <a:schemeClr val="accent3"/>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prevent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if objects are too close it is likely they can become an important cause of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interactive parallax </a:t>
                      </a:r>
                      <a:r>
                        <a:rPr lang="en-US" altLang="ko-KR" sz="1600" dirty="0">
                          <a:solidFill>
                            <a:schemeClr val="tx1"/>
                          </a:solidFill>
                          <a:latin typeface="Times New Roman" panose="02020603050405020304" pitchFamily="18" charset="0"/>
                          <a:cs typeface="Times New Roman" panose="02020603050405020304" pitchFamily="18" charset="0"/>
                        </a:rPr>
                        <a:t>with background 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present for such objects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pic1 shows how it is possible to look behind the figure in the foreground</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2983761737"/>
                  </a:ext>
                </a:extLst>
              </a:tr>
            </a:tbl>
          </a:graphicData>
        </a:graphic>
      </p:graphicFrame>
    </p:spTree>
    <p:extLst>
      <p:ext uri="{BB962C8B-B14F-4D97-AF65-F5344CB8AC3E}">
        <p14:creationId xmlns:p14="http://schemas.microsoft.com/office/powerpoint/2010/main" val="1914553279"/>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4168</TotalTime>
  <Words>2322</Words>
  <Application>Microsoft Office PowerPoint</Application>
  <PresentationFormat>와이드스크린</PresentationFormat>
  <Paragraphs>332</Paragraphs>
  <Slides>20</Slides>
  <Notes>2</Notes>
  <HiddenSlides>0</HiddenSlides>
  <MMClips>0</MMClips>
  <ScaleCrop>false</ScaleCrop>
  <HeadingPairs>
    <vt:vector size="6" baseType="variant">
      <vt:variant>
        <vt:lpstr>사용한 글꼴</vt:lpstr>
      </vt:variant>
      <vt:variant>
        <vt:i4>8</vt:i4>
      </vt:variant>
      <vt:variant>
        <vt:lpstr>테마</vt:lpstr>
      </vt:variant>
      <vt:variant>
        <vt:i4>2</vt:i4>
      </vt:variant>
      <vt:variant>
        <vt:lpstr>슬라이드 제목</vt:lpstr>
      </vt:variant>
      <vt:variant>
        <vt:i4>20</vt:i4>
      </vt:variant>
    </vt:vector>
  </HeadingPairs>
  <TitlesOfParts>
    <vt:vector size="30" baseType="lpstr">
      <vt:lpstr>Rotis Sans Serif for Nokia</vt:lpstr>
      <vt:lpstr>맑은 고딕</vt:lpstr>
      <vt:lpstr>Arial</vt:lpstr>
      <vt:lpstr>Calibri</vt:lpstr>
      <vt:lpstr>Cambria Math</vt:lpstr>
      <vt:lpstr>Times</vt:lpstr>
      <vt:lpstr>Times New Roman</vt:lpstr>
      <vt:lpstr>Wingdings</vt:lpstr>
      <vt:lpstr>1_Office 테마</vt:lpstr>
      <vt:lpstr>blank presentation</vt:lpstr>
      <vt:lpstr>PowerPoint 프레젠테이션</vt:lpstr>
      <vt:lpstr>PowerPoint 프레젠테이션</vt:lpstr>
      <vt:lpstr>Why VR is receiving the attention</vt:lpstr>
      <vt:lpstr>Industry Relevance</vt:lpstr>
      <vt:lpstr>Why consumers are not interested in VR</vt:lpstr>
      <vt:lpstr>Industry Problems (VR Sickness)</vt:lpstr>
      <vt:lpstr>Industry Problems (VR Sickness)</vt:lpstr>
      <vt:lpstr>Hardware/Network Challenges (VR Sickness)</vt:lpstr>
      <vt:lpstr>Technical Requirements for VR QoE</vt:lpstr>
      <vt:lpstr>What is Motion to Photon(MTP) Latency?</vt:lpstr>
      <vt:lpstr>Use Case I</vt:lpstr>
      <vt:lpstr>Use Case II</vt:lpstr>
      <vt:lpstr>Use case III</vt:lpstr>
      <vt:lpstr>Use Cases IV</vt:lpstr>
      <vt:lpstr>Use Cases V</vt:lpstr>
      <vt:lpstr>Components Contributing to MTP Latency</vt:lpstr>
      <vt:lpstr>Network Components Contributing to MTP Latency</vt:lpstr>
      <vt:lpstr>Goals &amp; Technical Challenges</vt:lpstr>
      <vt:lpstr>Gap Analysis with respect to 802.11</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동일 서</cp:lastModifiedBy>
  <cp:revision>215</cp:revision>
  <dcterms:created xsi:type="dcterms:W3CDTF">2017-08-15T12:18:13Z</dcterms:created>
  <dcterms:modified xsi:type="dcterms:W3CDTF">2019-03-11T03:59:59Z</dcterms:modified>
</cp:coreProperties>
</file>