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14" r:id="rId1"/>
  </p:sldMasterIdLst>
  <p:notesMasterIdLst>
    <p:notesMasterId r:id="rId9"/>
  </p:notesMasterIdLst>
  <p:sldIdLst>
    <p:sldId id="348" r:id="rId2"/>
    <p:sldId id="349" r:id="rId3"/>
    <p:sldId id="337" r:id="rId4"/>
    <p:sldId id="350" r:id="rId5"/>
    <p:sldId id="355" r:id="rId6"/>
    <p:sldId id="331" r:id="rId7"/>
    <p:sldId id="354" r:id="rId8"/>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6" autoAdjust="0"/>
    <p:restoredTop sz="92121" autoAdjust="0"/>
  </p:normalViewPr>
  <p:slideViewPr>
    <p:cSldViewPr snapToGrid="0">
      <p:cViewPr varScale="1">
        <p:scale>
          <a:sx n="102" d="100"/>
          <a:sy n="102" d="100"/>
        </p:scale>
        <p:origin x="1554" y="96"/>
      </p:cViewPr>
      <p:guideLst/>
    </p:cSldViewPr>
  </p:slideViewPr>
  <p:notesTextViewPr>
    <p:cViewPr>
      <p:scale>
        <a:sx n="3" d="2"/>
        <a:sy n="3" d="2"/>
      </p:scale>
      <p:origin x="0" y="0"/>
    </p:cViewPr>
  </p:notesText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2019-03-13</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7C19D3-7FD4-4091-A359-C1846C46E349}"/>
              </a:ext>
            </a:extLst>
          </p:cNvPr>
          <p:cNvSpPr>
            <a:spLocks noGrp="1" noRot="1" noChangeAspect="1" noChangeArrowheads="1" noTextEdit="1"/>
          </p:cNvSpPr>
          <p:nvPr>
            <p:ph type="sldImg"/>
          </p:nvPr>
        </p:nvSpPr>
        <p:spPr>
          <a:xfrm>
            <a:off x="1371600" y="1143000"/>
            <a:ext cx="4114800" cy="3086100"/>
          </a:xfrm>
          <a:ln/>
        </p:spPr>
      </p:sp>
      <p:sp>
        <p:nvSpPr>
          <p:cNvPr id="4099" name="Rectangle 3">
            <a:extLst>
              <a:ext uri="{FF2B5EF4-FFF2-40B4-BE49-F238E27FC236}">
                <a16:creationId xmlns:a16="http://schemas.microsoft.com/office/drawing/2014/main" id="{A11172D7-F943-4D47-8A4C-949985A3ADFE}"/>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91259A1-548A-4851-A433-5568DFAD1697}"/>
              </a:ext>
            </a:extLst>
          </p:cNvPr>
          <p:cNvSpPr>
            <a:spLocks noGrp="1" noRot="1" noChangeAspect="1" noChangeArrowheads="1" noTextEdit="1"/>
          </p:cNvSpPr>
          <p:nvPr>
            <p:ph type="sldImg"/>
          </p:nvPr>
        </p:nvSpPr>
        <p:spPr>
          <a:xfrm>
            <a:off x="1371600" y="1143000"/>
            <a:ext cx="4114800" cy="3086100"/>
          </a:xfrm>
          <a:ln/>
        </p:spPr>
      </p:sp>
      <p:sp>
        <p:nvSpPr>
          <p:cNvPr id="6147" name="Rectangle 3">
            <a:extLst>
              <a:ext uri="{FF2B5EF4-FFF2-40B4-BE49-F238E27FC236}">
                <a16:creationId xmlns:a16="http://schemas.microsoft.com/office/drawing/2014/main" id="{72115E05-2E88-462C-B4E8-3CFD557CE3A3}"/>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3</a:t>
            </a:fld>
            <a:endParaRPr lang="en-US" altLang="ja-JP"/>
          </a:p>
        </p:txBody>
      </p:sp>
    </p:spTree>
    <p:extLst>
      <p:ext uri="{BB962C8B-B14F-4D97-AF65-F5344CB8AC3E}">
        <p14:creationId xmlns:p14="http://schemas.microsoft.com/office/powerpoint/2010/main" val="3475992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4</a:t>
            </a:fld>
            <a:endParaRPr lang="en-US" altLang="ja-JP"/>
          </a:p>
        </p:txBody>
      </p:sp>
    </p:spTree>
    <p:extLst>
      <p:ext uri="{BB962C8B-B14F-4D97-AF65-F5344CB8AC3E}">
        <p14:creationId xmlns:p14="http://schemas.microsoft.com/office/powerpoint/2010/main" val="22026653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6</a:t>
            </a:fld>
            <a:endParaRPr lang="en-US" altLang="ja-JP"/>
          </a:p>
        </p:txBody>
      </p:sp>
    </p:spTree>
    <p:extLst>
      <p:ext uri="{BB962C8B-B14F-4D97-AF65-F5344CB8AC3E}">
        <p14:creationId xmlns:p14="http://schemas.microsoft.com/office/powerpoint/2010/main" val="2674521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21-19-0021-01-0000</a:t>
            </a:r>
          </a:p>
        </p:txBody>
      </p:sp>
      <p:sp>
        <p:nvSpPr>
          <p:cNvPr id="5" name="Rectangle 92">
            <a:extLst>
              <a:ext uri="{FF2B5EF4-FFF2-40B4-BE49-F238E27FC236}">
                <a16:creationId xmlns:a16="http://schemas.microsoft.com/office/drawing/2014/main"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21-19-0021-01-0000</a:t>
            </a:r>
          </a:p>
        </p:txBody>
      </p:sp>
      <p:sp>
        <p:nvSpPr>
          <p:cNvPr id="5" name="Rectangle 92">
            <a:extLst>
              <a:ext uri="{FF2B5EF4-FFF2-40B4-BE49-F238E27FC236}">
                <a16:creationId xmlns:a16="http://schemas.microsoft.com/office/drawing/2014/main"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4"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21-19-0021-01-0000</a:t>
            </a:r>
          </a:p>
        </p:txBody>
      </p:sp>
      <p:sp>
        <p:nvSpPr>
          <p:cNvPr id="5" name="Rectangle 92">
            <a:extLst>
              <a:ext uri="{FF2B5EF4-FFF2-40B4-BE49-F238E27FC236}">
                <a16:creationId xmlns:a16="http://schemas.microsoft.com/office/drawing/2014/main"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21-19-0021-01-0000</a:t>
            </a:r>
          </a:p>
        </p:txBody>
      </p:sp>
      <p:sp>
        <p:nvSpPr>
          <p:cNvPr id="5" name="Rectangle 92">
            <a:extLst>
              <a:ext uri="{FF2B5EF4-FFF2-40B4-BE49-F238E27FC236}">
                <a16:creationId xmlns:a16="http://schemas.microsoft.com/office/drawing/2014/main"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91">
            <a:extLst>
              <a:ext uri="{FF2B5EF4-FFF2-40B4-BE49-F238E27FC236}">
                <a16:creationId xmlns:a16="http://schemas.microsoft.com/office/drawing/2014/main"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21-19-0021-01-0000</a:t>
            </a:r>
          </a:p>
        </p:txBody>
      </p:sp>
      <p:sp>
        <p:nvSpPr>
          <p:cNvPr id="5" name="Rectangle 92">
            <a:extLst>
              <a:ext uri="{FF2B5EF4-FFF2-40B4-BE49-F238E27FC236}">
                <a16:creationId xmlns:a16="http://schemas.microsoft.com/office/drawing/2014/main"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6"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1"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21-19-0021-01-0000</a:t>
            </a:r>
          </a:p>
        </p:txBody>
      </p:sp>
      <p:sp>
        <p:nvSpPr>
          <p:cNvPr id="6" name="Rectangle 92">
            <a:extLst>
              <a:ext uri="{FF2B5EF4-FFF2-40B4-BE49-F238E27FC236}">
                <a16:creationId xmlns:a16="http://schemas.microsoft.com/office/drawing/2014/main"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21-19-0021-01-0000</a:t>
            </a:r>
          </a:p>
        </p:txBody>
      </p:sp>
      <p:sp>
        <p:nvSpPr>
          <p:cNvPr id="8" name="Rectangle 92">
            <a:extLst>
              <a:ext uri="{FF2B5EF4-FFF2-40B4-BE49-F238E27FC236}">
                <a16:creationId xmlns:a16="http://schemas.microsoft.com/office/drawing/2014/main"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pl-PL"/>
          </a:p>
        </p:txBody>
      </p:sp>
      <p:sp>
        <p:nvSpPr>
          <p:cNvPr id="3" name="Rectangle 91">
            <a:extLst>
              <a:ext uri="{FF2B5EF4-FFF2-40B4-BE49-F238E27FC236}">
                <a16:creationId xmlns:a16="http://schemas.microsoft.com/office/drawing/2014/main"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21-19-0021-01-0000</a:t>
            </a:r>
          </a:p>
        </p:txBody>
      </p:sp>
      <p:sp>
        <p:nvSpPr>
          <p:cNvPr id="4" name="Rectangle 92">
            <a:extLst>
              <a:ext uri="{FF2B5EF4-FFF2-40B4-BE49-F238E27FC236}">
                <a16:creationId xmlns:a16="http://schemas.microsoft.com/office/drawing/2014/main"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21-19-0021-01-0000</a:t>
            </a:r>
          </a:p>
        </p:txBody>
      </p:sp>
      <p:sp>
        <p:nvSpPr>
          <p:cNvPr id="3" name="Rectangle 92">
            <a:extLst>
              <a:ext uri="{FF2B5EF4-FFF2-40B4-BE49-F238E27FC236}">
                <a16:creationId xmlns:a16="http://schemas.microsoft.com/office/drawing/2014/main"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endParaRPr lang="pl-PL"/>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21-19-0021-01-0000</a:t>
            </a:r>
          </a:p>
        </p:txBody>
      </p:sp>
      <p:sp>
        <p:nvSpPr>
          <p:cNvPr id="6" name="Rectangle 92">
            <a:extLst>
              <a:ext uri="{FF2B5EF4-FFF2-40B4-BE49-F238E27FC236}">
                <a16:creationId xmlns:a16="http://schemas.microsoft.com/office/drawing/2014/main"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21-19-0021-01-0000</a:t>
            </a:r>
          </a:p>
        </p:txBody>
      </p:sp>
      <p:sp>
        <p:nvSpPr>
          <p:cNvPr id="6" name="Rectangle 92">
            <a:extLst>
              <a:ext uri="{FF2B5EF4-FFF2-40B4-BE49-F238E27FC236}">
                <a16:creationId xmlns:a16="http://schemas.microsoft.com/office/drawing/2014/main"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3F8F8C-C0FD-4F93-9B6C-846285C94555}"/>
              </a:ext>
            </a:extLst>
          </p:cNvPr>
          <p:cNvSpPr>
            <a:spLocks noGrp="1" noChangeArrowheads="1"/>
          </p:cNvSpPr>
          <p:nvPr>
            <p:ph type="title"/>
          </p:nvPr>
        </p:nvSpPr>
        <p:spPr bwMode="auto">
          <a:xfrm>
            <a:off x="422276"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C35C133-3051-403A-9A72-4BF3A92A24EA}"/>
              </a:ext>
            </a:extLst>
          </p:cNvPr>
          <p:cNvSpPr>
            <a:spLocks noGrp="1" noChangeArrowheads="1"/>
          </p:cNvSpPr>
          <p:nvPr>
            <p:ph type="body" idx="1"/>
          </p:nvPr>
        </p:nvSpPr>
        <p:spPr bwMode="auto">
          <a:xfrm>
            <a:off x="422276"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BA3F0694-D324-4E07-897F-B03B0F333395}"/>
              </a:ext>
            </a:extLst>
          </p:cNvPr>
          <p:cNvSpPr>
            <a:spLocks noGrp="1" noChangeArrowheads="1"/>
          </p:cNvSpPr>
          <p:nvPr>
            <p:ph type="ftr" sz="quarter" idx="3"/>
          </p:nvPr>
        </p:nvSpPr>
        <p:spPr bwMode="auto">
          <a:xfrm>
            <a:off x="380999" y="6400802"/>
            <a:ext cx="2319867"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200">
                <a:latin typeface="+mn-lt"/>
              </a:defRPr>
            </a:lvl1pPr>
          </a:lstStyle>
          <a:p>
            <a:pPr>
              <a:defRPr/>
            </a:pPr>
            <a:r>
              <a:rPr lang="en-US" altLang="pl-PL"/>
              <a:t>21-19-0021-01-0000</a:t>
            </a:r>
          </a:p>
        </p:txBody>
      </p:sp>
      <p:sp>
        <p:nvSpPr>
          <p:cNvPr id="1116" name="Rectangle 92">
            <a:extLst>
              <a:ext uri="{FF2B5EF4-FFF2-40B4-BE49-F238E27FC236}">
                <a16:creationId xmlns:a16="http://schemas.microsoft.com/office/drawing/2014/main" id="{C6F966E7-7AE7-44A4-AC23-89A3A2066606}"/>
              </a:ext>
            </a:extLst>
          </p:cNvPr>
          <p:cNvSpPr>
            <a:spLocks noGrp="1" noChangeArrowheads="1"/>
          </p:cNvSpPr>
          <p:nvPr>
            <p:ph type="sldNum" sz="quarter" idx="4"/>
          </p:nvPr>
        </p:nvSpPr>
        <p:spPr bwMode="auto">
          <a:xfrm>
            <a:off x="7772399" y="6400800"/>
            <a:ext cx="920751"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200">
                <a:latin typeface="Times" panose="02020603050405020304" pitchFamily="18" charset="0"/>
              </a:defRPr>
            </a:lvl1pPr>
          </a:lstStyle>
          <a:p>
            <a:pPr>
              <a:defRPr/>
            </a:pPr>
            <a:fld id="{9471D420-187E-4573-B751-C2C806A44A53}" type="slidenum">
              <a:rPr lang="en-US" altLang="pl-PL" smtClean="0"/>
              <a:pPr>
                <a:defRPr/>
              </a:pPr>
              <a:t>‹#›</a:t>
            </a:fld>
            <a:endParaRPr lang="en-US" altLang="pl-PL" dirty="0"/>
          </a:p>
        </p:txBody>
      </p:sp>
      <p:pic>
        <p:nvPicPr>
          <p:cNvPr id="1030" name="Picture 93" descr="smllieee">
            <a:extLst>
              <a:ext uri="{FF2B5EF4-FFF2-40B4-BE49-F238E27FC236}">
                <a16:creationId xmlns:a16="http://schemas.microsoft.com/office/drawing/2014/main"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4192" y="125410"/>
            <a:ext cx="83189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04430" y="182562"/>
            <a:ext cx="83189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571500" rtl="0" eaLnBrk="0" fontAlgn="base" hangingPunct="0">
        <a:lnSpc>
          <a:spcPct val="90000"/>
        </a:lnSpc>
        <a:spcBef>
          <a:spcPct val="0"/>
        </a:spcBef>
        <a:spcAft>
          <a:spcPct val="0"/>
        </a:spcAft>
        <a:defRPr sz="2700" b="1">
          <a:solidFill>
            <a:schemeClr val="tx1"/>
          </a:solidFill>
          <a:latin typeface="+mj-lt"/>
          <a:ea typeface="+mj-ea"/>
          <a:cs typeface="+mj-cs"/>
        </a:defRPr>
      </a:lvl1pPr>
      <a:lvl2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2pPr>
      <a:lvl3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3pPr>
      <a:lvl4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4pPr>
      <a:lvl5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5pPr>
      <a:lvl6pPr marL="3429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6pPr>
      <a:lvl7pPr marL="6858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7pPr>
      <a:lvl8pPr marL="10287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8pPr>
      <a:lvl9pPr marL="13716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9pPr>
    </p:titleStyle>
    <p:body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p:bodyStyle>
    <p:otherStyle>
      <a:defPPr>
        <a:defRPr lang="pl-P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3AD0C15D-3153-4FA2-9CC8-FCF051CB812A}"/>
              </a:ext>
            </a:extLst>
          </p:cNvPr>
          <p:cNvSpPr>
            <a:spLocks noGrp="1" noChangeArrowheads="1"/>
          </p:cNvSpPr>
          <p:nvPr>
            <p:ph type="body" idx="1"/>
          </p:nvPr>
        </p:nvSpPr>
        <p:spPr>
          <a:xfrm>
            <a:off x="195925" y="1046464"/>
            <a:ext cx="8752150" cy="5169160"/>
          </a:xfrm>
          <a:solidFill>
            <a:srgbClr val="66CCFF"/>
          </a:solidFill>
        </p:spPr>
        <p:txBody>
          <a:bodyPr/>
          <a:lstStyle/>
          <a:p>
            <a:pPr>
              <a:buClr>
                <a:srgbClr val="FAFD00"/>
              </a:buClr>
              <a:buFontTx/>
              <a:buNone/>
            </a:pPr>
            <a:r>
              <a:rPr lang="en-US" altLang="pl-PL" sz="2400" b="1" dirty="0">
                <a:cs typeface="Times New Roman" panose="02020603050405020304" pitchFamily="18" charset="0"/>
              </a:rPr>
              <a:t>IEEE 802.21 MEDIA INDEPENDENT SERVICES </a:t>
            </a:r>
          </a:p>
          <a:p>
            <a:pPr>
              <a:buClr>
                <a:srgbClr val="FAFD00"/>
              </a:buClr>
              <a:buFontTx/>
              <a:buNone/>
            </a:pPr>
            <a:r>
              <a:rPr lang="en-US" altLang="pl-PL" sz="2400" dirty="0">
                <a:cs typeface="Times New Roman" panose="02020603050405020304" pitchFamily="18" charset="0"/>
              </a:rPr>
              <a:t>DCN: 21-19-0021-01-0000</a:t>
            </a:r>
          </a:p>
          <a:p>
            <a:pPr marL="535781" indent="-535781">
              <a:buClr>
                <a:srgbClr val="FAFD00"/>
              </a:buClr>
              <a:buNone/>
            </a:pPr>
            <a:r>
              <a:rPr lang="en-US" altLang="pl-PL" sz="2400" dirty="0">
                <a:cs typeface="Times New Roman" panose="02020603050405020304" pitchFamily="18" charset="0"/>
              </a:rPr>
              <a:t>Title: VR SG meeting plan</a:t>
            </a:r>
            <a:endParaRPr lang="en-US" altLang="pl-PL" sz="2400" b="1" dirty="0">
              <a:cs typeface="Times New Roman" panose="02020603050405020304" pitchFamily="18" charset="0"/>
            </a:endParaRPr>
          </a:p>
          <a:p>
            <a:pPr>
              <a:buClr>
                <a:srgbClr val="FAFD00"/>
              </a:buClr>
              <a:buFontTx/>
              <a:buNone/>
            </a:pPr>
            <a:r>
              <a:rPr lang="en-US" altLang="pl-PL" sz="2400" dirty="0">
                <a:cs typeface="Times New Roman" panose="02020603050405020304" pitchFamily="18" charset="0"/>
              </a:rPr>
              <a:t>Date Submitted: March 10, 2019</a:t>
            </a:r>
          </a:p>
          <a:p>
            <a:pPr>
              <a:buClr>
                <a:srgbClr val="FAFD00"/>
              </a:buClr>
              <a:buFontTx/>
              <a:buNone/>
            </a:pPr>
            <a:r>
              <a:rPr lang="en-US" altLang="pl-PL" sz="2400" dirty="0">
                <a:cs typeface="Times New Roman" panose="02020603050405020304" pitchFamily="18" charset="0"/>
              </a:rPr>
              <a:t>Presented at IEEE 802.21 session #90 in Vancouver, BC, Canada</a:t>
            </a:r>
          </a:p>
          <a:p>
            <a:pPr>
              <a:lnSpc>
                <a:spcPct val="100000"/>
              </a:lnSpc>
              <a:buClr>
                <a:srgbClr val="FAFD00"/>
              </a:buClr>
              <a:buNone/>
            </a:pPr>
            <a:r>
              <a:rPr lang="en-US" altLang="pl-PL" sz="2400" dirty="0">
                <a:cs typeface="Times New Roman" panose="02020603050405020304" pitchFamily="18" charset="0"/>
              </a:rPr>
              <a:t>Authors or Source(s):  </a:t>
            </a:r>
            <a:r>
              <a:rPr lang="en-US" altLang="pl-PL" sz="2400" b="1" dirty="0" err="1">
                <a:ea typeface="ＭＳ Ｐゴシック" panose="020B0600070205080204" pitchFamily="34" charset="-128"/>
                <a:cs typeface="Times New Roman" panose="02020603050405020304" pitchFamily="18" charset="0"/>
              </a:rPr>
              <a:t>Seo</a:t>
            </a:r>
            <a:r>
              <a:rPr lang="en-US" altLang="pl-PL" sz="2400" b="1" dirty="0">
                <a:ea typeface="ＭＳ Ｐゴシック" panose="020B0600070205080204" pitchFamily="34" charset="-128"/>
                <a:cs typeface="Times New Roman" panose="02020603050405020304" pitchFamily="18" charset="0"/>
              </a:rPr>
              <a:t>, Dong-Il Dillon</a:t>
            </a:r>
            <a:r>
              <a:rPr lang="ja-JP" altLang="en-US" sz="2400" b="1" dirty="0">
                <a:ea typeface="ＭＳ Ｐゴシック" panose="020B0600070205080204" pitchFamily="34" charset="-128"/>
                <a:cs typeface="Times New Roman" panose="02020603050405020304" pitchFamily="18" charset="0"/>
              </a:rPr>
              <a:t> </a:t>
            </a:r>
            <a:r>
              <a:rPr lang="en-US" altLang="ja-JP" sz="2400" b="1" dirty="0">
                <a:ea typeface="ＭＳ Ｐゴシック" panose="020B0600070205080204" pitchFamily="34" charset="-128"/>
                <a:cs typeface="Times New Roman" panose="02020603050405020304" pitchFamily="18" charset="0"/>
              </a:rPr>
              <a:t>(</a:t>
            </a:r>
            <a:r>
              <a:rPr lang="en-US" altLang="ja-JP" sz="2400" b="1" dirty="0" err="1">
                <a:ea typeface="ＭＳ Ｐゴシック" panose="020B0600070205080204" pitchFamily="34" charset="-128"/>
                <a:cs typeface="Times New Roman" panose="02020603050405020304" pitchFamily="18" charset="0"/>
              </a:rPr>
              <a:t>VoleR</a:t>
            </a:r>
            <a:r>
              <a:rPr lang="en-US" altLang="ja-JP" sz="2400" b="1" dirty="0">
                <a:ea typeface="ＭＳ Ｐゴシック" panose="020B0600070205080204" pitchFamily="34" charset="-128"/>
                <a:cs typeface="Times New Roman" panose="02020603050405020304" pitchFamily="18" charset="0"/>
              </a:rPr>
              <a:t> Creative)</a:t>
            </a:r>
            <a:endParaRPr lang="en-US" altLang="pl-PL" sz="2400" b="1" dirty="0">
              <a:cs typeface="Times New Roman" panose="02020603050405020304" pitchFamily="18" charset="0"/>
            </a:endParaRPr>
          </a:p>
          <a:p>
            <a:pPr marL="871538" indent="-871538" algn="just">
              <a:buClr>
                <a:srgbClr val="FAFD00"/>
              </a:buClr>
              <a:buNone/>
            </a:pPr>
            <a:r>
              <a:rPr lang="en-US" altLang="pl-PL" sz="2400" dirty="0">
                <a:cs typeface="Times New Roman" panose="02020603050405020304" pitchFamily="18" charset="0"/>
              </a:rPr>
              <a:t>Abstract: This document provides the meeting schedule for the SG and the topics that need to be described during the session.</a:t>
            </a:r>
          </a:p>
        </p:txBody>
      </p:sp>
      <p:sp>
        <p:nvSpPr>
          <p:cNvPr id="2" name="フッター プレースホルダー 1">
            <a:extLst>
              <a:ext uri="{FF2B5EF4-FFF2-40B4-BE49-F238E27FC236}">
                <a16:creationId xmlns:a16="http://schemas.microsoft.com/office/drawing/2014/main" id="{59D88C36-AB78-43AC-82D2-673DD58C073A}"/>
              </a:ext>
            </a:extLst>
          </p:cNvPr>
          <p:cNvSpPr>
            <a:spLocks noGrp="1"/>
          </p:cNvSpPr>
          <p:nvPr>
            <p:ph type="ftr" sz="quarter" idx="10"/>
          </p:nvPr>
        </p:nvSpPr>
        <p:spPr>
          <a:xfrm>
            <a:off x="324437" y="6400802"/>
            <a:ext cx="2319867" cy="258532"/>
          </a:xfrm>
        </p:spPr>
        <p:txBody>
          <a:bodyPr/>
          <a:lstStyle/>
          <a:p>
            <a:pPr eaLnBrk="0" fontAlgn="base" latinLnBrk="0" hangingPunct="0">
              <a:spcBef>
                <a:spcPct val="0"/>
              </a:spcBef>
              <a:spcAft>
                <a:spcPct val="0"/>
              </a:spcAft>
              <a:defRPr/>
            </a:pPr>
            <a:r>
              <a:rPr lang="en-US" altLang="pl-PL">
                <a:solidFill>
                  <a:srgbClr val="000000"/>
                </a:solidFill>
                <a:latin typeface="Times"/>
              </a:rPr>
              <a:t>21-19-0021-01-0000</a:t>
            </a:r>
            <a:endParaRPr lang="en-US" altLang="pl-PL" dirty="0">
              <a:solidFill>
                <a:srgbClr val="000000"/>
              </a:solidFill>
              <a:latin typeface="Times"/>
            </a:endParaRPr>
          </a:p>
        </p:txBody>
      </p:sp>
      <p:sp>
        <p:nvSpPr>
          <p:cNvPr id="3" name="슬라이드 번호 개체 틀 2">
            <a:extLst>
              <a:ext uri="{FF2B5EF4-FFF2-40B4-BE49-F238E27FC236}">
                <a16:creationId xmlns:a16="http://schemas.microsoft.com/office/drawing/2014/main"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0140703B-13AB-45ED-A1B1-2533B9318C0F}"/>
              </a:ext>
            </a:extLst>
          </p:cNvPr>
          <p:cNvSpPr>
            <a:spLocks noGrp="1" noChangeArrowheads="1"/>
          </p:cNvSpPr>
          <p:nvPr>
            <p:ph type="body" idx="1"/>
          </p:nvPr>
        </p:nvSpPr>
        <p:spPr>
          <a:xfrm>
            <a:off x="1428751" y="1600200"/>
            <a:ext cx="6369844" cy="40005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15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15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name any IEEE Standards publication even though it may include portions of this contribution; and at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1500">
                <a:cs typeface="Times New Roman" panose="02020603050405020304" pitchFamily="18" charset="0"/>
              </a:rPr>
              <a:t>The contributor is familiar with IEEE patent policy, as outlined in </a:t>
            </a:r>
            <a:r>
              <a:rPr lang="en-US" altLang="pl-PL" sz="1500">
                <a:cs typeface="Times New Roman" panose="02020603050405020304" pitchFamily="18" charset="0"/>
                <a:hlinkClick r:id="rId3"/>
              </a:rPr>
              <a:t>Section 6.3 of the IEEE-SA Standards Board Operations Manual</a:t>
            </a:r>
            <a:r>
              <a:rPr lang="en-US" altLang="pl-PL" sz="1500">
                <a:solidFill>
                  <a:srgbClr val="000099"/>
                </a:solidFill>
                <a:cs typeface="Times New Roman" panose="02020603050405020304" pitchFamily="18" charset="0"/>
              </a:rPr>
              <a:t> </a:t>
            </a:r>
            <a:r>
              <a:rPr lang="en-US" altLang="pl-PL" sz="1500">
                <a:cs typeface="Times New Roman" panose="02020603050405020304" pitchFamily="18" charset="0"/>
              </a:rPr>
              <a:t>&lt;</a:t>
            </a:r>
            <a:r>
              <a:rPr lang="en-US" altLang="pl-PL" sz="1500">
                <a:cs typeface="Times New Roman" panose="02020603050405020304" pitchFamily="18" charset="0"/>
                <a:hlinkClick r:id="rId3"/>
              </a:rPr>
              <a:t>http://standards.ieee.org/guides/opman/sect6.html#6.3</a:t>
            </a:r>
            <a:r>
              <a:rPr lang="en-US" altLang="pl-PL" sz="1500">
                <a:cs typeface="Times New Roman" panose="02020603050405020304" pitchFamily="18" charset="0"/>
              </a:rPr>
              <a:t>&gt; and in </a:t>
            </a:r>
            <a:r>
              <a:rPr lang="en-US" altLang="pl-PL" sz="1500" i="1">
                <a:cs typeface="Times New Roman" panose="02020603050405020304" pitchFamily="18" charset="0"/>
              </a:rPr>
              <a:t>Understanding Patent Issues During IEEE Standards Development</a:t>
            </a:r>
            <a:r>
              <a:rPr lang="en-US" altLang="pl-PL" sz="1500">
                <a:cs typeface="Times New Roman" panose="02020603050405020304" pitchFamily="18" charset="0"/>
              </a:rPr>
              <a:t> </a:t>
            </a:r>
            <a:r>
              <a:rPr lang="en-US" altLang="pl-PL" sz="1500">
                <a:cs typeface="Times New Roman" panose="02020603050405020304" pitchFamily="18" charset="0"/>
                <a:hlinkClick r:id="rId4"/>
              </a:rPr>
              <a:t>http://standards.ieee.org/board/pat/guide.html</a:t>
            </a:r>
            <a:r>
              <a:rPr lang="en-US" altLang="pl-PL" sz="1500">
                <a:cs typeface="Times New Roman" panose="02020603050405020304" pitchFamily="18" charset="0"/>
              </a:rPr>
              <a:t>&gt;</a:t>
            </a:r>
            <a:r>
              <a:rPr lang="en-US" altLang="pl-PL" sz="1500">
                <a:latin typeface="Times New Roman" panose="02020603050405020304" pitchFamily="18" charset="0"/>
                <a:cs typeface="Times New Roman" panose="02020603050405020304" pitchFamily="18" charset="0"/>
              </a:rPr>
              <a:t> </a:t>
            </a:r>
            <a:endParaRPr lang="en-US" altLang="pl-PL" sz="1500"/>
          </a:p>
        </p:txBody>
      </p:sp>
      <p:sp>
        <p:nvSpPr>
          <p:cNvPr id="5123" name="Rectangle 7">
            <a:extLst>
              <a:ext uri="{FF2B5EF4-FFF2-40B4-BE49-F238E27FC236}">
                <a16:creationId xmlns:a16="http://schemas.microsoft.com/office/drawing/2014/main" id="{51D9E4ED-C36B-4CFF-BCA1-19E7915D227F}"/>
              </a:ext>
            </a:extLst>
          </p:cNvPr>
          <p:cNvSpPr>
            <a:spLocks noChangeArrowheads="1"/>
          </p:cNvSpPr>
          <p:nvPr/>
        </p:nvSpPr>
        <p:spPr bwMode="auto">
          <a:xfrm>
            <a:off x="531846" y="1257300"/>
            <a:ext cx="8161304" cy="5012871"/>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lvl="1" eaLnBrk="0" fontAlgn="base" latinLnBrk="0" hangingPunct="0">
              <a:lnSpc>
                <a:spcPct val="80000"/>
              </a:lnSpc>
              <a:spcBef>
                <a:spcPct val="0"/>
              </a:spcBef>
              <a:spcAft>
                <a:spcPct val="0"/>
              </a:spcAft>
              <a:buClr>
                <a:srgbClr val="618FFD"/>
              </a:buClr>
              <a:buNone/>
            </a:pPr>
            <a:r>
              <a:rPr lang="en-US" altLang="pl-PL" b="1">
                <a:solidFill>
                  <a:srgbClr val="000000"/>
                </a:solidFill>
                <a:cs typeface="Times New Roman" panose="02020603050405020304" pitchFamily="18" charset="0"/>
              </a:rPr>
              <a:t>IEEE 802.21 presentation release statements</a:t>
            </a:r>
            <a:endParaRPr lang="en-US" altLang="pl-PL">
              <a:solidFill>
                <a:srgbClr val="000000"/>
              </a:solidFill>
              <a:cs typeface="Times New Roman" panose="02020603050405020304" pitchFamily="18" charset="0"/>
            </a:endParaRP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name any IEEE Standards publication even though it may include portions of this contribution; and at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is familiar with IEEE patent policy, as stated in </a:t>
            </a:r>
            <a:r>
              <a:rPr lang="en-US" altLang="pl-PL" sz="1800" dirty="0">
                <a:solidFill>
                  <a:srgbClr val="000000"/>
                </a:solidFill>
                <a:cs typeface="Times New Roman" panose="02020603050405020304" pitchFamily="18" charset="0"/>
                <a:hlinkClick r:id="rId3"/>
              </a:rPr>
              <a:t>Section 6 of the IEEE-SA Standards Board bylaws</a:t>
            </a:r>
            <a:r>
              <a:rPr lang="en-US" altLang="pl-PL" sz="1800" dirty="0">
                <a:solidFill>
                  <a:srgbClr val="000099"/>
                </a:solidFill>
                <a:cs typeface="Times New Roman" panose="02020603050405020304" pitchFamily="18" charset="0"/>
              </a:rPr>
              <a:t> </a:t>
            </a:r>
            <a:r>
              <a:rPr lang="en-US" altLang="pl-PL" sz="1800" dirty="0">
                <a:solidFill>
                  <a:srgbClr val="000000"/>
                </a:solidFill>
                <a:cs typeface="Times New Roman" panose="02020603050405020304" pitchFamily="18" charset="0"/>
              </a:rPr>
              <a:t>&lt;</a:t>
            </a:r>
            <a:r>
              <a:rPr lang="en-US" altLang="pl-PL" sz="1800" dirty="0">
                <a:solidFill>
                  <a:srgbClr val="000000"/>
                </a:solidFill>
                <a:cs typeface="Times New Roman" panose="02020603050405020304" pitchFamily="18" charset="0"/>
                <a:hlinkClick r:id="rId5"/>
              </a:rPr>
              <a:t>http://standards.ieee.org/guides/bylaws/sect6-7.html#6</a:t>
            </a:r>
            <a:r>
              <a:rPr lang="en-US" altLang="pl-PL" sz="1800" dirty="0">
                <a:solidFill>
                  <a:srgbClr val="000000"/>
                </a:solidFill>
                <a:cs typeface="Times New Roman" panose="02020603050405020304" pitchFamily="18" charset="0"/>
              </a:rPr>
              <a:t>&gt; and in </a:t>
            </a:r>
            <a:r>
              <a:rPr lang="en-US" altLang="pl-PL" sz="1800" i="1" dirty="0">
                <a:solidFill>
                  <a:srgbClr val="000000"/>
                </a:solidFill>
                <a:cs typeface="Times New Roman" panose="02020603050405020304" pitchFamily="18" charset="0"/>
              </a:rPr>
              <a:t>Understanding Patent Issues During IEEE Standards Development</a:t>
            </a:r>
            <a:r>
              <a:rPr lang="en-US" altLang="pl-PL" sz="1800" dirty="0">
                <a:solidFill>
                  <a:srgbClr val="000000"/>
                </a:solidFill>
                <a:cs typeface="Times New Roman" panose="02020603050405020304" pitchFamily="18" charset="0"/>
              </a:rPr>
              <a:t> </a:t>
            </a:r>
            <a:r>
              <a:rPr lang="en-US" altLang="pl-PL" sz="1800" dirty="0">
                <a:solidFill>
                  <a:srgbClr val="000000"/>
                </a:solidFill>
                <a:cs typeface="Times New Roman" panose="02020603050405020304" pitchFamily="18" charset="0"/>
                <a:hlinkClick r:id="rId6"/>
              </a:rPr>
              <a:t>http://standards.ieee.org/board/pat/faq.pdf</a:t>
            </a:r>
            <a:r>
              <a:rPr lang="en-US" altLang="pl-PL" sz="1800" dirty="0">
                <a:solidFill>
                  <a:srgbClr val="000000"/>
                </a:solidFill>
                <a:cs typeface="Times New Roman" panose="02020603050405020304" pitchFamily="18" charset="0"/>
              </a:rPr>
              <a:t>&gt;</a:t>
            </a:r>
            <a:r>
              <a:rPr lang="en-US" altLang="pl-PL" sz="1800" dirty="0">
                <a:solidFill>
                  <a:srgbClr val="000000"/>
                </a:solidFill>
                <a:latin typeface="Times New Roman" panose="02020603050405020304" pitchFamily="18" charset="0"/>
                <a:cs typeface="Times New Roman" panose="02020603050405020304" pitchFamily="18" charset="0"/>
              </a:rPr>
              <a:t> </a:t>
            </a:r>
            <a:endParaRPr lang="en-US" altLang="pl-PL" sz="1800" dirty="0">
              <a:solidFill>
                <a:srgbClr val="000000"/>
              </a:solidFill>
            </a:endParaRPr>
          </a:p>
        </p:txBody>
      </p:sp>
      <p:sp>
        <p:nvSpPr>
          <p:cNvPr id="2" name="フッター プレースホルダー 1">
            <a:extLst>
              <a:ext uri="{FF2B5EF4-FFF2-40B4-BE49-F238E27FC236}">
                <a16:creationId xmlns:a16="http://schemas.microsoft.com/office/drawing/2014/main" id="{93BA8ADB-4107-462B-83EC-32BB496ED698}"/>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21-19-0021-01-0000</a:t>
            </a:r>
          </a:p>
        </p:txBody>
      </p:sp>
      <p:sp>
        <p:nvSpPr>
          <p:cNvPr id="3" name="슬라이드 번호 개체 틀 2">
            <a:extLst>
              <a:ext uri="{FF2B5EF4-FFF2-40B4-BE49-F238E27FC236}">
                <a16:creationId xmlns:a16="http://schemas.microsoft.com/office/drawing/2014/main" id="{54F84D9B-4F8C-4335-A300-750023436782}"/>
              </a:ext>
            </a:extLst>
          </p:cNvPr>
          <p:cNvSpPr>
            <a:spLocks noGrp="1"/>
          </p:cNvSpPr>
          <p:nvPr>
            <p:ph type="sldNum" sz="quarter" idx="11"/>
          </p:nvPr>
        </p:nvSpPr>
        <p:spPr/>
        <p:txBody>
          <a:bodyPr/>
          <a:lstStyle/>
          <a:p>
            <a:pPr>
              <a:defRPr/>
            </a:pPr>
            <a:fld id="{13D3D877-D406-4E0C-A0B8-A5405FE26974}" type="slidenum">
              <a:rPr lang="en-US" altLang="pl-PL" smtClean="0"/>
              <a:pPr>
                <a:defRPr/>
              </a:pPr>
              <a:t>1</a:t>
            </a:fld>
            <a:endParaRPr lang="en-US" alt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a:extLst>
              <a:ext uri="{FF2B5EF4-FFF2-40B4-BE49-F238E27FC236}">
                <a16:creationId xmlns:a16="http://schemas.microsoft.com/office/drawing/2014/main" id="{C5120919-E8FD-47A4-9609-4B518D1070CA}"/>
              </a:ext>
            </a:extLst>
          </p:cNvPr>
          <p:cNvSpPr>
            <a:spLocks noGrp="1" noChangeArrowheads="1"/>
          </p:cNvSpPr>
          <p:nvPr>
            <p:ph type="title"/>
          </p:nvPr>
        </p:nvSpPr>
        <p:spPr/>
        <p:txBody>
          <a:bodyPr/>
          <a:lstStyle/>
          <a:p>
            <a:r>
              <a:rPr lang="en-US" altLang="ko-KR">
                <a:ea typeface="굴림" panose="020B0600000101010101" pitchFamily="50" charset="-127"/>
              </a:rPr>
              <a:t>Meeting Schedule</a:t>
            </a:r>
            <a:endParaRPr lang="ko-KR" altLang="en-US">
              <a:ea typeface="굴림" panose="020B0600000101010101" pitchFamily="50" charset="-127"/>
            </a:endParaRPr>
          </a:p>
        </p:txBody>
      </p:sp>
      <p:sp>
        <p:nvSpPr>
          <p:cNvPr id="4" name="바닥글 개체 틀 3">
            <a:extLst>
              <a:ext uri="{FF2B5EF4-FFF2-40B4-BE49-F238E27FC236}">
                <a16:creationId xmlns:a16="http://schemas.microsoft.com/office/drawing/2014/main" id="{925A1994-6FEC-4458-847B-1B4E8A349F74}"/>
              </a:ext>
            </a:extLst>
          </p:cNvPr>
          <p:cNvSpPr>
            <a:spLocks noGrp="1"/>
          </p:cNvSpPr>
          <p:nvPr>
            <p:ph type="ftr" sz="quarter" idx="10"/>
          </p:nvPr>
        </p:nvSpPr>
        <p:spPr/>
        <p:txBody>
          <a:bodyPr/>
          <a:lstStyle/>
          <a:p>
            <a:pPr>
              <a:defRPr/>
            </a:pPr>
            <a:r>
              <a:rPr lang="en-US"/>
              <a:t>21-19-0021-01-0000</a:t>
            </a:r>
            <a:endParaRPr lang="en-US" dirty="0"/>
          </a:p>
        </p:txBody>
      </p:sp>
      <p:sp>
        <p:nvSpPr>
          <p:cNvPr id="9220" name="슬라이드 번호 개체 틀 4">
            <a:extLst>
              <a:ext uri="{FF2B5EF4-FFF2-40B4-BE49-F238E27FC236}">
                <a16:creationId xmlns:a16="http://schemas.microsoft.com/office/drawing/2014/main" id="{EAFE09BC-0DED-4712-9899-50C5851F64E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fld id="{72DAF076-03BE-4311-AED6-FEB463F3637A}" type="slidenum">
              <a:rPr kumimoji="0" lang="en-US" altLang="ja-JP" sz="1400" smtClean="0">
                <a:latin typeface="Times" panose="02020603050405020304" pitchFamily="18" charset="0"/>
              </a:rPr>
              <a:pPr/>
              <a:t>2</a:t>
            </a:fld>
            <a:endParaRPr kumimoji="0" lang="en-US" altLang="ja-JP" sz="1400">
              <a:latin typeface="Times" panose="02020603050405020304" pitchFamily="18" charset="0"/>
            </a:endParaRPr>
          </a:p>
        </p:txBody>
      </p:sp>
      <p:graphicFrame>
        <p:nvGraphicFramePr>
          <p:cNvPr id="6" name="표 5">
            <a:extLst>
              <a:ext uri="{FF2B5EF4-FFF2-40B4-BE49-F238E27FC236}">
                <a16:creationId xmlns:a16="http://schemas.microsoft.com/office/drawing/2014/main" id="{A4B464E8-1211-4183-B14B-3A8F2A343694}"/>
              </a:ext>
            </a:extLst>
          </p:cNvPr>
          <p:cNvGraphicFramePr>
            <a:graphicFrameLocks noGrp="1"/>
          </p:cNvGraphicFramePr>
          <p:nvPr>
            <p:extLst>
              <p:ext uri="{D42A27DB-BD31-4B8C-83A1-F6EECF244321}">
                <p14:modId xmlns:p14="http://schemas.microsoft.com/office/powerpoint/2010/main" val="4143236289"/>
              </p:ext>
            </p:extLst>
          </p:nvPr>
        </p:nvGraphicFramePr>
        <p:xfrm>
          <a:off x="788988" y="1446213"/>
          <a:ext cx="7599363" cy="4367214"/>
        </p:xfrm>
        <a:graphic>
          <a:graphicData uri="http://schemas.openxmlformats.org/drawingml/2006/table">
            <a:tbl>
              <a:tblPr firstRow="1" firstCol="1" bandRow="1">
                <a:tableStyleId>{5C22544A-7EE6-4342-B048-85BDC9FD1C3A}</a:tableStyleId>
              </a:tblPr>
              <a:tblGrid>
                <a:gridCol w="1158489">
                  <a:extLst>
                    <a:ext uri="{9D8B030D-6E8A-4147-A177-3AD203B41FA5}">
                      <a16:colId xmlns:a16="http://schemas.microsoft.com/office/drawing/2014/main" val="2221804916"/>
                    </a:ext>
                  </a:extLst>
                </a:gridCol>
                <a:gridCol w="1672416">
                  <a:extLst>
                    <a:ext uri="{9D8B030D-6E8A-4147-A177-3AD203B41FA5}">
                      <a16:colId xmlns:a16="http://schemas.microsoft.com/office/drawing/2014/main" val="2230231539"/>
                    </a:ext>
                  </a:extLst>
                </a:gridCol>
                <a:gridCol w="1555422">
                  <a:extLst>
                    <a:ext uri="{9D8B030D-6E8A-4147-A177-3AD203B41FA5}">
                      <a16:colId xmlns:a16="http://schemas.microsoft.com/office/drawing/2014/main" val="3732631910"/>
                    </a:ext>
                  </a:extLst>
                </a:gridCol>
                <a:gridCol w="1561677">
                  <a:extLst>
                    <a:ext uri="{9D8B030D-6E8A-4147-A177-3AD203B41FA5}">
                      <a16:colId xmlns:a16="http://schemas.microsoft.com/office/drawing/2014/main" val="2611469922"/>
                    </a:ext>
                  </a:extLst>
                </a:gridCol>
                <a:gridCol w="1651359">
                  <a:extLst>
                    <a:ext uri="{9D8B030D-6E8A-4147-A177-3AD203B41FA5}">
                      <a16:colId xmlns:a16="http://schemas.microsoft.com/office/drawing/2014/main" val="3933297342"/>
                    </a:ext>
                  </a:extLst>
                </a:gridCol>
              </a:tblGrid>
              <a:tr h="727869">
                <a:tc>
                  <a:txBody>
                    <a:bodyPr/>
                    <a:lstStyle/>
                    <a:p>
                      <a:pPr algn="ctr">
                        <a:spcAft>
                          <a:spcPts val="0"/>
                        </a:spcAft>
                      </a:pPr>
                      <a:r>
                        <a:rPr lang="en-US" sz="1200" dirty="0">
                          <a:effectLst/>
                        </a:rPr>
                        <a:t>                 </a:t>
                      </a:r>
                      <a:endParaRPr lang="ko-KR" sz="1200" dirty="0">
                        <a:effectLst/>
                        <a:latin typeface="Times New Roman" panose="02020603050405020304" pitchFamily="18" charset="0"/>
                        <a:ea typeface="맑은 고딕" panose="020B0503020000020004" pitchFamily="50" charset="-127"/>
                      </a:endParaRPr>
                    </a:p>
                  </a:txBody>
                  <a:tcPr marL="9524" marR="9524" marT="9527" marB="0"/>
                </a:tc>
                <a:tc>
                  <a:txBody>
                    <a:bodyPr/>
                    <a:lstStyle/>
                    <a:p>
                      <a:pPr algn="ctr">
                        <a:spcAft>
                          <a:spcPts val="0"/>
                        </a:spcAft>
                      </a:pPr>
                      <a:r>
                        <a:rPr lang="en-US" sz="1200" dirty="0">
                          <a:effectLst/>
                        </a:rPr>
                        <a:t>Monday </a:t>
                      </a:r>
                      <a:endParaRPr lang="ko-KR" sz="1200" dirty="0">
                        <a:effectLst/>
                      </a:endParaRPr>
                    </a:p>
                    <a:p>
                      <a:pPr algn="ctr">
                        <a:spcAft>
                          <a:spcPts val="0"/>
                        </a:spcAft>
                      </a:pPr>
                      <a:r>
                        <a:rPr lang="en-US" sz="1200" dirty="0">
                          <a:effectLst/>
                        </a:rPr>
                        <a:t>(Mar 11,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Tuesday </a:t>
                      </a:r>
                      <a:endParaRPr lang="ko-KR" sz="1200" dirty="0">
                        <a:effectLst/>
                      </a:endParaRPr>
                    </a:p>
                    <a:p>
                      <a:pPr algn="ctr">
                        <a:spcAft>
                          <a:spcPts val="0"/>
                        </a:spcAft>
                      </a:pPr>
                      <a:r>
                        <a:rPr lang="en-US" sz="1200" dirty="0">
                          <a:effectLst/>
                        </a:rPr>
                        <a:t>(Mar</a:t>
                      </a:r>
                      <a:r>
                        <a:rPr lang="en-US" altLang="ko-KR" sz="1200" dirty="0">
                          <a:effectLst/>
                        </a:rPr>
                        <a:t> 12</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Wednesday </a:t>
                      </a:r>
                      <a:endParaRPr lang="ko-KR" sz="1200" dirty="0">
                        <a:effectLst/>
                      </a:endParaRPr>
                    </a:p>
                    <a:p>
                      <a:pPr algn="ctr">
                        <a:spcAft>
                          <a:spcPts val="0"/>
                        </a:spcAft>
                      </a:pPr>
                      <a:r>
                        <a:rPr lang="en-US" sz="1200" dirty="0">
                          <a:effectLst/>
                        </a:rPr>
                        <a:t>(</a:t>
                      </a:r>
                      <a:r>
                        <a:rPr lang="en-US" altLang="ko-KR" sz="1200" dirty="0">
                          <a:effectLst/>
                        </a:rPr>
                        <a:t>Mar 13</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Thursday </a:t>
                      </a:r>
                      <a:endParaRPr lang="ko-KR" sz="1200" dirty="0">
                        <a:effectLst/>
                      </a:endParaRPr>
                    </a:p>
                    <a:p>
                      <a:pPr algn="ctr">
                        <a:spcAft>
                          <a:spcPts val="0"/>
                        </a:spcAft>
                      </a:pPr>
                      <a:r>
                        <a:rPr lang="en-US" sz="1200" dirty="0">
                          <a:effectLst/>
                        </a:rPr>
                        <a:t>(</a:t>
                      </a:r>
                      <a:r>
                        <a:rPr lang="en-US" altLang="ko-KR" sz="1200" dirty="0">
                          <a:effectLst/>
                        </a:rPr>
                        <a:t>Mar 14</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713172594"/>
                  </a:ext>
                </a:extLst>
              </a:tr>
              <a:tr h="727869">
                <a:tc>
                  <a:txBody>
                    <a:bodyPr/>
                    <a:lstStyle/>
                    <a:p>
                      <a:pPr algn="ctr">
                        <a:spcAft>
                          <a:spcPts val="0"/>
                        </a:spcAft>
                      </a:pPr>
                      <a:r>
                        <a:rPr lang="en-US" sz="1200" dirty="0">
                          <a:effectLst/>
                        </a:rPr>
                        <a:t>AM-1 </a:t>
                      </a:r>
                      <a:endParaRPr lang="ko-KR" sz="1200" dirty="0">
                        <a:effectLst/>
                      </a:endParaRPr>
                    </a:p>
                    <a:p>
                      <a:pPr algn="ctr">
                        <a:spcAft>
                          <a:spcPts val="0"/>
                        </a:spcAft>
                      </a:pPr>
                      <a:r>
                        <a:rPr lang="en-US" sz="1200" dirty="0">
                          <a:effectLst/>
                        </a:rPr>
                        <a:t>8:00-10:00a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IEEE 802  Wireless EC Plenary (8:00-9:00 AM)</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kern="1200" dirty="0">
                        <a:solidFill>
                          <a:schemeClr val="tx1"/>
                        </a:solidFill>
                        <a:effectLst/>
                        <a:latin typeface="+mn-lt"/>
                        <a:ea typeface="+mn-ea"/>
                        <a:cs typeface="+mn-cs"/>
                      </a:endParaRPr>
                    </a:p>
                  </a:txBody>
                  <a:tcPr marL="9524" marR="9524" marT="9527" marB="0" anchor="ctr"/>
                </a:tc>
                <a:tc>
                  <a:txBody>
                    <a:bodyPr/>
                    <a:lstStyle/>
                    <a:p>
                      <a:pPr algn="ctr">
                        <a:spcAft>
                          <a:spcPts val="0"/>
                        </a:spcAft>
                      </a:pPr>
                      <a:r>
                        <a:rPr lang="en-US" altLang="ko-KR" sz="1200" b="0" kern="1200" dirty="0">
                          <a:solidFill>
                            <a:schemeClr val="tx1"/>
                          </a:solidFill>
                          <a:effectLst/>
                          <a:latin typeface="+mn-lt"/>
                          <a:ea typeface="+mn-ea"/>
                          <a:cs typeface="+mn-cs"/>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456651195"/>
                  </a:ext>
                </a:extLst>
              </a:tr>
              <a:tr h="727869">
                <a:tc>
                  <a:txBody>
                    <a:bodyPr/>
                    <a:lstStyle/>
                    <a:p>
                      <a:pPr algn="ctr">
                        <a:spcAft>
                          <a:spcPts val="0"/>
                        </a:spcAft>
                      </a:pPr>
                      <a:r>
                        <a:rPr lang="en-US" sz="1200">
                          <a:effectLst/>
                        </a:rPr>
                        <a:t>AM-2 </a:t>
                      </a:r>
                      <a:endParaRPr lang="ko-KR" sz="1200">
                        <a:effectLst/>
                      </a:endParaRPr>
                    </a:p>
                    <a:p>
                      <a:pPr algn="ctr">
                        <a:spcAft>
                          <a:spcPts val="0"/>
                        </a:spcAft>
                      </a:pPr>
                      <a:r>
                        <a:rPr lang="en-US" sz="1200">
                          <a:effectLst/>
                        </a:rPr>
                        <a:t>10:30-12:30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Presentation in </a:t>
                      </a:r>
                    </a:p>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IEEE 802.1 WG</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SG Session</a:t>
                      </a: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343726182"/>
                  </a:ext>
                </a:extLst>
              </a:tr>
              <a:tr h="727869">
                <a:tc>
                  <a:txBody>
                    <a:bodyPr/>
                    <a:lstStyle/>
                    <a:p>
                      <a:pPr algn="ctr">
                        <a:spcAft>
                          <a:spcPts val="0"/>
                        </a:spcAft>
                      </a:pPr>
                      <a:r>
                        <a:rPr lang="en-US" sz="1200">
                          <a:effectLst/>
                        </a:rPr>
                        <a:t>PM-1 </a:t>
                      </a:r>
                      <a:endParaRPr lang="ko-KR" sz="1200">
                        <a:effectLst/>
                      </a:endParaRPr>
                    </a:p>
                    <a:p>
                      <a:pPr algn="ctr">
                        <a:spcAft>
                          <a:spcPts val="0"/>
                        </a:spcAft>
                      </a:pPr>
                      <a:r>
                        <a:rPr lang="en-US" sz="1200">
                          <a:effectLst/>
                        </a:rPr>
                        <a:t>1:30 – 3:30p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WG Opening Plenary </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WG Session</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Presentation in </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IEEE 802.3 &amp;</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WG Closing Plenary</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44716993"/>
                  </a:ext>
                </a:extLst>
              </a:tr>
              <a:tr h="727869">
                <a:tc>
                  <a:txBody>
                    <a:bodyPr/>
                    <a:lstStyle/>
                    <a:p>
                      <a:pPr algn="ctr">
                        <a:spcAft>
                          <a:spcPts val="0"/>
                        </a:spcAft>
                      </a:pPr>
                      <a:r>
                        <a:rPr lang="en-US" sz="1200">
                          <a:effectLst/>
                        </a:rPr>
                        <a:t>PM-2 </a:t>
                      </a:r>
                      <a:endParaRPr lang="ko-KR" sz="1200">
                        <a:effectLst/>
                      </a:endParaRPr>
                    </a:p>
                    <a:p>
                      <a:pPr algn="ctr">
                        <a:spcAft>
                          <a:spcPts val="0"/>
                        </a:spcAft>
                      </a:pPr>
                      <a:r>
                        <a:rPr lang="en-US" sz="1200">
                          <a:effectLst/>
                        </a:rPr>
                        <a:t>4:00 – 6:00p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WG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SG Session</a:t>
                      </a:r>
                    </a:p>
                    <a:p>
                      <a:pPr algn="ctr">
                        <a:spcAft>
                          <a:spcPts val="0"/>
                        </a:spcAft>
                      </a:pP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 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1580532084"/>
                  </a:ext>
                </a:extLst>
              </a:tr>
              <a:tr h="727869">
                <a:tc>
                  <a:txBody>
                    <a:bodyPr/>
                    <a:lstStyle/>
                    <a:p>
                      <a:pPr algn="ctr">
                        <a:spcAft>
                          <a:spcPts val="0"/>
                        </a:spcAft>
                      </a:pPr>
                      <a:r>
                        <a:rPr lang="en-US" sz="1200">
                          <a:effectLst/>
                        </a:rPr>
                        <a:t>Eve</a:t>
                      </a:r>
                      <a:endParaRPr lang="ko-KR" sz="1200">
                        <a:effectLst/>
                      </a:endParaRPr>
                    </a:p>
                    <a:p>
                      <a:pPr algn="ctr">
                        <a:spcAft>
                          <a:spcPts val="0"/>
                        </a:spcAft>
                      </a:pPr>
                      <a:r>
                        <a:rPr lang="en-US" sz="1200">
                          <a:effectLst/>
                        </a:rPr>
                        <a:t>6:00-10:30p</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Tutorial</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latin typeface="Times New Roman" panose="02020603050405020304" pitchFamily="18" charset="0"/>
                          <a:ea typeface="맑은 고딕" panose="020B0503020000020004" pitchFamily="50" charset="-127"/>
                        </a:rPr>
                        <a:t>(6:30~7:50 PM)</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Presentation in</a:t>
                      </a:r>
                    </a:p>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NENDICA</a:t>
                      </a:r>
                    </a:p>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(7:30~9:30 PM)</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Networking Social  (6:30 – 9:00 PM)</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9764901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3</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357313"/>
            <a:ext cx="572708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Monday, March 11, 2019, 10:30am-12:30pm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28650" y="1917700"/>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Presentation in IEEE 802.1 WG </a:t>
            </a:r>
          </a:p>
          <a:p>
            <a:pPr marL="857250" lvl="1" indent="-457200">
              <a:lnSpc>
                <a:spcPct val="150000"/>
              </a:lnSpc>
              <a:buFont typeface="Arial" panose="020B0604020202020204" pitchFamily="34" charset="0"/>
              <a:buChar char="•"/>
            </a:pPr>
            <a:r>
              <a:rPr lang="en-US" altLang="ko-KR" sz="2000" dirty="0"/>
              <a:t>Present the material and follow up with any Q&amp;A</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21-19-0021-01-0000</a:t>
            </a:r>
            <a:endParaRPr lang="en-US" dirty="0"/>
          </a:p>
        </p:txBody>
      </p:sp>
    </p:spTree>
    <p:extLst>
      <p:ext uri="{BB962C8B-B14F-4D97-AF65-F5344CB8AC3E}">
        <p14:creationId xmlns:p14="http://schemas.microsoft.com/office/powerpoint/2010/main" val="1930050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4</a:t>
            </a:fld>
            <a:endParaRPr lang="en-US" altLang="ja-JP" sz="1400"/>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1596795"/>
            <a:ext cx="571464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kumimoji="0" lang="en-US" altLang="ja-JP" dirty="0">
                <a:solidFill>
                  <a:schemeClr val="accent2"/>
                </a:solidFill>
                <a:latin typeface="Times New Roman" panose="02020603050405020304" pitchFamily="18" charset="0"/>
              </a:rPr>
              <a:t>Tuesday, </a:t>
            </a:r>
            <a:r>
              <a:rPr lang="en-US" altLang="ja-JP" dirty="0">
                <a:solidFill>
                  <a:schemeClr val="accent2"/>
                </a:solidFill>
                <a:latin typeface="Times New Roman" panose="02020603050405020304" pitchFamily="18" charset="0"/>
              </a:rPr>
              <a:t>March </a:t>
            </a:r>
            <a:r>
              <a:rPr kumimoji="0" lang="en-US" altLang="ja-JP" dirty="0">
                <a:solidFill>
                  <a:schemeClr val="accent2"/>
                </a:solidFill>
                <a:latin typeface="Times New Roman" panose="02020603050405020304" pitchFamily="18" charset="0"/>
              </a:rPr>
              <a:t>12, 2019, 10:30am-12:30pm</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21-19-0021-01-0000</a:t>
            </a:r>
            <a:endParaRPr lang="en-US" dirty="0"/>
          </a:p>
        </p:txBody>
      </p:sp>
      <p:sp>
        <p:nvSpPr>
          <p:cNvPr id="10" name="TextBox 1">
            <a:extLst>
              <a:ext uri="{FF2B5EF4-FFF2-40B4-BE49-F238E27FC236}">
                <a16:creationId xmlns:a16="http://schemas.microsoft.com/office/drawing/2014/main" id="{39836CA4-3870-4D1F-A4BB-C779A6C0625C}"/>
              </a:ext>
            </a:extLst>
          </p:cNvPr>
          <p:cNvSpPr txBox="1">
            <a:spLocks noChangeArrowheads="1"/>
          </p:cNvSpPr>
          <p:nvPr/>
        </p:nvSpPr>
        <p:spPr bwMode="auto">
          <a:xfrm>
            <a:off x="628650" y="2158165"/>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Begin drafting the PAR and the CSD</a:t>
            </a:r>
          </a:p>
          <a:p>
            <a:pPr marL="857250" lvl="1" indent="-457200">
              <a:lnSpc>
                <a:spcPct val="150000"/>
              </a:lnSpc>
              <a:buFont typeface="Arial" panose="020B0604020202020204" pitchFamily="34" charset="0"/>
              <a:buChar char="•"/>
            </a:pPr>
            <a:r>
              <a:rPr lang="en-US" altLang="ko-KR" sz="2000" dirty="0"/>
              <a:t>Discuss the content for the PAR and the CSD</a:t>
            </a:r>
          </a:p>
        </p:txBody>
      </p:sp>
      <p:sp>
        <p:nvSpPr>
          <p:cNvPr id="11" name="Text Box 65">
            <a:extLst>
              <a:ext uri="{FF2B5EF4-FFF2-40B4-BE49-F238E27FC236}">
                <a16:creationId xmlns:a16="http://schemas.microsoft.com/office/drawing/2014/main" id="{3959B0BD-D026-4D97-AD8E-6AA1CBD226F1}"/>
              </a:ext>
            </a:extLst>
          </p:cNvPr>
          <p:cNvSpPr txBox="1">
            <a:spLocks noChangeArrowheads="1"/>
          </p:cNvSpPr>
          <p:nvPr/>
        </p:nvSpPr>
        <p:spPr bwMode="auto">
          <a:xfrm>
            <a:off x="266700" y="4830717"/>
            <a:ext cx="571464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kumimoji="0" lang="en-US" altLang="ja-JP" dirty="0">
                <a:solidFill>
                  <a:schemeClr val="accent2"/>
                </a:solidFill>
                <a:latin typeface="Times New Roman" panose="02020603050405020304" pitchFamily="18" charset="0"/>
              </a:rPr>
              <a:t>Tuesday, </a:t>
            </a:r>
            <a:r>
              <a:rPr lang="en-US" altLang="ja-JP" dirty="0">
                <a:solidFill>
                  <a:schemeClr val="accent2"/>
                </a:solidFill>
                <a:latin typeface="Times New Roman" panose="02020603050405020304" pitchFamily="18" charset="0"/>
              </a:rPr>
              <a:t>March </a:t>
            </a:r>
            <a:r>
              <a:rPr kumimoji="0" lang="en-US" altLang="ja-JP" dirty="0">
                <a:solidFill>
                  <a:schemeClr val="accent2"/>
                </a:solidFill>
                <a:latin typeface="Times New Roman" panose="02020603050405020304" pitchFamily="18" charset="0"/>
              </a:rPr>
              <a:t>12, 2019, 07:30pm-09:30pm</a:t>
            </a:r>
          </a:p>
        </p:txBody>
      </p:sp>
      <p:sp>
        <p:nvSpPr>
          <p:cNvPr id="12" name="TextBox 1">
            <a:extLst>
              <a:ext uri="{FF2B5EF4-FFF2-40B4-BE49-F238E27FC236}">
                <a16:creationId xmlns:a16="http://schemas.microsoft.com/office/drawing/2014/main" id="{D85FF0AC-DDE2-4AF1-8A05-ABB0C73B15FB}"/>
              </a:ext>
            </a:extLst>
          </p:cNvPr>
          <p:cNvSpPr txBox="1">
            <a:spLocks noChangeArrowheads="1"/>
          </p:cNvSpPr>
          <p:nvPr/>
        </p:nvSpPr>
        <p:spPr bwMode="auto">
          <a:xfrm>
            <a:off x="628650" y="5392087"/>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Presentation in IEEE 802.1 NENDICA</a:t>
            </a:r>
          </a:p>
          <a:p>
            <a:pPr marL="857250" lvl="1" indent="-457200">
              <a:lnSpc>
                <a:spcPct val="150000"/>
              </a:lnSpc>
              <a:buFont typeface="Arial" panose="020B0604020202020204" pitchFamily="34" charset="0"/>
              <a:buChar char="•"/>
            </a:pPr>
            <a:r>
              <a:rPr lang="en-US" altLang="ko-KR" sz="2000" dirty="0"/>
              <a:t>Present the material and follow up with any Q&amp;A</a:t>
            </a:r>
          </a:p>
        </p:txBody>
      </p:sp>
      <p:sp>
        <p:nvSpPr>
          <p:cNvPr id="13" name="Text Box 65">
            <a:extLst>
              <a:ext uri="{FF2B5EF4-FFF2-40B4-BE49-F238E27FC236}">
                <a16:creationId xmlns:a16="http://schemas.microsoft.com/office/drawing/2014/main" id="{BC67AC50-06DE-4A99-9529-0CE0C30ED9C8}"/>
              </a:ext>
            </a:extLst>
          </p:cNvPr>
          <p:cNvSpPr txBox="1">
            <a:spLocks noChangeArrowheads="1"/>
          </p:cNvSpPr>
          <p:nvPr/>
        </p:nvSpPr>
        <p:spPr bwMode="auto">
          <a:xfrm>
            <a:off x="266700" y="3213756"/>
            <a:ext cx="58188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kumimoji="0" lang="en-US" altLang="ja-JP" dirty="0">
                <a:solidFill>
                  <a:schemeClr val="accent2"/>
                </a:solidFill>
                <a:latin typeface="Times New Roman" panose="02020603050405020304" pitchFamily="18" charset="0"/>
              </a:rPr>
              <a:t>Tuesday, </a:t>
            </a:r>
            <a:r>
              <a:rPr lang="en-US" altLang="ja-JP" dirty="0">
                <a:solidFill>
                  <a:schemeClr val="accent2"/>
                </a:solidFill>
                <a:latin typeface="Times New Roman" panose="02020603050405020304" pitchFamily="18" charset="0"/>
              </a:rPr>
              <a:t>March </a:t>
            </a:r>
            <a:r>
              <a:rPr kumimoji="0" lang="en-US" altLang="ja-JP" dirty="0">
                <a:solidFill>
                  <a:schemeClr val="accent2"/>
                </a:solidFill>
                <a:latin typeface="Times New Roman" panose="02020603050405020304" pitchFamily="18" charset="0"/>
              </a:rPr>
              <a:t>12, 2019, 01:30pm-03:30pm</a:t>
            </a:r>
          </a:p>
        </p:txBody>
      </p:sp>
      <p:sp>
        <p:nvSpPr>
          <p:cNvPr id="14" name="TextBox 1">
            <a:extLst>
              <a:ext uri="{FF2B5EF4-FFF2-40B4-BE49-F238E27FC236}">
                <a16:creationId xmlns:a16="http://schemas.microsoft.com/office/drawing/2014/main" id="{4E8A896E-C395-4A3E-A448-BDCFE313171A}"/>
              </a:ext>
            </a:extLst>
          </p:cNvPr>
          <p:cNvSpPr txBox="1">
            <a:spLocks noChangeArrowheads="1"/>
          </p:cNvSpPr>
          <p:nvPr/>
        </p:nvSpPr>
        <p:spPr bwMode="auto">
          <a:xfrm>
            <a:off x="628650" y="3775126"/>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Begin drafting the PAR and the CSD</a:t>
            </a:r>
          </a:p>
          <a:p>
            <a:pPr marL="857250" lvl="1" indent="-457200">
              <a:lnSpc>
                <a:spcPct val="150000"/>
              </a:lnSpc>
              <a:buFont typeface="Arial" panose="020B0604020202020204" pitchFamily="34" charset="0"/>
              <a:buChar char="•"/>
            </a:pPr>
            <a:r>
              <a:rPr lang="en-US" altLang="ko-KR" sz="2000" dirty="0"/>
              <a:t>Discuss the content for the PAR and the CSD</a:t>
            </a:r>
          </a:p>
        </p:txBody>
      </p:sp>
    </p:spTree>
    <p:extLst>
      <p:ext uri="{BB962C8B-B14F-4D97-AF65-F5344CB8AC3E}">
        <p14:creationId xmlns:p14="http://schemas.microsoft.com/office/powerpoint/2010/main" val="3285767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5</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686497"/>
            <a:ext cx="61288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March 13, 2019, 10:30am-12:30pm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37794" y="2246884"/>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Continue drafting the PAR and the CSD</a:t>
            </a:r>
          </a:p>
          <a:p>
            <a:pPr marL="857250" lvl="1" indent="-457200">
              <a:lnSpc>
                <a:spcPct val="150000"/>
              </a:lnSpc>
              <a:buFont typeface="Arial" panose="020B0604020202020204" pitchFamily="34" charset="0"/>
              <a:buChar char="•"/>
            </a:pPr>
            <a:r>
              <a:rPr lang="en-US" altLang="ko-KR" sz="2000" dirty="0"/>
              <a:t>Discuss the content for the PAR and the CSD</a:t>
            </a:r>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3781552"/>
            <a:ext cx="582108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March 13, 2019, 4:00pm-6:00pm</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21-19-0021-01-0000</a:t>
            </a:r>
            <a:endParaRPr lang="en-US" dirty="0"/>
          </a:p>
        </p:txBody>
      </p:sp>
      <p:sp>
        <p:nvSpPr>
          <p:cNvPr id="10" name="TextBox 1">
            <a:extLst>
              <a:ext uri="{FF2B5EF4-FFF2-40B4-BE49-F238E27FC236}">
                <a16:creationId xmlns:a16="http://schemas.microsoft.com/office/drawing/2014/main" id="{68712655-5AA7-4666-86BD-A13720EBB168}"/>
              </a:ext>
            </a:extLst>
          </p:cNvPr>
          <p:cNvSpPr txBox="1">
            <a:spLocks noChangeArrowheads="1"/>
          </p:cNvSpPr>
          <p:nvPr/>
        </p:nvSpPr>
        <p:spPr bwMode="auto">
          <a:xfrm>
            <a:off x="639366" y="4331778"/>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Continue drafting the PAR and the CSD</a:t>
            </a:r>
          </a:p>
          <a:p>
            <a:pPr marL="857250" lvl="1" indent="-457200">
              <a:lnSpc>
                <a:spcPct val="150000"/>
              </a:lnSpc>
              <a:buFont typeface="Arial" panose="020B0604020202020204" pitchFamily="34" charset="0"/>
              <a:buChar char="•"/>
            </a:pPr>
            <a:r>
              <a:rPr lang="en-US" altLang="ko-KR" sz="2000" dirty="0"/>
              <a:t>Discuss the content for the PAR and the CSD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6</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686497"/>
            <a:ext cx="588096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Thursday, March 14, 2019, 10:30am-12:30pm</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21-19-0021-01-0000</a:t>
            </a:r>
            <a:endParaRPr lang="en-US" dirty="0"/>
          </a:p>
        </p:txBody>
      </p:sp>
      <p:sp>
        <p:nvSpPr>
          <p:cNvPr id="12" name="TextBox 1">
            <a:extLst>
              <a:ext uri="{FF2B5EF4-FFF2-40B4-BE49-F238E27FC236}">
                <a16:creationId xmlns:a16="http://schemas.microsoft.com/office/drawing/2014/main" id="{D3E2135D-03FD-4933-B985-C5CDD91EBDA1}"/>
              </a:ext>
            </a:extLst>
          </p:cNvPr>
          <p:cNvSpPr txBox="1">
            <a:spLocks noChangeArrowheads="1"/>
          </p:cNvSpPr>
          <p:nvPr/>
        </p:nvSpPr>
        <p:spPr bwMode="auto">
          <a:xfrm>
            <a:off x="637794" y="2246884"/>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Presentation</a:t>
            </a:r>
            <a:r>
              <a:rPr lang="ko-KR" altLang="en-US" sz="2000" dirty="0"/>
              <a:t> </a:t>
            </a:r>
            <a:r>
              <a:rPr lang="en-US" altLang="ko-KR" sz="2000" dirty="0"/>
              <a:t>by</a:t>
            </a:r>
            <a:r>
              <a:rPr lang="ko-KR" altLang="en-US" sz="2000" dirty="0"/>
              <a:t> </a:t>
            </a:r>
            <a:r>
              <a:rPr lang="en-US" altLang="ko-KR" sz="2000"/>
              <a:t>Vinayagam</a:t>
            </a:r>
            <a:endParaRPr lang="en-US" altLang="ko-KR" sz="2000" dirty="0"/>
          </a:p>
          <a:p>
            <a:pPr marL="457200" indent="-457200">
              <a:lnSpc>
                <a:spcPct val="150000"/>
              </a:lnSpc>
              <a:buFont typeface="Wingdings" panose="05000000000000000000" pitchFamily="2" charset="2"/>
              <a:buChar char="l"/>
            </a:pPr>
            <a:r>
              <a:rPr lang="en-US" altLang="ko-KR" sz="2000" dirty="0"/>
              <a:t>Close Plenary for SG</a:t>
            </a:r>
          </a:p>
        </p:txBody>
      </p:sp>
    </p:spTree>
    <p:extLst>
      <p:ext uri="{BB962C8B-B14F-4D97-AF65-F5344CB8AC3E}">
        <p14:creationId xmlns:p14="http://schemas.microsoft.com/office/powerpoint/2010/main" val="975111191"/>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3250</TotalTime>
  <Words>824</Words>
  <Application>Microsoft Office PowerPoint</Application>
  <PresentationFormat>화면 슬라이드 쇼(4:3)</PresentationFormat>
  <Paragraphs>104</Paragraphs>
  <Slides>7</Slides>
  <Notes>6</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7</vt:i4>
      </vt:variant>
    </vt:vector>
  </HeadingPairs>
  <TitlesOfParts>
    <vt:vector size="14" baseType="lpstr">
      <vt:lpstr>Rotis Sans Serif for Nokia</vt:lpstr>
      <vt:lpstr>맑은 고딕</vt:lpstr>
      <vt:lpstr>Arial</vt:lpstr>
      <vt:lpstr>Times</vt:lpstr>
      <vt:lpstr>Times New Roman</vt:lpstr>
      <vt:lpstr>Wingdings</vt:lpstr>
      <vt:lpstr>blank presentation</vt:lpstr>
      <vt:lpstr>PowerPoint 프레젠테이션</vt:lpstr>
      <vt:lpstr>PowerPoint 프레젠테이션</vt:lpstr>
      <vt:lpstr>Meeting Schedule</vt:lpstr>
      <vt:lpstr>Network Enablers for seamless  HMD based VR Content Service SG</vt:lpstr>
      <vt:lpstr>Network Enablers for seamless  HMD based VR Content Service SG</vt:lpstr>
      <vt:lpstr>Network Enablers for seamless  HMD based VR Content Service SG</vt:lpstr>
      <vt:lpstr>Network Enablers for seamless  HMD based VR Content Service SG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동일 서</cp:lastModifiedBy>
  <cp:revision>267</cp:revision>
  <dcterms:created xsi:type="dcterms:W3CDTF">2017-08-15T12:18:13Z</dcterms:created>
  <dcterms:modified xsi:type="dcterms:W3CDTF">2019-03-12T19:20:21Z</dcterms:modified>
</cp:coreProperties>
</file>