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8"/>
  </p:notesMasterIdLst>
  <p:sldIdLst>
    <p:sldId id="348" r:id="rId2"/>
    <p:sldId id="349" r:id="rId3"/>
    <p:sldId id="337" r:id="rId4"/>
    <p:sldId id="350" r:id="rId5"/>
    <p:sldId id="331" r:id="rId6"/>
    <p:sldId id="354" r:id="rId7"/>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2121" autoAdjust="0"/>
  </p:normalViewPr>
  <p:slideViewPr>
    <p:cSldViewPr snapToGrid="0">
      <p:cViewPr varScale="1">
        <p:scale>
          <a:sx n="102" d="100"/>
          <a:sy n="102" d="100"/>
        </p:scale>
        <p:origin x="1554" y="96"/>
      </p:cViewPr>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2019-03-11</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3</a:t>
            </a:fld>
            <a:endParaRPr lang="en-US" altLang="ja-JP"/>
          </a:p>
        </p:txBody>
      </p:sp>
    </p:spTree>
    <p:extLst>
      <p:ext uri="{BB962C8B-B14F-4D97-AF65-F5344CB8AC3E}">
        <p14:creationId xmlns:p14="http://schemas.microsoft.com/office/powerpoint/2010/main" val="347599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5</a:t>
            </a:fld>
            <a:endParaRPr lang="en-US" altLang="ja-JP"/>
          </a:p>
        </p:txBody>
      </p:sp>
    </p:spTree>
    <p:extLst>
      <p:ext uri="{BB962C8B-B14F-4D97-AF65-F5344CB8AC3E}">
        <p14:creationId xmlns:p14="http://schemas.microsoft.com/office/powerpoint/2010/main" val="2674521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21-19-0021-00-0000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21-19-0021-00-0000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21-19-0021-00-0000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21-19-0021-00-0000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21-19-0021-00-0000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21-19-0021-00-0000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21-19-0021-00-0000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21-19-0021-00-0000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21-19-0021-00-0000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21-19-0021-00-0000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21-19-0021-00-0000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21-19-0021-00-0000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21-19-0021-00-0000</a:t>
            </a:r>
          </a:p>
          <a:p>
            <a:pPr marL="535781" indent="-535781">
              <a:buClr>
                <a:srgbClr val="FAFD00"/>
              </a:buClr>
              <a:buNone/>
            </a:pPr>
            <a:r>
              <a:rPr lang="en-US" altLang="pl-PL" sz="2400" dirty="0">
                <a:cs typeface="Times New Roman" panose="02020603050405020304" pitchFamily="18" charset="0"/>
              </a:rPr>
              <a:t>Title: VR SG meeting plan</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March 10, 2019</a:t>
            </a:r>
          </a:p>
          <a:p>
            <a:pPr>
              <a:buClr>
                <a:srgbClr val="FAFD00"/>
              </a:buClr>
              <a:buFontTx/>
              <a:buNone/>
            </a:pPr>
            <a:r>
              <a:rPr lang="en-US" altLang="pl-PL" sz="2400" dirty="0">
                <a:cs typeface="Times New Roman" panose="02020603050405020304" pitchFamily="18" charset="0"/>
              </a:rPr>
              <a:t>Presented at IEEE 802.21 session #90 in Vancouver, BC, Canada</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VoleR</a:t>
            </a:r>
            <a:r>
              <a:rPr lang="en-US" altLang="ja-JP" sz="2400" b="1" dirty="0">
                <a:ea typeface="ＭＳ Ｐゴシック" panose="020B0600070205080204" pitchFamily="34" charset="-128"/>
                <a:cs typeface="Times New Roman" panose="02020603050405020304" pitchFamily="18" charset="0"/>
              </a:rPr>
              <a:t> Creative)</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meeting schedule for the SG and the topics that need to be described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a:xfrm>
            <a:off x="324437" y="6400802"/>
            <a:ext cx="2319867" cy="258532"/>
          </a:xfrm>
        </p:spPr>
        <p:txBody>
          <a:bodyPr/>
          <a:lstStyle/>
          <a:p>
            <a:pPr eaLnBrk="0" fontAlgn="base" latinLnBrk="0" hangingPunct="0">
              <a:spcBef>
                <a:spcPct val="0"/>
              </a:spcBef>
              <a:spcAft>
                <a:spcPct val="0"/>
              </a:spcAft>
              <a:defRPr/>
            </a:pPr>
            <a:r>
              <a:rPr lang="en-US" altLang="pl-PL">
                <a:solidFill>
                  <a:srgbClr val="000000"/>
                </a:solidFill>
                <a:latin typeface="Times"/>
              </a:rPr>
              <a:t>21-19-0021-00-0000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21-19-0021-00-0000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a:ea typeface="굴림" panose="020B0600000101010101" pitchFamily="50" charset="-127"/>
              </a:rPr>
              <a:t>Meeting Schedule</a:t>
            </a:r>
            <a:endParaRPr lang="ko-KR" altLang="en-US">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21-19-0021-00-0000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2</a:t>
            </a:fld>
            <a:endParaRPr kumimoji="0" lang="en-US" altLang="ja-JP" sz="1400">
              <a:latin typeface="Times" panose="02020603050405020304" pitchFamily="18" charset="0"/>
            </a:endParaRPr>
          </a:p>
        </p:txBody>
      </p:sp>
      <p:graphicFrame>
        <p:nvGraphicFramePr>
          <p:cNvPr id="6" name="표 5">
            <a:extLst>
              <a:ext uri="{FF2B5EF4-FFF2-40B4-BE49-F238E27FC236}">
                <a16:creationId xmlns:a16="http://schemas.microsoft.com/office/drawing/2014/main" id="{A4B464E8-1211-4183-B14B-3A8F2A343694}"/>
              </a:ext>
            </a:extLst>
          </p:cNvPr>
          <p:cNvGraphicFramePr>
            <a:graphicFrameLocks noGrp="1"/>
          </p:cNvGraphicFramePr>
          <p:nvPr>
            <p:extLst>
              <p:ext uri="{D42A27DB-BD31-4B8C-83A1-F6EECF244321}">
                <p14:modId xmlns:p14="http://schemas.microsoft.com/office/powerpoint/2010/main" val="3675054238"/>
              </p:ext>
            </p:extLst>
          </p:nvPr>
        </p:nvGraphicFramePr>
        <p:xfrm>
          <a:off x="788988" y="1446213"/>
          <a:ext cx="7599363" cy="4367214"/>
        </p:xfrm>
        <a:graphic>
          <a:graphicData uri="http://schemas.openxmlformats.org/drawingml/2006/table">
            <a:tbl>
              <a:tblPr firstRow="1" firstCol="1" bandRow="1">
                <a:tableStyleId>{5C22544A-7EE6-4342-B048-85BDC9FD1C3A}</a:tableStyleId>
              </a:tblPr>
              <a:tblGrid>
                <a:gridCol w="1158489">
                  <a:extLst>
                    <a:ext uri="{9D8B030D-6E8A-4147-A177-3AD203B41FA5}">
                      <a16:colId xmlns:a16="http://schemas.microsoft.com/office/drawing/2014/main" val="2221804916"/>
                    </a:ext>
                  </a:extLst>
                </a:gridCol>
                <a:gridCol w="1672416">
                  <a:extLst>
                    <a:ext uri="{9D8B030D-6E8A-4147-A177-3AD203B41FA5}">
                      <a16:colId xmlns:a16="http://schemas.microsoft.com/office/drawing/2014/main" val="2230231539"/>
                    </a:ext>
                  </a:extLst>
                </a:gridCol>
                <a:gridCol w="1555422">
                  <a:extLst>
                    <a:ext uri="{9D8B030D-6E8A-4147-A177-3AD203B41FA5}">
                      <a16:colId xmlns:a16="http://schemas.microsoft.com/office/drawing/2014/main" val="3732631910"/>
                    </a:ext>
                  </a:extLst>
                </a:gridCol>
                <a:gridCol w="1561677">
                  <a:extLst>
                    <a:ext uri="{9D8B030D-6E8A-4147-A177-3AD203B41FA5}">
                      <a16:colId xmlns:a16="http://schemas.microsoft.com/office/drawing/2014/main" val="2611469922"/>
                    </a:ext>
                  </a:extLst>
                </a:gridCol>
                <a:gridCol w="1651359">
                  <a:extLst>
                    <a:ext uri="{9D8B030D-6E8A-4147-A177-3AD203B41FA5}">
                      <a16:colId xmlns:a16="http://schemas.microsoft.com/office/drawing/2014/main" val="3933297342"/>
                    </a:ext>
                  </a:extLst>
                </a:gridCol>
              </a:tblGrid>
              <a:tr h="727869">
                <a:tc>
                  <a:txBody>
                    <a:bodyPr/>
                    <a:lstStyle/>
                    <a:p>
                      <a:pPr algn="ctr">
                        <a:spcAft>
                          <a:spcPts val="0"/>
                        </a:spcAft>
                      </a:pPr>
                      <a:r>
                        <a:rPr lang="en-US" sz="1200" dirty="0">
                          <a:effectLst/>
                        </a:rPr>
                        <a:t>                 </a:t>
                      </a:r>
                      <a:endParaRPr lang="ko-KR" sz="1200" dirty="0">
                        <a:effectLst/>
                        <a:latin typeface="Times New Roman" panose="02020603050405020304" pitchFamily="18" charset="0"/>
                        <a:ea typeface="맑은 고딕" panose="020B0503020000020004" pitchFamily="50" charset="-127"/>
                      </a:endParaRPr>
                    </a:p>
                  </a:txBody>
                  <a:tcPr marL="9524" marR="9524" marT="9527" marB="0"/>
                </a:tc>
                <a:tc>
                  <a:txBody>
                    <a:bodyPr/>
                    <a:lstStyle/>
                    <a:p>
                      <a:pPr algn="ctr">
                        <a:spcAft>
                          <a:spcPts val="0"/>
                        </a:spcAft>
                      </a:pPr>
                      <a:r>
                        <a:rPr lang="en-US" sz="1200" dirty="0">
                          <a:effectLst/>
                        </a:rPr>
                        <a:t>Monday </a:t>
                      </a:r>
                      <a:endParaRPr lang="ko-KR" sz="1200" dirty="0">
                        <a:effectLst/>
                      </a:endParaRPr>
                    </a:p>
                    <a:p>
                      <a:pPr algn="ctr">
                        <a:spcAft>
                          <a:spcPts val="0"/>
                        </a:spcAft>
                      </a:pPr>
                      <a:r>
                        <a:rPr lang="en-US" sz="1200" dirty="0">
                          <a:effectLst/>
                        </a:rPr>
                        <a:t>(Mar 11,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Tuesday </a:t>
                      </a:r>
                      <a:endParaRPr lang="ko-KR" sz="1200" dirty="0">
                        <a:effectLst/>
                      </a:endParaRPr>
                    </a:p>
                    <a:p>
                      <a:pPr algn="ctr">
                        <a:spcAft>
                          <a:spcPts val="0"/>
                        </a:spcAft>
                      </a:pPr>
                      <a:r>
                        <a:rPr lang="en-US" sz="1200" dirty="0">
                          <a:effectLst/>
                        </a:rPr>
                        <a:t>(Mar</a:t>
                      </a:r>
                      <a:r>
                        <a:rPr lang="en-US" altLang="ko-KR" sz="1200" dirty="0">
                          <a:effectLst/>
                        </a:rPr>
                        <a:t> 12</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Wednesday </a:t>
                      </a:r>
                      <a:endParaRPr lang="ko-KR" sz="1200" dirty="0">
                        <a:effectLst/>
                      </a:endParaRPr>
                    </a:p>
                    <a:p>
                      <a:pPr algn="ctr">
                        <a:spcAft>
                          <a:spcPts val="0"/>
                        </a:spcAft>
                      </a:pPr>
                      <a:r>
                        <a:rPr lang="en-US" sz="1200" dirty="0">
                          <a:effectLst/>
                        </a:rPr>
                        <a:t>(</a:t>
                      </a:r>
                      <a:r>
                        <a:rPr lang="en-US" altLang="ko-KR" sz="1200" dirty="0">
                          <a:effectLst/>
                        </a:rPr>
                        <a:t>Mar 13</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Thursday </a:t>
                      </a:r>
                      <a:endParaRPr lang="ko-KR" sz="1200" dirty="0">
                        <a:effectLst/>
                      </a:endParaRPr>
                    </a:p>
                    <a:p>
                      <a:pPr algn="ctr">
                        <a:spcAft>
                          <a:spcPts val="0"/>
                        </a:spcAft>
                      </a:pPr>
                      <a:r>
                        <a:rPr lang="en-US" sz="1200" dirty="0">
                          <a:effectLst/>
                        </a:rPr>
                        <a:t>(</a:t>
                      </a:r>
                      <a:r>
                        <a:rPr lang="en-US" altLang="ko-KR" sz="1200" dirty="0">
                          <a:effectLst/>
                        </a:rPr>
                        <a:t>Mar 14</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713172594"/>
                  </a:ext>
                </a:extLst>
              </a:tr>
              <a:tr h="727869">
                <a:tc>
                  <a:txBody>
                    <a:bodyPr/>
                    <a:lstStyle/>
                    <a:p>
                      <a:pPr algn="ctr">
                        <a:spcAft>
                          <a:spcPts val="0"/>
                        </a:spcAft>
                      </a:pPr>
                      <a:r>
                        <a:rPr lang="en-US" sz="1200" dirty="0">
                          <a:effectLst/>
                        </a:rPr>
                        <a:t>AM-1 </a:t>
                      </a:r>
                      <a:endParaRPr lang="ko-KR" sz="1200" dirty="0">
                        <a:effectLst/>
                      </a:endParaRPr>
                    </a:p>
                    <a:p>
                      <a:pPr algn="ctr">
                        <a:spcAft>
                          <a:spcPts val="0"/>
                        </a:spcAft>
                      </a:pPr>
                      <a:r>
                        <a:rPr lang="en-US" sz="1200" dirty="0">
                          <a:effectLst/>
                        </a:rPr>
                        <a:t>8:00-10:00a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IEEE 802  Wireless EC Plenary (8:00-9:00 AM)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kern="1200" dirty="0">
                        <a:solidFill>
                          <a:schemeClr val="tx1"/>
                        </a:solidFill>
                        <a:effectLst/>
                        <a:latin typeface="+mn-lt"/>
                        <a:ea typeface="+mn-ea"/>
                        <a:cs typeface="+mn-cs"/>
                      </a:endParaRPr>
                    </a:p>
                  </a:txBody>
                  <a:tcPr marL="9524" marR="9524" marT="9527" marB="0" anchor="ctr"/>
                </a:tc>
                <a:tc>
                  <a:txBody>
                    <a:bodyPr/>
                    <a:lstStyle/>
                    <a:p>
                      <a:pPr algn="ctr">
                        <a:spcAft>
                          <a:spcPts val="0"/>
                        </a:spcAft>
                      </a:pPr>
                      <a:r>
                        <a:rPr lang="en-US" altLang="ko-KR" sz="1200" b="0" kern="1200" dirty="0">
                          <a:solidFill>
                            <a:schemeClr val="tx1"/>
                          </a:solidFill>
                          <a:effectLst/>
                          <a:latin typeface="+mn-lt"/>
                          <a:ea typeface="+mn-ea"/>
                          <a:cs typeface="+mn-cs"/>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456651195"/>
                  </a:ext>
                </a:extLst>
              </a:tr>
              <a:tr h="727869">
                <a:tc>
                  <a:txBody>
                    <a:bodyPr/>
                    <a:lstStyle/>
                    <a:p>
                      <a:pPr algn="ctr">
                        <a:spcAft>
                          <a:spcPts val="0"/>
                        </a:spcAft>
                      </a:pPr>
                      <a:r>
                        <a:rPr lang="en-US" sz="1200">
                          <a:effectLst/>
                        </a:rPr>
                        <a:t>AM-2 </a:t>
                      </a:r>
                      <a:endParaRPr lang="ko-KR" sz="1200">
                        <a:effectLst/>
                      </a:endParaRPr>
                    </a:p>
                    <a:p>
                      <a:pPr algn="ctr">
                        <a:spcAft>
                          <a:spcPts val="0"/>
                        </a:spcAft>
                      </a:pPr>
                      <a:r>
                        <a:rPr lang="en-US" sz="1200">
                          <a:effectLst/>
                        </a:rPr>
                        <a:t>10:30-12:30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Presentation in </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IEEE 802.1 WG</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a:t>
                      </a: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343726182"/>
                  </a:ext>
                </a:extLst>
              </a:tr>
              <a:tr h="727869">
                <a:tc>
                  <a:txBody>
                    <a:bodyPr/>
                    <a:lstStyle/>
                    <a:p>
                      <a:pPr algn="ctr">
                        <a:spcAft>
                          <a:spcPts val="0"/>
                        </a:spcAft>
                      </a:pPr>
                      <a:r>
                        <a:rPr lang="en-US" sz="1200">
                          <a:effectLst/>
                        </a:rPr>
                        <a:t>PM-1 </a:t>
                      </a:r>
                      <a:endParaRPr lang="ko-KR" sz="1200">
                        <a:effectLst/>
                      </a:endParaRPr>
                    </a:p>
                    <a:p>
                      <a:pPr algn="ctr">
                        <a:spcAft>
                          <a:spcPts val="0"/>
                        </a:spcAft>
                      </a:pPr>
                      <a:r>
                        <a:rPr lang="en-US" sz="1200">
                          <a:effectLst/>
                        </a:rPr>
                        <a:t>1:30 – 3:30p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WG Opening Plenary </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WG Session</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Presentation in </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IEEE 802.3 &amp;</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WG Closing Plenary</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44716993"/>
                  </a:ext>
                </a:extLst>
              </a:tr>
              <a:tr h="727869">
                <a:tc>
                  <a:txBody>
                    <a:bodyPr/>
                    <a:lstStyle/>
                    <a:p>
                      <a:pPr algn="ctr">
                        <a:spcAft>
                          <a:spcPts val="0"/>
                        </a:spcAft>
                      </a:pPr>
                      <a:r>
                        <a:rPr lang="en-US" sz="1200">
                          <a:effectLst/>
                        </a:rPr>
                        <a:t>PM-2 </a:t>
                      </a:r>
                      <a:endParaRPr lang="ko-KR" sz="1200">
                        <a:effectLst/>
                      </a:endParaRPr>
                    </a:p>
                    <a:p>
                      <a:pPr algn="ctr">
                        <a:spcAft>
                          <a:spcPts val="0"/>
                        </a:spcAft>
                      </a:pPr>
                      <a:r>
                        <a:rPr lang="en-US" sz="1200">
                          <a:effectLst/>
                        </a:rPr>
                        <a:t>4:00 – 6:00p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WG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a:t>
                      </a:r>
                    </a:p>
                    <a:p>
                      <a:pPr algn="ctr">
                        <a:spcAft>
                          <a:spcPts val="0"/>
                        </a:spcAft>
                      </a:pP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 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1580532084"/>
                  </a:ext>
                </a:extLst>
              </a:tr>
              <a:tr h="727869">
                <a:tc>
                  <a:txBody>
                    <a:bodyPr/>
                    <a:lstStyle/>
                    <a:p>
                      <a:pPr algn="ctr">
                        <a:spcAft>
                          <a:spcPts val="0"/>
                        </a:spcAft>
                      </a:pPr>
                      <a:r>
                        <a:rPr lang="en-US" sz="1200">
                          <a:effectLst/>
                        </a:rPr>
                        <a:t>Eve</a:t>
                      </a:r>
                      <a:endParaRPr lang="ko-KR" sz="1200">
                        <a:effectLst/>
                      </a:endParaRPr>
                    </a:p>
                    <a:p>
                      <a:pPr algn="ctr">
                        <a:spcAft>
                          <a:spcPts val="0"/>
                        </a:spcAft>
                      </a:pPr>
                      <a:r>
                        <a:rPr lang="en-US" sz="1200">
                          <a:effectLst/>
                        </a:rPr>
                        <a:t>6:00-10:30p</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Tutorial</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latin typeface="Times New Roman" panose="02020603050405020304" pitchFamily="18" charset="0"/>
                          <a:ea typeface="맑은 고딕" panose="020B0503020000020004" pitchFamily="50" charset="-127"/>
                        </a:rPr>
                        <a:t>(6:30~7:50 PM)</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Networking Social  (6:30 – 9:00 PM)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97649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3</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7322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Tuesday, March 12, 2019, 10:30am-12:30pm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Presentation in IEEE 802.1 WG </a:t>
            </a:r>
          </a:p>
          <a:p>
            <a:pPr marL="857250" lvl="1" indent="-457200">
              <a:lnSpc>
                <a:spcPct val="150000"/>
              </a:lnSpc>
              <a:buFont typeface="Arial" panose="020B0604020202020204" pitchFamily="34" charset="0"/>
              <a:buChar char="•"/>
            </a:pPr>
            <a:r>
              <a:rPr lang="en-US" altLang="ko-KR" sz="2000" dirty="0"/>
              <a:t>Present the material and follow up with any Q&amp;A</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08400"/>
            <a:ext cx="5714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March </a:t>
            </a:r>
            <a:r>
              <a:rPr kumimoji="0" lang="en-US" altLang="ja-JP" dirty="0">
                <a:solidFill>
                  <a:schemeClr val="accent2"/>
                </a:solidFill>
                <a:latin typeface="Times New Roman" panose="02020603050405020304" pitchFamily="18" charset="0"/>
              </a:rPr>
              <a:t>12, 2019, 01:30pm-03:30pm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21-19-0021-00-0000</a:t>
            </a:r>
            <a:endParaRPr lang="en-US" dirty="0"/>
          </a:p>
        </p:txBody>
      </p:sp>
      <p:sp>
        <p:nvSpPr>
          <p:cNvPr id="10" name="TextBox 1">
            <a:extLst>
              <a:ext uri="{FF2B5EF4-FFF2-40B4-BE49-F238E27FC236}">
                <a16:creationId xmlns:a16="http://schemas.microsoft.com/office/drawing/2014/main" id="{39836CA4-3870-4D1F-A4BB-C779A6C0625C}"/>
              </a:ext>
            </a:extLst>
          </p:cNvPr>
          <p:cNvSpPr txBox="1">
            <a:spLocks noChangeArrowheads="1"/>
          </p:cNvSpPr>
          <p:nvPr/>
        </p:nvSpPr>
        <p:spPr bwMode="auto">
          <a:xfrm>
            <a:off x="628650" y="4269770"/>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Begin drafting the PAR and the CSD</a:t>
            </a:r>
          </a:p>
          <a:p>
            <a:pPr marL="857250" lvl="1" indent="-457200">
              <a:lnSpc>
                <a:spcPct val="150000"/>
              </a:lnSpc>
              <a:buFont typeface="Arial" panose="020B0604020202020204" pitchFamily="34" charset="0"/>
              <a:buChar char="•"/>
            </a:pPr>
            <a:r>
              <a:rPr lang="en-US" altLang="ko-KR" sz="2000" dirty="0"/>
              <a:t>Discuss the content for the PAR and the CSD</a:t>
            </a:r>
          </a:p>
        </p:txBody>
      </p:sp>
    </p:spTree>
    <p:extLst>
      <p:ext uri="{BB962C8B-B14F-4D97-AF65-F5344CB8AC3E}">
        <p14:creationId xmlns:p14="http://schemas.microsoft.com/office/powerpoint/2010/main" val="193005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4</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686497"/>
            <a:ext cx="61288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March 13, 2019, 10:30am-12:30pm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37794" y="2246884"/>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 drafting the PAR and the CSD</a:t>
            </a:r>
          </a:p>
          <a:p>
            <a:pPr marL="857250" lvl="1" indent="-457200">
              <a:lnSpc>
                <a:spcPct val="150000"/>
              </a:lnSpc>
              <a:buFont typeface="Arial" panose="020B0604020202020204" pitchFamily="34" charset="0"/>
              <a:buChar char="•"/>
            </a:pPr>
            <a:r>
              <a:rPr lang="en-US" altLang="ko-KR" sz="2000" dirty="0"/>
              <a:t>Discuss the content for the PAR and the CSD</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81552"/>
            <a:ext cx="58210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March 13, 2019, 4:00pm-6:00pm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21-19-0021-00-0000</a:t>
            </a:r>
            <a:endParaRPr lang="en-US" dirty="0"/>
          </a:p>
        </p:txBody>
      </p:sp>
      <p:sp>
        <p:nvSpPr>
          <p:cNvPr id="10" name="TextBox 1">
            <a:extLst>
              <a:ext uri="{FF2B5EF4-FFF2-40B4-BE49-F238E27FC236}">
                <a16:creationId xmlns:a16="http://schemas.microsoft.com/office/drawing/2014/main" id="{68712655-5AA7-4666-86BD-A13720EBB168}"/>
              </a:ext>
            </a:extLst>
          </p:cNvPr>
          <p:cNvSpPr txBox="1">
            <a:spLocks noChangeArrowheads="1"/>
          </p:cNvSpPr>
          <p:nvPr/>
        </p:nvSpPr>
        <p:spPr bwMode="auto">
          <a:xfrm>
            <a:off x="639366" y="4331778"/>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 drafting the PAR and the CSD</a:t>
            </a:r>
          </a:p>
          <a:p>
            <a:pPr marL="857250" lvl="1" indent="-457200">
              <a:lnSpc>
                <a:spcPct val="150000"/>
              </a:lnSpc>
              <a:buFont typeface="Arial" panose="020B0604020202020204" pitchFamily="34" charset="0"/>
              <a:buChar char="•"/>
            </a:pPr>
            <a:r>
              <a:rPr lang="en-US" altLang="ko-KR" sz="2000" dirty="0"/>
              <a:t>Discuss the content for the PAR and the CSD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5</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686497"/>
            <a:ext cx="58809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Thursday, March 14, 2019, 10:30am-12:30pm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21-19-0021-00-0000</a:t>
            </a:r>
            <a:endParaRPr lang="en-US" dirty="0"/>
          </a:p>
        </p:txBody>
      </p:sp>
      <p:sp>
        <p:nvSpPr>
          <p:cNvPr id="12" name="TextBox 1">
            <a:extLst>
              <a:ext uri="{FF2B5EF4-FFF2-40B4-BE49-F238E27FC236}">
                <a16:creationId xmlns:a16="http://schemas.microsoft.com/office/drawing/2014/main" id="{D3E2135D-03FD-4933-B985-C5CDD91EBDA1}"/>
              </a:ext>
            </a:extLst>
          </p:cNvPr>
          <p:cNvSpPr txBox="1">
            <a:spLocks noChangeArrowheads="1"/>
          </p:cNvSpPr>
          <p:nvPr/>
        </p:nvSpPr>
        <p:spPr bwMode="auto">
          <a:xfrm>
            <a:off x="637794" y="2246884"/>
            <a:ext cx="8191500" cy="14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 drafting the PAR and the CSD</a:t>
            </a:r>
          </a:p>
          <a:p>
            <a:pPr marL="857250" lvl="1" indent="-457200">
              <a:lnSpc>
                <a:spcPct val="150000"/>
              </a:lnSpc>
              <a:buFont typeface="Arial" panose="020B0604020202020204" pitchFamily="34" charset="0"/>
              <a:buChar char="•"/>
            </a:pPr>
            <a:r>
              <a:rPr lang="en-US" altLang="ko-KR" sz="2000" dirty="0"/>
              <a:t>Discuss the content for the PAR and the CSD</a:t>
            </a:r>
          </a:p>
          <a:p>
            <a:pPr marL="457200" indent="-457200">
              <a:lnSpc>
                <a:spcPct val="150000"/>
              </a:lnSpc>
              <a:buFont typeface="Wingdings" panose="05000000000000000000" pitchFamily="2" charset="2"/>
              <a:buChar char="l"/>
            </a:pPr>
            <a:r>
              <a:rPr lang="en-US" altLang="ko-KR" sz="2000" dirty="0"/>
              <a:t>Close Plenary for SG</a:t>
            </a:r>
          </a:p>
        </p:txBody>
      </p:sp>
    </p:spTree>
    <p:extLst>
      <p:ext uri="{BB962C8B-B14F-4D97-AF65-F5344CB8AC3E}">
        <p14:creationId xmlns:p14="http://schemas.microsoft.com/office/powerpoint/2010/main" val="975111191"/>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3083</TotalTime>
  <Words>778</Words>
  <Application>Microsoft Office PowerPoint</Application>
  <PresentationFormat>화면 슬라이드 쇼(4:3)</PresentationFormat>
  <Paragraphs>93</Paragraphs>
  <Slides>6</Slides>
  <Notes>5</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6</vt:i4>
      </vt:variant>
    </vt:vector>
  </HeadingPairs>
  <TitlesOfParts>
    <vt:vector size="13"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Meeting Schedule</vt:lpstr>
      <vt:lpstr>Network Enablers for seamless  HMD based VR Content Service SG</vt:lpstr>
      <vt:lpstr>Network Enablers for seamless  HMD based VR Content Service SG</vt:lpstr>
      <vt:lpstr>Network Enablers for seamless  HMD based VR Content Service SG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259</cp:revision>
  <dcterms:created xsi:type="dcterms:W3CDTF">2017-08-15T12:18:13Z</dcterms:created>
  <dcterms:modified xsi:type="dcterms:W3CDTF">2019-03-11T03:39:27Z</dcterms:modified>
</cp:coreProperties>
</file>