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3" d="100"/>
          <a:sy n="83" d="100"/>
        </p:scale>
        <p:origin x="48" y="51"/>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2</a:t>
            </a:fld>
            <a:endParaRPr lang="ko-KR" altLang="en-US"/>
          </a:p>
        </p:txBody>
      </p:sp>
    </p:spTree>
    <p:extLst>
      <p:ext uri="{BB962C8B-B14F-4D97-AF65-F5344CB8AC3E}">
        <p14:creationId xmlns:p14="http://schemas.microsoft.com/office/powerpoint/2010/main" val="72227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 xmlns:a16="http://schemas.microsoft.com/office/drawing/2014/main"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 xmlns:a16="http://schemas.microsoft.com/office/drawing/2014/main"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 xmlns:a16="http://schemas.microsoft.com/office/drawing/2014/main"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 xmlns:a16="http://schemas.microsoft.com/office/drawing/2014/main"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 xmlns:a16="http://schemas.microsoft.com/office/drawing/2014/main"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 xmlns:a16="http://schemas.microsoft.com/office/drawing/2014/main"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 xmlns:a16="http://schemas.microsoft.com/office/drawing/2014/main"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 xmlns:a16="http://schemas.microsoft.com/office/drawing/2014/main"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jpeg"/><Relationship Id="rId3" Type="http://schemas.microsoft.com/office/2007/relationships/hdphoto" Target="../media/hdphoto1.wdp"/><Relationship Id="rId7" Type="http://schemas.openxmlformats.org/officeDocument/2006/relationships/image" Target="../media/image19.png"/><Relationship Id="rId12" Type="http://schemas.openxmlformats.org/officeDocument/2006/relationships/image" Target="../media/image23.jpg"/><Relationship Id="rId2" Type="http://schemas.openxmlformats.org/officeDocument/2006/relationships/image" Target="../media/image16.png"/><Relationship Id="rId16"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2.png"/><Relationship Id="rId5" Type="http://schemas.microsoft.com/office/2007/relationships/hdphoto" Target="../media/hdphoto2.wdp"/><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3.wdp"/><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a:t>
            </a:r>
            <a:r>
              <a:rPr lang="en-US" altLang="pl-PL" dirty="0" smtClean="0">
                <a:cs typeface="Times New Roman" panose="02020603050405020304" pitchFamily="18" charset="0"/>
              </a:rPr>
              <a:t>21-19-0011-00-0000</a:t>
            </a:r>
            <a:endParaRPr lang="en-US" altLang="pl-PL" dirty="0">
              <a:cs typeface="Times New Roman" panose="02020603050405020304" pitchFamily="18" charset="0"/>
            </a:endParaRPr>
          </a:p>
          <a:p>
            <a:pPr marL="714375" indent="-714375">
              <a:buClr>
                <a:srgbClr val="FAFD00"/>
              </a:buClr>
              <a:buFontTx/>
              <a:buNone/>
            </a:pPr>
            <a:r>
              <a:rPr lang="en-US" altLang="pl-PL" dirty="0">
                <a:cs typeface="Times New Roman" panose="02020603050405020304" pitchFamily="18" charset="0"/>
              </a:rPr>
              <a:t>Title: </a:t>
            </a:r>
            <a:r>
              <a:rPr lang="en-IN" altLang="pl-PL" b="1" dirty="0" smtClean="0">
                <a:cs typeface="Times New Roman" panose="02020603050405020304" pitchFamily="18" charset="0"/>
              </a:rPr>
              <a:t>AR/VR Content </a:t>
            </a:r>
            <a:r>
              <a:rPr lang="en-IN" altLang="pl-PL" b="1" dirty="0">
                <a:cs typeface="Times New Roman" panose="02020603050405020304" pitchFamily="18" charset="0"/>
              </a:rPr>
              <a:t>Visualization </a:t>
            </a:r>
            <a:r>
              <a:rPr lang="en-IN" altLang="pl-PL" b="1" dirty="0" smtClean="0">
                <a:cs typeface="Times New Roman" panose="02020603050405020304" pitchFamily="18" charset="0"/>
              </a:rPr>
              <a:t>for Industrial Machinery Training Using LiFi/CamCom Technology</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 January 17, 2019</a:t>
            </a:r>
          </a:p>
          <a:p>
            <a:pPr>
              <a:buClr>
                <a:srgbClr val="FAFD00"/>
              </a:buClr>
              <a:buFontTx/>
              <a:buNone/>
            </a:pPr>
            <a:r>
              <a:rPr lang="en-US" altLang="pl-PL" dirty="0">
                <a:cs typeface="Times New Roman" panose="02020603050405020304" pitchFamily="18" charset="0"/>
              </a:rPr>
              <a:t>Presented at IEEE 802.21 session #89 in St. Louis, USA</a:t>
            </a:r>
          </a:p>
          <a:p>
            <a:pPr>
              <a:buClr>
                <a:srgbClr val="FAFD00"/>
              </a:buClr>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Jaesang Cha (SNUST), Vinayagam Mariappan (SNUST), Minwoo Lee (SNUST), Hyeong Ho Lee (Netvision Telecom Inc., Korea Univ.), Soo Young Chang (SYCA) </a:t>
            </a:r>
          </a:p>
          <a:p>
            <a:pPr>
              <a:buClr>
                <a:srgbClr val="FAFD00"/>
              </a:buClr>
              <a:buFontTx/>
              <a:buNone/>
            </a:pPr>
            <a:endParaRPr lang="en-US" altLang="pl-PL" b="1" dirty="0">
              <a:cs typeface="Times New Roman" panose="02020603050405020304" pitchFamily="18" charset="0"/>
            </a:endParaRPr>
          </a:p>
          <a:p>
            <a:pPr marL="1162050" indent="-1162050" algn="just">
              <a:buClr>
                <a:srgbClr val="FAFD00"/>
              </a:buClr>
              <a:buFontTx/>
              <a:buNone/>
            </a:pPr>
            <a:r>
              <a:rPr lang="en-US" altLang="pl-PL" dirty="0" smtClean="0">
                <a:cs typeface="Times New Roman" panose="02020603050405020304" pitchFamily="18" charset="0"/>
              </a:rPr>
              <a:t>Abstract: This </a:t>
            </a:r>
            <a:r>
              <a:rPr lang="en-US" altLang="pl-PL" dirty="0">
                <a:cs typeface="Times New Roman" panose="02020603050405020304" pitchFamily="18" charset="0"/>
              </a:rPr>
              <a:t>document is to describe the </a:t>
            </a:r>
            <a:r>
              <a:rPr lang="en-US" altLang="pl-PL" dirty="0" smtClean="0">
                <a:cs typeface="Times New Roman" panose="02020603050405020304" pitchFamily="18" charset="0"/>
              </a:rPr>
              <a:t>AR/VR </a:t>
            </a:r>
            <a:r>
              <a:rPr lang="en-US" altLang="pl-PL" dirty="0">
                <a:cs typeface="Times New Roman" panose="02020603050405020304" pitchFamily="18" charset="0"/>
              </a:rPr>
              <a:t>Commercialization for Industrial Training Application using </a:t>
            </a:r>
            <a:r>
              <a:rPr lang="en-US" altLang="pl-PL" dirty="0" smtClean="0">
                <a:cs typeface="Times New Roman" panose="02020603050405020304" pitchFamily="18" charset="0"/>
              </a:rPr>
              <a:t>LiFi/CamCom supported HMD </a:t>
            </a:r>
            <a:r>
              <a:rPr lang="en-US" altLang="pl-PL" dirty="0">
                <a:cs typeface="Times New Roman" panose="02020603050405020304" pitchFamily="18" charset="0"/>
              </a:rPr>
              <a:t>devices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21-19-0011-00-0000</a:t>
            </a:r>
            <a:endParaRPr lang="en-US" altLang="pl-PL" dirty="0">
              <a:solidFill>
                <a:srgbClr val="000000"/>
              </a:solidFill>
              <a:latin typeface="Times"/>
            </a:endParaRPr>
          </a:p>
        </p:txBody>
      </p:sp>
      <p:sp>
        <p:nvSpPr>
          <p:cNvPr id="3" name="슬라이드 번호 개체 틀 2">
            <a:extLst>
              <a:ext uri="{FF2B5EF4-FFF2-40B4-BE49-F238E27FC236}">
                <a16:creationId xmlns=""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21-19-0011-00-0000</a:t>
            </a:r>
            <a:endParaRPr lang="en-US" altLang="pl-PL" dirty="0">
              <a:solidFill>
                <a:srgbClr val="000000"/>
              </a:solidFill>
              <a:latin typeface="Times"/>
            </a:endParaRPr>
          </a:p>
        </p:txBody>
      </p:sp>
      <p:sp>
        <p:nvSpPr>
          <p:cNvPr id="3" name="슬라이드 번호 개체 틀 2">
            <a:extLst>
              <a:ext uri="{FF2B5EF4-FFF2-40B4-BE49-F238E27FC236}">
                <a16:creationId xmlns=""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 xmlns:a16="http://schemas.microsoft.com/office/drawing/2014/main" id="{D49502A4-FA2B-4AFD-92BE-2AC7BFEB2672}"/>
              </a:ext>
            </a:extLst>
          </p:cNvPr>
          <p:cNvGrpSpPr>
            <a:grpSpLocks/>
          </p:cNvGrpSpPr>
          <p:nvPr/>
        </p:nvGrpSpPr>
        <p:grpSpPr bwMode="auto">
          <a:xfrm>
            <a:off x="2666578" y="1856669"/>
            <a:ext cx="7672862" cy="622991"/>
            <a:chOff x="1185" y="1364"/>
            <a:chExt cx="4604" cy="432"/>
          </a:xfrm>
        </p:grpSpPr>
        <p:pic>
          <p:nvPicPr>
            <p:cNvPr id="37" name="Picture 3" descr="001">
              <a:extLst>
                <a:ext uri="{FF2B5EF4-FFF2-40B4-BE49-F238E27FC236}">
                  <a16:creationId xmlns="" xmlns:a16="http://schemas.microsoft.com/office/drawing/2014/main" id="{FBB75ADA-250F-49B4-BA6B-C9A1432DD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 y="1394"/>
              <a:ext cx="460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 xmlns:a16="http://schemas.microsoft.com/office/drawing/2014/main" id="{D8F9A27D-7EEA-4310-88C5-1A533727F598}"/>
                </a:ext>
              </a:extLst>
            </p:cNvPr>
            <p:cNvSpPr>
              <a:spLocks noChangeArrowheads="1"/>
            </p:cNvSpPr>
            <p:nvPr/>
          </p:nvSpPr>
          <p:spPr bwMode="auto">
            <a:xfrm>
              <a:off x="1806" y="1429"/>
              <a:ext cx="3822" cy="299"/>
            </a:xfrm>
            <a:prstGeom prst="rect">
              <a:avLst/>
            </a:prstGeom>
            <a:noFill/>
            <a:ln w="38100">
              <a:noFill/>
              <a:miter lim="800000"/>
              <a:headEnd/>
              <a:tailEnd/>
            </a:ln>
            <a:effectLst>
              <a:outerShdw dist="17961" dir="2700000" algn="ctr" rotWithShape="0">
                <a:schemeClr val="bg1"/>
              </a:outerShdw>
            </a:effectLst>
          </p:spPr>
          <p:txBody>
            <a:bodyPr wrap="square">
              <a:spAutoFit/>
            </a:bodyPr>
            <a:lstStyle/>
            <a:p>
              <a:pPr marL="785813" lvl="0" indent="-785813" eaLnBrk="0" latinLnBrk="0" hangingPunct="0">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Need of AR/VR </a:t>
              </a:r>
              <a:r>
                <a:rPr kumimoji="0" lang="en-US" altLang="ko-KR" sz="2200" b="0" i="0" u="none" strike="noStrike" kern="1200" cap="none" spc="0" normalizeH="0" baseline="0" noProof="0" dirty="0" smtClean="0">
                  <a:ln>
                    <a:noFill/>
                  </a:ln>
                  <a:solidFill>
                    <a:prstClr val="black"/>
                  </a:solidFill>
                  <a:effectLst/>
                  <a:uLnTx/>
                  <a:uFillTx/>
                  <a:latin typeface="HY헤드라인M" pitchFamily="18" charset="-127"/>
                  <a:ea typeface="HY헤드라인M" pitchFamily="18" charset="-127"/>
                  <a:cs typeface="+mn-cs"/>
                </a:rPr>
                <a:t>in</a:t>
              </a:r>
              <a:r>
                <a:rPr lang="en-US" altLang="ko-KR" sz="2200" dirty="0">
                  <a:solidFill>
                    <a:prstClr val="black"/>
                  </a:solidFill>
                  <a:latin typeface="HY헤드라인M" pitchFamily="18" charset="-127"/>
                  <a:ea typeface="HY헤드라인M" pitchFamily="18" charset="-127"/>
                </a:rPr>
                <a:t> </a:t>
              </a:r>
              <a:r>
                <a:rPr lang="en-US" altLang="ko-KR" sz="2200" dirty="0" smtClean="0">
                  <a:solidFill>
                    <a:prstClr val="black"/>
                  </a:solidFill>
                  <a:latin typeface="HY헤드라인M" pitchFamily="18" charset="-127"/>
                  <a:ea typeface="HY헤드라인M" pitchFamily="18" charset="-127"/>
                </a:rPr>
                <a:t>Industrial </a:t>
              </a:r>
              <a:r>
                <a:rPr lang="en-US" altLang="ko-KR" sz="2200" dirty="0">
                  <a:solidFill>
                    <a:prstClr val="black"/>
                  </a:solidFill>
                  <a:latin typeface="HY헤드라인M" pitchFamily="18" charset="-127"/>
                  <a:ea typeface="HY헤드라인M" pitchFamily="18" charset="-127"/>
                </a:rPr>
                <a:t>Machinery </a:t>
              </a:r>
              <a:r>
                <a:rPr kumimoji="0" lang="en-US" altLang="ko-KR" sz="2200" b="0" i="0" u="none" strike="noStrike" kern="1200" cap="none" spc="0" normalizeH="0" noProof="0" dirty="0" smtClean="0">
                  <a:ln>
                    <a:noFill/>
                  </a:ln>
                  <a:solidFill>
                    <a:prstClr val="black"/>
                  </a:solidFill>
                  <a:effectLst/>
                  <a:uLnTx/>
                  <a:uFillTx/>
                  <a:latin typeface="HY헤드라인M" pitchFamily="18" charset="-127"/>
                  <a:ea typeface="HY헤드라인M" pitchFamily="18" charset="-127"/>
                  <a:cs typeface="+mn-cs"/>
                </a:rPr>
                <a:t>Training</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39" name="Rectangle 5">
              <a:extLst>
                <a:ext uri="{FF2B5EF4-FFF2-40B4-BE49-F238E27FC236}">
                  <a16:creationId xmlns=""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 xmlns:a16="http://schemas.microsoft.com/office/drawing/2014/main" id="{27D9EA27-7B3F-4466-BEBD-7169E9A3A8EE}"/>
              </a:ext>
            </a:extLst>
          </p:cNvPr>
          <p:cNvGrpSpPr>
            <a:grpSpLocks/>
          </p:cNvGrpSpPr>
          <p:nvPr/>
        </p:nvGrpSpPr>
        <p:grpSpPr bwMode="auto">
          <a:xfrm>
            <a:off x="2666576" y="2659179"/>
            <a:ext cx="7672863" cy="638043"/>
            <a:chOff x="1185" y="1792"/>
            <a:chExt cx="4259" cy="442"/>
          </a:xfrm>
        </p:grpSpPr>
        <p:pic>
          <p:nvPicPr>
            <p:cNvPr id="41" name="Picture 7" descr="001">
              <a:extLst>
                <a:ext uri="{FF2B5EF4-FFF2-40B4-BE49-F238E27FC236}">
                  <a16:creationId xmlns="" xmlns:a16="http://schemas.microsoft.com/office/drawing/2014/main" id="{6E9BB2F4-C3BF-4CE7-9416-926E8C251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 xmlns:a16="http://schemas.microsoft.com/office/drawing/2014/main" id="{5722CE34-1810-4A7F-9A4A-1EE55F501B98}"/>
                </a:ext>
              </a:extLst>
            </p:cNvPr>
            <p:cNvSpPr>
              <a:spLocks noChangeArrowheads="1"/>
            </p:cNvSpPr>
            <p:nvPr/>
          </p:nvSpPr>
          <p:spPr bwMode="auto">
            <a:xfrm>
              <a:off x="1762" y="1866"/>
              <a:ext cx="3550"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smtClean="0">
                  <a:ln>
                    <a:noFill/>
                  </a:ln>
                  <a:solidFill>
                    <a:prstClr val="black"/>
                  </a:solidFill>
                  <a:effectLst/>
                  <a:uLnTx/>
                  <a:uFillTx/>
                  <a:latin typeface="HY헤드라인M" pitchFamily="18" charset="-127"/>
                  <a:ea typeface="HY헤드라인M" pitchFamily="18" charset="-127"/>
                  <a:cs typeface="+mn-cs"/>
                </a:rPr>
                <a:t>HMD-LiFi/CamCom</a:t>
              </a:r>
              <a:r>
                <a:rPr kumimoji="0" lang="en-US" altLang="ko-KR" sz="2200" b="0" i="0" u="none" strike="noStrike" kern="1200" cap="none" spc="0" normalizeH="0" noProof="0" dirty="0" smtClean="0">
                  <a:ln>
                    <a:noFill/>
                  </a:ln>
                  <a:solidFill>
                    <a:prstClr val="black"/>
                  </a:solidFill>
                  <a:effectLst/>
                  <a:uLnTx/>
                  <a:uFillTx/>
                  <a:latin typeface="HY헤드라인M" pitchFamily="18" charset="-127"/>
                  <a:ea typeface="HY헤드라인M" pitchFamily="18" charset="-127"/>
                  <a:cs typeface="+mn-cs"/>
                </a:rPr>
                <a:t> Link </a:t>
              </a:r>
              <a:r>
                <a:rPr kumimoji="0" lang="en-US" altLang="ko-KR" sz="2200" b="0" i="0" u="none" strike="noStrike" kern="1200" cap="none" spc="0" normalizeH="0" baseline="0" noProof="0" dirty="0" smtClean="0">
                  <a:ln>
                    <a:noFill/>
                  </a:ln>
                  <a:solidFill>
                    <a:prstClr val="black"/>
                  </a:solidFill>
                  <a:effectLst/>
                  <a:uLnTx/>
                  <a:uFillTx/>
                  <a:latin typeface="HY헤드라인M" pitchFamily="18" charset="-127"/>
                  <a:ea typeface="HY헤드라인M" pitchFamily="18" charset="-127"/>
                  <a:cs typeface="+mn-cs"/>
                </a:rPr>
                <a:t>AR/VR Content Delivery</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 xmlns:a16="http://schemas.microsoft.com/office/drawing/2014/main" id="{0C9BAADE-7718-4E4E-9E6B-BBA17C59AB0F}"/>
              </a:ext>
            </a:extLst>
          </p:cNvPr>
          <p:cNvGrpSpPr>
            <a:grpSpLocks/>
          </p:cNvGrpSpPr>
          <p:nvPr/>
        </p:nvGrpSpPr>
        <p:grpSpPr bwMode="auto">
          <a:xfrm>
            <a:off x="2666577" y="3515856"/>
            <a:ext cx="7672862" cy="603692"/>
            <a:chOff x="1185" y="2254"/>
            <a:chExt cx="4527" cy="418"/>
          </a:xfrm>
        </p:grpSpPr>
        <p:pic>
          <p:nvPicPr>
            <p:cNvPr id="45" name="Picture 11" descr="001">
              <a:extLst>
                <a:ext uri="{FF2B5EF4-FFF2-40B4-BE49-F238E27FC236}">
                  <a16:creationId xmlns="" xmlns:a16="http://schemas.microsoft.com/office/drawing/2014/main" id="{2EAB5C9B-8A7E-4912-B435-E42F84E4E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 y="2270"/>
              <a:ext cx="452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 xmlns:a16="http://schemas.microsoft.com/office/drawing/2014/main" id="{A8F418D0-6B63-4561-B1FE-2DDA379FDCB7}"/>
                </a:ext>
              </a:extLst>
            </p:cNvPr>
            <p:cNvSpPr>
              <a:spLocks noChangeArrowheads="1"/>
            </p:cNvSpPr>
            <p:nvPr/>
          </p:nvSpPr>
          <p:spPr bwMode="auto">
            <a:xfrm>
              <a:off x="1762" y="2307"/>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Conclusions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21-19-0011-00-0000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6C9E5B0F-7730-408C-8B72-103AFCA15723}"/>
              </a:ext>
            </a:extLst>
          </p:cNvPr>
          <p:cNvSpPr>
            <a:spLocks noGrp="1"/>
          </p:cNvSpPr>
          <p:nvPr>
            <p:ph type="title"/>
          </p:nvPr>
        </p:nvSpPr>
        <p:spPr/>
        <p:txBody>
          <a:bodyPr>
            <a:normAutofit fontScale="90000"/>
          </a:bodyPr>
          <a:lstStyle/>
          <a:p>
            <a:r>
              <a:rPr lang="en-IN" altLang="ko-KR" dirty="0"/>
              <a:t>Need of AR/VR in Industrial Machinery Training</a:t>
            </a:r>
            <a:endParaRPr lang="ko-KR" altLang="en-US" dirty="0"/>
          </a:p>
        </p:txBody>
      </p:sp>
      <p:sp>
        <p:nvSpPr>
          <p:cNvPr id="3" name="바닥글 개체 틀 2">
            <a:extLst>
              <a:ext uri="{FF2B5EF4-FFF2-40B4-BE49-F238E27FC236}">
                <a16:creationId xmlns="" xmlns:a16="http://schemas.microsoft.com/office/drawing/2014/main" id="{B39F8C20-B1E4-4A0F-B62E-98264AAD3D3E}"/>
              </a:ext>
            </a:extLst>
          </p:cNvPr>
          <p:cNvSpPr>
            <a:spLocks noGrp="1"/>
          </p:cNvSpPr>
          <p:nvPr>
            <p:ph type="ftr" sz="quarter" idx="3"/>
          </p:nvPr>
        </p:nvSpPr>
        <p:spPr/>
        <p:txBody>
          <a:bodyPr/>
          <a:lstStyle/>
          <a:p>
            <a:r>
              <a:rPr lang="en-US" altLang="ko-KR" dirty="0" smtClean="0"/>
              <a:t>21-19-0011-00-0000</a:t>
            </a:r>
            <a:endParaRPr lang="ko-KR" altLang="en-US" dirty="0"/>
          </a:p>
        </p:txBody>
      </p:sp>
      <p:sp>
        <p:nvSpPr>
          <p:cNvPr id="4" name="슬라이드 번호 개체 틀 3">
            <a:extLst>
              <a:ext uri="{FF2B5EF4-FFF2-40B4-BE49-F238E27FC236}">
                <a16:creationId xmlns=""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 xmlns:a16="http://schemas.microsoft.com/office/drawing/2014/main" id="{75EC477C-2EB9-485E-8957-7D36A72F7C19}"/>
              </a:ext>
            </a:extLst>
          </p:cNvPr>
          <p:cNvSpPr txBox="1"/>
          <p:nvPr/>
        </p:nvSpPr>
        <p:spPr>
          <a:xfrm>
            <a:off x="6456621" y="1689424"/>
            <a:ext cx="5467570" cy="470898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IN" altLang="ko-KR" sz="1400" b="1" spc="-100" dirty="0" smtClean="0">
                <a:ea typeface="나눔고딕" panose="020D0604000000000000" pitchFamily="50" charset="-127"/>
              </a:rPr>
              <a:t>Traditional Industrial training uses the teaching material </a:t>
            </a:r>
          </a:p>
          <a:p>
            <a:pPr marL="742950" lvl="1" indent="-285750" algn="just">
              <a:lnSpc>
                <a:spcPct val="150000"/>
              </a:lnSpc>
              <a:buFont typeface="Verdana" panose="020B0604030504040204" pitchFamily="34" charset="0"/>
              <a:buChar char="-"/>
            </a:pPr>
            <a:r>
              <a:rPr lang="en-IN" altLang="ko-KR" sz="1400" b="1" spc="-100" dirty="0" smtClean="0">
                <a:ea typeface="나눔고딕" panose="020D0604000000000000" pitchFamily="50" charset="-127"/>
              </a:rPr>
              <a:t>Does not provide realistic training experience and knowledge on machinery</a:t>
            </a:r>
          </a:p>
          <a:p>
            <a:pPr marL="742950" lvl="1" indent="-285750" algn="just">
              <a:lnSpc>
                <a:spcPct val="150000"/>
              </a:lnSpc>
              <a:buFont typeface="Verdana" panose="020B0604030504040204" pitchFamily="34" charset="0"/>
              <a:buChar char="-"/>
            </a:pPr>
            <a:r>
              <a:rPr lang="en-IN" altLang="ko-KR" sz="1400" b="1" spc="-100" dirty="0" smtClean="0">
                <a:ea typeface="나눔고딕" panose="020D0604000000000000" pitchFamily="50" charset="-127"/>
              </a:rPr>
              <a:t>Need </a:t>
            </a:r>
            <a:r>
              <a:rPr lang="en-IN" altLang="ko-KR" sz="1400" b="1" spc="-100" dirty="0">
                <a:ea typeface="나눔고딕" panose="020D0604000000000000" pitchFamily="50" charset="-127"/>
              </a:rPr>
              <a:t>a new </a:t>
            </a:r>
            <a:r>
              <a:rPr lang="en-IN" altLang="ko-KR" sz="1400" b="1" spc="-100" dirty="0" smtClean="0">
                <a:ea typeface="나눔고딕" panose="020D0604000000000000" pitchFamily="50" charset="-127"/>
              </a:rPr>
              <a:t>training method </a:t>
            </a:r>
            <a:r>
              <a:rPr lang="en-IN" altLang="ko-KR" sz="1400" b="1" spc="-100" dirty="0">
                <a:ea typeface="나눔고딕" panose="020D0604000000000000" pitchFamily="50" charset="-127"/>
              </a:rPr>
              <a:t>to support teaching on behalf of teaching materials.</a:t>
            </a:r>
          </a:p>
          <a:p>
            <a:pPr marL="285750" indent="-285750">
              <a:lnSpc>
                <a:spcPct val="150000"/>
              </a:lnSpc>
              <a:buFont typeface="Wingdings" panose="05000000000000000000" pitchFamily="2" charset="2"/>
              <a:buChar char="l"/>
            </a:pPr>
            <a:r>
              <a:rPr lang="en-IN" altLang="ko-KR" sz="1600" b="1" spc="-100" dirty="0">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IN" altLang="ko-KR" sz="1400" b="1" spc="-100" dirty="0">
                <a:ea typeface="나눔고딕" panose="020D0604000000000000" pitchFamily="50" charset="-127"/>
              </a:rPr>
              <a:t>To </a:t>
            </a:r>
            <a:r>
              <a:rPr lang="en-IN" altLang="ko-KR" sz="1400" b="1" spc="-100" dirty="0" smtClean="0">
                <a:ea typeface="나눔고딕" panose="020D0604000000000000" pitchFamily="50" charset="-127"/>
              </a:rPr>
              <a:t>Provide realistic training experience </a:t>
            </a:r>
            <a:r>
              <a:rPr lang="en-IN" altLang="ko-KR" sz="1400" b="1" spc="-100" dirty="0">
                <a:ea typeface="나눔고딕" panose="020D0604000000000000" pitchFamily="50" charset="-127"/>
              </a:rPr>
              <a:t>for Industrial </a:t>
            </a:r>
            <a:r>
              <a:rPr lang="en-IN" altLang="ko-KR" sz="1400" b="1" spc="-100" dirty="0" smtClean="0">
                <a:ea typeface="나눔고딕" panose="020D0604000000000000" pitchFamily="50" charset="-127"/>
              </a:rPr>
              <a:t>machinery education field</a:t>
            </a:r>
            <a:endParaRPr lang="en-IN" altLang="ko-KR" sz="1400" b="1" spc="-100" dirty="0">
              <a:ea typeface="나눔고딕" panose="020D0604000000000000" pitchFamily="50" charset="-127"/>
            </a:endParaRPr>
          </a:p>
          <a:p>
            <a:pPr marL="742950" lvl="1" indent="-285750" algn="just">
              <a:lnSpc>
                <a:spcPct val="150000"/>
              </a:lnSpc>
              <a:buFont typeface="Verdana" panose="020B0604030504040204" pitchFamily="34" charset="0"/>
              <a:buChar char="-"/>
            </a:pPr>
            <a:r>
              <a:rPr lang="en-IN" altLang="ko-KR" sz="1400" b="1" spc="-100" dirty="0">
                <a:ea typeface="나눔고딕" panose="020D0604000000000000" pitchFamily="50" charset="-127"/>
              </a:rPr>
              <a:t>Training System designed Using </a:t>
            </a:r>
            <a:r>
              <a:rPr lang="en-IN" altLang="ko-KR" sz="1400" b="1" spc="-100" dirty="0" smtClean="0">
                <a:ea typeface="나눔고딕" panose="020D0604000000000000" pitchFamily="50" charset="-127"/>
              </a:rPr>
              <a:t>HMD device </a:t>
            </a:r>
            <a:r>
              <a:rPr lang="en-IN" altLang="ko-KR" sz="1400" b="1" spc="-100" dirty="0">
                <a:ea typeface="나눔고딕" panose="020D0604000000000000" pitchFamily="50" charset="-127"/>
              </a:rPr>
              <a:t>that consists Display/Camera embedded HMD or Smart device Embedded HMD</a:t>
            </a:r>
          </a:p>
          <a:p>
            <a:pPr marL="742950" lvl="1" indent="-285750" algn="just">
              <a:lnSpc>
                <a:spcPct val="150000"/>
              </a:lnSpc>
              <a:buFont typeface="Verdana" panose="020B0604030504040204" pitchFamily="34" charset="0"/>
              <a:buChar char="-"/>
            </a:pPr>
            <a:r>
              <a:rPr lang="en-IN" altLang="ko-KR" sz="1400" b="1" spc="-100" dirty="0" smtClean="0">
                <a:ea typeface="나눔고딕" panose="020D0604000000000000" pitchFamily="50" charset="-127"/>
              </a:rPr>
              <a:t>Uses the LiFi  / CamCom Link to transfer AR/VR content from Local server to HMD devices</a:t>
            </a:r>
          </a:p>
        </p:txBody>
      </p:sp>
      <p:sp>
        <p:nvSpPr>
          <p:cNvPr id="11" name="TextBox 53"/>
          <p:cNvSpPr txBox="1">
            <a:spLocks noChangeArrowheads="1"/>
          </p:cNvSpPr>
          <p:nvPr/>
        </p:nvSpPr>
        <p:spPr bwMode="auto">
          <a:xfrm>
            <a:off x="2061708" y="5467918"/>
            <a:ext cx="3955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kumimoji="0" lang="en-US" altLang="ko-KR" sz="1400" b="1" dirty="0" smtClean="0">
                <a:cs typeface="Times New Roman" panose="02020603050405020304" pitchFamily="18" charset="0"/>
              </a:rPr>
              <a:t>Industrial Machinery Training Example </a:t>
            </a:r>
            <a:r>
              <a:rPr lang="en-US" altLang="ko-KR" sz="1400" b="1" dirty="0" smtClean="0">
                <a:cs typeface="Times New Roman" panose="02020603050405020304" pitchFamily="18" charset="0"/>
              </a:rPr>
              <a:t> </a:t>
            </a:r>
            <a:r>
              <a:rPr kumimoji="0" lang="en-US" altLang="ko-KR" sz="1400" b="1" dirty="0">
                <a:cs typeface="Times New Roman" panose="02020603050405020304" pitchFamily="18" charset="0"/>
              </a:rPr>
              <a:t>&gt;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708" y="1840067"/>
            <a:ext cx="3938285" cy="17349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dustrial machinery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708" y="3575041"/>
            <a:ext cx="3938285" cy="1772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5795657" y="4920358"/>
            <a:ext cx="689612" cy="246221"/>
          </a:xfrm>
          <a:prstGeom prst="rect">
            <a:avLst/>
          </a:prstGeom>
          <a:noFill/>
        </p:spPr>
        <p:txBody>
          <a:bodyPr wrap="none" rtlCol="0">
            <a:spAutoFit/>
          </a:bodyPr>
          <a:lstStyle/>
          <a:p>
            <a:r>
              <a:rPr lang="en-IN" sz="1000" dirty="0" smtClean="0"/>
              <a:t>GOOGLE</a:t>
            </a:r>
            <a:endParaRPr lang="en-IN" sz="1000" dirty="0"/>
          </a:p>
        </p:txBody>
      </p:sp>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7E0C281-1C72-4C1B-A43B-8B1DA8D9F49D}"/>
              </a:ext>
            </a:extLst>
          </p:cNvPr>
          <p:cNvSpPr>
            <a:spLocks noGrp="1"/>
          </p:cNvSpPr>
          <p:nvPr>
            <p:ph type="title"/>
          </p:nvPr>
        </p:nvSpPr>
        <p:spPr/>
        <p:txBody>
          <a:bodyPr>
            <a:normAutofit fontScale="90000"/>
          </a:bodyPr>
          <a:lstStyle/>
          <a:p>
            <a:r>
              <a:rPr lang="en-US" altLang="ko-KR" dirty="0"/>
              <a:t>HMD-LiFi/CamCom Link AR/VR Content Delivery</a:t>
            </a:r>
            <a:endParaRPr lang="ko-KR" altLang="en-US" dirty="0"/>
          </a:p>
        </p:txBody>
      </p:sp>
      <p:sp>
        <p:nvSpPr>
          <p:cNvPr id="7" name="바닥글 개체 틀 6">
            <a:extLst>
              <a:ext uri="{FF2B5EF4-FFF2-40B4-BE49-F238E27FC236}">
                <a16:creationId xmlns="" xmlns:a16="http://schemas.microsoft.com/office/drawing/2014/main" id="{99789448-BC75-4A1D-884A-4A5998FC10EC}"/>
              </a:ext>
            </a:extLst>
          </p:cNvPr>
          <p:cNvSpPr>
            <a:spLocks noGrp="1"/>
          </p:cNvSpPr>
          <p:nvPr>
            <p:ph type="ftr" sz="quarter" idx="3"/>
          </p:nvPr>
        </p:nvSpPr>
        <p:spPr/>
        <p:txBody>
          <a:bodyPr/>
          <a:lstStyle/>
          <a:p>
            <a:r>
              <a:rPr lang="en-US" altLang="ko-KR" dirty="0" smtClean="0"/>
              <a:t>21-19-0011-00-0000</a:t>
            </a:r>
            <a:endParaRPr lang="ko-KR" altLang="en-US" dirty="0"/>
          </a:p>
        </p:txBody>
      </p:sp>
      <p:sp>
        <p:nvSpPr>
          <p:cNvPr id="8" name="슬라이드 번호 개체 틀 7">
            <a:extLst>
              <a:ext uri="{FF2B5EF4-FFF2-40B4-BE49-F238E27FC236}">
                <a16:creationId xmlns=""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
        <p:nvSpPr>
          <p:cNvPr id="45" name="TextBox 44">
            <a:extLst>
              <a:ext uri="{FF2B5EF4-FFF2-40B4-BE49-F238E27FC236}">
                <a16:creationId xmlns="" xmlns:a16="http://schemas.microsoft.com/office/drawing/2014/main" id="{FB903489-B813-4045-9A33-328C47169179}"/>
              </a:ext>
            </a:extLst>
          </p:cNvPr>
          <p:cNvSpPr txBox="1"/>
          <p:nvPr/>
        </p:nvSpPr>
        <p:spPr>
          <a:xfrm>
            <a:off x="6532276" y="1623062"/>
            <a:ext cx="5182890" cy="4478149"/>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l"/>
              <a:defRPr/>
            </a:pPr>
            <a:endParaRPr lang="en-IN" altLang="ko-KR" sz="1600" b="1" spc="-100" dirty="0">
              <a:ea typeface="나눔고딕" panose="020D0604000000000000" pitchFamily="50" charset="-127"/>
            </a:endParaRPr>
          </a:p>
          <a:p>
            <a:pPr marL="285750" lvl="0" indent="-285750" algn="just">
              <a:lnSpc>
                <a:spcPct val="150000"/>
              </a:lnSpc>
              <a:buFont typeface="Wingdings" panose="05000000000000000000" pitchFamily="2" charset="2"/>
              <a:buChar char="l"/>
              <a:defRPr/>
            </a:pPr>
            <a:r>
              <a:rPr lang="en-IN" altLang="ko-KR" sz="1600" b="1" spc="-100" dirty="0" smtClean="0">
                <a:ea typeface="나눔고딕" panose="020D0604000000000000" pitchFamily="50" charset="-127"/>
              </a:rPr>
              <a:t>HMD – LiFi / CamCom based Industrial Machinery Training </a:t>
            </a:r>
            <a:r>
              <a:rPr lang="en-IN" altLang="ko-KR" sz="1600" b="1" spc="-100" dirty="0">
                <a:ea typeface="나눔고딕" panose="020D0604000000000000" pitchFamily="50" charset="-127"/>
              </a:rPr>
              <a:t>System for </a:t>
            </a:r>
            <a:r>
              <a:rPr lang="en-IN" altLang="ko-KR" sz="1600" b="1" spc="-100" dirty="0" smtClean="0">
                <a:ea typeface="나눔고딕" panose="020D0604000000000000" pitchFamily="50" charset="-127"/>
              </a:rPr>
              <a:t>AR/VR Commercialization </a:t>
            </a:r>
            <a:r>
              <a:rPr lang="en-IN" altLang="ko-KR" sz="1600" b="1" spc="-100" dirty="0">
                <a:ea typeface="나눔고딕" panose="020D0604000000000000" pitchFamily="50" charset="-127"/>
              </a:rPr>
              <a:t>in Industrial </a:t>
            </a:r>
            <a:r>
              <a:rPr lang="en-IN" altLang="ko-KR" sz="1600" b="1" spc="-100" dirty="0" smtClean="0">
                <a:ea typeface="나눔고딕" panose="020D0604000000000000" pitchFamily="50" charset="-127"/>
              </a:rPr>
              <a:t>Applications </a:t>
            </a:r>
            <a:endParaRPr lang="en-IN" altLang="ko-KR" sz="1600" b="1" spc="-100" dirty="0">
              <a:ea typeface="나눔고딕" panose="020D0604000000000000" pitchFamily="50" charset="-127"/>
            </a:endParaRPr>
          </a:p>
          <a:p>
            <a:pPr marL="742950" lvl="1" indent="-285750" algn="just">
              <a:lnSpc>
                <a:spcPct val="150000"/>
              </a:lnSpc>
              <a:buFont typeface="Verdana" panose="020B0604030504040204" pitchFamily="34" charset="0"/>
              <a:buChar char="-"/>
              <a:defRPr/>
            </a:pPr>
            <a:r>
              <a:rPr lang="en-IN" altLang="ko-KR" sz="1400" b="1" spc="-100" dirty="0" smtClean="0">
                <a:ea typeface="나눔고딕" panose="020D0604000000000000" pitchFamily="50" charset="-127"/>
              </a:rPr>
              <a:t>Uses the HMD devices embedded with PD / Camera as </a:t>
            </a:r>
            <a:r>
              <a:rPr lang="en-IN" altLang="ko-KR" sz="1400" b="1" spc="-100" dirty="0">
                <a:ea typeface="나눔고딕" panose="020D0604000000000000" pitchFamily="50" charset="-127"/>
              </a:rPr>
              <a:t>a </a:t>
            </a:r>
            <a:r>
              <a:rPr lang="en-IN" altLang="ko-KR" sz="1400" b="1" spc="-100" dirty="0" smtClean="0">
                <a:ea typeface="나눔고딕" panose="020D0604000000000000" pitchFamily="50" charset="-127"/>
              </a:rPr>
              <a:t>photodetection device </a:t>
            </a:r>
            <a:r>
              <a:rPr lang="en-IN" altLang="ko-KR" sz="1400" b="1" spc="-100" dirty="0">
                <a:ea typeface="나눔고딕" panose="020D0604000000000000" pitchFamily="50" charset="-127"/>
              </a:rPr>
              <a:t>to </a:t>
            </a:r>
            <a:r>
              <a:rPr lang="en-IN" altLang="ko-KR" sz="1400" b="1" spc="-100" dirty="0" smtClean="0">
                <a:ea typeface="나눔고딕" panose="020D0604000000000000" pitchFamily="50" charset="-127"/>
              </a:rPr>
              <a:t>receive data illumination devices such LED Light, display, etc.</a:t>
            </a:r>
          </a:p>
          <a:p>
            <a:pPr marL="742950" lvl="1" indent="-285750" algn="just">
              <a:lnSpc>
                <a:spcPct val="150000"/>
              </a:lnSpc>
              <a:buFont typeface="Verdana" panose="020B0604030504040204" pitchFamily="34" charset="0"/>
              <a:buChar char="-"/>
              <a:defRPr/>
            </a:pPr>
            <a:r>
              <a:rPr lang="en-IN" altLang="ko-KR" sz="1400" b="1" spc="-100" dirty="0" smtClean="0">
                <a:ea typeface="나눔고딕" panose="020D0604000000000000" pitchFamily="50" charset="-127"/>
              </a:rPr>
              <a:t>Proposed </a:t>
            </a:r>
            <a:r>
              <a:rPr lang="en-IN" altLang="ko-KR" sz="1400" b="1" spc="-100" dirty="0">
                <a:ea typeface="나눔고딕" panose="020D0604000000000000" pitchFamily="50" charset="-127"/>
              </a:rPr>
              <a:t>system helps </a:t>
            </a:r>
            <a:r>
              <a:rPr lang="en-IN" altLang="ko-KR" sz="1400" b="1" spc="-100" dirty="0" smtClean="0">
                <a:ea typeface="나눔고딕" panose="020D0604000000000000" pitchFamily="50" charset="-127"/>
              </a:rPr>
              <a:t>train the resource with realistic real-time training about machinery have to use for their job assignments</a:t>
            </a:r>
          </a:p>
          <a:p>
            <a:pPr marL="742950" lvl="1" indent="-285750" algn="just">
              <a:lnSpc>
                <a:spcPct val="150000"/>
              </a:lnSpc>
              <a:buFont typeface="Verdana" panose="020B0604030504040204" pitchFamily="34" charset="0"/>
              <a:buChar char="-"/>
              <a:defRPr/>
            </a:pPr>
            <a:r>
              <a:rPr lang="en-IN" altLang="ko-KR" sz="1400" b="1" spc="-100" dirty="0" smtClean="0">
                <a:ea typeface="나눔고딕" panose="020D0604000000000000" pitchFamily="50" charset="-127"/>
              </a:rPr>
              <a:t>Image </a:t>
            </a:r>
            <a:r>
              <a:rPr lang="en-IN" altLang="ko-KR" sz="1400" b="1" spc="-100" dirty="0">
                <a:ea typeface="나눔고딕" panose="020D0604000000000000" pitchFamily="50" charset="-127"/>
              </a:rPr>
              <a:t>is acquired from a camera built in the HMD, and an object is analysed by extracting features of a apparatus or equipment located in the field of view.</a:t>
            </a:r>
            <a:endParaRPr lang="en-US" altLang="ko-KR" sz="1400" b="1" spc="-100" dirty="0">
              <a:latin typeface="맑은 고딕" panose="020F0502020204030204"/>
              <a:ea typeface="나눔고딕" panose="020D0604000000000000" pitchFamily="50" charset="-127"/>
            </a:endParaRPr>
          </a:p>
        </p:txBody>
      </p:sp>
      <p:sp>
        <p:nvSpPr>
          <p:cNvPr id="38" name="TextBox 53"/>
          <p:cNvSpPr txBox="1">
            <a:spLocks noChangeArrowheads="1"/>
          </p:cNvSpPr>
          <p:nvPr/>
        </p:nvSpPr>
        <p:spPr bwMode="auto">
          <a:xfrm>
            <a:off x="2010271" y="5918947"/>
            <a:ext cx="4202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a:buNone/>
            </a:pPr>
            <a:r>
              <a:rPr kumimoji="0" lang="en-US" altLang="ko-KR" sz="1000" b="1" dirty="0">
                <a:cs typeface="Times New Roman" panose="02020603050405020304" pitchFamily="18" charset="0"/>
              </a:rPr>
              <a:t>&lt; </a:t>
            </a:r>
            <a:r>
              <a:rPr lang="en-US" altLang="ko-KR" sz="1000" b="1" dirty="0" smtClean="0">
                <a:cs typeface="Times New Roman" panose="02020603050405020304" pitchFamily="18" charset="0"/>
              </a:rPr>
              <a:t>HMD </a:t>
            </a:r>
            <a:r>
              <a:rPr lang="en-US" altLang="ko-KR" sz="1000" b="1" dirty="0">
                <a:cs typeface="Times New Roman" panose="02020603050405020304" pitchFamily="18" charset="0"/>
              </a:rPr>
              <a:t>based </a:t>
            </a:r>
            <a:r>
              <a:rPr lang="en-US" altLang="ko-KR" sz="1000" b="1" dirty="0" smtClean="0">
                <a:cs typeface="Times New Roman" panose="02020603050405020304" pitchFamily="18" charset="0"/>
              </a:rPr>
              <a:t> AR/VR Content Delivery for Industrial Machinery Training Using LiFi/CamCom Technology &gt;</a:t>
            </a:r>
            <a:endParaRPr kumimoji="0" lang="en-US" altLang="ko-KR" sz="1000" b="1" dirty="0">
              <a:cs typeface="Times New Roman" panose="02020603050405020304" pitchFamily="18" charset="0"/>
            </a:endParaRPr>
          </a:p>
        </p:txBody>
      </p:sp>
      <p:grpSp>
        <p:nvGrpSpPr>
          <p:cNvPr id="39" name="그룹 100"/>
          <p:cNvGrpSpPr/>
          <p:nvPr/>
        </p:nvGrpSpPr>
        <p:grpSpPr>
          <a:xfrm>
            <a:off x="4206583" y="1475587"/>
            <a:ext cx="2370953" cy="1561832"/>
            <a:chOff x="-533400" y="2443530"/>
            <a:chExt cx="4924508" cy="2988677"/>
          </a:xfrm>
        </p:grpSpPr>
        <p:pic>
          <p:nvPicPr>
            <p:cNvPr id="91" name="Picture 2" descr="관련 이미지"/>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124" r="100000"/>
                      </a14:imgEffect>
                    </a14:imgLayer>
                  </a14:imgProps>
                </a:ext>
                <a:ext uri="{28A0092B-C50C-407E-A947-70E740481C1C}">
                  <a14:useLocalDpi xmlns:a14="http://schemas.microsoft.com/office/drawing/2010/main" val="0"/>
                </a:ext>
              </a:extLst>
            </a:blip>
            <a:srcRect/>
            <a:stretch>
              <a:fillRect/>
            </a:stretch>
          </p:blipFill>
          <p:spPr bwMode="auto">
            <a:xfrm flipH="1">
              <a:off x="655856" y="2443530"/>
              <a:ext cx="2802396" cy="2473375"/>
            </a:xfrm>
            <a:prstGeom prst="rect">
              <a:avLst/>
            </a:prstGeom>
            <a:noFill/>
            <a:extLst>
              <a:ext uri="{909E8E84-426E-40DD-AFC4-6F175D3DCCD1}">
                <a14:hiddenFill xmlns:a14="http://schemas.microsoft.com/office/drawing/2010/main">
                  <a:solidFill>
                    <a:srgbClr val="FFFFFF"/>
                  </a:solidFill>
                </a14:hiddenFill>
              </a:ext>
            </a:extLst>
          </p:spPr>
        </p:pic>
        <p:cxnSp>
          <p:nvCxnSpPr>
            <p:cNvPr id="92" name="직선 화살표 연결선 102"/>
            <p:cNvCxnSpPr>
              <a:endCxn id="94" idx="0"/>
            </p:cNvCxnSpPr>
            <p:nvPr/>
          </p:nvCxnSpPr>
          <p:spPr>
            <a:xfrm flipV="1">
              <a:off x="540669" y="3110260"/>
              <a:ext cx="200025" cy="818456"/>
            </a:xfrm>
            <a:prstGeom prst="straightConnector1">
              <a:avLst/>
            </a:prstGeom>
            <a:ln w="28575">
              <a:solidFill>
                <a:srgbClr val="F66C0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3" name="직선 화살표 연결선 103"/>
            <p:cNvCxnSpPr/>
            <p:nvPr/>
          </p:nvCxnSpPr>
          <p:spPr>
            <a:xfrm flipV="1">
              <a:off x="769267" y="3165302"/>
              <a:ext cx="1707810" cy="897494"/>
            </a:xfrm>
            <a:prstGeom prst="straightConnector1">
              <a:avLst/>
            </a:prstGeom>
            <a:ln w="28575">
              <a:solidFill>
                <a:srgbClr val="F66C0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4" name="자유형 104"/>
            <p:cNvSpPr/>
            <p:nvPr/>
          </p:nvSpPr>
          <p:spPr>
            <a:xfrm>
              <a:off x="521618" y="3110260"/>
              <a:ext cx="1695450" cy="1094680"/>
            </a:xfrm>
            <a:custGeom>
              <a:avLst/>
              <a:gdLst>
                <a:gd name="connsiteX0" fmla="*/ 219075 w 1695450"/>
                <a:gd name="connsiteY0" fmla="*/ 0 h 1447800"/>
                <a:gd name="connsiteX1" fmla="*/ 0 w 1695450"/>
                <a:gd name="connsiteY1" fmla="*/ 1447800 h 1447800"/>
                <a:gd name="connsiteX2" fmla="*/ 1695450 w 1695450"/>
                <a:gd name="connsiteY2" fmla="*/ 304800 h 1447800"/>
                <a:gd name="connsiteX3" fmla="*/ 219075 w 1695450"/>
                <a:gd name="connsiteY3" fmla="*/ 0 h 1447800"/>
              </a:gdLst>
              <a:ahLst/>
              <a:cxnLst>
                <a:cxn ang="0">
                  <a:pos x="connsiteX0" y="connsiteY0"/>
                </a:cxn>
                <a:cxn ang="0">
                  <a:pos x="connsiteX1" y="connsiteY1"/>
                </a:cxn>
                <a:cxn ang="0">
                  <a:pos x="connsiteX2" y="connsiteY2"/>
                </a:cxn>
                <a:cxn ang="0">
                  <a:pos x="connsiteX3" y="connsiteY3"/>
                </a:cxn>
              </a:cxnLst>
              <a:rect l="l" t="t" r="r" b="b"/>
              <a:pathLst>
                <a:path w="1695450" h="1447800">
                  <a:moveTo>
                    <a:pt x="219075" y="0"/>
                  </a:moveTo>
                  <a:lnTo>
                    <a:pt x="0" y="1447800"/>
                  </a:lnTo>
                  <a:lnTo>
                    <a:pt x="1695450" y="304800"/>
                  </a:lnTo>
                  <a:lnTo>
                    <a:pt x="219075" y="0"/>
                  </a:lnTo>
                  <a:close/>
                </a:path>
              </a:pathLst>
            </a:custGeom>
            <a:gradFill>
              <a:gsLst>
                <a:gs pos="0">
                  <a:schemeClr val="accent1">
                    <a:lumMod val="5000"/>
                    <a:lumOff val="95000"/>
                    <a:alpha val="23000"/>
                  </a:schemeClr>
                </a:gs>
                <a:gs pos="79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5" name="Picture 6" descr="HMD Clipart에 대한 이미지 검색결과"/>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58235">
                          <a14:foregroundMark x1="30588" y1="25899" x2="24559" y2="93885"/>
                          <a14:foregroundMark x1="9706" y1="96403" x2="28971" y2="97842"/>
                          <a14:foregroundMark x1="5882" y1="96403" x2="147" y2="99640"/>
                          <a14:foregroundMark x1="20588" y1="18345" x2="23529" y2="50719"/>
                          <a14:foregroundMark x1="20441" y1="33813" x2="20000" y2="41727"/>
                          <a14:foregroundMark x1="31029" y1="38489" x2="42353" y2="34173"/>
                          <a14:foregroundMark x1="46471" y1="37770" x2="45588" y2="19424"/>
                          <a14:foregroundMark x1="45294" y1="35252" x2="46176" y2="24460"/>
                          <a14:foregroundMark x1="45294" y1="37770" x2="46912" y2="22302"/>
                          <a14:foregroundMark x1="45000" y1="37770" x2="46471" y2="30216"/>
                          <a14:foregroundMark x1="45588" y1="38489" x2="45588" y2="24101"/>
                          <a14:foregroundMark x1="46471" y1="34532" x2="45882" y2="27698"/>
                          <a14:foregroundMark x1="45294" y1="24820" x2="45294" y2="36691"/>
                          <a14:foregroundMark x1="45294" y1="37050" x2="45735" y2="27698"/>
                          <a14:foregroundMark x1="46176" y1="25540" x2="46176" y2="36691"/>
                          <a14:foregroundMark x1="46176" y1="36691" x2="45882" y2="28777"/>
                          <a14:foregroundMark x1="45882" y1="28777" x2="45882" y2="34532"/>
                          <a14:foregroundMark x1="45588" y1="54317" x2="50147" y2="54317"/>
                          <a14:foregroundMark x1="50294" y1="58633" x2="52206" y2="66906"/>
                          <a14:foregroundMark x1="52941" y1="61511" x2="52500" y2="79856"/>
                          <a14:foregroundMark x1="53088" y1="73381" x2="57059" y2="99281"/>
                          <a14:foregroundMark x1="50588" y1="52878" x2="46176" y2="32374"/>
                          <a14:foregroundMark x1="51029" y1="51439" x2="53382" y2="60791"/>
                          <a14:foregroundMark x1="44265" y1="44964" x2="44706" y2="56115"/>
                          <a14:foregroundMark x1="44265" y1="48561" x2="42206" y2="57554"/>
                          <a14:foregroundMark x1="51176" y1="49281" x2="52059" y2="61511"/>
                          <a14:foregroundMark x1="53971" y1="57194" x2="52206" y2="69424"/>
                          <a14:foregroundMark x1="44412" y1="50360" x2="42500" y2="59353"/>
                          <a14:backgroundMark x1="45882" y1="33813" x2="45882" y2="30935"/>
                          <a14:backgroundMark x1="43824" y1="49640" x2="43529" y2="53237"/>
                          <a14:backgroundMark x1="8382" y1="18345" x2="11471" y2="49640"/>
                          <a14:backgroundMark x1="52941" y1="39568" x2="57059" y2="47482"/>
                          <a14:backgroundMark x1="48824" y1="33453" x2="52941" y2="43525"/>
                          <a14:backgroundMark x1="44265" y1="40647" x2="44265" y2="44245"/>
                          <a14:backgroundMark x1="51176" y1="45324" x2="54706" y2="58273"/>
                        </a14:backgroundRemoval>
                      </a14:imgEffect>
                    </a14:imgLayer>
                  </a14:imgProps>
                </a:ext>
                <a:ext uri="{28A0092B-C50C-407E-A947-70E740481C1C}">
                  <a14:useLocalDpi xmlns:a14="http://schemas.microsoft.com/office/drawing/2010/main" val="0"/>
                </a:ext>
              </a:extLst>
            </a:blip>
            <a:srcRect r="43432"/>
            <a:stretch/>
          </p:blipFill>
          <p:spPr bwMode="auto">
            <a:xfrm>
              <a:off x="-533400" y="3746918"/>
              <a:ext cx="1709260" cy="1235288"/>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1004635" y="4931598"/>
              <a:ext cx="3386473" cy="500609"/>
            </a:xfrm>
            <a:prstGeom prst="rect">
              <a:avLst/>
            </a:prstGeom>
            <a:noFill/>
          </p:spPr>
          <p:txBody>
            <a:bodyPr wrap="square" rtlCol="0">
              <a:spAutoFit/>
            </a:bodyPr>
            <a:lstStyle/>
            <a:p>
              <a:pPr algn="ctr"/>
              <a:r>
                <a:rPr lang="en-US" altLang="ko-KR" sz="1100" b="1" dirty="0">
                  <a:latin typeface="Times New Roman" panose="02020603050405020304" pitchFamily="18" charset="0"/>
                  <a:cs typeface="Times New Roman" panose="02020603050405020304" pitchFamily="18" charset="0"/>
                </a:rPr>
                <a:t>Machinery Operator</a:t>
              </a:r>
              <a:endParaRPr lang="ko-KR" altLang="en-US" sz="1100" b="1" dirty="0">
                <a:latin typeface="Times New Roman" panose="02020603050405020304" pitchFamily="18" charset="0"/>
                <a:cs typeface="Times New Roman" panose="02020603050405020304" pitchFamily="18" charset="0"/>
              </a:endParaRPr>
            </a:p>
          </p:txBody>
        </p:sp>
      </p:grpSp>
      <p:grpSp>
        <p:nvGrpSpPr>
          <p:cNvPr id="40" name="그룹 107"/>
          <p:cNvGrpSpPr/>
          <p:nvPr/>
        </p:nvGrpSpPr>
        <p:grpSpPr>
          <a:xfrm>
            <a:off x="1947773" y="1526067"/>
            <a:ext cx="2185089" cy="1507926"/>
            <a:chOff x="297074" y="1854512"/>
            <a:chExt cx="3785854" cy="2075023"/>
          </a:xfrm>
        </p:grpSpPr>
        <p:pic>
          <p:nvPicPr>
            <p:cNvPr id="85" name="Picture 6" descr="ê´ë ¨ ì´ë¯¸ì§"/>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293" y="1854512"/>
              <a:ext cx="1484970" cy="14582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97074" y="3336601"/>
              <a:ext cx="1578178" cy="592934"/>
            </a:xfrm>
            <a:prstGeom prst="rect">
              <a:avLst/>
            </a:prstGeom>
            <a:noFill/>
          </p:spPr>
          <p:txBody>
            <a:bodyPr wrap="square" rtlCol="0">
              <a:spAutoFit/>
            </a:bodyPr>
            <a:lstStyle/>
            <a:p>
              <a:pPr algn="ctr"/>
              <a:r>
                <a:rPr lang="en-US" altLang="ko-KR" sz="1100" b="1" dirty="0">
                  <a:latin typeface="Times New Roman" panose="02020603050405020304" pitchFamily="18" charset="0"/>
                  <a:cs typeface="Times New Roman" panose="02020603050405020304" pitchFamily="18" charset="0"/>
                </a:rPr>
                <a:t>Specific</a:t>
              </a:r>
            </a:p>
            <a:p>
              <a:pPr algn="ctr"/>
              <a:r>
                <a:rPr lang="en-US" altLang="ko-KR" sz="1100" b="1" dirty="0">
                  <a:latin typeface="Times New Roman" panose="02020603050405020304" pitchFamily="18" charset="0"/>
                  <a:cs typeface="Times New Roman" panose="02020603050405020304" pitchFamily="18" charset="0"/>
                </a:rPr>
                <a:t>Tools</a:t>
              </a:r>
              <a:endParaRPr lang="ko-KR" altLang="en-US" sz="1100" b="1" dirty="0">
                <a:latin typeface="Times New Roman" panose="02020603050405020304" pitchFamily="18" charset="0"/>
                <a:cs typeface="Times New Roman" panose="02020603050405020304" pitchFamily="18" charset="0"/>
              </a:endParaRPr>
            </a:p>
          </p:txBody>
        </p:sp>
        <p:pic>
          <p:nvPicPr>
            <p:cNvPr id="87" name="Picture 6" descr="HMD Clipart에 대한 이미지 검색결과"/>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58235">
                          <a14:foregroundMark x1="30588" y1="25899" x2="24559" y2="93885"/>
                          <a14:foregroundMark x1="9706" y1="96403" x2="28971" y2="97842"/>
                          <a14:foregroundMark x1="5882" y1="96403" x2="147" y2="99640"/>
                          <a14:foregroundMark x1="20588" y1="18345" x2="23529" y2="50719"/>
                          <a14:foregroundMark x1="20441" y1="33813" x2="20000" y2="41727"/>
                          <a14:foregroundMark x1="31029" y1="38489" x2="42353" y2="34173"/>
                          <a14:foregroundMark x1="46471" y1="37770" x2="45588" y2="19424"/>
                          <a14:foregroundMark x1="45294" y1="35252" x2="46176" y2="24460"/>
                          <a14:foregroundMark x1="45294" y1="37770" x2="46912" y2="22302"/>
                          <a14:foregroundMark x1="45000" y1="37770" x2="46471" y2="30216"/>
                          <a14:foregroundMark x1="45588" y1="38489" x2="45588" y2="24101"/>
                          <a14:foregroundMark x1="46471" y1="34532" x2="45882" y2="27698"/>
                          <a14:foregroundMark x1="45294" y1="24820" x2="45294" y2="36691"/>
                          <a14:foregroundMark x1="45294" y1="37050" x2="45735" y2="27698"/>
                          <a14:foregroundMark x1="46176" y1="25540" x2="46176" y2="36691"/>
                          <a14:foregroundMark x1="46176" y1="36691" x2="45882" y2="28777"/>
                          <a14:foregroundMark x1="45882" y1="28777" x2="45882" y2="34532"/>
                          <a14:foregroundMark x1="45588" y1="54317" x2="50147" y2="54317"/>
                          <a14:foregroundMark x1="50294" y1="58633" x2="52206" y2="66906"/>
                          <a14:foregroundMark x1="52941" y1="61511" x2="52500" y2="79856"/>
                          <a14:foregroundMark x1="53088" y1="73381" x2="57059" y2="99281"/>
                          <a14:foregroundMark x1="50588" y1="52878" x2="46176" y2="32374"/>
                          <a14:foregroundMark x1="51029" y1="51439" x2="53382" y2="60791"/>
                          <a14:foregroundMark x1="44265" y1="44964" x2="44706" y2="56115"/>
                          <a14:foregroundMark x1="44265" y1="48561" x2="42206" y2="57554"/>
                          <a14:foregroundMark x1="51176" y1="49281" x2="52059" y2="61511"/>
                          <a14:foregroundMark x1="53971" y1="57194" x2="52206" y2="69424"/>
                          <a14:foregroundMark x1="44412" y1="50360" x2="42500" y2="59353"/>
                          <a14:backgroundMark x1="45882" y1="33813" x2="45882" y2="30935"/>
                          <a14:backgroundMark x1="43824" y1="49640" x2="43529" y2="53237"/>
                          <a14:backgroundMark x1="8382" y1="18345" x2="11471" y2="49640"/>
                          <a14:backgroundMark x1="52941" y1="39568" x2="57059" y2="47482"/>
                          <a14:backgroundMark x1="48824" y1="33453" x2="52941" y2="43525"/>
                          <a14:backgroundMark x1="44265" y1="40647" x2="44265" y2="44245"/>
                          <a14:backgroundMark x1="51176" y1="45324" x2="54706" y2="58273"/>
                        </a14:backgroundRemoval>
                      </a14:imgEffect>
                    </a14:imgLayer>
                  </a14:imgProps>
                </a:ext>
                <a:ext uri="{28A0092B-C50C-407E-A947-70E740481C1C}">
                  <a14:useLocalDpi xmlns:a14="http://schemas.microsoft.com/office/drawing/2010/main" val="0"/>
                </a:ext>
              </a:extLst>
            </a:blip>
            <a:srcRect r="43432"/>
            <a:stretch/>
          </p:blipFill>
          <p:spPr bwMode="auto">
            <a:xfrm flipH="1">
              <a:off x="2373668" y="2695476"/>
              <a:ext cx="1709260" cy="905625"/>
            </a:xfrm>
            <a:prstGeom prst="rect">
              <a:avLst/>
            </a:prstGeom>
            <a:noFill/>
            <a:extLst>
              <a:ext uri="{909E8E84-426E-40DD-AFC4-6F175D3DCCD1}">
                <a14:hiddenFill xmlns:a14="http://schemas.microsoft.com/office/drawing/2010/main">
                  <a:solidFill>
                    <a:srgbClr val="FFFFFF"/>
                  </a:solidFill>
                </a14:hiddenFill>
              </a:ext>
            </a:extLst>
          </p:spPr>
        </p:pic>
        <p:sp>
          <p:nvSpPr>
            <p:cNvPr id="88" name="자유형 111"/>
            <p:cNvSpPr/>
            <p:nvPr/>
          </p:nvSpPr>
          <p:spPr>
            <a:xfrm rot="19545463" flipH="1">
              <a:off x="738569" y="2093816"/>
              <a:ext cx="1695450" cy="1447800"/>
            </a:xfrm>
            <a:custGeom>
              <a:avLst/>
              <a:gdLst>
                <a:gd name="connsiteX0" fmla="*/ 219075 w 1695450"/>
                <a:gd name="connsiteY0" fmla="*/ 0 h 1447800"/>
                <a:gd name="connsiteX1" fmla="*/ 0 w 1695450"/>
                <a:gd name="connsiteY1" fmla="*/ 1447800 h 1447800"/>
                <a:gd name="connsiteX2" fmla="*/ 1695450 w 1695450"/>
                <a:gd name="connsiteY2" fmla="*/ 304800 h 1447800"/>
                <a:gd name="connsiteX3" fmla="*/ 219075 w 1695450"/>
                <a:gd name="connsiteY3" fmla="*/ 0 h 1447800"/>
              </a:gdLst>
              <a:ahLst/>
              <a:cxnLst>
                <a:cxn ang="0">
                  <a:pos x="connsiteX0" y="connsiteY0"/>
                </a:cxn>
                <a:cxn ang="0">
                  <a:pos x="connsiteX1" y="connsiteY1"/>
                </a:cxn>
                <a:cxn ang="0">
                  <a:pos x="connsiteX2" y="connsiteY2"/>
                </a:cxn>
                <a:cxn ang="0">
                  <a:pos x="connsiteX3" y="connsiteY3"/>
                </a:cxn>
              </a:cxnLst>
              <a:rect l="l" t="t" r="r" b="b"/>
              <a:pathLst>
                <a:path w="1695450" h="1447800">
                  <a:moveTo>
                    <a:pt x="219075" y="0"/>
                  </a:moveTo>
                  <a:lnTo>
                    <a:pt x="0" y="1447800"/>
                  </a:lnTo>
                  <a:lnTo>
                    <a:pt x="1695450" y="304800"/>
                  </a:lnTo>
                  <a:lnTo>
                    <a:pt x="219075" y="0"/>
                  </a:lnTo>
                  <a:close/>
                </a:path>
              </a:pathLst>
            </a:custGeom>
            <a:gradFill>
              <a:gsLst>
                <a:gs pos="0">
                  <a:schemeClr val="accent1">
                    <a:lumMod val="5000"/>
                    <a:lumOff val="95000"/>
                    <a:alpha val="23000"/>
                  </a:schemeClr>
                </a:gs>
                <a:gs pos="79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89" name="직선 화살표 연결선 112"/>
            <p:cNvCxnSpPr/>
            <p:nvPr/>
          </p:nvCxnSpPr>
          <p:spPr>
            <a:xfrm flipH="1" flipV="1">
              <a:off x="1875251" y="1987985"/>
              <a:ext cx="784209" cy="967858"/>
            </a:xfrm>
            <a:prstGeom prst="straightConnector1">
              <a:avLst/>
            </a:prstGeom>
            <a:ln w="28575">
              <a:solidFill>
                <a:srgbClr val="F66C0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113"/>
            <p:cNvCxnSpPr/>
            <p:nvPr/>
          </p:nvCxnSpPr>
          <p:spPr>
            <a:xfrm flipH="1">
              <a:off x="738769" y="2955843"/>
              <a:ext cx="1912613" cy="0"/>
            </a:xfrm>
            <a:prstGeom prst="straightConnector1">
              <a:avLst/>
            </a:prstGeom>
            <a:ln w="28575">
              <a:solidFill>
                <a:srgbClr val="F66C04"/>
              </a:solidFill>
              <a:prstDash val="sysDot"/>
              <a:tailEnd type="triangle"/>
            </a:ln>
          </p:spPr>
          <p:style>
            <a:lnRef idx="1">
              <a:schemeClr val="accent1"/>
            </a:lnRef>
            <a:fillRef idx="0">
              <a:schemeClr val="accent1"/>
            </a:fillRef>
            <a:effectRef idx="0">
              <a:schemeClr val="accent1"/>
            </a:effectRef>
            <a:fontRef idx="minor">
              <a:schemeClr val="tx1"/>
            </a:fontRef>
          </p:style>
        </p:cxnSp>
      </p:grpSp>
      <p:pic>
        <p:nvPicPr>
          <p:cNvPr id="41" name="Picture 5" descr="E:\PNG\화살표\화살살.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595139" y="2766582"/>
            <a:ext cx="6503212" cy="84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그룹 116"/>
          <p:cNvGrpSpPr/>
          <p:nvPr/>
        </p:nvGrpSpPr>
        <p:grpSpPr>
          <a:xfrm>
            <a:off x="1906317" y="3513746"/>
            <a:ext cx="4453089" cy="2442953"/>
            <a:chOff x="158115" y="1981200"/>
            <a:chExt cx="4453089" cy="2442953"/>
          </a:xfrm>
        </p:grpSpPr>
        <p:pic>
          <p:nvPicPr>
            <p:cNvPr id="43" name="Picture 2" descr="관련 이미지"/>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124" r="100000"/>
                      </a14:imgEffect>
                    </a14:imgLayer>
                  </a14:imgProps>
                </a:ext>
                <a:ext uri="{28A0092B-C50C-407E-A947-70E740481C1C}">
                  <a14:useLocalDpi xmlns:a14="http://schemas.microsoft.com/office/drawing/2010/main" val="0"/>
                </a:ext>
              </a:extLst>
            </a:blip>
            <a:srcRect/>
            <a:stretch>
              <a:fillRect/>
            </a:stretch>
          </p:blipFill>
          <p:spPr bwMode="auto">
            <a:xfrm flipH="1">
              <a:off x="3045636" y="1981200"/>
              <a:ext cx="1307338" cy="1724072"/>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직선 화살표 연결선 118"/>
            <p:cNvCxnSpPr/>
            <p:nvPr/>
          </p:nvCxnSpPr>
          <p:spPr>
            <a:xfrm flipV="1">
              <a:off x="2991899" y="2453883"/>
              <a:ext cx="93313" cy="693583"/>
            </a:xfrm>
            <a:prstGeom prst="straightConnector1">
              <a:avLst/>
            </a:prstGeom>
            <a:ln w="28575">
              <a:solidFill>
                <a:srgbClr val="F66C0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직선 화살표 연결선 119"/>
            <p:cNvCxnSpPr/>
            <p:nvPr/>
          </p:nvCxnSpPr>
          <p:spPr>
            <a:xfrm flipV="1">
              <a:off x="3098543" y="2636687"/>
              <a:ext cx="704069" cy="586463"/>
            </a:xfrm>
            <a:prstGeom prst="straightConnector1">
              <a:avLst/>
            </a:prstGeom>
            <a:ln w="28575">
              <a:solidFill>
                <a:srgbClr val="F66C0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자유형 120"/>
            <p:cNvSpPr/>
            <p:nvPr/>
          </p:nvSpPr>
          <p:spPr>
            <a:xfrm>
              <a:off x="2983012" y="2486142"/>
              <a:ext cx="790940" cy="817245"/>
            </a:xfrm>
            <a:custGeom>
              <a:avLst/>
              <a:gdLst>
                <a:gd name="connsiteX0" fmla="*/ 219075 w 1695450"/>
                <a:gd name="connsiteY0" fmla="*/ 0 h 1447800"/>
                <a:gd name="connsiteX1" fmla="*/ 0 w 1695450"/>
                <a:gd name="connsiteY1" fmla="*/ 1447800 h 1447800"/>
                <a:gd name="connsiteX2" fmla="*/ 1695450 w 1695450"/>
                <a:gd name="connsiteY2" fmla="*/ 304800 h 1447800"/>
                <a:gd name="connsiteX3" fmla="*/ 219075 w 1695450"/>
                <a:gd name="connsiteY3" fmla="*/ 0 h 1447800"/>
              </a:gdLst>
              <a:ahLst/>
              <a:cxnLst>
                <a:cxn ang="0">
                  <a:pos x="connsiteX0" y="connsiteY0"/>
                </a:cxn>
                <a:cxn ang="0">
                  <a:pos x="connsiteX1" y="connsiteY1"/>
                </a:cxn>
                <a:cxn ang="0">
                  <a:pos x="connsiteX2" y="connsiteY2"/>
                </a:cxn>
                <a:cxn ang="0">
                  <a:pos x="connsiteX3" y="connsiteY3"/>
                </a:cxn>
              </a:cxnLst>
              <a:rect l="l" t="t" r="r" b="b"/>
              <a:pathLst>
                <a:path w="1695450" h="1447800">
                  <a:moveTo>
                    <a:pt x="219075" y="0"/>
                  </a:moveTo>
                  <a:lnTo>
                    <a:pt x="0" y="1447800"/>
                  </a:lnTo>
                  <a:lnTo>
                    <a:pt x="1695450" y="304800"/>
                  </a:lnTo>
                  <a:lnTo>
                    <a:pt x="219075" y="0"/>
                  </a:lnTo>
                  <a:close/>
                </a:path>
              </a:pathLst>
            </a:custGeom>
            <a:gradFill>
              <a:gsLst>
                <a:gs pos="0">
                  <a:schemeClr val="accent1">
                    <a:lumMod val="5000"/>
                    <a:lumOff val="95000"/>
                    <a:alpha val="23000"/>
                  </a:schemeClr>
                </a:gs>
                <a:gs pos="79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4" name="Picture 6" descr="HMD Clipart에 대한 이미지 검색결과"/>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58235">
                          <a14:foregroundMark x1="30588" y1="25899" x2="24559" y2="93885"/>
                          <a14:foregroundMark x1="9706" y1="96403" x2="28971" y2="97842"/>
                          <a14:foregroundMark x1="5882" y1="96403" x2="147" y2="99640"/>
                          <a14:foregroundMark x1="20588" y1="18345" x2="23529" y2="50719"/>
                          <a14:foregroundMark x1="20441" y1="33813" x2="20000" y2="41727"/>
                          <a14:foregroundMark x1="31029" y1="38489" x2="42353" y2="34173"/>
                          <a14:foregroundMark x1="46471" y1="37770" x2="45588" y2="19424"/>
                          <a14:foregroundMark x1="45294" y1="35252" x2="46176" y2="24460"/>
                          <a14:foregroundMark x1="45294" y1="37770" x2="46912" y2="22302"/>
                          <a14:foregroundMark x1="45000" y1="37770" x2="46471" y2="30216"/>
                          <a14:foregroundMark x1="45588" y1="38489" x2="45588" y2="24101"/>
                          <a14:foregroundMark x1="46471" y1="34532" x2="45882" y2="27698"/>
                          <a14:foregroundMark x1="45294" y1="24820" x2="45294" y2="36691"/>
                          <a14:foregroundMark x1="45294" y1="37050" x2="45735" y2="27698"/>
                          <a14:foregroundMark x1="46176" y1="25540" x2="46176" y2="36691"/>
                          <a14:foregroundMark x1="46176" y1="36691" x2="45882" y2="28777"/>
                          <a14:foregroundMark x1="45882" y1="28777" x2="45882" y2="34532"/>
                          <a14:foregroundMark x1="45588" y1="54317" x2="50147" y2="54317"/>
                          <a14:foregroundMark x1="50294" y1="58633" x2="52206" y2="66906"/>
                          <a14:foregroundMark x1="52941" y1="61511" x2="52500" y2="79856"/>
                          <a14:foregroundMark x1="53088" y1="73381" x2="57059" y2="99281"/>
                          <a14:foregroundMark x1="50588" y1="52878" x2="46176" y2="32374"/>
                          <a14:foregroundMark x1="51029" y1="51439" x2="53382" y2="60791"/>
                          <a14:foregroundMark x1="44265" y1="44964" x2="44706" y2="56115"/>
                          <a14:foregroundMark x1="44265" y1="48561" x2="42206" y2="57554"/>
                          <a14:foregroundMark x1="51176" y1="49281" x2="52059" y2="61511"/>
                          <a14:foregroundMark x1="53971" y1="57194" x2="52206" y2="69424"/>
                          <a14:foregroundMark x1="44412" y1="50360" x2="42500" y2="59353"/>
                          <a14:backgroundMark x1="45882" y1="33813" x2="45882" y2="30935"/>
                          <a14:backgroundMark x1="43824" y1="49640" x2="43529" y2="53237"/>
                          <a14:backgroundMark x1="8382" y1="18345" x2="11471" y2="49640"/>
                          <a14:backgroundMark x1="52941" y1="39568" x2="57059" y2="47482"/>
                          <a14:backgroundMark x1="48824" y1="33453" x2="52941" y2="43525"/>
                          <a14:backgroundMark x1="44265" y1="40647" x2="44265" y2="44245"/>
                          <a14:backgroundMark x1="51176" y1="45324" x2="54706" y2="58273"/>
                        </a14:backgroundRemoval>
                      </a14:imgEffect>
                    </a14:imgLayer>
                  </a14:imgProps>
                </a:ext>
                <a:ext uri="{28A0092B-C50C-407E-A947-70E740481C1C}">
                  <a14:useLocalDpi xmlns:a14="http://schemas.microsoft.com/office/drawing/2010/main" val="0"/>
                </a:ext>
              </a:extLst>
            </a:blip>
            <a:srcRect r="43432"/>
            <a:stretch/>
          </p:blipFill>
          <p:spPr bwMode="auto">
            <a:xfrm>
              <a:off x="2490839" y="3044845"/>
              <a:ext cx="797382" cy="697288"/>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3603126" y="3651571"/>
              <a:ext cx="1008078" cy="430887"/>
            </a:xfrm>
            <a:prstGeom prst="rect">
              <a:avLst/>
            </a:prstGeom>
            <a:noFill/>
          </p:spPr>
          <p:txBody>
            <a:bodyPr wrap="square" rtlCol="0">
              <a:spAutoFit/>
            </a:bodyPr>
            <a:lstStyle/>
            <a:p>
              <a:pPr algn="ctr"/>
              <a:r>
                <a:rPr lang="en-US" altLang="ko-KR" sz="1100" b="1" dirty="0">
                  <a:latin typeface="Times New Roman" panose="02020603050405020304" pitchFamily="18" charset="0"/>
                  <a:cs typeface="Times New Roman" panose="02020603050405020304" pitchFamily="18" charset="0"/>
                </a:rPr>
                <a:t>Machinery Operator</a:t>
              </a:r>
              <a:endParaRPr lang="ko-KR" altLang="en-US" sz="1100" b="1" dirty="0">
                <a:latin typeface="Times New Roman" panose="02020603050405020304" pitchFamily="18" charset="0"/>
                <a:cs typeface="Times New Roman" panose="02020603050405020304" pitchFamily="18" charset="0"/>
              </a:endParaRPr>
            </a:p>
          </p:txBody>
        </p:sp>
        <p:cxnSp>
          <p:nvCxnSpPr>
            <p:cNvPr id="66" name="꺾인 연결선 123"/>
            <p:cNvCxnSpPr/>
            <p:nvPr/>
          </p:nvCxnSpPr>
          <p:spPr>
            <a:xfrm rot="10800000">
              <a:off x="2072670" y="2765521"/>
              <a:ext cx="560758" cy="537868"/>
            </a:xfrm>
            <a:prstGeom prst="bentConnector2">
              <a:avLst/>
            </a:prstGeom>
            <a:ln w="190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7" name="Picture 4" descr="관련 이미지"/>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7000" r="92000">
                          <a14:foregroundMark x1="38400" y1="73200" x2="63400" y2="73400"/>
                          <a14:backgroundMark x1="36200" y1="72400" x2="47600" y2="72400"/>
                          <a14:backgroundMark x1="64000" y1="72400" x2="54600" y2="72200"/>
                        </a14:backgroundRemoval>
                      </a14:imgEffect>
                    </a14:imgLayer>
                  </a14:imgProps>
                </a:ext>
                <a:ext uri="{28A0092B-C50C-407E-A947-70E740481C1C}">
                  <a14:useLocalDpi xmlns:a14="http://schemas.microsoft.com/office/drawing/2010/main" val="0"/>
                </a:ext>
              </a:extLst>
            </a:blip>
            <a:srcRect l="9520" t="24693" r="8560" b="28176"/>
            <a:stretch/>
          </p:blipFill>
          <p:spPr bwMode="auto">
            <a:xfrm>
              <a:off x="309155" y="2601759"/>
              <a:ext cx="1130108" cy="865392"/>
            </a:xfrm>
            <a:prstGeom prst="rect">
              <a:avLst/>
            </a:prstGeom>
            <a:noFill/>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grpSp>
          <p:nvGrpSpPr>
            <p:cNvPr id="68" name="그룹 125"/>
            <p:cNvGrpSpPr/>
            <p:nvPr/>
          </p:nvGrpSpPr>
          <p:grpSpPr>
            <a:xfrm>
              <a:off x="1730872" y="2174503"/>
              <a:ext cx="610714" cy="558759"/>
              <a:chOff x="8361215" y="1942034"/>
              <a:chExt cx="1910427" cy="1620725"/>
            </a:xfrm>
          </p:grpSpPr>
          <p:pic>
            <p:nvPicPr>
              <p:cNvPr id="83" name="그림 140"/>
              <p:cNvPicPr>
                <a:picLocks noChangeAspect="1"/>
              </p:cNvPicPr>
              <p:nvPr/>
            </p:nvPicPr>
            <p:blipFill>
              <a:blip r:embed="rId10">
                <a:extLst/>
              </a:blip>
              <a:stretch>
                <a:fillRect/>
              </a:stretch>
            </p:blipFill>
            <p:spPr>
              <a:xfrm>
                <a:off x="8361215" y="1942034"/>
                <a:ext cx="1327126" cy="1390286"/>
              </a:xfrm>
              <a:prstGeom prst="rect">
                <a:avLst/>
              </a:prstGeom>
            </p:spPr>
          </p:pic>
          <p:pic>
            <p:nvPicPr>
              <p:cNvPr id="84" name="Picture 12" descr="서버 클립아트에 대한 이미지 검색결과"/>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8877" y="2561882"/>
                <a:ext cx="762765" cy="1000877"/>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TextBox 68"/>
            <p:cNvSpPr txBox="1"/>
            <p:nvPr/>
          </p:nvSpPr>
          <p:spPr>
            <a:xfrm>
              <a:off x="1867411" y="2001928"/>
              <a:ext cx="1217801" cy="430887"/>
            </a:xfrm>
            <a:prstGeom prst="rect">
              <a:avLst/>
            </a:prstGeom>
            <a:noFill/>
          </p:spPr>
          <p:txBody>
            <a:bodyPr wrap="square" rtlCol="0">
              <a:spAutoFit/>
            </a:bodyPr>
            <a:lstStyle/>
            <a:p>
              <a:pPr algn="ctr"/>
              <a:r>
                <a:rPr lang="en-US" altLang="ko-KR" sz="1100" b="1" dirty="0">
                  <a:latin typeface="Times New Roman" panose="02020603050405020304" pitchFamily="18" charset="0"/>
                  <a:cs typeface="Times New Roman" panose="02020603050405020304" pitchFamily="18" charset="0"/>
                </a:rPr>
                <a:t>Streaming Server</a:t>
              </a:r>
              <a:endParaRPr lang="ko-KR" altLang="en-US" sz="1100" b="1" dirty="0">
                <a:latin typeface="Times New Roman" panose="02020603050405020304" pitchFamily="18" charset="0"/>
                <a:cs typeface="Times New Roman" panose="02020603050405020304" pitchFamily="18" charset="0"/>
              </a:endParaRPr>
            </a:p>
          </p:txBody>
        </p:sp>
        <p:cxnSp>
          <p:nvCxnSpPr>
            <p:cNvPr id="70" name="꺾인 연결선 127"/>
            <p:cNvCxnSpPr/>
            <p:nvPr/>
          </p:nvCxnSpPr>
          <p:spPr>
            <a:xfrm rot="10800000" flipH="1">
              <a:off x="1439263" y="2765521"/>
              <a:ext cx="560758" cy="537868"/>
            </a:xfrm>
            <a:prstGeom prst="bentConnector2">
              <a:avLst/>
            </a:prstGeom>
            <a:ln w="190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자유형 128"/>
            <p:cNvSpPr/>
            <p:nvPr/>
          </p:nvSpPr>
          <p:spPr>
            <a:xfrm>
              <a:off x="359544" y="2598304"/>
              <a:ext cx="924244" cy="958113"/>
            </a:xfrm>
            <a:custGeom>
              <a:avLst/>
              <a:gdLst>
                <a:gd name="connsiteX0" fmla="*/ 0 w 1981200"/>
                <a:gd name="connsiteY0" fmla="*/ 166688 h 1714500"/>
                <a:gd name="connsiteX1" fmla="*/ 109538 w 1981200"/>
                <a:gd name="connsiteY1" fmla="*/ 1714500 h 1714500"/>
                <a:gd name="connsiteX2" fmla="*/ 1981200 w 1981200"/>
                <a:gd name="connsiteY2" fmla="*/ 1290638 h 1714500"/>
                <a:gd name="connsiteX3" fmla="*/ 1933575 w 1981200"/>
                <a:gd name="connsiteY3" fmla="*/ 0 h 1714500"/>
                <a:gd name="connsiteX4" fmla="*/ 0 w 1981200"/>
                <a:gd name="connsiteY4" fmla="*/ 166688 h 171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714500">
                  <a:moveTo>
                    <a:pt x="0" y="166688"/>
                  </a:moveTo>
                  <a:lnTo>
                    <a:pt x="109538" y="1714500"/>
                  </a:lnTo>
                  <a:lnTo>
                    <a:pt x="1981200" y="1290638"/>
                  </a:lnTo>
                  <a:lnTo>
                    <a:pt x="1933575" y="0"/>
                  </a:lnTo>
                  <a:lnTo>
                    <a:pt x="0" y="1666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자유형 129"/>
            <p:cNvSpPr/>
            <p:nvPr/>
          </p:nvSpPr>
          <p:spPr>
            <a:xfrm>
              <a:off x="373874" y="2598304"/>
              <a:ext cx="944790" cy="958113"/>
            </a:xfrm>
            <a:custGeom>
              <a:avLst/>
              <a:gdLst>
                <a:gd name="connsiteX0" fmla="*/ 0 w 1981200"/>
                <a:gd name="connsiteY0" fmla="*/ 166688 h 1714500"/>
                <a:gd name="connsiteX1" fmla="*/ 109538 w 1981200"/>
                <a:gd name="connsiteY1" fmla="*/ 1714500 h 1714500"/>
                <a:gd name="connsiteX2" fmla="*/ 1981200 w 1981200"/>
                <a:gd name="connsiteY2" fmla="*/ 1290638 h 1714500"/>
                <a:gd name="connsiteX3" fmla="*/ 1933575 w 1981200"/>
                <a:gd name="connsiteY3" fmla="*/ 0 h 1714500"/>
                <a:gd name="connsiteX4" fmla="*/ 0 w 1981200"/>
                <a:gd name="connsiteY4" fmla="*/ 166688 h 171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714500">
                  <a:moveTo>
                    <a:pt x="0" y="166688"/>
                  </a:moveTo>
                  <a:lnTo>
                    <a:pt x="109538" y="1714500"/>
                  </a:lnTo>
                  <a:lnTo>
                    <a:pt x="1981200" y="1290638"/>
                  </a:lnTo>
                  <a:lnTo>
                    <a:pt x="1933575" y="0"/>
                  </a:lnTo>
                  <a:lnTo>
                    <a:pt x="0" y="166688"/>
                  </a:lnTo>
                  <a:close/>
                </a:path>
              </a:pathLst>
            </a:custGeom>
            <a:blipFill dpi="0" rotWithShape="1">
              <a:blip r:embed="rId12">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3" name="그룹 130"/>
            <p:cNvGrpSpPr/>
            <p:nvPr/>
          </p:nvGrpSpPr>
          <p:grpSpPr>
            <a:xfrm>
              <a:off x="1027055" y="2993649"/>
              <a:ext cx="224908" cy="273792"/>
              <a:chOff x="899450" y="2940464"/>
              <a:chExt cx="224908" cy="273792"/>
            </a:xfrm>
          </p:grpSpPr>
          <p:sp>
            <p:nvSpPr>
              <p:cNvPr id="81" name="타원 138"/>
              <p:cNvSpPr/>
              <p:nvPr/>
            </p:nvSpPr>
            <p:spPr>
              <a:xfrm>
                <a:off x="899450" y="2940464"/>
                <a:ext cx="224908" cy="273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2" name="Picture 2" descr="느낌표에 대한 이미지 검색결과"/>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348" y="2974420"/>
                <a:ext cx="201112" cy="20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Box 73"/>
            <p:cNvSpPr txBox="1"/>
            <p:nvPr/>
          </p:nvSpPr>
          <p:spPr>
            <a:xfrm>
              <a:off x="334655" y="2675927"/>
              <a:ext cx="846377" cy="738664"/>
            </a:xfrm>
            <a:prstGeom prst="rect">
              <a:avLst/>
            </a:prstGeom>
            <a:noFill/>
            <a:scene3d>
              <a:camera prst="perspectiveHeroicExtremeRightFacing"/>
              <a:lightRig rig="threePt" dir="t"/>
            </a:scene3d>
          </p:spPr>
          <p:txBody>
            <a:bodyPr wrap="square" rtlCol="0">
              <a:spAutoFit/>
            </a:bodyPr>
            <a:lstStyle/>
            <a:p>
              <a:pPr marL="228600" indent="-228600">
                <a:buFont typeface="+mj-lt"/>
                <a:buAutoNum type="arabicPeriod"/>
              </a:pPr>
              <a:r>
                <a:rPr lang="en-US" altLang="ko-KR" sz="700" b="1" dirty="0">
                  <a:solidFill>
                    <a:srgbClr val="002060"/>
                  </a:solidFill>
                  <a:latin typeface="Times New Roman" panose="02020603050405020304" pitchFamily="18" charset="0"/>
                  <a:cs typeface="Times New Roman" panose="02020603050405020304" pitchFamily="18" charset="0"/>
                </a:rPr>
                <a:t>Danger</a:t>
              </a:r>
            </a:p>
            <a:p>
              <a:pPr marL="228600" indent="-228600">
                <a:buFont typeface="+mj-lt"/>
                <a:buAutoNum type="arabicPeriod"/>
              </a:pPr>
              <a:r>
                <a:rPr lang="en-US" altLang="ko-KR" sz="700" b="1" dirty="0">
                  <a:solidFill>
                    <a:srgbClr val="002060"/>
                  </a:solidFill>
                  <a:latin typeface="Times New Roman" panose="02020603050405020304" pitchFamily="18" charset="0"/>
                  <a:cs typeface="Times New Roman" panose="02020603050405020304" pitchFamily="18" charset="0"/>
                </a:rPr>
                <a:t>Burn Caution</a:t>
              </a:r>
            </a:p>
            <a:p>
              <a:pPr marL="228600" indent="-228600">
                <a:buFont typeface="+mj-lt"/>
                <a:buAutoNum type="arabicPeriod"/>
              </a:pPr>
              <a:r>
                <a:rPr lang="en-US" altLang="ko-KR" sz="700" b="1" dirty="0">
                  <a:solidFill>
                    <a:srgbClr val="002060"/>
                  </a:solidFill>
                  <a:latin typeface="Times New Roman" panose="02020603050405020304" pitchFamily="18" charset="0"/>
                  <a:cs typeface="Times New Roman" panose="02020603050405020304" pitchFamily="18" charset="0"/>
                </a:rPr>
                <a:t>Pressure Caution</a:t>
              </a:r>
            </a:p>
            <a:p>
              <a:pPr marL="228600" indent="-228600">
                <a:buFont typeface="+mj-lt"/>
                <a:buAutoNum type="arabicPeriod"/>
              </a:pPr>
              <a:r>
                <a:rPr lang="en-US" altLang="ko-KR" sz="700" b="1" dirty="0">
                  <a:solidFill>
                    <a:srgbClr val="002060"/>
                  </a:solidFill>
                  <a:latin typeface="Times New Roman" panose="02020603050405020304" pitchFamily="18" charset="0"/>
                  <a:cs typeface="Times New Roman" panose="02020603050405020304" pitchFamily="18" charset="0"/>
                </a:rPr>
                <a:t>…</a:t>
              </a:r>
            </a:p>
          </p:txBody>
        </p:sp>
        <p:cxnSp>
          <p:nvCxnSpPr>
            <p:cNvPr id="75" name="직선 화살표 연결선 132"/>
            <p:cNvCxnSpPr/>
            <p:nvPr/>
          </p:nvCxnSpPr>
          <p:spPr>
            <a:xfrm>
              <a:off x="1439263" y="3361886"/>
              <a:ext cx="1194165" cy="0"/>
            </a:xfrm>
            <a:prstGeom prst="straightConnector1">
              <a:avLst/>
            </a:prstGeom>
            <a:ln w="190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487875" y="3382955"/>
              <a:ext cx="913987" cy="430887"/>
            </a:xfrm>
            <a:prstGeom prst="rect">
              <a:avLst/>
            </a:prstGeom>
            <a:noFill/>
          </p:spPr>
          <p:txBody>
            <a:bodyPr wrap="square" rtlCol="0">
              <a:spAutoFit/>
            </a:bodyPr>
            <a:lstStyle/>
            <a:p>
              <a:pPr algn="ctr"/>
              <a:r>
                <a:rPr lang="en-US" altLang="ko-KR" sz="1100" b="1" dirty="0">
                  <a:solidFill>
                    <a:srgbClr val="FF0000"/>
                  </a:solidFill>
                  <a:latin typeface="Times New Roman" panose="02020603050405020304" pitchFamily="18" charset="0"/>
                  <a:cs typeface="Times New Roman" panose="02020603050405020304" pitchFamily="18" charset="0"/>
                </a:rPr>
                <a:t>Streaming Service</a:t>
              </a:r>
              <a:endParaRPr lang="ko-KR" altLang="en-US" sz="1100" b="1" dirty="0">
                <a:solidFill>
                  <a:srgbClr val="FF0000"/>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158115" y="2339846"/>
              <a:ext cx="1217801" cy="261610"/>
            </a:xfrm>
            <a:prstGeom prst="rect">
              <a:avLst/>
            </a:prstGeom>
            <a:noFill/>
          </p:spPr>
          <p:txBody>
            <a:bodyPr wrap="square" rtlCol="0">
              <a:spAutoFit/>
            </a:bodyPr>
            <a:lstStyle/>
            <a:p>
              <a:pPr algn="ctr"/>
              <a:r>
                <a:rPr lang="en-US" altLang="ko-KR" sz="1100" b="1" dirty="0">
                  <a:latin typeface="Times New Roman" panose="02020603050405020304" pitchFamily="18" charset="0"/>
                  <a:cs typeface="Times New Roman" panose="02020603050405020304" pitchFamily="18" charset="0"/>
                </a:rPr>
                <a:t>Streaming View</a:t>
              </a:r>
              <a:endParaRPr lang="ko-KR" altLang="en-US" sz="1100" b="1" dirty="0">
                <a:latin typeface="Times New Roman" panose="02020603050405020304" pitchFamily="18" charset="0"/>
                <a:cs typeface="Times New Roman" panose="02020603050405020304" pitchFamily="18" charset="0"/>
              </a:endParaRPr>
            </a:p>
          </p:txBody>
        </p:sp>
        <p:pic>
          <p:nvPicPr>
            <p:cNvPr id="78" name="Picture 2" descr="ìì ëª¨ ì¬ë ì¤ë£¨ì£ì ëí ì´ë¯¸ì§ ê²ìê²°ê³¼"/>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5028" t="46805" r="64888" b="7834"/>
            <a:stretch/>
          </p:blipFill>
          <p:spPr bwMode="auto">
            <a:xfrm flipH="1">
              <a:off x="472312" y="3585952"/>
              <a:ext cx="457201" cy="8382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ìì ëª¨ ì¬ë ì¤ë£¨ì£ì ëí ì´ë¯¸ì§ ê²ìê²°ê³¼"/>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5984" r="70627" b="54159"/>
            <a:stretch/>
          </p:blipFill>
          <p:spPr bwMode="auto">
            <a:xfrm>
              <a:off x="1249619" y="3357633"/>
              <a:ext cx="304800" cy="84707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ìì ëª¨ ì¬ë ì¤ë£¨ì£ì ëí ì´ë¯¸ì§ ê²ìê²°ê³¼"/>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6392" b="88660" l="50628" r="68619"/>
                      </a14:imgEffect>
                    </a14:imgLayer>
                  </a14:imgProps>
                </a:ext>
                <a:ext uri="{28A0092B-C50C-407E-A947-70E740481C1C}">
                  <a14:useLocalDpi xmlns:a14="http://schemas.microsoft.com/office/drawing/2010/main" val="0"/>
                </a:ext>
              </a:extLst>
            </a:blip>
            <a:srcRect l="51520" t="46858" r="32940" b="12731"/>
            <a:stretch/>
          </p:blipFill>
          <p:spPr bwMode="auto">
            <a:xfrm>
              <a:off x="889639" y="3488759"/>
              <a:ext cx="389151" cy="8214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 xmlns:a16="http://schemas.microsoft.com/office/drawing/2014/main" id="{CB873462-968B-470C-9ABC-E4220627B46F}"/>
              </a:ext>
            </a:extLst>
          </p:cNvPr>
          <p:cNvSpPr txBox="1"/>
          <p:nvPr/>
        </p:nvSpPr>
        <p:spPr>
          <a:xfrm>
            <a:off x="2322314" y="1333273"/>
            <a:ext cx="9359786" cy="38318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a:ea typeface="나눔고딕" panose="020D0604000000000000" pitchFamily="50" charset="-127"/>
              </a:rPr>
              <a:t>Proposed the AR/VR Content Visualization for Industrial Machinery Training Using LiFi/CamCom Technology. </a:t>
            </a:r>
          </a:p>
          <a:p>
            <a:pPr marL="285750" indent="-285750" algn="just">
              <a:lnSpc>
                <a:spcPct val="150000"/>
              </a:lnSpc>
              <a:buFont typeface="Wingdings" panose="05000000000000000000" pitchFamily="2" charset="2"/>
              <a:buChar char="l"/>
            </a:pPr>
            <a:endParaRPr lang="en-IN"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ea typeface="나눔고딕" panose="020D0604000000000000" pitchFamily="50" charset="-127"/>
              </a:rPr>
              <a:t>By using Display/Camera embedded HMD or Smart device Embedded HMD, we can construct training system in industrial </a:t>
            </a:r>
            <a:r>
              <a:rPr lang="en-IN" altLang="ko-KR" b="1" spc="-100" dirty="0" smtClean="0">
                <a:ea typeface="나눔고딕" panose="020D0604000000000000" pitchFamily="50" charset="-127"/>
              </a:rPr>
              <a:t>training applications.</a:t>
            </a:r>
            <a:endParaRPr lang="en-IN"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endParaRPr lang="en-IN"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ea typeface="나눔고딕" panose="020D0604000000000000" pitchFamily="50" charset="-127"/>
              </a:rPr>
              <a:t>Provide additional information which education </a:t>
            </a:r>
            <a:r>
              <a:rPr lang="en-IN" altLang="ko-KR" b="1" spc="-100" dirty="0" smtClean="0">
                <a:ea typeface="나눔고딕" panose="020D0604000000000000" pitchFamily="50" charset="-127"/>
              </a:rPr>
              <a:t>to the resources related </a:t>
            </a:r>
            <a:r>
              <a:rPr lang="en-IN" altLang="ko-KR" b="1" spc="-100" dirty="0">
                <a:ea typeface="나눔고딕" panose="020D0604000000000000" pitchFamily="50" charset="-127"/>
              </a:rPr>
              <a:t>such as apparatus, how to use, manual, etc. So, It will be useful for </a:t>
            </a:r>
            <a:r>
              <a:rPr lang="en-IN" altLang="ko-KR" b="1" spc="-100" dirty="0" smtClean="0">
                <a:ea typeface="나눔고딕" panose="020D0604000000000000" pitchFamily="50" charset="-127"/>
              </a:rPr>
              <a:t>trainers and resource to get realistic real-time training experience with AR/VR contents using LiFi/CamCom Technology.</a:t>
            </a:r>
            <a:endParaRPr lang="ko-KR" altLang="en-US" b="1" spc="-100" dirty="0">
              <a:ea typeface="나눔고딕" panose="020D0604000000000000" pitchFamily="50" charset="-127"/>
            </a:endParaRPr>
          </a:p>
        </p:txBody>
      </p:sp>
      <p:sp>
        <p:nvSpPr>
          <p:cNvPr id="5" name="바닥글 개체 틀 4">
            <a:extLst>
              <a:ext uri="{FF2B5EF4-FFF2-40B4-BE49-F238E27FC236}">
                <a16:creationId xmlns="" xmlns:a16="http://schemas.microsoft.com/office/drawing/2014/main" id="{FB15591C-AD21-4DCF-A8AE-4EDC470EB8E6}"/>
              </a:ext>
            </a:extLst>
          </p:cNvPr>
          <p:cNvSpPr>
            <a:spLocks noGrp="1"/>
          </p:cNvSpPr>
          <p:nvPr>
            <p:ph type="ftr" sz="quarter" idx="3"/>
          </p:nvPr>
        </p:nvSpPr>
        <p:spPr/>
        <p:txBody>
          <a:bodyPr/>
          <a:lstStyle/>
          <a:p>
            <a:r>
              <a:rPr lang="en-US" altLang="ko-KR" dirty="0" smtClean="0"/>
              <a:t>21-19-0011-00-0000</a:t>
            </a:r>
            <a:endParaRPr lang="ko-KR" altLang="en-US" dirty="0"/>
          </a:p>
        </p:txBody>
      </p:sp>
      <p:sp>
        <p:nvSpPr>
          <p:cNvPr id="6" name="슬라이드 번호 개체 틀 5">
            <a:extLst>
              <a:ext uri="{FF2B5EF4-FFF2-40B4-BE49-F238E27FC236}">
                <a16:creationId xmlns=""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5</a:t>
            </a:fld>
            <a:endParaRPr lang="ko-KR" altLang="en-US" dirty="0"/>
          </a:p>
        </p:txBody>
      </p:sp>
    </p:spTree>
    <p:extLst>
      <p:ext uri="{BB962C8B-B14F-4D97-AF65-F5344CB8AC3E}">
        <p14:creationId xmlns:p14="http://schemas.microsoft.com/office/powerpoint/2010/main" val="103680512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TotalTime>
  <Words>780</Words>
  <Application>Microsoft Office PowerPoint</Application>
  <PresentationFormat>Widescreen</PresentationFormat>
  <Paragraphs>72</Paragraphs>
  <Slides>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vt:i4>
      </vt:variant>
    </vt:vector>
  </HeadingPairs>
  <TitlesOfParts>
    <vt:vector size="19" baseType="lpstr">
      <vt:lpstr>HY헤드라인M</vt:lpstr>
      <vt:lpstr>맑은 고딕</vt:lpstr>
      <vt:lpstr>ＭＳ Ｐゴシック</vt:lpstr>
      <vt:lpstr>Rotis Sans Serif for Nokia</vt:lpstr>
      <vt:lpstr>나눔고딕</vt:lpstr>
      <vt:lpstr>-윤명조340</vt:lpstr>
      <vt:lpstr>Arial</vt:lpstr>
      <vt:lpstr>Times</vt:lpstr>
      <vt:lpstr>Times New Roman</vt:lpstr>
      <vt:lpstr>Verdana</vt:lpstr>
      <vt:lpstr>Wingdings</vt:lpstr>
      <vt:lpstr>1_Office 테마</vt:lpstr>
      <vt:lpstr>blank presentation</vt:lpstr>
      <vt:lpstr>PowerPoint Presentation</vt:lpstr>
      <vt:lpstr>PowerPoint Presentation</vt:lpstr>
      <vt:lpstr>Table of Contents</vt:lpstr>
      <vt:lpstr>Need of AR/VR in Industrial Machinery Training</vt:lpstr>
      <vt:lpstr>HMD-LiFi/CamCom Link AR/VR Content Delivery</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VINA</cp:lastModifiedBy>
  <cp:revision>232</cp:revision>
  <dcterms:created xsi:type="dcterms:W3CDTF">2017-08-15T12:18:13Z</dcterms:created>
  <dcterms:modified xsi:type="dcterms:W3CDTF">2019-01-17T12:30:31Z</dcterms:modified>
</cp:coreProperties>
</file>