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10"/>
  </p:notesMasterIdLst>
  <p:sldIdLst>
    <p:sldId id="348" r:id="rId2"/>
    <p:sldId id="349" r:id="rId3"/>
    <p:sldId id="337" r:id="rId4"/>
    <p:sldId id="350" r:id="rId5"/>
    <p:sldId id="331" r:id="rId6"/>
    <p:sldId id="351" r:id="rId7"/>
    <p:sldId id="352" r:id="rId8"/>
    <p:sldId id="336" r:id="rId9"/>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6" autoAdjust="0"/>
    <p:restoredTop sz="92121" autoAdjust="0"/>
  </p:normalViewPr>
  <p:slideViewPr>
    <p:cSldViewPr snapToGrid="0">
      <p:cViewPr varScale="1">
        <p:scale>
          <a:sx n="139" d="100"/>
          <a:sy n="139" d="100"/>
        </p:scale>
        <p:origin x="312" y="120"/>
      </p:cViewPr>
      <p:guideLst/>
    </p:cSldViewPr>
  </p:slideViewPr>
  <p:notesTextViewPr>
    <p:cViewPr>
      <p:scale>
        <a:sx n="1" d="1"/>
        <a:sy n="1" d="1"/>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2019-01-07</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3</a:t>
            </a:fld>
            <a:endParaRPr lang="en-US" altLang="ja-JP"/>
          </a:p>
        </p:txBody>
      </p:sp>
    </p:spTree>
    <p:extLst>
      <p:ext uri="{BB962C8B-B14F-4D97-AF65-F5344CB8AC3E}">
        <p14:creationId xmlns:p14="http://schemas.microsoft.com/office/powerpoint/2010/main" val="34759922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5</a:t>
            </a:fld>
            <a:endParaRPr lang="en-US" altLang="ja-JP"/>
          </a:p>
        </p:txBody>
      </p:sp>
    </p:spTree>
    <p:extLst>
      <p:ext uri="{BB962C8B-B14F-4D97-AF65-F5344CB8AC3E}">
        <p14:creationId xmlns:p14="http://schemas.microsoft.com/office/powerpoint/2010/main" val="3827738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a:extLst>
              <a:ext uri="{FF2B5EF4-FFF2-40B4-BE49-F238E27FC236}">
                <a16:creationId xmlns:a16="http://schemas.microsoft.com/office/drawing/2014/main" id="{59C1AF6E-C4D8-4B4F-9602-EA9D2BBC6F93}"/>
              </a:ext>
            </a:extLst>
          </p:cNvPr>
          <p:cNvSpPr>
            <a:spLocks noGrp="1" noRot="1" noChangeAspect="1" noChangeArrowheads="1" noTextEdit="1"/>
          </p:cNvSpPr>
          <p:nvPr>
            <p:ph type="sldImg"/>
          </p:nvPr>
        </p:nvSpPr>
        <p:spPr>
          <a:ln/>
        </p:spPr>
      </p:sp>
      <p:sp>
        <p:nvSpPr>
          <p:cNvPr id="11267" name="Notes Placeholder 2">
            <a:extLst>
              <a:ext uri="{FF2B5EF4-FFF2-40B4-BE49-F238E27FC236}">
                <a16:creationId xmlns:a16="http://schemas.microsoft.com/office/drawing/2014/main" id="{C6F2766D-0E7B-44A0-88B3-541E907D2A10}"/>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1268" name="Slide Number Placeholder 3">
            <a:extLst>
              <a:ext uri="{FF2B5EF4-FFF2-40B4-BE49-F238E27FC236}">
                <a16:creationId xmlns:a16="http://schemas.microsoft.com/office/drawing/2014/main" id="{8A3F1813-CDEB-402E-A460-46A202B33B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282B03E-5D39-4FA1-A82F-F009DC1CAA7D}" type="slidenum">
              <a:rPr lang="ja-JP" altLang="en-US" smtClean="0"/>
              <a:pPr>
                <a:spcBef>
                  <a:spcPct val="0"/>
                </a:spcBef>
              </a:pPr>
              <a:t>6</a:t>
            </a:fld>
            <a:endParaRPr lang="en-US" altLang="ja-JP"/>
          </a:p>
        </p:txBody>
      </p:sp>
    </p:spTree>
    <p:extLst>
      <p:ext uri="{BB962C8B-B14F-4D97-AF65-F5344CB8AC3E}">
        <p14:creationId xmlns:p14="http://schemas.microsoft.com/office/powerpoint/2010/main" val="1434836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ECD6F7CD-4EA8-4036-A0E7-54688BEE8C86}"/>
              </a:ext>
            </a:extLst>
          </p:cNvPr>
          <p:cNvSpPr>
            <a:spLocks noGrp="1" noRot="1" noChangeAspect="1" noChangeArrowheads="1" noTextEdit="1"/>
          </p:cNvSpPr>
          <p:nvPr>
            <p:ph type="sldImg"/>
          </p:nvPr>
        </p:nvSpPr>
        <p:spPr>
          <a:ln/>
        </p:spPr>
      </p:sp>
      <p:sp>
        <p:nvSpPr>
          <p:cNvPr id="13315" name="Notes Placeholder 2">
            <a:extLst>
              <a:ext uri="{FF2B5EF4-FFF2-40B4-BE49-F238E27FC236}">
                <a16:creationId xmlns:a16="http://schemas.microsoft.com/office/drawing/2014/main" id="{7B609582-7C28-4E63-9B56-23EB909CBEA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ja-JP"/>
          </a:p>
        </p:txBody>
      </p:sp>
      <p:sp>
        <p:nvSpPr>
          <p:cNvPr id="13316" name="Slide Number Placeholder 3">
            <a:extLst>
              <a:ext uri="{FF2B5EF4-FFF2-40B4-BE49-F238E27FC236}">
                <a16:creationId xmlns:a16="http://schemas.microsoft.com/office/drawing/2014/main" id="{C3D142CF-629C-4250-A828-52FF6685E90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B87F9B7-A3FB-4D41-9C6A-96D9CF63F224}" type="slidenum">
              <a:rPr lang="ja-JP" altLang="en-US" smtClean="0"/>
              <a:pPr>
                <a:spcBef>
                  <a:spcPct val="0"/>
                </a:spcBef>
              </a:pPr>
              <a:t>7</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21-19-0003-00-0000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21-19-0003-00-0000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21-19-0003-00-0000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21-19-0003-00-0000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21-19-0003-00-0000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21-19-0003-00-0000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21-19-0003-00-0000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21-19-0003-00-0000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21-19-0003-00-0000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21-19-0003-00-0000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21-19-0003-00-0000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21-19-0003-00-0000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21-19-0003-00-0000</a:t>
            </a:r>
          </a:p>
          <a:p>
            <a:pPr marL="535781" indent="-535781">
              <a:buClr>
                <a:srgbClr val="FAFD00"/>
              </a:buClr>
              <a:buNone/>
            </a:pPr>
            <a:r>
              <a:rPr lang="en-US" altLang="pl-PL" sz="2400" dirty="0">
                <a:cs typeface="Times New Roman" panose="02020603050405020304" pitchFamily="18" charset="0"/>
              </a:rPr>
              <a:t>Title: VR SG meeting plan</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January 7, 2019</a:t>
            </a:r>
          </a:p>
          <a:p>
            <a:pPr>
              <a:buClr>
                <a:srgbClr val="FAFD00"/>
              </a:buClr>
              <a:buFontTx/>
              <a:buNone/>
            </a:pPr>
            <a:r>
              <a:rPr lang="en-US" altLang="pl-PL" sz="2400" dirty="0">
                <a:cs typeface="Times New Roman" panose="02020603050405020304" pitchFamily="18" charset="0"/>
              </a:rPr>
              <a:t>Presented at IEEE 802.21 session #89 in St. Louis, USA</a:t>
            </a:r>
          </a:p>
          <a:p>
            <a:pPr>
              <a:lnSpc>
                <a:spcPct val="100000"/>
              </a:lnSpc>
              <a:buClr>
                <a:srgbClr val="FAFD00"/>
              </a:buClr>
              <a:buNone/>
            </a:pPr>
            <a:r>
              <a:rPr lang="en-US" altLang="pl-PL" sz="2400" dirty="0">
                <a:cs typeface="Times New Roman" panose="02020603050405020304" pitchFamily="18" charset="0"/>
              </a:rPr>
              <a:t>Authors or Source(s):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VoleR</a:t>
            </a:r>
            <a:r>
              <a:rPr lang="en-US" altLang="ja-JP" sz="2400" b="1" dirty="0">
                <a:ea typeface="ＭＳ Ｐゴシック" panose="020B0600070205080204" pitchFamily="34" charset="-128"/>
                <a:cs typeface="Times New Roman" panose="02020603050405020304" pitchFamily="18" charset="0"/>
              </a:rPr>
              <a:t> Creative)</a:t>
            </a:r>
            <a:endParaRPr lang="en-US" altLang="pl-PL" sz="2400" b="1" dirty="0">
              <a:ea typeface="ＭＳ Ｐゴシック" panose="020B0600070205080204" pitchFamily="34" charset="-128"/>
              <a:cs typeface="Times New Roman" panose="02020603050405020304" pitchFamily="18" charset="0"/>
            </a:endParaRPr>
          </a:p>
          <a:p>
            <a:pPr marL="2778125" indent="0">
              <a:lnSpc>
                <a:spcPct val="100000"/>
              </a:lnSpc>
              <a:buClr>
                <a:srgbClr val="FAFD00"/>
              </a:buClr>
              <a:buFontTx/>
              <a:buNone/>
            </a:pPr>
            <a:r>
              <a:rPr lang="en-US" altLang="pl-PL" sz="2400" b="1" dirty="0">
                <a:ea typeface="ＭＳ Ｐゴシック" panose="020B0600070205080204" pitchFamily="34" charset="-128"/>
                <a:cs typeface="Times New Roman" panose="02020603050405020304" pitchFamily="18" charset="0"/>
              </a:rPr>
              <a:t>Jeong, Sangkwon Peter (JoyFun)</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provides the meeting schedule for the SG and the topics that need to be described during the session.</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21-19-0003-00-0000</a:t>
            </a: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21-19-0003-00-0000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제목 1">
            <a:extLst>
              <a:ext uri="{FF2B5EF4-FFF2-40B4-BE49-F238E27FC236}">
                <a16:creationId xmlns:a16="http://schemas.microsoft.com/office/drawing/2014/main" id="{C5120919-E8FD-47A4-9609-4B518D1070CA}"/>
              </a:ext>
            </a:extLst>
          </p:cNvPr>
          <p:cNvSpPr>
            <a:spLocks noGrp="1" noChangeArrowheads="1"/>
          </p:cNvSpPr>
          <p:nvPr>
            <p:ph type="title"/>
          </p:nvPr>
        </p:nvSpPr>
        <p:spPr/>
        <p:txBody>
          <a:bodyPr/>
          <a:lstStyle/>
          <a:p>
            <a:r>
              <a:rPr lang="en-US" altLang="ko-KR">
                <a:ea typeface="굴림" panose="020B0600000101010101" pitchFamily="50" charset="-127"/>
              </a:rPr>
              <a:t>Meeting Schedule</a:t>
            </a:r>
            <a:endParaRPr lang="ko-KR" altLang="en-US">
              <a:ea typeface="굴림" panose="020B0600000101010101" pitchFamily="50" charset="-127"/>
            </a:endParaRPr>
          </a:p>
        </p:txBody>
      </p:sp>
      <p:sp>
        <p:nvSpPr>
          <p:cNvPr id="4" name="바닥글 개체 틀 3">
            <a:extLst>
              <a:ext uri="{FF2B5EF4-FFF2-40B4-BE49-F238E27FC236}">
                <a16:creationId xmlns:a16="http://schemas.microsoft.com/office/drawing/2014/main" id="{925A1994-6FEC-4458-847B-1B4E8A349F74}"/>
              </a:ext>
            </a:extLst>
          </p:cNvPr>
          <p:cNvSpPr>
            <a:spLocks noGrp="1"/>
          </p:cNvSpPr>
          <p:nvPr>
            <p:ph type="ftr" sz="quarter" idx="10"/>
          </p:nvPr>
        </p:nvSpPr>
        <p:spPr/>
        <p:txBody>
          <a:bodyPr/>
          <a:lstStyle/>
          <a:p>
            <a:pPr>
              <a:defRPr/>
            </a:pPr>
            <a:r>
              <a:rPr lang="en-US"/>
              <a:t>21-19-0003-00-0000</a:t>
            </a:r>
            <a:endParaRPr lang="en-US" dirty="0"/>
          </a:p>
        </p:txBody>
      </p:sp>
      <p:sp>
        <p:nvSpPr>
          <p:cNvPr id="9220" name="슬라이드 번호 개체 틀 4">
            <a:extLst>
              <a:ext uri="{FF2B5EF4-FFF2-40B4-BE49-F238E27FC236}">
                <a16:creationId xmlns:a16="http://schemas.microsoft.com/office/drawing/2014/main" id="{EAFE09BC-0DED-4712-9899-50C5851F64EF}"/>
              </a:ext>
            </a:extLst>
          </p:cNvPr>
          <p:cNvSpPr>
            <a:spLocks noGrp="1" noChangeArrowheads="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fld id="{72DAF076-03BE-4311-AED6-FEB463F3637A}" type="slidenum">
              <a:rPr kumimoji="0" lang="en-US" altLang="ja-JP" sz="1400" smtClean="0">
                <a:latin typeface="Times" panose="02020603050405020304" pitchFamily="18" charset="0"/>
              </a:rPr>
              <a:pPr/>
              <a:t>2</a:t>
            </a:fld>
            <a:endParaRPr kumimoji="0" lang="en-US" altLang="ja-JP" sz="1400">
              <a:latin typeface="Times" panose="02020603050405020304" pitchFamily="18" charset="0"/>
            </a:endParaRPr>
          </a:p>
        </p:txBody>
      </p:sp>
      <p:graphicFrame>
        <p:nvGraphicFramePr>
          <p:cNvPr id="6" name="표 5">
            <a:extLst>
              <a:ext uri="{FF2B5EF4-FFF2-40B4-BE49-F238E27FC236}">
                <a16:creationId xmlns:a16="http://schemas.microsoft.com/office/drawing/2014/main" id="{A4B464E8-1211-4183-B14B-3A8F2A343694}"/>
              </a:ext>
            </a:extLst>
          </p:cNvPr>
          <p:cNvGraphicFramePr>
            <a:graphicFrameLocks noGrp="1"/>
          </p:cNvGraphicFramePr>
          <p:nvPr/>
        </p:nvGraphicFramePr>
        <p:xfrm>
          <a:off x="788988" y="1446213"/>
          <a:ext cx="7599363" cy="4367214"/>
        </p:xfrm>
        <a:graphic>
          <a:graphicData uri="http://schemas.openxmlformats.org/drawingml/2006/table">
            <a:tbl>
              <a:tblPr firstRow="1" firstCol="1" bandRow="1">
                <a:tableStyleId>{5C22544A-7EE6-4342-B048-85BDC9FD1C3A}</a:tableStyleId>
              </a:tblPr>
              <a:tblGrid>
                <a:gridCol w="1158489">
                  <a:extLst>
                    <a:ext uri="{9D8B030D-6E8A-4147-A177-3AD203B41FA5}">
                      <a16:colId xmlns:a16="http://schemas.microsoft.com/office/drawing/2014/main" val="2221804916"/>
                    </a:ext>
                  </a:extLst>
                </a:gridCol>
                <a:gridCol w="2063175">
                  <a:extLst>
                    <a:ext uri="{9D8B030D-6E8A-4147-A177-3AD203B41FA5}">
                      <a16:colId xmlns:a16="http://schemas.microsoft.com/office/drawing/2014/main" val="2230231539"/>
                    </a:ext>
                  </a:extLst>
                </a:gridCol>
                <a:gridCol w="1326328">
                  <a:extLst>
                    <a:ext uri="{9D8B030D-6E8A-4147-A177-3AD203B41FA5}">
                      <a16:colId xmlns:a16="http://schemas.microsoft.com/office/drawing/2014/main" val="3732631910"/>
                    </a:ext>
                  </a:extLst>
                </a:gridCol>
                <a:gridCol w="1400012">
                  <a:extLst>
                    <a:ext uri="{9D8B030D-6E8A-4147-A177-3AD203B41FA5}">
                      <a16:colId xmlns:a16="http://schemas.microsoft.com/office/drawing/2014/main" val="2611469922"/>
                    </a:ext>
                  </a:extLst>
                </a:gridCol>
                <a:gridCol w="1651359">
                  <a:extLst>
                    <a:ext uri="{9D8B030D-6E8A-4147-A177-3AD203B41FA5}">
                      <a16:colId xmlns:a16="http://schemas.microsoft.com/office/drawing/2014/main" val="3933297342"/>
                    </a:ext>
                  </a:extLst>
                </a:gridCol>
              </a:tblGrid>
              <a:tr h="727869">
                <a:tc>
                  <a:txBody>
                    <a:bodyPr/>
                    <a:lstStyle/>
                    <a:p>
                      <a:pPr algn="ctr">
                        <a:spcAft>
                          <a:spcPts val="0"/>
                        </a:spcAft>
                      </a:pPr>
                      <a:r>
                        <a:rPr lang="en-US" sz="1200" dirty="0">
                          <a:effectLst/>
                        </a:rPr>
                        <a:t> </a:t>
                      </a:r>
                      <a:endParaRPr lang="ko-KR" sz="1200" dirty="0">
                        <a:effectLst/>
                        <a:latin typeface="Times New Roman" panose="02020603050405020304" pitchFamily="18" charset="0"/>
                        <a:ea typeface="맑은 고딕" panose="020B0503020000020004" pitchFamily="50" charset="-127"/>
                      </a:endParaRPr>
                    </a:p>
                  </a:txBody>
                  <a:tcPr marL="9524" marR="9524" marT="9527" marB="0"/>
                </a:tc>
                <a:tc>
                  <a:txBody>
                    <a:bodyPr/>
                    <a:lstStyle/>
                    <a:p>
                      <a:pPr algn="ctr">
                        <a:spcAft>
                          <a:spcPts val="0"/>
                        </a:spcAft>
                      </a:pPr>
                      <a:r>
                        <a:rPr lang="en-US" sz="1200" dirty="0">
                          <a:effectLst/>
                        </a:rPr>
                        <a:t>Monday </a:t>
                      </a:r>
                      <a:endParaRPr lang="ko-KR" sz="1200" dirty="0">
                        <a:effectLst/>
                      </a:endParaRPr>
                    </a:p>
                    <a:p>
                      <a:pPr algn="ctr">
                        <a:spcAft>
                          <a:spcPts val="0"/>
                        </a:spcAft>
                      </a:pPr>
                      <a:r>
                        <a:rPr lang="en-US" sz="1200" dirty="0">
                          <a:effectLst/>
                        </a:rPr>
                        <a:t>(Jan 14,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Tuesday </a:t>
                      </a:r>
                      <a:endParaRPr lang="ko-KR" sz="1200" dirty="0">
                        <a:effectLst/>
                      </a:endParaRPr>
                    </a:p>
                    <a:p>
                      <a:pPr algn="ctr">
                        <a:spcAft>
                          <a:spcPts val="0"/>
                        </a:spcAft>
                      </a:pPr>
                      <a:r>
                        <a:rPr lang="en-US" sz="1200" dirty="0">
                          <a:effectLst/>
                        </a:rPr>
                        <a:t>(</a:t>
                      </a:r>
                      <a:r>
                        <a:rPr lang="en-US" altLang="ko-KR" sz="1200" dirty="0">
                          <a:effectLst/>
                        </a:rPr>
                        <a:t>Jan 15</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Wednesday </a:t>
                      </a:r>
                      <a:endParaRPr lang="ko-KR" sz="1200" dirty="0">
                        <a:effectLst/>
                      </a:endParaRPr>
                    </a:p>
                    <a:p>
                      <a:pPr algn="ctr">
                        <a:spcAft>
                          <a:spcPts val="0"/>
                        </a:spcAft>
                      </a:pPr>
                      <a:r>
                        <a:rPr lang="en-US" sz="1200" dirty="0">
                          <a:effectLst/>
                        </a:rPr>
                        <a:t>(</a:t>
                      </a:r>
                      <a:r>
                        <a:rPr lang="en-US" altLang="ko-KR" sz="1200" dirty="0">
                          <a:effectLst/>
                        </a:rPr>
                        <a:t>Jan 16</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Thursday </a:t>
                      </a:r>
                      <a:endParaRPr lang="ko-KR" sz="1200" dirty="0">
                        <a:effectLst/>
                      </a:endParaRPr>
                    </a:p>
                    <a:p>
                      <a:pPr algn="ctr">
                        <a:spcAft>
                          <a:spcPts val="0"/>
                        </a:spcAft>
                      </a:pPr>
                      <a:r>
                        <a:rPr lang="en-US" sz="1200" dirty="0">
                          <a:effectLst/>
                        </a:rPr>
                        <a:t>(</a:t>
                      </a:r>
                      <a:r>
                        <a:rPr lang="en-US" altLang="ko-KR" sz="1200" dirty="0">
                          <a:effectLst/>
                        </a:rPr>
                        <a:t>Jan 17</a:t>
                      </a:r>
                      <a:r>
                        <a:rPr lang="en-US" sz="1200" dirty="0">
                          <a:effectLst/>
                        </a:rPr>
                        <a:t>, 2019)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713172594"/>
                  </a:ext>
                </a:extLst>
              </a:tr>
              <a:tr h="727869">
                <a:tc>
                  <a:txBody>
                    <a:bodyPr/>
                    <a:lstStyle/>
                    <a:p>
                      <a:pPr algn="ctr">
                        <a:spcAft>
                          <a:spcPts val="0"/>
                        </a:spcAft>
                      </a:pPr>
                      <a:r>
                        <a:rPr lang="en-US" sz="1200" dirty="0">
                          <a:effectLst/>
                        </a:rPr>
                        <a:t>AM-1 </a:t>
                      </a:r>
                      <a:endParaRPr lang="ko-KR" sz="1200" dirty="0">
                        <a:effectLst/>
                      </a:endParaRPr>
                    </a:p>
                    <a:p>
                      <a:pPr algn="ctr">
                        <a:spcAft>
                          <a:spcPts val="0"/>
                        </a:spcAft>
                      </a:pPr>
                      <a:r>
                        <a:rPr lang="en-US" sz="1200" dirty="0">
                          <a:effectLst/>
                        </a:rPr>
                        <a:t>8:00-10:00a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IEEE 802  Wireless EC Plenary (8:00-9:00a)</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dirty="0">
                          <a:effectLst/>
                        </a:rPr>
                        <a:t>N/A</a:t>
                      </a:r>
                      <a:endParaRPr lang="ko-KR" altLang="ko-KR" sz="1200" b="1"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200" kern="1200" dirty="0">
                          <a:solidFill>
                            <a:schemeClr val="dk1"/>
                          </a:solidFill>
                          <a:effectLst/>
                          <a:latin typeface="+mn-lt"/>
                          <a:ea typeface="+mn-ea"/>
                          <a:cs typeface="+mn-cs"/>
                        </a:rPr>
                        <a:t>Joint Session/ Presentation to other WG/TG  (TBD)</a:t>
                      </a:r>
                      <a:endParaRPr lang="ko-KR" altLang="ko-KR" sz="1200" kern="1200" dirty="0">
                        <a:solidFill>
                          <a:schemeClr val="dk1"/>
                        </a:solidFill>
                        <a:effectLst/>
                        <a:latin typeface="+mn-lt"/>
                        <a:ea typeface="+mn-ea"/>
                        <a:cs typeface="+mn-cs"/>
                      </a:endParaRPr>
                    </a:p>
                  </a:txBody>
                  <a:tcPr marL="9524" marR="9524" marT="9527" marB="0" anchor="ctr"/>
                </a:tc>
                <a:tc>
                  <a:txBody>
                    <a:bodyPr/>
                    <a:lstStyle/>
                    <a:p>
                      <a:pPr algn="ctr">
                        <a:spcAft>
                          <a:spcPts val="0"/>
                        </a:spcAft>
                      </a:pPr>
                      <a:r>
                        <a:rPr lang="en-US" altLang="ko-KR" sz="1200" kern="1200" dirty="0">
                          <a:solidFill>
                            <a:schemeClr val="dk1"/>
                          </a:solidFill>
                          <a:effectLst/>
                          <a:latin typeface="+mn-lt"/>
                          <a:ea typeface="+mn-ea"/>
                          <a:cs typeface="+mn-cs"/>
                        </a:rPr>
                        <a:t>Joint Session/ Presentation to other WG/TG  (TBD)</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456651195"/>
                  </a:ext>
                </a:extLst>
              </a:tr>
              <a:tr h="727869">
                <a:tc>
                  <a:txBody>
                    <a:bodyPr/>
                    <a:lstStyle/>
                    <a:p>
                      <a:pPr algn="ctr">
                        <a:spcAft>
                          <a:spcPts val="0"/>
                        </a:spcAft>
                      </a:pPr>
                      <a:r>
                        <a:rPr lang="en-US" sz="1200">
                          <a:effectLst/>
                        </a:rPr>
                        <a:t>AM-2 </a:t>
                      </a:r>
                      <a:endParaRPr lang="ko-KR" sz="1200">
                        <a:effectLst/>
                      </a:endParaRPr>
                    </a:p>
                    <a:p>
                      <a:pPr algn="ctr">
                        <a:spcAft>
                          <a:spcPts val="0"/>
                        </a:spcAft>
                      </a:pPr>
                      <a:r>
                        <a:rPr lang="en-US" sz="1200">
                          <a:effectLst/>
                        </a:rPr>
                        <a:t>10:30-12:30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a:effectLst/>
                        </a:rPr>
                        <a:t>N/A</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dirty="0">
                          <a:solidFill>
                            <a:srgbClr val="FF0000"/>
                          </a:solidFill>
                          <a:effectLst/>
                        </a:rPr>
                        <a:t>SG Session</a:t>
                      </a:r>
                      <a:endParaRPr lang="ko-KR" sz="1200" b="1"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kern="1200" dirty="0">
                          <a:solidFill>
                            <a:schemeClr val="dk1"/>
                          </a:solidFill>
                          <a:effectLst/>
                          <a:latin typeface="+mn-lt"/>
                          <a:ea typeface="+mn-ea"/>
                          <a:cs typeface="+mn-cs"/>
                        </a:rPr>
                        <a:t>Joint Session/ Presentation to other WG/TG  (TBD)</a:t>
                      </a:r>
                      <a:endParaRPr lang="ko-KR" sz="1200" b="1"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WG Closing Plenary</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2343726182"/>
                  </a:ext>
                </a:extLst>
              </a:tr>
              <a:tr h="727869">
                <a:tc>
                  <a:txBody>
                    <a:bodyPr/>
                    <a:lstStyle/>
                    <a:p>
                      <a:pPr algn="ctr">
                        <a:spcAft>
                          <a:spcPts val="0"/>
                        </a:spcAft>
                      </a:pPr>
                      <a:r>
                        <a:rPr lang="en-US" sz="1200">
                          <a:effectLst/>
                        </a:rPr>
                        <a:t>PM-1 </a:t>
                      </a:r>
                      <a:endParaRPr lang="ko-KR" sz="1200">
                        <a:effectLst/>
                      </a:endParaRPr>
                    </a:p>
                    <a:p>
                      <a:pPr algn="ctr">
                        <a:spcAft>
                          <a:spcPts val="0"/>
                        </a:spcAft>
                      </a:pPr>
                      <a:r>
                        <a:rPr lang="en-US" sz="1200">
                          <a:effectLst/>
                        </a:rPr>
                        <a:t>1:30 – 3:30p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WG Opening Plenary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dirty="0">
                          <a:solidFill>
                            <a:srgbClr val="FF0000"/>
                          </a:solidFill>
                          <a:effectLst/>
                        </a:rPr>
                        <a:t>SG Session</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dirty="0">
                          <a:solidFill>
                            <a:srgbClr val="FF0000"/>
                          </a:solidFill>
                          <a:effectLst/>
                        </a:rPr>
                        <a:t>SG Session</a:t>
                      </a:r>
                      <a:endParaRPr lang="ko-KR" altLang="ko-KR" sz="1200" b="1"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NA</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44716993"/>
                  </a:ext>
                </a:extLst>
              </a:tr>
              <a:tr h="727869">
                <a:tc>
                  <a:txBody>
                    <a:bodyPr/>
                    <a:lstStyle/>
                    <a:p>
                      <a:pPr algn="ctr">
                        <a:spcAft>
                          <a:spcPts val="0"/>
                        </a:spcAft>
                      </a:pPr>
                      <a:r>
                        <a:rPr lang="en-US" sz="1200">
                          <a:effectLst/>
                        </a:rPr>
                        <a:t>PM-2 </a:t>
                      </a:r>
                      <a:endParaRPr lang="ko-KR" sz="1200">
                        <a:effectLst/>
                      </a:endParaRPr>
                    </a:p>
                    <a:p>
                      <a:pPr algn="ctr">
                        <a:spcAft>
                          <a:spcPts val="0"/>
                        </a:spcAft>
                      </a:pPr>
                      <a:r>
                        <a:rPr lang="en-US" sz="1200">
                          <a:effectLst/>
                        </a:rPr>
                        <a:t>4:00 – 6:00p </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solidFill>
                            <a:srgbClr val="FF0000"/>
                          </a:solidFill>
                          <a:effectLst/>
                        </a:rPr>
                        <a:t>SG Session</a:t>
                      </a:r>
                      <a:endParaRPr lang="ko-KR" sz="1200" dirty="0">
                        <a:solidFill>
                          <a:srgbClr val="FF0000"/>
                        </a:solidFill>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dirty="0">
                          <a:solidFill>
                            <a:srgbClr val="FF0000"/>
                          </a:solidFill>
                          <a:effectLst/>
                        </a:rPr>
                        <a:t>SG Session</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kern="1200" dirty="0">
                          <a:solidFill>
                            <a:schemeClr val="dk1"/>
                          </a:solidFill>
                          <a:effectLst/>
                          <a:latin typeface="+mn-lt"/>
                          <a:ea typeface="+mn-ea"/>
                          <a:cs typeface="+mn-cs"/>
                        </a:rPr>
                        <a:t>Joint Session/ Presentation to other WG/TG  (TBD)</a:t>
                      </a:r>
                      <a:endParaRPr lang="ko-KR" alt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 NA</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1580532084"/>
                  </a:ext>
                </a:extLst>
              </a:tr>
              <a:tr h="727869">
                <a:tc>
                  <a:txBody>
                    <a:bodyPr/>
                    <a:lstStyle/>
                    <a:p>
                      <a:pPr algn="ctr">
                        <a:spcAft>
                          <a:spcPts val="0"/>
                        </a:spcAft>
                      </a:pPr>
                      <a:r>
                        <a:rPr lang="en-US" sz="1200">
                          <a:effectLst/>
                        </a:rPr>
                        <a:t>Eve</a:t>
                      </a:r>
                      <a:endParaRPr lang="ko-KR" sz="1200">
                        <a:effectLst/>
                      </a:endParaRPr>
                    </a:p>
                    <a:p>
                      <a:pPr algn="ctr">
                        <a:spcAft>
                          <a:spcPts val="0"/>
                        </a:spcAft>
                      </a:pPr>
                      <a:r>
                        <a:rPr lang="en-US" sz="1200">
                          <a:effectLst/>
                        </a:rPr>
                        <a:t>6:00-10:30p</a:t>
                      </a:r>
                      <a:endParaRPr lang="ko-KR" sz="120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Tutorial #1 and #2 </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altLang="ko-KR" sz="1200" dirty="0">
                          <a:effectLst/>
                        </a:rPr>
                        <a:t>N/A</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Networking Social  (6:30 – 9:00p)</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tc>
                  <a:txBody>
                    <a:bodyPr/>
                    <a:lstStyle/>
                    <a:p>
                      <a:pPr algn="ctr">
                        <a:spcAft>
                          <a:spcPts val="0"/>
                        </a:spcAft>
                      </a:pPr>
                      <a:r>
                        <a:rPr lang="en-US" sz="1200" dirty="0">
                          <a:effectLst/>
                        </a:rPr>
                        <a:t>NA</a:t>
                      </a:r>
                      <a:endParaRPr lang="ko-KR" sz="1200" dirty="0">
                        <a:effectLst/>
                        <a:latin typeface="Times New Roman" panose="02020603050405020304" pitchFamily="18" charset="0"/>
                        <a:ea typeface="맑은 고딕" panose="020B0503020000020004" pitchFamily="50" charset="-127"/>
                      </a:endParaRPr>
                    </a:p>
                  </a:txBody>
                  <a:tcPr marL="9524" marR="9524" marT="9527" marB="0" anchor="ctr"/>
                </a:tc>
                <a:extLst>
                  <a:ext uri="{0D108BD9-81ED-4DB2-BD59-A6C34878D82A}">
                    <a16:rowId xmlns:a16="http://schemas.microsoft.com/office/drawing/2014/main" val="3197649012"/>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3</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58809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Monday, January 14, 2019, 01:30pm-3:30pm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1421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Agenda adjustment for January meeting</a:t>
            </a:r>
          </a:p>
          <a:p>
            <a:pPr marL="457200" indent="-457200" eaLnBrk="1" hangingPunct="1">
              <a:lnSpc>
                <a:spcPct val="150000"/>
              </a:lnSpc>
              <a:buFont typeface="Wingdings" panose="05000000000000000000" pitchFamily="2" charset="2"/>
              <a:buChar char="l"/>
            </a:pPr>
            <a:r>
              <a:rPr lang="en-US" altLang="ko-KR" sz="2000" dirty="0"/>
              <a:t>Introduce the participants</a:t>
            </a:r>
          </a:p>
          <a:p>
            <a:pPr marL="457200" indent="-457200" eaLnBrk="1" hangingPunct="1">
              <a:lnSpc>
                <a:spcPct val="150000"/>
              </a:lnSpc>
              <a:buFont typeface="Wingdings" panose="05000000000000000000" pitchFamily="2" charset="2"/>
              <a:buChar char="l"/>
            </a:pPr>
            <a:r>
              <a:rPr lang="en-US" altLang="ko-KR" sz="2000" dirty="0"/>
              <a:t>Discuss the SG operation plan</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708400"/>
            <a:ext cx="58861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kumimoji="0" lang="en-US" altLang="ja-JP" dirty="0">
                <a:solidFill>
                  <a:schemeClr val="accent2"/>
                </a:solidFill>
                <a:latin typeface="Times New Roman" panose="02020603050405020304" pitchFamily="18" charset="0"/>
              </a:rPr>
              <a:t>Tuesday, </a:t>
            </a:r>
            <a:r>
              <a:rPr lang="en-US" altLang="ja-JP" dirty="0">
                <a:solidFill>
                  <a:schemeClr val="accent2"/>
                </a:solidFill>
                <a:latin typeface="Times New Roman" panose="02020603050405020304" pitchFamily="18" charset="0"/>
              </a:rPr>
              <a:t>January </a:t>
            </a:r>
            <a:r>
              <a:rPr kumimoji="0" lang="en-US" altLang="ja-JP" dirty="0">
                <a:solidFill>
                  <a:schemeClr val="accent2"/>
                </a:solidFill>
                <a:latin typeface="Times New Roman" panose="02020603050405020304" pitchFamily="18" charset="0"/>
              </a:rPr>
              <a:t>15, 2019, 10:30am-12:30pm</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21-19-0003-00-0000</a:t>
            </a:r>
            <a:endParaRPr lang="en-US" dirty="0"/>
          </a:p>
        </p:txBody>
      </p:sp>
      <p:sp>
        <p:nvSpPr>
          <p:cNvPr id="10" name="TextBox 1">
            <a:extLst>
              <a:ext uri="{FF2B5EF4-FFF2-40B4-BE49-F238E27FC236}">
                <a16:creationId xmlns:a16="http://schemas.microsoft.com/office/drawing/2014/main" id="{39836CA4-3870-4D1F-A4BB-C779A6C0625C}"/>
              </a:ext>
            </a:extLst>
          </p:cNvPr>
          <p:cNvSpPr txBox="1">
            <a:spLocks noChangeArrowheads="1"/>
          </p:cNvSpPr>
          <p:nvPr/>
        </p:nvSpPr>
        <p:spPr bwMode="auto">
          <a:xfrm>
            <a:off x="628650" y="4269770"/>
            <a:ext cx="8191500" cy="18836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Review the SG introduction material for the WG joint sessions</a:t>
            </a:r>
          </a:p>
          <a:p>
            <a:pPr marL="457200" indent="-457200" eaLnBrk="1" hangingPunct="1">
              <a:lnSpc>
                <a:spcPct val="150000"/>
              </a:lnSpc>
              <a:buFont typeface="Wingdings" panose="05000000000000000000" pitchFamily="2" charset="2"/>
              <a:buChar char="l"/>
            </a:pPr>
            <a:r>
              <a:rPr lang="en-US" altLang="ko-KR" sz="2000" dirty="0"/>
              <a:t>Modify the presentation content to facilitate the understanding of the problems when necessary</a:t>
            </a:r>
          </a:p>
          <a:p>
            <a:pPr marL="457200" indent="-457200" eaLnBrk="1" hangingPunct="1">
              <a:lnSpc>
                <a:spcPct val="150000"/>
              </a:lnSpc>
              <a:buFont typeface="Wingdings" panose="05000000000000000000" pitchFamily="2" charset="2"/>
              <a:buChar char="l"/>
            </a:pPr>
            <a:r>
              <a:rPr lang="en-US" altLang="ko-KR" sz="2000" dirty="0"/>
              <a:t>Add any additional content to support the argument when necessary</a:t>
            </a:r>
          </a:p>
        </p:txBody>
      </p:sp>
    </p:spTree>
    <p:extLst>
      <p:ext uri="{BB962C8B-B14F-4D97-AF65-F5344CB8AC3E}">
        <p14:creationId xmlns:p14="http://schemas.microsoft.com/office/powerpoint/2010/main" val="19300500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4</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3030665"/>
            <a:ext cx="55960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1:30pm-3:30pm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37794" y="3591052"/>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Continue to work on the SG presentation content</a:t>
            </a:r>
          </a:p>
          <a:p>
            <a:pPr marL="857250" lvl="1" indent="-457200">
              <a:lnSpc>
                <a:spcPct val="150000"/>
              </a:lnSpc>
              <a:buFont typeface="Arial" panose="020B0604020202020204" pitchFamily="34" charset="0"/>
              <a:buChar char="•"/>
            </a:pPr>
            <a:r>
              <a:rPr lang="en-US" altLang="ko-KR" sz="2000" dirty="0"/>
              <a:t>Discuss any extra issues and materials if needed</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4805680"/>
            <a:ext cx="55960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4:00pm-6:00pm</a:t>
            </a:r>
          </a:p>
        </p:txBody>
      </p:sp>
      <p:sp>
        <p:nvSpPr>
          <p:cNvPr id="10247" name="TextBox 1">
            <a:extLst>
              <a:ext uri="{FF2B5EF4-FFF2-40B4-BE49-F238E27FC236}">
                <a16:creationId xmlns:a16="http://schemas.microsoft.com/office/drawing/2014/main" id="{701246AE-0B65-4B4F-A450-64C7B1EDA2EB}"/>
              </a:ext>
            </a:extLst>
          </p:cNvPr>
          <p:cNvSpPr txBox="1">
            <a:spLocks noChangeArrowheads="1"/>
          </p:cNvSpPr>
          <p:nvPr/>
        </p:nvSpPr>
        <p:spPr bwMode="auto">
          <a:xfrm>
            <a:off x="628650" y="5366068"/>
            <a:ext cx="8191500" cy="95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Review the PAR template</a:t>
            </a:r>
          </a:p>
          <a:p>
            <a:pPr marL="857250" lvl="1" indent="-457200">
              <a:lnSpc>
                <a:spcPct val="150000"/>
              </a:lnSpc>
              <a:buFont typeface="Arial" panose="020B0604020202020204" pitchFamily="34" charset="0"/>
              <a:buChar char="•"/>
            </a:pPr>
            <a:r>
              <a:rPr lang="en-US" altLang="ko-KR" sz="2000" dirty="0"/>
              <a:t>Discuss the scopes of the PAR</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21-19-0003-00-0000</a:t>
            </a:r>
            <a:endParaRPr lang="en-US" dirty="0"/>
          </a:p>
        </p:txBody>
      </p:sp>
      <p:sp>
        <p:nvSpPr>
          <p:cNvPr id="10" name="Text Box 65">
            <a:extLst>
              <a:ext uri="{FF2B5EF4-FFF2-40B4-BE49-F238E27FC236}">
                <a16:creationId xmlns:a16="http://schemas.microsoft.com/office/drawing/2014/main" id="{F2D2FBF9-F852-4BB5-83F7-71AAC96B1ABF}"/>
              </a:ext>
            </a:extLst>
          </p:cNvPr>
          <p:cNvSpPr txBox="1">
            <a:spLocks noChangeArrowheads="1"/>
          </p:cNvSpPr>
          <p:nvPr/>
        </p:nvSpPr>
        <p:spPr bwMode="auto">
          <a:xfrm>
            <a:off x="272796" y="1308545"/>
            <a:ext cx="590379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Tuesday, January 15, 2019, 10:30am-12:30pm</a:t>
            </a:r>
          </a:p>
        </p:txBody>
      </p:sp>
      <p:sp>
        <p:nvSpPr>
          <p:cNvPr id="11" name="TextBox 1">
            <a:extLst>
              <a:ext uri="{FF2B5EF4-FFF2-40B4-BE49-F238E27FC236}">
                <a16:creationId xmlns:a16="http://schemas.microsoft.com/office/drawing/2014/main" id="{69E39B08-CBDF-431D-B7EC-5F121AF34E5F}"/>
              </a:ext>
            </a:extLst>
          </p:cNvPr>
          <p:cNvSpPr txBox="1">
            <a:spLocks noChangeArrowheads="1"/>
          </p:cNvSpPr>
          <p:nvPr/>
        </p:nvSpPr>
        <p:spPr bwMode="auto">
          <a:xfrm>
            <a:off x="634746" y="1868932"/>
            <a:ext cx="8191500" cy="96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Continue to work on the SG presentation content</a:t>
            </a:r>
          </a:p>
          <a:p>
            <a:pPr marL="857250" lvl="1" indent="-457200">
              <a:lnSpc>
                <a:spcPct val="150000"/>
              </a:lnSpc>
              <a:buFont typeface="Arial" panose="020B0604020202020204" pitchFamily="34" charset="0"/>
              <a:buChar char="•"/>
            </a:pPr>
            <a:r>
              <a:rPr lang="en-US" altLang="ko-KR" sz="2000" dirty="0"/>
              <a:t>Discuss any extra issues and materials if needed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5</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61112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8:00am-10:00am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Joint Session/ Presentation to other WG/TG  (TBD)</a:t>
            </a:r>
          </a:p>
          <a:p>
            <a:pPr marL="857250" lvl="1" indent="-457200">
              <a:lnSpc>
                <a:spcPct val="150000"/>
              </a:lnSpc>
              <a:buFont typeface="Arial" panose="020B0604020202020204" pitchFamily="34" charset="0"/>
              <a:buChar char="•"/>
            </a:pPr>
            <a:r>
              <a:rPr lang="en-US" altLang="ko-KR" sz="2000" dirty="0"/>
              <a:t>Call for participants</a:t>
            </a:r>
          </a:p>
          <a:p>
            <a:pPr eaLnBrk="1" hangingPunct="1">
              <a:buFont typeface="Arial" panose="020B0604020202020204" pitchFamily="34" charset="0"/>
              <a:buChar char="•"/>
            </a:pPr>
            <a:endParaRPr lang="en-US" altLang="ko-KR" sz="2000" dirty="0"/>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708400"/>
            <a:ext cx="62651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10:30am-12:30pm</a:t>
            </a:r>
          </a:p>
        </p:txBody>
      </p:sp>
      <p:sp>
        <p:nvSpPr>
          <p:cNvPr id="10247" name="TextBox 1">
            <a:extLst>
              <a:ext uri="{FF2B5EF4-FFF2-40B4-BE49-F238E27FC236}">
                <a16:creationId xmlns:a16="http://schemas.microsoft.com/office/drawing/2014/main" id="{701246AE-0B65-4B4F-A450-64C7B1EDA2EB}"/>
              </a:ext>
            </a:extLst>
          </p:cNvPr>
          <p:cNvSpPr txBox="1">
            <a:spLocks noChangeArrowheads="1"/>
          </p:cNvSpPr>
          <p:nvPr/>
        </p:nvSpPr>
        <p:spPr bwMode="auto">
          <a:xfrm>
            <a:off x="628650" y="4268788"/>
            <a:ext cx="8191500" cy="95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Joint Session/ Presentation to other WG/TG  (TBD)</a:t>
            </a:r>
          </a:p>
          <a:p>
            <a:pPr marL="857250" lvl="1" indent="-457200">
              <a:lnSpc>
                <a:spcPct val="150000"/>
              </a:lnSpc>
              <a:buFont typeface="Arial" panose="020B0604020202020204" pitchFamily="34" charset="0"/>
              <a:buChar char="•"/>
            </a:pPr>
            <a:r>
              <a:rPr lang="en-US" altLang="ko-KR" sz="2000" dirty="0"/>
              <a:t>Call for participants</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21-19-0003-00-0000</a:t>
            </a:r>
            <a:endParaRPr lang="en-US" dirty="0"/>
          </a:p>
        </p:txBody>
      </p:sp>
    </p:spTree>
    <p:extLst>
      <p:ext uri="{BB962C8B-B14F-4D97-AF65-F5344CB8AC3E}">
        <p14:creationId xmlns:p14="http://schemas.microsoft.com/office/powerpoint/2010/main" val="445010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FE0ADF4-459D-410F-9872-8AC833DD5859}"/>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0243" name="Slide Number Placeholder 11">
            <a:extLst>
              <a:ext uri="{FF2B5EF4-FFF2-40B4-BE49-F238E27FC236}">
                <a16:creationId xmlns:a16="http://schemas.microsoft.com/office/drawing/2014/main" id="{E6B8C300-BD9A-46DF-A598-8A439A0FADFD}"/>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4ACA2E2E-50C7-4FDE-9951-8AAFE1CF05C1}" type="slidenum">
              <a:rPr lang="en-US" altLang="ja-JP" sz="1400" smtClean="0"/>
              <a:pPr>
                <a:spcBef>
                  <a:spcPct val="0"/>
                </a:spcBef>
                <a:buClrTx/>
                <a:buFontTx/>
                <a:buNone/>
              </a:pPr>
              <a:t>6</a:t>
            </a:fld>
            <a:endParaRPr lang="en-US" altLang="ja-JP" sz="1400"/>
          </a:p>
        </p:txBody>
      </p:sp>
      <p:sp>
        <p:nvSpPr>
          <p:cNvPr id="10244" name="Text Box 65">
            <a:extLst>
              <a:ext uri="{FF2B5EF4-FFF2-40B4-BE49-F238E27FC236}">
                <a16:creationId xmlns:a16="http://schemas.microsoft.com/office/drawing/2014/main" id="{2BEDD914-F528-45DD-98BA-22FFB29DC262}"/>
              </a:ext>
            </a:extLst>
          </p:cNvPr>
          <p:cNvSpPr txBox="1">
            <a:spLocks noChangeArrowheads="1"/>
          </p:cNvSpPr>
          <p:nvPr/>
        </p:nvSpPr>
        <p:spPr bwMode="auto">
          <a:xfrm>
            <a:off x="266700" y="1357313"/>
            <a:ext cx="597496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1:30pm-3:30pm</a:t>
            </a:r>
          </a:p>
        </p:txBody>
      </p:sp>
      <p:sp>
        <p:nvSpPr>
          <p:cNvPr id="10245" name="TextBox 1">
            <a:extLst>
              <a:ext uri="{FF2B5EF4-FFF2-40B4-BE49-F238E27FC236}">
                <a16:creationId xmlns:a16="http://schemas.microsoft.com/office/drawing/2014/main" id="{CCCA373F-A6CA-4EBE-9097-167463B336FA}"/>
              </a:ext>
            </a:extLst>
          </p:cNvPr>
          <p:cNvSpPr txBox="1">
            <a:spLocks noChangeArrowheads="1"/>
          </p:cNvSpPr>
          <p:nvPr/>
        </p:nvSpPr>
        <p:spPr bwMode="auto">
          <a:xfrm>
            <a:off x="628650" y="1917700"/>
            <a:ext cx="8191500" cy="95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Review the PAR template</a:t>
            </a:r>
          </a:p>
          <a:p>
            <a:pPr marL="857250" lvl="1" indent="-457200">
              <a:lnSpc>
                <a:spcPct val="150000"/>
              </a:lnSpc>
              <a:buFont typeface="Arial" panose="020B0604020202020204" pitchFamily="34" charset="0"/>
              <a:buChar char="•"/>
            </a:pPr>
            <a:r>
              <a:rPr lang="en-US" altLang="ko-KR" sz="2000" dirty="0"/>
              <a:t>Discuss the scopes of the PAR</a:t>
            </a:r>
          </a:p>
        </p:txBody>
      </p:sp>
      <p:sp>
        <p:nvSpPr>
          <p:cNvPr id="10246" name="Text Box 65">
            <a:extLst>
              <a:ext uri="{FF2B5EF4-FFF2-40B4-BE49-F238E27FC236}">
                <a16:creationId xmlns:a16="http://schemas.microsoft.com/office/drawing/2014/main" id="{862F1A32-3692-4841-ADD9-EE2808947E2A}"/>
              </a:ext>
            </a:extLst>
          </p:cNvPr>
          <p:cNvSpPr txBox="1">
            <a:spLocks noChangeArrowheads="1"/>
          </p:cNvSpPr>
          <p:nvPr/>
        </p:nvSpPr>
        <p:spPr bwMode="auto">
          <a:xfrm>
            <a:off x="266700" y="3708400"/>
            <a:ext cx="61288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Wednesday, January 16, 2019, 4:00pm-6:00pm</a:t>
            </a:r>
          </a:p>
        </p:txBody>
      </p:sp>
      <p:sp>
        <p:nvSpPr>
          <p:cNvPr id="10247" name="TextBox 1">
            <a:extLst>
              <a:ext uri="{FF2B5EF4-FFF2-40B4-BE49-F238E27FC236}">
                <a16:creationId xmlns:a16="http://schemas.microsoft.com/office/drawing/2014/main" id="{701246AE-0B65-4B4F-A450-64C7B1EDA2EB}"/>
              </a:ext>
            </a:extLst>
          </p:cNvPr>
          <p:cNvSpPr txBox="1">
            <a:spLocks noChangeArrowheads="1"/>
          </p:cNvSpPr>
          <p:nvPr/>
        </p:nvSpPr>
        <p:spPr bwMode="auto">
          <a:xfrm>
            <a:off x="628650" y="4268788"/>
            <a:ext cx="8191500" cy="95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Joint Session/ Presentation to other WG/TG  (TBD)</a:t>
            </a:r>
          </a:p>
          <a:p>
            <a:pPr marL="857250" lvl="1" indent="-457200">
              <a:lnSpc>
                <a:spcPct val="150000"/>
              </a:lnSpc>
              <a:buFont typeface="Arial" panose="020B0604020202020204" pitchFamily="34" charset="0"/>
              <a:buChar char="•"/>
            </a:pPr>
            <a:r>
              <a:rPr lang="en-US" altLang="ko-KR" sz="2000" dirty="0"/>
              <a:t>Call for participants</a:t>
            </a:r>
          </a:p>
        </p:txBody>
      </p:sp>
      <p:sp>
        <p:nvSpPr>
          <p:cNvPr id="9" name="바닥글 개체 틀 3">
            <a:extLst>
              <a:ext uri="{FF2B5EF4-FFF2-40B4-BE49-F238E27FC236}">
                <a16:creationId xmlns:a16="http://schemas.microsoft.com/office/drawing/2014/main" id="{C27ECCBE-CEB3-4973-96DE-C089DA9F010D}"/>
              </a:ext>
            </a:extLst>
          </p:cNvPr>
          <p:cNvSpPr>
            <a:spLocks noGrp="1"/>
          </p:cNvSpPr>
          <p:nvPr>
            <p:ph type="ftr" sz="quarter" idx="10"/>
          </p:nvPr>
        </p:nvSpPr>
        <p:spPr/>
        <p:txBody>
          <a:bodyPr/>
          <a:lstStyle/>
          <a:p>
            <a:pPr>
              <a:defRPr/>
            </a:pPr>
            <a:r>
              <a:rPr lang="en-US"/>
              <a:t>21-19-0003-00-0000</a:t>
            </a:r>
            <a:endParaRPr lang="en-US" dirty="0"/>
          </a:p>
        </p:txBody>
      </p:sp>
    </p:spTree>
    <p:extLst>
      <p:ext uri="{BB962C8B-B14F-4D97-AF65-F5344CB8AC3E}">
        <p14:creationId xmlns:p14="http://schemas.microsoft.com/office/powerpoint/2010/main" val="3329897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29181B60-F72E-4882-A71F-763BAAE299BD}"/>
              </a:ext>
            </a:extLst>
          </p:cNvPr>
          <p:cNvSpPr>
            <a:spLocks noGrp="1" noChangeArrowheads="1"/>
          </p:cNvSpPr>
          <p:nvPr>
            <p:ph type="title"/>
          </p:nvPr>
        </p:nvSpPr>
        <p:spPr>
          <a:xfrm>
            <a:off x="422275" y="228600"/>
            <a:ext cx="8270875" cy="1112838"/>
          </a:xfrm>
        </p:spPr>
        <p:txBody>
          <a:bodyPr/>
          <a:lstStyle/>
          <a:p>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Network Enablers for seamless </a:t>
            </a:r>
            <a:br>
              <a:rPr lang="en-US" altLang="ja-JP" dirty="0">
                <a:latin typeface="Times" panose="02020603050405020304" pitchFamily="18" charset="0"/>
                <a:ea typeface="ＭＳ Ｐゴシック" panose="020B0600070205080204" pitchFamily="34" charset="-128"/>
                <a:cs typeface="Times New Roman" panose="02020603050405020304" pitchFamily="18" charset="0"/>
              </a:rPr>
            </a:br>
            <a:r>
              <a:rPr lang="en-US" altLang="ja-JP" dirty="0">
                <a:latin typeface="Times" panose="02020603050405020304" pitchFamily="18" charset="0"/>
                <a:ea typeface="ＭＳ Ｐゴシック" panose="020B0600070205080204" pitchFamily="34" charset="-128"/>
                <a:cs typeface="Times New Roman" panose="02020603050405020304" pitchFamily="18" charset="0"/>
              </a:rPr>
              <a:t>HMD based VR Content Service SG</a:t>
            </a:r>
            <a:endParaRPr lang="en-US" altLang="ja-JP" dirty="0">
              <a:ea typeface="ＭＳ Ｐゴシック" panose="020B0600070205080204" pitchFamily="34" charset="-128"/>
              <a:cs typeface="Times New Roman" panose="02020603050405020304" pitchFamily="18" charset="0"/>
            </a:endParaRPr>
          </a:p>
        </p:txBody>
      </p:sp>
      <p:sp>
        <p:nvSpPr>
          <p:cNvPr id="12291" name="Slide Number Placeholder 11">
            <a:extLst>
              <a:ext uri="{FF2B5EF4-FFF2-40B4-BE49-F238E27FC236}">
                <a16:creationId xmlns:a16="http://schemas.microsoft.com/office/drawing/2014/main" id="{4EE24E12-4726-439A-ACEE-50B178552018}"/>
              </a:ext>
            </a:extLst>
          </p:cNvPr>
          <p:cNvSpPr>
            <a:spLocks noGrp="1"/>
          </p:cNvSpPr>
          <p:nvPr>
            <p:ph type="sldNum" sz="quarter" idx="11"/>
          </p:nvPr>
        </p:nvSpPr>
        <p:spPr>
          <a:xfrm>
            <a:off x="7772400" y="6477000"/>
            <a:ext cx="685800" cy="381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spcBef>
                <a:spcPct val="0"/>
              </a:spcBef>
              <a:buClrTx/>
              <a:buFontTx/>
              <a:buNone/>
            </a:pPr>
            <a:fld id="{85EC09B4-9B0B-43E1-AF42-82E4F262CE62}" type="slidenum">
              <a:rPr lang="en-US" altLang="ja-JP" sz="1400" smtClean="0"/>
              <a:pPr>
                <a:spcBef>
                  <a:spcPct val="0"/>
                </a:spcBef>
                <a:buClrTx/>
                <a:buFontTx/>
                <a:buNone/>
              </a:pPr>
              <a:t>7</a:t>
            </a:fld>
            <a:endParaRPr lang="en-US" altLang="ja-JP" sz="1400"/>
          </a:p>
        </p:txBody>
      </p:sp>
      <p:sp>
        <p:nvSpPr>
          <p:cNvPr id="9" name="바닥글 개체 틀 3">
            <a:extLst>
              <a:ext uri="{FF2B5EF4-FFF2-40B4-BE49-F238E27FC236}">
                <a16:creationId xmlns:a16="http://schemas.microsoft.com/office/drawing/2014/main" id="{C0D338B7-498E-4593-9124-DEBA1CF615C3}"/>
              </a:ext>
            </a:extLst>
          </p:cNvPr>
          <p:cNvSpPr>
            <a:spLocks noGrp="1"/>
          </p:cNvSpPr>
          <p:nvPr>
            <p:ph type="ftr" sz="quarter" idx="10"/>
          </p:nvPr>
        </p:nvSpPr>
        <p:spPr/>
        <p:txBody>
          <a:bodyPr/>
          <a:lstStyle/>
          <a:p>
            <a:pPr>
              <a:defRPr/>
            </a:pPr>
            <a:r>
              <a:rPr lang="en-US"/>
              <a:t>21-19-0003-00-0000</a:t>
            </a:r>
            <a:endParaRPr lang="en-US" dirty="0"/>
          </a:p>
        </p:txBody>
      </p:sp>
      <p:sp>
        <p:nvSpPr>
          <p:cNvPr id="10" name="Text Box 65">
            <a:extLst>
              <a:ext uri="{FF2B5EF4-FFF2-40B4-BE49-F238E27FC236}">
                <a16:creationId xmlns:a16="http://schemas.microsoft.com/office/drawing/2014/main" id="{DB206FF5-02D7-4BE6-9544-E60D8F16864B}"/>
              </a:ext>
            </a:extLst>
          </p:cNvPr>
          <p:cNvSpPr txBox="1">
            <a:spLocks noChangeArrowheads="1"/>
          </p:cNvSpPr>
          <p:nvPr/>
        </p:nvSpPr>
        <p:spPr bwMode="auto">
          <a:xfrm>
            <a:off x="266700" y="1357313"/>
            <a:ext cx="584570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a:lnSpc>
                <a:spcPct val="100000"/>
              </a:lnSpc>
              <a:spcBef>
                <a:spcPct val="0"/>
              </a:spcBef>
              <a:buClrTx/>
              <a:buNone/>
            </a:pPr>
            <a:r>
              <a:rPr lang="en-US" altLang="ja-JP" dirty="0">
                <a:solidFill>
                  <a:schemeClr val="accent2"/>
                </a:solidFill>
                <a:latin typeface="Times New Roman" panose="02020603050405020304" pitchFamily="18" charset="0"/>
              </a:rPr>
              <a:t>Thursday, January 17, 2019, 8:00am-10:00am</a:t>
            </a:r>
          </a:p>
        </p:txBody>
      </p:sp>
      <p:sp>
        <p:nvSpPr>
          <p:cNvPr id="11" name="TextBox 1">
            <a:extLst>
              <a:ext uri="{FF2B5EF4-FFF2-40B4-BE49-F238E27FC236}">
                <a16:creationId xmlns:a16="http://schemas.microsoft.com/office/drawing/2014/main" id="{C29195AE-D0E8-4FE1-856F-76F1028DF031}"/>
              </a:ext>
            </a:extLst>
          </p:cNvPr>
          <p:cNvSpPr txBox="1">
            <a:spLocks noChangeArrowheads="1"/>
          </p:cNvSpPr>
          <p:nvPr/>
        </p:nvSpPr>
        <p:spPr bwMode="auto">
          <a:xfrm>
            <a:off x="628650" y="1917700"/>
            <a:ext cx="8191500" cy="1421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Joint Session/ Presentation to other WG/TG  (TBD)</a:t>
            </a:r>
          </a:p>
          <a:p>
            <a:pPr marL="857250" lvl="1" indent="-457200">
              <a:lnSpc>
                <a:spcPct val="150000"/>
              </a:lnSpc>
              <a:buFont typeface="Arial" panose="020B0604020202020204" pitchFamily="34" charset="0"/>
              <a:buChar char="•"/>
            </a:pPr>
            <a:r>
              <a:rPr lang="en-US" altLang="ko-KR" sz="2000" dirty="0"/>
              <a:t>Call for participants</a:t>
            </a:r>
          </a:p>
          <a:p>
            <a:pPr eaLnBrk="1" hangingPunct="1">
              <a:lnSpc>
                <a:spcPct val="150000"/>
              </a:lnSpc>
              <a:buFont typeface="Wingdings" panose="05000000000000000000" pitchFamily="2" charset="2"/>
              <a:buChar char="l"/>
            </a:pPr>
            <a:r>
              <a:rPr lang="en-US" altLang="ko-KR" sz="2000" dirty="0"/>
              <a:t>SG Closing Plenary</a:t>
            </a:r>
          </a:p>
        </p:txBody>
      </p:sp>
    </p:spTree>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2882</TotalTime>
  <Words>937</Words>
  <Application>Microsoft Office PowerPoint</Application>
  <PresentationFormat>화면 슬라이드 쇼(4:3)</PresentationFormat>
  <Paragraphs>115</Paragraphs>
  <Slides>8</Slides>
  <Notes>7</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8</vt:i4>
      </vt:variant>
    </vt:vector>
  </HeadingPairs>
  <TitlesOfParts>
    <vt:vector size="15"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Meeting Schedule</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lpstr>Network Enablers for seamless  HMD based VR Content Service SG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Sangkwon Jeong</cp:lastModifiedBy>
  <cp:revision>242</cp:revision>
  <dcterms:created xsi:type="dcterms:W3CDTF">2017-08-15T12:18:13Z</dcterms:created>
  <dcterms:modified xsi:type="dcterms:W3CDTF">2019-01-07T10:22:01Z</dcterms:modified>
</cp:coreProperties>
</file>