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4" r:id="rId1"/>
  </p:sldMasterIdLst>
  <p:notesMasterIdLst>
    <p:notesMasterId r:id="rId24"/>
  </p:notesMasterIdLst>
  <p:sldIdLst>
    <p:sldId id="348" r:id="rId2"/>
    <p:sldId id="349" r:id="rId3"/>
    <p:sldId id="384" r:id="rId4"/>
    <p:sldId id="433" r:id="rId5"/>
    <p:sldId id="434" r:id="rId6"/>
    <p:sldId id="435" r:id="rId7"/>
    <p:sldId id="436" r:id="rId8"/>
    <p:sldId id="437" r:id="rId9"/>
    <p:sldId id="391" r:id="rId10"/>
    <p:sldId id="393" r:id="rId11"/>
    <p:sldId id="432" r:id="rId12"/>
    <p:sldId id="392" r:id="rId13"/>
    <p:sldId id="264" r:id="rId14"/>
    <p:sldId id="438" r:id="rId15"/>
    <p:sldId id="439" r:id="rId16"/>
    <p:sldId id="440" r:id="rId17"/>
    <p:sldId id="441" r:id="rId18"/>
    <p:sldId id="442" r:id="rId19"/>
    <p:sldId id="443" r:id="rId20"/>
    <p:sldId id="444" r:id="rId21"/>
    <p:sldId id="430" r:id="rId22"/>
    <p:sldId id="364" r:id="rId2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2121" autoAdjust="0"/>
  </p:normalViewPr>
  <p:slideViewPr>
    <p:cSldViewPr snapToGrid="0">
      <p:cViewPr varScale="1">
        <p:scale>
          <a:sx n="136" d="100"/>
          <a:sy n="136" d="100"/>
        </p:scale>
        <p:origin x="120" y="240"/>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D:\elrisium\gachon\MCSL\assignment\360video%20encoding\&#49892;&#54744;%20&#51221;&#47532;-las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elrisium\gachon\MCSL\assignment\360video%20encoding\&#49892;&#54744;%20&#51221;&#47532;-las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elrisium\gachon\MCSL\assignment\360video%20encoding\&#49892;&#54744;%20&#51221;&#47532;-last.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elrisium\gachon\MCSL\assignment\360video%20encoding\&#49892;&#54744;%20&#51221;&#47532;-last.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elrisium\gachon\MCSL\assignment\360video%20encoding\&#49892;&#54744;%20&#51221;&#47532;-last.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elrisium\gachon\MCSL\assignment\360video%20encoding\&#49892;&#54744;%20&#51221;&#47532;-last.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a:t>Gaslamp FPS60</a:t>
            </a:r>
          </a:p>
        </c:rich>
      </c:tx>
      <c:overlay val="0"/>
      <c:spPr>
        <a:noFill/>
        <a:ln>
          <a:noFill/>
        </a:ln>
        <a:effectLst/>
      </c:spPr>
    </c:title>
    <c:autoTitleDeleted val="0"/>
    <c:plotArea>
      <c:layout/>
      <c:scatterChart>
        <c:scatterStyle val="smoothMarker"/>
        <c:varyColors val="0"/>
        <c:ser>
          <c:idx val="1"/>
          <c:order val="0"/>
          <c:tx>
            <c:v>8K</c:v>
          </c:tx>
          <c:xVal>
            <c:numRef>
              <c:f>'fps60'!$B$3:$B$6</c:f>
              <c:numCache>
                <c:formatCode>General</c:formatCode>
                <c:ptCount val="4"/>
                <c:pt idx="0">
                  <c:v>26.804524799999999</c:v>
                </c:pt>
                <c:pt idx="1">
                  <c:v>14.345062400000002</c:v>
                </c:pt>
                <c:pt idx="2">
                  <c:v>7.7823744000000001</c:v>
                </c:pt>
                <c:pt idx="3">
                  <c:v>4.1792448000000002</c:v>
                </c:pt>
              </c:numCache>
            </c:numRef>
          </c:xVal>
          <c:yVal>
            <c:numRef>
              <c:f>'fps60'!$C$3:$C$6</c:f>
              <c:numCache>
                <c:formatCode>General</c:formatCode>
                <c:ptCount val="4"/>
                <c:pt idx="0">
                  <c:v>46.767200000000003</c:v>
                </c:pt>
                <c:pt idx="1">
                  <c:v>44.865499999999997</c:v>
                </c:pt>
                <c:pt idx="2">
                  <c:v>42.4664</c:v>
                </c:pt>
                <c:pt idx="3">
                  <c:v>39.842399999999998</c:v>
                </c:pt>
              </c:numCache>
            </c:numRef>
          </c:yVal>
          <c:smooth val="1"/>
          <c:extLst>
            <c:ext xmlns:c16="http://schemas.microsoft.com/office/drawing/2014/chart" uri="{C3380CC4-5D6E-409C-BE32-E72D297353CC}">
              <c16:uniqueId val="{00000000-B1FF-4FAD-B84B-E378A37C83F5}"/>
            </c:ext>
          </c:extLst>
        </c:ser>
        <c:ser>
          <c:idx val="2"/>
          <c:order val="1"/>
          <c:tx>
            <c:v>4K</c:v>
          </c:tx>
          <c:spPr>
            <a:ln w="19050" cap="rnd">
              <a:solidFill>
                <a:schemeClr val="accent1"/>
              </a:solidFill>
              <a:round/>
            </a:ln>
            <a:effectLst/>
          </c:spPr>
          <c:xVal>
            <c:numRef>
              <c:f>'fps60'!$B$7:$B$10</c:f>
              <c:numCache>
                <c:formatCode>General</c:formatCode>
                <c:ptCount val="4"/>
                <c:pt idx="0">
                  <c:v>14.022956799999999</c:v>
                </c:pt>
                <c:pt idx="1">
                  <c:v>7.4259199999999996</c:v>
                </c:pt>
                <c:pt idx="2">
                  <c:v>3.8907967999999999</c:v>
                </c:pt>
                <c:pt idx="3">
                  <c:v>2.0148288000000001</c:v>
                </c:pt>
              </c:numCache>
            </c:numRef>
          </c:xVal>
          <c:yVal>
            <c:numRef>
              <c:f>'fps60'!$C$7:$C$10</c:f>
              <c:numCache>
                <c:formatCode>General</c:formatCode>
                <c:ptCount val="4"/>
                <c:pt idx="0">
                  <c:v>31.633400000000002</c:v>
                </c:pt>
                <c:pt idx="1">
                  <c:v>31.459299999999999</c:v>
                </c:pt>
                <c:pt idx="2">
                  <c:v>31.1189</c:v>
                </c:pt>
                <c:pt idx="3">
                  <c:v>30.580300000000001</c:v>
                </c:pt>
              </c:numCache>
            </c:numRef>
          </c:yVal>
          <c:smooth val="1"/>
          <c:extLst>
            <c:ext xmlns:c16="http://schemas.microsoft.com/office/drawing/2014/chart" uri="{C3380CC4-5D6E-409C-BE32-E72D297353CC}">
              <c16:uniqueId val="{00000001-B1FF-4FAD-B84B-E378A37C83F5}"/>
            </c:ext>
          </c:extLst>
        </c:ser>
        <c:ser>
          <c:idx val="0"/>
          <c:order val="2"/>
          <c:tx>
            <c:v>HD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'fps60'!$B$11:$B$14</c:f>
              <c:numCache>
                <c:formatCode>General</c:formatCode>
                <c:ptCount val="4"/>
                <c:pt idx="0">
                  <c:v>4.9265407999999997</c:v>
                </c:pt>
                <c:pt idx="1">
                  <c:v>2.6764736</c:v>
                </c:pt>
                <c:pt idx="2">
                  <c:v>1.4420864</c:v>
                </c:pt>
                <c:pt idx="3">
                  <c:v>0.75872000000000006</c:v>
                </c:pt>
              </c:numCache>
            </c:numRef>
          </c:xVal>
          <c:yVal>
            <c:numRef>
              <c:f>'fps60'!$C$11:$C$14</c:f>
              <c:numCache>
                <c:formatCode>General</c:formatCode>
                <c:ptCount val="4"/>
                <c:pt idx="0">
                  <c:v>30.3217</c:v>
                </c:pt>
                <c:pt idx="1">
                  <c:v>30.1526</c:v>
                </c:pt>
                <c:pt idx="2">
                  <c:v>29.8232</c:v>
                </c:pt>
                <c:pt idx="3">
                  <c:v>29.254200000000001</c:v>
                </c:pt>
              </c:numCache>
            </c:numRef>
          </c:yVal>
          <c:smooth val="1"/>
          <c:extLst>
            <c:ext xmlns:c16="http://schemas.microsoft.com/office/drawing/2014/chart" uri="{C3380CC4-5D6E-409C-BE32-E72D297353CC}">
              <c16:uniqueId val="{00000002-B1FF-4FAD-B84B-E378A37C83F5}"/>
            </c:ext>
          </c:extLst>
        </c:ser>
        <c:dLbls>
          <c:showLegendKey val="0"/>
          <c:showVal val="0"/>
          <c:showCatName val="0"/>
          <c:showSerName val="0"/>
          <c:showPercent val="0"/>
          <c:showBubbleSize val="0"/>
        </c:dLbls>
        <c:axId val="534269880"/>
        <c:axId val="534271800"/>
      </c:scatterChart>
      <c:valAx>
        <c:axId val="534269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ltLang="ko-KR" dirty="0" err="1"/>
                  <a:t>BitRate</a:t>
                </a:r>
                <a:r>
                  <a:rPr lang="en-US" altLang="ko-KR" dirty="0"/>
                  <a:t> (Mbps)</a:t>
                </a:r>
                <a:endParaRPr lang="ko-KR" altLang="en-US" dirty="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71800"/>
        <c:crosses val="autoZero"/>
        <c:crossBetween val="midCat"/>
      </c:valAx>
      <c:valAx>
        <c:axId val="534271800"/>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u="none" strike="noStrike" baseline="0" dirty="0">
                    <a:effectLst/>
                  </a:rPr>
                  <a:t>WS-</a:t>
                </a:r>
                <a:r>
                  <a:rPr lang="en-US" altLang="ko-KR" dirty="0"/>
                  <a:t>PSNR (dB)</a:t>
                </a:r>
                <a:endParaRPr lang="ko-KR" altLang="en-US" dirty="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69880"/>
        <c:crosses val="autoZero"/>
        <c:crossBetween val="midCat"/>
      </c:valAx>
    </c:plotArea>
    <c:plotVisOnly val="1"/>
    <c:dispBlanksAs val="gap"/>
    <c:showDLblsOverMax val="0"/>
  </c:chart>
  <c:txPr>
    <a:bodyPr/>
    <a:lstStyle/>
    <a:p>
      <a:pPr>
        <a:defRPr/>
      </a:pPr>
      <a:endParaRPr lang="ko-K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a:t>Gaslamp FPS90</a:t>
            </a:r>
          </a:p>
        </c:rich>
      </c:tx>
      <c:overlay val="0"/>
      <c:spPr>
        <a:noFill/>
        <a:ln>
          <a:noFill/>
        </a:ln>
        <a:effectLst/>
      </c:spPr>
    </c:title>
    <c:autoTitleDeleted val="0"/>
    <c:plotArea>
      <c:layout/>
      <c:scatterChart>
        <c:scatterStyle val="smoothMarker"/>
        <c:varyColors val="0"/>
        <c:ser>
          <c:idx val="1"/>
          <c:order val="0"/>
          <c:tx>
            <c:v>8k</c:v>
          </c:tx>
          <c:xVal>
            <c:numRef>
              <c:f>'fps90'!$B$3:$B$6</c:f>
              <c:numCache>
                <c:formatCode>General</c:formatCode>
                <c:ptCount val="4"/>
                <c:pt idx="0">
                  <c:v>40.206787200000001</c:v>
                </c:pt>
                <c:pt idx="1">
                  <c:v>21.517593600000001</c:v>
                </c:pt>
                <c:pt idx="2">
                  <c:v>11.673561600000001</c:v>
                </c:pt>
                <c:pt idx="3">
                  <c:v>6.2688671999999999</c:v>
                </c:pt>
              </c:numCache>
            </c:numRef>
          </c:xVal>
          <c:yVal>
            <c:numRef>
              <c:f>'fps90'!$C$3:$C$6</c:f>
              <c:numCache>
                <c:formatCode>General</c:formatCode>
                <c:ptCount val="4"/>
                <c:pt idx="0">
                  <c:v>46.767200000000003</c:v>
                </c:pt>
                <c:pt idx="1">
                  <c:v>44.865499999999997</c:v>
                </c:pt>
                <c:pt idx="2">
                  <c:v>42.4664</c:v>
                </c:pt>
                <c:pt idx="3">
                  <c:v>39.842399999999998</c:v>
                </c:pt>
              </c:numCache>
            </c:numRef>
          </c:yVal>
          <c:smooth val="1"/>
          <c:extLst>
            <c:ext xmlns:c16="http://schemas.microsoft.com/office/drawing/2014/chart" uri="{C3380CC4-5D6E-409C-BE32-E72D297353CC}">
              <c16:uniqueId val="{00000000-F288-4E78-A010-C335FAFA2B66}"/>
            </c:ext>
          </c:extLst>
        </c:ser>
        <c:ser>
          <c:idx val="2"/>
          <c:order val="1"/>
          <c:tx>
            <c:v>4K</c:v>
          </c:tx>
          <c:spPr>
            <a:ln w="19050">
              <a:solidFill>
                <a:srgbClr val="D94D20"/>
              </a:solidFill>
            </a:ln>
          </c:spPr>
          <c:xVal>
            <c:numRef>
              <c:f>'fps90'!$B$7:$B$10</c:f>
              <c:numCache>
                <c:formatCode>General</c:formatCode>
                <c:ptCount val="4"/>
                <c:pt idx="0">
                  <c:v>21.034435200000001</c:v>
                </c:pt>
                <c:pt idx="1">
                  <c:v>11.138879999999999</c:v>
                </c:pt>
                <c:pt idx="2">
                  <c:v>5.8361951999999997</c:v>
                </c:pt>
                <c:pt idx="3">
                  <c:v>3.0222431999999997</c:v>
                </c:pt>
              </c:numCache>
            </c:numRef>
          </c:xVal>
          <c:yVal>
            <c:numRef>
              <c:f>'fps90'!$C$7:$C$10</c:f>
              <c:numCache>
                <c:formatCode>General</c:formatCode>
                <c:ptCount val="4"/>
                <c:pt idx="0">
                  <c:v>31.633400000000002</c:v>
                </c:pt>
                <c:pt idx="1">
                  <c:v>31.459299999999999</c:v>
                </c:pt>
                <c:pt idx="2">
                  <c:v>31.1189</c:v>
                </c:pt>
                <c:pt idx="3">
                  <c:v>30.580300000000001</c:v>
                </c:pt>
              </c:numCache>
            </c:numRef>
          </c:yVal>
          <c:smooth val="1"/>
          <c:extLst>
            <c:ext xmlns:c16="http://schemas.microsoft.com/office/drawing/2014/chart" uri="{C3380CC4-5D6E-409C-BE32-E72D297353CC}">
              <c16:uniqueId val="{00000001-F288-4E78-A010-C335FAFA2B66}"/>
            </c:ext>
          </c:extLst>
        </c:ser>
        <c:ser>
          <c:idx val="0"/>
          <c:order val="2"/>
          <c:tx>
            <c:v>HD</c:v>
          </c:tx>
          <c:spPr>
            <a:ln w="19050"/>
          </c:spPr>
          <c:marker>
            <c:symbol val="circle"/>
            <c:size val="5"/>
          </c:marker>
          <c:xVal>
            <c:numRef>
              <c:f>'fps90'!$B$11:$B$14</c:f>
              <c:numCache>
                <c:formatCode>General</c:formatCode>
                <c:ptCount val="4"/>
                <c:pt idx="0">
                  <c:v>7.3898112000000005</c:v>
                </c:pt>
                <c:pt idx="1">
                  <c:v>4.0147104000000002</c:v>
                </c:pt>
                <c:pt idx="2">
                  <c:v>2.1631296000000004</c:v>
                </c:pt>
                <c:pt idx="3">
                  <c:v>1.13808</c:v>
                </c:pt>
              </c:numCache>
            </c:numRef>
          </c:xVal>
          <c:yVal>
            <c:numRef>
              <c:f>'fps90'!$C$11:$C$14</c:f>
              <c:numCache>
                <c:formatCode>General</c:formatCode>
                <c:ptCount val="4"/>
                <c:pt idx="0">
                  <c:v>30.3217</c:v>
                </c:pt>
                <c:pt idx="1">
                  <c:v>30.1526</c:v>
                </c:pt>
                <c:pt idx="2">
                  <c:v>29.8232</c:v>
                </c:pt>
                <c:pt idx="3">
                  <c:v>29.254200000000001</c:v>
                </c:pt>
              </c:numCache>
            </c:numRef>
          </c:yVal>
          <c:smooth val="1"/>
          <c:extLst>
            <c:ext xmlns:c16="http://schemas.microsoft.com/office/drawing/2014/chart" uri="{C3380CC4-5D6E-409C-BE32-E72D297353CC}">
              <c16:uniqueId val="{00000002-F288-4E78-A010-C335FAFA2B66}"/>
            </c:ext>
          </c:extLst>
        </c:ser>
        <c:dLbls>
          <c:showLegendKey val="0"/>
          <c:showVal val="0"/>
          <c:showCatName val="0"/>
          <c:showSerName val="0"/>
          <c:showPercent val="0"/>
          <c:showBubbleSize val="0"/>
        </c:dLbls>
        <c:axId val="534269880"/>
        <c:axId val="534271800"/>
      </c:scatterChart>
      <c:valAx>
        <c:axId val="534269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kern="1200" baseline="0" dirty="0" err="1">
                    <a:solidFill>
                      <a:srgbClr val="000000"/>
                    </a:solidFill>
                    <a:effectLst/>
                  </a:rPr>
                  <a:t>BitRate</a:t>
                </a:r>
                <a:r>
                  <a:rPr lang="en-US" altLang="ko-KR" sz="1000" b="1" i="0" kern="1200" baseline="0" dirty="0">
                    <a:solidFill>
                      <a:srgbClr val="000000"/>
                    </a:solidFill>
                    <a:effectLst/>
                  </a:rPr>
                  <a:t> (Mbps)</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71800"/>
        <c:crosses val="autoZero"/>
        <c:crossBetween val="midCat"/>
      </c:valAx>
      <c:valAx>
        <c:axId val="534271800"/>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u="none" strike="noStrike" baseline="0" dirty="0">
                    <a:effectLst/>
                  </a:rPr>
                  <a:t>WS-</a:t>
                </a:r>
                <a:r>
                  <a:rPr lang="en-US" altLang="ko-KR" sz="1000" b="1" i="0" kern="1200" baseline="0" dirty="0">
                    <a:solidFill>
                      <a:srgbClr val="000000"/>
                    </a:solidFill>
                    <a:effectLst/>
                  </a:rPr>
                  <a:t>PSNR (dB)</a:t>
                </a:r>
                <a:endParaRPr lang="ko-KR" altLang="ko-KR" sz="1000"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69880"/>
        <c:crosses val="autoZero"/>
        <c:crossBetween val="midCat"/>
      </c:valAx>
    </c:plotArea>
    <c:plotVisOnly val="1"/>
    <c:dispBlanksAs val="gap"/>
    <c:showDLblsOverMax val="0"/>
  </c:chart>
  <c:txPr>
    <a:bodyPr/>
    <a:lstStyle/>
    <a:p>
      <a:pPr>
        <a:defRPr/>
      </a:pPr>
      <a:endParaRPr lang="ko-K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sz="1400" b="0" i="0" kern="1200" spc="0" baseline="0">
                <a:solidFill>
                  <a:srgbClr val="595959"/>
                </a:solidFill>
                <a:effectLst/>
              </a:rPr>
              <a:t>Gaslamp FPS 30</a:t>
            </a:r>
            <a:endParaRPr lang="ko-KR" altLang="ko-KR">
              <a:effectLst/>
            </a:endParaRPr>
          </a:p>
        </c:rich>
      </c:tx>
      <c:overlay val="0"/>
      <c:spPr>
        <a:noFill/>
        <a:ln>
          <a:noFill/>
        </a:ln>
        <a:effectLst/>
      </c:spPr>
    </c:title>
    <c:autoTitleDeleted val="0"/>
    <c:plotArea>
      <c:layout>
        <c:manualLayout>
          <c:layoutTarget val="inner"/>
          <c:xMode val="edge"/>
          <c:yMode val="edge"/>
          <c:x val="0.18783729053731735"/>
          <c:y val="9.7585507451143846E-2"/>
          <c:w val="0.73340889885515603"/>
          <c:h val="0.78558733551040327"/>
        </c:manualLayout>
      </c:layout>
      <c:scatterChart>
        <c:scatterStyle val="smoothMarker"/>
        <c:varyColors val="0"/>
        <c:ser>
          <c:idx val="1"/>
          <c:order val="0"/>
          <c:tx>
            <c:v>8K</c:v>
          </c:tx>
          <c:xVal>
            <c:numRef>
              <c:f>'fps30'!$B$3:$B$6</c:f>
              <c:numCache>
                <c:formatCode>General</c:formatCode>
                <c:ptCount val="4"/>
                <c:pt idx="0">
                  <c:v>13.4022624</c:v>
                </c:pt>
                <c:pt idx="1">
                  <c:v>7.1725312000000008</c:v>
                </c:pt>
                <c:pt idx="2">
                  <c:v>3.8911872000000001</c:v>
                </c:pt>
                <c:pt idx="3">
                  <c:v>2.0896224000000001</c:v>
                </c:pt>
              </c:numCache>
            </c:numRef>
          </c:xVal>
          <c:yVal>
            <c:numRef>
              <c:f>'fps30'!$C$3:$C$6</c:f>
              <c:numCache>
                <c:formatCode>General</c:formatCode>
                <c:ptCount val="4"/>
                <c:pt idx="0">
                  <c:v>46.767200000000003</c:v>
                </c:pt>
                <c:pt idx="1">
                  <c:v>44.865499999999997</c:v>
                </c:pt>
                <c:pt idx="2">
                  <c:v>42.4664</c:v>
                </c:pt>
                <c:pt idx="3">
                  <c:v>39.842399999999998</c:v>
                </c:pt>
              </c:numCache>
            </c:numRef>
          </c:yVal>
          <c:smooth val="1"/>
          <c:extLst>
            <c:ext xmlns:c16="http://schemas.microsoft.com/office/drawing/2014/chart" uri="{C3380CC4-5D6E-409C-BE32-E72D297353CC}">
              <c16:uniqueId val="{00000000-9EEC-45ED-9C6E-7DAB551B20BC}"/>
            </c:ext>
          </c:extLst>
        </c:ser>
        <c:ser>
          <c:idx val="2"/>
          <c:order val="1"/>
          <c:tx>
            <c:v>4K</c:v>
          </c:tx>
          <c:spPr>
            <a:ln w="19050" cap="rnd">
              <a:solidFill>
                <a:schemeClr val="accent1"/>
              </a:solidFill>
              <a:round/>
            </a:ln>
            <a:effectLst/>
          </c:spPr>
          <c:xVal>
            <c:numRef>
              <c:f>'fps30'!$B$7:$B$10</c:f>
              <c:numCache>
                <c:formatCode>General</c:formatCode>
                <c:ptCount val="4"/>
                <c:pt idx="0">
                  <c:v>7.0114783999999997</c:v>
                </c:pt>
                <c:pt idx="1">
                  <c:v>3.7129599999999998</c:v>
                </c:pt>
                <c:pt idx="2">
                  <c:v>1.9453984</c:v>
                </c:pt>
                <c:pt idx="3">
                  <c:v>1.0074144</c:v>
                </c:pt>
              </c:numCache>
            </c:numRef>
          </c:xVal>
          <c:yVal>
            <c:numRef>
              <c:f>'fps30'!$C$7:$C$10</c:f>
              <c:numCache>
                <c:formatCode>General</c:formatCode>
                <c:ptCount val="4"/>
                <c:pt idx="0">
                  <c:v>31.633400000000002</c:v>
                </c:pt>
                <c:pt idx="1">
                  <c:v>31.459299999999999</c:v>
                </c:pt>
                <c:pt idx="2">
                  <c:v>31.1189</c:v>
                </c:pt>
                <c:pt idx="3">
                  <c:v>30.580300000000001</c:v>
                </c:pt>
              </c:numCache>
            </c:numRef>
          </c:yVal>
          <c:smooth val="1"/>
          <c:extLst>
            <c:ext xmlns:c16="http://schemas.microsoft.com/office/drawing/2014/chart" uri="{C3380CC4-5D6E-409C-BE32-E72D297353CC}">
              <c16:uniqueId val="{00000001-9EEC-45ED-9C6E-7DAB551B20BC}"/>
            </c:ext>
          </c:extLst>
        </c:ser>
        <c:ser>
          <c:idx val="0"/>
          <c:order val="2"/>
          <c:tx>
            <c:v>HD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'fps30'!$B$11:$B$14</c:f>
              <c:numCache>
                <c:formatCode>General</c:formatCode>
                <c:ptCount val="4"/>
                <c:pt idx="0">
                  <c:v>2.4632703999999999</c:v>
                </c:pt>
                <c:pt idx="1">
                  <c:v>1.3382368</c:v>
                </c:pt>
                <c:pt idx="2">
                  <c:v>0.7210432</c:v>
                </c:pt>
                <c:pt idx="3">
                  <c:v>0.37936000000000003</c:v>
                </c:pt>
              </c:numCache>
            </c:numRef>
          </c:xVal>
          <c:yVal>
            <c:numRef>
              <c:f>'fps30'!$C$11:$C$14</c:f>
              <c:numCache>
                <c:formatCode>General</c:formatCode>
                <c:ptCount val="4"/>
                <c:pt idx="0">
                  <c:v>30.3217</c:v>
                </c:pt>
                <c:pt idx="1">
                  <c:v>30.1526</c:v>
                </c:pt>
                <c:pt idx="2">
                  <c:v>29.8232</c:v>
                </c:pt>
                <c:pt idx="3">
                  <c:v>29.254200000000001</c:v>
                </c:pt>
              </c:numCache>
            </c:numRef>
          </c:yVal>
          <c:smooth val="1"/>
          <c:extLst>
            <c:ext xmlns:c16="http://schemas.microsoft.com/office/drawing/2014/chart" uri="{C3380CC4-5D6E-409C-BE32-E72D297353CC}">
              <c16:uniqueId val="{00000002-9EEC-45ED-9C6E-7DAB551B20BC}"/>
            </c:ext>
          </c:extLst>
        </c:ser>
        <c:dLbls>
          <c:showLegendKey val="0"/>
          <c:showVal val="0"/>
          <c:showCatName val="0"/>
          <c:showSerName val="0"/>
          <c:showPercent val="0"/>
          <c:showBubbleSize val="0"/>
        </c:dLbls>
        <c:axId val="534269880"/>
        <c:axId val="534271800"/>
      </c:scatterChart>
      <c:valAx>
        <c:axId val="534269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kern="1200" baseline="0" dirty="0" err="1">
                    <a:solidFill>
                      <a:srgbClr val="000000"/>
                    </a:solidFill>
                    <a:effectLst/>
                  </a:rPr>
                  <a:t>BitRate</a:t>
                </a:r>
                <a:r>
                  <a:rPr lang="en-US" altLang="ko-KR" sz="1000" b="1" i="0" kern="1200" baseline="0" dirty="0">
                    <a:solidFill>
                      <a:srgbClr val="000000"/>
                    </a:solidFill>
                    <a:effectLst/>
                  </a:rPr>
                  <a:t> (Mbps)</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71800"/>
        <c:crosses val="autoZero"/>
        <c:crossBetween val="midCat"/>
      </c:valAx>
      <c:valAx>
        <c:axId val="534271800"/>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kern="1200" baseline="0" dirty="0">
                    <a:solidFill>
                      <a:srgbClr val="000000"/>
                    </a:solidFill>
                    <a:effectLst/>
                  </a:rPr>
                  <a:t>WS-PSNR (dB)</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69880"/>
        <c:crosses val="autoZero"/>
        <c:crossBetween val="midCat"/>
      </c:valAx>
    </c:plotArea>
    <c:legend>
      <c:legendPos val="r"/>
      <c:layout>
        <c:manualLayout>
          <c:xMode val="edge"/>
          <c:yMode val="edge"/>
          <c:x val="0.70735516417329891"/>
          <c:y val="0.35771456959500741"/>
          <c:w val="0.17621892785358886"/>
          <c:h val="0.14273094734033329"/>
        </c:manualLayout>
      </c:layout>
      <c:overlay val="0"/>
    </c:legend>
    <c:plotVisOnly val="1"/>
    <c:dispBlanksAs val="gap"/>
    <c:showDLblsOverMax val="0"/>
  </c:chart>
  <c:txPr>
    <a:bodyPr/>
    <a:lstStyle/>
    <a:p>
      <a:pPr>
        <a:defRPr/>
      </a:pPr>
      <a:endParaRPr lang="ko-K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sz="1400" b="0" i="0" kern="1200" spc="0" baseline="0" dirty="0" err="1">
                <a:solidFill>
                  <a:srgbClr val="595959"/>
                </a:solidFill>
                <a:effectLst/>
              </a:rPr>
              <a:t>KiteFlite</a:t>
            </a:r>
            <a:r>
              <a:rPr lang="en-US" altLang="ko-KR" sz="1400" b="0" i="0" kern="1200" spc="0" baseline="0" dirty="0">
                <a:solidFill>
                  <a:srgbClr val="595959"/>
                </a:solidFill>
                <a:effectLst/>
              </a:rPr>
              <a:t> FPS30</a:t>
            </a:r>
            <a:endParaRPr lang="ko-KR" altLang="ko-KR" sz="1400" dirty="0">
              <a:effectLst/>
            </a:endParaRPr>
          </a:p>
        </c:rich>
      </c:tx>
      <c:overlay val="0"/>
      <c:spPr>
        <a:noFill/>
        <a:ln>
          <a:noFill/>
        </a:ln>
        <a:effectLst/>
      </c:spPr>
    </c:title>
    <c:autoTitleDeleted val="0"/>
    <c:plotArea>
      <c:layout>
        <c:manualLayout>
          <c:layoutTarget val="inner"/>
          <c:xMode val="edge"/>
          <c:yMode val="edge"/>
          <c:x val="0.19326272670924624"/>
          <c:y val="8.9898557498429787E-2"/>
          <c:w val="0.70859608699167276"/>
          <c:h val="0.80247692766613155"/>
        </c:manualLayout>
      </c:layout>
      <c:scatterChart>
        <c:scatterStyle val="smoothMarker"/>
        <c:varyColors val="0"/>
        <c:ser>
          <c:idx val="1"/>
          <c:order val="0"/>
          <c:tx>
            <c:v>8K</c:v>
          </c:tx>
          <c:xVal>
            <c:numRef>
              <c:f>'fps30'!$B$15:$B$18</c:f>
              <c:numCache>
                <c:formatCode>General</c:formatCode>
                <c:ptCount val="4"/>
                <c:pt idx="0">
                  <c:v>51.716576000000003</c:v>
                </c:pt>
                <c:pt idx="1">
                  <c:v>25.398278399999999</c:v>
                </c:pt>
                <c:pt idx="2">
                  <c:v>13.5746944</c:v>
                </c:pt>
                <c:pt idx="3">
                  <c:v>7.2491520000000005</c:v>
                </c:pt>
              </c:numCache>
            </c:numRef>
          </c:xVal>
          <c:yVal>
            <c:numRef>
              <c:f>'fps30'!$C$15:$C$18</c:f>
              <c:numCache>
                <c:formatCode>General</c:formatCode>
                <c:ptCount val="4"/>
                <c:pt idx="0">
                  <c:v>44.163600000000002</c:v>
                </c:pt>
                <c:pt idx="1">
                  <c:v>41.502000000000002</c:v>
                </c:pt>
                <c:pt idx="2">
                  <c:v>38.726599999999998</c:v>
                </c:pt>
                <c:pt idx="3">
                  <c:v>35.864400000000003</c:v>
                </c:pt>
              </c:numCache>
            </c:numRef>
          </c:yVal>
          <c:smooth val="1"/>
          <c:extLst>
            <c:ext xmlns:c16="http://schemas.microsoft.com/office/drawing/2014/chart" uri="{C3380CC4-5D6E-409C-BE32-E72D297353CC}">
              <c16:uniqueId val="{00000000-F88F-4A58-9929-2C0EAA8A693C}"/>
            </c:ext>
          </c:extLst>
        </c:ser>
        <c:ser>
          <c:idx val="2"/>
          <c:order val="1"/>
          <c:tx>
            <c:v>4K</c:v>
          </c:tx>
          <c:spPr>
            <a:ln w="19050" cap="rnd">
              <a:solidFill>
                <a:schemeClr val="accent1"/>
              </a:solidFill>
              <a:round/>
            </a:ln>
            <a:effectLst/>
          </c:spPr>
          <c:xVal>
            <c:numRef>
              <c:f>'fps30'!$B$19:$B$22</c:f>
              <c:numCache>
                <c:formatCode>General</c:formatCode>
                <c:ptCount val="4"/>
                <c:pt idx="0">
                  <c:v>27.318035199999997</c:v>
                </c:pt>
                <c:pt idx="1">
                  <c:v>13.1423904</c:v>
                </c:pt>
                <c:pt idx="2">
                  <c:v>6.6708544000000005</c:v>
                </c:pt>
                <c:pt idx="3">
                  <c:v>3.3089439999999999</c:v>
                </c:pt>
              </c:numCache>
            </c:numRef>
          </c:xVal>
          <c:yVal>
            <c:numRef>
              <c:f>'fps30'!$C$19:$C$22</c:f>
              <c:numCache>
                <c:formatCode>General</c:formatCode>
                <c:ptCount val="4"/>
                <c:pt idx="0">
                  <c:v>24.520800000000001</c:v>
                </c:pt>
                <c:pt idx="1">
                  <c:v>24.51</c:v>
                </c:pt>
                <c:pt idx="2">
                  <c:v>24.467300000000002</c:v>
                </c:pt>
                <c:pt idx="3">
                  <c:v>24.3705</c:v>
                </c:pt>
              </c:numCache>
            </c:numRef>
          </c:yVal>
          <c:smooth val="1"/>
          <c:extLst>
            <c:ext xmlns:c16="http://schemas.microsoft.com/office/drawing/2014/chart" uri="{C3380CC4-5D6E-409C-BE32-E72D297353CC}">
              <c16:uniqueId val="{00000001-F88F-4A58-9929-2C0EAA8A693C}"/>
            </c:ext>
          </c:extLst>
        </c:ser>
        <c:ser>
          <c:idx val="0"/>
          <c:order val="2"/>
          <c:tx>
            <c:v>HD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'fps30'!$B$23:$B$26</c:f>
              <c:numCache>
                <c:formatCode>General</c:formatCode>
                <c:ptCount val="4"/>
                <c:pt idx="0">
                  <c:v>8.6840704000000013</c:v>
                </c:pt>
                <c:pt idx="1">
                  <c:v>4.2909440000000005</c:v>
                </c:pt>
                <c:pt idx="2">
                  <c:v>2.2080320000000002</c:v>
                </c:pt>
                <c:pt idx="3">
                  <c:v>1.0928608</c:v>
                </c:pt>
              </c:numCache>
            </c:numRef>
          </c:xVal>
          <c:yVal>
            <c:numRef>
              <c:f>'fps30'!$C$23:$C$26</c:f>
              <c:numCache>
                <c:formatCode>General</c:formatCode>
                <c:ptCount val="4"/>
                <c:pt idx="0">
                  <c:v>24.2303</c:v>
                </c:pt>
                <c:pt idx="1">
                  <c:v>24.206600000000002</c:v>
                </c:pt>
                <c:pt idx="2">
                  <c:v>24.131499999999999</c:v>
                </c:pt>
                <c:pt idx="3">
                  <c:v>23.9529</c:v>
                </c:pt>
              </c:numCache>
            </c:numRef>
          </c:yVal>
          <c:smooth val="1"/>
          <c:extLst>
            <c:ext xmlns:c16="http://schemas.microsoft.com/office/drawing/2014/chart" uri="{C3380CC4-5D6E-409C-BE32-E72D297353CC}">
              <c16:uniqueId val="{00000002-F88F-4A58-9929-2C0EAA8A693C}"/>
            </c:ext>
          </c:extLst>
        </c:ser>
        <c:dLbls>
          <c:showLegendKey val="0"/>
          <c:showVal val="0"/>
          <c:showCatName val="0"/>
          <c:showSerName val="0"/>
          <c:showPercent val="0"/>
          <c:showBubbleSize val="0"/>
        </c:dLbls>
        <c:axId val="534280760"/>
        <c:axId val="534281080"/>
      </c:scatterChart>
      <c:valAx>
        <c:axId val="534280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kern="1200" baseline="0" dirty="0" err="1">
                    <a:solidFill>
                      <a:srgbClr val="000000"/>
                    </a:solidFill>
                    <a:effectLst/>
                  </a:rPr>
                  <a:t>BitRate</a:t>
                </a:r>
                <a:r>
                  <a:rPr lang="en-US" altLang="ko-KR" sz="1000" b="1" i="0" kern="1200" baseline="0" dirty="0">
                    <a:solidFill>
                      <a:srgbClr val="000000"/>
                    </a:solidFill>
                    <a:effectLst/>
                  </a:rPr>
                  <a:t> (Mbps)</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1080"/>
        <c:crosses val="autoZero"/>
        <c:crossBetween val="midCat"/>
      </c:valAx>
      <c:valAx>
        <c:axId val="534281080"/>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u="none" strike="noStrike" baseline="0" dirty="0">
                    <a:effectLst/>
                  </a:rPr>
                  <a:t>WS-</a:t>
                </a:r>
                <a:r>
                  <a:rPr lang="en-US" altLang="ko-KR" sz="1000" b="1" i="0" kern="1200" baseline="0" dirty="0">
                    <a:solidFill>
                      <a:srgbClr val="000000"/>
                    </a:solidFill>
                    <a:effectLst/>
                  </a:rPr>
                  <a:t>PSNR (dB)</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0760"/>
        <c:crosses val="autoZero"/>
        <c:crossBetween val="midCat"/>
      </c:valAx>
    </c:plotArea>
    <c:legend>
      <c:legendPos val="r"/>
      <c:layout>
        <c:manualLayout>
          <c:xMode val="edge"/>
          <c:yMode val="edge"/>
          <c:x val="0.6903461611016789"/>
          <c:y val="0.35023847357098536"/>
          <c:w val="0.18130878270946182"/>
          <c:h val="0.14786358740127264"/>
        </c:manualLayout>
      </c:layout>
      <c:overlay val="0"/>
    </c:legend>
    <c:plotVisOnly val="1"/>
    <c:dispBlanksAs val="gap"/>
    <c:showDLblsOverMax val="0"/>
  </c:chart>
  <c:txPr>
    <a:bodyPr/>
    <a:lstStyle/>
    <a:p>
      <a:pPr>
        <a:defRPr/>
      </a:pPr>
      <a:endParaRPr lang="ko-K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sz="1400" b="0" i="0" baseline="0">
                <a:effectLst/>
              </a:rPr>
              <a:t>KiteFlite FPS60</a:t>
            </a:r>
            <a:endParaRPr lang="ko-KR" altLang="ko-KR" sz="1400">
              <a:effectLst/>
            </a:endParaRPr>
          </a:p>
        </c:rich>
      </c:tx>
      <c:overlay val="0"/>
      <c:spPr>
        <a:noFill/>
        <a:ln>
          <a:noFill/>
        </a:ln>
        <a:effectLst/>
      </c:spPr>
    </c:title>
    <c:autoTitleDeleted val="0"/>
    <c:plotArea>
      <c:layout/>
      <c:scatterChart>
        <c:scatterStyle val="smoothMarker"/>
        <c:varyColors val="0"/>
        <c:ser>
          <c:idx val="1"/>
          <c:order val="0"/>
          <c:tx>
            <c:v>8K</c:v>
          </c:tx>
          <c:xVal>
            <c:numRef>
              <c:f>'fps60'!$B$15:$B$18</c:f>
              <c:numCache>
                <c:formatCode>General</c:formatCode>
                <c:ptCount val="4"/>
                <c:pt idx="0">
                  <c:v>103.43315200000001</c:v>
                </c:pt>
                <c:pt idx="1">
                  <c:v>50.796556799999998</c:v>
                </c:pt>
                <c:pt idx="2">
                  <c:v>27.149388800000001</c:v>
                </c:pt>
                <c:pt idx="3">
                  <c:v>14.498304000000001</c:v>
                </c:pt>
              </c:numCache>
            </c:numRef>
          </c:xVal>
          <c:yVal>
            <c:numRef>
              <c:f>'fps60'!$C$15:$C$18</c:f>
              <c:numCache>
                <c:formatCode>General</c:formatCode>
                <c:ptCount val="4"/>
                <c:pt idx="0">
                  <c:v>44.163600000000002</c:v>
                </c:pt>
                <c:pt idx="1">
                  <c:v>41.502000000000002</c:v>
                </c:pt>
                <c:pt idx="2">
                  <c:v>38.726599999999998</c:v>
                </c:pt>
                <c:pt idx="3">
                  <c:v>35.864400000000003</c:v>
                </c:pt>
              </c:numCache>
            </c:numRef>
          </c:yVal>
          <c:smooth val="1"/>
          <c:extLst>
            <c:ext xmlns:c16="http://schemas.microsoft.com/office/drawing/2014/chart" uri="{C3380CC4-5D6E-409C-BE32-E72D297353CC}">
              <c16:uniqueId val="{00000000-89D9-4CCC-87A6-73B2A59E940F}"/>
            </c:ext>
          </c:extLst>
        </c:ser>
        <c:ser>
          <c:idx val="2"/>
          <c:order val="1"/>
          <c:tx>
            <c:v>4K</c:v>
          </c:tx>
          <c:spPr>
            <a:ln w="19050" cap="rnd">
              <a:solidFill>
                <a:schemeClr val="accent1"/>
              </a:solidFill>
              <a:round/>
            </a:ln>
            <a:effectLst/>
          </c:spPr>
          <c:xVal>
            <c:numRef>
              <c:f>'fps60'!$B$19:$B$22</c:f>
              <c:numCache>
                <c:formatCode>General</c:formatCode>
                <c:ptCount val="4"/>
                <c:pt idx="0">
                  <c:v>54.636070399999994</c:v>
                </c:pt>
                <c:pt idx="1">
                  <c:v>26.2847808</c:v>
                </c:pt>
                <c:pt idx="2">
                  <c:v>13.341708800000001</c:v>
                </c:pt>
                <c:pt idx="3">
                  <c:v>6.6178879999999998</c:v>
                </c:pt>
              </c:numCache>
            </c:numRef>
          </c:xVal>
          <c:yVal>
            <c:numRef>
              <c:f>'fps60'!$C$19:$C$22</c:f>
              <c:numCache>
                <c:formatCode>General</c:formatCode>
                <c:ptCount val="4"/>
                <c:pt idx="0">
                  <c:v>24.520800000000001</c:v>
                </c:pt>
                <c:pt idx="1">
                  <c:v>24.51</c:v>
                </c:pt>
                <c:pt idx="2">
                  <c:v>24.467300000000002</c:v>
                </c:pt>
                <c:pt idx="3">
                  <c:v>24.3705</c:v>
                </c:pt>
              </c:numCache>
            </c:numRef>
          </c:yVal>
          <c:smooth val="1"/>
          <c:extLst>
            <c:ext xmlns:c16="http://schemas.microsoft.com/office/drawing/2014/chart" uri="{C3380CC4-5D6E-409C-BE32-E72D297353CC}">
              <c16:uniqueId val="{00000001-89D9-4CCC-87A6-73B2A59E940F}"/>
            </c:ext>
          </c:extLst>
        </c:ser>
        <c:ser>
          <c:idx val="0"/>
          <c:order val="2"/>
          <c:tx>
            <c:v>HD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'fps60'!$B$23:$B$26</c:f>
              <c:numCache>
                <c:formatCode>General</c:formatCode>
                <c:ptCount val="4"/>
                <c:pt idx="0">
                  <c:v>17.368140800000003</c:v>
                </c:pt>
                <c:pt idx="1">
                  <c:v>8.5818880000000011</c:v>
                </c:pt>
                <c:pt idx="2">
                  <c:v>4.4160640000000004</c:v>
                </c:pt>
                <c:pt idx="3">
                  <c:v>2.1857215999999999</c:v>
                </c:pt>
              </c:numCache>
            </c:numRef>
          </c:xVal>
          <c:yVal>
            <c:numRef>
              <c:f>'fps60'!$C$23:$C$26</c:f>
              <c:numCache>
                <c:formatCode>General</c:formatCode>
                <c:ptCount val="4"/>
                <c:pt idx="0">
                  <c:v>24.2303</c:v>
                </c:pt>
                <c:pt idx="1">
                  <c:v>24.206600000000002</c:v>
                </c:pt>
                <c:pt idx="2">
                  <c:v>24.131499999999999</c:v>
                </c:pt>
                <c:pt idx="3">
                  <c:v>23.9529</c:v>
                </c:pt>
              </c:numCache>
            </c:numRef>
          </c:yVal>
          <c:smooth val="1"/>
          <c:extLst>
            <c:ext xmlns:c16="http://schemas.microsoft.com/office/drawing/2014/chart" uri="{C3380CC4-5D6E-409C-BE32-E72D297353CC}">
              <c16:uniqueId val="{00000002-89D9-4CCC-87A6-73B2A59E940F}"/>
            </c:ext>
          </c:extLst>
        </c:ser>
        <c:dLbls>
          <c:showLegendKey val="0"/>
          <c:showVal val="0"/>
          <c:showCatName val="0"/>
          <c:showSerName val="0"/>
          <c:showPercent val="0"/>
          <c:showBubbleSize val="0"/>
        </c:dLbls>
        <c:axId val="534280760"/>
        <c:axId val="534281080"/>
      </c:scatterChart>
      <c:valAx>
        <c:axId val="534280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kern="1200" baseline="0" dirty="0" err="1">
                    <a:solidFill>
                      <a:srgbClr val="000000"/>
                    </a:solidFill>
                    <a:effectLst/>
                  </a:rPr>
                  <a:t>BitRate</a:t>
                </a:r>
                <a:r>
                  <a:rPr lang="en-US" altLang="ko-KR" sz="1000" b="1" i="0" kern="1200" baseline="0" dirty="0">
                    <a:solidFill>
                      <a:srgbClr val="000000"/>
                    </a:solidFill>
                    <a:effectLst/>
                  </a:rPr>
                  <a:t> (Mbps)</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1080"/>
        <c:crosses val="autoZero"/>
        <c:crossBetween val="midCat"/>
      </c:valAx>
      <c:valAx>
        <c:axId val="534281080"/>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u="none" strike="noStrike" baseline="0" dirty="0">
                    <a:effectLst/>
                  </a:rPr>
                  <a:t>WS-</a:t>
                </a:r>
                <a:r>
                  <a:rPr lang="en-US" altLang="ko-KR" sz="1000" b="1" i="0" kern="1200" baseline="0" dirty="0">
                    <a:solidFill>
                      <a:srgbClr val="000000"/>
                    </a:solidFill>
                    <a:effectLst/>
                  </a:rPr>
                  <a:t>PSNR (dB)</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0760"/>
        <c:crosses val="autoZero"/>
        <c:crossBetween val="midCat"/>
      </c:valAx>
    </c:plotArea>
    <c:plotVisOnly val="1"/>
    <c:dispBlanksAs val="gap"/>
    <c:showDLblsOverMax val="0"/>
  </c:chart>
  <c:txPr>
    <a:bodyPr/>
    <a:lstStyle/>
    <a:p>
      <a:pPr>
        <a:defRPr/>
      </a:pPr>
      <a:endParaRPr lang="ko-K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sz="1400" b="0" i="0" baseline="0">
                <a:effectLst/>
              </a:rPr>
              <a:t>KiteFlite FPS90</a:t>
            </a:r>
            <a:endParaRPr lang="ko-KR" altLang="ko-KR" sz="1400">
              <a:effectLst/>
            </a:endParaRPr>
          </a:p>
        </c:rich>
      </c:tx>
      <c:overlay val="0"/>
      <c:spPr>
        <a:noFill/>
        <a:ln>
          <a:noFill/>
        </a:ln>
        <a:effectLst/>
      </c:spPr>
    </c:title>
    <c:autoTitleDeleted val="0"/>
    <c:plotArea>
      <c:layout/>
      <c:scatterChart>
        <c:scatterStyle val="smoothMarker"/>
        <c:varyColors val="0"/>
        <c:ser>
          <c:idx val="1"/>
          <c:order val="0"/>
          <c:tx>
            <c:v>8K</c:v>
          </c:tx>
          <c:xVal>
            <c:numRef>
              <c:f>'fps90'!$B$15:$B$18</c:f>
              <c:numCache>
                <c:formatCode>General</c:formatCode>
                <c:ptCount val="4"/>
                <c:pt idx="0">
                  <c:v>155.14972800000001</c:v>
                </c:pt>
                <c:pt idx="1">
                  <c:v>76.1948352</c:v>
                </c:pt>
                <c:pt idx="2">
                  <c:v>40.724083200000003</c:v>
                </c:pt>
                <c:pt idx="3">
                  <c:v>21.747456</c:v>
                </c:pt>
              </c:numCache>
            </c:numRef>
          </c:xVal>
          <c:yVal>
            <c:numRef>
              <c:f>'fps90'!$C$15:$C$18</c:f>
              <c:numCache>
                <c:formatCode>General</c:formatCode>
                <c:ptCount val="4"/>
                <c:pt idx="0">
                  <c:v>44.163600000000002</c:v>
                </c:pt>
                <c:pt idx="1">
                  <c:v>41.502000000000002</c:v>
                </c:pt>
                <c:pt idx="2">
                  <c:v>38.726599999999998</c:v>
                </c:pt>
                <c:pt idx="3">
                  <c:v>35.864400000000003</c:v>
                </c:pt>
              </c:numCache>
            </c:numRef>
          </c:yVal>
          <c:smooth val="1"/>
          <c:extLst>
            <c:ext xmlns:c16="http://schemas.microsoft.com/office/drawing/2014/chart" uri="{C3380CC4-5D6E-409C-BE32-E72D297353CC}">
              <c16:uniqueId val="{00000000-8263-4B06-B5EF-037F7CE39245}"/>
            </c:ext>
          </c:extLst>
        </c:ser>
        <c:ser>
          <c:idx val="2"/>
          <c:order val="1"/>
          <c:tx>
            <c:v>4K</c:v>
          </c:tx>
          <c:spPr>
            <a:ln w="19050" cap="rnd">
              <a:solidFill>
                <a:schemeClr val="accent1"/>
              </a:solidFill>
              <a:round/>
            </a:ln>
            <a:effectLst/>
          </c:spPr>
          <c:xVal>
            <c:numRef>
              <c:f>'fps90'!$B$19:$B$22</c:f>
              <c:numCache>
                <c:formatCode>General</c:formatCode>
                <c:ptCount val="4"/>
                <c:pt idx="0">
                  <c:v>81.954105599999991</c:v>
                </c:pt>
                <c:pt idx="1">
                  <c:v>39.427171199999997</c:v>
                </c:pt>
                <c:pt idx="2">
                  <c:v>20.012563199999999</c:v>
                </c:pt>
                <c:pt idx="3">
                  <c:v>9.926832000000001</c:v>
                </c:pt>
              </c:numCache>
            </c:numRef>
          </c:xVal>
          <c:yVal>
            <c:numRef>
              <c:f>'fps90'!$C$19:$C$22</c:f>
              <c:numCache>
                <c:formatCode>General</c:formatCode>
                <c:ptCount val="4"/>
                <c:pt idx="0">
                  <c:v>24.520800000000001</c:v>
                </c:pt>
                <c:pt idx="1">
                  <c:v>24.51</c:v>
                </c:pt>
                <c:pt idx="2">
                  <c:v>24.467300000000002</c:v>
                </c:pt>
                <c:pt idx="3">
                  <c:v>24.3705</c:v>
                </c:pt>
              </c:numCache>
            </c:numRef>
          </c:yVal>
          <c:smooth val="1"/>
          <c:extLst>
            <c:ext xmlns:c16="http://schemas.microsoft.com/office/drawing/2014/chart" uri="{C3380CC4-5D6E-409C-BE32-E72D297353CC}">
              <c16:uniqueId val="{00000001-8263-4B06-B5EF-037F7CE39245}"/>
            </c:ext>
          </c:extLst>
        </c:ser>
        <c:ser>
          <c:idx val="0"/>
          <c:order val="2"/>
          <c:tx>
            <c:v>HD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'fps90'!$B$23:$B$26</c:f>
              <c:numCache>
                <c:formatCode>General</c:formatCode>
                <c:ptCount val="4"/>
                <c:pt idx="0">
                  <c:v>26.052211200000002</c:v>
                </c:pt>
                <c:pt idx="1">
                  <c:v>12.872832000000001</c:v>
                </c:pt>
                <c:pt idx="2">
                  <c:v>6.6240959999999998</c:v>
                </c:pt>
                <c:pt idx="3">
                  <c:v>3.2785823999999999</c:v>
                </c:pt>
              </c:numCache>
            </c:numRef>
          </c:xVal>
          <c:yVal>
            <c:numRef>
              <c:f>'fps90'!$C$23:$C$26</c:f>
              <c:numCache>
                <c:formatCode>General</c:formatCode>
                <c:ptCount val="4"/>
                <c:pt idx="0">
                  <c:v>24.2303</c:v>
                </c:pt>
                <c:pt idx="1">
                  <c:v>24.206600000000002</c:v>
                </c:pt>
                <c:pt idx="2">
                  <c:v>24.131499999999999</c:v>
                </c:pt>
                <c:pt idx="3">
                  <c:v>23.9529</c:v>
                </c:pt>
              </c:numCache>
            </c:numRef>
          </c:yVal>
          <c:smooth val="1"/>
          <c:extLst>
            <c:ext xmlns:c16="http://schemas.microsoft.com/office/drawing/2014/chart" uri="{C3380CC4-5D6E-409C-BE32-E72D297353CC}">
              <c16:uniqueId val="{00000002-8263-4B06-B5EF-037F7CE39245}"/>
            </c:ext>
          </c:extLst>
        </c:ser>
        <c:dLbls>
          <c:showLegendKey val="0"/>
          <c:showVal val="0"/>
          <c:showCatName val="0"/>
          <c:showSerName val="0"/>
          <c:showPercent val="0"/>
          <c:showBubbleSize val="0"/>
        </c:dLbls>
        <c:axId val="534280760"/>
        <c:axId val="534281080"/>
      </c:scatterChart>
      <c:valAx>
        <c:axId val="534280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sz="1000"/>
                </a:pPr>
                <a:r>
                  <a:rPr lang="en-US" altLang="ko-KR" sz="1000" b="1" i="0" kern="1200" baseline="0" dirty="0" err="1">
                    <a:solidFill>
                      <a:srgbClr val="000000"/>
                    </a:solidFill>
                    <a:effectLst/>
                  </a:rPr>
                  <a:t>BitRate</a:t>
                </a:r>
                <a:r>
                  <a:rPr lang="en-US" altLang="ko-KR" sz="1000" b="1" i="0" kern="1200" baseline="0" dirty="0">
                    <a:solidFill>
                      <a:srgbClr val="000000"/>
                    </a:solidFill>
                    <a:effectLst/>
                  </a:rPr>
                  <a:t> (Mbps)</a:t>
                </a:r>
                <a:endParaRPr lang="ko-KR" altLang="ko-KR" sz="1000"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1080"/>
        <c:crosses val="autoZero"/>
        <c:crossBetween val="midCat"/>
      </c:valAx>
      <c:valAx>
        <c:axId val="534281080"/>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u="none" strike="noStrike" baseline="0" dirty="0">
                    <a:effectLst/>
                  </a:rPr>
                  <a:t>WS-</a:t>
                </a:r>
                <a:r>
                  <a:rPr lang="en-US" altLang="ko-KR" sz="1000" b="1" i="0" kern="1200" baseline="0" dirty="0">
                    <a:solidFill>
                      <a:srgbClr val="000000"/>
                    </a:solidFill>
                    <a:effectLst/>
                  </a:rPr>
                  <a:t>PSNR (dB)</a:t>
                </a:r>
                <a:endParaRPr lang="ko-KR" altLang="ko-KR" sz="1000"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0760"/>
        <c:crosses val="autoZero"/>
        <c:crossBetween val="midCat"/>
      </c:valAx>
    </c:plotArea>
    <c:plotVisOnly val="1"/>
    <c:dispBlanksAs val="gap"/>
    <c:showDLblsOverMax val="0"/>
  </c:chart>
  <c:txPr>
    <a:bodyPr/>
    <a:lstStyle/>
    <a:p>
      <a:pPr>
        <a:defRPr/>
      </a:pPr>
      <a:endParaRPr lang="ko-K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2019-01-08</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xfrm>
            <a:off x="1371600" y="1143000"/>
            <a:ext cx="4114800" cy="3086100"/>
          </a:xfrm>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xfrm>
            <a:off x="1371600" y="1143000"/>
            <a:ext cx="4114800" cy="3086100"/>
          </a:xfrm>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371600" y="1143000"/>
            <a:ext cx="4114800" cy="3086100"/>
          </a:xfrm>
        </p:spPr>
      </p:sp>
      <p:sp>
        <p:nvSpPr>
          <p:cNvPr id="3" name="슬라이드 노트 개체 틀 2"/>
          <p:cNvSpPr>
            <a:spLocks noGrp="1"/>
          </p:cNvSpPr>
          <p:nvPr>
            <p:ph type="body" idx="1"/>
          </p:nvPr>
        </p:nvSpPr>
        <p:spPr/>
        <p:txBody>
          <a:bodyPr/>
          <a:lstStyle/>
          <a:p>
            <a:r>
              <a:rPr lang="en-US" altLang="ko-KR" dirty="0"/>
              <a:t>HMD VR sickness</a:t>
            </a:r>
            <a:r>
              <a:rPr lang="ko-KR" altLang="en-US" dirty="0"/>
              <a:t>에 초점을 맞추어야 한다</a:t>
            </a:r>
            <a:r>
              <a:rPr lang="en-US" altLang="ko-KR" dirty="0"/>
              <a:t>.</a:t>
            </a:r>
          </a:p>
          <a:p>
            <a:r>
              <a:rPr lang="ko-KR" altLang="en-US" dirty="0"/>
              <a:t>이 슬라이드에서 </a:t>
            </a:r>
            <a:r>
              <a:rPr lang="en-US" altLang="ko-KR" dirty="0"/>
              <a:t>VR Sickness</a:t>
            </a:r>
            <a:r>
              <a:rPr lang="ko-KR" altLang="en-US" dirty="0"/>
              <a:t>가 </a:t>
            </a:r>
            <a:r>
              <a:rPr lang="en-US" altLang="ko-KR" dirty="0"/>
              <a:t>one of Cybersickness</a:t>
            </a:r>
            <a:r>
              <a:rPr lang="ko-KR" altLang="en-US" dirty="0"/>
              <a:t>라는 것은 크게 중요한 내용이 아니다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011BE845-B615-457C-AC59-B6A31CA72E8C}" type="slidenum">
              <a:rPr lang="ko-KR" altLang="en-US" smtClean="0"/>
              <a:t>8</a:t>
            </a:fld>
            <a:endParaRPr lang="ko-KR" altLang="en-US"/>
          </a:p>
        </p:txBody>
      </p:sp>
    </p:spTree>
    <p:extLst>
      <p:ext uri="{BB962C8B-B14F-4D97-AF65-F5344CB8AC3E}">
        <p14:creationId xmlns:p14="http://schemas.microsoft.com/office/powerpoint/2010/main" val="110441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4" y="228600"/>
            <a:ext cx="2074862"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22275" y="228600"/>
            <a:ext cx="6072188"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422276" y="1143000"/>
            <a:ext cx="4073525" cy="5181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1" y="1143000"/>
            <a:ext cx="4073525" cy="5181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pl-PL"/>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422276" y="228600"/>
            <a:ext cx="8270875"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422276" y="1143000"/>
            <a:ext cx="8299450"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380999" y="6400802"/>
            <a:ext cx="2319867"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200">
                <a:latin typeface="+mn-lt"/>
              </a:defRPr>
            </a:lvl1pPr>
          </a:lstStyle>
          <a:p>
            <a:pPr>
              <a:defRPr/>
            </a:pPr>
            <a:r>
              <a:rPr lang="en-US" altLang="pl-PL"/>
              <a:t>21-19-0002-01-0000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7772399" y="6400800"/>
            <a:ext cx="92075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200">
                <a:latin typeface="Times" panose="02020603050405020304" pitchFamily="18" charset="0"/>
              </a:defRPr>
            </a:lvl1pPr>
          </a:lstStyle>
          <a:p>
            <a:pPr>
              <a:defRPr/>
            </a:pPr>
            <a:fld id="{9471D420-187E-4573-B751-C2C806A44A53}" type="slidenum">
              <a:rPr lang="en-US" altLang="pl-PL" smtClean="0"/>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4192" y="125410"/>
            <a:ext cx="83189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04430" y="182562"/>
            <a:ext cx="83189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571500" rtl="0" eaLnBrk="0" fontAlgn="base" hangingPunct="0">
        <a:lnSpc>
          <a:spcPct val="90000"/>
        </a:lnSpc>
        <a:spcBef>
          <a:spcPct val="0"/>
        </a:spcBef>
        <a:spcAft>
          <a:spcPct val="0"/>
        </a:spcAft>
        <a:defRPr sz="2700" b="1">
          <a:solidFill>
            <a:schemeClr val="tx1"/>
          </a:solidFill>
          <a:latin typeface="+mj-lt"/>
          <a:ea typeface="+mj-ea"/>
          <a:cs typeface="+mj-cs"/>
        </a:defRPr>
      </a:lvl1pPr>
      <a:lvl2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2pPr>
      <a:lvl3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3pPr>
      <a:lvl4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4pPr>
      <a:lvl5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5pPr>
      <a:lvl6pPr marL="3429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6pPr>
      <a:lvl7pPr marL="6858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7pPr>
      <a:lvl8pPr marL="10287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8pPr>
      <a:lvl9pPr marL="13716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9pPr>
    </p:titleStyle>
    <p:bodyStyle>
      <a:lvl1pPr marL="210741" indent="-210741" algn="l" defTabSz="571500" rtl="0" eaLnBrk="0" fontAlgn="base" hangingPunct="0">
        <a:lnSpc>
          <a:spcPct val="90000"/>
        </a:lnSpc>
        <a:spcBef>
          <a:spcPct val="40000"/>
        </a:spcBef>
        <a:spcAft>
          <a:spcPct val="0"/>
        </a:spcAft>
        <a:buClr>
          <a:schemeClr val="accent1"/>
        </a:buClr>
        <a:buChar char="•"/>
        <a:defRPr sz="1800">
          <a:solidFill>
            <a:schemeClr val="tx1"/>
          </a:solidFill>
          <a:latin typeface="+mn-lt"/>
          <a:ea typeface="+mn-ea"/>
          <a:cs typeface="+mn-cs"/>
        </a:defRPr>
      </a:lvl1pPr>
      <a:lvl2pPr marL="500063" indent="-146447" algn="l" defTabSz="571500" rtl="0" eaLnBrk="0" fontAlgn="base" hangingPunct="0">
        <a:lnSpc>
          <a:spcPct val="90000"/>
        </a:lnSpc>
        <a:spcBef>
          <a:spcPct val="0"/>
        </a:spcBef>
        <a:spcAft>
          <a:spcPct val="0"/>
        </a:spcAft>
        <a:buClr>
          <a:schemeClr val="accent1"/>
        </a:buClr>
        <a:buSzPct val="75000"/>
        <a:buChar char="•"/>
        <a:defRPr sz="1800">
          <a:solidFill>
            <a:schemeClr val="tx1"/>
          </a:solidFill>
          <a:latin typeface="+mn-lt"/>
        </a:defRPr>
      </a:lvl2pPr>
      <a:lvl3pPr marL="860822" indent="-146447" algn="l" defTabSz="5715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353741" indent="-208360" algn="l" defTabSz="571500" rtl="0" eaLnBrk="0" fontAlgn="base" hangingPunct="0">
        <a:spcBef>
          <a:spcPct val="20000"/>
        </a:spcBef>
        <a:spcAft>
          <a:spcPct val="0"/>
        </a:spcAft>
        <a:buChar char="–"/>
        <a:defRPr sz="1500">
          <a:solidFill>
            <a:schemeClr val="tx1"/>
          </a:solidFill>
          <a:latin typeface="Rotis Sans Serif for Nokia" pitchFamily="34" charset="0"/>
        </a:defRPr>
      </a:lvl4pPr>
      <a:lvl5pPr marL="17145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5pPr>
      <a:lvl6pPr marL="20574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6pPr>
      <a:lvl7pPr marL="24003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7pPr>
      <a:lvl8pPr marL="27432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8pPr>
      <a:lvl9pPr marL="30861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195925" y="1046464"/>
            <a:ext cx="8752150" cy="5169160"/>
          </a:xfrm>
          <a:solidFill>
            <a:srgbClr val="66CCFF"/>
          </a:solidFill>
        </p:spPr>
        <p:txBody>
          <a:bodyPr/>
          <a:lstStyle/>
          <a:p>
            <a:pPr>
              <a:buClr>
                <a:srgbClr val="FAFD00"/>
              </a:buClr>
              <a:buFontTx/>
              <a:buNone/>
            </a:pPr>
            <a:r>
              <a:rPr lang="en-US" altLang="pl-PL" sz="2400" b="1" dirty="0">
                <a:cs typeface="Times New Roman" panose="02020603050405020304" pitchFamily="18" charset="0"/>
              </a:rPr>
              <a:t>IEEE 802.21 MEDIA INDEPENDENT SERVICES </a:t>
            </a:r>
          </a:p>
          <a:p>
            <a:pPr>
              <a:buClr>
                <a:srgbClr val="FAFD00"/>
              </a:buClr>
              <a:buFontTx/>
              <a:buNone/>
            </a:pPr>
            <a:r>
              <a:rPr lang="en-US" altLang="pl-PL" sz="2400" dirty="0">
                <a:cs typeface="Times New Roman" panose="02020603050405020304" pitchFamily="18" charset="0"/>
              </a:rPr>
              <a:t>DCN: 21-19-0002-0</a:t>
            </a:r>
            <a:r>
              <a:rPr lang="en-US" altLang="ko-KR" sz="2400" dirty="0">
                <a:cs typeface="Times New Roman" panose="02020603050405020304" pitchFamily="18" charset="0"/>
              </a:rPr>
              <a:t>1</a:t>
            </a:r>
            <a:r>
              <a:rPr lang="en-US" altLang="pl-PL" sz="2400" dirty="0">
                <a:cs typeface="Times New Roman" panose="02020603050405020304" pitchFamily="18" charset="0"/>
              </a:rPr>
              <a:t>-0000</a:t>
            </a:r>
          </a:p>
          <a:p>
            <a:pPr marL="535781" indent="-535781">
              <a:buClr>
                <a:srgbClr val="FAFD00"/>
              </a:buClr>
              <a:buNone/>
            </a:pPr>
            <a:r>
              <a:rPr lang="en-US" altLang="pl-PL" sz="2400" dirty="0">
                <a:cs typeface="Times New Roman" panose="02020603050405020304" pitchFamily="18" charset="0"/>
              </a:rPr>
              <a:t>Title: Introduction to VR SG</a:t>
            </a:r>
            <a:endParaRPr lang="en-US" altLang="pl-PL" sz="2400" b="1" dirty="0">
              <a:cs typeface="Times New Roman" panose="02020603050405020304" pitchFamily="18" charset="0"/>
            </a:endParaRPr>
          </a:p>
          <a:p>
            <a:pPr>
              <a:buClr>
                <a:srgbClr val="FAFD00"/>
              </a:buClr>
              <a:buFontTx/>
              <a:buNone/>
            </a:pPr>
            <a:r>
              <a:rPr lang="en-US" altLang="pl-PL" sz="2400" dirty="0">
                <a:cs typeface="Times New Roman" panose="02020603050405020304" pitchFamily="18" charset="0"/>
              </a:rPr>
              <a:t>Date Submitted: January 7, 2019</a:t>
            </a:r>
          </a:p>
          <a:p>
            <a:pPr>
              <a:buClr>
                <a:srgbClr val="FAFD00"/>
              </a:buClr>
              <a:buNone/>
            </a:pPr>
            <a:r>
              <a:rPr lang="en-US" altLang="pl-PL" sz="2400" dirty="0">
                <a:cs typeface="Times New Roman" panose="02020603050405020304" pitchFamily="18" charset="0"/>
              </a:rPr>
              <a:t>Presented at IEEE 802.21 session #89 in St. Louis, USA</a:t>
            </a:r>
          </a:p>
          <a:p>
            <a:pPr>
              <a:lnSpc>
                <a:spcPct val="100000"/>
              </a:lnSpc>
              <a:buClr>
                <a:srgbClr val="FAFD00"/>
              </a:buClr>
              <a:buNone/>
            </a:pPr>
            <a:r>
              <a:rPr lang="en-US" altLang="pl-PL" sz="2400" dirty="0">
                <a:cs typeface="Times New Roman" panose="02020603050405020304" pitchFamily="18" charset="0"/>
              </a:rPr>
              <a:t>Authors or Source(s):  </a:t>
            </a:r>
            <a:r>
              <a:rPr lang="en-US" altLang="pl-PL" sz="2400" b="1" dirty="0">
                <a:ea typeface="ＭＳ Ｐゴシック" panose="020B0600070205080204" pitchFamily="34" charset="-128"/>
                <a:cs typeface="Times New Roman" panose="02020603050405020304" pitchFamily="18" charset="0"/>
              </a:rPr>
              <a:t>Jeong, Sangkwon Peter (JoyFun)</a:t>
            </a:r>
            <a:endParaRPr lang="en-US" altLang="pl-PL" sz="2400" b="1" dirty="0">
              <a:cs typeface="Times New Roman" panose="02020603050405020304" pitchFamily="18" charset="0"/>
            </a:endParaRPr>
          </a:p>
          <a:p>
            <a:pPr marL="2778125" indent="0">
              <a:lnSpc>
                <a:spcPct val="100000"/>
              </a:lnSpc>
              <a:buClr>
                <a:srgbClr val="FAFD00"/>
              </a:buClr>
              <a:buNone/>
            </a:pPr>
            <a:r>
              <a:rPr lang="en-US" altLang="pl-PL" sz="2400" b="1" dirty="0" err="1">
                <a:ea typeface="ＭＳ Ｐゴシック" panose="020B0600070205080204" pitchFamily="34" charset="-128"/>
                <a:cs typeface="Times New Roman" panose="02020603050405020304" pitchFamily="18" charset="0"/>
              </a:rPr>
              <a:t>Seo</a:t>
            </a:r>
            <a:r>
              <a:rPr lang="en-US" altLang="pl-PL" sz="2400" b="1" dirty="0">
                <a:ea typeface="ＭＳ Ｐゴシック" panose="020B0600070205080204" pitchFamily="34" charset="-128"/>
                <a:cs typeface="Times New Roman" panose="02020603050405020304" pitchFamily="18" charset="0"/>
              </a:rPr>
              <a:t>, Dong-Il Dillon</a:t>
            </a:r>
            <a:r>
              <a:rPr lang="ja-JP" altLang="en-US" sz="2400" b="1" dirty="0">
                <a:ea typeface="ＭＳ Ｐゴシック" panose="020B0600070205080204" pitchFamily="34" charset="-128"/>
                <a:cs typeface="Times New Roman" panose="02020603050405020304" pitchFamily="18" charset="0"/>
              </a:rPr>
              <a:t> </a:t>
            </a:r>
            <a:r>
              <a:rPr lang="en-US" altLang="ja-JP" sz="2400" b="1" dirty="0">
                <a:ea typeface="ＭＳ Ｐゴシック" panose="020B0600070205080204" pitchFamily="34" charset="-128"/>
                <a:cs typeface="Times New Roman" panose="02020603050405020304" pitchFamily="18" charset="0"/>
              </a:rPr>
              <a:t>(</a:t>
            </a:r>
            <a:r>
              <a:rPr lang="en-US" altLang="ja-JP" sz="2400" b="1" dirty="0" err="1">
                <a:ea typeface="ＭＳ Ｐゴシック" panose="020B0600070205080204" pitchFamily="34" charset="-128"/>
                <a:cs typeface="Times New Roman" panose="02020603050405020304" pitchFamily="18" charset="0"/>
              </a:rPr>
              <a:t>VoleR</a:t>
            </a:r>
            <a:r>
              <a:rPr lang="en-US" altLang="ja-JP" sz="2400" b="1" dirty="0">
                <a:ea typeface="ＭＳ Ｐゴシック" panose="020B0600070205080204" pitchFamily="34" charset="-128"/>
                <a:cs typeface="Times New Roman" panose="02020603050405020304" pitchFamily="18" charset="0"/>
              </a:rPr>
              <a:t> Creative)</a:t>
            </a:r>
            <a:endParaRPr lang="en-US" altLang="pl-PL" sz="2400" b="1" dirty="0">
              <a:ea typeface="ＭＳ Ｐゴシック" panose="020B0600070205080204" pitchFamily="34" charset="-128"/>
              <a:cs typeface="Times New Roman" panose="02020603050405020304" pitchFamily="18" charset="0"/>
            </a:endParaRPr>
          </a:p>
          <a:p>
            <a:pPr>
              <a:lnSpc>
                <a:spcPct val="100000"/>
              </a:lnSpc>
              <a:buClr>
                <a:srgbClr val="FAFD00"/>
              </a:buClr>
              <a:buNone/>
            </a:pPr>
            <a:r>
              <a:rPr lang="en-US" altLang="pl-PL" sz="2400" dirty="0">
                <a:cs typeface="Times New Roman" panose="02020603050405020304" pitchFamily="18" charset="0"/>
              </a:rPr>
              <a:t>Presenter:  </a:t>
            </a:r>
            <a:r>
              <a:rPr lang="en-US" altLang="pl-PL" sz="2400" b="1" dirty="0" err="1">
                <a:ea typeface="ＭＳ Ｐゴシック" panose="020B0600070205080204" pitchFamily="34" charset="-128"/>
                <a:cs typeface="Times New Roman" panose="02020603050405020304" pitchFamily="18" charset="0"/>
              </a:rPr>
              <a:t>Seo</a:t>
            </a:r>
            <a:r>
              <a:rPr lang="en-US" altLang="pl-PL" sz="2400" b="1" dirty="0">
                <a:ea typeface="ＭＳ Ｐゴシック" panose="020B0600070205080204" pitchFamily="34" charset="-128"/>
                <a:cs typeface="Times New Roman" panose="02020603050405020304" pitchFamily="18" charset="0"/>
              </a:rPr>
              <a:t>, Dong-Il Dillon (</a:t>
            </a:r>
            <a:r>
              <a:rPr lang="en-US" altLang="pl-PL" sz="2400" b="1" dirty="0" err="1">
                <a:ea typeface="ＭＳ Ｐゴシック" panose="020B0600070205080204" pitchFamily="34" charset="-128"/>
                <a:cs typeface="Times New Roman" panose="02020603050405020304" pitchFamily="18" charset="0"/>
              </a:rPr>
              <a:t>VoleR</a:t>
            </a:r>
            <a:r>
              <a:rPr lang="en-US" altLang="pl-PL" sz="2400" b="1" dirty="0">
                <a:ea typeface="ＭＳ Ｐゴシック" panose="020B0600070205080204" pitchFamily="34" charset="-128"/>
                <a:cs typeface="Times New Roman" panose="02020603050405020304" pitchFamily="18" charset="0"/>
              </a:rPr>
              <a:t> Creative)</a:t>
            </a:r>
          </a:p>
          <a:p>
            <a:pPr marL="871538" indent="-871538" algn="just">
              <a:buClr>
                <a:srgbClr val="FAFD00"/>
              </a:buClr>
              <a:buNone/>
            </a:pPr>
            <a:r>
              <a:rPr lang="en-US" altLang="pl-PL" sz="2400" dirty="0">
                <a:cs typeface="Times New Roman" panose="02020603050405020304" pitchFamily="18" charset="0"/>
              </a:rPr>
              <a:t>Abstract: This document describes</a:t>
            </a:r>
            <a:r>
              <a:rPr lang="ko-KR" altLang="en-US" sz="2400" dirty="0">
                <a:cs typeface="Times New Roman" panose="02020603050405020304" pitchFamily="18" charset="0"/>
              </a:rPr>
              <a:t> </a:t>
            </a:r>
            <a:r>
              <a:rPr lang="en-US" altLang="ko-KR" sz="2400" dirty="0">
                <a:cs typeface="Times New Roman" panose="02020603050405020304" pitchFamily="18" charset="0"/>
              </a:rPr>
              <a:t>the</a:t>
            </a:r>
            <a:r>
              <a:rPr lang="ko-KR" altLang="en-US" sz="2400" dirty="0">
                <a:cs typeface="Times New Roman" panose="02020603050405020304" pitchFamily="18" charset="0"/>
              </a:rPr>
              <a:t> </a:t>
            </a:r>
            <a:r>
              <a:rPr lang="en-US" altLang="ko-KR" sz="2400" dirty="0">
                <a:cs typeface="Times New Roman" panose="02020603050405020304" pitchFamily="18" charset="0"/>
              </a:rPr>
              <a:t>current VR system layout and the industrial problems around so that the participants for the SG is aware of the problems they need to solve.</a:t>
            </a:r>
            <a:endParaRPr lang="en-US" altLang="pl-PL" sz="2400"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21-19-0002-01-0000</a:t>
            </a: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제목 14">
            <a:extLst>
              <a:ext uri="{FF2B5EF4-FFF2-40B4-BE49-F238E27FC236}">
                <a16:creationId xmlns:a16="http://schemas.microsoft.com/office/drawing/2014/main" id="{2892A29C-447A-450A-B5D2-E731C12510DF}"/>
              </a:ext>
            </a:extLst>
          </p:cNvPr>
          <p:cNvSpPr>
            <a:spLocks noGrp="1"/>
          </p:cNvSpPr>
          <p:nvPr>
            <p:ph type="title"/>
          </p:nvPr>
        </p:nvSpPr>
        <p:spPr/>
        <p:txBody>
          <a:bodyPr/>
          <a:lstStyle/>
          <a:p>
            <a:r>
              <a:rPr lang="en-US" altLang="ko-KR" dirty="0"/>
              <a:t>Technical Requirements for VR </a:t>
            </a:r>
            <a:r>
              <a:rPr lang="en-US" altLang="ko-KR" dirty="0" err="1"/>
              <a:t>QoE</a:t>
            </a:r>
            <a:endParaRPr lang="ko-KR" altLang="en-US" dirty="0"/>
          </a:p>
        </p:txBody>
      </p:sp>
      <p:sp>
        <p:nvSpPr>
          <p:cNvPr id="4" name="바닥글 개체 틀 3">
            <a:extLst>
              <a:ext uri="{FF2B5EF4-FFF2-40B4-BE49-F238E27FC236}">
                <a16:creationId xmlns:a16="http://schemas.microsoft.com/office/drawing/2014/main" id="{48BF2AAA-E688-4DE8-A676-454B5ABFF5ED}"/>
              </a:ext>
            </a:extLst>
          </p:cNvPr>
          <p:cNvSpPr>
            <a:spLocks noGrp="1"/>
          </p:cNvSpPr>
          <p:nvPr>
            <p:ph type="ftr" sz="quarter" idx="10"/>
          </p:nvPr>
        </p:nvSpPr>
        <p:spPr/>
        <p:txBody>
          <a:bodyPr/>
          <a:lstStyle/>
          <a:p>
            <a:r>
              <a:rPr lang="en-US" altLang="ko-KR"/>
              <a:t>21-19-0002-01-0000</a:t>
            </a:r>
            <a:endParaRPr lang="ko-KR" altLang="en-US" dirty="0"/>
          </a:p>
        </p:txBody>
      </p:sp>
      <p:sp>
        <p:nvSpPr>
          <p:cNvPr id="5" name="슬라이드 번호 개체 틀 4">
            <a:extLst>
              <a:ext uri="{FF2B5EF4-FFF2-40B4-BE49-F238E27FC236}">
                <a16:creationId xmlns:a16="http://schemas.microsoft.com/office/drawing/2014/main" id="{1564A151-51D0-4FE5-B1EB-8B65B9445B6B}"/>
              </a:ext>
            </a:extLst>
          </p:cNvPr>
          <p:cNvSpPr>
            <a:spLocks noGrp="1"/>
          </p:cNvSpPr>
          <p:nvPr>
            <p:ph type="sldNum" sz="quarter" idx="11"/>
          </p:nvPr>
        </p:nvSpPr>
        <p:spPr/>
        <p:txBody>
          <a:bodyPr/>
          <a:lstStyle/>
          <a:p>
            <a:fld id="{7415E7A1-C024-4955-BFDD-BFFB64410B76}" type="slidenum">
              <a:rPr lang="ko-KR" altLang="en-US" smtClean="0"/>
              <a:pPr/>
              <a:t>9</a:t>
            </a:fld>
            <a:endParaRPr lang="ko-KR" altLang="en-US"/>
          </a:p>
        </p:txBody>
      </p:sp>
      <p:graphicFrame>
        <p:nvGraphicFramePr>
          <p:cNvPr id="10" name="표 9">
            <a:extLst>
              <a:ext uri="{FF2B5EF4-FFF2-40B4-BE49-F238E27FC236}">
                <a16:creationId xmlns:a16="http://schemas.microsoft.com/office/drawing/2014/main" id="{F75F89C3-4E52-417C-BDBE-2131DE903133}"/>
              </a:ext>
            </a:extLst>
          </p:cNvPr>
          <p:cNvGraphicFramePr>
            <a:graphicFrameLocks noGrp="1"/>
          </p:cNvGraphicFramePr>
          <p:nvPr>
            <p:extLst>
              <p:ext uri="{D42A27DB-BD31-4B8C-83A1-F6EECF244321}">
                <p14:modId xmlns:p14="http://schemas.microsoft.com/office/powerpoint/2010/main" val="3627930794"/>
              </p:ext>
            </p:extLst>
          </p:nvPr>
        </p:nvGraphicFramePr>
        <p:xfrm>
          <a:off x="177283" y="1722120"/>
          <a:ext cx="8751336" cy="4625340"/>
        </p:xfrm>
        <a:graphic>
          <a:graphicData uri="http://schemas.openxmlformats.org/drawingml/2006/table">
            <a:tbl>
              <a:tblPr firstRow="1" bandRow="1"/>
              <a:tblGrid>
                <a:gridCol w="2678980">
                  <a:extLst>
                    <a:ext uri="{9D8B030D-6E8A-4147-A177-3AD203B41FA5}">
                      <a16:colId xmlns:a16="http://schemas.microsoft.com/office/drawing/2014/main" val="1680465032"/>
                    </a:ext>
                  </a:extLst>
                </a:gridCol>
                <a:gridCol w="6072356">
                  <a:extLst>
                    <a:ext uri="{9D8B030D-6E8A-4147-A177-3AD203B41FA5}">
                      <a16:colId xmlns:a16="http://schemas.microsoft.com/office/drawing/2014/main" val="700386822"/>
                    </a:ext>
                  </a:extLst>
                </a:gridCol>
              </a:tblGrid>
              <a:tr h="2514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dirty="0">
                          <a:latin typeface="Times New Roman" panose="02020603050405020304" pitchFamily="18" charset="0"/>
                          <a:cs typeface="Times New Roman" panose="02020603050405020304" pitchFamily="18" charset="0"/>
                        </a:rPr>
                        <a:t> Requirement</a:t>
                      </a:r>
                      <a:r>
                        <a:rPr lang="en-US" altLang="ko-KR" sz="1600" baseline="0" dirty="0">
                          <a:latin typeface="Times New Roman" panose="02020603050405020304" pitchFamily="18" charset="0"/>
                          <a:cs typeface="Times New Roman" panose="02020603050405020304" pitchFamily="18" charset="0"/>
                        </a:rPr>
                        <a:t> </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details</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extLst>
                  <a:ext uri="{0D108BD9-81ED-4DB2-BD59-A6C34878D82A}">
                    <a16:rowId xmlns:a16="http://schemas.microsoft.com/office/drawing/2014/main" val="4239793386"/>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pixels/degree</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GB" altLang="ko-KR" sz="1600" kern="1200">
                          <a:solidFill>
                            <a:schemeClr val="dk1"/>
                          </a:solidFill>
                          <a:effectLst/>
                          <a:latin typeface="Times New Roman" panose="02020603050405020304" pitchFamily="18" charset="0"/>
                          <a:ea typeface="+mn-ea"/>
                          <a:cs typeface="Times New Roman" panose="02020603050405020304" pitchFamily="18" charset="0"/>
                        </a:rPr>
                        <a:t>- </a:t>
                      </a:r>
                      <a:r>
                        <a:rPr lang="en-GB" altLang="ko-KR" sz="1600" kern="1200" baseline="0">
                          <a:solidFill>
                            <a:schemeClr val="dk1"/>
                          </a:solidFill>
                          <a:effectLst/>
                          <a:latin typeface="Times New Roman" panose="02020603050405020304" pitchFamily="18" charset="0"/>
                          <a:ea typeface="+mn-ea"/>
                          <a:cs typeface="Times New Roman" panose="02020603050405020304" pitchFamily="18" charset="0"/>
                        </a:rPr>
                        <a:t> </a:t>
                      </a:r>
                      <a:r>
                        <a:rPr lang="en-GB" altLang="ko-KR" sz="1600" kern="1200">
                          <a:solidFill>
                            <a:srgbClr val="00B0F0"/>
                          </a:solidFill>
                          <a:effectLst/>
                          <a:latin typeface="Times New Roman" panose="02020603050405020304" pitchFamily="18" charset="0"/>
                          <a:ea typeface="+mn-ea"/>
                          <a:cs typeface="Times New Roman" panose="02020603050405020304" pitchFamily="18" charset="0"/>
                        </a:rPr>
                        <a:t>40 pix/deg </a:t>
                      </a:r>
                    </a:p>
                    <a:p>
                      <a:pPr marL="0" indent="0" algn="l" latinLnBrk="1">
                        <a:buFontTx/>
                        <a:buNone/>
                      </a:pPr>
                      <a:r>
                        <a:rPr lang="en-US" altLang="ko-KR" sz="1600">
                          <a:latin typeface="Times New Roman" panose="02020603050405020304" pitchFamily="18" charset="0"/>
                          <a:cs typeface="Times New Roman" panose="02020603050405020304" pitchFamily="18" charset="0"/>
                        </a:rPr>
                        <a:t>- no HMD is capable of displaying 40pix/deg today</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3294525124"/>
                  </a:ext>
                </a:extLst>
              </a:tr>
              <a:tr h="2514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GB" altLang="ko-KR" sz="1600" kern="1200">
                          <a:solidFill>
                            <a:schemeClr val="dk1"/>
                          </a:solidFill>
                          <a:effectLst/>
                          <a:latin typeface="Times New Roman" panose="02020603050405020304" pitchFamily="18" charset="0"/>
                          <a:ea typeface="+mn-ea"/>
                          <a:cs typeface="Times New Roman" panose="02020603050405020304" pitchFamily="18" charset="0"/>
                        </a:rPr>
                        <a:t>video resolution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3 times 4K(3840x1920) vertical resolution = </a:t>
                      </a:r>
                      <a:r>
                        <a:rPr lang="en-US" altLang="ko-KR" sz="1600" dirty="0">
                          <a:solidFill>
                            <a:srgbClr val="00B0F0"/>
                          </a:solidFill>
                          <a:latin typeface="Times New Roman" panose="02020603050405020304" pitchFamily="18" charset="0"/>
                          <a:cs typeface="Times New Roman" panose="02020603050405020304" pitchFamily="18" charset="0"/>
                        </a:rPr>
                        <a:t>11520x6480</a:t>
                      </a:r>
                      <a:endParaRPr lang="en-US" altLang="ko-KR" sz="1600" baseline="0" dirty="0">
                        <a:solidFill>
                          <a:schemeClr val="dk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1920560484"/>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framerate </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dirty="0">
                          <a:solidFill>
                            <a:srgbClr val="00B0F0"/>
                          </a:solidFill>
                          <a:latin typeface="Times New Roman" panose="02020603050405020304" pitchFamily="18" charset="0"/>
                          <a:cs typeface="Times New Roman" panose="02020603050405020304" pitchFamily="18" charset="0"/>
                        </a:rPr>
                        <a:t>90 fps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 90fps framerate offers a latency low enough to prevent nausea</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917794608"/>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3D Audio</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support of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scene-based and/or environmental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- 360 surround sound, object-based audio,</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baseline="0" dirty="0" err="1">
                          <a:solidFill>
                            <a:schemeClr val="tx1"/>
                          </a:solidFill>
                          <a:latin typeface="Times New Roman" panose="02020603050405020304" pitchFamily="18" charset="0"/>
                          <a:cs typeface="Times New Roman" panose="02020603050405020304" pitchFamily="18" charset="0"/>
                        </a:rPr>
                        <a:t>Ambisonics</a:t>
                      </a:r>
                      <a:r>
                        <a:rPr lang="en-US" altLang="ko-KR" sz="1600" baseline="0" dirty="0">
                          <a:solidFill>
                            <a:schemeClr val="tx1"/>
                          </a:solidFill>
                          <a:latin typeface="Times New Roman" panose="02020603050405020304" pitchFamily="18" charset="0"/>
                          <a:cs typeface="Times New Roman" panose="02020603050405020304" pitchFamily="18" charset="0"/>
                        </a:rPr>
                        <a:t> </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3316702911"/>
                  </a:ext>
                </a:extLst>
              </a:tr>
              <a:tr h="4343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motion-to-photon latency &amp; </a:t>
                      </a:r>
                    </a:p>
                    <a:p>
                      <a:pPr algn="ctr" latinLnBrk="1"/>
                      <a:r>
                        <a:rPr lang="en-US" altLang="ko-KR" sz="1600">
                          <a:latin typeface="Times New Roman" panose="02020603050405020304" pitchFamily="18" charset="0"/>
                          <a:cs typeface="Times New Roman" panose="02020603050405020304" pitchFamily="18" charset="0"/>
                        </a:rPr>
                        <a:t>motion-to-audio latency</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how much time there is between the user interacts and an image /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maximum 20ms</a:t>
                      </a:r>
                      <a:endParaRPr lang="ko-KR" altLang="en-US" sz="1600" kern="1200" dirty="0">
                        <a:solidFill>
                          <a:srgbClr val="00B0F0"/>
                        </a:solidFill>
                        <a:latin typeface="Times New Roman" panose="02020603050405020304" pitchFamily="18" charset="0"/>
                        <a:ea typeface="+mn-ea"/>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1618527022"/>
                  </a:ext>
                </a:extLst>
              </a:tr>
              <a:tr h="8686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endParaRPr lang="en-US" altLang="ko-KR" sz="1600">
                        <a:latin typeface="Times New Roman" panose="02020603050405020304" pitchFamily="18" charset="0"/>
                        <a:cs typeface="Times New Roman" panose="02020603050405020304" pitchFamily="18" charset="0"/>
                      </a:endParaRPr>
                    </a:p>
                    <a:p>
                      <a:pPr algn="ctr" latinLnBrk="1">
                        <a:lnSpc>
                          <a:spcPct val="150000"/>
                        </a:lnSpc>
                      </a:pPr>
                      <a:r>
                        <a:rPr lang="en-US" altLang="ko-KR" sz="1600">
                          <a:latin typeface="Times New Roman" panose="02020603050405020304" pitchFamily="18" charset="0"/>
                          <a:cs typeface="Times New Roman" panose="02020603050405020304" pitchFamily="18" charset="0"/>
                        </a:rPr>
                        <a:t>foreground &amp; parallax</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objects in the foreground </a:t>
                      </a:r>
                      <a:r>
                        <a:rPr lang="en-US" altLang="ko-KR" sz="1600" dirty="0">
                          <a:solidFill>
                            <a:schemeClr val="tx1"/>
                          </a:solidFill>
                          <a:latin typeface="Times New Roman" panose="02020603050405020304" pitchFamily="18" charset="0"/>
                          <a:cs typeface="Times New Roman" panose="02020603050405020304" pitchFamily="18" charset="0"/>
                        </a:rPr>
                        <a:t>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far enough </a:t>
                      </a:r>
                      <a:r>
                        <a:rPr lang="en-US" altLang="ko-KR" sz="1600" dirty="0">
                          <a:solidFill>
                            <a:schemeClr val="tx1"/>
                          </a:solidFill>
                          <a:latin typeface="Times New Roman" panose="02020603050405020304" pitchFamily="18" charset="0"/>
                          <a:cs typeface="Times New Roman" panose="02020603050405020304" pitchFamily="18" charset="0"/>
                        </a:rPr>
                        <a:t>to</a:t>
                      </a:r>
                      <a:r>
                        <a:rPr lang="en-US" altLang="ko-KR" sz="1600" dirty="0">
                          <a:solidFill>
                            <a:schemeClr val="accent3"/>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prevent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if objects are too close it is likely they can become an important cause of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interactive parallax </a:t>
                      </a:r>
                      <a:r>
                        <a:rPr lang="en-US" altLang="ko-KR" sz="1600" dirty="0">
                          <a:solidFill>
                            <a:schemeClr val="tx1"/>
                          </a:solidFill>
                          <a:latin typeface="Times New Roman" panose="02020603050405020304" pitchFamily="18" charset="0"/>
                          <a:cs typeface="Times New Roman" panose="02020603050405020304" pitchFamily="18" charset="0"/>
                        </a:rPr>
                        <a:t>with background 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present for such objects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pic1 shows how it is possible to look behind the figure in the foreground</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2983761737"/>
                  </a:ext>
                </a:extLst>
              </a:tr>
            </a:tbl>
          </a:graphicData>
        </a:graphic>
      </p:graphicFrame>
      <p:sp>
        <p:nvSpPr>
          <p:cNvPr id="11" name="내용 개체 틀 2">
            <a:extLst>
              <a:ext uri="{FF2B5EF4-FFF2-40B4-BE49-F238E27FC236}">
                <a16:creationId xmlns:a16="http://schemas.microsoft.com/office/drawing/2014/main" id="{BEB93137-B5BF-46CD-916F-F25B087BD433}"/>
              </a:ext>
            </a:extLst>
          </p:cNvPr>
          <p:cNvSpPr txBox="1">
            <a:spLocks/>
          </p:cNvSpPr>
          <p:nvPr/>
        </p:nvSpPr>
        <p:spPr>
          <a:xfrm>
            <a:off x="880036" y="1321249"/>
            <a:ext cx="6352649" cy="460863"/>
          </a:xfrm>
          <a:prstGeom prst="rect">
            <a:avLst/>
          </a:prstGeom>
        </p:spPr>
        <p:txBody>
          <a:bodyPr vert="horz" lIns="68580" tIns="34290" rIns="68580" bIns="34290" rtlCol="0">
            <a:normAutofit/>
          </a:bodyPr>
          <a:lstStyle>
            <a:lvl1pPr marL="341313" indent="-341313" algn="l" defTabSz="457200" rtl="0" eaLnBrk="1" latinLnBrk="0" hangingPunct="1">
              <a:spcBef>
                <a:spcPct val="20000"/>
              </a:spcBef>
              <a:buClr>
                <a:srgbClr val="00B0F0"/>
              </a:buClr>
              <a:buSzPct val="120000"/>
              <a:buFont typeface="Arial" pitchFamily="34" charset="0"/>
              <a:buChar char="•"/>
              <a:tabLst/>
              <a:defRPr sz="2600" b="0" i="0" kern="1200">
                <a:solidFill>
                  <a:srgbClr val="716C6B"/>
                </a:solidFill>
                <a:latin typeface="Arial"/>
                <a:ea typeface="+mn-ea"/>
                <a:cs typeface="Arial"/>
              </a:defRPr>
            </a:lvl1pPr>
            <a:lvl2pPr marL="573088" indent="-231775" algn="l" defTabSz="457200" rtl="0" eaLnBrk="1" latinLnBrk="0" hangingPunct="1">
              <a:spcBef>
                <a:spcPts val="300"/>
              </a:spcBef>
              <a:buClr>
                <a:srgbClr val="00B0F0"/>
              </a:buClr>
              <a:buFont typeface="Arial" pitchFamily="34" charset="0"/>
              <a:buChar char="•"/>
              <a:defRPr sz="2400" b="0" i="0" kern="1200">
                <a:solidFill>
                  <a:srgbClr val="716C6B"/>
                </a:solidFill>
                <a:latin typeface="Arial"/>
                <a:ea typeface="+mn-ea"/>
                <a:cs typeface="Arial"/>
              </a:defRPr>
            </a:lvl2pPr>
            <a:lvl3pPr marL="682625" indent="-109538" algn="l" defTabSz="457200" rtl="0" eaLnBrk="1" latinLnBrk="0" hangingPunct="1">
              <a:spcBef>
                <a:spcPts val="0"/>
              </a:spcBef>
              <a:buClr>
                <a:schemeClr val="tx1">
                  <a:lumMod val="50000"/>
                  <a:lumOff val="50000"/>
                </a:schemeClr>
              </a:buClr>
              <a:buFont typeface="Arial"/>
              <a:buChar char="•"/>
              <a:defRPr sz="2000" b="0" i="0" kern="1200">
                <a:solidFill>
                  <a:srgbClr val="716C6B"/>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1800" b="0" i="0" kern="1200">
                <a:solidFill>
                  <a:srgbClr val="716C6B"/>
                </a:solidFill>
                <a:latin typeface="Arial"/>
                <a:ea typeface="+mn-ea"/>
                <a:cs typeface="Arial"/>
              </a:defRPr>
            </a:lvl4pPr>
            <a:lvl5pPr marL="2057400" indent="-228600" algn="l" defTabSz="457200" rtl="0" eaLnBrk="1" latinLnBrk="0" hangingPunct="1">
              <a:spcBef>
                <a:spcPct val="20000"/>
              </a:spcBef>
              <a:buClr>
                <a:schemeClr val="tx1"/>
              </a:buClr>
              <a:buFont typeface="Arial"/>
              <a:buChar char="»"/>
              <a:defRPr sz="1600" b="0" i="0" kern="1200">
                <a:solidFill>
                  <a:srgbClr val="716C6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5985" indent="-255985" defTabSz="342900">
              <a:defRPr/>
            </a:pP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Technicolor, Oct. 2016 (m39532, MPEG 116</a:t>
            </a:r>
            <a:r>
              <a:rPr lang="en-US" altLang="ko-KR" sz="1800" b="1" baseline="30000"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 Meeting)</a:t>
            </a:r>
          </a:p>
          <a:p>
            <a:pPr marL="0" indent="0" defTabSz="342900">
              <a:buNone/>
              <a:defRPr/>
            </a:pPr>
            <a:endParaRPr lang="ko-KR" altLang="en-US" sz="1950" dirty="0">
              <a:ea typeface="맑은 고딕" panose="020B0503020000020004" pitchFamily="50" charset="-127"/>
            </a:endParaRPr>
          </a:p>
        </p:txBody>
      </p:sp>
      <p:sp>
        <p:nvSpPr>
          <p:cNvPr id="12" name="TextBox 11">
            <a:extLst>
              <a:ext uri="{FF2B5EF4-FFF2-40B4-BE49-F238E27FC236}">
                <a16:creationId xmlns:a16="http://schemas.microsoft.com/office/drawing/2014/main" id="{5E7AD6EF-48FD-49B2-A4F9-E3BFBF9B033D}"/>
              </a:ext>
            </a:extLst>
          </p:cNvPr>
          <p:cNvSpPr txBox="1"/>
          <p:nvPr/>
        </p:nvSpPr>
        <p:spPr>
          <a:xfrm>
            <a:off x="2547006" y="6405418"/>
            <a:ext cx="3981475" cy="307777"/>
          </a:xfrm>
          <a:prstGeom prst="rect">
            <a:avLst/>
          </a:prstGeom>
          <a:noFill/>
        </p:spPr>
        <p:txBody>
          <a:bodyPr wrap="none" rtlCol="0">
            <a:spAutoFit/>
          </a:bodyPr>
          <a:lstStyle/>
          <a:p>
            <a:r>
              <a:rPr lang="en-US" altLang="ko-KR" sz="1400" dirty="0"/>
              <a:t>※ Sourced by Prof. </a:t>
            </a:r>
            <a:r>
              <a:rPr lang="en-US" altLang="ko-KR" sz="1400" dirty="0" err="1"/>
              <a:t>Lyou</a:t>
            </a:r>
            <a:r>
              <a:rPr lang="en-US" altLang="ko-KR" sz="1400" dirty="0"/>
              <a:t>, </a:t>
            </a:r>
            <a:r>
              <a:rPr lang="en-US" altLang="ko-KR" sz="1400" dirty="0" err="1"/>
              <a:t>Eunseok</a:t>
            </a:r>
            <a:r>
              <a:rPr lang="en-US" altLang="ko-KR" sz="1400" dirty="0"/>
              <a:t> (</a:t>
            </a:r>
            <a:r>
              <a:rPr lang="en-US" altLang="ko-KR" sz="1400" dirty="0" err="1"/>
              <a:t>Gacheon</a:t>
            </a:r>
            <a:r>
              <a:rPr lang="en-US" altLang="ko-KR" sz="1400" dirty="0"/>
              <a:t> Univ.)</a:t>
            </a:r>
            <a:endParaRPr lang="ko-KR" altLang="en-US" sz="1400" dirty="0"/>
          </a:p>
        </p:txBody>
      </p:sp>
    </p:spTree>
    <p:extLst>
      <p:ext uri="{BB962C8B-B14F-4D97-AF65-F5344CB8AC3E}">
        <p14:creationId xmlns:p14="http://schemas.microsoft.com/office/powerpoint/2010/main" val="287825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p:txBody>
          <a:bodyPr>
            <a:normAutofit/>
          </a:bodyPr>
          <a:lstStyle/>
          <a:p>
            <a:r>
              <a:rPr lang="en-US" altLang="ko-KR" dirty="0"/>
              <a:t>Technical Challenges</a:t>
            </a:r>
            <a:endParaRPr lang="ko-KR" altLang="en-US" dirty="0"/>
          </a:p>
        </p:txBody>
      </p:sp>
      <p:sp>
        <p:nvSpPr>
          <p:cNvPr id="4" name="바닥글 개체 틀 3">
            <a:extLst>
              <a:ext uri="{FF2B5EF4-FFF2-40B4-BE49-F238E27FC236}">
                <a16:creationId xmlns:a16="http://schemas.microsoft.com/office/drawing/2014/main" id="{D1D32B48-D328-4E4A-A69B-C95645E82BAC}"/>
              </a:ext>
            </a:extLst>
          </p:cNvPr>
          <p:cNvSpPr>
            <a:spLocks noGrp="1"/>
          </p:cNvSpPr>
          <p:nvPr>
            <p:ph type="ftr" sz="quarter" idx="10"/>
          </p:nvPr>
        </p:nvSpPr>
        <p:spPr/>
        <p:txBody>
          <a:bodyPr/>
          <a:lstStyle/>
          <a:p>
            <a:r>
              <a:rPr lang="en-US" altLang="ko-KR"/>
              <a:t>21-19-0002-01-0000</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11"/>
          </p:nvPr>
        </p:nvSpPr>
        <p:spPr/>
        <p:txBody>
          <a:bodyPr/>
          <a:lstStyle/>
          <a:p>
            <a:fld id="{7415E7A1-C024-4955-BFDD-BFFB64410B76}" type="slidenum">
              <a:rPr lang="ko-KR" altLang="en-US" smtClean="0"/>
              <a:pPr/>
              <a:t>10</a:t>
            </a:fld>
            <a:endParaRPr lang="ko-KR" altLang="en-US"/>
          </a:p>
        </p:txBody>
      </p:sp>
      <p:pic>
        <p:nvPicPr>
          <p:cNvPr id="25" name="그림 24">
            <a:extLst>
              <a:ext uri="{FF2B5EF4-FFF2-40B4-BE49-F238E27FC236}">
                <a16:creationId xmlns:a16="http://schemas.microsoft.com/office/drawing/2014/main" id="{9445C2AF-85D6-47DF-878A-310FB507768E}"/>
              </a:ext>
            </a:extLst>
          </p:cNvPr>
          <p:cNvPicPr>
            <a:picLocks noChangeAspect="1"/>
          </p:cNvPicPr>
          <p:nvPr/>
        </p:nvPicPr>
        <p:blipFill>
          <a:blip r:embed="rId2"/>
          <a:stretch>
            <a:fillRect/>
          </a:stretch>
        </p:blipFill>
        <p:spPr>
          <a:xfrm>
            <a:off x="2611877" y="2506398"/>
            <a:ext cx="3933683" cy="2619282"/>
          </a:xfrm>
          <a:prstGeom prst="rect">
            <a:avLst/>
          </a:prstGeom>
        </p:spPr>
      </p:pic>
      <p:grpSp>
        <p:nvGrpSpPr>
          <p:cNvPr id="26" name="그룹 25">
            <a:extLst>
              <a:ext uri="{FF2B5EF4-FFF2-40B4-BE49-F238E27FC236}">
                <a16:creationId xmlns:a16="http://schemas.microsoft.com/office/drawing/2014/main" id="{623DFAA7-B9A7-40C4-8A26-B3166CC58003}"/>
              </a:ext>
            </a:extLst>
          </p:cNvPr>
          <p:cNvGrpSpPr/>
          <p:nvPr/>
        </p:nvGrpSpPr>
        <p:grpSpPr>
          <a:xfrm>
            <a:off x="450850" y="5122082"/>
            <a:ext cx="8519666" cy="1413622"/>
            <a:chOff x="472115" y="5156100"/>
            <a:chExt cx="8381265" cy="1355437"/>
          </a:xfrm>
        </p:grpSpPr>
        <p:grpSp>
          <p:nvGrpSpPr>
            <p:cNvPr id="27" name="그룹 26">
              <a:extLst>
                <a:ext uri="{FF2B5EF4-FFF2-40B4-BE49-F238E27FC236}">
                  <a16:creationId xmlns:a16="http://schemas.microsoft.com/office/drawing/2014/main" id="{C0E96D37-22EF-4CCD-B240-29AE6970CA27}"/>
                </a:ext>
              </a:extLst>
            </p:cNvPr>
            <p:cNvGrpSpPr/>
            <p:nvPr/>
          </p:nvGrpSpPr>
          <p:grpSpPr>
            <a:xfrm>
              <a:off x="578283" y="5156100"/>
              <a:ext cx="8204127" cy="1152625"/>
              <a:chOff x="472329" y="4973538"/>
              <a:chExt cx="8204127" cy="1152625"/>
            </a:xfrm>
          </p:grpSpPr>
          <p:grpSp>
            <p:nvGrpSpPr>
              <p:cNvPr id="31" name="그룹 30">
                <a:extLst>
                  <a:ext uri="{FF2B5EF4-FFF2-40B4-BE49-F238E27FC236}">
                    <a16:creationId xmlns:a16="http://schemas.microsoft.com/office/drawing/2014/main" id="{C6DE1885-A934-4A42-8617-F7C07893176E}"/>
                  </a:ext>
                </a:extLst>
              </p:cNvPr>
              <p:cNvGrpSpPr/>
              <p:nvPr/>
            </p:nvGrpSpPr>
            <p:grpSpPr>
              <a:xfrm>
                <a:off x="472329" y="4973538"/>
                <a:ext cx="8204127" cy="1152625"/>
                <a:chOff x="755576" y="4725144"/>
                <a:chExt cx="8204127" cy="1152625"/>
              </a:xfrm>
            </p:grpSpPr>
            <p:grpSp>
              <p:nvGrpSpPr>
                <p:cNvPr id="38" name="그룹 37">
                  <a:extLst>
                    <a:ext uri="{FF2B5EF4-FFF2-40B4-BE49-F238E27FC236}">
                      <a16:creationId xmlns:a16="http://schemas.microsoft.com/office/drawing/2014/main" id="{776083F3-F6F5-444E-9EF1-335F3CFAE793}"/>
                    </a:ext>
                  </a:extLst>
                </p:cNvPr>
                <p:cNvGrpSpPr/>
                <p:nvPr/>
              </p:nvGrpSpPr>
              <p:grpSpPr>
                <a:xfrm>
                  <a:off x="755576" y="4797152"/>
                  <a:ext cx="6984776" cy="997780"/>
                  <a:chOff x="14061" y="4365104"/>
                  <a:chExt cx="8050327" cy="1149995"/>
                </a:xfrm>
              </p:grpSpPr>
              <p:sp>
                <p:nvSpPr>
                  <p:cNvPr id="40" name="오른쪽 화살표 7">
                    <a:extLst>
                      <a:ext uri="{FF2B5EF4-FFF2-40B4-BE49-F238E27FC236}">
                        <a16:creationId xmlns:a16="http://schemas.microsoft.com/office/drawing/2014/main" id="{4279D4A0-42D8-4E8F-BFFD-26369F655763}"/>
                      </a:ext>
                    </a:extLst>
                  </p:cNvPr>
                  <p:cNvSpPr/>
                  <p:nvPr/>
                </p:nvSpPr>
                <p:spPr>
                  <a:xfrm>
                    <a:off x="1079612" y="4365104"/>
                    <a:ext cx="6984776" cy="1149995"/>
                  </a:xfrm>
                  <a:prstGeom prst="rightArrow">
                    <a:avLst/>
                  </a:prstGeom>
                  <a:gradFill>
                    <a:gsLst>
                      <a:gs pos="0">
                        <a:srgbClr val="5B9BD5"/>
                      </a:gs>
                      <a:gs pos="100000">
                        <a:srgbClr val="C00000"/>
                      </a:gs>
                    </a:gsLst>
                    <a:lin ang="0" scaled="1"/>
                  </a:gradFill>
                  <a:ln w="12700" cap="flat" cmpd="sng" algn="ctr">
                    <a:gradFill flip="none" rotWithShape="1">
                      <a:gsLst>
                        <a:gs pos="0">
                          <a:srgbClr val="5B9BD5"/>
                        </a:gs>
                        <a:gs pos="100000">
                          <a:srgbClr val="C00000"/>
                        </a:gs>
                      </a:gsLst>
                      <a:lin ang="0" scaled="1"/>
                      <a:tileRect/>
                    </a:gradFill>
                    <a:prstDash val="solid"/>
                    <a:miter lim="800000"/>
                  </a:ln>
                  <a:effectLst/>
                </p:spPr>
                <p:txBody>
                  <a:bodyPr rtlCol="0" anchor="ctr"/>
                  <a:lstStyle/>
                  <a:p>
                    <a:pPr algn="ctr" defTabSz="342900" latinLnBrk="0">
                      <a:defRPr/>
                    </a:pPr>
                    <a:endParaRPr lang="ko-KR" altLang="en-US" sz="1400" kern="0">
                      <a:solidFill>
                        <a:prstClr val="white"/>
                      </a:solidFill>
                      <a:latin typeface="Calibri" panose="020F0502020204030204"/>
                      <a:ea typeface="맑은 고딕" panose="020B0503020000020004" pitchFamily="50" charset="-127"/>
                    </a:endParaRPr>
                  </a:p>
                </p:txBody>
              </p:sp>
              <p:grpSp>
                <p:nvGrpSpPr>
                  <p:cNvPr id="41" name="그룹 40">
                    <a:extLst>
                      <a:ext uri="{FF2B5EF4-FFF2-40B4-BE49-F238E27FC236}">
                        <a16:creationId xmlns:a16="http://schemas.microsoft.com/office/drawing/2014/main" id="{93CA6AE7-F5BE-4C1E-B7D7-B432D561BFE6}"/>
                      </a:ext>
                    </a:extLst>
                  </p:cNvPr>
                  <p:cNvGrpSpPr/>
                  <p:nvPr/>
                </p:nvGrpSpPr>
                <p:grpSpPr>
                  <a:xfrm>
                    <a:off x="1619672" y="4777407"/>
                    <a:ext cx="5868756" cy="390202"/>
                    <a:chOff x="1619672" y="4777407"/>
                    <a:chExt cx="5868756" cy="390202"/>
                  </a:xfrm>
                </p:grpSpPr>
                <p:sp>
                  <p:nvSpPr>
                    <p:cNvPr id="43" name="TextBox 42">
                      <a:extLst>
                        <a:ext uri="{FF2B5EF4-FFF2-40B4-BE49-F238E27FC236}">
                          <a16:creationId xmlns:a16="http://schemas.microsoft.com/office/drawing/2014/main" id="{49C8F49A-C4FA-4D77-9840-6514E0AB8024}"/>
                        </a:ext>
                      </a:extLst>
                    </p:cNvPr>
                    <p:cNvSpPr txBox="1"/>
                    <p:nvPr/>
                  </p:nvSpPr>
                  <p:spPr>
                    <a:xfrm>
                      <a:off x="1619672" y="4777407"/>
                      <a:ext cx="924266"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Tracker</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4" name="TextBox 43">
                      <a:extLst>
                        <a:ext uri="{FF2B5EF4-FFF2-40B4-BE49-F238E27FC236}">
                          <a16:creationId xmlns:a16="http://schemas.microsoft.com/office/drawing/2014/main" id="{F793B1BF-B220-4ADA-BB91-C7EDA2B6D35B}"/>
                        </a:ext>
                      </a:extLst>
                    </p:cNvPr>
                    <p:cNvSpPr txBox="1"/>
                    <p:nvPr/>
                  </p:nvSpPr>
                  <p:spPr>
                    <a:xfrm>
                      <a:off x="2685377" y="4777407"/>
                      <a:ext cx="638512"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CPU</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5" name="TextBox 44">
                      <a:extLst>
                        <a:ext uri="{FF2B5EF4-FFF2-40B4-BE49-F238E27FC236}">
                          <a16:creationId xmlns:a16="http://schemas.microsoft.com/office/drawing/2014/main" id="{17D99C52-296C-4C66-8A3A-06478FC4E02A}"/>
                        </a:ext>
                      </a:extLst>
                    </p:cNvPr>
                    <p:cNvSpPr txBox="1"/>
                    <p:nvPr/>
                  </p:nvSpPr>
                  <p:spPr>
                    <a:xfrm>
                      <a:off x="3545704" y="4777407"/>
                      <a:ext cx="663145"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GPU</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6" name="TextBox 45">
                      <a:extLst>
                        <a:ext uri="{FF2B5EF4-FFF2-40B4-BE49-F238E27FC236}">
                          <a16:creationId xmlns:a16="http://schemas.microsoft.com/office/drawing/2014/main" id="{BE0A889C-91A7-4FB8-9D93-C8FF2C79BBBC}"/>
                        </a:ext>
                      </a:extLst>
                    </p:cNvPr>
                    <p:cNvSpPr txBox="1"/>
                    <p:nvPr/>
                  </p:nvSpPr>
                  <p:spPr>
                    <a:xfrm>
                      <a:off x="4423666" y="4777407"/>
                      <a:ext cx="911950" cy="390202"/>
                    </a:xfrm>
                    <a:prstGeom prst="rect">
                      <a:avLst/>
                    </a:prstGeom>
                    <a:noFill/>
                  </p:spPr>
                  <p:txBody>
                    <a:bodyPr wrap="none" rtlCol="0">
                      <a:spAutoFit/>
                    </a:bodyPr>
                    <a:lstStyle/>
                    <a:p>
                      <a:pPr defTabSz="342900" latinLnBrk="0">
                        <a:defRPr/>
                      </a:pPr>
                      <a:r>
                        <a:rPr lang="en-US" altLang="ko-KR" sz="1050" b="1" kern="0">
                          <a:solidFill>
                            <a:prstClr val="black"/>
                          </a:solidFill>
                          <a:latin typeface="Calibri" panose="020F0502020204030204"/>
                          <a:ea typeface="맑은 고딕" panose="020B0503020000020004" pitchFamily="50" charset="-127"/>
                        </a:rPr>
                        <a:t>Display</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7" name="TextBox 46">
                      <a:extLst>
                        <a:ext uri="{FF2B5EF4-FFF2-40B4-BE49-F238E27FC236}">
                          <a16:creationId xmlns:a16="http://schemas.microsoft.com/office/drawing/2014/main" id="{DCC8D0E5-1CE3-4779-B9BF-9CB26621F9A2}"/>
                        </a:ext>
                      </a:extLst>
                    </p:cNvPr>
                    <p:cNvSpPr txBox="1"/>
                    <p:nvPr/>
                  </p:nvSpPr>
                  <p:spPr>
                    <a:xfrm>
                      <a:off x="5503476" y="4777407"/>
                      <a:ext cx="993241"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Photons</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8" name="TextBox 47">
                      <a:extLst>
                        <a:ext uri="{FF2B5EF4-FFF2-40B4-BE49-F238E27FC236}">
                          <a16:creationId xmlns:a16="http://schemas.microsoft.com/office/drawing/2014/main" id="{BC7C852A-9C43-43FB-9452-BC7BC6633F01}"/>
                        </a:ext>
                      </a:extLst>
                    </p:cNvPr>
                    <p:cNvSpPr txBox="1"/>
                    <p:nvPr/>
                  </p:nvSpPr>
                  <p:spPr>
                    <a:xfrm>
                      <a:off x="6660234" y="4777407"/>
                      <a:ext cx="828194"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Optics</a:t>
                      </a:r>
                      <a:endParaRPr lang="ko-KR" altLang="en-US" sz="1050" b="1" kern="0" dirty="0" err="1">
                        <a:solidFill>
                          <a:prstClr val="black"/>
                        </a:solidFill>
                        <a:latin typeface="Calibri" panose="020F0502020204030204"/>
                        <a:ea typeface="맑은 고딕" panose="020B0503020000020004" pitchFamily="50" charset="-127"/>
                      </a:endParaRPr>
                    </a:p>
                  </p:txBody>
                </p:sp>
              </p:grpSp>
              <p:pic>
                <p:nvPicPr>
                  <p:cNvPr id="42" name="그림 41">
                    <a:extLst>
                      <a:ext uri="{FF2B5EF4-FFF2-40B4-BE49-F238E27FC236}">
                        <a16:creationId xmlns:a16="http://schemas.microsoft.com/office/drawing/2014/main" id="{E22C84EC-8757-47BD-8E81-C6966A09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1" y="4398519"/>
                    <a:ext cx="1065551" cy="1065551"/>
                  </a:xfrm>
                  <a:prstGeom prst="rect">
                    <a:avLst/>
                  </a:prstGeom>
                </p:spPr>
              </p:pic>
            </p:grpSp>
            <p:pic>
              <p:nvPicPr>
                <p:cNvPr id="39" name="그림 38">
                  <a:extLst>
                    <a:ext uri="{FF2B5EF4-FFF2-40B4-BE49-F238E27FC236}">
                      <a16:creationId xmlns:a16="http://schemas.microsoft.com/office/drawing/2014/main" id="{015E1C76-8C50-401A-9292-C44E898DF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7078" y="4725144"/>
                  <a:ext cx="1152625" cy="1152625"/>
                </a:xfrm>
                <a:prstGeom prst="rect">
                  <a:avLst/>
                </a:prstGeom>
              </p:spPr>
            </p:pic>
          </p:grpSp>
          <p:sp>
            <p:nvSpPr>
              <p:cNvPr id="32" name="원호 31">
                <a:extLst>
                  <a:ext uri="{FF2B5EF4-FFF2-40B4-BE49-F238E27FC236}">
                    <a16:creationId xmlns:a16="http://schemas.microsoft.com/office/drawing/2014/main" id="{829F875F-8EC8-4100-BE29-9BDF9D14452D}"/>
                  </a:ext>
                </a:extLst>
              </p:cNvPr>
              <p:cNvSpPr/>
              <p:nvPr/>
            </p:nvSpPr>
            <p:spPr>
              <a:xfrm>
                <a:off x="540680" y="5030263"/>
                <a:ext cx="775169" cy="316697"/>
              </a:xfrm>
              <a:prstGeom prst="arc">
                <a:avLst>
                  <a:gd name="adj1" fmla="val 19619346"/>
                  <a:gd name="adj2" fmla="val 12985059"/>
                </a:avLst>
              </a:prstGeom>
              <a:noFill/>
              <a:ln w="28575" cap="flat" cmpd="sng" algn="ctr">
                <a:solidFill>
                  <a:srgbClr val="4472C4"/>
                </a:solidFill>
                <a:prstDash val="solid"/>
                <a:miter lim="800000"/>
                <a:headEnd type="triangle"/>
                <a:tailEnd type="triangle"/>
              </a:ln>
              <a:effectLst/>
            </p:spPr>
            <p:txBody>
              <a:bodyPr rtlCol="0" anchor="ctr"/>
              <a:lstStyle/>
              <a:p>
                <a:pPr algn="ctr" defTabSz="342900" latinLnBrk="0">
                  <a:defRPr/>
                </a:pPr>
                <a:endParaRPr lang="ko-KR" altLang="en-US" sz="1400" kern="0">
                  <a:solidFill>
                    <a:prstClr val="black"/>
                  </a:solidFill>
                  <a:latin typeface="Calibri" panose="020F0502020204030204"/>
                  <a:ea typeface="맑은 고딕" panose="020B0503020000020004" pitchFamily="50" charset="-127"/>
                </a:endParaRPr>
              </a:p>
            </p:txBody>
          </p:sp>
          <p:cxnSp>
            <p:nvCxnSpPr>
              <p:cNvPr id="33" name="직선 화살표 연결선 32">
                <a:extLst>
                  <a:ext uri="{FF2B5EF4-FFF2-40B4-BE49-F238E27FC236}">
                    <a16:creationId xmlns:a16="http://schemas.microsoft.com/office/drawing/2014/main" id="{77EA43F0-C7F7-4E00-9336-72A71AD4E6B4}"/>
                  </a:ext>
                </a:extLst>
              </p:cNvPr>
              <p:cNvCxnSpPr/>
              <p:nvPr/>
            </p:nvCxnSpPr>
            <p:spPr>
              <a:xfrm>
                <a:off x="2555776"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4" name="직선 화살표 연결선 33">
                <a:extLst>
                  <a:ext uri="{FF2B5EF4-FFF2-40B4-BE49-F238E27FC236}">
                    <a16:creationId xmlns:a16="http://schemas.microsoft.com/office/drawing/2014/main" id="{15B790A2-8000-4F6D-B2FB-9EBF349C42B9}"/>
                  </a:ext>
                </a:extLst>
              </p:cNvPr>
              <p:cNvCxnSpPr/>
              <p:nvPr/>
            </p:nvCxnSpPr>
            <p:spPr>
              <a:xfrm>
                <a:off x="3302229"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5" name="직선 화살표 연결선 34">
                <a:extLst>
                  <a:ext uri="{FF2B5EF4-FFF2-40B4-BE49-F238E27FC236}">
                    <a16:creationId xmlns:a16="http://schemas.microsoft.com/office/drawing/2014/main" id="{64E0DB52-7A63-4F0B-8555-78DCB6E402DC}"/>
                  </a:ext>
                </a:extLst>
              </p:cNvPr>
              <p:cNvCxnSpPr/>
              <p:nvPr/>
            </p:nvCxnSpPr>
            <p:spPr>
              <a:xfrm>
                <a:off x="4063982" y="5547725"/>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6" name="직선 화살표 연결선 35">
                <a:extLst>
                  <a:ext uri="{FF2B5EF4-FFF2-40B4-BE49-F238E27FC236}">
                    <a16:creationId xmlns:a16="http://schemas.microsoft.com/office/drawing/2014/main" id="{D657FB60-2612-459A-BEB6-F38522961728}"/>
                  </a:ext>
                </a:extLst>
              </p:cNvPr>
              <p:cNvCxnSpPr/>
              <p:nvPr/>
            </p:nvCxnSpPr>
            <p:spPr>
              <a:xfrm>
                <a:off x="5000868"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7" name="직선 화살표 연결선 36">
                <a:extLst>
                  <a:ext uri="{FF2B5EF4-FFF2-40B4-BE49-F238E27FC236}">
                    <a16:creationId xmlns:a16="http://schemas.microsoft.com/office/drawing/2014/main" id="{6183F8F4-2221-49EC-BB45-E7078FE9E2E4}"/>
                  </a:ext>
                </a:extLst>
              </p:cNvPr>
              <p:cNvCxnSpPr/>
              <p:nvPr/>
            </p:nvCxnSpPr>
            <p:spPr>
              <a:xfrm>
                <a:off x="6004514" y="5544436"/>
                <a:ext cx="234290" cy="0"/>
              </a:xfrm>
              <a:prstGeom prst="straightConnector1">
                <a:avLst/>
              </a:prstGeom>
              <a:noFill/>
              <a:ln w="28575" cap="flat" cmpd="sng" algn="ctr">
                <a:solidFill>
                  <a:sysClr val="window" lastClr="FFFFFF"/>
                </a:solidFill>
                <a:prstDash val="solid"/>
                <a:miter lim="800000"/>
                <a:tailEnd type="triangle"/>
              </a:ln>
              <a:effectLst/>
            </p:spPr>
          </p:cxnSp>
        </p:grpSp>
        <p:sp>
          <p:nvSpPr>
            <p:cNvPr id="28" name="TextBox 27">
              <a:extLst>
                <a:ext uri="{FF2B5EF4-FFF2-40B4-BE49-F238E27FC236}">
                  <a16:creationId xmlns:a16="http://schemas.microsoft.com/office/drawing/2014/main" id="{98B6FE3D-2976-4FB5-902A-A291B52D508B}"/>
                </a:ext>
              </a:extLst>
            </p:cNvPr>
            <p:cNvSpPr txBox="1"/>
            <p:nvPr/>
          </p:nvSpPr>
          <p:spPr>
            <a:xfrm>
              <a:off x="472115" y="6172983"/>
              <a:ext cx="1214436" cy="338554"/>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Head motion</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29" name="TextBox 28">
              <a:extLst>
                <a:ext uri="{FF2B5EF4-FFF2-40B4-BE49-F238E27FC236}">
                  <a16:creationId xmlns:a16="http://schemas.microsoft.com/office/drawing/2014/main" id="{E325213D-5B23-4671-A1CF-267B00D558CE}"/>
                </a:ext>
              </a:extLst>
            </p:cNvPr>
            <p:cNvSpPr txBox="1"/>
            <p:nvPr/>
          </p:nvSpPr>
          <p:spPr>
            <a:xfrm>
              <a:off x="7658181" y="6172983"/>
              <a:ext cx="1195199" cy="338554"/>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User’s retina</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30" name="TextBox 29">
              <a:extLst>
                <a:ext uri="{FF2B5EF4-FFF2-40B4-BE49-F238E27FC236}">
                  <a16:creationId xmlns:a16="http://schemas.microsoft.com/office/drawing/2014/main" id="{4E6680FD-C09A-4FDD-86AB-0A14FAAFB2FB}"/>
                </a:ext>
              </a:extLst>
            </p:cNvPr>
            <p:cNvSpPr txBox="1"/>
            <p:nvPr/>
          </p:nvSpPr>
          <p:spPr>
            <a:xfrm>
              <a:off x="2427309" y="6104618"/>
              <a:ext cx="3941679" cy="338554"/>
            </a:xfrm>
            <a:prstGeom prst="rect">
              <a:avLst/>
            </a:prstGeom>
            <a:noFill/>
          </p:spPr>
          <p:txBody>
            <a:bodyPr wrap="none" rtlCol="0">
              <a:spAutoFit/>
            </a:bodyPr>
            <a:lstStyle/>
            <a:p>
              <a:pPr defTabSz="342900" latinLnBrk="0">
                <a:defRPr/>
              </a:pPr>
              <a:r>
                <a:rPr lang="en-US" altLang="ko-KR" sz="1050" kern="0" dirty="0">
                  <a:solidFill>
                    <a:prstClr val="black"/>
                  </a:solidFill>
                  <a:latin typeface="Calibri" panose="020F0502020204030204"/>
                  <a:ea typeface="맑은 고딕" panose="020B0503020000020004" pitchFamily="50" charset="-127"/>
                </a:rPr>
                <a:t>Under 20 milliseconds of latency for comfortability</a:t>
              </a:r>
              <a:endParaRPr lang="ko-KR" altLang="en-US" sz="1050" kern="0" dirty="0" err="1">
                <a:solidFill>
                  <a:prstClr val="black"/>
                </a:solidFill>
                <a:latin typeface="Calibri" panose="020F0502020204030204"/>
                <a:ea typeface="맑은 고딕" panose="020B0503020000020004" pitchFamily="50" charset="-127"/>
              </a:endParaRPr>
            </a:p>
          </p:txBody>
        </p:sp>
      </p:grpSp>
      <p:sp>
        <p:nvSpPr>
          <p:cNvPr id="49" name="직사각형 48">
            <a:extLst>
              <a:ext uri="{FF2B5EF4-FFF2-40B4-BE49-F238E27FC236}">
                <a16:creationId xmlns:a16="http://schemas.microsoft.com/office/drawing/2014/main" id="{CB78E2EA-6095-469F-9912-412BBA000641}"/>
              </a:ext>
            </a:extLst>
          </p:cNvPr>
          <p:cNvSpPr/>
          <p:nvPr/>
        </p:nvSpPr>
        <p:spPr>
          <a:xfrm>
            <a:off x="537379" y="990876"/>
            <a:ext cx="8078762" cy="1525418"/>
          </a:xfrm>
          <a:prstGeom prst="rect">
            <a:avLst/>
          </a:prstGeom>
          <a:noFill/>
        </p:spPr>
        <p:txBody>
          <a:bodyPr wrap="square" rtlCol="0">
            <a:spAutoFit/>
          </a:bodyPr>
          <a:lstStyle/>
          <a:p>
            <a:pPr marL="354013" indent="-354013">
              <a:lnSpc>
                <a:spcPct val="150000"/>
              </a:lnSpc>
              <a:buFont typeface="Wingdings" panose="05000000000000000000" pitchFamily="2" charset="2"/>
              <a:buChar char="v"/>
            </a:pPr>
            <a:r>
              <a:rPr lang="en-US" altLang="ko-KR" sz="1600" b="1" spc="-75" dirty="0">
                <a:solidFill>
                  <a:schemeClr val="tx2"/>
                </a:solidFill>
                <a:ea typeface="나눔고딕" panose="020D0604000000000000" pitchFamily="50" charset="-127"/>
              </a:rPr>
              <a:t>Network requirements are directly related to MTP latency</a:t>
            </a:r>
          </a:p>
          <a:p>
            <a:pPr marL="354013" indent="-354013">
              <a:lnSpc>
                <a:spcPct val="150000"/>
              </a:lnSpc>
              <a:buFont typeface="Wingdings" panose="05000000000000000000" pitchFamily="2" charset="2"/>
              <a:buChar char="v"/>
            </a:pPr>
            <a:r>
              <a:rPr lang="en-US" altLang="ko-KR" sz="1600" b="1" spc="-75" dirty="0">
                <a:solidFill>
                  <a:schemeClr val="tx2"/>
                </a:solidFill>
                <a:ea typeface="나눔고딕" panose="020D0604000000000000" pitchFamily="50" charset="-127"/>
              </a:rPr>
              <a:t>For VR HMD based VR Content Service, the network should provide the following features:</a:t>
            </a:r>
          </a:p>
          <a:p>
            <a:pPr marL="742950" lvl="1" indent="-285750">
              <a:lnSpc>
                <a:spcPct val="150000"/>
              </a:lnSpc>
              <a:buFont typeface="Wingdings" panose="05000000000000000000" pitchFamily="2" charset="2"/>
              <a:buChar char="l"/>
            </a:pPr>
            <a:r>
              <a:rPr lang="en-US" altLang="ko-KR" sz="1600" dirty="0"/>
              <a:t>Link Layer Issues: Jitter, Latency</a:t>
            </a:r>
          </a:p>
          <a:p>
            <a:pPr marL="742950" lvl="1" indent="-285750">
              <a:lnSpc>
                <a:spcPct val="150000"/>
              </a:lnSpc>
              <a:buFont typeface="Wingdings" panose="05000000000000000000" pitchFamily="2" charset="2"/>
              <a:buChar char="l"/>
            </a:pPr>
            <a:r>
              <a:rPr lang="en-US" altLang="ko-KR" sz="1600" dirty="0"/>
              <a:t>High Layer Issue: QoS, </a:t>
            </a:r>
            <a:r>
              <a:rPr lang="en-US" altLang="ko-KR" sz="1600" dirty="0" err="1"/>
              <a:t>QoE</a:t>
            </a:r>
            <a:r>
              <a:rPr lang="en-US" altLang="ko-KR" sz="1600" dirty="0"/>
              <a:t> &amp; Mobility</a:t>
            </a:r>
          </a:p>
        </p:txBody>
      </p:sp>
      <p:sp>
        <p:nvSpPr>
          <p:cNvPr id="50" name="TextBox 49">
            <a:extLst>
              <a:ext uri="{FF2B5EF4-FFF2-40B4-BE49-F238E27FC236}">
                <a16:creationId xmlns:a16="http://schemas.microsoft.com/office/drawing/2014/main" id="{57AD9E98-5307-4D85-A961-4499D06ABACF}"/>
              </a:ext>
            </a:extLst>
          </p:cNvPr>
          <p:cNvSpPr txBox="1"/>
          <p:nvPr/>
        </p:nvSpPr>
        <p:spPr>
          <a:xfrm>
            <a:off x="7020904" y="4582625"/>
            <a:ext cx="1963999" cy="276999"/>
          </a:xfrm>
          <a:prstGeom prst="rect">
            <a:avLst/>
          </a:prstGeom>
          <a:noFill/>
        </p:spPr>
        <p:txBody>
          <a:bodyPr wrap="none" rtlCol="0">
            <a:spAutoFit/>
          </a:bodyPr>
          <a:lstStyle/>
          <a:p>
            <a:r>
              <a:rPr lang="en-US" altLang="ko-KR" sz="1200" b="1" dirty="0"/>
              <a:t>※ MTP: Motion to Photon</a:t>
            </a:r>
            <a:endParaRPr lang="ko-KR" altLang="en-US" sz="1200" b="1" dirty="0"/>
          </a:p>
        </p:txBody>
      </p:sp>
    </p:spTree>
    <p:extLst>
      <p:ext uri="{BB962C8B-B14F-4D97-AF65-F5344CB8AC3E}">
        <p14:creationId xmlns:p14="http://schemas.microsoft.com/office/powerpoint/2010/main" val="185909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01A6FF-E367-42C5-9585-90605E5B0D37}"/>
              </a:ext>
            </a:extLst>
          </p:cNvPr>
          <p:cNvSpPr>
            <a:spLocks noGrp="1"/>
          </p:cNvSpPr>
          <p:nvPr>
            <p:ph type="title"/>
          </p:nvPr>
        </p:nvSpPr>
        <p:spPr/>
        <p:txBody>
          <a:bodyPr/>
          <a:lstStyle/>
          <a:p>
            <a:r>
              <a:rPr lang="en-US" altLang="ko-KR" dirty="0"/>
              <a:t>Industry Relevance</a:t>
            </a:r>
            <a:endParaRPr lang="ko-KR" altLang="en-US" dirty="0"/>
          </a:p>
        </p:txBody>
      </p:sp>
      <p:sp>
        <p:nvSpPr>
          <p:cNvPr id="3" name="바닥글 개체 틀 2">
            <a:extLst>
              <a:ext uri="{FF2B5EF4-FFF2-40B4-BE49-F238E27FC236}">
                <a16:creationId xmlns:a16="http://schemas.microsoft.com/office/drawing/2014/main" id="{A4FF2C5B-49C8-461A-9F36-AEEE9452B7DF}"/>
              </a:ext>
            </a:extLst>
          </p:cNvPr>
          <p:cNvSpPr>
            <a:spLocks noGrp="1"/>
          </p:cNvSpPr>
          <p:nvPr>
            <p:ph type="ftr" sz="quarter" idx="10"/>
          </p:nvPr>
        </p:nvSpPr>
        <p:spPr/>
        <p:txBody>
          <a:bodyPr/>
          <a:lstStyle/>
          <a:p>
            <a:r>
              <a:rPr lang="en-US" altLang="ko-KR"/>
              <a:t>21-19-0002-01-0000</a:t>
            </a:r>
            <a:endParaRPr lang="ko-KR" altLang="en-US" dirty="0"/>
          </a:p>
        </p:txBody>
      </p:sp>
      <p:sp>
        <p:nvSpPr>
          <p:cNvPr id="4" name="슬라이드 번호 개체 틀 3">
            <a:extLst>
              <a:ext uri="{FF2B5EF4-FFF2-40B4-BE49-F238E27FC236}">
                <a16:creationId xmlns:a16="http://schemas.microsoft.com/office/drawing/2014/main" id="{14C5E4F2-3CF5-4572-87FB-C8B9DD0C2804}"/>
              </a:ext>
            </a:extLst>
          </p:cNvPr>
          <p:cNvSpPr>
            <a:spLocks noGrp="1"/>
          </p:cNvSpPr>
          <p:nvPr>
            <p:ph type="sldNum" sz="quarter" idx="11"/>
          </p:nvPr>
        </p:nvSpPr>
        <p:spPr/>
        <p:txBody>
          <a:bodyPr/>
          <a:lstStyle/>
          <a:p>
            <a:fld id="{7415E7A1-C024-4955-BFDD-BFFB64410B76}" type="slidenum">
              <a:rPr lang="ko-KR" altLang="en-US" smtClean="0"/>
              <a:pPr/>
              <a:t>11</a:t>
            </a:fld>
            <a:endParaRPr lang="ko-KR" altLang="en-US"/>
          </a:p>
        </p:txBody>
      </p:sp>
      <p:sp>
        <p:nvSpPr>
          <p:cNvPr id="5" name="TextBox 4">
            <a:extLst>
              <a:ext uri="{FF2B5EF4-FFF2-40B4-BE49-F238E27FC236}">
                <a16:creationId xmlns:a16="http://schemas.microsoft.com/office/drawing/2014/main" id="{6D9DCCEF-84D7-45A4-9EEE-F34DEFD4D2A8}"/>
              </a:ext>
            </a:extLst>
          </p:cNvPr>
          <p:cNvSpPr txBox="1"/>
          <p:nvPr/>
        </p:nvSpPr>
        <p:spPr>
          <a:xfrm>
            <a:off x="214604" y="1324947"/>
            <a:ext cx="8714792" cy="4861716"/>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vl4pPr lvl="3">
              <a:lnSpc>
                <a:spcPct val="150000"/>
              </a:lnSpc>
            </a:lvl4pPr>
          </a:lstStyle>
          <a:p>
            <a:pPr>
              <a:lnSpc>
                <a:spcPct val="130000"/>
              </a:lnSpc>
            </a:pPr>
            <a:r>
              <a:rPr lang="en-US" altLang="ko-KR" sz="1600"/>
              <a:t>Securing QoE</a:t>
            </a:r>
            <a:r>
              <a:rPr lang="en-US" altLang="ko-KR" sz="1600" dirty="0"/>
              <a:t> is important for the following industry participants (Content Delivers)</a:t>
            </a:r>
          </a:p>
          <a:p>
            <a:pPr lvl="1">
              <a:lnSpc>
                <a:spcPct val="130000"/>
              </a:lnSpc>
            </a:pPr>
            <a:r>
              <a:rPr lang="en-US" altLang="ko-KR" sz="1600" dirty="0"/>
              <a:t>Mobile Network Infrastructure Providers</a:t>
            </a:r>
          </a:p>
          <a:p>
            <a:pPr lvl="2">
              <a:lnSpc>
                <a:spcPct val="130000"/>
              </a:lnSpc>
            </a:pPr>
            <a:r>
              <a:rPr lang="en-US" altLang="ko-KR" sz="1600" dirty="0"/>
              <a:t>Immediate killer app for 5G is immersive media (VR &amp; AR) for Telecom Companies</a:t>
            </a:r>
          </a:p>
          <a:p>
            <a:pPr lvl="2">
              <a:lnSpc>
                <a:spcPct val="130000"/>
              </a:lnSpc>
            </a:pPr>
            <a:r>
              <a:rPr lang="en-US" altLang="ko-KR" sz="1600" dirty="0"/>
              <a:t>Need to have good </a:t>
            </a:r>
            <a:r>
              <a:rPr lang="en-US" altLang="ko-KR" sz="1600"/>
              <a:t>VR QoE</a:t>
            </a:r>
            <a:r>
              <a:rPr lang="en-US" altLang="ko-KR" sz="1600" dirty="0"/>
              <a:t> to grab more users to their 5G network</a:t>
            </a:r>
          </a:p>
          <a:p>
            <a:pPr lvl="1">
              <a:lnSpc>
                <a:spcPct val="130000"/>
              </a:lnSpc>
            </a:pPr>
            <a:r>
              <a:rPr lang="en-US" altLang="ko-KR" sz="1600" dirty="0"/>
              <a:t>HMD Manufacturers </a:t>
            </a:r>
          </a:p>
          <a:p>
            <a:pPr lvl="2">
              <a:lnSpc>
                <a:spcPct val="130000"/>
              </a:lnSpc>
            </a:pPr>
            <a:r>
              <a:rPr lang="en-US" altLang="ko-KR" sz="1600" dirty="0"/>
              <a:t>Stand-alone also known as all-in-one devices are designed to create a </a:t>
            </a:r>
            <a:r>
              <a:rPr lang="en-US" altLang="ko-KR" sz="1600"/>
              <a:t>better QoE</a:t>
            </a:r>
            <a:r>
              <a:rPr lang="en-US" altLang="ko-KR" sz="1600" dirty="0"/>
              <a:t> as it eliminates the cord that was attached to the device</a:t>
            </a:r>
          </a:p>
          <a:p>
            <a:pPr lvl="2">
              <a:lnSpc>
                <a:spcPct val="130000"/>
              </a:lnSpc>
            </a:pPr>
            <a:r>
              <a:rPr lang="en-US" altLang="ko-KR" sz="1600" dirty="0"/>
              <a:t>Added processor and batteries in a limited physical case space increase the weight and the heat; hence network solution is required to for cloud VR service</a:t>
            </a:r>
          </a:p>
          <a:p>
            <a:pPr lvl="1">
              <a:lnSpc>
                <a:spcPct val="130000"/>
              </a:lnSpc>
            </a:pPr>
            <a:r>
              <a:rPr lang="en-US" altLang="ko-KR" sz="1600"/>
              <a:t>Content </a:t>
            </a:r>
            <a:r>
              <a:rPr lang="en-US" altLang="ko-KR" sz="1600" dirty="0"/>
              <a:t>Creators </a:t>
            </a:r>
          </a:p>
          <a:p>
            <a:pPr lvl="2">
              <a:lnSpc>
                <a:spcPct val="130000"/>
              </a:lnSpc>
            </a:pPr>
            <a:r>
              <a:rPr lang="en-US" altLang="ko-KR" sz="1600" dirty="0"/>
              <a:t>Creating more compelling visual experience comparable to the modern PCs and gaming consoles for VR using the stand-alone device is very challenging</a:t>
            </a:r>
          </a:p>
          <a:p>
            <a:pPr lvl="2">
              <a:lnSpc>
                <a:spcPct val="130000"/>
              </a:lnSpc>
            </a:pPr>
            <a:r>
              <a:rPr lang="en-US" altLang="ko-KR" sz="1600" dirty="0"/>
              <a:t>Current wired system limits </a:t>
            </a:r>
            <a:r>
              <a:rPr lang="en-US" altLang="ko-KR" sz="1600"/>
              <a:t>the QoE</a:t>
            </a:r>
            <a:r>
              <a:rPr lang="en-US" altLang="ko-KR" sz="1600" dirty="0"/>
              <a:t> of VR content; hence, needs a cloud VR</a:t>
            </a:r>
          </a:p>
          <a:p>
            <a:pPr lvl="1">
              <a:lnSpc>
                <a:spcPct val="130000"/>
              </a:lnSpc>
            </a:pPr>
            <a:r>
              <a:rPr lang="en-US" altLang="ko-KR" sz="1600"/>
              <a:t>Platform </a:t>
            </a:r>
            <a:r>
              <a:rPr lang="en-US" altLang="ko-KR" sz="1600" dirty="0"/>
              <a:t>Holders</a:t>
            </a:r>
          </a:p>
          <a:p>
            <a:pPr lvl="2">
              <a:lnSpc>
                <a:spcPct val="130000"/>
              </a:lnSpc>
            </a:pPr>
            <a:r>
              <a:rPr lang="en-US" altLang="ko-KR" sz="1600" dirty="0"/>
              <a:t>Want to aggregate compelling VR content to grow their VR </a:t>
            </a:r>
            <a:r>
              <a:rPr lang="en-US" altLang="ko-KR" sz="1600"/>
              <a:t>content ecosystem</a:t>
            </a:r>
            <a:endParaRPr lang="en-US" altLang="ko-KR" sz="1600" dirty="0"/>
          </a:p>
        </p:txBody>
      </p:sp>
    </p:spTree>
    <p:extLst>
      <p:ext uri="{BB962C8B-B14F-4D97-AF65-F5344CB8AC3E}">
        <p14:creationId xmlns:p14="http://schemas.microsoft.com/office/powerpoint/2010/main" val="11766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en-US" altLang="ko-KR" dirty="0"/>
              <a:t>IEEE 802.21 Interest Group Activities</a:t>
            </a:r>
            <a:endParaRPr lang="ko-KR" altLang="en-US" dirty="0"/>
          </a:p>
        </p:txBody>
      </p:sp>
      <p:sp>
        <p:nvSpPr>
          <p:cNvPr id="3" name="바닥글 개체 틀 2"/>
          <p:cNvSpPr>
            <a:spLocks noGrp="1"/>
          </p:cNvSpPr>
          <p:nvPr>
            <p:ph type="ftr" sz="quarter" idx="10"/>
          </p:nvPr>
        </p:nvSpPr>
        <p:spPr>
          <a:xfrm>
            <a:off x="380999" y="6400802"/>
            <a:ext cx="2319867" cy="245743"/>
          </a:xfrm>
        </p:spPr>
        <p:txBody>
          <a:bodyPr/>
          <a:lstStyle/>
          <a:p>
            <a:r>
              <a:rPr lang="en-US" altLang="pl-PL"/>
              <a:t>21-19-0002-01-0000</a:t>
            </a:r>
            <a:endParaRPr lang="en-US" altLang="pl-PL" dirty="0"/>
          </a:p>
        </p:txBody>
      </p:sp>
      <p:sp>
        <p:nvSpPr>
          <p:cNvPr id="4" name="슬라이드 번호 개체 틀 3"/>
          <p:cNvSpPr>
            <a:spLocks noGrp="1"/>
          </p:cNvSpPr>
          <p:nvPr>
            <p:ph type="sldNum" sz="quarter" idx="11"/>
          </p:nvPr>
        </p:nvSpPr>
        <p:spPr/>
        <p:txBody>
          <a:bodyPr/>
          <a:lstStyle/>
          <a:p>
            <a:fld id="{4CF27402-2C48-4A31-90B3-0422C1082987}" type="slidenum">
              <a:rPr lang="en-US" altLang="pl-PL"/>
              <a:pPr/>
              <a:t>12</a:t>
            </a:fld>
            <a:endParaRPr lang="en-US" altLang="pl-PL" dirty="0"/>
          </a:p>
        </p:txBody>
      </p:sp>
      <p:sp>
        <p:nvSpPr>
          <p:cNvPr id="5" name="TextBox 4"/>
          <p:cNvSpPr txBox="1"/>
          <p:nvPr/>
        </p:nvSpPr>
        <p:spPr>
          <a:xfrm>
            <a:off x="520473" y="1306286"/>
            <a:ext cx="8074479" cy="5115311"/>
          </a:xfrm>
          <a:prstGeom prst="rect">
            <a:avLst/>
          </a:prstGeom>
          <a:noFill/>
        </p:spPr>
        <p:txBody>
          <a:bodyPr wrap="square">
            <a:spAutoFit/>
          </a:bodyPr>
          <a:lstStyle>
            <a:defPPr>
              <a:defRPr lang="ko-KR"/>
            </a:defPPr>
            <a:lvl1pPr marL="354013" indent="-354013">
              <a:lnSpc>
                <a:spcPct val="150000"/>
              </a:lnSpc>
              <a:buFont typeface="Wingdings"/>
              <a:buChar char="v"/>
              <a:defRPr sz="2000" b="1" spc="-75">
                <a:solidFill>
                  <a:schemeClr val="tx2"/>
                </a:solidFill>
                <a:ea typeface="나눔고딕"/>
              </a:defRPr>
            </a:lvl1pPr>
            <a:lvl2pPr marL="742950" lvl="1" indent="-285750">
              <a:lnSpc>
                <a:spcPct val="150000"/>
              </a:lnSpc>
              <a:buFont typeface="Wingdings"/>
              <a:buChar char="l"/>
              <a:defRPr sz="2000"/>
            </a:lvl2pPr>
            <a:lvl3pPr marL="1200150" lvl="2" indent="-285750">
              <a:lnSpc>
                <a:spcPct val="150000"/>
              </a:lnSpc>
              <a:buFont typeface="Arial"/>
              <a:buChar char="•"/>
              <a:defRPr sz="2000"/>
            </a:lvl3pPr>
          </a:lstStyle>
          <a:p>
            <a:pPr lvl="0"/>
            <a:r>
              <a:rPr lang="en-US" altLang="ko-KR" dirty="0">
                <a:latin typeface="+mn-lt"/>
                <a:ea typeface="+mn-ea"/>
                <a:cs typeface="+mn-cs"/>
              </a:rPr>
              <a:t>For the last few months, IG produced the followings:</a:t>
            </a:r>
          </a:p>
          <a:p>
            <a:pPr lvl="1"/>
            <a:r>
              <a:rPr lang="en-US" altLang="ko-KR" dirty="0">
                <a:latin typeface="+mn-lt"/>
                <a:ea typeface="+mn-ea"/>
                <a:cs typeface="+mn-cs"/>
              </a:rPr>
              <a:t>Produced a White Paper on problem statement, use case and analysis of existing technologies </a:t>
            </a:r>
          </a:p>
          <a:p>
            <a:pPr lvl="1"/>
            <a:r>
              <a:rPr lang="en-US" altLang="ko-KR" dirty="0">
                <a:latin typeface="+mn-lt"/>
                <a:ea typeface="+mn-ea"/>
                <a:cs typeface="+mn-cs"/>
              </a:rPr>
              <a:t>Conducted a test to verify the application data throughput requirements (MPEG test procedure) in a constraint environment </a:t>
            </a:r>
          </a:p>
          <a:p>
            <a:pPr lvl="2"/>
            <a:r>
              <a:rPr lang="en-US" altLang="ko-KR" dirty="0">
                <a:latin typeface="+mn-lt"/>
                <a:ea typeface="+mn-ea"/>
                <a:cs typeface="+mn-cs"/>
              </a:rPr>
              <a:t>Test Server</a:t>
            </a:r>
            <a:r>
              <a:rPr lang="ko-KR" altLang="en-US" dirty="0">
                <a:latin typeface="+mn-lt"/>
                <a:ea typeface="+mn-ea"/>
                <a:cs typeface="+mn-cs"/>
              </a:rPr>
              <a:t> </a:t>
            </a:r>
            <a:r>
              <a:rPr lang="en-US" altLang="ko-KR" dirty="0">
                <a:latin typeface="+mn-lt"/>
                <a:ea typeface="+mn-ea"/>
                <a:cs typeface="+mn-cs"/>
              </a:rPr>
              <a:t>: Linux Ubuntu</a:t>
            </a:r>
          </a:p>
          <a:p>
            <a:pPr lvl="2"/>
            <a:r>
              <a:rPr lang="en-US" altLang="ko-KR" dirty="0">
                <a:latin typeface="+mn-lt"/>
                <a:ea typeface="+mn-ea"/>
                <a:cs typeface="+mn-cs"/>
              </a:rPr>
              <a:t>Test Sequences : Gaslamp, </a:t>
            </a:r>
            <a:r>
              <a:rPr lang="en-US" altLang="ko-KR" dirty="0" err="1">
                <a:latin typeface="+mn-lt"/>
                <a:ea typeface="+mn-ea"/>
                <a:cs typeface="+mn-cs"/>
              </a:rPr>
              <a:t>KiteFlite</a:t>
            </a:r>
            <a:r>
              <a:rPr lang="en-US" altLang="ko-KR" dirty="0">
                <a:latin typeface="+mn-lt"/>
                <a:ea typeface="+mn-ea"/>
                <a:cs typeface="+mn-cs"/>
              </a:rPr>
              <a:t> </a:t>
            </a:r>
          </a:p>
          <a:p>
            <a:pPr lvl="2"/>
            <a:r>
              <a:rPr lang="en-US" altLang="ko-KR" dirty="0">
                <a:latin typeface="+mn-lt"/>
                <a:ea typeface="+mn-ea"/>
                <a:cs typeface="+mn-cs"/>
              </a:rPr>
              <a:t>Quantization Parameters : 22, 27, 32, 37</a:t>
            </a:r>
          </a:p>
          <a:p>
            <a:pPr lvl="2"/>
            <a:r>
              <a:rPr lang="en-US" altLang="ko-KR" dirty="0">
                <a:latin typeface="+mn-lt"/>
                <a:ea typeface="+mn-ea"/>
                <a:cs typeface="+mn-cs"/>
              </a:rPr>
              <a:t>FPS : 30, 60, 90</a:t>
            </a:r>
          </a:p>
          <a:p>
            <a:pPr lvl="2"/>
            <a:r>
              <a:rPr lang="en-US" altLang="ko-KR" dirty="0">
                <a:latin typeface="+mn-lt"/>
                <a:ea typeface="+mn-ea"/>
                <a:cs typeface="+mn-cs"/>
              </a:rPr>
              <a:t>Resolution : HD, UHD 4K, 8K </a:t>
            </a:r>
          </a:p>
          <a:p>
            <a:pPr lvl="2"/>
            <a:r>
              <a:rPr lang="en-US" altLang="ko-KR" dirty="0">
                <a:latin typeface="+mn-lt"/>
                <a:ea typeface="+mn-ea"/>
                <a:cs typeface="+mn-cs"/>
              </a:rPr>
              <a:t>Encoder/Decoder: HEVC/H.265 Reference SW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36CC692-C373-4BAD-8768-380A50B7FF90}"/>
              </a:ext>
            </a:extLst>
          </p:cNvPr>
          <p:cNvSpPr>
            <a:spLocks noGrp="1"/>
          </p:cNvSpPr>
          <p:nvPr>
            <p:ph type="title"/>
          </p:nvPr>
        </p:nvSpPr>
        <p:spPr/>
        <p:txBody>
          <a:bodyPr/>
          <a:lstStyle/>
          <a:p>
            <a:r>
              <a:rPr lang="en-US" altLang="ko-KR" dirty="0"/>
              <a:t>Test Condition</a:t>
            </a:r>
            <a:endParaRPr lang="ko-KR" altLang="en-US" dirty="0"/>
          </a:p>
        </p:txBody>
      </p:sp>
      <p:sp>
        <p:nvSpPr>
          <p:cNvPr id="3" name="바닥글 개체 틀 2">
            <a:extLst>
              <a:ext uri="{FF2B5EF4-FFF2-40B4-BE49-F238E27FC236}">
                <a16:creationId xmlns:a16="http://schemas.microsoft.com/office/drawing/2014/main" id="{D596EADE-A552-4FF6-A2DE-48583CC0C6E4}"/>
              </a:ext>
            </a:extLst>
          </p:cNvPr>
          <p:cNvSpPr>
            <a:spLocks noGrp="1"/>
          </p:cNvSpPr>
          <p:nvPr>
            <p:ph type="ftr" sz="quarter" idx="10"/>
          </p:nvPr>
        </p:nvSpPr>
        <p:spPr/>
        <p:txBody>
          <a:bodyPr/>
          <a:lstStyle/>
          <a:p>
            <a:pPr>
              <a:defRPr/>
            </a:pPr>
            <a:r>
              <a:rPr lang="en-US" altLang="pl-PL"/>
              <a:t>21-19-0002-01-0000</a:t>
            </a:r>
          </a:p>
        </p:txBody>
      </p:sp>
      <p:sp>
        <p:nvSpPr>
          <p:cNvPr id="4" name="슬라이드 번호 개체 틀 3">
            <a:extLst>
              <a:ext uri="{FF2B5EF4-FFF2-40B4-BE49-F238E27FC236}">
                <a16:creationId xmlns:a16="http://schemas.microsoft.com/office/drawing/2014/main" id="{B158AE8D-D929-4ECF-BDC7-E1C3B86CD041}"/>
              </a:ext>
            </a:extLst>
          </p:cNvPr>
          <p:cNvSpPr>
            <a:spLocks noGrp="1"/>
          </p:cNvSpPr>
          <p:nvPr>
            <p:ph type="sldNum" sz="quarter" idx="11"/>
          </p:nvPr>
        </p:nvSpPr>
        <p:spPr/>
        <p:txBody>
          <a:bodyPr/>
          <a:lstStyle/>
          <a:p>
            <a:pPr>
              <a:defRPr/>
            </a:pPr>
            <a:fld id="{4CF27402-2C48-4A31-90B3-0422C1082987}" type="slidenum">
              <a:rPr lang="en-US" altLang="pl-PL" smtClean="0"/>
              <a:pPr>
                <a:defRPr/>
              </a:pPr>
              <a:t>13</a:t>
            </a:fld>
            <a:endParaRPr lang="en-US" altLang="pl-PL" dirty="0"/>
          </a:p>
        </p:txBody>
      </p:sp>
      <p:sp>
        <p:nvSpPr>
          <p:cNvPr id="7" name="내용 개체 틀 2">
            <a:extLst>
              <a:ext uri="{FF2B5EF4-FFF2-40B4-BE49-F238E27FC236}">
                <a16:creationId xmlns:a16="http://schemas.microsoft.com/office/drawing/2014/main" id="{87CCCC39-B980-43CE-BC5E-C965D272867C}"/>
              </a:ext>
            </a:extLst>
          </p:cNvPr>
          <p:cNvSpPr txBox="1">
            <a:spLocks/>
          </p:cNvSpPr>
          <p:nvPr/>
        </p:nvSpPr>
        <p:spPr>
          <a:xfrm>
            <a:off x="637414" y="1378495"/>
            <a:ext cx="8115815" cy="3918213"/>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Test Server</a:t>
            </a:r>
            <a:r>
              <a:rPr kumimoji="0" lang="ko-KR" altLang="en-US"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 </a:t>
            </a:r>
            <a:r>
              <a:rPr kumimoji="0" lang="en-US" altLang="ko-KR"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 Linux Ubuntu</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Test Sequences : Gaslamp, KiteFlite </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Quantization Parameters : 22, 27, 32, 37</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FPS : 30, 60, 90</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Resolution : HD, UHD 4K, 8K </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Encoder/Decoder: HEVC/H.265 Reference SW</a:t>
            </a:r>
            <a:endParaRPr kumimoji="0" lang="en-US" altLang="ko-KR" sz="28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425285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F56AC37-D668-43FE-86A4-8836486D2E28}"/>
              </a:ext>
            </a:extLst>
          </p:cNvPr>
          <p:cNvSpPr>
            <a:spLocks noGrp="1"/>
          </p:cNvSpPr>
          <p:nvPr>
            <p:ph type="title"/>
          </p:nvPr>
        </p:nvSpPr>
        <p:spPr/>
        <p:txBody>
          <a:bodyPr/>
          <a:lstStyle/>
          <a:p>
            <a:r>
              <a:rPr lang="en-US" altLang="ko-KR" dirty="0"/>
              <a:t>360 Video Bitrates/Quality Test Process</a:t>
            </a:r>
            <a:endParaRPr lang="ko-KR" altLang="en-US" dirty="0"/>
          </a:p>
        </p:txBody>
      </p:sp>
      <p:sp>
        <p:nvSpPr>
          <p:cNvPr id="3" name="바닥글 개체 틀 2">
            <a:extLst>
              <a:ext uri="{FF2B5EF4-FFF2-40B4-BE49-F238E27FC236}">
                <a16:creationId xmlns:a16="http://schemas.microsoft.com/office/drawing/2014/main" id="{779F0E8E-BBC2-4171-8748-FCBDAFCC334C}"/>
              </a:ext>
            </a:extLst>
          </p:cNvPr>
          <p:cNvSpPr>
            <a:spLocks noGrp="1"/>
          </p:cNvSpPr>
          <p:nvPr>
            <p:ph type="ftr" sz="quarter" idx="10"/>
          </p:nvPr>
        </p:nvSpPr>
        <p:spPr/>
        <p:txBody>
          <a:bodyPr/>
          <a:lstStyle/>
          <a:p>
            <a:pPr>
              <a:defRPr/>
            </a:pPr>
            <a:r>
              <a:rPr lang="en-US" altLang="pl-PL"/>
              <a:t>21-19-0002-01-0000</a:t>
            </a:r>
          </a:p>
        </p:txBody>
      </p:sp>
      <p:sp>
        <p:nvSpPr>
          <p:cNvPr id="4" name="슬라이드 번호 개체 틀 3">
            <a:extLst>
              <a:ext uri="{FF2B5EF4-FFF2-40B4-BE49-F238E27FC236}">
                <a16:creationId xmlns:a16="http://schemas.microsoft.com/office/drawing/2014/main" id="{11E047D8-67B9-4E2A-B7C6-5B2BAA09525A}"/>
              </a:ext>
            </a:extLst>
          </p:cNvPr>
          <p:cNvSpPr>
            <a:spLocks noGrp="1"/>
          </p:cNvSpPr>
          <p:nvPr>
            <p:ph type="sldNum" sz="quarter" idx="11"/>
          </p:nvPr>
        </p:nvSpPr>
        <p:spPr/>
        <p:txBody>
          <a:bodyPr/>
          <a:lstStyle/>
          <a:p>
            <a:pPr>
              <a:defRPr/>
            </a:pPr>
            <a:fld id="{4CF27402-2C48-4A31-90B3-0422C1082987}" type="slidenum">
              <a:rPr lang="en-US" altLang="pl-PL" smtClean="0"/>
              <a:pPr>
                <a:defRPr/>
              </a:pPr>
              <a:t>14</a:t>
            </a:fld>
            <a:endParaRPr lang="en-US" altLang="pl-PL" dirty="0"/>
          </a:p>
        </p:txBody>
      </p:sp>
      <p:grpSp>
        <p:nvGrpSpPr>
          <p:cNvPr id="38" name="그룹 37">
            <a:extLst>
              <a:ext uri="{FF2B5EF4-FFF2-40B4-BE49-F238E27FC236}">
                <a16:creationId xmlns:a16="http://schemas.microsoft.com/office/drawing/2014/main" id="{BFC55D0C-688A-4AD2-A3E5-9B4B37965437}"/>
              </a:ext>
            </a:extLst>
          </p:cNvPr>
          <p:cNvGrpSpPr/>
          <p:nvPr/>
        </p:nvGrpSpPr>
        <p:grpSpPr>
          <a:xfrm>
            <a:off x="1123023" y="1357606"/>
            <a:ext cx="7102391" cy="4142787"/>
            <a:chOff x="976706" y="1357606"/>
            <a:chExt cx="7102391" cy="4142787"/>
          </a:xfrm>
        </p:grpSpPr>
        <p:grpSp>
          <p:nvGrpSpPr>
            <p:cNvPr id="39" name="그룹 38">
              <a:extLst>
                <a:ext uri="{FF2B5EF4-FFF2-40B4-BE49-F238E27FC236}">
                  <a16:creationId xmlns:a16="http://schemas.microsoft.com/office/drawing/2014/main" id="{2B746D9E-88DF-4B7D-B9B0-963EAB32A3BD}"/>
                </a:ext>
              </a:extLst>
            </p:cNvPr>
            <p:cNvGrpSpPr/>
            <p:nvPr/>
          </p:nvGrpSpPr>
          <p:grpSpPr>
            <a:xfrm>
              <a:off x="976706" y="1357606"/>
              <a:ext cx="7102391" cy="4142787"/>
              <a:chOff x="1330314" y="1357606"/>
              <a:chExt cx="7102391" cy="4142787"/>
            </a:xfrm>
          </p:grpSpPr>
          <p:cxnSp>
            <p:nvCxnSpPr>
              <p:cNvPr id="42" name="연결선: 꺾임 41">
                <a:extLst>
                  <a:ext uri="{FF2B5EF4-FFF2-40B4-BE49-F238E27FC236}">
                    <a16:creationId xmlns:a16="http://schemas.microsoft.com/office/drawing/2014/main" id="{475C31E5-C784-4BF3-95B4-FFB5CAE1D826}"/>
                  </a:ext>
                </a:extLst>
              </p:cNvPr>
              <p:cNvCxnSpPr>
                <a:cxnSpLocks/>
              </p:cNvCxnSpPr>
              <p:nvPr/>
            </p:nvCxnSpPr>
            <p:spPr>
              <a:xfrm>
                <a:off x="2399254" y="2094998"/>
                <a:ext cx="5404754" cy="2816458"/>
              </a:xfrm>
              <a:prstGeom prst="bentConnector3">
                <a:avLst>
                  <a:gd name="adj1" fmla="val 108973"/>
                </a:avLst>
              </a:prstGeom>
              <a:noFill/>
              <a:ln w="12700" cap="flat" cmpd="sng" algn="ctr">
                <a:solidFill>
                  <a:sysClr val="windowText" lastClr="000000"/>
                </a:solidFill>
                <a:prstDash val="solid"/>
                <a:miter lim="800000"/>
                <a:headEnd type="triangle"/>
                <a:tailEnd type="triangle"/>
              </a:ln>
              <a:effectLst/>
            </p:spPr>
          </p:cxnSp>
          <p:cxnSp>
            <p:nvCxnSpPr>
              <p:cNvPr id="43" name="연결선: 꺾임 42">
                <a:extLst>
                  <a:ext uri="{FF2B5EF4-FFF2-40B4-BE49-F238E27FC236}">
                    <a16:creationId xmlns:a16="http://schemas.microsoft.com/office/drawing/2014/main" id="{E9C66EBB-BE19-4762-8D05-6DD9EEA8E3AC}"/>
                  </a:ext>
                </a:extLst>
              </p:cNvPr>
              <p:cNvCxnSpPr>
                <a:cxnSpLocks/>
              </p:cNvCxnSpPr>
              <p:nvPr/>
            </p:nvCxnSpPr>
            <p:spPr>
              <a:xfrm>
                <a:off x="2397916" y="2101046"/>
                <a:ext cx="5414551" cy="1138543"/>
              </a:xfrm>
              <a:prstGeom prst="bentConnector3">
                <a:avLst>
                  <a:gd name="adj1" fmla="val 108866"/>
                </a:avLst>
              </a:prstGeom>
              <a:noFill/>
              <a:ln w="12700" cap="flat" cmpd="sng" algn="ctr">
                <a:solidFill>
                  <a:sysClr val="windowText" lastClr="000000"/>
                </a:solidFill>
                <a:prstDash val="solid"/>
                <a:miter lim="800000"/>
                <a:headEnd type="triangle"/>
                <a:tailEnd type="triangle"/>
              </a:ln>
              <a:effectLst/>
            </p:spPr>
          </p:cxnSp>
          <p:cxnSp>
            <p:nvCxnSpPr>
              <p:cNvPr id="44" name="직선 화살표 연결선 43">
                <a:extLst>
                  <a:ext uri="{FF2B5EF4-FFF2-40B4-BE49-F238E27FC236}">
                    <a16:creationId xmlns:a16="http://schemas.microsoft.com/office/drawing/2014/main" id="{9456D054-0D7C-4D2C-A3D6-F712CB5BB815}"/>
                  </a:ext>
                </a:extLst>
              </p:cNvPr>
              <p:cNvCxnSpPr>
                <a:cxnSpLocks/>
              </p:cNvCxnSpPr>
              <p:nvPr/>
            </p:nvCxnSpPr>
            <p:spPr>
              <a:xfrm>
                <a:off x="1724512" y="2375060"/>
                <a:ext cx="0" cy="2268301"/>
              </a:xfrm>
              <a:prstGeom prst="straightConnector1">
                <a:avLst/>
              </a:prstGeom>
              <a:noFill/>
              <a:ln w="6350" cap="flat" cmpd="sng" algn="ctr">
                <a:solidFill>
                  <a:srgbClr val="ED7D31"/>
                </a:solidFill>
                <a:prstDash val="solid"/>
                <a:miter lim="800000"/>
                <a:tailEnd type="triangle"/>
              </a:ln>
              <a:effectLst/>
            </p:spPr>
          </p:cxnSp>
          <p:pic>
            <p:nvPicPr>
              <p:cNvPr id="45" name="그림 44">
                <a:extLst>
                  <a:ext uri="{FF2B5EF4-FFF2-40B4-BE49-F238E27FC236}">
                    <a16:creationId xmlns:a16="http://schemas.microsoft.com/office/drawing/2014/main" id="{DDBE0503-53D3-4223-8CC6-63C91077CE4D}"/>
                  </a:ext>
                </a:extLst>
              </p:cNvPr>
              <p:cNvPicPr>
                <a:picLocks/>
              </p:cNvPicPr>
              <p:nvPr/>
            </p:nvPicPr>
            <p:blipFill rotWithShape="1">
              <a:blip r:embed="rId2">
                <a:extLst>
                  <a:ext uri="{28A0092B-C50C-407E-A947-70E740481C1C}">
                    <a14:useLocalDpi xmlns:a14="http://schemas.microsoft.com/office/drawing/2010/main" val="0"/>
                  </a:ext>
                </a:extLst>
              </a:blip>
              <a:srcRect l="12241" t="19843" r="7293" b="25400"/>
              <a:stretch/>
            </p:blipFill>
            <p:spPr>
              <a:xfrm>
                <a:off x="1339992" y="1518028"/>
                <a:ext cx="1067720" cy="857032"/>
              </a:xfrm>
              <a:prstGeom prst="rect">
                <a:avLst/>
              </a:prstGeom>
            </p:spPr>
          </p:pic>
          <p:pic>
            <p:nvPicPr>
              <p:cNvPr id="46" name="그림 45">
                <a:extLst>
                  <a:ext uri="{FF2B5EF4-FFF2-40B4-BE49-F238E27FC236}">
                    <a16:creationId xmlns:a16="http://schemas.microsoft.com/office/drawing/2014/main" id="{DEFADEE2-0315-43FC-AD5B-F58B3180C8FC}"/>
                  </a:ext>
                </a:extLst>
              </p:cNvPr>
              <p:cNvPicPr>
                <a:picLocks/>
              </p:cNvPicPr>
              <p:nvPr/>
            </p:nvPicPr>
            <p:blipFill rotWithShape="1">
              <a:blip r:embed="rId3">
                <a:extLst>
                  <a:ext uri="{28A0092B-C50C-407E-A947-70E740481C1C}">
                    <a14:useLocalDpi xmlns:a14="http://schemas.microsoft.com/office/drawing/2010/main" val="0"/>
                  </a:ext>
                </a:extLst>
              </a:blip>
              <a:srcRect l="13817" t="18698" r="9174" b="27173"/>
              <a:stretch/>
            </p:blipFill>
            <p:spPr>
              <a:xfrm>
                <a:off x="1339990" y="4643361"/>
                <a:ext cx="1067720" cy="857032"/>
              </a:xfrm>
              <a:prstGeom prst="rect">
                <a:avLst/>
              </a:prstGeom>
            </p:spPr>
          </p:pic>
          <p:cxnSp>
            <p:nvCxnSpPr>
              <p:cNvPr id="47" name="직선 화살표 연결선 46">
                <a:extLst>
                  <a:ext uri="{FF2B5EF4-FFF2-40B4-BE49-F238E27FC236}">
                    <a16:creationId xmlns:a16="http://schemas.microsoft.com/office/drawing/2014/main" id="{5B401588-73D0-4CAE-B3C4-6E1C0D8F7244}"/>
                  </a:ext>
                </a:extLst>
              </p:cNvPr>
              <p:cNvCxnSpPr>
                <a:stCxn id="45" idx="2"/>
                <a:endCxn id="59" idx="0"/>
              </p:cNvCxnSpPr>
              <p:nvPr/>
            </p:nvCxnSpPr>
            <p:spPr>
              <a:xfrm flipH="1">
                <a:off x="1865393" y="2375060"/>
                <a:ext cx="8459" cy="701970"/>
              </a:xfrm>
              <a:prstGeom prst="straightConnector1">
                <a:avLst/>
              </a:prstGeom>
              <a:noFill/>
              <a:ln w="6350" cap="flat" cmpd="sng" algn="ctr">
                <a:solidFill>
                  <a:srgbClr val="ED7D31"/>
                </a:solidFill>
                <a:prstDash val="solid"/>
                <a:miter lim="800000"/>
                <a:tailEnd type="triangle"/>
              </a:ln>
              <a:effectLst/>
            </p:spPr>
          </p:cxnSp>
          <p:sp>
            <p:nvSpPr>
              <p:cNvPr id="48" name="TextBox 47">
                <a:extLst>
                  <a:ext uri="{FF2B5EF4-FFF2-40B4-BE49-F238E27FC236}">
                    <a16:creationId xmlns:a16="http://schemas.microsoft.com/office/drawing/2014/main" id="{8E5422FF-C2CC-48EF-BA3D-66A3F04F49FC}"/>
                  </a:ext>
                </a:extLst>
              </p:cNvPr>
              <p:cNvSpPr txBox="1"/>
              <p:nvPr/>
            </p:nvSpPr>
            <p:spPr>
              <a:xfrm>
                <a:off x="1950332" y="2429239"/>
                <a:ext cx="106770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ED7D31">
                        <a:lumMod val="60000"/>
                        <a:lumOff val="40000"/>
                      </a:srgbClr>
                    </a:solidFill>
                    <a:effectLst/>
                    <a:uLnTx/>
                    <a:uFillTx/>
                    <a:latin typeface="맑은 고딕" panose="020F0502020204030204"/>
                    <a:ea typeface="맑은 고딕" panose="020B0503020000020004" pitchFamily="50" charset="-127"/>
                  </a:rPr>
                  <a:t>Down sampling</a:t>
                </a:r>
                <a:endParaRPr kumimoji="0" lang="ko-KR" altLang="en-US" sz="1600" b="0" i="0" u="none" strike="noStrike" kern="0" cap="none" spc="0" normalizeH="0" baseline="0" noProof="0" dirty="0">
                  <a:ln>
                    <a:noFill/>
                  </a:ln>
                  <a:solidFill>
                    <a:srgbClr val="ED7D31">
                      <a:lumMod val="60000"/>
                      <a:lumOff val="40000"/>
                    </a:srgbClr>
                  </a:solidFill>
                  <a:effectLst/>
                  <a:uLnTx/>
                  <a:uFillTx/>
                  <a:latin typeface="맑은 고딕" panose="020F0502020204030204"/>
                  <a:ea typeface="맑은 고딕" panose="020B0503020000020004" pitchFamily="50" charset="-127"/>
                </a:endParaRPr>
              </a:p>
            </p:txBody>
          </p:sp>
          <p:cxnSp>
            <p:nvCxnSpPr>
              <p:cNvPr id="49" name="직선 화살표 연결선 48">
                <a:extLst>
                  <a:ext uri="{FF2B5EF4-FFF2-40B4-BE49-F238E27FC236}">
                    <a16:creationId xmlns:a16="http://schemas.microsoft.com/office/drawing/2014/main" id="{C771C9E9-2329-4390-B76D-18173B93F815}"/>
                  </a:ext>
                </a:extLst>
              </p:cNvPr>
              <p:cNvCxnSpPr>
                <a:stCxn id="45" idx="3"/>
                <a:endCxn id="69" idx="1"/>
              </p:cNvCxnSpPr>
              <p:nvPr/>
            </p:nvCxnSpPr>
            <p:spPr>
              <a:xfrm flipV="1">
                <a:off x="2407712" y="1943972"/>
                <a:ext cx="1634055" cy="2572"/>
              </a:xfrm>
              <a:prstGeom prst="straightConnector1">
                <a:avLst/>
              </a:prstGeom>
              <a:noFill/>
              <a:ln w="6350" cap="flat" cmpd="sng" algn="ctr">
                <a:solidFill>
                  <a:srgbClr val="4472C4"/>
                </a:solidFill>
                <a:prstDash val="solid"/>
                <a:miter lim="800000"/>
                <a:tailEnd type="triangle"/>
              </a:ln>
              <a:effectLst/>
            </p:spPr>
          </p:cxnSp>
          <p:cxnSp>
            <p:nvCxnSpPr>
              <p:cNvPr id="50" name="직선 화살표 연결선 49">
                <a:extLst>
                  <a:ext uri="{FF2B5EF4-FFF2-40B4-BE49-F238E27FC236}">
                    <a16:creationId xmlns:a16="http://schemas.microsoft.com/office/drawing/2014/main" id="{F7C763C0-F739-4A31-8AFC-FD2093F3BC3A}"/>
                  </a:ext>
                </a:extLst>
              </p:cNvPr>
              <p:cNvCxnSpPr>
                <a:cxnSpLocks/>
              </p:cNvCxnSpPr>
              <p:nvPr/>
            </p:nvCxnSpPr>
            <p:spPr>
              <a:xfrm>
                <a:off x="2407709" y="3500873"/>
                <a:ext cx="1605480" cy="0"/>
              </a:xfrm>
              <a:prstGeom prst="straightConnector1">
                <a:avLst/>
              </a:prstGeom>
              <a:noFill/>
              <a:ln w="6350" cap="flat" cmpd="sng" algn="ctr">
                <a:solidFill>
                  <a:srgbClr val="4472C4"/>
                </a:solidFill>
                <a:prstDash val="solid"/>
                <a:miter lim="800000"/>
                <a:tailEnd type="triangle"/>
              </a:ln>
              <a:effectLst/>
            </p:spPr>
          </p:cxnSp>
          <p:cxnSp>
            <p:nvCxnSpPr>
              <p:cNvPr id="51" name="직선 화살표 연결선 50">
                <a:extLst>
                  <a:ext uri="{FF2B5EF4-FFF2-40B4-BE49-F238E27FC236}">
                    <a16:creationId xmlns:a16="http://schemas.microsoft.com/office/drawing/2014/main" id="{3E92B60D-8B1E-4A3F-9E4F-DAF6A0545DAB}"/>
                  </a:ext>
                </a:extLst>
              </p:cNvPr>
              <p:cNvCxnSpPr>
                <a:cxnSpLocks/>
              </p:cNvCxnSpPr>
              <p:nvPr/>
            </p:nvCxnSpPr>
            <p:spPr>
              <a:xfrm>
                <a:off x="2407709" y="5071877"/>
                <a:ext cx="1605480" cy="0"/>
              </a:xfrm>
              <a:prstGeom prst="straightConnector1">
                <a:avLst/>
              </a:prstGeom>
              <a:noFill/>
              <a:ln w="6350" cap="flat" cmpd="sng" algn="ctr">
                <a:solidFill>
                  <a:srgbClr val="4472C4"/>
                </a:solidFill>
                <a:prstDash val="solid"/>
                <a:miter lim="800000"/>
                <a:tailEnd type="triangle"/>
              </a:ln>
              <a:effectLst/>
            </p:spPr>
          </p:cxnSp>
          <p:sp>
            <p:nvSpPr>
              <p:cNvPr id="52" name="TextBox 51">
                <a:extLst>
                  <a:ext uri="{FF2B5EF4-FFF2-40B4-BE49-F238E27FC236}">
                    <a16:creationId xmlns:a16="http://schemas.microsoft.com/office/drawing/2014/main" id="{F7109F27-38A8-4DCB-B435-7EF3685CD832}"/>
                  </a:ext>
                </a:extLst>
              </p:cNvPr>
              <p:cNvSpPr txBox="1"/>
              <p:nvPr/>
            </p:nvSpPr>
            <p:spPr>
              <a:xfrm>
                <a:off x="2766703" y="1357606"/>
                <a:ext cx="112076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rPr>
                  <a:t>Encoding,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rPr>
                  <a:t>Decoding</a:t>
                </a:r>
                <a:endParaRPr kumimoji="0" lang="ko-KR" altLang="en-US"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endParaRPr>
              </a:p>
            </p:txBody>
          </p:sp>
          <p:sp>
            <p:nvSpPr>
              <p:cNvPr id="53" name="TextBox 52">
                <a:extLst>
                  <a:ext uri="{FF2B5EF4-FFF2-40B4-BE49-F238E27FC236}">
                    <a16:creationId xmlns:a16="http://schemas.microsoft.com/office/drawing/2014/main" id="{FC5431B9-8BBD-46B0-AFF3-B1FB7DA2D6ED}"/>
                  </a:ext>
                </a:extLst>
              </p:cNvPr>
              <p:cNvSpPr txBox="1"/>
              <p:nvPr/>
            </p:nvSpPr>
            <p:spPr>
              <a:xfrm>
                <a:off x="5379584" y="2911933"/>
                <a:ext cx="1067708" cy="58477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B050"/>
                    </a:solidFill>
                    <a:effectLst/>
                    <a:uLnTx/>
                    <a:uFillTx/>
                    <a:latin typeface="맑은 고딕" panose="020F0502020204030204"/>
                    <a:ea typeface="맑은 고딕" panose="020B0503020000020004" pitchFamily="50" charset="-127"/>
                  </a:rPr>
                  <a:t>Up sampling</a:t>
                </a:r>
                <a:endParaRPr kumimoji="0" lang="ko-KR" altLang="en-US" sz="1600" b="0" i="0" u="none" strike="noStrike" kern="0" cap="none" spc="0" normalizeH="0" baseline="0" noProof="0" dirty="0">
                  <a:ln>
                    <a:noFill/>
                  </a:ln>
                  <a:solidFill>
                    <a:srgbClr val="00B050"/>
                  </a:solidFill>
                  <a:effectLst/>
                  <a:uLnTx/>
                  <a:uFillTx/>
                  <a:latin typeface="맑은 고딕" panose="020F0502020204030204"/>
                  <a:ea typeface="맑은 고딕" panose="020B0503020000020004" pitchFamily="50" charset="-127"/>
                </a:endParaRPr>
              </a:p>
            </p:txBody>
          </p:sp>
          <p:cxnSp>
            <p:nvCxnSpPr>
              <p:cNvPr id="54" name="직선 화살표 연결선 53">
                <a:extLst>
                  <a:ext uri="{FF2B5EF4-FFF2-40B4-BE49-F238E27FC236}">
                    <a16:creationId xmlns:a16="http://schemas.microsoft.com/office/drawing/2014/main" id="{C24FD1BF-6A27-4E2D-AAF4-98F2A4E7C8E7}"/>
                  </a:ext>
                </a:extLst>
              </p:cNvPr>
              <p:cNvCxnSpPr>
                <a:cxnSpLocks/>
                <a:stCxn id="65" idx="3"/>
              </p:cNvCxnSpPr>
              <p:nvPr/>
            </p:nvCxnSpPr>
            <p:spPr>
              <a:xfrm>
                <a:off x="5089363" y="3602663"/>
                <a:ext cx="1605482" cy="0"/>
              </a:xfrm>
              <a:prstGeom prst="straightConnector1">
                <a:avLst/>
              </a:prstGeom>
              <a:noFill/>
              <a:ln w="6350" cap="flat" cmpd="sng" algn="ctr">
                <a:solidFill>
                  <a:srgbClr val="70AD47"/>
                </a:solidFill>
                <a:prstDash val="solid"/>
                <a:miter lim="800000"/>
                <a:tailEnd type="triangle"/>
              </a:ln>
              <a:effectLst/>
            </p:spPr>
          </p:cxnSp>
          <p:cxnSp>
            <p:nvCxnSpPr>
              <p:cNvPr id="55" name="직선 화살표 연결선 54">
                <a:extLst>
                  <a:ext uri="{FF2B5EF4-FFF2-40B4-BE49-F238E27FC236}">
                    <a16:creationId xmlns:a16="http://schemas.microsoft.com/office/drawing/2014/main" id="{F9970950-C3BD-4DDE-B57E-4CF9EFE9CF1A}"/>
                  </a:ext>
                </a:extLst>
              </p:cNvPr>
              <p:cNvCxnSpPr>
                <a:cxnSpLocks/>
              </p:cNvCxnSpPr>
              <p:nvPr/>
            </p:nvCxnSpPr>
            <p:spPr>
              <a:xfrm>
                <a:off x="5045157" y="5078710"/>
                <a:ext cx="1605482" cy="0"/>
              </a:xfrm>
              <a:prstGeom prst="straightConnector1">
                <a:avLst/>
              </a:prstGeom>
              <a:noFill/>
              <a:ln w="6350" cap="flat" cmpd="sng" algn="ctr">
                <a:solidFill>
                  <a:srgbClr val="70AD47"/>
                </a:solidFill>
                <a:prstDash val="solid"/>
                <a:miter lim="800000"/>
                <a:tailEnd type="triangle"/>
              </a:ln>
              <a:effectLst/>
            </p:spPr>
          </p:cxnSp>
          <p:pic>
            <p:nvPicPr>
              <p:cNvPr id="56" name="그림 55">
                <a:extLst>
                  <a:ext uri="{FF2B5EF4-FFF2-40B4-BE49-F238E27FC236}">
                    <a16:creationId xmlns:a16="http://schemas.microsoft.com/office/drawing/2014/main" id="{FE99AE94-FFEF-4357-BC17-EA52052940B8}"/>
                  </a:ext>
                </a:extLst>
              </p:cNvPr>
              <p:cNvPicPr>
                <a:picLocks/>
              </p:cNvPicPr>
              <p:nvPr/>
            </p:nvPicPr>
            <p:blipFill rotWithShape="1">
              <a:blip r:embed="rId2">
                <a:duotone>
                  <a:srgbClr val="70AD47">
                    <a:shade val="45000"/>
                    <a:satMod val="135000"/>
                  </a:srgbClr>
                  <a:prstClr val="white"/>
                </a:duotone>
                <a:extLst>
                  <a:ext uri="{28A0092B-C50C-407E-A947-70E740481C1C}">
                    <a14:useLocalDpi xmlns:a14="http://schemas.microsoft.com/office/drawing/2010/main" val="0"/>
                  </a:ext>
                </a:extLst>
              </a:blip>
              <a:srcRect l="12241" t="19843" r="7293" b="25400"/>
              <a:stretch/>
            </p:blipFill>
            <p:spPr>
              <a:xfrm>
                <a:off x="6745966" y="3084697"/>
                <a:ext cx="1067720" cy="857032"/>
              </a:xfrm>
              <a:prstGeom prst="rect">
                <a:avLst/>
              </a:prstGeom>
            </p:spPr>
          </p:pic>
          <p:pic>
            <p:nvPicPr>
              <p:cNvPr id="57" name="그림 56">
                <a:extLst>
                  <a:ext uri="{FF2B5EF4-FFF2-40B4-BE49-F238E27FC236}">
                    <a16:creationId xmlns:a16="http://schemas.microsoft.com/office/drawing/2014/main" id="{437696D3-6A6D-4F79-B62A-73123E519DBF}"/>
                  </a:ext>
                </a:extLst>
              </p:cNvPr>
              <p:cNvPicPr>
                <a:picLocks/>
              </p:cNvPicPr>
              <p:nvPr/>
            </p:nvPicPr>
            <p:blipFill rotWithShape="1">
              <a:blip r:embed="rId2">
                <a:duotone>
                  <a:srgbClr val="FFC000">
                    <a:shade val="45000"/>
                    <a:satMod val="135000"/>
                  </a:srgbClr>
                  <a:prstClr val="white"/>
                </a:duotone>
                <a:extLst>
                  <a:ext uri="{28A0092B-C50C-407E-A947-70E740481C1C}">
                    <a14:useLocalDpi xmlns:a14="http://schemas.microsoft.com/office/drawing/2010/main" val="0"/>
                  </a:ext>
                </a:extLst>
              </a:blip>
              <a:srcRect l="12241" t="19843" r="7293" b="25400"/>
              <a:stretch/>
            </p:blipFill>
            <p:spPr>
              <a:xfrm>
                <a:off x="6745966" y="4643361"/>
                <a:ext cx="1067720" cy="857032"/>
              </a:xfrm>
              <a:prstGeom prst="rect">
                <a:avLst/>
              </a:prstGeom>
            </p:spPr>
          </p:pic>
          <p:sp>
            <p:nvSpPr>
              <p:cNvPr id="58" name="직사각형 57">
                <a:extLst>
                  <a:ext uri="{FF2B5EF4-FFF2-40B4-BE49-F238E27FC236}">
                    <a16:creationId xmlns:a16="http://schemas.microsoft.com/office/drawing/2014/main" id="{2F218699-EFAB-4888-98BC-5272287132A6}"/>
                  </a:ext>
                </a:extLst>
              </p:cNvPr>
              <p:cNvSpPr/>
              <p:nvPr/>
            </p:nvSpPr>
            <p:spPr>
              <a:xfrm>
                <a:off x="1330314" y="3108309"/>
                <a:ext cx="1067602" cy="857031"/>
              </a:xfrm>
              <a:prstGeom prst="rect">
                <a:avLst/>
              </a:prstGeom>
              <a:solidFill>
                <a:sysClr val="window" lastClr="FFFFFF"/>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pic>
            <p:nvPicPr>
              <p:cNvPr id="59" name="그림 58">
                <a:extLst>
                  <a:ext uri="{FF2B5EF4-FFF2-40B4-BE49-F238E27FC236}">
                    <a16:creationId xmlns:a16="http://schemas.microsoft.com/office/drawing/2014/main" id="{44CBD42C-47E1-4C64-9619-58C8E8FF5D22}"/>
                  </a:ext>
                </a:extLst>
              </p:cNvPr>
              <p:cNvPicPr>
                <a:picLocks/>
              </p:cNvPicPr>
              <p:nvPr/>
            </p:nvPicPr>
            <p:blipFill rotWithShape="1">
              <a:blip r:embed="rId4">
                <a:extLst>
                  <a:ext uri="{28A0092B-C50C-407E-A947-70E740481C1C}">
                    <a14:useLocalDpi xmlns:a14="http://schemas.microsoft.com/office/drawing/2010/main" val="0"/>
                  </a:ext>
                </a:extLst>
              </a:blip>
              <a:srcRect l="13817" t="17201" r="9175" b="28669"/>
              <a:stretch/>
            </p:blipFill>
            <p:spPr>
              <a:xfrm>
                <a:off x="1331533" y="3077030"/>
                <a:ext cx="1067719" cy="857032"/>
              </a:xfrm>
              <a:prstGeom prst="rect">
                <a:avLst/>
              </a:prstGeom>
            </p:spPr>
          </p:pic>
          <p:sp>
            <p:nvSpPr>
              <p:cNvPr id="60" name="TextBox 59">
                <a:extLst>
                  <a:ext uri="{FF2B5EF4-FFF2-40B4-BE49-F238E27FC236}">
                    <a16:creationId xmlns:a16="http://schemas.microsoft.com/office/drawing/2014/main" id="{D0EBD3E4-473F-428F-A147-570C79BAEE8E}"/>
                  </a:ext>
                </a:extLst>
              </p:cNvPr>
              <p:cNvSpPr txBox="1"/>
              <p:nvPr/>
            </p:nvSpPr>
            <p:spPr>
              <a:xfrm>
                <a:off x="2766702" y="2911933"/>
                <a:ext cx="112076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rPr>
                  <a:t>Encoding,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rPr>
                  <a:t>Decoding</a:t>
                </a:r>
                <a:endParaRPr kumimoji="0" lang="ko-KR" altLang="en-US"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endParaRPr>
              </a:p>
            </p:txBody>
          </p:sp>
          <p:sp>
            <p:nvSpPr>
              <p:cNvPr id="61" name="TextBox 60">
                <a:extLst>
                  <a:ext uri="{FF2B5EF4-FFF2-40B4-BE49-F238E27FC236}">
                    <a16:creationId xmlns:a16="http://schemas.microsoft.com/office/drawing/2014/main" id="{A7A57638-6168-4387-AE40-5DB72C77551E}"/>
                  </a:ext>
                </a:extLst>
              </p:cNvPr>
              <p:cNvSpPr txBox="1"/>
              <p:nvPr/>
            </p:nvSpPr>
            <p:spPr>
              <a:xfrm>
                <a:off x="2766702" y="4481296"/>
                <a:ext cx="112076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rPr>
                  <a:t>Encoding,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rPr>
                  <a:t>Decoding</a:t>
                </a:r>
                <a:endParaRPr kumimoji="0" lang="ko-KR" altLang="en-US"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endParaRPr>
              </a:p>
            </p:txBody>
          </p:sp>
          <p:sp>
            <p:nvSpPr>
              <p:cNvPr id="62" name="TextBox 61">
                <a:extLst>
                  <a:ext uri="{FF2B5EF4-FFF2-40B4-BE49-F238E27FC236}">
                    <a16:creationId xmlns:a16="http://schemas.microsoft.com/office/drawing/2014/main" id="{130655ED-ECDD-4E19-BBF2-D3A9E12A13A6}"/>
                  </a:ext>
                </a:extLst>
              </p:cNvPr>
              <p:cNvSpPr txBox="1"/>
              <p:nvPr/>
            </p:nvSpPr>
            <p:spPr>
              <a:xfrm>
                <a:off x="5379584" y="4481295"/>
                <a:ext cx="1067708" cy="58477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B050"/>
                    </a:solidFill>
                    <a:effectLst/>
                    <a:uLnTx/>
                    <a:uFillTx/>
                    <a:latin typeface="맑은 고딕" panose="020F0502020204030204"/>
                    <a:ea typeface="맑은 고딕" panose="020B0503020000020004" pitchFamily="50" charset="-127"/>
                  </a:rPr>
                  <a:t>Up sampling</a:t>
                </a:r>
                <a:endParaRPr kumimoji="0" lang="ko-KR" altLang="en-US" sz="1600" b="0" i="0" u="none" strike="noStrike" kern="0" cap="none" spc="0" normalizeH="0" baseline="0" noProof="0" dirty="0">
                  <a:ln>
                    <a:noFill/>
                  </a:ln>
                  <a:solidFill>
                    <a:srgbClr val="00B050"/>
                  </a:solidFill>
                  <a:effectLst/>
                  <a:uLnTx/>
                  <a:uFillTx/>
                  <a:latin typeface="맑은 고딕" panose="020F0502020204030204"/>
                  <a:ea typeface="맑은 고딕" panose="020B0503020000020004" pitchFamily="50" charset="-127"/>
                </a:endParaRPr>
              </a:p>
            </p:txBody>
          </p:sp>
          <p:sp>
            <p:nvSpPr>
              <p:cNvPr id="63" name="직사각형 62">
                <a:extLst>
                  <a:ext uri="{FF2B5EF4-FFF2-40B4-BE49-F238E27FC236}">
                    <a16:creationId xmlns:a16="http://schemas.microsoft.com/office/drawing/2014/main" id="{5E6BEC76-A55D-46EF-BB80-8367F1A3553D}"/>
                  </a:ext>
                </a:extLst>
              </p:cNvPr>
              <p:cNvSpPr/>
              <p:nvPr/>
            </p:nvSpPr>
            <p:spPr>
              <a:xfrm>
                <a:off x="4043097" y="2963307"/>
                <a:ext cx="1067602" cy="857031"/>
              </a:xfrm>
              <a:prstGeom prst="rect">
                <a:avLst/>
              </a:prstGeom>
              <a:solidFill>
                <a:sysClr val="window" lastClr="FFFFFF"/>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64" name="직사각형 63">
                <a:extLst>
                  <a:ext uri="{FF2B5EF4-FFF2-40B4-BE49-F238E27FC236}">
                    <a16:creationId xmlns:a16="http://schemas.microsoft.com/office/drawing/2014/main" id="{9F270377-41AD-428A-ABFD-307AD6896813}"/>
                  </a:ext>
                </a:extLst>
              </p:cNvPr>
              <p:cNvSpPr/>
              <p:nvPr/>
            </p:nvSpPr>
            <p:spPr>
              <a:xfrm>
                <a:off x="4041885" y="4643361"/>
                <a:ext cx="1067602" cy="857031"/>
              </a:xfrm>
              <a:prstGeom prst="rect">
                <a:avLst/>
              </a:prstGeom>
              <a:solidFill>
                <a:sysClr val="window" lastClr="FFFFFF"/>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pic>
            <p:nvPicPr>
              <p:cNvPr id="65" name="그림 64">
                <a:extLst>
                  <a:ext uri="{FF2B5EF4-FFF2-40B4-BE49-F238E27FC236}">
                    <a16:creationId xmlns:a16="http://schemas.microsoft.com/office/drawing/2014/main" id="{C397D461-D702-45B2-8145-81CDA1BC2F60}"/>
                  </a:ext>
                </a:extLst>
              </p:cNvPr>
              <p:cNvPicPr>
                <a:picLocks/>
              </p:cNvPicPr>
              <p:nvPr/>
            </p:nvPicPr>
            <p:blipFill rotWithShape="1">
              <a:blip r:embed="rId4">
                <a:duotone>
                  <a:srgbClr val="4472C4">
                    <a:shade val="45000"/>
                    <a:satMod val="135000"/>
                  </a:srgbClr>
                  <a:prstClr val="white"/>
                </a:duotone>
                <a:extLst>
                  <a:ext uri="{28A0092B-C50C-407E-A947-70E740481C1C}">
                    <a14:useLocalDpi xmlns:a14="http://schemas.microsoft.com/office/drawing/2010/main" val="0"/>
                  </a:ext>
                </a:extLst>
              </a:blip>
              <a:srcRect l="13817" t="17201" r="9175" b="28669"/>
              <a:stretch/>
            </p:blipFill>
            <p:spPr>
              <a:xfrm>
                <a:off x="4021644" y="3174147"/>
                <a:ext cx="1067720" cy="857032"/>
              </a:xfrm>
              <a:prstGeom prst="rect">
                <a:avLst/>
              </a:prstGeom>
            </p:spPr>
          </p:pic>
          <p:pic>
            <p:nvPicPr>
              <p:cNvPr id="66" name="그림 65">
                <a:extLst>
                  <a:ext uri="{FF2B5EF4-FFF2-40B4-BE49-F238E27FC236}">
                    <a16:creationId xmlns:a16="http://schemas.microsoft.com/office/drawing/2014/main" id="{51D973A8-0A88-4F42-BCC2-0E99F0C27E5D}"/>
                  </a:ext>
                </a:extLst>
              </p:cNvPr>
              <p:cNvPicPr>
                <a:picLocks/>
              </p:cNvPicPr>
              <p:nvPr/>
            </p:nvPicPr>
            <p:blipFill rotWithShape="1">
              <a:blip r:embed="rId3">
                <a:duotone>
                  <a:srgbClr val="4472C4">
                    <a:shade val="45000"/>
                    <a:satMod val="135000"/>
                  </a:srgbClr>
                  <a:prstClr val="white"/>
                </a:duotone>
                <a:extLst>
                  <a:ext uri="{28A0092B-C50C-407E-A947-70E740481C1C}">
                    <a14:useLocalDpi xmlns:a14="http://schemas.microsoft.com/office/drawing/2010/main" val="0"/>
                  </a:ext>
                </a:extLst>
              </a:blip>
              <a:srcRect l="13817" t="18698" r="9174" b="27173"/>
              <a:stretch/>
            </p:blipFill>
            <p:spPr>
              <a:xfrm>
                <a:off x="4013192" y="4643361"/>
                <a:ext cx="1067720" cy="857032"/>
              </a:xfrm>
              <a:prstGeom prst="rect">
                <a:avLst/>
              </a:prstGeom>
            </p:spPr>
          </p:pic>
          <p:sp>
            <p:nvSpPr>
              <p:cNvPr id="67" name="TextBox 66">
                <a:extLst>
                  <a:ext uri="{FF2B5EF4-FFF2-40B4-BE49-F238E27FC236}">
                    <a16:creationId xmlns:a16="http://schemas.microsoft.com/office/drawing/2014/main" id="{2420BD76-C214-491C-BAFC-98745021B9F5}"/>
                  </a:ext>
                </a:extLst>
              </p:cNvPr>
              <p:cNvSpPr txBox="1"/>
              <p:nvPr/>
            </p:nvSpPr>
            <p:spPr>
              <a:xfrm>
                <a:off x="7156691" y="1512840"/>
                <a:ext cx="1276014"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WS-PSNR Calculation</a:t>
                </a:r>
                <a:endParaRPr kumimoji="0" lang="ko-KR" altLang="en-US" sz="1600" b="0"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sp>
            <p:nvSpPr>
              <p:cNvPr id="68" name="직사각형 67">
                <a:extLst>
                  <a:ext uri="{FF2B5EF4-FFF2-40B4-BE49-F238E27FC236}">
                    <a16:creationId xmlns:a16="http://schemas.microsoft.com/office/drawing/2014/main" id="{CE4AB68B-2C20-45C5-98B8-575858976710}"/>
                  </a:ext>
                </a:extLst>
              </p:cNvPr>
              <p:cNvSpPr/>
              <p:nvPr/>
            </p:nvSpPr>
            <p:spPr>
              <a:xfrm>
                <a:off x="4038199" y="1513736"/>
                <a:ext cx="1067602" cy="857031"/>
              </a:xfrm>
              <a:prstGeom prst="rect">
                <a:avLst/>
              </a:prstGeom>
              <a:solidFill>
                <a:sysClr val="window" lastClr="FFFFFF"/>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pic>
            <p:nvPicPr>
              <p:cNvPr id="69" name="그림 68">
                <a:extLst>
                  <a:ext uri="{FF2B5EF4-FFF2-40B4-BE49-F238E27FC236}">
                    <a16:creationId xmlns:a16="http://schemas.microsoft.com/office/drawing/2014/main" id="{5FAF1E35-0F3D-493B-A256-308E7FFFDDCD}"/>
                  </a:ext>
                </a:extLst>
              </p:cNvPr>
              <p:cNvPicPr>
                <a:picLocks/>
              </p:cNvPicPr>
              <p:nvPr/>
            </p:nvPicPr>
            <p:blipFill rotWithShape="1">
              <a:blip r:embed="rId2">
                <a:duotone>
                  <a:srgbClr val="4472C4">
                    <a:shade val="45000"/>
                    <a:satMod val="135000"/>
                  </a:srgbClr>
                  <a:prstClr val="white"/>
                </a:duotone>
                <a:extLst>
                  <a:ext uri="{28A0092B-C50C-407E-A947-70E740481C1C}">
                    <a14:useLocalDpi xmlns:a14="http://schemas.microsoft.com/office/drawing/2010/main" val="0"/>
                  </a:ext>
                </a:extLst>
              </a:blip>
              <a:srcRect l="12241" t="19843" r="7293" b="25400"/>
              <a:stretch/>
            </p:blipFill>
            <p:spPr>
              <a:xfrm>
                <a:off x="4041767" y="1515456"/>
                <a:ext cx="1067720" cy="857032"/>
              </a:xfrm>
              <a:prstGeom prst="rect">
                <a:avLst/>
              </a:prstGeom>
            </p:spPr>
          </p:pic>
        </p:grpSp>
        <p:sp>
          <p:nvSpPr>
            <p:cNvPr id="40" name="직사각형 39">
              <a:extLst>
                <a:ext uri="{FF2B5EF4-FFF2-40B4-BE49-F238E27FC236}">
                  <a16:creationId xmlns:a16="http://schemas.microsoft.com/office/drawing/2014/main" id="{3ED12577-AC42-4884-84FC-876787B9C290}"/>
                </a:ext>
              </a:extLst>
            </p:cNvPr>
            <p:cNvSpPr/>
            <p:nvPr/>
          </p:nvSpPr>
          <p:spPr>
            <a:xfrm>
              <a:off x="7406254" y="3174147"/>
              <a:ext cx="143489" cy="180266"/>
            </a:xfrm>
            <a:prstGeom prst="rect">
              <a:avLst/>
            </a:prstGeom>
            <a:solidFill>
              <a:sysClr val="window" lastClr="FFFFFF"/>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41" name="직사각형 40">
              <a:extLst>
                <a:ext uri="{FF2B5EF4-FFF2-40B4-BE49-F238E27FC236}">
                  <a16:creationId xmlns:a16="http://schemas.microsoft.com/office/drawing/2014/main" id="{68254526-FDC4-4188-8A5C-2D473A8CF6ED}"/>
                </a:ext>
              </a:extLst>
            </p:cNvPr>
            <p:cNvSpPr/>
            <p:nvPr/>
          </p:nvSpPr>
          <p:spPr>
            <a:xfrm>
              <a:off x="7432638" y="4834564"/>
              <a:ext cx="143489" cy="180266"/>
            </a:xfrm>
            <a:prstGeom prst="rect">
              <a:avLst/>
            </a:prstGeom>
            <a:solidFill>
              <a:sysClr val="window" lastClr="FFFFFF"/>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grpSp>
      <p:sp>
        <p:nvSpPr>
          <p:cNvPr id="70" name="TextBox 69">
            <a:extLst>
              <a:ext uri="{FF2B5EF4-FFF2-40B4-BE49-F238E27FC236}">
                <a16:creationId xmlns:a16="http://schemas.microsoft.com/office/drawing/2014/main" id="{CEDC3668-4ABD-44EA-B1DB-4A94DC823DC1}"/>
              </a:ext>
            </a:extLst>
          </p:cNvPr>
          <p:cNvSpPr txBox="1"/>
          <p:nvPr/>
        </p:nvSpPr>
        <p:spPr>
          <a:xfrm>
            <a:off x="2595636" y="5794060"/>
            <a:ext cx="4157164"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Ryu,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eun-seok</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Professor of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Gachon</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University</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61160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A66F44-63B9-4934-993B-0CD7DBEC20B1}"/>
              </a:ext>
            </a:extLst>
          </p:cNvPr>
          <p:cNvSpPr>
            <a:spLocks noGrp="1"/>
          </p:cNvSpPr>
          <p:nvPr>
            <p:ph type="title"/>
          </p:nvPr>
        </p:nvSpPr>
        <p:spPr/>
        <p:txBody>
          <a:bodyPr/>
          <a:lstStyle/>
          <a:p>
            <a:r>
              <a:rPr lang="en-US" altLang="ko-KR" sz="3600" kern="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Test Sequences </a:t>
            </a:r>
            <a:r>
              <a:rPr lang="en-US" altLang="ko-KR" sz="2000" kern="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(Defined by ISO/IEC MPEG Standard-I)</a:t>
            </a:r>
            <a:endParaRPr lang="ko-KR" altLang="en-US" dirty="0"/>
          </a:p>
        </p:txBody>
      </p:sp>
      <p:sp>
        <p:nvSpPr>
          <p:cNvPr id="3" name="바닥글 개체 틀 2">
            <a:extLst>
              <a:ext uri="{FF2B5EF4-FFF2-40B4-BE49-F238E27FC236}">
                <a16:creationId xmlns:a16="http://schemas.microsoft.com/office/drawing/2014/main" id="{11A1AB54-255D-4AC7-A993-9D8097A07EEE}"/>
              </a:ext>
            </a:extLst>
          </p:cNvPr>
          <p:cNvSpPr>
            <a:spLocks noGrp="1"/>
          </p:cNvSpPr>
          <p:nvPr>
            <p:ph type="ftr" sz="quarter" idx="10"/>
          </p:nvPr>
        </p:nvSpPr>
        <p:spPr/>
        <p:txBody>
          <a:bodyPr/>
          <a:lstStyle/>
          <a:p>
            <a:pPr>
              <a:defRPr/>
            </a:pPr>
            <a:r>
              <a:rPr lang="en-US" altLang="pl-PL"/>
              <a:t>21-19-0002-01-0000</a:t>
            </a:r>
          </a:p>
        </p:txBody>
      </p:sp>
      <p:sp>
        <p:nvSpPr>
          <p:cNvPr id="4" name="슬라이드 번호 개체 틀 3">
            <a:extLst>
              <a:ext uri="{FF2B5EF4-FFF2-40B4-BE49-F238E27FC236}">
                <a16:creationId xmlns:a16="http://schemas.microsoft.com/office/drawing/2014/main" id="{D9AAA31F-FB96-4194-A3B2-FAB960F49F3B}"/>
              </a:ext>
            </a:extLst>
          </p:cNvPr>
          <p:cNvSpPr>
            <a:spLocks noGrp="1"/>
          </p:cNvSpPr>
          <p:nvPr>
            <p:ph type="sldNum" sz="quarter" idx="11"/>
          </p:nvPr>
        </p:nvSpPr>
        <p:spPr/>
        <p:txBody>
          <a:bodyPr/>
          <a:lstStyle/>
          <a:p>
            <a:pPr>
              <a:defRPr/>
            </a:pPr>
            <a:fld id="{4CF27402-2C48-4A31-90B3-0422C1082987}" type="slidenum">
              <a:rPr lang="en-US" altLang="pl-PL" smtClean="0"/>
              <a:pPr>
                <a:defRPr/>
              </a:pPr>
              <a:t>15</a:t>
            </a:fld>
            <a:endParaRPr lang="en-US" altLang="pl-PL" dirty="0"/>
          </a:p>
        </p:txBody>
      </p:sp>
      <p:sp>
        <p:nvSpPr>
          <p:cNvPr id="5" name="TextBox 4">
            <a:extLst>
              <a:ext uri="{FF2B5EF4-FFF2-40B4-BE49-F238E27FC236}">
                <a16:creationId xmlns:a16="http://schemas.microsoft.com/office/drawing/2014/main" id="{351C7843-A4B6-41E7-B708-F494520F3A95}"/>
              </a:ext>
            </a:extLst>
          </p:cNvPr>
          <p:cNvSpPr txBox="1"/>
          <p:nvPr/>
        </p:nvSpPr>
        <p:spPr>
          <a:xfrm>
            <a:off x="1693958" y="4357389"/>
            <a:ext cx="1279504" cy="369332"/>
          </a:xfrm>
          <a:prstGeom prst="rect">
            <a:avLst/>
          </a:prstGeom>
          <a:noFill/>
        </p:spPr>
        <p:txBody>
          <a:bodyPr wrap="square" rtlCol="0">
            <a:spAutoFit/>
          </a:bodyPr>
          <a:lstStyle/>
          <a:p>
            <a:r>
              <a:rPr lang="en-US" altLang="ko-KR" dirty="0">
                <a:latin typeface="Arial" panose="020B0604020202020204" pitchFamily="34" charset="0"/>
                <a:cs typeface="Arial" panose="020B0604020202020204" pitchFamily="34" charset="0"/>
              </a:rPr>
              <a:t>- Gaslamp</a:t>
            </a:r>
            <a:endParaRPr lang="ko-KR" alt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7FCF909-3B11-482F-BD6C-DCDC07573047}"/>
              </a:ext>
            </a:extLst>
          </p:cNvPr>
          <p:cNvSpPr txBox="1"/>
          <p:nvPr/>
        </p:nvSpPr>
        <p:spPr>
          <a:xfrm>
            <a:off x="6125091" y="4357389"/>
            <a:ext cx="1279504" cy="369332"/>
          </a:xfrm>
          <a:prstGeom prst="rect">
            <a:avLst/>
          </a:prstGeom>
          <a:noFill/>
        </p:spPr>
        <p:txBody>
          <a:bodyPr wrap="square" rtlCol="0">
            <a:spAutoFit/>
          </a:bodyPr>
          <a:lstStyle/>
          <a:p>
            <a:r>
              <a:rPr lang="en-US" altLang="ko-KR" dirty="0">
                <a:latin typeface="Arial" panose="020B0604020202020204" pitchFamily="34" charset="0"/>
                <a:cs typeface="Arial" panose="020B0604020202020204" pitchFamily="34" charset="0"/>
              </a:rPr>
              <a:t>- </a:t>
            </a:r>
            <a:r>
              <a:rPr lang="en-US" altLang="ko-KR" dirty="0" err="1">
                <a:latin typeface="Arial" panose="020B0604020202020204" pitchFamily="34" charset="0"/>
                <a:cs typeface="Arial" panose="020B0604020202020204" pitchFamily="34" charset="0"/>
              </a:rPr>
              <a:t>KiteFlite</a:t>
            </a:r>
            <a:endParaRPr lang="ko-KR" altLang="en-US" dirty="0">
              <a:latin typeface="Arial" panose="020B0604020202020204" pitchFamily="34" charset="0"/>
              <a:cs typeface="Arial" panose="020B0604020202020204" pitchFamily="34" charset="0"/>
            </a:endParaRPr>
          </a:p>
        </p:txBody>
      </p:sp>
      <p:pic>
        <p:nvPicPr>
          <p:cNvPr id="7" name="그림 6">
            <a:extLst>
              <a:ext uri="{FF2B5EF4-FFF2-40B4-BE49-F238E27FC236}">
                <a16:creationId xmlns:a16="http://schemas.microsoft.com/office/drawing/2014/main" id="{EA37D82A-080F-49A3-BB6E-7A3DD0D68350}"/>
              </a:ext>
            </a:extLst>
          </p:cNvPr>
          <p:cNvPicPr>
            <a:picLocks noChangeAspect="1"/>
          </p:cNvPicPr>
          <p:nvPr/>
        </p:nvPicPr>
        <p:blipFill>
          <a:blip r:embed="rId2"/>
          <a:stretch>
            <a:fillRect/>
          </a:stretch>
        </p:blipFill>
        <p:spPr>
          <a:xfrm>
            <a:off x="265834" y="2037920"/>
            <a:ext cx="4259080" cy="2129540"/>
          </a:xfrm>
          <a:prstGeom prst="rect">
            <a:avLst/>
          </a:prstGeom>
        </p:spPr>
      </p:pic>
      <p:pic>
        <p:nvPicPr>
          <p:cNvPr id="8" name="그림 7">
            <a:extLst>
              <a:ext uri="{FF2B5EF4-FFF2-40B4-BE49-F238E27FC236}">
                <a16:creationId xmlns:a16="http://schemas.microsoft.com/office/drawing/2014/main" id="{2AE87B27-A07E-4DE5-877B-11F6419479D6}"/>
              </a:ext>
            </a:extLst>
          </p:cNvPr>
          <p:cNvPicPr>
            <a:picLocks noChangeAspect="1"/>
          </p:cNvPicPr>
          <p:nvPr/>
        </p:nvPicPr>
        <p:blipFill>
          <a:blip r:embed="rId3"/>
          <a:stretch>
            <a:fillRect/>
          </a:stretch>
        </p:blipFill>
        <p:spPr>
          <a:xfrm>
            <a:off x="4635304" y="2037920"/>
            <a:ext cx="4259079" cy="2129540"/>
          </a:xfrm>
          <a:prstGeom prst="rect">
            <a:avLst/>
          </a:prstGeom>
        </p:spPr>
      </p:pic>
      <p:sp>
        <p:nvSpPr>
          <p:cNvPr id="9" name="TextBox 8">
            <a:extLst>
              <a:ext uri="{FF2B5EF4-FFF2-40B4-BE49-F238E27FC236}">
                <a16:creationId xmlns:a16="http://schemas.microsoft.com/office/drawing/2014/main" id="{D3BB35B6-A323-4186-93A8-7428CADD0BCC}"/>
              </a:ext>
            </a:extLst>
          </p:cNvPr>
          <p:cNvSpPr txBox="1"/>
          <p:nvPr/>
        </p:nvSpPr>
        <p:spPr>
          <a:xfrm>
            <a:off x="2498791" y="5849279"/>
            <a:ext cx="4157164" cy="276999"/>
          </a:xfrm>
          <a:prstGeom prst="rect">
            <a:avLst/>
          </a:prstGeom>
          <a:noFill/>
        </p:spPr>
        <p:txBody>
          <a:bodyPr wrap="none" rtlCol="0">
            <a:spAutoFit/>
          </a:bodyPr>
          <a:lstStyle/>
          <a:p>
            <a:pPr algn="ctr"/>
            <a:r>
              <a:rPr lang="en-US" altLang="ko-KR" sz="1200" dirty="0">
                <a:latin typeface="Times New Roman" panose="02020603050405020304" pitchFamily="18" charset="0"/>
                <a:cs typeface="Times New Roman" panose="02020603050405020304" pitchFamily="18" charset="0"/>
              </a:rPr>
              <a:t>※ Slide Source: Ryu, </a:t>
            </a:r>
            <a:r>
              <a:rPr lang="en-US" altLang="ko-KR" sz="1200" dirty="0" err="1">
                <a:latin typeface="Times New Roman" panose="02020603050405020304" pitchFamily="18" charset="0"/>
                <a:cs typeface="Times New Roman" panose="02020603050405020304" pitchFamily="18" charset="0"/>
              </a:rPr>
              <a:t>eun-seok</a:t>
            </a:r>
            <a:r>
              <a:rPr lang="en-US" altLang="ko-KR" sz="1200" dirty="0">
                <a:latin typeface="Times New Roman" panose="02020603050405020304" pitchFamily="18" charset="0"/>
                <a:cs typeface="Times New Roman" panose="02020603050405020304" pitchFamily="18" charset="0"/>
              </a:rPr>
              <a:t>, Professor of </a:t>
            </a:r>
            <a:r>
              <a:rPr lang="en-US" altLang="ko-KR" sz="1200" dirty="0" err="1">
                <a:latin typeface="Times New Roman" panose="02020603050405020304" pitchFamily="18" charset="0"/>
                <a:cs typeface="Times New Roman" panose="02020603050405020304" pitchFamily="18" charset="0"/>
              </a:rPr>
              <a:t>Gachon</a:t>
            </a:r>
            <a:r>
              <a:rPr lang="en-US" altLang="ko-KR" sz="1200" dirty="0">
                <a:latin typeface="Times New Roman" panose="02020603050405020304" pitchFamily="18" charset="0"/>
                <a:cs typeface="Times New Roman" panose="02020603050405020304" pitchFamily="18" charset="0"/>
              </a:rPr>
              <a:t> University</a:t>
            </a:r>
            <a:endParaRPr lang="ko-KR" alt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05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916414B-D9D2-4851-8862-F8749B25D13F}"/>
              </a:ext>
            </a:extLst>
          </p:cNvPr>
          <p:cNvSpPr>
            <a:spLocks noGrp="1"/>
          </p:cNvSpPr>
          <p:nvPr>
            <p:ph type="title"/>
          </p:nvPr>
        </p:nvSpPr>
        <p:spPr/>
        <p:txBody>
          <a:bodyPr/>
          <a:lstStyle/>
          <a:p>
            <a:r>
              <a:rPr lang="en-US" altLang="ko-KR" dirty="0"/>
              <a:t>Test Results – Plots (1/2)</a:t>
            </a:r>
            <a:endParaRPr lang="ko-KR" altLang="en-US" dirty="0"/>
          </a:p>
        </p:txBody>
      </p:sp>
      <p:sp>
        <p:nvSpPr>
          <p:cNvPr id="3" name="바닥글 개체 틀 2">
            <a:extLst>
              <a:ext uri="{FF2B5EF4-FFF2-40B4-BE49-F238E27FC236}">
                <a16:creationId xmlns:a16="http://schemas.microsoft.com/office/drawing/2014/main" id="{31ED05EF-1A03-4AAC-AE4F-C52A931AE0EC}"/>
              </a:ext>
            </a:extLst>
          </p:cNvPr>
          <p:cNvSpPr>
            <a:spLocks noGrp="1"/>
          </p:cNvSpPr>
          <p:nvPr>
            <p:ph type="ftr" sz="quarter" idx="10"/>
          </p:nvPr>
        </p:nvSpPr>
        <p:spPr/>
        <p:txBody>
          <a:bodyPr/>
          <a:lstStyle/>
          <a:p>
            <a:pPr>
              <a:defRPr/>
            </a:pPr>
            <a:r>
              <a:rPr lang="en-US" altLang="pl-PL"/>
              <a:t>21-19-0002-01-0000</a:t>
            </a:r>
          </a:p>
        </p:txBody>
      </p:sp>
      <p:sp>
        <p:nvSpPr>
          <p:cNvPr id="4" name="슬라이드 번호 개체 틀 3">
            <a:extLst>
              <a:ext uri="{FF2B5EF4-FFF2-40B4-BE49-F238E27FC236}">
                <a16:creationId xmlns:a16="http://schemas.microsoft.com/office/drawing/2014/main" id="{37056AEB-7BE6-442F-BCDD-C7E12AA623E3}"/>
              </a:ext>
            </a:extLst>
          </p:cNvPr>
          <p:cNvSpPr>
            <a:spLocks noGrp="1"/>
          </p:cNvSpPr>
          <p:nvPr>
            <p:ph type="sldNum" sz="quarter" idx="11"/>
          </p:nvPr>
        </p:nvSpPr>
        <p:spPr/>
        <p:txBody>
          <a:bodyPr/>
          <a:lstStyle/>
          <a:p>
            <a:pPr>
              <a:defRPr/>
            </a:pPr>
            <a:fld id="{4CF27402-2C48-4A31-90B3-0422C1082987}" type="slidenum">
              <a:rPr lang="en-US" altLang="pl-PL" smtClean="0"/>
              <a:pPr>
                <a:defRPr/>
              </a:pPr>
              <a:t>16</a:t>
            </a:fld>
            <a:endParaRPr lang="en-US" altLang="pl-PL" dirty="0"/>
          </a:p>
        </p:txBody>
      </p:sp>
      <p:graphicFrame>
        <p:nvGraphicFramePr>
          <p:cNvPr id="9" name="차트 8">
            <a:extLst>
              <a:ext uri="{FF2B5EF4-FFF2-40B4-BE49-F238E27FC236}">
                <a16:creationId xmlns:a16="http://schemas.microsoft.com/office/drawing/2014/main" id="{CD034742-033D-479D-B27E-F9F83B64F21E}"/>
              </a:ext>
            </a:extLst>
          </p:cNvPr>
          <p:cNvGraphicFramePr>
            <a:graphicFrameLocks/>
          </p:cNvGraphicFramePr>
          <p:nvPr>
            <p:extLst>
              <p:ext uri="{D42A27DB-BD31-4B8C-83A1-F6EECF244321}">
                <p14:modId xmlns:p14="http://schemas.microsoft.com/office/powerpoint/2010/main" val="1494937452"/>
              </p:ext>
            </p:extLst>
          </p:nvPr>
        </p:nvGraphicFramePr>
        <p:xfrm>
          <a:off x="3008434" y="914400"/>
          <a:ext cx="3054303" cy="48269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차트 9">
            <a:extLst>
              <a:ext uri="{FF2B5EF4-FFF2-40B4-BE49-F238E27FC236}">
                <a16:creationId xmlns:a16="http://schemas.microsoft.com/office/drawing/2014/main" id="{1B56E2A6-87FB-44DE-A58F-42587759FF68}"/>
              </a:ext>
            </a:extLst>
          </p:cNvPr>
          <p:cNvGraphicFramePr>
            <a:graphicFrameLocks/>
          </p:cNvGraphicFramePr>
          <p:nvPr>
            <p:extLst>
              <p:ext uri="{D42A27DB-BD31-4B8C-83A1-F6EECF244321}">
                <p14:modId xmlns:p14="http://schemas.microsoft.com/office/powerpoint/2010/main" val="3907621842"/>
              </p:ext>
            </p:extLst>
          </p:nvPr>
        </p:nvGraphicFramePr>
        <p:xfrm>
          <a:off x="5918394" y="914400"/>
          <a:ext cx="3054303" cy="4826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차트 10">
            <a:extLst>
              <a:ext uri="{FF2B5EF4-FFF2-40B4-BE49-F238E27FC236}">
                <a16:creationId xmlns:a16="http://schemas.microsoft.com/office/drawing/2014/main" id="{79C89E31-4E66-4B0D-8A16-8FF355B2279B}"/>
              </a:ext>
            </a:extLst>
          </p:cNvPr>
          <p:cNvGraphicFramePr>
            <a:graphicFrameLocks/>
          </p:cNvGraphicFramePr>
          <p:nvPr>
            <p:extLst>
              <p:ext uri="{D42A27DB-BD31-4B8C-83A1-F6EECF244321}">
                <p14:modId xmlns:p14="http://schemas.microsoft.com/office/powerpoint/2010/main" val="2409980085"/>
              </p:ext>
            </p:extLst>
          </p:nvPr>
        </p:nvGraphicFramePr>
        <p:xfrm>
          <a:off x="98474" y="914400"/>
          <a:ext cx="3054303" cy="48269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C1EEAC1B-34D9-44C9-AA0C-FF789B89559E}"/>
              </a:ext>
            </a:extLst>
          </p:cNvPr>
          <p:cNvSpPr txBox="1"/>
          <p:nvPr/>
        </p:nvSpPr>
        <p:spPr>
          <a:xfrm>
            <a:off x="2453515" y="5774260"/>
            <a:ext cx="4157164"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Ryu,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eun-seok</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Professor of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Gachon</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University</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809254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291BE1-CFAC-4964-AA34-F83C25846F6C}"/>
              </a:ext>
            </a:extLst>
          </p:cNvPr>
          <p:cNvSpPr>
            <a:spLocks noGrp="1"/>
          </p:cNvSpPr>
          <p:nvPr>
            <p:ph type="title"/>
          </p:nvPr>
        </p:nvSpPr>
        <p:spPr/>
        <p:txBody>
          <a:bodyPr/>
          <a:lstStyle/>
          <a:p>
            <a:r>
              <a:rPr lang="en-US" altLang="ko-KR" dirty="0"/>
              <a:t>Test Results – Plots (2/2)</a:t>
            </a:r>
            <a:endParaRPr lang="ko-KR" altLang="en-US" dirty="0"/>
          </a:p>
        </p:txBody>
      </p:sp>
      <p:sp>
        <p:nvSpPr>
          <p:cNvPr id="3" name="바닥글 개체 틀 2">
            <a:extLst>
              <a:ext uri="{FF2B5EF4-FFF2-40B4-BE49-F238E27FC236}">
                <a16:creationId xmlns:a16="http://schemas.microsoft.com/office/drawing/2014/main" id="{9B284873-BBB2-4131-8072-B40DF1D361C3}"/>
              </a:ext>
            </a:extLst>
          </p:cNvPr>
          <p:cNvSpPr>
            <a:spLocks noGrp="1"/>
          </p:cNvSpPr>
          <p:nvPr>
            <p:ph type="ftr" sz="quarter" idx="10"/>
          </p:nvPr>
        </p:nvSpPr>
        <p:spPr/>
        <p:txBody>
          <a:bodyPr/>
          <a:lstStyle/>
          <a:p>
            <a:pPr>
              <a:defRPr/>
            </a:pPr>
            <a:r>
              <a:rPr lang="en-US" altLang="pl-PL"/>
              <a:t>21-19-0002-01-0000</a:t>
            </a:r>
          </a:p>
        </p:txBody>
      </p:sp>
      <p:sp>
        <p:nvSpPr>
          <p:cNvPr id="4" name="슬라이드 번호 개체 틀 3">
            <a:extLst>
              <a:ext uri="{FF2B5EF4-FFF2-40B4-BE49-F238E27FC236}">
                <a16:creationId xmlns:a16="http://schemas.microsoft.com/office/drawing/2014/main" id="{0B0BD76F-F480-4B55-A963-354B158AF41F}"/>
              </a:ext>
            </a:extLst>
          </p:cNvPr>
          <p:cNvSpPr>
            <a:spLocks noGrp="1"/>
          </p:cNvSpPr>
          <p:nvPr>
            <p:ph type="sldNum" sz="quarter" idx="11"/>
          </p:nvPr>
        </p:nvSpPr>
        <p:spPr/>
        <p:txBody>
          <a:bodyPr/>
          <a:lstStyle/>
          <a:p>
            <a:pPr>
              <a:defRPr/>
            </a:pPr>
            <a:fld id="{4CF27402-2C48-4A31-90B3-0422C1082987}" type="slidenum">
              <a:rPr lang="en-US" altLang="pl-PL" smtClean="0"/>
              <a:pPr>
                <a:defRPr/>
              </a:pPr>
              <a:t>17</a:t>
            </a:fld>
            <a:endParaRPr lang="en-US" altLang="pl-PL" dirty="0"/>
          </a:p>
        </p:txBody>
      </p:sp>
      <p:graphicFrame>
        <p:nvGraphicFramePr>
          <p:cNvPr id="11" name="차트 10">
            <a:extLst>
              <a:ext uri="{FF2B5EF4-FFF2-40B4-BE49-F238E27FC236}">
                <a16:creationId xmlns:a16="http://schemas.microsoft.com/office/drawing/2014/main" id="{9EADF868-A895-4342-A765-5F65126E8CF8}"/>
              </a:ext>
            </a:extLst>
          </p:cNvPr>
          <p:cNvGraphicFramePr>
            <a:graphicFrameLocks/>
          </p:cNvGraphicFramePr>
          <p:nvPr>
            <p:extLst>
              <p:ext uri="{D42A27DB-BD31-4B8C-83A1-F6EECF244321}">
                <p14:modId xmlns:p14="http://schemas.microsoft.com/office/powerpoint/2010/main" val="3182108154"/>
              </p:ext>
            </p:extLst>
          </p:nvPr>
        </p:nvGraphicFramePr>
        <p:xfrm>
          <a:off x="266367" y="914401"/>
          <a:ext cx="2968560" cy="48445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차트 11">
            <a:extLst>
              <a:ext uri="{FF2B5EF4-FFF2-40B4-BE49-F238E27FC236}">
                <a16:creationId xmlns:a16="http://schemas.microsoft.com/office/drawing/2014/main" id="{00FEE093-D14B-4233-921E-876DA560F396}"/>
              </a:ext>
            </a:extLst>
          </p:cNvPr>
          <p:cNvGraphicFramePr>
            <a:graphicFrameLocks/>
          </p:cNvGraphicFramePr>
          <p:nvPr>
            <p:extLst>
              <p:ext uri="{D42A27DB-BD31-4B8C-83A1-F6EECF244321}">
                <p14:modId xmlns:p14="http://schemas.microsoft.com/office/powerpoint/2010/main" val="1974981118"/>
              </p:ext>
            </p:extLst>
          </p:nvPr>
        </p:nvGraphicFramePr>
        <p:xfrm>
          <a:off x="2946242" y="914402"/>
          <a:ext cx="3054303" cy="4820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차트 12">
            <a:extLst>
              <a:ext uri="{FF2B5EF4-FFF2-40B4-BE49-F238E27FC236}">
                <a16:creationId xmlns:a16="http://schemas.microsoft.com/office/drawing/2014/main" id="{E68F92D5-C076-49EF-8B0E-BC2BD3A14845}"/>
              </a:ext>
            </a:extLst>
          </p:cNvPr>
          <p:cNvGraphicFramePr>
            <a:graphicFrameLocks/>
          </p:cNvGraphicFramePr>
          <p:nvPr>
            <p:extLst>
              <p:ext uri="{D42A27DB-BD31-4B8C-83A1-F6EECF244321}">
                <p14:modId xmlns:p14="http://schemas.microsoft.com/office/powerpoint/2010/main" val="4176144303"/>
              </p:ext>
            </p:extLst>
          </p:nvPr>
        </p:nvGraphicFramePr>
        <p:xfrm>
          <a:off x="5856202" y="914400"/>
          <a:ext cx="3054303" cy="4820618"/>
        </p:xfrm>
        <a:graphic>
          <a:graphicData uri="http://schemas.openxmlformats.org/drawingml/2006/chart">
            <c:chart xmlns:c="http://schemas.openxmlformats.org/drawingml/2006/chart" xmlns:r="http://schemas.openxmlformats.org/officeDocument/2006/relationships" r:id="rId4"/>
          </a:graphicData>
        </a:graphic>
      </p:graphicFrame>
      <p:sp>
        <p:nvSpPr>
          <p:cNvPr id="14" name="화살표: 오른쪽 13">
            <a:extLst>
              <a:ext uri="{FF2B5EF4-FFF2-40B4-BE49-F238E27FC236}">
                <a16:creationId xmlns:a16="http://schemas.microsoft.com/office/drawing/2014/main" id="{9A990730-1090-45ED-B747-6DD3A87674B4}"/>
              </a:ext>
            </a:extLst>
          </p:cNvPr>
          <p:cNvSpPr/>
          <p:nvPr/>
        </p:nvSpPr>
        <p:spPr>
          <a:xfrm rot="10800000">
            <a:off x="8374174" y="1929912"/>
            <a:ext cx="434779" cy="351692"/>
          </a:xfrm>
          <a:prstGeom prst="rightArrow">
            <a:avLst/>
          </a:prstGeom>
          <a:solidFill>
            <a:srgbClr val="4472C4"/>
          </a:soli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5" name="타원 14">
            <a:extLst>
              <a:ext uri="{FF2B5EF4-FFF2-40B4-BE49-F238E27FC236}">
                <a16:creationId xmlns:a16="http://schemas.microsoft.com/office/drawing/2014/main" id="{0E050A05-F870-441A-BA1A-9EB500627C53}"/>
              </a:ext>
            </a:extLst>
          </p:cNvPr>
          <p:cNvSpPr/>
          <p:nvPr/>
        </p:nvSpPr>
        <p:spPr>
          <a:xfrm>
            <a:off x="7939395" y="1890348"/>
            <a:ext cx="434779" cy="430823"/>
          </a:xfrm>
          <a:prstGeom prst="ellips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6" name="TextBox 15">
            <a:extLst>
              <a:ext uri="{FF2B5EF4-FFF2-40B4-BE49-F238E27FC236}">
                <a16:creationId xmlns:a16="http://schemas.microsoft.com/office/drawing/2014/main" id="{55774199-5DA0-4F3A-ADC1-6F9B8A641A85}"/>
              </a:ext>
            </a:extLst>
          </p:cNvPr>
          <p:cNvSpPr txBox="1"/>
          <p:nvPr/>
        </p:nvSpPr>
        <p:spPr>
          <a:xfrm>
            <a:off x="2405723" y="5703162"/>
            <a:ext cx="4157164"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Ryu,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eun-seok</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Professor of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Gachon</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University</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54127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BF99D0-8233-41CF-883F-CECBFBF48BCF}"/>
              </a:ext>
            </a:extLst>
          </p:cNvPr>
          <p:cNvSpPr>
            <a:spLocks noGrp="1"/>
          </p:cNvSpPr>
          <p:nvPr>
            <p:ph type="title"/>
          </p:nvPr>
        </p:nvSpPr>
        <p:spPr/>
        <p:txBody>
          <a:bodyPr/>
          <a:lstStyle/>
          <a:p>
            <a:r>
              <a:rPr lang="en-US" altLang="ko-KR" dirty="0"/>
              <a:t>Test Results - Tables</a:t>
            </a:r>
            <a:endParaRPr lang="ko-KR" altLang="en-US" dirty="0"/>
          </a:p>
        </p:txBody>
      </p:sp>
      <p:sp>
        <p:nvSpPr>
          <p:cNvPr id="3" name="바닥글 개체 틀 2">
            <a:extLst>
              <a:ext uri="{FF2B5EF4-FFF2-40B4-BE49-F238E27FC236}">
                <a16:creationId xmlns:a16="http://schemas.microsoft.com/office/drawing/2014/main" id="{12F8B402-0EDB-4CE3-991A-627E840E7B01}"/>
              </a:ext>
            </a:extLst>
          </p:cNvPr>
          <p:cNvSpPr>
            <a:spLocks noGrp="1"/>
          </p:cNvSpPr>
          <p:nvPr>
            <p:ph type="ftr" sz="quarter" idx="10"/>
          </p:nvPr>
        </p:nvSpPr>
        <p:spPr/>
        <p:txBody>
          <a:bodyPr/>
          <a:lstStyle/>
          <a:p>
            <a:pPr>
              <a:defRPr/>
            </a:pPr>
            <a:r>
              <a:rPr lang="en-US" altLang="pl-PL"/>
              <a:t>21-19-0002-01-0000</a:t>
            </a:r>
          </a:p>
        </p:txBody>
      </p:sp>
      <p:sp>
        <p:nvSpPr>
          <p:cNvPr id="4" name="슬라이드 번호 개체 틀 3">
            <a:extLst>
              <a:ext uri="{FF2B5EF4-FFF2-40B4-BE49-F238E27FC236}">
                <a16:creationId xmlns:a16="http://schemas.microsoft.com/office/drawing/2014/main" id="{350D0732-739F-48D8-A969-2A308D2C779C}"/>
              </a:ext>
            </a:extLst>
          </p:cNvPr>
          <p:cNvSpPr>
            <a:spLocks noGrp="1"/>
          </p:cNvSpPr>
          <p:nvPr>
            <p:ph type="sldNum" sz="quarter" idx="11"/>
          </p:nvPr>
        </p:nvSpPr>
        <p:spPr/>
        <p:txBody>
          <a:bodyPr/>
          <a:lstStyle/>
          <a:p>
            <a:pPr>
              <a:defRPr/>
            </a:pPr>
            <a:fld id="{4CF27402-2C48-4A31-90B3-0422C1082987}" type="slidenum">
              <a:rPr lang="en-US" altLang="pl-PL" smtClean="0"/>
              <a:pPr>
                <a:defRPr/>
              </a:pPr>
              <a:t>18</a:t>
            </a:fld>
            <a:endParaRPr lang="en-US" altLang="pl-PL" dirty="0"/>
          </a:p>
        </p:txBody>
      </p:sp>
      <p:graphicFrame>
        <p:nvGraphicFramePr>
          <p:cNvPr id="13" name="표 12">
            <a:extLst>
              <a:ext uri="{FF2B5EF4-FFF2-40B4-BE49-F238E27FC236}">
                <a16:creationId xmlns:a16="http://schemas.microsoft.com/office/drawing/2014/main" id="{2907D831-7B3E-4C36-B55F-9AF1660DCEEB}"/>
              </a:ext>
            </a:extLst>
          </p:cNvPr>
          <p:cNvGraphicFramePr>
            <a:graphicFrameLocks noGrp="1"/>
          </p:cNvGraphicFramePr>
          <p:nvPr>
            <p:extLst>
              <p:ext uri="{D42A27DB-BD31-4B8C-83A1-F6EECF244321}">
                <p14:modId xmlns:p14="http://schemas.microsoft.com/office/powerpoint/2010/main" val="3388027150"/>
              </p:ext>
            </p:extLst>
          </p:nvPr>
        </p:nvGraphicFramePr>
        <p:xfrm>
          <a:off x="304900" y="3970236"/>
          <a:ext cx="8491532" cy="650012"/>
        </p:xfrm>
        <a:graphic>
          <a:graphicData uri="http://schemas.openxmlformats.org/drawingml/2006/table">
            <a:tbl>
              <a:tblPr/>
              <a:tblGrid>
                <a:gridCol w="546216">
                  <a:extLst>
                    <a:ext uri="{9D8B030D-6E8A-4147-A177-3AD203B41FA5}">
                      <a16:colId xmlns:a16="http://schemas.microsoft.com/office/drawing/2014/main" val="925327762"/>
                    </a:ext>
                  </a:extLst>
                </a:gridCol>
                <a:gridCol w="594910">
                  <a:extLst>
                    <a:ext uri="{9D8B030D-6E8A-4147-A177-3AD203B41FA5}">
                      <a16:colId xmlns:a16="http://schemas.microsoft.com/office/drawing/2014/main" val="2150220847"/>
                    </a:ext>
                  </a:extLst>
                </a:gridCol>
                <a:gridCol w="605844">
                  <a:extLst>
                    <a:ext uri="{9D8B030D-6E8A-4147-A177-3AD203B41FA5}">
                      <a16:colId xmlns:a16="http://schemas.microsoft.com/office/drawing/2014/main" val="957263538"/>
                    </a:ext>
                  </a:extLst>
                </a:gridCol>
                <a:gridCol w="613142">
                  <a:extLst>
                    <a:ext uri="{9D8B030D-6E8A-4147-A177-3AD203B41FA5}">
                      <a16:colId xmlns:a16="http://schemas.microsoft.com/office/drawing/2014/main" val="2739937000"/>
                    </a:ext>
                  </a:extLst>
                </a:gridCol>
                <a:gridCol w="613142">
                  <a:extLst>
                    <a:ext uri="{9D8B030D-6E8A-4147-A177-3AD203B41FA5}">
                      <a16:colId xmlns:a16="http://schemas.microsoft.com/office/drawing/2014/main" val="2855869569"/>
                    </a:ext>
                  </a:extLst>
                </a:gridCol>
                <a:gridCol w="641477">
                  <a:extLst>
                    <a:ext uri="{9D8B030D-6E8A-4147-A177-3AD203B41FA5}">
                      <a16:colId xmlns:a16="http://schemas.microsoft.com/office/drawing/2014/main" val="3533096213"/>
                    </a:ext>
                  </a:extLst>
                </a:gridCol>
                <a:gridCol w="584807">
                  <a:extLst>
                    <a:ext uri="{9D8B030D-6E8A-4147-A177-3AD203B41FA5}">
                      <a16:colId xmlns:a16="http://schemas.microsoft.com/office/drawing/2014/main" val="3248217881"/>
                    </a:ext>
                  </a:extLst>
                </a:gridCol>
                <a:gridCol w="613142">
                  <a:extLst>
                    <a:ext uri="{9D8B030D-6E8A-4147-A177-3AD203B41FA5}">
                      <a16:colId xmlns:a16="http://schemas.microsoft.com/office/drawing/2014/main" val="1994068120"/>
                    </a:ext>
                  </a:extLst>
                </a:gridCol>
                <a:gridCol w="613142">
                  <a:extLst>
                    <a:ext uri="{9D8B030D-6E8A-4147-A177-3AD203B41FA5}">
                      <a16:colId xmlns:a16="http://schemas.microsoft.com/office/drawing/2014/main" val="640029910"/>
                    </a:ext>
                  </a:extLst>
                </a:gridCol>
                <a:gridCol w="613142">
                  <a:extLst>
                    <a:ext uri="{9D8B030D-6E8A-4147-A177-3AD203B41FA5}">
                      <a16:colId xmlns:a16="http://schemas.microsoft.com/office/drawing/2014/main" val="2955311733"/>
                    </a:ext>
                  </a:extLst>
                </a:gridCol>
                <a:gridCol w="613142">
                  <a:extLst>
                    <a:ext uri="{9D8B030D-6E8A-4147-A177-3AD203B41FA5}">
                      <a16:colId xmlns:a16="http://schemas.microsoft.com/office/drawing/2014/main" val="2720885899"/>
                    </a:ext>
                  </a:extLst>
                </a:gridCol>
                <a:gridCol w="613142">
                  <a:extLst>
                    <a:ext uri="{9D8B030D-6E8A-4147-A177-3AD203B41FA5}">
                      <a16:colId xmlns:a16="http://schemas.microsoft.com/office/drawing/2014/main" val="3225950274"/>
                    </a:ext>
                  </a:extLst>
                </a:gridCol>
                <a:gridCol w="613142">
                  <a:extLst>
                    <a:ext uri="{9D8B030D-6E8A-4147-A177-3AD203B41FA5}">
                      <a16:colId xmlns:a16="http://schemas.microsoft.com/office/drawing/2014/main" val="1262314305"/>
                    </a:ext>
                  </a:extLst>
                </a:gridCol>
                <a:gridCol w="613142">
                  <a:extLst>
                    <a:ext uri="{9D8B030D-6E8A-4147-A177-3AD203B41FA5}">
                      <a16:colId xmlns:a16="http://schemas.microsoft.com/office/drawing/2014/main" val="4078292524"/>
                    </a:ext>
                  </a:extLst>
                </a:gridCol>
              </a:tblGrid>
              <a:tr h="160677">
                <a:tc row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KiteFlite</a:t>
                      </a:r>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51716.5760</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25398.2784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13574.6944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7249.1520</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27318.0352</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13142.3904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6670.8544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3308.9440</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8684.0704</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4290.9440</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2208.0320</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1092.8608</a:t>
                      </a:r>
                    </a:p>
                  </a:txBody>
                  <a:tcPr marL="7304" marR="7304" marT="7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94381291"/>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Y-WSPSNR</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44.1636</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41.5020</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38.7266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35.8644</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24.5208</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24.5100</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24.4673</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24.3705</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24.2303</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24.2066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24.1315</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23.9529</a:t>
                      </a:r>
                    </a:p>
                  </a:txBody>
                  <a:tcPr marL="7304" marR="7304" marT="730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2956420"/>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QP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76988548"/>
                  </a:ext>
                </a:extLst>
              </a:tr>
              <a:tr h="167981">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FPS 30</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FHD</a:t>
                      </a:r>
                    </a:p>
                  </a:txBody>
                  <a:tcPr marL="7304" marR="7304" marT="7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660568391"/>
                  </a:ext>
                </a:extLst>
              </a:tr>
            </a:tbl>
          </a:graphicData>
        </a:graphic>
      </p:graphicFrame>
      <p:graphicFrame>
        <p:nvGraphicFramePr>
          <p:cNvPr id="14" name="표 13">
            <a:extLst>
              <a:ext uri="{FF2B5EF4-FFF2-40B4-BE49-F238E27FC236}">
                <a16:creationId xmlns:a16="http://schemas.microsoft.com/office/drawing/2014/main" id="{73ABF54F-36EA-48D8-9992-F9161E6A1C68}"/>
              </a:ext>
            </a:extLst>
          </p:cNvPr>
          <p:cNvGraphicFramePr>
            <a:graphicFrameLocks noGrp="1"/>
          </p:cNvGraphicFramePr>
          <p:nvPr>
            <p:extLst>
              <p:ext uri="{D42A27DB-BD31-4B8C-83A1-F6EECF244321}">
                <p14:modId xmlns:p14="http://schemas.microsoft.com/office/powerpoint/2010/main" val="306705330"/>
              </p:ext>
            </p:extLst>
          </p:nvPr>
        </p:nvGraphicFramePr>
        <p:xfrm>
          <a:off x="304900" y="4702729"/>
          <a:ext cx="8491532" cy="650012"/>
        </p:xfrm>
        <a:graphic>
          <a:graphicData uri="http://schemas.openxmlformats.org/drawingml/2006/table">
            <a:tbl>
              <a:tblPr/>
              <a:tblGrid>
                <a:gridCol w="546216">
                  <a:extLst>
                    <a:ext uri="{9D8B030D-6E8A-4147-A177-3AD203B41FA5}">
                      <a16:colId xmlns:a16="http://schemas.microsoft.com/office/drawing/2014/main" val="3612118757"/>
                    </a:ext>
                  </a:extLst>
                </a:gridCol>
                <a:gridCol w="594910">
                  <a:extLst>
                    <a:ext uri="{9D8B030D-6E8A-4147-A177-3AD203B41FA5}">
                      <a16:colId xmlns:a16="http://schemas.microsoft.com/office/drawing/2014/main" val="1416501402"/>
                    </a:ext>
                  </a:extLst>
                </a:gridCol>
                <a:gridCol w="605844">
                  <a:extLst>
                    <a:ext uri="{9D8B030D-6E8A-4147-A177-3AD203B41FA5}">
                      <a16:colId xmlns:a16="http://schemas.microsoft.com/office/drawing/2014/main" val="3551938309"/>
                    </a:ext>
                  </a:extLst>
                </a:gridCol>
                <a:gridCol w="613142">
                  <a:extLst>
                    <a:ext uri="{9D8B030D-6E8A-4147-A177-3AD203B41FA5}">
                      <a16:colId xmlns:a16="http://schemas.microsoft.com/office/drawing/2014/main" val="319090588"/>
                    </a:ext>
                  </a:extLst>
                </a:gridCol>
                <a:gridCol w="613142">
                  <a:extLst>
                    <a:ext uri="{9D8B030D-6E8A-4147-A177-3AD203B41FA5}">
                      <a16:colId xmlns:a16="http://schemas.microsoft.com/office/drawing/2014/main" val="2704390082"/>
                    </a:ext>
                  </a:extLst>
                </a:gridCol>
                <a:gridCol w="650269">
                  <a:extLst>
                    <a:ext uri="{9D8B030D-6E8A-4147-A177-3AD203B41FA5}">
                      <a16:colId xmlns:a16="http://schemas.microsoft.com/office/drawing/2014/main" val="3352670863"/>
                    </a:ext>
                  </a:extLst>
                </a:gridCol>
                <a:gridCol w="576015">
                  <a:extLst>
                    <a:ext uri="{9D8B030D-6E8A-4147-A177-3AD203B41FA5}">
                      <a16:colId xmlns:a16="http://schemas.microsoft.com/office/drawing/2014/main" val="274204312"/>
                    </a:ext>
                  </a:extLst>
                </a:gridCol>
                <a:gridCol w="613142">
                  <a:extLst>
                    <a:ext uri="{9D8B030D-6E8A-4147-A177-3AD203B41FA5}">
                      <a16:colId xmlns:a16="http://schemas.microsoft.com/office/drawing/2014/main" val="207628814"/>
                    </a:ext>
                  </a:extLst>
                </a:gridCol>
                <a:gridCol w="613142">
                  <a:extLst>
                    <a:ext uri="{9D8B030D-6E8A-4147-A177-3AD203B41FA5}">
                      <a16:colId xmlns:a16="http://schemas.microsoft.com/office/drawing/2014/main" val="747629706"/>
                    </a:ext>
                  </a:extLst>
                </a:gridCol>
                <a:gridCol w="613142">
                  <a:extLst>
                    <a:ext uri="{9D8B030D-6E8A-4147-A177-3AD203B41FA5}">
                      <a16:colId xmlns:a16="http://schemas.microsoft.com/office/drawing/2014/main" val="1869764532"/>
                    </a:ext>
                  </a:extLst>
                </a:gridCol>
                <a:gridCol w="613142">
                  <a:extLst>
                    <a:ext uri="{9D8B030D-6E8A-4147-A177-3AD203B41FA5}">
                      <a16:colId xmlns:a16="http://schemas.microsoft.com/office/drawing/2014/main" val="1844357600"/>
                    </a:ext>
                  </a:extLst>
                </a:gridCol>
                <a:gridCol w="613142">
                  <a:extLst>
                    <a:ext uri="{9D8B030D-6E8A-4147-A177-3AD203B41FA5}">
                      <a16:colId xmlns:a16="http://schemas.microsoft.com/office/drawing/2014/main" val="3201600033"/>
                    </a:ext>
                  </a:extLst>
                </a:gridCol>
                <a:gridCol w="613142">
                  <a:extLst>
                    <a:ext uri="{9D8B030D-6E8A-4147-A177-3AD203B41FA5}">
                      <a16:colId xmlns:a16="http://schemas.microsoft.com/office/drawing/2014/main" val="566953260"/>
                    </a:ext>
                  </a:extLst>
                </a:gridCol>
                <a:gridCol w="613142">
                  <a:extLst>
                    <a:ext uri="{9D8B030D-6E8A-4147-A177-3AD203B41FA5}">
                      <a16:colId xmlns:a16="http://schemas.microsoft.com/office/drawing/2014/main" val="4055861884"/>
                    </a:ext>
                  </a:extLst>
                </a:gridCol>
              </a:tblGrid>
              <a:tr h="160677">
                <a:tc row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KiteFlite</a:t>
                      </a:r>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103433.15</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50796.557</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27149.389</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14498.304</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54636.07</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26284.781</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13341.709</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6617.888</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17368.141</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8581.888</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4416.064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2185.7216</a:t>
                      </a:r>
                    </a:p>
                  </a:txBody>
                  <a:tcPr marL="7304" marR="7304" marT="7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00752029"/>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Y-WSPSNR</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44.1636</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41.502</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38.7266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35.8644</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24.5208</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24.51</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24.4673</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24.3705</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24.2303</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24.2066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24.1315</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23.9529</a:t>
                      </a:r>
                    </a:p>
                  </a:txBody>
                  <a:tcPr marL="7304" marR="7304" marT="730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07516"/>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QP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49473308"/>
                  </a:ext>
                </a:extLst>
              </a:tr>
              <a:tr h="167981">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FPS 60</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FHD</a:t>
                      </a:r>
                    </a:p>
                  </a:txBody>
                  <a:tcPr marL="7304" marR="7304" marT="7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972565293"/>
                  </a:ext>
                </a:extLst>
              </a:tr>
            </a:tbl>
          </a:graphicData>
        </a:graphic>
      </p:graphicFrame>
      <p:graphicFrame>
        <p:nvGraphicFramePr>
          <p:cNvPr id="15" name="표 14">
            <a:extLst>
              <a:ext uri="{FF2B5EF4-FFF2-40B4-BE49-F238E27FC236}">
                <a16:creationId xmlns:a16="http://schemas.microsoft.com/office/drawing/2014/main" id="{A59EBE99-5A1C-4509-9772-F20DE070C52B}"/>
              </a:ext>
            </a:extLst>
          </p:cNvPr>
          <p:cNvGraphicFramePr>
            <a:graphicFrameLocks noGrp="1"/>
          </p:cNvGraphicFramePr>
          <p:nvPr>
            <p:extLst>
              <p:ext uri="{D42A27DB-BD31-4B8C-83A1-F6EECF244321}">
                <p14:modId xmlns:p14="http://schemas.microsoft.com/office/powerpoint/2010/main" val="256905645"/>
              </p:ext>
            </p:extLst>
          </p:nvPr>
        </p:nvGraphicFramePr>
        <p:xfrm>
          <a:off x="304900" y="5428509"/>
          <a:ext cx="8491532" cy="650012"/>
        </p:xfrm>
        <a:graphic>
          <a:graphicData uri="http://schemas.openxmlformats.org/drawingml/2006/table">
            <a:tbl>
              <a:tblPr/>
              <a:tblGrid>
                <a:gridCol w="546216">
                  <a:extLst>
                    <a:ext uri="{9D8B030D-6E8A-4147-A177-3AD203B41FA5}">
                      <a16:colId xmlns:a16="http://schemas.microsoft.com/office/drawing/2014/main" val="869863297"/>
                    </a:ext>
                  </a:extLst>
                </a:gridCol>
                <a:gridCol w="594910">
                  <a:extLst>
                    <a:ext uri="{9D8B030D-6E8A-4147-A177-3AD203B41FA5}">
                      <a16:colId xmlns:a16="http://schemas.microsoft.com/office/drawing/2014/main" val="1406465046"/>
                    </a:ext>
                  </a:extLst>
                </a:gridCol>
                <a:gridCol w="605844">
                  <a:extLst>
                    <a:ext uri="{9D8B030D-6E8A-4147-A177-3AD203B41FA5}">
                      <a16:colId xmlns:a16="http://schemas.microsoft.com/office/drawing/2014/main" val="3456345147"/>
                    </a:ext>
                  </a:extLst>
                </a:gridCol>
                <a:gridCol w="613142">
                  <a:extLst>
                    <a:ext uri="{9D8B030D-6E8A-4147-A177-3AD203B41FA5}">
                      <a16:colId xmlns:a16="http://schemas.microsoft.com/office/drawing/2014/main" val="1042118861"/>
                    </a:ext>
                  </a:extLst>
                </a:gridCol>
                <a:gridCol w="613142">
                  <a:extLst>
                    <a:ext uri="{9D8B030D-6E8A-4147-A177-3AD203B41FA5}">
                      <a16:colId xmlns:a16="http://schemas.microsoft.com/office/drawing/2014/main" val="1929652903"/>
                    </a:ext>
                  </a:extLst>
                </a:gridCol>
                <a:gridCol w="650269">
                  <a:extLst>
                    <a:ext uri="{9D8B030D-6E8A-4147-A177-3AD203B41FA5}">
                      <a16:colId xmlns:a16="http://schemas.microsoft.com/office/drawing/2014/main" val="1005290144"/>
                    </a:ext>
                  </a:extLst>
                </a:gridCol>
                <a:gridCol w="576015">
                  <a:extLst>
                    <a:ext uri="{9D8B030D-6E8A-4147-A177-3AD203B41FA5}">
                      <a16:colId xmlns:a16="http://schemas.microsoft.com/office/drawing/2014/main" val="1472069351"/>
                    </a:ext>
                  </a:extLst>
                </a:gridCol>
                <a:gridCol w="613142">
                  <a:extLst>
                    <a:ext uri="{9D8B030D-6E8A-4147-A177-3AD203B41FA5}">
                      <a16:colId xmlns:a16="http://schemas.microsoft.com/office/drawing/2014/main" val="1795581571"/>
                    </a:ext>
                  </a:extLst>
                </a:gridCol>
                <a:gridCol w="613142">
                  <a:extLst>
                    <a:ext uri="{9D8B030D-6E8A-4147-A177-3AD203B41FA5}">
                      <a16:colId xmlns:a16="http://schemas.microsoft.com/office/drawing/2014/main" val="2483240901"/>
                    </a:ext>
                  </a:extLst>
                </a:gridCol>
                <a:gridCol w="613142">
                  <a:extLst>
                    <a:ext uri="{9D8B030D-6E8A-4147-A177-3AD203B41FA5}">
                      <a16:colId xmlns:a16="http://schemas.microsoft.com/office/drawing/2014/main" val="1813635164"/>
                    </a:ext>
                  </a:extLst>
                </a:gridCol>
                <a:gridCol w="613142">
                  <a:extLst>
                    <a:ext uri="{9D8B030D-6E8A-4147-A177-3AD203B41FA5}">
                      <a16:colId xmlns:a16="http://schemas.microsoft.com/office/drawing/2014/main" val="2352736446"/>
                    </a:ext>
                  </a:extLst>
                </a:gridCol>
                <a:gridCol w="613142">
                  <a:extLst>
                    <a:ext uri="{9D8B030D-6E8A-4147-A177-3AD203B41FA5}">
                      <a16:colId xmlns:a16="http://schemas.microsoft.com/office/drawing/2014/main" val="2926937205"/>
                    </a:ext>
                  </a:extLst>
                </a:gridCol>
                <a:gridCol w="613142">
                  <a:extLst>
                    <a:ext uri="{9D8B030D-6E8A-4147-A177-3AD203B41FA5}">
                      <a16:colId xmlns:a16="http://schemas.microsoft.com/office/drawing/2014/main" val="1264160768"/>
                    </a:ext>
                  </a:extLst>
                </a:gridCol>
                <a:gridCol w="613142">
                  <a:extLst>
                    <a:ext uri="{9D8B030D-6E8A-4147-A177-3AD203B41FA5}">
                      <a16:colId xmlns:a16="http://schemas.microsoft.com/office/drawing/2014/main" val="1398316961"/>
                    </a:ext>
                  </a:extLst>
                </a:gridCol>
              </a:tblGrid>
              <a:tr h="160677">
                <a:tc row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dirty="0" err="1">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KiteFlite</a:t>
                      </a:r>
                      <a:endPar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1" i="0" u="none" strike="noStrike" dirty="0">
                          <a:solidFill>
                            <a:srgbClr val="C00000"/>
                          </a:solidFill>
                          <a:effectLst/>
                          <a:highlight>
                            <a:srgbClr val="FFFF00"/>
                          </a:highlight>
                          <a:latin typeface="Times New Roman" panose="02020603050405020304" pitchFamily="18" charset="0"/>
                          <a:ea typeface="맑은 고딕" panose="020B0503020000020004" pitchFamily="50" charset="-127"/>
                          <a:cs typeface="Times New Roman" panose="02020603050405020304" pitchFamily="18" charset="0"/>
                        </a:rPr>
                        <a:t>155149.73</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76194.835</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40724.083</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21747.456</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81954.106</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39427.171</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20012.563</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9926.832</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26052.211</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12872.832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6624.096</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3278.5824</a:t>
                      </a:r>
                    </a:p>
                  </a:txBody>
                  <a:tcPr marL="7304" marR="7304" marT="7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33897407"/>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Y-WSPSNR</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44.1636</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41.502</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38.7266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35.8644</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24.5208</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24.51</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24.4673</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24.3705</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24.2303</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24.2066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24.1315</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23.9529</a:t>
                      </a:r>
                    </a:p>
                  </a:txBody>
                  <a:tcPr marL="7304" marR="7304" marT="730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488708"/>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QP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9947571"/>
                  </a:ext>
                </a:extLst>
              </a:tr>
              <a:tr h="167981">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FPS 90</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FHD</a:t>
                      </a:r>
                    </a:p>
                  </a:txBody>
                  <a:tcPr marL="7304" marR="7304" marT="7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495879863"/>
                  </a:ext>
                </a:extLst>
              </a:tr>
            </a:tbl>
          </a:graphicData>
        </a:graphic>
      </p:graphicFrame>
      <p:graphicFrame>
        <p:nvGraphicFramePr>
          <p:cNvPr id="16" name="표 15">
            <a:extLst>
              <a:ext uri="{FF2B5EF4-FFF2-40B4-BE49-F238E27FC236}">
                <a16:creationId xmlns:a16="http://schemas.microsoft.com/office/drawing/2014/main" id="{B4F4698E-01C2-4409-BB5F-3B1E8649CF8B}"/>
              </a:ext>
            </a:extLst>
          </p:cNvPr>
          <p:cNvGraphicFramePr>
            <a:graphicFrameLocks noGrp="1"/>
          </p:cNvGraphicFramePr>
          <p:nvPr>
            <p:extLst>
              <p:ext uri="{D42A27DB-BD31-4B8C-83A1-F6EECF244321}">
                <p14:modId xmlns:p14="http://schemas.microsoft.com/office/powerpoint/2010/main" val="4117591310"/>
              </p:ext>
            </p:extLst>
          </p:nvPr>
        </p:nvGraphicFramePr>
        <p:xfrm>
          <a:off x="326234" y="1414422"/>
          <a:ext cx="8491532" cy="650012"/>
        </p:xfrm>
        <a:graphic>
          <a:graphicData uri="http://schemas.openxmlformats.org/drawingml/2006/table">
            <a:tbl>
              <a:tblPr/>
              <a:tblGrid>
                <a:gridCol w="518251">
                  <a:extLst>
                    <a:ext uri="{9D8B030D-6E8A-4147-A177-3AD203B41FA5}">
                      <a16:colId xmlns:a16="http://schemas.microsoft.com/office/drawing/2014/main" val="1750855141"/>
                    </a:ext>
                  </a:extLst>
                </a:gridCol>
                <a:gridCol w="622875">
                  <a:extLst>
                    <a:ext uri="{9D8B030D-6E8A-4147-A177-3AD203B41FA5}">
                      <a16:colId xmlns:a16="http://schemas.microsoft.com/office/drawing/2014/main" val="2876274353"/>
                    </a:ext>
                  </a:extLst>
                </a:gridCol>
                <a:gridCol w="605844">
                  <a:extLst>
                    <a:ext uri="{9D8B030D-6E8A-4147-A177-3AD203B41FA5}">
                      <a16:colId xmlns:a16="http://schemas.microsoft.com/office/drawing/2014/main" val="3672250458"/>
                    </a:ext>
                  </a:extLst>
                </a:gridCol>
                <a:gridCol w="613142">
                  <a:extLst>
                    <a:ext uri="{9D8B030D-6E8A-4147-A177-3AD203B41FA5}">
                      <a16:colId xmlns:a16="http://schemas.microsoft.com/office/drawing/2014/main" val="2501623889"/>
                    </a:ext>
                  </a:extLst>
                </a:gridCol>
                <a:gridCol w="613142">
                  <a:extLst>
                    <a:ext uri="{9D8B030D-6E8A-4147-A177-3AD203B41FA5}">
                      <a16:colId xmlns:a16="http://schemas.microsoft.com/office/drawing/2014/main" val="2548311979"/>
                    </a:ext>
                  </a:extLst>
                </a:gridCol>
                <a:gridCol w="613142">
                  <a:extLst>
                    <a:ext uri="{9D8B030D-6E8A-4147-A177-3AD203B41FA5}">
                      <a16:colId xmlns:a16="http://schemas.microsoft.com/office/drawing/2014/main" val="3207011753"/>
                    </a:ext>
                  </a:extLst>
                </a:gridCol>
                <a:gridCol w="613142">
                  <a:extLst>
                    <a:ext uri="{9D8B030D-6E8A-4147-A177-3AD203B41FA5}">
                      <a16:colId xmlns:a16="http://schemas.microsoft.com/office/drawing/2014/main" val="1865107013"/>
                    </a:ext>
                  </a:extLst>
                </a:gridCol>
                <a:gridCol w="613142">
                  <a:extLst>
                    <a:ext uri="{9D8B030D-6E8A-4147-A177-3AD203B41FA5}">
                      <a16:colId xmlns:a16="http://schemas.microsoft.com/office/drawing/2014/main" val="506429079"/>
                    </a:ext>
                  </a:extLst>
                </a:gridCol>
                <a:gridCol w="613142">
                  <a:extLst>
                    <a:ext uri="{9D8B030D-6E8A-4147-A177-3AD203B41FA5}">
                      <a16:colId xmlns:a16="http://schemas.microsoft.com/office/drawing/2014/main" val="3037827875"/>
                    </a:ext>
                  </a:extLst>
                </a:gridCol>
                <a:gridCol w="613142">
                  <a:extLst>
                    <a:ext uri="{9D8B030D-6E8A-4147-A177-3AD203B41FA5}">
                      <a16:colId xmlns:a16="http://schemas.microsoft.com/office/drawing/2014/main" val="340699036"/>
                    </a:ext>
                  </a:extLst>
                </a:gridCol>
                <a:gridCol w="613142">
                  <a:extLst>
                    <a:ext uri="{9D8B030D-6E8A-4147-A177-3AD203B41FA5}">
                      <a16:colId xmlns:a16="http://schemas.microsoft.com/office/drawing/2014/main" val="480047296"/>
                    </a:ext>
                  </a:extLst>
                </a:gridCol>
                <a:gridCol w="613142">
                  <a:extLst>
                    <a:ext uri="{9D8B030D-6E8A-4147-A177-3AD203B41FA5}">
                      <a16:colId xmlns:a16="http://schemas.microsoft.com/office/drawing/2014/main" val="1879157111"/>
                    </a:ext>
                  </a:extLst>
                </a:gridCol>
                <a:gridCol w="613142">
                  <a:extLst>
                    <a:ext uri="{9D8B030D-6E8A-4147-A177-3AD203B41FA5}">
                      <a16:colId xmlns:a16="http://schemas.microsoft.com/office/drawing/2014/main" val="2271252374"/>
                    </a:ext>
                  </a:extLst>
                </a:gridCol>
                <a:gridCol w="613142">
                  <a:extLst>
                    <a:ext uri="{9D8B030D-6E8A-4147-A177-3AD203B41FA5}">
                      <a16:colId xmlns:a16="http://schemas.microsoft.com/office/drawing/2014/main" val="1054259272"/>
                    </a:ext>
                  </a:extLst>
                </a:gridCol>
              </a:tblGrid>
              <a:tr h="160677">
                <a:tc row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Gaslamp</a:t>
                      </a:r>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13402.262</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7172.5312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3891.1872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2089.6224</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7011.4784</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3712.96</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1945.3984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1007.4144</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2463.2704</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1338.2368</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721.0432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379.36</a:t>
                      </a:r>
                    </a:p>
                  </a:txBody>
                  <a:tcPr marL="7304" marR="7304" marT="7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81827537"/>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Y-WSPSNR</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46.7672</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44.8655</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42.4664</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39.8424</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31.6334</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31.4593</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31.1189</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30.5803</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30.3217</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30.1526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29.8232</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29.2542</a:t>
                      </a:r>
                    </a:p>
                  </a:txBody>
                  <a:tcPr marL="7304" marR="7304" marT="730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170545"/>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QP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9875602"/>
                  </a:ext>
                </a:extLst>
              </a:tr>
              <a:tr h="167981">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FPS 30</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FHD</a:t>
                      </a:r>
                    </a:p>
                  </a:txBody>
                  <a:tcPr marL="7304" marR="7304" marT="7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16695100"/>
                  </a:ext>
                </a:extLst>
              </a:tr>
            </a:tbl>
          </a:graphicData>
        </a:graphic>
      </p:graphicFrame>
      <p:graphicFrame>
        <p:nvGraphicFramePr>
          <p:cNvPr id="17" name="표 16">
            <a:extLst>
              <a:ext uri="{FF2B5EF4-FFF2-40B4-BE49-F238E27FC236}">
                <a16:creationId xmlns:a16="http://schemas.microsoft.com/office/drawing/2014/main" id="{BB581032-110D-46F7-BC54-0C8129841BE8}"/>
              </a:ext>
            </a:extLst>
          </p:cNvPr>
          <p:cNvGraphicFramePr>
            <a:graphicFrameLocks noGrp="1"/>
          </p:cNvGraphicFramePr>
          <p:nvPr>
            <p:extLst>
              <p:ext uri="{D42A27DB-BD31-4B8C-83A1-F6EECF244321}">
                <p14:modId xmlns:p14="http://schemas.microsoft.com/office/powerpoint/2010/main" val="1132769789"/>
              </p:ext>
            </p:extLst>
          </p:nvPr>
        </p:nvGraphicFramePr>
        <p:xfrm>
          <a:off x="326234" y="2153575"/>
          <a:ext cx="8491532" cy="650012"/>
        </p:xfrm>
        <a:graphic>
          <a:graphicData uri="http://schemas.openxmlformats.org/drawingml/2006/table">
            <a:tbl>
              <a:tblPr/>
              <a:tblGrid>
                <a:gridCol w="518251">
                  <a:extLst>
                    <a:ext uri="{9D8B030D-6E8A-4147-A177-3AD203B41FA5}">
                      <a16:colId xmlns:a16="http://schemas.microsoft.com/office/drawing/2014/main" val="1134619844"/>
                    </a:ext>
                  </a:extLst>
                </a:gridCol>
                <a:gridCol w="622875">
                  <a:extLst>
                    <a:ext uri="{9D8B030D-6E8A-4147-A177-3AD203B41FA5}">
                      <a16:colId xmlns:a16="http://schemas.microsoft.com/office/drawing/2014/main" val="3747619432"/>
                    </a:ext>
                  </a:extLst>
                </a:gridCol>
                <a:gridCol w="605844">
                  <a:extLst>
                    <a:ext uri="{9D8B030D-6E8A-4147-A177-3AD203B41FA5}">
                      <a16:colId xmlns:a16="http://schemas.microsoft.com/office/drawing/2014/main" val="229963914"/>
                    </a:ext>
                  </a:extLst>
                </a:gridCol>
                <a:gridCol w="613142">
                  <a:extLst>
                    <a:ext uri="{9D8B030D-6E8A-4147-A177-3AD203B41FA5}">
                      <a16:colId xmlns:a16="http://schemas.microsoft.com/office/drawing/2014/main" val="2866229504"/>
                    </a:ext>
                  </a:extLst>
                </a:gridCol>
                <a:gridCol w="613142">
                  <a:extLst>
                    <a:ext uri="{9D8B030D-6E8A-4147-A177-3AD203B41FA5}">
                      <a16:colId xmlns:a16="http://schemas.microsoft.com/office/drawing/2014/main" val="3876733006"/>
                    </a:ext>
                  </a:extLst>
                </a:gridCol>
                <a:gridCol w="613142">
                  <a:extLst>
                    <a:ext uri="{9D8B030D-6E8A-4147-A177-3AD203B41FA5}">
                      <a16:colId xmlns:a16="http://schemas.microsoft.com/office/drawing/2014/main" val="3907602363"/>
                    </a:ext>
                  </a:extLst>
                </a:gridCol>
                <a:gridCol w="613142">
                  <a:extLst>
                    <a:ext uri="{9D8B030D-6E8A-4147-A177-3AD203B41FA5}">
                      <a16:colId xmlns:a16="http://schemas.microsoft.com/office/drawing/2014/main" val="556349837"/>
                    </a:ext>
                  </a:extLst>
                </a:gridCol>
                <a:gridCol w="613142">
                  <a:extLst>
                    <a:ext uri="{9D8B030D-6E8A-4147-A177-3AD203B41FA5}">
                      <a16:colId xmlns:a16="http://schemas.microsoft.com/office/drawing/2014/main" val="3267789558"/>
                    </a:ext>
                  </a:extLst>
                </a:gridCol>
                <a:gridCol w="613142">
                  <a:extLst>
                    <a:ext uri="{9D8B030D-6E8A-4147-A177-3AD203B41FA5}">
                      <a16:colId xmlns:a16="http://schemas.microsoft.com/office/drawing/2014/main" val="1758015704"/>
                    </a:ext>
                  </a:extLst>
                </a:gridCol>
                <a:gridCol w="613142">
                  <a:extLst>
                    <a:ext uri="{9D8B030D-6E8A-4147-A177-3AD203B41FA5}">
                      <a16:colId xmlns:a16="http://schemas.microsoft.com/office/drawing/2014/main" val="4277172764"/>
                    </a:ext>
                  </a:extLst>
                </a:gridCol>
                <a:gridCol w="613142">
                  <a:extLst>
                    <a:ext uri="{9D8B030D-6E8A-4147-A177-3AD203B41FA5}">
                      <a16:colId xmlns:a16="http://schemas.microsoft.com/office/drawing/2014/main" val="1601355085"/>
                    </a:ext>
                  </a:extLst>
                </a:gridCol>
                <a:gridCol w="613142">
                  <a:extLst>
                    <a:ext uri="{9D8B030D-6E8A-4147-A177-3AD203B41FA5}">
                      <a16:colId xmlns:a16="http://schemas.microsoft.com/office/drawing/2014/main" val="325729104"/>
                    </a:ext>
                  </a:extLst>
                </a:gridCol>
                <a:gridCol w="613142">
                  <a:extLst>
                    <a:ext uri="{9D8B030D-6E8A-4147-A177-3AD203B41FA5}">
                      <a16:colId xmlns:a16="http://schemas.microsoft.com/office/drawing/2014/main" val="3413152010"/>
                    </a:ext>
                  </a:extLst>
                </a:gridCol>
                <a:gridCol w="613142">
                  <a:extLst>
                    <a:ext uri="{9D8B030D-6E8A-4147-A177-3AD203B41FA5}">
                      <a16:colId xmlns:a16="http://schemas.microsoft.com/office/drawing/2014/main" val="1879318087"/>
                    </a:ext>
                  </a:extLst>
                </a:gridCol>
              </a:tblGrid>
              <a:tr h="160677">
                <a:tc row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Gaslamp</a:t>
                      </a:r>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26804.525</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14345.062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7782.3744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4179.2448</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14022.957</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7425.92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3890.7968</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2014.8288</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4926.5408</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2676.4736</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1442.0864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758.72</a:t>
                      </a:r>
                    </a:p>
                  </a:txBody>
                  <a:tcPr marL="7304" marR="7304" marT="7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39715116"/>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Y-WSPSNR</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46.7672</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44.8655</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42.4664</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39.8424</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31.6334</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31.4593</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31.1189</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30.5803</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30.3217</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30.1526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29.8232</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29.2542</a:t>
                      </a:r>
                    </a:p>
                  </a:txBody>
                  <a:tcPr marL="7304" marR="7304" marT="730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1951245"/>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QP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86929328"/>
                  </a:ext>
                </a:extLst>
              </a:tr>
              <a:tr h="167981">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FPS 60</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FHD</a:t>
                      </a:r>
                    </a:p>
                  </a:txBody>
                  <a:tcPr marL="7304" marR="7304" marT="7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4058100260"/>
                  </a:ext>
                </a:extLst>
              </a:tr>
            </a:tbl>
          </a:graphicData>
        </a:graphic>
      </p:graphicFrame>
      <p:graphicFrame>
        <p:nvGraphicFramePr>
          <p:cNvPr id="18" name="표 17">
            <a:extLst>
              <a:ext uri="{FF2B5EF4-FFF2-40B4-BE49-F238E27FC236}">
                <a16:creationId xmlns:a16="http://schemas.microsoft.com/office/drawing/2014/main" id="{9FA50224-3F35-4029-A9AF-5C1EBDE111A4}"/>
              </a:ext>
            </a:extLst>
          </p:cNvPr>
          <p:cNvGraphicFramePr>
            <a:graphicFrameLocks noGrp="1"/>
          </p:cNvGraphicFramePr>
          <p:nvPr>
            <p:extLst>
              <p:ext uri="{D42A27DB-BD31-4B8C-83A1-F6EECF244321}">
                <p14:modId xmlns:p14="http://schemas.microsoft.com/office/powerpoint/2010/main" val="4286361883"/>
              </p:ext>
            </p:extLst>
          </p:nvPr>
        </p:nvGraphicFramePr>
        <p:xfrm>
          <a:off x="326234" y="2892728"/>
          <a:ext cx="8491532" cy="650012"/>
        </p:xfrm>
        <a:graphic>
          <a:graphicData uri="http://schemas.openxmlformats.org/drawingml/2006/table">
            <a:tbl>
              <a:tblPr/>
              <a:tblGrid>
                <a:gridCol w="518251">
                  <a:extLst>
                    <a:ext uri="{9D8B030D-6E8A-4147-A177-3AD203B41FA5}">
                      <a16:colId xmlns:a16="http://schemas.microsoft.com/office/drawing/2014/main" val="474970849"/>
                    </a:ext>
                  </a:extLst>
                </a:gridCol>
                <a:gridCol w="622875">
                  <a:extLst>
                    <a:ext uri="{9D8B030D-6E8A-4147-A177-3AD203B41FA5}">
                      <a16:colId xmlns:a16="http://schemas.microsoft.com/office/drawing/2014/main" val="1156469115"/>
                    </a:ext>
                  </a:extLst>
                </a:gridCol>
                <a:gridCol w="605844">
                  <a:extLst>
                    <a:ext uri="{9D8B030D-6E8A-4147-A177-3AD203B41FA5}">
                      <a16:colId xmlns:a16="http://schemas.microsoft.com/office/drawing/2014/main" val="3442341803"/>
                    </a:ext>
                  </a:extLst>
                </a:gridCol>
                <a:gridCol w="613142">
                  <a:extLst>
                    <a:ext uri="{9D8B030D-6E8A-4147-A177-3AD203B41FA5}">
                      <a16:colId xmlns:a16="http://schemas.microsoft.com/office/drawing/2014/main" val="2680765695"/>
                    </a:ext>
                  </a:extLst>
                </a:gridCol>
                <a:gridCol w="613142">
                  <a:extLst>
                    <a:ext uri="{9D8B030D-6E8A-4147-A177-3AD203B41FA5}">
                      <a16:colId xmlns:a16="http://schemas.microsoft.com/office/drawing/2014/main" val="379515049"/>
                    </a:ext>
                  </a:extLst>
                </a:gridCol>
                <a:gridCol w="613142">
                  <a:extLst>
                    <a:ext uri="{9D8B030D-6E8A-4147-A177-3AD203B41FA5}">
                      <a16:colId xmlns:a16="http://schemas.microsoft.com/office/drawing/2014/main" val="2631346940"/>
                    </a:ext>
                  </a:extLst>
                </a:gridCol>
                <a:gridCol w="613142">
                  <a:extLst>
                    <a:ext uri="{9D8B030D-6E8A-4147-A177-3AD203B41FA5}">
                      <a16:colId xmlns:a16="http://schemas.microsoft.com/office/drawing/2014/main" val="3008653724"/>
                    </a:ext>
                  </a:extLst>
                </a:gridCol>
                <a:gridCol w="613142">
                  <a:extLst>
                    <a:ext uri="{9D8B030D-6E8A-4147-A177-3AD203B41FA5}">
                      <a16:colId xmlns:a16="http://schemas.microsoft.com/office/drawing/2014/main" val="981928655"/>
                    </a:ext>
                  </a:extLst>
                </a:gridCol>
                <a:gridCol w="613142">
                  <a:extLst>
                    <a:ext uri="{9D8B030D-6E8A-4147-A177-3AD203B41FA5}">
                      <a16:colId xmlns:a16="http://schemas.microsoft.com/office/drawing/2014/main" val="433071330"/>
                    </a:ext>
                  </a:extLst>
                </a:gridCol>
                <a:gridCol w="613142">
                  <a:extLst>
                    <a:ext uri="{9D8B030D-6E8A-4147-A177-3AD203B41FA5}">
                      <a16:colId xmlns:a16="http://schemas.microsoft.com/office/drawing/2014/main" val="71000181"/>
                    </a:ext>
                  </a:extLst>
                </a:gridCol>
                <a:gridCol w="613142">
                  <a:extLst>
                    <a:ext uri="{9D8B030D-6E8A-4147-A177-3AD203B41FA5}">
                      <a16:colId xmlns:a16="http://schemas.microsoft.com/office/drawing/2014/main" val="2873582021"/>
                    </a:ext>
                  </a:extLst>
                </a:gridCol>
                <a:gridCol w="613142">
                  <a:extLst>
                    <a:ext uri="{9D8B030D-6E8A-4147-A177-3AD203B41FA5}">
                      <a16:colId xmlns:a16="http://schemas.microsoft.com/office/drawing/2014/main" val="2722669951"/>
                    </a:ext>
                  </a:extLst>
                </a:gridCol>
                <a:gridCol w="613142">
                  <a:extLst>
                    <a:ext uri="{9D8B030D-6E8A-4147-A177-3AD203B41FA5}">
                      <a16:colId xmlns:a16="http://schemas.microsoft.com/office/drawing/2014/main" val="4119635977"/>
                    </a:ext>
                  </a:extLst>
                </a:gridCol>
                <a:gridCol w="613142">
                  <a:extLst>
                    <a:ext uri="{9D8B030D-6E8A-4147-A177-3AD203B41FA5}">
                      <a16:colId xmlns:a16="http://schemas.microsoft.com/office/drawing/2014/main" val="1856096364"/>
                    </a:ext>
                  </a:extLst>
                </a:gridCol>
              </a:tblGrid>
              <a:tr h="160677">
                <a:tc row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Gaslamp</a:t>
                      </a:r>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40206.787</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21517.594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11673.562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6268.8672</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21034.435</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11138.88</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5836.1952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3022.2432</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7389.8112</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4014.7104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2163.1296</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1138.08</a:t>
                      </a:r>
                    </a:p>
                  </a:txBody>
                  <a:tcPr marL="7304" marR="7304" marT="7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91335226"/>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Y-WSPSNR</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46.7672</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44.8655</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42.4664</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39.8424</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31.6334</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31.4593</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31.1189</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30.5803</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30.3217</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30.1526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29.8232</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29.2542</a:t>
                      </a:r>
                    </a:p>
                  </a:txBody>
                  <a:tcPr marL="7304" marR="7304" marT="730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237932"/>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QP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02399829"/>
                  </a:ext>
                </a:extLst>
              </a:tr>
              <a:tr h="167981">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FPS 90</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FHD</a:t>
                      </a:r>
                    </a:p>
                  </a:txBody>
                  <a:tcPr marL="7304" marR="7304" marT="7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325915679"/>
                  </a:ext>
                </a:extLst>
              </a:tr>
            </a:tbl>
          </a:graphicData>
        </a:graphic>
      </p:graphicFrame>
      <p:sp>
        <p:nvSpPr>
          <p:cNvPr id="19" name="TextBox 18">
            <a:extLst>
              <a:ext uri="{FF2B5EF4-FFF2-40B4-BE49-F238E27FC236}">
                <a16:creationId xmlns:a16="http://schemas.microsoft.com/office/drawing/2014/main" id="{EC6BD761-3987-4BED-B028-A407D4B1C918}"/>
              </a:ext>
            </a:extLst>
          </p:cNvPr>
          <p:cNvSpPr txBox="1"/>
          <p:nvPr/>
        </p:nvSpPr>
        <p:spPr>
          <a:xfrm>
            <a:off x="7538262" y="857419"/>
            <a:ext cx="1279504" cy="461665"/>
          </a:xfrm>
          <a:prstGeom prst="rect">
            <a:avLst/>
          </a:prstGeom>
          <a:noFill/>
        </p:spPr>
        <p:txBody>
          <a:bodyPr wrap="square" rtlCol="0">
            <a:spAutoFit/>
          </a:bodyPr>
          <a:lstStyle/>
          <a:p>
            <a:r>
              <a:rPr lang="en-US" altLang="ko-KR" sz="1200" dirty="0">
                <a:solidFill>
                  <a:prstClr val="black"/>
                </a:solidFill>
                <a:latin typeface="Arial" panose="020B0604020202020204" pitchFamily="34" charset="0"/>
                <a:ea typeface="맑은 고딕" panose="020B0503020000020004" pitchFamily="50" charset="-127"/>
                <a:cs typeface="Arial" panose="020B0604020202020204" pitchFamily="34" charset="0"/>
              </a:rPr>
              <a:t>Bitrate (Kbps)</a:t>
            </a:r>
          </a:p>
          <a:p>
            <a:r>
              <a:rPr lang="en-US" altLang="ko-KR" sz="1200" dirty="0">
                <a:solidFill>
                  <a:prstClr val="black"/>
                </a:solidFill>
                <a:latin typeface="Arial" panose="020B0604020202020204" pitchFamily="34" charset="0"/>
                <a:ea typeface="맑은 고딕" panose="020B0503020000020004" pitchFamily="50" charset="-127"/>
                <a:cs typeface="Arial" panose="020B0604020202020204" pitchFamily="34" charset="0"/>
              </a:rPr>
              <a:t>Y-WSPSNR (dB)</a:t>
            </a:r>
            <a:endParaRPr lang="ko-KR" altLang="en-US" sz="1200" dirty="0">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sp>
        <p:nvSpPr>
          <p:cNvPr id="20" name="TextBox 19">
            <a:extLst>
              <a:ext uri="{FF2B5EF4-FFF2-40B4-BE49-F238E27FC236}">
                <a16:creationId xmlns:a16="http://schemas.microsoft.com/office/drawing/2014/main" id="{752054E3-E12F-4E78-80DE-4945AC820CC9}"/>
              </a:ext>
            </a:extLst>
          </p:cNvPr>
          <p:cNvSpPr txBox="1"/>
          <p:nvPr/>
        </p:nvSpPr>
        <p:spPr>
          <a:xfrm>
            <a:off x="2458391" y="6123801"/>
            <a:ext cx="4157164"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Ryu,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eun-seok</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Professor of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Gachon</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University</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356930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428751" y="1600200"/>
            <a:ext cx="6369844" cy="40005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15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15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1500">
                <a:latin typeface="Times New Roman" panose="02020603050405020304" pitchFamily="18" charset="0"/>
                <a:cs typeface="Times New Roman" panose="02020603050405020304" pitchFamily="18" charset="0"/>
              </a:rPr>
              <a:t>’</a:t>
            </a:r>
            <a:r>
              <a:rPr lang="en-US" altLang="pl-PL" sz="1500">
                <a:cs typeface="Times New Roman" panose="02020603050405020304" pitchFamily="18" charset="0"/>
              </a:rPr>
              <a:t>s name any IEEE Standards publication even though it may include portions of this contribution; and at the IEEE</a:t>
            </a:r>
            <a:r>
              <a:rPr lang="en-US" altLang="pl-PL" sz="1500">
                <a:latin typeface="Times New Roman" panose="02020603050405020304" pitchFamily="18" charset="0"/>
                <a:cs typeface="Times New Roman" panose="02020603050405020304" pitchFamily="18" charset="0"/>
              </a:rPr>
              <a:t>’</a:t>
            </a:r>
            <a:r>
              <a:rPr lang="en-US" altLang="pl-PL" sz="15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1500">
                <a:cs typeface="Times New Roman" panose="02020603050405020304" pitchFamily="18" charset="0"/>
              </a:rPr>
              <a:t>The contributor is familiar with IEEE patent policy, as outlined in </a:t>
            </a:r>
            <a:r>
              <a:rPr lang="en-US" altLang="pl-PL" sz="1500">
                <a:cs typeface="Times New Roman" panose="02020603050405020304" pitchFamily="18" charset="0"/>
                <a:hlinkClick r:id="rId3"/>
              </a:rPr>
              <a:t>Section 6.3 of the IEEE-SA Standards Board Operations Manual</a:t>
            </a:r>
            <a:r>
              <a:rPr lang="en-US" altLang="pl-PL" sz="1500">
                <a:solidFill>
                  <a:srgbClr val="000099"/>
                </a:solidFill>
                <a:cs typeface="Times New Roman" panose="02020603050405020304" pitchFamily="18" charset="0"/>
              </a:rPr>
              <a:t> </a:t>
            </a:r>
            <a:r>
              <a:rPr lang="en-US" altLang="pl-PL" sz="1500">
                <a:cs typeface="Times New Roman" panose="02020603050405020304" pitchFamily="18" charset="0"/>
              </a:rPr>
              <a:t>&lt;</a:t>
            </a:r>
            <a:r>
              <a:rPr lang="en-US" altLang="pl-PL" sz="1500">
                <a:cs typeface="Times New Roman" panose="02020603050405020304" pitchFamily="18" charset="0"/>
                <a:hlinkClick r:id="rId3"/>
              </a:rPr>
              <a:t>http://standards.ieee.org/guides/opman/sect6.html#6.3</a:t>
            </a:r>
            <a:r>
              <a:rPr lang="en-US" altLang="pl-PL" sz="1500">
                <a:cs typeface="Times New Roman" panose="02020603050405020304" pitchFamily="18" charset="0"/>
              </a:rPr>
              <a:t>&gt; and in </a:t>
            </a:r>
            <a:r>
              <a:rPr lang="en-US" altLang="pl-PL" sz="1500" i="1">
                <a:cs typeface="Times New Roman" panose="02020603050405020304" pitchFamily="18" charset="0"/>
              </a:rPr>
              <a:t>Understanding Patent Issues During IEEE Standards Development</a:t>
            </a:r>
            <a:r>
              <a:rPr lang="en-US" altLang="pl-PL" sz="1500">
                <a:cs typeface="Times New Roman" panose="02020603050405020304" pitchFamily="18" charset="0"/>
              </a:rPr>
              <a:t> </a:t>
            </a:r>
            <a:r>
              <a:rPr lang="en-US" altLang="pl-PL" sz="1500">
                <a:cs typeface="Times New Roman" panose="02020603050405020304" pitchFamily="18" charset="0"/>
                <a:hlinkClick r:id="rId4"/>
              </a:rPr>
              <a:t>http://standards.ieee.org/board/pat/guide.html</a:t>
            </a:r>
            <a:r>
              <a:rPr lang="en-US" altLang="pl-PL" sz="1500">
                <a:cs typeface="Times New Roman" panose="02020603050405020304" pitchFamily="18" charset="0"/>
              </a:rPr>
              <a:t>&gt;</a:t>
            </a:r>
            <a:r>
              <a:rPr lang="en-US" altLang="pl-PL" sz="1500">
                <a:latin typeface="Times New Roman" panose="02020603050405020304" pitchFamily="18" charset="0"/>
                <a:cs typeface="Times New Roman" panose="02020603050405020304" pitchFamily="18" charset="0"/>
              </a:rPr>
              <a:t> </a:t>
            </a:r>
            <a:endParaRPr lang="en-US" altLang="pl-PL" sz="15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531846" y="1257300"/>
            <a:ext cx="8161304" cy="5012871"/>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1800" dirty="0">
                <a:solidFill>
                  <a:srgbClr val="000000"/>
                </a:solidFill>
                <a:latin typeface="Times New Roman" panose="02020603050405020304" pitchFamily="18" charset="0"/>
                <a:cs typeface="Times New Roman" panose="02020603050405020304" pitchFamily="18" charset="0"/>
              </a:rPr>
              <a:t>’</a:t>
            </a:r>
            <a:r>
              <a:rPr lang="en-US" altLang="pl-PL" sz="18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1800" dirty="0">
                <a:solidFill>
                  <a:srgbClr val="000000"/>
                </a:solidFill>
                <a:latin typeface="Times New Roman" panose="02020603050405020304" pitchFamily="18" charset="0"/>
                <a:cs typeface="Times New Roman" panose="02020603050405020304" pitchFamily="18" charset="0"/>
              </a:rPr>
              <a:t>’</a:t>
            </a:r>
            <a:r>
              <a:rPr lang="en-US" altLang="pl-PL" sz="18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The contributor is familiar with IEEE patent policy, as stated in </a:t>
            </a:r>
            <a:r>
              <a:rPr lang="en-US" altLang="pl-PL" sz="1800" dirty="0">
                <a:solidFill>
                  <a:srgbClr val="000000"/>
                </a:solidFill>
                <a:cs typeface="Times New Roman" panose="02020603050405020304" pitchFamily="18" charset="0"/>
                <a:hlinkClick r:id="rId3"/>
              </a:rPr>
              <a:t>Section 6 of the IEEE-SA Standards Board bylaws</a:t>
            </a:r>
            <a:r>
              <a:rPr lang="en-US" altLang="pl-PL" sz="1800" dirty="0">
                <a:solidFill>
                  <a:srgbClr val="000099"/>
                </a:solidFill>
                <a:cs typeface="Times New Roman" panose="02020603050405020304" pitchFamily="18" charset="0"/>
              </a:rPr>
              <a:t> </a:t>
            </a:r>
            <a:r>
              <a:rPr lang="en-US" altLang="pl-PL" sz="1800" dirty="0">
                <a:solidFill>
                  <a:srgbClr val="000000"/>
                </a:solidFill>
                <a:cs typeface="Times New Roman" panose="02020603050405020304" pitchFamily="18" charset="0"/>
              </a:rPr>
              <a:t>&lt;</a:t>
            </a:r>
            <a:r>
              <a:rPr lang="en-US" altLang="pl-PL" sz="1800" dirty="0">
                <a:solidFill>
                  <a:srgbClr val="000000"/>
                </a:solidFill>
                <a:cs typeface="Times New Roman" panose="02020603050405020304" pitchFamily="18" charset="0"/>
                <a:hlinkClick r:id="rId5"/>
              </a:rPr>
              <a:t>http://standards.ieee.org/guides/bylaws/sect6-7.html#6</a:t>
            </a:r>
            <a:r>
              <a:rPr lang="en-US" altLang="pl-PL" sz="1800" dirty="0">
                <a:solidFill>
                  <a:srgbClr val="000000"/>
                </a:solidFill>
                <a:cs typeface="Times New Roman" panose="02020603050405020304" pitchFamily="18" charset="0"/>
              </a:rPr>
              <a:t>&gt; and in </a:t>
            </a:r>
            <a:r>
              <a:rPr lang="en-US" altLang="pl-PL" sz="1800" i="1" dirty="0">
                <a:solidFill>
                  <a:srgbClr val="000000"/>
                </a:solidFill>
                <a:cs typeface="Times New Roman" panose="02020603050405020304" pitchFamily="18" charset="0"/>
              </a:rPr>
              <a:t>Understanding Patent Issues During IEEE Standards Development</a:t>
            </a:r>
            <a:r>
              <a:rPr lang="en-US" altLang="pl-PL" sz="1800" dirty="0">
                <a:solidFill>
                  <a:srgbClr val="000000"/>
                </a:solidFill>
                <a:cs typeface="Times New Roman" panose="02020603050405020304" pitchFamily="18" charset="0"/>
              </a:rPr>
              <a:t> </a:t>
            </a:r>
            <a:r>
              <a:rPr lang="en-US" altLang="pl-PL" sz="1800" dirty="0">
                <a:solidFill>
                  <a:srgbClr val="000000"/>
                </a:solidFill>
                <a:cs typeface="Times New Roman" panose="02020603050405020304" pitchFamily="18" charset="0"/>
                <a:hlinkClick r:id="rId6"/>
              </a:rPr>
              <a:t>http://standards.ieee.org/board/pat/faq.pdf</a:t>
            </a:r>
            <a:r>
              <a:rPr lang="en-US" altLang="pl-PL" sz="1800" dirty="0">
                <a:solidFill>
                  <a:srgbClr val="000000"/>
                </a:solidFill>
                <a:cs typeface="Times New Roman" panose="02020603050405020304" pitchFamily="18" charset="0"/>
              </a:rPr>
              <a:t>&gt;</a:t>
            </a:r>
            <a:r>
              <a:rPr lang="en-US" altLang="pl-PL" sz="1800" dirty="0">
                <a:solidFill>
                  <a:srgbClr val="000000"/>
                </a:solidFill>
                <a:latin typeface="Times New Roman" panose="02020603050405020304" pitchFamily="18" charset="0"/>
                <a:cs typeface="Times New Roman" panose="02020603050405020304" pitchFamily="18" charset="0"/>
              </a:rPr>
              <a:t> </a:t>
            </a:r>
            <a:endParaRPr lang="en-US" altLang="pl-PL" sz="18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21-19-0002-01-0000</a:t>
            </a: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9B6DEF9-AEBE-45A6-AD18-F9C8D2C47E7F}"/>
              </a:ext>
            </a:extLst>
          </p:cNvPr>
          <p:cNvSpPr>
            <a:spLocks noGrp="1"/>
          </p:cNvSpPr>
          <p:nvPr>
            <p:ph type="title"/>
          </p:nvPr>
        </p:nvSpPr>
        <p:spPr/>
        <p:txBody>
          <a:bodyPr/>
          <a:lstStyle/>
          <a:p>
            <a:r>
              <a:rPr lang="en-US" altLang="ko-KR" dirty="0"/>
              <a:t>Conclusion of Test</a:t>
            </a:r>
            <a:endParaRPr lang="ko-KR" altLang="en-US" dirty="0"/>
          </a:p>
        </p:txBody>
      </p:sp>
      <p:sp>
        <p:nvSpPr>
          <p:cNvPr id="3" name="바닥글 개체 틀 2">
            <a:extLst>
              <a:ext uri="{FF2B5EF4-FFF2-40B4-BE49-F238E27FC236}">
                <a16:creationId xmlns:a16="http://schemas.microsoft.com/office/drawing/2014/main" id="{1389DA34-A06E-44D8-B4AB-9A6ACE1FEA24}"/>
              </a:ext>
            </a:extLst>
          </p:cNvPr>
          <p:cNvSpPr>
            <a:spLocks noGrp="1"/>
          </p:cNvSpPr>
          <p:nvPr>
            <p:ph type="ftr" sz="quarter" idx="10"/>
          </p:nvPr>
        </p:nvSpPr>
        <p:spPr/>
        <p:txBody>
          <a:bodyPr/>
          <a:lstStyle/>
          <a:p>
            <a:pPr>
              <a:defRPr/>
            </a:pPr>
            <a:r>
              <a:rPr lang="en-US" altLang="pl-PL"/>
              <a:t>21-19-0002-01-0000</a:t>
            </a:r>
          </a:p>
        </p:txBody>
      </p:sp>
      <p:sp>
        <p:nvSpPr>
          <p:cNvPr id="4" name="슬라이드 번호 개체 틀 3">
            <a:extLst>
              <a:ext uri="{FF2B5EF4-FFF2-40B4-BE49-F238E27FC236}">
                <a16:creationId xmlns:a16="http://schemas.microsoft.com/office/drawing/2014/main" id="{15CCC67D-F5E7-4E00-A0D3-2D93E47B3FEE}"/>
              </a:ext>
            </a:extLst>
          </p:cNvPr>
          <p:cNvSpPr>
            <a:spLocks noGrp="1"/>
          </p:cNvSpPr>
          <p:nvPr>
            <p:ph type="sldNum" sz="quarter" idx="11"/>
          </p:nvPr>
        </p:nvSpPr>
        <p:spPr/>
        <p:txBody>
          <a:bodyPr/>
          <a:lstStyle/>
          <a:p>
            <a:pPr>
              <a:defRPr/>
            </a:pPr>
            <a:fld id="{4CF27402-2C48-4A31-90B3-0422C1082987}" type="slidenum">
              <a:rPr lang="en-US" altLang="pl-PL" smtClean="0"/>
              <a:pPr>
                <a:defRPr/>
              </a:pPr>
              <a:t>19</a:t>
            </a:fld>
            <a:endParaRPr lang="en-US" altLang="pl-PL" dirty="0"/>
          </a:p>
        </p:txBody>
      </p:sp>
      <p:sp>
        <p:nvSpPr>
          <p:cNvPr id="7" name="내용 개체 틀 2">
            <a:extLst>
              <a:ext uri="{FF2B5EF4-FFF2-40B4-BE49-F238E27FC236}">
                <a16:creationId xmlns:a16="http://schemas.microsoft.com/office/drawing/2014/main" id="{61E78EEA-3ED9-4477-8C90-D875163E13D6}"/>
              </a:ext>
            </a:extLst>
          </p:cNvPr>
          <p:cNvSpPr txBox="1">
            <a:spLocks/>
          </p:cNvSpPr>
          <p:nvPr/>
        </p:nvSpPr>
        <p:spPr>
          <a:xfrm>
            <a:off x="380999" y="1167617"/>
            <a:ext cx="8404275" cy="4994031"/>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4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Bitrates vary from 40Mbps to 160Mbps according to video content features.</a:t>
            </a:r>
          </a:p>
          <a:p>
            <a:pPr marL="685800" marR="0" lvl="1" indent="-228600" algn="just"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20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8K resolution and 90 fps contents: 40Mbps ~ 160Mbps</a:t>
            </a:r>
          </a:p>
          <a:p>
            <a:pPr marL="228600" marR="0" lvl="0" indent="-228600" algn="just"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4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The WS-PSNR quality of HD and 4K UHD were much lesser than 8K UHD.</a:t>
            </a:r>
          </a:p>
          <a:p>
            <a:pPr marL="228600" marR="0" lvl="0" indent="-228600" algn="just"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4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Target video resolution for VR service</a:t>
            </a:r>
          </a:p>
          <a:p>
            <a:pPr marL="685800" marR="0" lvl="1" indent="-228600" algn="just"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20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Fraunhofer HHI and TNO: 12K resolution</a:t>
            </a:r>
          </a:p>
          <a:p>
            <a:pPr marL="685800" marR="0" lvl="1" indent="-228600" algn="just"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20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KETI: 16K resolution</a:t>
            </a:r>
            <a:endParaRPr kumimoji="0" lang="ko-KR" altLang="en-US" sz="2000" b="0" i="0" u="sng" strike="noStrike" kern="1200" cap="none" spc="0" normalizeH="0" baseline="0" noProof="0" dirty="0">
              <a:ln>
                <a:noFill/>
              </a:ln>
              <a:solidFill>
                <a:srgbClr val="A5A5A5"/>
              </a:solidFill>
              <a:effectLst/>
              <a:uLnTx/>
              <a:uFillTx/>
              <a:latin typeface="맑은 고딕" panose="020F0502020204030204"/>
              <a:ea typeface="맑은 고딕" panose="020B0503020000020004" pitchFamily="50" charset="-127"/>
              <a:cs typeface="+mn-cs"/>
            </a:endParaRPr>
          </a:p>
          <a:p>
            <a:pPr marL="228600" marR="0" lvl="0" indent="-228600" algn="just"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4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Considering VR sickness, 160Mbps (hopefully 200Mbps) application layer bandwidth is required for 8K 90fps.</a:t>
            </a:r>
          </a:p>
          <a:p>
            <a:pPr marL="685800" marR="0" lvl="1" indent="-228600" algn="just"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20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Physical layer bandwidth requirement: around </a:t>
            </a:r>
            <a:r>
              <a:rPr kumimoji="0" lang="en-US" altLang="ko-KR" sz="2000" b="0" i="0" u="sng" strike="noStrike" kern="1200" cap="none" spc="0" normalizeH="0" baseline="0" noProof="0" dirty="0">
                <a:ln>
                  <a:noFill/>
                </a:ln>
                <a:solidFill>
                  <a:srgbClr val="A5A5A5"/>
                </a:solidFill>
                <a:effectLst/>
                <a:uLnTx/>
                <a:uFillTx/>
                <a:latin typeface="맑은 고딕" panose="020F0502020204030204"/>
                <a:ea typeface="맑은 고딕" panose="020B0503020000020004" pitchFamily="50" charset="-127"/>
                <a:cs typeface="+mn-cs"/>
              </a:rPr>
              <a:t>350Mbps</a:t>
            </a:r>
          </a:p>
          <a:p>
            <a:pPr marL="685800" marR="0" lvl="1" indent="-228600" algn="just"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20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If 16K/90fps is considered, </a:t>
            </a:r>
            <a:r>
              <a:rPr kumimoji="0" lang="en-US" altLang="ko-KR" sz="2000" b="0" i="0" u="sng" strike="noStrike" kern="1200" cap="none" spc="0" normalizeH="0" baseline="0" noProof="0" dirty="0">
                <a:ln>
                  <a:noFill/>
                </a:ln>
                <a:solidFill>
                  <a:srgbClr val="A5A5A5"/>
                </a:solidFill>
                <a:effectLst/>
                <a:uLnTx/>
                <a:uFillTx/>
                <a:latin typeface="맑은 고딕" panose="020F0502020204030204"/>
                <a:ea typeface="맑은 고딕" panose="020B0503020000020004" pitchFamily="50" charset="-127"/>
                <a:cs typeface="+mn-cs"/>
              </a:rPr>
              <a:t>700Mbps</a:t>
            </a:r>
            <a:r>
              <a:rPr kumimoji="0" lang="en-US" altLang="ko-KR" sz="20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 (</a:t>
            </a:r>
            <a:r>
              <a:rPr kumimoji="0" lang="en-US" altLang="ko-KR" sz="2000" b="0" i="0" u="none" strike="noStrike" kern="1200" cap="none" spc="0" normalizeH="0" baseline="0" noProof="0" dirty="0" err="1">
                <a:ln>
                  <a:noFill/>
                </a:ln>
                <a:solidFill>
                  <a:sysClr val="windowText" lastClr="000000"/>
                </a:solidFill>
                <a:effectLst/>
                <a:uLnTx/>
                <a:uFillTx/>
                <a:latin typeface="맑은 고딕" panose="020F0502020204030204"/>
                <a:ea typeface="맑은 고딕" panose="020B0503020000020004" pitchFamily="50" charset="-127"/>
                <a:cs typeface="+mn-cs"/>
              </a:rPr>
              <a:t>Phy</a:t>
            </a:r>
            <a:r>
              <a:rPr kumimoji="0" lang="en-US" altLang="ko-KR" sz="20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 Layer) bandwidth will be required (estimation).</a:t>
            </a:r>
            <a:endParaRPr kumimoji="0" lang="en-US" altLang="ko-KR" sz="2000" b="0" i="0" u="sng" strike="noStrike" kern="1200" cap="none" spc="0" normalizeH="0" baseline="0" noProof="0" dirty="0">
              <a:ln>
                <a:noFill/>
              </a:ln>
              <a:solidFill>
                <a:srgbClr val="A5A5A5"/>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34614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9883952-6175-45FA-A532-B372C9C1BD89}"/>
              </a:ext>
            </a:extLst>
          </p:cNvPr>
          <p:cNvSpPr>
            <a:spLocks noGrp="1"/>
          </p:cNvSpPr>
          <p:nvPr>
            <p:ph type="title"/>
          </p:nvPr>
        </p:nvSpPr>
        <p:spPr/>
        <p:txBody>
          <a:bodyPr/>
          <a:lstStyle/>
          <a:p>
            <a:r>
              <a:rPr lang="en-US" altLang="ko-KR" dirty="0"/>
              <a:t>SG Scopes</a:t>
            </a:r>
            <a:endParaRPr lang="ko-KR" altLang="en-US" dirty="0"/>
          </a:p>
        </p:txBody>
      </p:sp>
      <p:sp>
        <p:nvSpPr>
          <p:cNvPr id="3" name="바닥글 개체 틀 2">
            <a:extLst>
              <a:ext uri="{FF2B5EF4-FFF2-40B4-BE49-F238E27FC236}">
                <a16:creationId xmlns:a16="http://schemas.microsoft.com/office/drawing/2014/main" id="{94161E81-6815-4BE8-AB05-5536BC323BBC}"/>
              </a:ext>
            </a:extLst>
          </p:cNvPr>
          <p:cNvSpPr>
            <a:spLocks noGrp="1"/>
          </p:cNvSpPr>
          <p:nvPr>
            <p:ph type="ftr" sz="quarter" idx="10"/>
          </p:nvPr>
        </p:nvSpPr>
        <p:spPr/>
        <p:txBody>
          <a:bodyPr/>
          <a:lstStyle/>
          <a:p>
            <a:pPr>
              <a:defRPr/>
            </a:pPr>
            <a:r>
              <a:rPr lang="en-US" altLang="pl-PL"/>
              <a:t>21-19-0002-01-0000</a:t>
            </a:r>
          </a:p>
        </p:txBody>
      </p:sp>
      <p:sp>
        <p:nvSpPr>
          <p:cNvPr id="4" name="슬라이드 번호 개체 틀 3">
            <a:extLst>
              <a:ext uri="{FF2B5EF4-FFF2-40B4-BE49-F238E27FC236}">
                <a16:creationId xmlns:a16="http://schemas.microsoft.com/office/drawing/2014/main" id="{8CD8219D-F189-4D30-9F54-D24E8B97ABE5}"/>
              </a:ext>
            </a:extLst>
          </p:cNvPr>
          <p:cNvSpPr>
            <a:spLocks noGrp="1"/>
          </p:cNvSpPr>
          <p:nvPr>
            <p:ph type="sldNum" sz="quarter" idx="11"/>
          </p:nvPr>
        </p:nvSpPr>
        <p:spPr/>
        <p:txBody>
          <a:bodyPr/>
          <a:lstStyle/>
          <a:p>
            <a:pPr>
              <a:defRPr/>
            </a:pPr>
            <a:fld id="{4CF27402-2C48-4A31-90B3-0422C1082987}" type="slidenum">
              <a:rPr lang="en-US" altLang="pl-PL" smtClean="0"/>
              <a:pPr>
                <a:defRPr/>
              </a:pPr>
              <a:t>20</a:t>
            </a:fld>
            <a:endParaRPr lang="en-US" altLang="pl-PL" dirty="0"/>
          </a:p>
        </p:txBody>
      </p:sp>
      <p:sp>
        <p:nvSpPr>
          <p:cNvPr id="5" name="TextBox 4">
            <a:extLst>
              <a:ext uri="{FF2B5EF4-FFF2-40B4-BE49-F238E27FC236}">
                <a16:creationId xmlns:a16="http://schemas.microsoft.com/office/drawing/2014/main" id="{827F7455-6B73-4D28-84BC-FA255B500232}"/>
              </a:ext>
            </a:extLst>
          </p:cNvPr>
          <p:cNvSpPr txBox="1"/>
          <p:nvPr/>
        </p:nvSpPr>
        <p:spPr>
          <a:xfrm>
            <a:off x="520473" y="1306286"/>
            <a:ext cx="8074479" cy="2806987"/>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stStyle>
          <a:p>
            <a:r>
              <a:rPr lang="en-US" altLang="ko-KR" dirty="0"/>
              <a:t>For Wired WGs related use cases</a:t>
            </a:r>
          </a:p>
          <a:p>
            <a:pPr lvl="1"/>
            <a:r>
              <a:rPr lang="en-US" altLang="ko-KR" dirty="0"/>
              <a:t>Use case 1, 3</a:t>
            </a:r>
          </a:p>
          <a:p>
            <a:r>
              <a:rPr lang="en-US" altLang="ko-KR" dirty="0"/>
              <a:t>For Wireless WGs related use cases</a:t>
            </a:r>
          </a:p>
          <a:p>
            <a:pPr lvl="1"/>
            <a:r>
              <a:rPr lang="en-US" altLang="ko-KR" dirty="0"/>
              <a:t>Use case 2, 3, 4</a:t>
            </a:r>
          </a:p>
          <a:p>
            <a:r>
              <a:rPr lang="en-US" altLang="ko-KR" dirty="0"/>
              <a:t>For Handover WG related use cases</a:t>
            </a:r>
          </a:p>
          <a:p>
            <a:pPr lvl="1"/>
            <a:r>
              <a:rPr lang="en-US" altLang="ko-KR" dirty="0"/>
              <a:t>Use case 2, 3 and so on.</a:t>
            </a:r>
          </a:p>
        </p:txBody>
      </p:sp>
    </p:spTree>
    <p:extLst>
      <p:ext uri="{BB962C8B-B14F-4D97-AF65-F5344CB8AC3E}">
        <p14:creationId xmlns:p14="http://schemas.microsoft.com/office/powerpoint/2010/main" val="1803733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5D2496-36CE-4382-B9BB-565C60D3E185}"/>
              </a:ext>
            </a:extLst>
          </p:cNvPr>
          <p:cNvSpPr>
            <a:spLocks noGrp="1"/>
          </p:cNvSpPr>
          <p:nvPr>
            <p:ph type="title"/>
          </p:nvPr>
        </p:nvSpPr>
        <p:spPr/>
        <p:txBody>
          <a:bodyPr/>
          <a:lstStyle/>
          <a:p>
            <a:r>
              <a:rPr lang="en-US" altLang="ko-KR" dirty="0"/>
              <a:t>Next Steps for SG</a:t>
            </a:r>
            <a:endParaRPr lang="ko-KR" altLang="en-US" dirty="0"/>
          </a:p>
        </p:txBody>
      </p:sp>
      <p:sp>
        <p:nvSpPr>
          <p:cNvPr id="5" name="바닥글 개체 틀 4">
            <a:extLst>
              <a:ext uri="{FF2B5EF4-FFF2-40B4-BE49-F238E27FC236}">
                <a16:creationId xmlns:a16="http://schemas.microsoft.com/office/drawing/2014/main" id="{FB15591C-AD21-4DCF-A8AE-4EDC470EB8E6}"/>
              </a:ext>
            </a:extLst>
          </p:cNvPr>
          <p:cNvSpPr>
            <a:spLocks noGrp="1"/>
          </p:cNvSpPr>
          <p:nvPr>
            <p:ph type="ftr" sz="quarter" idx="10"/>
          </p:nvPr>
        </p:nvSpPr>
        <p:spPr/>
        <p:txBody>
          <a:bodyPr/>
          <a:lstStyle/>
          <a:p>
            <a:r>
              <a:rPr lang="en-US" altLang="ko-KR"/>
              <a:t>21-19-0002-01-0000</a:t>
            </a:r>
            <a:endParaRPr lang="ko-KR" altLang="en-US" dirty="0"/>
          </a:p>
        </p:txBody>
      </p:sp>
      <p:sp>
        <p:nvSpPr>
          <p:cNvPr id="6" name="슬라이드 번호 개체 틀 5">
            <a:extLst>
              <a:ext uri="{FF2B5EF4-FFF2-40B4-BE49-F238E27FC236}">
                <a16:creationId xmlns:a16="http://schemas.microsoft.com/office/drawing/2014/main" id="{EB3960F3-B787-4C81-9C51-AC0135643F02}"/>
              </a:ext>
            </a:extLst>
          </p:cNvPr>
          <p:cNvSpPr>
            <a:spLocks noGrp="1"/>
          </p:cNvSpPr>
          <p:nvPr>
            <p:ph type="sldNum" sz="quarter" idx="11"/>
          </p:nvPr>
        </p:nvSpPr>
        <p:spPr/>
        <p:txBody>
          <a:bodyPr/>
          <a:lstStyle/>
          <a:p>
            <a:fld id="{7415E7A1-C024-4955-BFDD-BFFB64410B76}" type="slidenum">
              <a:rPr lang="ko-KR" altLang="en-US" smtClean="0"/>
              <a:pPr/>
              <a:t>21</a:t>
            </a:fld>
            <a:endParaRPr lang="ko-KR" altLang="en-US"/>
          </a:p>
        </p:txBody>
      </p:sp>
      <p:sp>
        <p:nvSpPr>
          <p:cNvPr id="4" name="TextBox 3">
            <a:extLst>
              <a:ext uri="{FF2B5EF4-FFF2-40B4-BE49-F238E27FC236}">
                <a16:creationId xmlns:a16="http://schemas.microsoft.com/office/drawing/2014/main" id="{CB873462-968B-470C-9ABC-E4220627B46F}"/>
              </a:ext>
            </a:extLst>
          </p:cNvPr>
          <p:cNvSpPr txBox="1"/>
          <p:nvPr/>
        </p:nvSpPr>
        <p:spPr>
          <a:xfrm>
            <a:off x="195944" y="1464906"/>
            <a:ext cx="8705460" cy="498663"/>
          </a:xfrm>
          <a:prstGeom prst="rect">
            <a:avLst/>
          </a:prstGeom>
          <a:noFill/>
        </p:spPr>
        <p:txBody>
          <a:bodyPr wrap="square" rtlCol="0">
            <a:spAutoFit/>
          </a:bodyPr>
          <a:lstStyle>
            <a:defPPr>
              <a:defRPr lang="ko-KR"/>
            </a:defPPr>
            <a:lvl1pPr marL="214313" indent="-2143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stStyle>
          <a:p>
            <a:pPr marL="354013" indent="-354013"/>
            <a:r>
              <a:rPr lang="en-US" altLang="ko-KR" dirty="0"/>
              <a:t>PAR’s scope fix to until March meeting</a:t>
            </a:r>
          </a:p>
        </p:txBody>
      </p:sp>
    </p:spTree>
    <p:extLst>
      <p:ext uri="{BB962C8B-B14F-4D97-AF65-F5344CB8AC3E}">
        <p14:creationId xmlns:p14="http://schemas.microsoft.com/office/powerpoint/2010/main" val="103680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Cases</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4294967295"/>
          </p:nvPr>
        </p:nvSpPr>
        <p:spPr/>
        <p:txBody>
          <a:bodyPr/>
          <a:lstStyle/>
          <a:p>
            <a:r>
              <a:rPr lang="en-US" altLang="ko-KR"/>
              <a:t>21-19-0002-01-0000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294967295"/>
          </p:nvPr>
        </p:nvSpPr>
        <p:spPr/>
        <p:txBody>
          <a:bodyPr/>
          <a:lstStyle/>
          <a:p>
            <a:fld id="{7415E7A1-C024-4955-BFDD-BFFB64410B76}" type="slidenum">
              <a:rPr lang="ko-KR" altLang="en-US" smtClean="0"/>
              <a:pPr/>
              <a:t>2</a:t>
            </a:fld>
            <a:endParaRPr lang="ko-KR" altLang="en-US"/>
          </a:p>
        </p:txBody>
      </p:sp>
      <p:pic>
        <p:nvPicPr>
          <p:cNvPr id="5" name="그림 4" descr="Person playing Resident Evil 7 on PS VRì ëí ì´ë¯¸ì§ ê²ìê²°ê³¼">
            <a:extLst>
              <a:ext uri="{FF2B5EF4-FFF2-40B4-BE49-F238E27FC236}">
                <a16:creationId xmlns:a16="http://schemas.microsoft.com/office/drawing/2014/main" id="{87FD9667-FF14-4449-9A48-F4B8CB7D87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4071" y="1166647"/>
            <a:ext cx="3833986" cy="2362775"/>
          </a:xfrm>
          <a:prstGeom prst="rect">
            <a:avLst/>
          </a:prstGeom>
          <a:noFill/>
          <a:ln>
            <a:noFill/>
          </a:ln>
        </p:spPr>
      </p:pic>
      <p:pic>
        <p:nvPicPr>
          <p:cNvPr id="8" name="그림 7">
            <a:extLst>
              <a:ext uri="{FF2B5EF4-FFF2-40B4-BE49-F238E27FC236}">
                <a16:creationId xmlns:a16="http://schemas.microsoft.com/office/drawing/2014/main" id="{DC7B22A8-CBEB-4468-9633-F79AE7F6DF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10775" y="1166647"/>
            <a:ext cx="3833986" cy="2362775"/>
          </a:xfrm>
          <a:prstGeom prst="rect">
            <a:avLst/>
          </a:prstGeom>
          <a:noFill/>
          <a:ln>
            <a:noFill/>
          </a:ln>
        </p:spPr>
      </p:pic>
      <p:pic>
        <p:nvPicPr>
          <p:cNvPr id="9" name="그림 8" descr="playing eve valkyrie in networkì ëí ì´ë¯¸ì§ ê²ìê²°ê³¼">
            <a:extLst>
              <a:ext uri="{FF2B5EF4-FFF2-40B4-BE49-F238E27FC236}">
                <a16:creationId xmlns:a16="http://schemas.microsoft.com/office/drawing/2014/main" id="{BD4F70D9-F226-4EE6-BC94-393C9F8EC74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76" y="3855858"/>
            <a:ext cx="3833986" cy="2362775"/>
          </a:xfrm>
          <a:prstGeom prst="rect">
            <a:avLst/>
          </a:prstGeom>
          <a:noFill/>
          <a:ln>
            <a:noFill/>
          </a:ln>
        </p:spPr>
      </p:pic>
      <p:pic>
        <p:nvPicPr>
          <p:cNvPr id="11" name="그림 10" descr="ê´ë ¨ ì´ë¯¸ì§">
            <a:extLst>
              <a:ext uri="{FF2B5EF4-FFF2-40B4-BE49-F238E27FC236}">
                <a16:creationId xmlns:a16="http://schemas.microsoft.com/office/drawing/2014/main" id="{A079F9B6-28A9-45E0-9A81-0E86533453C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10775" y="3855859"/>
            <a:ext cx="3833986" cy="2362775"/>
          </a:xfrm>
          <a:prstGeom prst="rect">
            <a:avLst/>
          </a:prstGeom>
          <a:noFill/>
          <a:ln>
            <a:noFill/>
          </a:ln>
        </p:spPr>
      </p:pic>
    </p:spTree>
    <p:extLst>
      <p:ext uri="{BB962C8B-B14F-4D97-AF65-F5344CB8AC3E}">
        <p14:creationId xmlns:p14="http://schemas.microsoft.com/office/powerpoint/2010/main" val="88611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B68235E-484A-4CB2-9753-329AF4854F6D}"/>
              </a:ext>
            </a:extLst>
          </p:cNvPr>
          <p:cNvSpPr>
            <a:spLocks noGrp="1"/>
          </p:cNvSpPr>
          <p:nvPr>
            <p:ph type="title"/>
          </p:nvPr>
        </p:nvSpPr>
        <p:spPr/>
        <p:txBody>
          <a:bodyPr/>
          <a:lstStyle/>
          <a:p>
            <a:r>
              <a:rPr lang="en-US" altLang="ko-KR" dirty="0"/>
              <a:t>Case 1</a:t>
            </a:r>
            <a:endParaRPr lang="ko-KR" altLang="en-US" dirty="0"/>
          </a:p>
        </p:txBody>
      </p:sp>
      <p:sp>
        <p:nvSpPr>
          <p:cNvPr id="3" name="바닥글 개체 틀 2">
            <a:extLst>
              <a:ext uri="{FF2B5EF4-FFF2-40B4-BE49-F238E27FC236}">
                <a16:creationId xmlns:a16="http://schemas.microsoft.com/office/drawing/2014/main" id="{BB329F52-329A-41B4-BDB0-4773AA79F938}"/>
              </a:ext>
            </a:extLst>
          </p:cNvPr>
          <p:cNvSpPr>
            <a:spLocks noGrp="1"/>
          </p:cNvSpPr>
          <p:nvPr>
            <p:ph type="ftr" sz="quarter" idx="10"/>
          </p:nvPr>
        </p:nvSpPr>
        <p:spPr/>
        <p:txBody>
          <a:bodyPr/>
          <a:lstStyle/>
          <a:p>
            <a:pPr>
              <a:defRPr/>
            </a:pPr>
            <a:r>
              <a:rPr lang="en-US" altLang="pl-PL"/>
              <a:t>21-19-0002-01-0000</a:t>
            </a:r>
          </a:p>
        </p:txBody>
      </p:sp>
      <p:sp>
        <p:nvSpPr>
          <p:cNvPr id="4" name="슬라이드 번호 개체 틀 3">
            <a:extLst>
              <a:ext uri="{FF2B5EF4-FFF2-40B4-BE49-F238E27FC236}">
                <a16:creationId xmlns:a16="http://schemas.microsoft.com/office/drawing/2014/main" id="{1693A99C-2589-41EC-83D8-68B019FED5A3}"/>
              </a:ext>
            </a:extLst>
          </p:cNvPr>
          <p:cNvSpPr>
            <a:spLocks noGrp="1"/>
          </p:cNvSpPr>
          <p:nvPr>
            <p:ph type="sldNum" sz="quarter" idx="11"/>
          </p:nvPr>
        </p:nvSpPr>
        <p:spPr/>
        <p:txBody>
          <a:bodyPr/>
          <a:lstStyle/>
          <a:p>
            <a:pPr>
              <a:defRPr/>
            </a:pPr>
            <a:fld id="{4CF27402-2C48-4A31-90B3-0422C1082987}" type="slidenum">
              <a:rPr lang="en-US" altLang="pl-PL" smtClean="0"/>
              <a:pPr>
                <a:defRPr/>
              </a:pPr>
              <a:t>3</a:t>
            </a:fld>
            <a:endParaRPr lang="en-US" altLang="pl-PL" dirty="0"/>
          </a:p>
        </p:txBody>
      </p:sp>
      <p:cxnSp>
        <p:nvCxnSpPr>
          <p:cNvPr id="16" name="직선 화살표 연결선 15">
            <a:extLst>
              <a:ext uri="{FF2B5EF4-FFF2-40B4-BE49-F238E27FC236}">
                <a16:creationId xmlns:a16="http://schemas.microsoft.com/office/drawing/2014/main" id="{7E63B9CC-0DBA-4DC3-AFB9-8095F05C57DD}"/>
              </a:ext>
            </a:extLst>
          </p:cNvPr>
          <p:cNvCxnSpPr>
            <a:cxnSpLocks/>
            <a:stCxn id="22" idx="2"/>
            <a:endCxn id="17" idx="0"/>
          </p:cNvCxnSpPr>
          <p:nvPr/>
        </p:nvCxnSpPr>
        <p:spPr>
          <a:xfrm>
            <a:off x="2163844" y="2276525"/>
            <a:ext cx="3997" cy="1158574"/>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17" name="직사각형 16">
            <a:extLst>
              <a:ext uri="{FF2B5EF4-FFF2-40B4-BE49-F238E27FC236}">
                <a16:creationId xmlns:a16="http://schemas.microsoft.com/office/drawing/2014/main" id="{04400348-3C54-40C6-9F2C-68830566D784}"/>
              </a:ext>
            </a:extLst>
          </p:cNvPr>
          <p:cNvSpPr/>
          <p:nvPr/>
        </p:nvSpPr>
        <p:spPr>
          <a:xfrm>
            <a:off x="1794867" y="3435100"/>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18" name="그룹 17">
            <a:extLst>
              <a:ext uri="{FF2B5EF4-FFF2-40B4-BE49-F238E27FC236}">
                <a16:creationId xmlns:a16="http://schemas.microsoft.com/office/drawing/2014/main" id="{2615F32C-5C1C-4CEE-94B2-A4DC70205835}"/>
              </a:ext>
            </a:extLst>
          </p:cNvPr>
          <p:cNvGrpSpPr/>
          <p:nvPr/>
        </p:nvGrpSpPr>
        <p:grpSpPr>
          <a:xfrm>
            <a:off x="1365966" y="2569171"/>
            <a:ext cx="1607485" cy="594570"/>
            <a:chOff x="2733486" y="3898214"/>
            <a:chExt cx="6758608" cy="1121675"/>
          </a:xfrm>
        </p:grpSpPr>
        <p:sp>
          <p:nvSpPr>
            <p:cNvPr id="19" name="구름 18">
              <a:extLst>
                <a:ext uri="{FF2B5EF4-FFF2-40B4-BE49-F238E27FC236}">
                  <a16:creationId xmlns:a16="http://schemas.microsoft.com/office/drawing/2014/main" id="{0DA09A8F-6FA3-489F-A553-3020BDB727FD}"/>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0" name="TextBox 19">
              <a:extLst>
                <a:ext uri="{FF2B5EF4-FFF2-40B4-BE49-F238E27FC236}">
                  <a16:creationId xmlns:a16="http://schemas.microsoft.com/office/drawing/2014/main" id="{B0C5A14F-E676-43F4-AF55-7AABD1494466}"/>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21" name="TextBox 20">
            <a:extLst>
              <a:ext uri="{FF2B5EF4-FFF2-40B4-BE49-F238E27FC236}">
                <a16:creationId xmlns:a16="http://schemas.microsoft.com/office/drawing/2014/main" id="{AA989182-A937-45AF-B0CD-965BAB61DBA4}"/>
              </a:ext>
            </a:extLst>
          </p:cNvPr>
          <p:cNvSpPr txBox="1"/>
          <p:nvPr/>
        </p:nvSpPr>
        <p:spPr>
          <a:xfrm>
            <a:off x="1722858" y="1380957"/>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1</a:t>
            </a:r>
            <a:endParaRPr lang="ko-KR" altLang="en-US" dirty="0">
              <a:solidFill>
                <a:prstClr val="black"/>
              </a:solidFill>
              <a:latin typeface="맑은 고딕" panose="020F0502020204030204"/>
              <a:ea typeface="맑은 고딕" panose="020B0503020000020004" pitchFamily="50" charset="-127"/>
            </a:endParaRPr>
          </a:p>
        </p:txBody>
      </p:sp>
      <p:sp>
        <p:nvSpPr>
          <p:cNvPr id="22" name="직사각형 21">
            <a:extLst>
              <a:ext uri="{FF2B5EF4-FFF2-40B4-BE49-F238E27FC236}">
                <a16:creationId xmlns:a16="http://schemas.microsoft.com/office/drawing/2014/main" id="{F4F4149A-4399-4A34-A277-E1872CD357BA}"/>
              </a:ext>
            </a:extLst>
          </p:cNvPr>
          <p:cNvSpPr/>
          <p:nvPr/>
        </p:nvSpPr>
        <p:spPr>
          <a:xfrm>
            <a:off x="1326754" y="1877039"/>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3" name="TextBox 22">
            <a:extLst>
              <a:ext uri="{FF2B5EF4-FFF2-40B4-BE49-F238E27FC236}">
                <a16:creationId xmlns:a16="http://schemas.microsoft.com/office/drawing/2014/main" id="{5C286F18-7050-4A0E-9D3D-B5029E0B62C4}"/>
              </a:ext>
            </a:extLst>
          </p:cNvPr>
          <p:cNvSpPr txBox="1"/>
          <p:nvPr/>
        </p:nvSpPr>
        <p:spPr>
          <a:xfrm>
            <a:off x="4115814" y="1382270"/>
            <a:ext cx="4953000" cy="2031325"/>
          </a:xfrm>
          <a:prstGeom prst="rect">
            <a:avLst/>
          </a:prstGeom>
          <a:noFill/>
        </p:spPr>
        <p:txBody>
          <a:bodyPr wrap="square" rtlCol="0">
            <a:spAutoFit/>
          </a:bodyPr>
          <a:lstStyle/>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HMD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is</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connected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to a</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local</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content</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server such a PC or a gaming console</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by a wired or wireless network.</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VR content is being rendered or decoded in the local content server and HMD is receiving the VR content through either a wired or a wireless network.</a:t>
            </a:r>
            <a:endParaRPr lang="ko-KR" altLang="en-US" dirty="0">
              <a:solidFill>
                <a:prstClr val="black"/>
              </a:solidFill>
              <a:latin typeface="맑은 고딕" panose="020F0502020204030204"/>
              <a:ea typeface="맑은 고딕" panose="020B0503020000020004" pitchFamily="50" charset="-127"/>
            </a:endParaRPr>
          </a:p>
        </p:txBody>
      </p:sp>
      <p:sp>
        <p:nvSpPr>
          <p:cNvPr id="33" name="TextBox 32">
            <a:extLst>
              <a:ext uri="{FF2B5EF4-FFF2-40B4-BE49-F238E27FC236}">
                <a16:creationId xmlns:a16="http://schemas.microsoft.com/office/drawing/2014/main" id="{438142DB-CF70-4143-8AA8-692F296D9B40}"/>
              </a:ext>
            </a:extLst>
          </p:cNvPr>
          <p:cNvSpPr txBox="1"/>
          <p:nvPr/>
        </p:nvSpPr>
        <p:spPr>
          <a:xfrm>
            <a:off x="357673" y="5412593"/>
            <a:ext cx="2700483" cy="369332"/>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LAN: wired or wireless</a:t>
            </a:r>
            <a:endParaRPr lang="ko-KR" altLang="en-US" dirty="0">
              <a:solidFill>
                <a:prstClr val="black"/>
              </a:solidFill>
              <a:latin typeface="맑은 고딕" panose="020F0502020204030204"/>
              <a:ea typeface="맑은 고딕" panose="020B0503020000020004" pitchFamily="50" charset="-127"/>
            </a:endParaRPr>
          </a:p>
        </p:txBody>
      </p:sp>
      <p:sp>
        <p:nvSpPr>
          <p:cNvPr id="34" name="TextBox 33">
            <a:extLst>
              <a:ext uri="{FF2B5EF4-FFF2-40B4-BE49-F238E27FC236}">
                <a16:creationId xmlns:a16="http://schemas.microsoft.com/office/drawing/2014/main" id="{02F2DA09-C47F-4C09-90C2-A7F875A86816}"/>
              </a:ext>
            </a:extLst>
          </p:cNvPr>
          <p:cNvSpPr txBox="1"/>
          <p:nvPr/>
        </p:nvSpPr>
        <p:spPr>
          <a:xfrm>
            <a:off x="1488691" y="5980989"/>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33748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50D725B-4E48-4350-8EC3-7D7E51E42B5E}"/>
              </a:ext>
            </a:extLst>
          </p:cNvPr>
          <p:cNvSpPr>
            <a:spLocks noGrp="1"/>
          </p:cNvSpPr>
          <p:nvPr>
            <p:ph type="title"/>
          </p:nvPr>
        </p:nvSpPr>
        <p:spPr/>
        <p:txBody>
          <a:bodyPr/>
          <a:lstStyle/>
          <a:p>
            <a:r>
              <a:rPr lang="en-US" altLang="ko-KR" dirty="0"/>
              <a:t>Case 2</a:t>
            </a:r>
            <a:endParaRPr lang="ko-KR" altLang="en-US" dirty="0"/>
          </a:p>
        </p:txBody>
      </p:sp>
      <p:sp>
        <p:nvSpPr>
          <p:cNvPr id="3" name="바닥글 개체 틀 2">
            <a:extLst>
              <a:ext uri="{FF2B5EF4-FFF2-40B4-BE49-F238E27FC236}">
                <a16:creationId xmlns:a16="http://schemas.microsoft.com/office/drawing/2014/main" id="{4099A7B3-5809-404E-A834-C2DD7AF5614F}"/>
              </a:ext>
            </a:extLst>
          </p:cNvPr>
          <p:cNvSpPr>
            <a:spLocks noGrp="1"/>
          </p:cNvSpPr>
          <p:nvPr>
            <p:ph type="ftr" sz="quarter" idx="10"/>
          </p:nvPr>
        </p:nvSpPr>
        <p:spPr/>
        <p:txBody>
          <a:bodyPr/>
          <a:lstStyle/>
          <a:p>
            <a:pPr>
              <a:defRPr/>
            </a:pPr>
            <a:r>
              <a:rPr lang="en-US" altLang="pl-PL"/>
              <a:t>21-19-0002-01-0000</a:t>
            </a:r>
          </a:p>
        </p:txBody>
      </p:sp>
      <p:sp>
        <p:nvSpPr>
          <p:cNvPr id="4" name="슬라이드 번호 개체 틀 3">
            <a:extLst>
              <a:ext uri="{FF2B5EF4-FFF2-40B4-BE49-F238E27FC236}">
                <a16:creationId xmlns:a16="http://schemas.microsoft.com/office/drawing/2014/main" id="{526E2B98-8174-4E5D-A4F7-85917D842051}"/>
              </a:ext>
            </a:extLst>
          </p:cNvPr>
          <p:cNvSpPr>
            <a:spLocks noGrp="1"/>
          </p:cNvSpPr>
          <p:nvPr>
            <p:ph type="sldNum" sz="quarter" idx="11"/>
          </p:nvPr>
        </p:nvSpPr>
        <p:spPr/>
        <p:txBody>
          <a:bodyPr/>
          <a:lstStyle/>
          <a:p>
            <a:pPr>
              <a:defRPr/>
            </a:pPr>
            <a:fld id="{4CF27402-2C48-4A31-90B3-0422C1082987}" type="slidenum">
              <a:rPr lang="en-US" altLang="pl-PL" smtClean="0"/>
              <a:pPr>
                <a:defRPr/>
              </a:pPr>
              <a:t>4</a:t>
            </a:fld>
            <a:endParaRPr lang="en-US" altLang="pl-PL" dirty="0"/>
          </a:p>
        </p:txBody>
      </p:sp>
      <p:sp>
        <p:nvSpPr>
          <p:cNvPr id="15" name="TextBox 14">
            <a:extLst>
              <a:ext uri="{FF2B5EF4-FFF2-40B4-BE49-F238E27FC236}">
                <a16:creationId xmlns:a16="http://schemas.microsoft.com/office/drawing/2014/main" id="{828356E5-F8E6-4A54-9C30-1BBF5245C28F}"/>
              </a:ext>
            </a:extLst>
          </p:cNvPr>
          <p:cNvSpPr txBox="1"/>
          <p:nvPr/>
        </p:nvSpPr>
        <p:spPr>
          <a:xfrm>
            <a:off x="357673" y="5412593"/>
            <a:ext cx="2735492" cy="369332"/>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WAN: wired + wireless</a:t>
            </a:r>
            <a:endParaRPr lang="ko-KR" altLang="en-US" dirty="0">
              <a:solidFill>
                <a:prstClr val="black"/>
              </a:solidFill>
              <a:latin typeface="맑은 고딕" panose="020F0502020204030204"/>
              <a:ea typeface="맑은 고딕" panose="020B0503020000020004" pitchFamily="50" charset="-127"/>
            </a:endParaRPr>
          </a:p>
        </p:txBody>
      </p:sp>
      <p:sp>
        <p:nvSpPr>
          <p:cNvPr id="24" name="TextBox 23">
            <a:extLst>
              <a:ext uri="{FF2B5EF4-FFF2-40B4-BE49-F238E27FC236}">
                <a16:creationId xmlns:a16="http://schemas.microsoft.com/office/drawing/2014/main" id="{545BB0F0-1F3A-485D-9F9F-083813B5B097}"/>
              </a:ext>
            </a:extLst>
          </p:cNvPr>
          <p:cNvSpPr txBox="1"/>
          <p:nvPr/>
        </p:nvSpPr>
        <p:spPr>
          <a:xfrm>
            <a:off x="1488692" y="5980989"/>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cxnSp>
        <p:nvCxnSpPr>
          <p:cNvPr id="25" name="직선 화살표 연결선 24">
            <a:extLst>
              <a:ext uri="{FF2B5EF4-FFF2-40B4-BE49-F238E27FC236}">
                <a16:creationId xmlns:a16="http://schemas.microsoft.com/office/drawing/2014/main" id="{198C3EBB-C25B-4574-B915-95E1E5B7B095}"/>
              </a:ext>
            </a:extLst>
          </p:cNvPr>
          <p:cNvCxnSpPr>
            <a:cxnSpLocks/>
            <a:stCxn id="30" idx="2"/>
            <a:endCxn id="26" idx="0"/>
          </p:cNvCxnSpPr>
          <p:nvPr/>
        </p:nvCxnSpPr>
        <p:spPr>
          <a:xfrm>
            <a:off x="2163844" y="2276525"/>
            <a:ext cx="10757" cy="1158575"/>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26" name="직사각형 25">
            <a:extLst>
              <a:ext uri="{FF2B5EF4-FFF2-40B4-BE49-F238E27FC236}">
                <a16:creationId xmlns:a16="http://schemas.microsoft.com/office/drawing/2014/main" id="{6B13AFB4-5968-4F79-93F5-D36D78207BDB}"/>
              </a:ext>
            </a:extLst>
          </p:cNvPr>
          <p:cNvSpPr/>
          <p:nvPr/>
        </p:nvSpPr>
        <p:spPr>
          <a:xfrm>
            <a:off x="1801627" y="3435100"/>
            <a:ext cx="745947"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27" name="그룹 26">
            <a:extLst>
              <a:ext uri="{FF2B5EF4-FFF2-40B4-BE49-F238E27FC236}">
                <a16:creationId xmlns:a16="http://schemas.microsoft.com/office/drawing/2014/main" id="{71382437-E50B-4DAE-AF7F-CB1DA33C7EEF}"/>
              </a:ext>
            </a:extLst>
          </p:cNvPr>
          <p:cNvGrpSpPr/>
          <p:nvPr/>
        </p:nvGrpSpPr>
        <p:grpSpPr>
          <a:xfrm>
            <a:off x="1372725" y="2569171"/>
            <a:ext cx="1607485" cy="594570"/>
            <a:chOff x="2733486" y="3898214"/>
            <a:chExt cx="6758608" cy="1121675"/>
          </a:xfrm>
        </p:grpSpPr>
        <p:sp>
          <p:nvSpPr>
            <p:cNvPr id="28" name="구름 27">
              <a:extLst>
                <a:ext uri="{FF2B5EF4-FFF2-40B4-BE49-F238E27FC236}">
                  <a16:creationId xmlns:a16="http://schemas.microsoft.com/office/drawing/2014/main" id="{A543F7DB-025D-4055-98D8-CE3629F17C6D}"/>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9" name="TextBox 28">
              <a:extLst>
                <a:ext uri="{FF2B5EF4-FFF2-40B4-BE49-F238E27FC236}">
                  <a16:creationId xmlns:a16="http://schemas.microsoft.com/office/drawing/2014/main" id="{3B2AAF4B-412E-48DD-A09C-D555172A7709}"/>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30" name="직사각형 29">
            <a:extLst>
              <a:ext uri="{FF2B5EF4-FFF2-40B4-BE49-F238E27FC236}">
                <a16:creationId xmlns:a16="http://schemas.microsoft.com/office/drawing/2014/main" id="{5593462F-02C5-4CA6-AE58-99D34422EF10}"/>
              </a:ext>
            </a:extLst>
          </p:cNvPr>
          <p:cNvSpPr/>
          <p:nvPr/>
        </p:nvSpPr>
        <p:spPr>
          <a:xfrm>
            <a:off x="1234522" y="1877038"/>
            <a:ext cx="185864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31" name="TextBox 30">
            <a:extLst>
              <a:ext uri="{FF2B5EF4-FFF2-40B4-BE49-F238E27FC236}">
                <a16:creationId xmlns:a16="http://schemas.microsoft.com/office/drawing/2014/main" id="{DFC4DBBB-3BAA-4C77-8837-BDE31F9DDEAF}"/>
              </a:ext>
            </a:extLst>
          </p:cNvPr>
          <p:cNvSpPr txBox="1"/>
          <p:nvPr/>
        </p:nvSpPr>
        <p:spPr>
          <a:xfrm>
            <a:off x="1722857" y="1380646"/>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2</a:t>
            </a:r>
            <a:endParaRPr lang="ko-KR" altLang="en-US" dirty="0">
              <a:solidFill>
                <a:prstClr val="black"/>
              </a:solidFill>
              <a:latin typeface="맑은 고딕" panose="020F0502020204030204"/>
              <a:ea typeface="맑은 고딕" panose="020B0503020000020004" pitchFamily="50" charset="-127"/>
            </a:endParaRPr>
          </a:p>
        </p:txBody>
      </p:sp>
      <p:sp>
        <p:nvSpPr>
          <p:cNvPr id="32" name="TextBox 31">
            <a:extLst>
              <a:ext uri="{FF2B5EF4-FFF2-40B4-BE49-F238E27FC236}">
                <a16:creationId xmlns:a16="http://schemas.microsoft.com/office/drawing/2014/main" id="{532F233A-D4BB-41D7-9259-E32355BFF19B}"/>
              </a:ext>
            </a:extLst>
          </p:cNvPr>
          <p:cNvSpPr txBox="1"/>
          <p:nvPr/>
        </p:nvSpPr>
        <p:spPr>
          <a:xfrm>
            <a:off x="4115812" y="1381959"/>
            <a:ext cx="4953000" cy="2585323"/>
          </a:xfrm>
          <a:prstGeom prst="rect">
            <a:avLst/>
          </a:prstGeom>
          <a:noFill/>
        </p:spPr>
        <p:txBody>
          <a:bodyPr wrap="square" rtlCol="0">
            <a:spAutoFit/>
          </a:bodyPr>
          <a:lstStyle/>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HMD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is</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connected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to</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a remote</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content</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server</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such as cloud rendering by wired and wireless network.</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VR content is being rendered or decoded in the remote content server and streamed to the HMD.</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The remote content server is connected via WAN as the remote content server is located outside of the local area.</a:t>
            </a:r>
            <a:endParaRPr lang="ko-KR" altLang="en-US" dirty="0">
              <a:solidFill>
                <a:prstClr val="black"/>
              </a:solidFill>
              <a:latin typeface="맑은 고딕" panose="020F0502020204030204"/>
              <a:ea typeface="맑은 고딕" panose="020B0503020000020004" pitchFamily="50" charset="-127"/>
            </a:endParaRPr>
          </a:p>
        </p:txBody>
      </p:sp>
    </p:spTree>
    <p:extLst>
      <p:ext uri="{BB962C8B-B14F-4D97-AF65-F5344CB8AC3E}">
        <p14:creationId xmlns:p14="http://schemas.microsoft.com/office/powerpoint/2010/main" val="213322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D455F86-A297-4F8E-8F76-631D9A0AE3CE}"/>
              </a:ext>
            </a:extLst>
          </p:cNvPr>
          <p:cNvSpPr>
            <a:spLocks noGrp="1"/>
          </p:cNvSpPr>
          <p:nvPr>
            <p:ph type="title"/>
          </p:nvPr>
        </p:nvSpPr>
        <p:spPr/>
        <p:txBody>
          <a:bodyPr/>
          <a:lstStyle/>
          <a:p>
            <a:r>
              <a:rPr lang="en-US" altLang="ko-KR" dirty="0"/>
              <a:t>Case 3</a:t>
            </a:r>
            <a:endParaRPr lang="ko-KR" altLang="en-US" dirty="0"/>
          </a:p>
        </p:txBody>
      </p:sp>
      <p:sp>
        <p:nvSpPr>
          <p:cNvPr id="3" name="바닥글 개체 틀 2">
            <a:extLst>
              <a:ext uri="{FF2B5EF4-FFF2-40B4-BE49-F238E27FC236}">
                <a16:creationId xmlns:a16="http://schemas.microsoft.com/office/drawing/2014/main" id="{883911B4-8447-48F1-9E55-F370059569B0}"/>
              </a:ext>
            </a:extLst>
          </p:cNvPr>
          <p:cNvSpPr>
            <a:spLocks noGrp="1"/>
          </p:cNvSpPr>
          <p:nvPr>
            <p:ph type="ftr" sz="quarter" idx="10"/>
          </p:nvPr>
        </p:nvSpPr>
        <p:spPr/>
        <p:txBody>
          <a:bodyPr/>
          <a:lstStyle/>
          <a:p>
            <a:pPr>
              <a:defRPr/>
            </a:pPr>
            <a:r>
              <a:rPr lang="en-US" altLang="pl-PL"/>
              <a:t>21-19-0002-01-0000</a:t>
            </a:r>
          </a:p>
        </p:txBody>
      </p:sp>
      <p:sp>
        <p:nvSpPr>
          <p:cNvPr id="4" name="슬라이드 번호 개체 틀 3">
            <a:extLst>
              <a:ext uri="{FF2B5EF4-FFF2-40B4-BE49-F238E27FC236}">
                <a16:creationId xmlns:a16="http://schemas.microsoft.com/office/drawing/2014/main" id="{24E1466F-BE9A-4646-AD6E-750FAB20FBDA}"/>
              </a:ext>
            </a:extLst>
          </p:cNvPr>
          <p:cNvSpPr>
            <a:spLocks noGrp="1"/>
          </p:cNvSpPr>
          <p:nvPr>
            <p:ph type="sldNum" sz="quarter" idx="11"/>
          </p:nvPr>
        </p:nvSpPr>
        <p:spPr/>
        <p:txBody>
          <a:bodyPr/>
          <a:lstStyle/>
          <a:p>
            <a:pPr>
              <a:defRPr/>
            </a:pPr>
            <a:fld id="{4CF27402-2C48-4A31-90B3-0422C1082987}" type="slidenum">
              <a:rPr lang="en-US" altLang="pl-PL" smtClean="0"/>
              <a:pPr>
                <a:defRPr/>
              </a:pPr>
              <a:t>5</a:t>
            </a:fld>
            <a:endParaRPr lang="en-US" altLang="pl-PL" dirty="0"/>
          </a:p>
        </p:txBody>
      </p:sp>
      <p:cxnSp>
        <p:nvCxnSpPr>
          <p:cNvPr id="93" name="직선 화살표 연결선 92">
            <a:extLst>
              <a:ext uri="{FF2B5EF4-FFF2-40B4-BE49-F238E27FC236}">
                <a16:creationId xmlns:a16="http://schemas.microsoft.com/office/drawing/2014/main" id="{AB58DDDC-0A95-4F18-9E8B-E166B0A7A4CB}"/>
              </a:ext>
            </a:extLst>
          </p:cNvPr>
          <p:cNvCxnSpPr>
            <a:cxnSpLocks/>
            <a:endCxn id="101" idx="0"/>
          </p:cNvCxnSpPr>
          <p:nvPr/>
        </p:nvCxnSpPr>
        <p:spPr>
          <a:xfrm>
            <a:off x="1135142" y="2273670"/>
            <a:ext cx="1" cy="1088162"/>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94" name="직선 화살표 연결선 93">
            <a:extLst>
              <a:ext uri="{FF2B5EF4-FFF2-40B4-BE49-F238E27FC236}">
                <a16:creationId xmlns:a16="http://schemas.microsoft.com/office/drawing/2014/main" id="{33FC76B2-F0AF-4073-8876-FBFD282E9AE5}"/>
              </a:ext>
            </a:extLst>
          </p:cNvPr>
          <p:cNvCxnSpPr>
            <a:cxnSpLocks/>
            <a:endCxn id="110" idx="0"/>
          </p:cNvCxnSpPr>
          <p:nvPr/>
        </p:nvCxnSpPr>
        <p:spPr>
          <a:xfrm>
            <a:off x="3173993" y="2273670"/>
            <a:ext cx="18550" cy="1083680"/>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95" name="직선 화살표 연결선 94">
            <a:extLst>
              <a:ext uri="{FF2B5EF4-FFF2-40B4-BE49-F238E27FC236}">
                <a16:creationId xmlns:a16="http://schemas.microsoft.com/office/drawing/2014/main" id="{8EF00F6C-D7A3-4674-BD6C-4546128D5A82}"/>
              </a:ext>
            </a:extLst>
          </p:cNvPr>
          <p:cNvCxnSpPr>
            <a:cxnSpLocks/>
            <a:stCxn id="101" idx="2"/>
            <a:endCxn id="97" idx="0"/>
          </p:cNvCxnSpPr>
          <p:nvPr/>
        </p:nvCxnSpPr>
        <p:spPr>
          <a:xfrm>
            <a:off x="1135143" y="3761319"/>
            <a:ext cx="13253" cy="1165346"/>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96" name="직선 화살표 연결선 95">
            <a:extLst>
              <a:ext uri="{FF2B5EF4-FFF2-40B4-BE49-F238E27FC236}">
                <a16:creationId xmlns:a16="http://schemas.microsoft.com/office/drawing/2014/main" id="{223C968E-ABB9-45E1-BBDB-449FC9408681}"/>
              </a:ext>
            </a:extLst>
          </p:cNvPr>
          <p:cNvCxnSpPr>
            <a:cxnSpLocks/>
            <a:stCxn id="110" idx="2"/>
            <a:endCxn id="106" idx="0"/>
          </p:cNvCxnSpPr>
          <p:nvPr/>
        </p:nvCxnSpPr>
        <p:spPr>
          <a:xfrm>
            <a:off x="3192544" y="3756837"/>
            <a:ext cx="13253" cy="1165346"/>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97" name="직사각형 96">
            <a:extLst>
              <a:ext uri="{FF2B5EF4-FFF2-40B4-BE49-F238E27FC236}">
                <a16:creationId xmlns:a16="http://schemas.microsoft.com/office/drawing/2014/main" id="{8486DCA0-AA4C-4FB4-890D-7E269E737857}"/>
              </a:ext>
            </a:extLst>
          </p:cNvPr>
          <p:cNvSpPr/>
          <p:nvPr/>
        </p:nvSpPr>
        <p:spPr>
          <a:xfrm>
            <a:off x="775422" y="4926666"/>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98" name="그룹 97">
            <a:extLst>
              <a:ext uri="{FF2B5EF4-FFF2-40B4-BE49-F238E27FC236}">
                <a16:creationId xmlns:a16="http://schemas.microsoft.com/office/drawing/2014/main" id="{9E580A77-AA6D-448F-B008-41F84A3FA2AE}"/>
              </a:ext>
            </a:extLst>
          </p:cNvPr>
          <p:cNvGrpSpPr/>
          <p:nvPr/>
        </p:nvGrpSpPr>
        <p:grpSpPr>
          <a:xfrm>
            <a:off x="344653" y="4042209"/>
            <a:ext cx="1607485" cy="594570"/>
            <a:chOff x="2733486" y="3898214"/>
            <a:chExt cx="6758608" cy="1121675"/>
          </a:xfrm>
        </p:grpSpPr>
        <p:sp>
          <p:nvSpPr>
            <p:cNvPr id="99" name="구름 98">
              <a:extLst>
                <a:ext uri="{FF2B5EF4-FFF2-40B4-BE49-F238E27FC236}">
                  <a16:creationId xmlns:a16="http://schemas.microsoft.com/office/drawing/2014/main" id="{6B806679-E779-4DF8-B3F2-29607EC78243}"/>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0" name="TextBox 99">
              <a:extLst>
                <a:ext uri="{FF2B5EF4-FFF2-40B4-BE49-F238E27FC236}">
                  <a16:creationId xmlns:a16="http://schemas.microsoft.com/office/drawing/2014/main" id="{0ACF2780-7F6D-46ED-81B7-BBCE04A25EE4}"/>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101" name="직사각형 100">
            <a:extLst>
              <a:ext uri="{FF2B5EF4-FFF2-40B4-BE49-F238E27FC236}">
                <a16:creationId xmlns:a16="http://schemas.microsoft.com/office/drawing/2014/main" id="{CB3F81A2-14A1-450C-A3B2-A4CD06842696}"/>
              </a:ext>
            </a:extLst>
          </p:cNvPr>
          <p:cNvSpPr/>
          <p:nvPr/>
        </p:nvSpPr>
        <p:spPr>
          <a:xfrm>
            <a:off x="298053" y="3361833"/>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2" name="직사각형 101">
            <a:extLst>
              <a:ext uri="{FF2B5EF4-FFF2-40B4-BE49-F238E27FC236}">
                <a16:creationId xmlns:a16="http://schemas.microsoft.com/office/drawing/2014/main" id="{814CFC3B-E52E-4707-B3B4-8C1D3C10D43B}"/>
              </a:ext>
            </a:extLst>
          </p:cNvPr>
          <p:cNvSpPr/>
          <p:nvPr/>
        </p:nvSpPr>
        <p:spPr>
          <a:xfrm>
            <a:off x="298052" y="1878665"/>
            <a:ext cx="373158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103" name="그룹 102">
            <a:extLst>
              <a:ext uri="{FF2B5EF4-FFF2-40B4-BE49-F238E27FC236}">
                <a16:creationId xmlns:a16="http://schemas.microsoft.com/office/drawing/2014/main" id="{0BD945A8-FEC6-4A63-860F-299735066E8A}"/>
              </a:ext>
            </a:extLst>
          </p:cNvPr>
          <p:cNvGrpSpPr/>
          <p:nvPr/>
        </p:nvGrpSpPr>
        <p:grpSpPr>
          <a:xfrm>
            <a:off x="298052" y="2495106"/>
            <a:ext cx="3731581" cy="594570"/>
            <a:chOff x="2733486" y="3898214"/>
            <a:chExt cx="6758608" cy="1121675"/>
          </a:xfrm>
        </p:grpSpPr>
        <p:sp>
          <p:nvSpPr>
            <p:cNvPr id="104" name="구름 103">
              <a:extLst>
                <a:ext uri="{FF2B5EF4-FFF2-40B4-BE49-F238E27FC236}">
                  <a16:creationId xmlns:a16="http://schemas.microsoft.com/office/drawing/2014/main" id="{D87D33FC-3792-41AD-990C-2B48398B77E7}"/>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5" name="TextBox 104">
              <a:extLst>
                <a:ext uri="{FF2B5EF4-FFF2-40B4-BE49-F238E27FC236}">
                  <a16:creationId xmlns:a16="http://schemas.microsoft.com/office/drawing/2014/main" id="{6BB637C1-1960-4744-BC5D-D5FB82DA31B7}"/>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106" name="직사각형 105">
            <a:extLst>
              <a:ext uri="{FF2B5EF4-FFF2-40B4-BE49-F238E27FC236}">
                <a16:creationId xmlns:a16="http://schemas.microsoft.com/office/drawing/2014/main" id="{21D319B6-0C59-456C-8104-E5750BC4D8CF}"/>
              </a:ext>
            </a:extLst>
          </p:cNvPr>
          <p:cNvSpPr/>
          <p:nvPr/>
        </p:nvSpPr>
        <p:spPr>
          <a:xfrm>
            <a:off x="2832823" y="4922184"/>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107" name="그룹 106">
            <a:extLst>
              <a:ext uri="{FF2B5EF4-FFF2-40B4-BE49-F238E27FC236}">
                <a16:creationId xmlns:a16="http://schemas.microsoft.com/office/drawing/2014/main" id="{1B994D5E-C2B5-4580-BC5D-625B670D58E3}"/>
              </a:ext>
            </a:extLst>
          </p:cNvPr>
          <p:cNvGrpSpPr/>
          <p:nvPr/>
        </p:nvGrpSpPr>
        <p:grpSpPr>
          <a:xfrm>
            <a:off x="2402054" y="4037727"/>
            <a:ext cx="1607485" cy="594570"/>
            <a:chOff x="2733486" y="3898214"/>
            <a:chExt cx="6758608" cy="1121675"/>
          </a:xfrm>
        </p:grpSpPr>
        <p:sp>
          <p:nvSpPr>
            <p:cNvPr id="108" name="구름 107">
              <a:extLst>
                <a:ext uri="{FF2B5EF4-FFF2-40B4-BE49-F238E27FC236}">
                  <a16:creationId xmlns:a16="http://schemas.microsoft.com/office/drawing/2014/main" id="{B1E01126-D7CB-4DBD-AB90-4873211198F5}"/>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9" name="TextBox 108">
              <a:extLst>
                <a:ext uri="{FF2B5EF4-FFF2-40B4-BE49-F238E27FC236}">
                  <a16:creationId xmlns:a16="http://schemas.microsoft.com/office/drawing/2014/main" id="{A4AFF530-E616-480C-9369-011BC0E480EB}"/>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110" name="직사각형 109">
            <a:extLst>
              <a:ext uri="{FF2B5EF4-FFF2-40B4-BE49-F238E27FC236}">
                <a16:creationId xmlns:a16="http://schemas.microsoft.com/office/drawing/2014/main" id="{DC380C67-A0A8-4B51-A8EE-DFC1CA006FD9}"/>
              </a:ext>
            </a:extLst>
          </p:cNvPr>
          <p:cNvSpPr/>
          <p:nvPr/>
        </p:nvSpPr>
        <p:spPr>
          <a:xfrm>
            <a:off x="2355454" y="3357351"/>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11" name="TextBox 110">
            <a:extLst>
              <a:ext uri="{FF2B5EF4-FFF2-40B4-BE49-F238E27FC236}">
                <a16:creationId xmlns:a16="http://schemas.microsoft.com/office/drawing/2014/main" id="{F8D85F17-F978-4032-9640-667288B4D85D}"/>
              </a:ext>
            </a:extLst>
          </p:cNvPr>
          <p:cNvSpPr txBox="1"/>
          <p:nvPr/>
        </p:nvSpPr>
        <p:spPr>
          <a:xfrm>
            <a:off x="1722855" y="1379108"/>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3</a:t>
            </a:r>
            <a:endParaRPr lang="ko-KR" altLang="en-US" dirty="0">
              <a:solidFill>
                <a:prstClr val="black"/>
              </a:solidFill>
              <a:latin typeface="맑은 고딕" panose="020F0502020204030204"/>
              <a:ea typeface="맑은 고딕" panose="020B0503020000020004" pitchFamily="50" charset="-127"/>
            </a:endParaRPr>
          </a:p>
        </p:txBody>
      </p:sp>
      <p:sp>
        <p:nvSpPr>
          <p:cNvPr id="112" name="TextBox 111">
            <a:extLst>
              <a:ext uri="{FF2B5EF4-FFF2-40B4-BE49-F238E27FC236}">
                <a16:creationId xmlns:a16="http://schemas.microsoft.com/office/drawing/2014/main" id="{097A7153-6B95-48FA-BB3A-DB6D98A08F99}"/>
              </a:ext>
            </a:extLst>
          </p:cNvPr>
          <p:cNvSpPr txBox="1"/>
          <p:nvPr/>
        </p:nvSpPr>
        <p:spPr>
          <a:xfrm>
            <a:off x="4090891" y="1379109"/>
            <a:ext cx="4953000" cy="3693319"/>
          </a:xfrm>
          <a:prstGeom prst="rect">
            <a:avLst/>
          </a:prstGeom>
          <a:noFill/>
        </p:spPr>
        <p:txBody>
          <a:bodyPr wrap="square" rtlCol="0">
            <a:spAutoFit/>
          </a:bodyPr>
          <a:lstStyle/>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This is an extended version of case 1 – more than one VR</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system are connected to the remote content server.</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HMD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is connected to a local server like case 1 and the local content server is rendering or decoding VR content and send it back to the HMD.</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The remote content server in this case is computing the content sent by the local content servers and redistributing the calculated data back to the local content servers rather than rendering the content in local content server.</a:t>
            </a:r>
            <a:endParaRPr lang="ko-KR" altLang="en-US" dirty="0">
              <a:solidFill>
                <a:prstClr val="black"/>
              </a:solidFill>
              <a:latin typeface="맑은 고딕" panose="020F0502020204030204"/>
              <a:ea typeface="맑은 고딕" panose="020B0503020000020004" pitchFamily="50" charset="-127"/>
            </a:endParaRPr>
          </a:p>
        </p:txBody>
      </p:sp>
      <p:sp>
        <p:nvSpPr>
          <p:cNvPr id="113" name="TextBox 112">
            <a:extLst>
              <a:ext uri="{FF2B5EF4-FFF2-40B4-BE49-F238E27FC236}">
                <a16:creationId xmlns:a16="http://schemas.microsoft.com/office/drawing/2014/main" id="{C4012C61-F71B-4AD4-AA2A-9BFCD1D8FA61}"/>
              </a:ext>
            </a:extLst>
          </p:cNvPr>
          <p:cNvSpPr txBox="1"/>
          <p:nvPr/>
        </p:nvSpPr>
        <p:spPr>
          <a:xfrm>
            <a:off x="355111" y="5412593"/>
            <a:ext cx="2735492" cy="646331"/>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LAN: wired or wireless</a:t>
            </a:r>
          </a:p>
          <a:p>
            <a:r>
              <a:rPr lang="en-US" altLang="ko-KR" dirty="0">
                <a:solidFill>
                  <a:prstClr val="black"/>
                </a:solidFill>
                <a:latin typeface="맑은 고딕" panose="020F0502020204030204"/>
                <a:ea typeface="맑은 고딕" panose="020B0503020000020004" pitchFamily="50" charset="-127"/>
              </a:rPr>
              <a:t>* WAN: wired + wireless</a:t>
            </a:r>
            <a:endParaRPr lang="ko-KR" altLang="en-US" dirty="0">
              <a:solidFill>
                <a:prstClr val="black"/>
              </a:solidFill>
              <a:latin typeface="맑은 고딕" panose="020F0502020204030204"/>
              <a:ea typeface="맑은 고딕" panose="020B0503020000020004" pitchFamily="50" charset="-127"/>
            </a:endParaRPr>
          </a:p>
        </p:txBody>
      </p:sp>
      <p:sp>
        <p:nvSpPr>
          <p:cNvPr id="128" name="TextBox 127">
            <a:extLst>
              <a:ext uri="{FF2B5EF4-FFF2-40B4-BE49-F238E27FC236}">
                <a16:creationId xmlns:a16="http://schemas.microsoft.com/office/drawing/2014/main" id="{CCE7E692-2E3C-4DBE-BF59-CD4B585B7065}"/>
              </a:ext>
            </a:extLst>
          </p:cNvPr>
          <p:cNvSpPr txBox="1"/>
          <p:nvPr/>
        </p:nvSpPr>
        <p:spPr>
          <a:xfrm>
            <a:off x="1485336" y="5972627"/>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22737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9311778-4646-4C91-AF6A-2901AB35AE4D}"/>
              </a:ext>
            </a:extLst>
          </p:cNvPr>
          <p:cNvSpPr>
            <a:spLocks noGrp="1"/>
          </p:cNvSpPr>
          <p:nvPr>
            <p:ph type="title"/>
          </p:nvPr>
        </p:nvSpPr>
        <p:spPr/>
        <p:txBody>
          <a:bodyPr/>
          <a:lstStyle/>
          <a:p>
            <a:r>
              <a:rPr lang="en-US" altLang="ko-KR" dirty="0"/>
              <a:t>Case 4</a:t>
            </a:r>
            <a:endParaRPr lang="ko-KR" altLang="en-US" dirty="0"/>
          </a:p>
        </p:txBody>
      </p:sp>
      <p:sp>
        <p:nvSpPr>
          <p:cNvPr id="3" name="바닥글 개체 틀 2">
            <a:extLst>
              <a:ext uri="{FF2B5EF4-FFF2-40B4-BE49-F238E27FC236}">
                <a16:creationId xmlns:a16="http://schemas.microsoft.com/office/drawing/2014/main" id="{714EE007-E57F-4D41-AD3D-3396E2085BA2}"/>
              </a:ext>
            </a:extLst>
          </p:cNvPr>
          <p:cNvSpPr>
            <a:spLocks noGrp="1"/>
          </p:cNvSpPr>
          <p:nvPr>
            <p:ph type="ftr" sz="quarter" idx="10"/>
          </p:nvPr>
        </p:nvSpPr>
        <p:spPr/>
        <p:txBody>
          <a:bodyPr/>
          <a:lstStyle/>
          <a:p>
            <a:pPr>
              <a:defRPr/>
            </a:pPr>
            <a:r>
              <a:rPr lang="en-US" altLang="pl-PL"/>
              <a:t>21-19-0002-01-0000</a:t>
            </a:r>
          </a:p>
        </p:txBody>
      </p:sp>
      <p:sp>
        <p:nvSpPr>
          <p:cNvPr id="4" name="슬라이드 번호 개체 틀 3">
            <a:extLst>
              <a:ext uri="{FF2B5EF4-FFF2-40B4-BE49-F238E27FC236}">
                <a16:creationId xmlns:a16="http://schemas.microsoft.com/office/drawing/2014/main" id="{E054BBAE-61FF-4C90-B4AB-37497A65556C}"/>
              </a:ext>
            </a:extLst>
          </p:cNvPr>
          <p:cNvSpPr>
            <a:spLocks noGrp="1"/>
          </p:cNvSpPr>
          <p:nvPr>
            <p:ph type="sldNum" sz="quarter" idx="11"/>
          </p:nvPr>
        </p:nvSpPr>
        <p:spPr/>
        <p:txBody>
          <a:bodyPr/>
          <a:lstStyle/>
          <a:p>
            <a:pPr>
              <a:defRPr/>
            </a:pPr>
            <a:fld id="{4CF27402-2C48-4A31-90B3-0422C1082987}" type="slidenum">
              <a:rPr lang="en-US" altLang="pl-PL" smtClean="0"/>
              <a:pPr>
                <a:defRPr/>
              </a:pPr>
              <a:t>6</a:t>
            </a:fld>
            <a:endParaRPr lang="en-US" altLang="pl-PL" dirty="0"/>
          </a:p>
        </p:txBody>
      </p:sp>
      <p:cxnSp>
        <p:nvCxnSpPr>
          <p:cNvPr id="29" name="직선 화살표 연결선 28">
            <a:extLst>
              <a:ext uri="{FF2B5EF4-FFF2-40B4-BE49-F238E27FC236}">
                <a16:creationId xmlns:a16="http://schemas.microsoft.com/office/drawing/2014/main" id="{97D916B5-BCFA-4319-963A-E50EBE5E9749}"/>
              </a:ext>
            </a:extLst>
          </p:cNvPr>
          <p:cNvCxnSpPr>
            <a:cxnSpLocks/>
            <a:endCxn id="36" idx="0"/>
          </p:cNvCxnSpPr>
          <p:nvPr/>
        </p:nvCxnSpPr>
        <p:spPr>
          <a:xfrm>
            <a:off x="3141205" y="2295726"/>
            <a:ext cx="13253" cy="1179778"/>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30" name="직선 화살표 연결선 29">
            <a:extLst>
              <a:ext uri="{FF2B5EF4-FFF2-40B4-BE49-F238E27FC236}">
                <a16:creationId xmlns:a16="http://schemas.microsoft.com/office/drawing/2014/main" id="{0F6B13FA-0A88-497C-9A7A-BEAA2B756337}"/>
              </a:ext>
            </a:extLst>
          </p:cNvPr>
          <p:cNvCxnSpPr>
            <a:cxnSpLocks/>
            <a:endCxn id="31" idx="0"/>
          </p:cNvCxnSpPr>
          <p:nvPr/>
        </p:nvCxnSpPr>
        <p:spPr>
          <a:xfrm>
            <a:off x="1097056" y="2295726"/>
            <a:ext cx="0" cy="1184260"/>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31" name="직사각형 30">
            <a:extLst>
              <a:ext uri="{FF2B5EF4-FFF2-40B4-BE49-F238E27FC236}">
                <a16:creationId xmlns:a16="http://schemas.microsoft.com/office/drawing/2014/main" id="{51C70DE6-5851-4ABF-A4D7-8DE9D0E00F3E}"/>
              </a:ext>
            </a:extLst>
          </p:cNvPr>
          <p:cNvSpPr/>
          <p:nvPr/>
        </p:nvSpPr>
        <p:spPr>
          <a:xfrm>
            <a:off x="724083" y="3479987"/>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32" name="직사각형 31">
            <a:extLst>
              <a:ext uri="{FF2B5EF4-FFF2-40B4-BE49-F238E27FC236}">
                <a16:creationId xmlns:a16="http://schemas.microsoft.com/office/drawing/2014/main" id="{9948B2BD-B2E9-4383-A00B-3FD17EECD2A0}"/>
              </a:ext>
            </a:extLst>
          </p:cNvPr>
          <p:cNvSpPr/>
          <p:nvPr/>
        </p:nvSpPr>
        <p:spPr>
          <a:xfrm>
            <a:off x="298051" y="1896240"/>
            <a:ext cx="373158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33" name="그룹 32">
            <a:extLst>
              <a:ext uri="{FF2B5EF4-FFF2-40B4-BE49-F238E27FC236}">
                <a16:creationId xmlns:a16="http://schemas.microsoft.com/office/drawing/2014/main" id="{2C9331C9-0C5B-4227-944E-95B98418C6A7}"/>
              </a:ext>
            </a:extLst>
          </p:cNvPr>
          <p:cNvGrpSpPr/>
          <p:nvPr/>
        </p:nvGrpSpPr>
        <p:grpSpPr>
          <a:xfrm>
            <a:off x="298053" y="2530449"/>
            <a:ext cx="3731581" cy="594570"/>
            <a:chOff x="2733486" y="3898214"/>
            <a:chExt cx="6758608" cy="1121675"/>
          </a:xfrm>
        </p:grpSpPr>
        <p:sp>
          <p:nvSpPr>
            <p:cNvPr id="34" name="구름 33">
              <a:extLst>
                <a:ext uri="{FF2B5EF4-FFF2-40B4-BE49-F238E27FC236}">
                  <a16:creationId xmlns:a16="http://schemas.microsoft.com/office/drawing/2014/main" id="{48DA74CB-F8E3-42FD-BCA5-EC3AEE22601C}"/>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35" name="TextBox 34">
              <a:extLst>
                <a:ext uri="{FF2B5EF4-FFF2-40B4-BE49-F238E27FC236}">
                  <a16:creationId xmlns:a16="http://schemas.microsoft.com/office/drawing/2014/main" id="{7E3AA5CC-37BD-4A42-8669-53537FE910FD}"/>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36" name="직사각형 35">
            <a:extLst>
              <a:ext uri="{FF2B5EF4-FFF2-40B4-BE49-F238E27FC236}">
                <a16:creationId xmlns:a16="http://schemas.microsoft.com/office/drawing/2014/main" id="{649DCF8C-24B6-4128-99AA-B8D11C50C336}"/>
              </a:ext>
            </a:extLst>
          </p:cNvPr>
          <p:cNvSpPr/>
          <p:nvPr/>
        </p:nvSpPr>
        <p:spPr>
          <a:xfrm>
            <a:off x="2781484" y="3475505"/>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37" name="TextBox 36">
            <a:extLst>
              <a:ext uri="{FF2B5EF4-FFF2-40B4-BE49-F238E27FC236}">
                <a16:creationId xmlns:a16="http://schemas.microsoft.com/office/drawing/2014/main" id="{A09540F5-B912-4D1B-9744-E6D4A94C65C1}"/>
              </a:ext>
            </a:extLst>
          </p:cNvPr>
          <p:cNvSpPr txBox="1"/>
          <p:nvPr/>
        </p:nvSpPr>
        <p:spPr>
          <a:xfrm>
            <a:off x="1722855" y="1386562"/>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4</a:t>
            </a:r>
            <a:endParaRPr lang="ko-KR" altLang="en-US" dirty="0">
              <a:solidFill>
                <a:prstClr val="black"/>
              </a:solidFill>
              <a:latin typeface="맑은 고딕" panose="020F0502020204030204"/>
              <a:ea typeface="맑은 고딕" panose="020B0503020000020004" pitchFamily="50" charset="-127"/>
            </a:endParaRPr>
          </a:p>
        </p:txBody>
      </p:sp>
      <p:sp>
        <p:nvSpPr>
          <p:cNvPr id="38" name="TextBox 37">
            <a:extLst>
              <a:ext uri="{FF2B5EF4-FFF2-40B4-BE49-F238E27FC236}">
                <a16:creationId xmlns:a16="http://schemas.microsoft.com/office/drawing/2014/main" id="{9693E52C-F203-4BC4-A5B7-2C6C5DA04EAC}"/>
              </a:ext>
            </a:extLst>
          </p:cNvPr>
          <p:cNvSpPr txBox="1"/>
          <p:nvPr/>
        </p:nvSpPr>
        <p:spPr>
          <a:xfrm>
            <a:off x="4110986" y="1383367"/>
            <a:ext cx="4953000" cy="2031325"/>
          </a:xfrm>
          <a:prstGeom prst="rect">
            <a:avLst/>
          </a:prstGeom>
          <a:noFill/>
        </p:spPr>
        <p:txBody>
          <a:bodyPr wrap="square" rtlCol="0">
            <a:spAutoFit/>
          </a:bodyPr>
          <a:lstStyle/>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This is an extended version of case 2 - more than one HMD are connected to the remote server.</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HMD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is connected to a remote server like case 2 and the remote server is rendering or decoding VR content and send it back to the HMD.</a:t>
            </a:r>
          </a:p>
        </p:txBody>
      </p:sp>
      <p:sp>
        <p:nvSpPr>
          <p:cNvPr id="39" name="TextBox 38">
            <a:extLst>
              <a:ext uri="{FF2B5EF4-FFF2-40B4-BE49-F238E27FC236}">
                <a16:creationId xmlns:a16="http://schemas.microsoft.com/office/drawing/2014/main" id="{29428979-FAC2-4880-AEEB-EFD63BF80B75}"/>
              </a:ext>
            </a:extLst>
          </p:cNvPr>
          <p:cNvSpPr txBox="1"/>
          <p:nvPr/>
        </p:nvSpPr>
        <p:spPr>
          <a:xfrm>
            <a:off x="354317" y="5409642"/>
            <a:ext cx="2735492" cy="369332"/>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WAN: wired + wireless</a:t>
            </a:r>
            <a:endParaRPr lang="ko-KR" altLang="en-US" dirty="0">
              <a:solidFill>
                <a:prstClr val="black"/>
              </a:solidFill>
              <a:latin typeface="맑은 고딕" panose="020F0502020204030204"/>
              <a:ea typeface="맑은 고딕" panose="020B0503020000020004" pitchFamily="50" charset="-127"/>
            </a:endParaRPr>
          </a:p>
        </p:txBody>
      </p:sp>
      <p:sp>
        <p:nvSpPr>
          <p:cNvPr id="41" name="TextBox 40">
            <a:extLst>
              <a:ext uri="{FF2B5EF4-FFF2-40B4-BE49-F238E27FC236}">
                <a16:creationId xmlns:a16="http://schemas.microsoft.com/office/drawing/2014/main" id="{C0A093F4-07C4-443A-9E8E-958138717BC2}"/>
              </a:ext>
            </a:extLst>
          </p:cNvPr>
          <p:cNvSpPr txBox="1"/>
          <p:nvPr/>
        </p:nvSpPr>
        <p:spPr>
          <a:xfrm>
            <a:off x="1485336" y="5978038"/>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256150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BF4117-E429-4C67-9AC7-F1C20497B7EA}"/>
              </a:ext>
            </a:extLst>
          </p:cNvPr>
          <p:cNvSpPr>
            <a:spLocks noGrp="1"/>
          </p:cNvSpPr>
          <p:nvPr>
            <p:ph type="title"/>
          </p:nvPr>
        </p:nvSpPr>
        <p:spPr/>
        <p:txBody>
          <a:bodyPr/>
          <a:lstStyle/>
          <a:p>
            <a:r>
              <a:rPr lang="en-US" altLang="ko-KR" dirty="0"/>
              <a:t>Diagrams</a:t>
            </a:r>
            <a:endParaRPr lang="ko-KR" altLang="en-US" dirty="0"/>
          </a:p>
        </p:txBody>
      </p:sp>
      <p:sp>
        <p:nvSpPr>
          <p:cNvPr id="3" name="바닥글 개체 틀 2">
            <a:extLst>
              <a:ext uri="{FF2B5EF4-FFF2-40B4-BE49-F238E27FC236}">
                <a16:creationId xmlns:a16="http://schemas.microsoft.com/office/drawing/2014/main" id="{2D42E71E-C80E-4E36-A6C5-08DE7DEFA1FA}"/>
              </a:ext>
            </a:extLst>
          </p:cNvPr>
          <p:cNvSpPr>
            <a:spLocks noGrp="1"/>
          </p:cNvSpPr>
          <p:nvPr>
            <p:ph type="ftr" sz="quarter" idx="10"/>
          </p:nvPr>
        </p:nvSpPr>
        <p:spPr/>
        <p:txBody>
          <a:bodyPr/>
          <a:lstStyle/>
          <a:p>
            <a:pPr>
              <a:defRPr/>
            </a:pPr>
            <a:r>
              <a:rPr lang="en-US" altLang="pl-PL"/>
              <a:t>21-19-0002-01-0000</a:t>
            </a:r>
          </a:p>
        </p:txBody>
      </p:sp>
      <p:sp>
        <p:nvSpPr>
          <p:cNvPr id="4" name="슬라이드 번호 개체 틀 3">
            <a:extLst>
              <a:ext uri="{FF2B5EF4-FFF2-40B4-BE49-F238E27FC236}">
                <a16:creationId xmlns:a16="http://schemas.microsoft.com/office/drawing/2014/main" id="{BF696354-3601-46EF-9BC4-ABE430C8DE18}"/>
              </a:ext>
            </a:extLst>
          </p:cNvPr>
          <p:cNvSpPr>
            <a:spLocks noGrp="1"/>
          </p:cNvSpPr>
          <p:nvPr>
            <p:ph type="sldNum" sz="quarter" idx="11"/>
          </p:nvPr>
        </p:nvSpPr>
        <p:spPr/>
        <p:txBody>
          <a:bodyPr/>
          <a:lstStyle/>
          <a:p>
            <a:pPr>
              <a:defRPr/>
            </a:pPr>
            <a:fld id="{4CF27402-2C48-4A31-90B3-0422C1082987}" type="slidenum">
              <a:rPr lang="en-US" altLang="pl-PL" smtClean="0"/>
              <a:pPr>
                <a:defRPr/>
              </a:pPr>
              <a:t>7</a:t>
            </a:fld>
            <a:endParaRPr lang="en-US" altLang="pl-PL" dirty="0"/>
          </a:p>
        </p:txBody>
      </p:sp>
      <p:cxnSp>
        <p:nvCxnSpPr>
          <p:cNvPr id="49" name="직선 화살표 연결선 48">
            <a:extLst>
              <a:ext uri="{FF2B5EF4-FFF2-40B4-BE49-F238E27FC236}">
                <a16:creationId xmlns:a16="http://schemas.microsoft.com/office/drawing/2014/main" id="{B2E06787-95E8-42F9-BBB1-00BB722F56D6}"/>
              </a:ext>
            </a:extLst>
          </p:cNvPr>
          <p:cNvCxnSpPr>
            <a:cxnSpLocks/>
            <a:endCxn id="87" idx="0"/>
          </p:cNvCxnSpPr>
          <p:nvPr/>
        </p:nvCxnSpPr>
        <p:spPr>
          <a:xfrm>
            <a:off x="3323541" y="4476250"/>
            <a:ext cx="13253" cy="1179778"/>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0" name="직선 화살표 연결선 49">
            <a:extLst>
              <a:ext uri="{FF2B5EF4-FFF2-40B4-BE49-F238E27FC236}">
                <a16:creationId xmlns:a16="http://schemas.microsoft.com/office/drawing/2014/main" id="{E6220369-332A-4140-994A-8C74FC649DD2}"/>
              </a:ext>
            </a:extLst>
          </p:cNvPr>
          <p:cNvCxnSpPr>
            <a:cxnSpLocks/>
            <a:endCxn id="82" idx="0"/>
          </p:cNvCxnSpPr>
          <p:nvPr/>
        </p:nvCxnSpPr>
        <p:spPr>
          <a:xfrm>
            <a:off x="1279392" y="4476250"/>
            <a:ext cx="0" cy="1184260"/>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1" name="직선 화살표 연결선 50">
            <a:extLst>
              <a:ext uri="{FF2B5EF4-FFF2-40B4-BE49-F238E27FC236}">
                <a16:creationId xmlns:a16="http://schemas.microsoft.com/office/drawing/2014/main" id="{9AA5ABF1-4E9B-414B-A2D4-7B518563D5B0}"/>
              </a:ext>
            </a:extLst>
          </p:cNvPr>
          <p:cNvCxnSpPr>
            <a:cxnSpLocks/>
            <a:endCxn id="71" idx="0"/>
          </p:cNvCxnSpPr>
          <p:nvPr/>
        </p:nvCxnSpPr>
        <p:spPr>
          <a:xfrm>
            <a:off x="5945506" y="1930033"/>
            <a:ext cx="1" cy="1088162"/>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2" name="직선 화살표 연결선 51">
            <a:extLst>
              <a:ext uri="{FF2B5EF4-FFF2-40B4-BE49-F238E27FC236}">
                <a16:creationId xmlns:a16="http://schemas.microsoft.com/office/drawing/2014/main" id="{CC054DA1-383E-4ABB-8177-2F812F95FE2D}"/>
              </a:ext>
            </a:extLst>
          </p:cNvPr>
          <p:cNvCxnSpPr>
            <a:cxnSpLocks/>
            <a:endCxn id="80" idx="0"/>
          </p:cNvCxnSpPr>
          <p:nvPr/>
        </p:nvCxnSpPr>
        <p:spPr>
          <a:xfrm>
            <a:off x="7984357" y="1930033"/>
            <a:ext cx="18550" cy="1083680"/>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3" name="직선 화살표 연결선 52">
            <a:extLst>
              <a:ext uri="{FF2B5EF4-FFF2-40B4-BE49-F238E27FC236}">
                <a16:creationId xmlns:a16="http://schemas.microsoft.com/office/drawing/2014/main" id="{DE496F7E-B89B-4FA7-AE0B-579FED5DB588}"/>
              </a:ext>
            </a:extLst>
          </p:cNvPr>
          <p:cNvCxnSpPr>
            <a:cxnSpLocks/>
            <a:stCxn id="71" idx="2"/>
            <a:endCxn id="67" idx="0"/>
          </p:cNvCxnSpPr>
          <p:nvPr/>
        </p:nvCxnSpPr>
        <p:spPr>
          <a:xfrm>
            <a:off x="5945507" y="3417682"/>
            <a:ext cx="13253" cy="1165346"/>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4" name="직선 화살표 연결선 53">
            <a:extLst>
              <a:ext uri="{FF2B5EF4-FFF2-40B4-BE49-F238E27FC236}">
                <a16:creationId xmlns:a16="http://schemas.microsoft.com/office/drawing/2014/main" id="{7BF8408E-A1FA-4E4C-AFB0-9386D29B74EF}"/>
              </a:ext>
            </a:extLst>
          </p:cNvPr>
          <p:cNvCxnSpPr>
            <a:cxnSpLocks/>
            <a:stCxn id="80" idx="2"/>
            <a:endCxn id="76" idx="0"/>
          </p:cNvCxnSpPr>
          <p:nvPr/>
        </p:nvCxnSpPr>
        <p:spPr>
          <a:xfrm>
            <a:off x="8002908" y="3413200"/>
            <a:ext cx="13253" cy="1165346"/>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5" name="직선 화살표 연결선 54">
            <a:extLst>
              <a:ext uri="{FF2B5EF4-FFF2-40B4-BE49-F238E27FC236}">
                <a16:creationId xmlns:a16="http://schemas.microsoft.com/office/drawing/2014/main" id="{FDD5E43E-8359-4276-B1FF-E25BED994FAC}"/>
              </a:ext>
            </a:extLst>
          </p:cNvPr>
          <p:cNvCxnSpPr>
            <a:cxnSpLocks/>
            <a:stCxn id="89" idx="2"/>
            <a:endCxn id="57" idx="0"/>
          </p:cNvCxnSpPr>
          <p:nvPr/>
        </p:nvCxnSpPr>
        <p:spPr>
          <a:xfrm>
            <a:off x="1436576" y="1884241"/>
            <a:ext cx="3997" cy="1158574"/>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6" name="직선 화살표 연결선 55">
            <a:extLst>
              <a:ext uri="{FF2B5EF4-FFF2-40B4-BE49-F238E27FC236}">
                <a16:creationId xmlns:a16="http://schemas.microsoft.com/office/drawing/2014/main" id="{131E2519-DB31-4AC7-9C51-D598F8B815DB}"/>
              </a:ext>
            </a:extLst>
          </p:cNvPr>
          <p:cNvCxnSpPr>
            <a:cxnSpLocks/>
            <a:stCxn id="90" idx="2"/>
            <a:endCxn id="61" idx="0"/>
          </p:cNvCxnSpPr>
          <p:nvPr/>
        </p:nvCxnSpPr>
        <p:spPr>
          <a:xfrm>
            <a:off x="3507947" y="1884241"/>
            <a:ext cx="10757" cy="1158575"/>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57" name="직사각형 56">
            <a:extLst>
              <a:ext uri="{FF2B5EF4-FFF2-40B4-BE49-F238E27FC236}">
                <a16:creationId xmlns:a16="http://schemas.microsoft.com/office/drawing/2014/main" id="{47E736E9-0A79-43A2-BDDA-3046924F98A0}"/>
              </a:ext>
            </a:extLst>
          </p:cNvPr>
          <p:cNvSpPr/>
          <p:nvPr/>
        </p:nvSpPr>
        <p:spPr>
          <a:xfrm>
            <a:off x="1067599" y="3042816"/>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58" name="그룹 57">
            <a:extLst>
              <a:ext uri="{FF2B5EF4-FFF2-40B4-BE49-F238E27FC236}">
                <a16:creationId xmlns:a16="http://schemas.microsoft.com/office/drawing/2014/main" id="{9E3C23A8-C133-4544-9569-C8A867C2BC42}"/>
              </a:ext>
            </a:extLst>
          </p:cNvPr>
          <p:cNvGrpSpPr/>
          <p:nvPr/>
        </p:nvGrpSpPr>
        <p:grpSpPr>
          <a:xfrm>
            <a:off x="638698" y="2176887"/>
            <a:ext cx="1607485" cy="594570"/>
            <a:chOff x="2733486" y="3898214"/>
            <a:chExt cx="6758608" cy="1121675"/>
          </a:xfrm>
        </p:grpSpPr>
        <p:sp>
          <p:nvSpPr>
            <p:cNvPr id="59" name="구름 58">
              <a:extLst>
                <a:ext uri="{FF2B5EF4-FFF2-40B4-BE49-F238E27FC236}">
                  <a16:creationId xmlns:a16="http://schemas.microsoft.com/office/drawing/2014/main" id="{E4F9595A-F58B-46A0-8AA2-A3C5958B2146}"/>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60" name="TextBox 59">
              <a:extLst>
                <a:ext uri="{FF2B5EF4-FFF2-40B4-BE49-F238E27FC236}">
                  <a16:creationId xmlns:a16="http://schemas.microsoft.com/office/drawing/2014/main" id="{4FBF5618-9970-4A24-94D1-F45E06E61CC2}"/>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61" name="직사각형 60">
            <a:extLst>
              <a:ext uri="{FF2B5EF4-FFF2-40B4-BE49-F238E27FC236}">
                <a16:creationId xmlns:a16="http://schemas.microsoft.com/office/drawing/2014/main" id="{7CD7112B-D767-4D01-8248-F78D102A9E15}"/>
              </a:ext>
            </a:extLst>
          </p:cNvPr>
          <p:cNvSpPr/>
          <p:nvPr/>
        </p:nvSpPr>
        <p:spPr>
          <a:xfrm>
            <a:off x="3145730" y="3042816"/>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62" name="그룹 61">
            <a:extLst>
              <a:ext uri="{FF2B5EF4-FFF2-40B4-BE49-F238E27FC236}">
                <a16:creationId xmlns:a16="http://schemas.microsoft.com/office/drawing/2014/main" id="{02F2B985-9797-4F95-8D5A-FD057260B830}"/>
              </a:ext>
            </a:extLst>
          </p:cNvPr>
          <p:cNvGrpSpPr/>
          <p:nvPr/>
        </p:nvGrpSpPr>
        <p:grpSpPr>
          <a:xfrm>
            <a:off x="2716829" y="2176887"/>
            <a:ext cx="1607485" cy="594570"/>
            <a:chOff x="2733486" y="3898214"/>
            <a:chExt cx="6758608" cy="1121675"/>
          </a:xfrm>
        </p:grpSpPr>
        <p:sp>
          <p:nvSpPr>
            <p:cNvPr id="63" name="구름 62">
              <a:extLst>
                <a:ext uri="{FF2B5EF4-FFF2-40B4-BE49-F238E27FC236}">
                  <a16:creationId xmlns:a16="http://schemas.microsoft.com/office/drawing/2014/main" id="{A8B71DEB-12A0-4053-B569-DD62CB9F78BC}"/>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64" name="TextBox 63">
              <a:extLst>
                <a:ext uri="{FF2B5EF4-FFF2-40B4-BE49-F238E27FC236}">
                  <a16:creationId xmlns:a16="http://schemas.microsoft.com/office/drawing/2014/main" id="{08AF3026-C8DA-4F6D-BB69-0DE80B6D9C09}"/>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65" name="TextBox 64">
            <a:extLst>
              <a:ext uri="{FF2B5EF4-FFF2-40B4-BE49-F238E27FC236}">
                <a16:creationId xmlns:a16="http://schemas.microsoft.com/office/drawing/2014/main" id="{5B28D60A-0FFE-44BA-BF70-1A348F097B5B}"/>
              </a:ext>
            </a:extLst>
          </p:cNvPr>
          <p:cNvSpPr txBox="1"/>
          <p:nvPr/>
        </p:nvSpPr>
        <p:spPr>
          <a:xfrm>
            <a:off x="995590" y="988673"/>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1</a:t>
            </a:r>
            <a:endParaRPr lang="ko-KR" altLang="en-US" dirty="0">
              <a:solidFill>
                <a:prstClr val="black"/>
              </a:solidFill>
              <a:latin typeface="맑은 고딕" panose="020F0502020204030204"/>
              <a:ea typeface="맑은 고딕" panose="020B0503020000020004" pitchFamily="50" charset="-127"/>
            </a:endParaRPr>
          </a:p>
        </p:txBody>
      </p:sp>
      <p:sp>
        <p:nvSpPr>
          <p:cNvPr id="66" name="TextBox 65">
            <a:extLst>
              <a:ext uri="{FF2B5EF4-FFF2-40B4-BE49-F238E27FC236}">
                <a16:creationId xmlns:a16="http://schemas.microsoft.com/office/drawing/2014/main" id="{D7023ABD-7E66-404F-A39C-E0413A3B7093}"/>
              </a:ext>
            </a:extLst>
          </p:cNvPr>
          <p:cNvSpPr txBox="1"/>
          <p:nvPr/>
        </p:nvSpPr>
        <p:spPr>
          <a:xfrm>
            <a:off x="3011028" y="983880"/>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2</a:t>
            </a:r>
            <a:endParaRPr lang="ko-KR" altLang="en-US" dirty="0">
              <a:solidFill>
                <a:prstClr val="black"/>
              </a:solidFill>
              <a:latin typeface="맑은 고딕" panose="020F0502020204030204"/>
              <a:ea typeface="맑은 고딕" panose="020B0503020000020004" pitchFamily="50" charset="-127"/>
            </a:endParaRPr>
          </a:p>
        </p:txBody>
      </p:sp>
      <p:sp>
        <p:nvSpPr>
          <p:cNvPr id="67" name="직사각형 66">
            <a:extLst>
              <a:ext uri="{FF2B5EF4-FFF2-40B4-BE49-F238E27FC236}">
                <a16:creationId xmlns:a16="http://schemas.microsoft.com/office/drawing/2014/main" id="{C8E61AD7-C60D-40BF-BB5B-6E0B87FFDAEC}"/>
              </a:ext>
            </a:extLst>
          </p:cNvPr>
          <p:cNvSpPr/>
          <p:nvPr/>
        </p:nvSpPr>
        <p:spPr>
          <a:xfrm>
            <a:off x="5585786" y="4583029"/>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68" name="그룹 67">
            <a:extLst>
              <a:ext uri="{FF2B5EF4-FFF2-40B4-BE49-F238E27FC236}">
                <a16:creationId xmlns:a16="http://schemas.microsoft.com/office/drawing/2014/main" id="{C97E5A49-B602-4130-A762-B946A2D37F64}"/>
              </a:ext>
            </a:extLst>
          </p:cNvPr>
          <p:cNvGrpSpPr/>
          <p:nvPr/>
        </p:nvGrpSpPr>
        <p:grpSpPr>
          <a:xfrm>
            <a:off x="5155017" y="3698572"/>
            <a:ext cx="1607485" cy="594570"/>
            <a:chOff x="2733486" y="3898214"/>
            <a:chExt cx="6758608" cy="1121675"/>
          </a:xfrm>
        </p:grpSpPr>
        <p:sp>
          <p:nvSpPr>
            <p:cNvPr id="69" name="구름 68">
              <a:extLst>
                <a:ext uri="{FF2B5EF4-FFF2-40B4-BE49-F238E27FC236}">
                  <a16:creationId xmlns:a16="http://schemas.microsoft.com/office/drawing/2014/main" id="{8B5B43D6-45CA-473A-B83E-9DB8ED914A68}"/>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70" name="TextBox 69">
              <a:extLst>
                <a:ext uri="{FF2B5EF4-FFF2-40B4-BE49-F238E27FC236}">
                  <a16:creationId xmlns:a16="http://schemas.microsoft.com/office/drawing/2014/main" id="{7A467B3F-43B7-4990-B533-A56D3BE3CD60}"/>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71" name="직사각형 70">
            <a:extLst>
              <a:ext uri="{FF2B5EF4-FFF2-40B4-BE49-F238E27FC236}">
                <a16:creationId xmlns:a16="http://schemas.microsoft.com/office/drawing/2014/main" id="{27D8B177-F4DA-4548-8D3C-38D57BAA23D3}"/>
              </a:ext>
            </a:extLst>
          </p:cNvPr>
          <p:cNvSpPr/>
          <p:nvPr/>
        </p:nvSpPr>
        <p:spPr>
          <a:xfrm>
            <a:off x="5108417" y="3018196"/>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72" name="직사각형 71">
            <a:extLst>
              <a:ext uri="{FF2B5EF4-FFF2-40B4-BE49-F238E27FC236}">
                <a16:creationId xmlns:a16="http://schemas.microsoft.com/office/drawing/2014/main" id="{5793A587-A578-4AB3-9A8B-8A03811333EC}"/>
              </a:ext>
            </a:extLst>
          </p:cNvPr>
          <p:cNvSpPr/>
          <p:nvPr/>
        </p:nvSpPr>
        <p:spPr>
          <a:xfrm>
            <a:off x="5108416" y="1535028"/>
            <a:ext cx="373158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73" name="그룹 72">
            <a:extLst>
              <a:ext uri="{FF2B5EF4-FFF2-40B4-BE49-F238E27FC236}">
                <a16:creationId xmlns:a16="http://schemas.microsoft.com/office/drawing/2014/main" id="{0B0A1C9A-55CF-4469-935C-39F51C637BD5}"/>
              </a:ext>
            </a:extLst>
          </p:cNvPr>
          <p:cNvGrpSpPr/>
          <p:nvPr/>
        </p:nvGrpSpPr>
        <p:grpSpPr>
          <a:xfrm>
            <a:off x="5108416" y="2151469"/>
            <a:ext cx="3731581" cy="594570"/>
            <a:chOff x="2733486" y="3898214"/>
            <a:chExt cx="6758608" cy="1121675"/>
          </a:xfrm>
        </p:grpSpPr>
        <p:sp>
          <p:nvSpPr>
            <p:cNvPr id="74" name="구름 73">
              <a:extLst>
                <a:ext uri="{FF2B5EF4-FFF2-40B4-BE49-F238E27FC236}">
                  <a16:creationId xmlns:a16="http://schemas.microsoft.com/office/drawing/2014/main" id="{877B3C5D-1922-4BE4-9333-89A708F9BECB}"/>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75" name="TextBox 74">
              <a:extLst>
                <a:ext uri="{FF2B5EF4-FFF2-40B4-BE49-F238E27FC236}">
                  <a16:creationId xmlns:a16="http://schemas.microsoft.com/office/drawing/2014/main" id="{DA36E67F-80A0-4C45-998A-568BFF357317}"/>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76" name="직사각형 75">
            <a:extLst>
              <a:ext uri="{FF2B5EF4-FFF2-40B4-BE49-F238E27FC236}">
                <a16:creationId xmlns:a16="http://schemas.microsoft.com/office/drawing/2014/main" id="{F44072E5-4E66-4A39-9735-AF952C609405}"/>
              </a:ext>
            </a:extLst>
          </p:cNvPr>
          <p:cNvSpPr/>
          <p:nvPr/>
        </p:nvSpPr>
        <p:spPr>
          <a:xfrm>
            <a:off x="7643187" y="4578547"/>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77" name="그룹 76">
            <a:extLst>
              <a:ext uri="{FF2B5EF4-FFF2-40B4-BE49-F238E27FC236}">
                <a16:creationId xmlns:a16="http://schemas.microsoft.com/office/drawing/2014/main" id="{413FCE80-5195-4507-A7EB-A58F04E80E64}"/>
              </a:ext>
            </a:extLst>
          </p:cNvPr>
          <p:cNvGrpSpPr/>
          <p:nvPr/>
        </p:nvGrpSpPr>
        <p:grpSpPr>
          <a:xfrm>
            <a:off x="7212418" y="3694090"/>
            <a:ext cx="1607485" cy="594570"/>
            <a:chOff x="2733486" y="3898214"/>
            <a:chExt cx="6758608" cy="1121675"/>
          </a:xfrm>
        </p:grpSpPr>
        <p:sp>
          <p:nvSpPr>
            <p:cNvPr id="78" name="구름 77">
              <a:extLst>
                <a:ext uri="{FF2B5EF4-FFF2-40B4-BE49-F238E27FC236}">
                  <a16:creationId xmlns:a16="http://schemas.microsoft.com/office/drawing/2014/main" id="{B536766F-9AB9-4DBD-9140-C97FEE51D877}"/>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79" name="TextBox 78">
              <a:extLst>
                <a:ext uri="{FF2B5EF4-FFF2-40B4-BE49-F238E27FC236}">
                  <a16:creationId xmlns:a16="http://schemas.microsoft.com/office/drawing/2014/main" id="{BE1DDFF9-2E7C-4346-8CB0-52CB77BDC194}"/>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80" name="직사각형 79">
            <a:extLst>
              <a:ext uri="{FF2B5EF4-FFF2-40B4-BE49-F238E27FC236}">
                <a16:creationId xmlns:a16="http://schemas.microsoft.com/office/drawing/2014/main" id="{BE32B835-C4DF-4158-9096-F3AE843EC56B}"/>
              </a:ext>
            </a:extLst>
          </p:cNvPr>
          <p:cNvSpPr/>
          <p:nvPr/>
        </p:nvSpPr>
        <p:spPr>
          <a:xfrm>
            <a:off x="7165818" y="3013714"/>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1" name="TextBox 80">
            <a:extLst>
              <a:ext uri="{FF2B5EF4-FFF2-40B4-BE49-F238E27FC236}">
                <a16:creationId xmlns:a16="http://schemas.microsoft.com/office/drawing/2014/main" id="{0D4AB9C8-DD42-4673-834D-D428B9BBFCF8}"/>
              </a:ext>
            </a:extLst>
          </p:cNvPr>
          <p:cNvSpPr txBox="1"/>
          <p:nvPr/>
        </p:nvSpPr>
        <p:spPr>
          <a:xfrm>
            <a:off x="6533219" y="983880"/>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3</a:t>
            </a:r>
            <a:endParaRPr lang="ko-KR" altLang="en-US" dirty="0">
              <a:solidFill>
                <a:prstClr val="black"/>
              </a:solidFill>
              <a:latin typeface="맑은 고딕" panose="020F0502020204030204"/>
              <a:ea typeface="맑은 고딕" panose="020B0503020000020004" pitchFamily="50" charset="-127"/>
            </a:endParaRPr>
          </a:p>
        </p:txBody>
      </p:sp>
      <p:sp>
        <p:nvSpPr>
          <p:cNvPr id="82" name="직사각형 81">
            <a:extLst>
              <a:ext uri="{FF2B5EF4-FFF2-40B4-BE49-F238E27FC236}">
                <a16:creationId xmlns:a16="http://schemas.microsoft.com/office/drawing/2014/main" id="{F178D625-CBC1-40A4-BEFA-3073D4062666}"/>
              </a:ext>
            </a:extLst>
          </p:cNvPr>
          <p:cNvSpPr/>
          <p:nvPr/>
        </p:nvSpPr>
        <p:spPr>
          <a:xfrm>
            <a:off x="906419" y="5660511"/>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3" name="직사각형 82">
            <a:extLst>
              <a:ext uri="{FF2B5EF4-FFF2-40B4-BE49-F238E27FC236}">
                <a16:creationId xmlns:a16="http://schemas.microsoft.com/office/drawing/2014/main" id="{04993093-D932-45B3-9A70-66564A6518D7}"/>
              </a:ext>
            </a:extLst>
          </p:cNvPr>
          <p:cNvSpPr/>
          <p:nvPr/>
        </p:nvSpPr>
        <p:spPr>
          <a:xfrm>
            <a:off x="480387" y="4076764"/>
            <a:ext cx="373158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84" name="그룹 83">
            <a:extLst>
              <a:ext uri="{FF2B5EF4-FFF2-40B4-BE49-F238E27FC236}">
                <a16:creationId xmlns:a16="http://schemas.microsoft.com/office/drawing/2014/main" id="{0A729F4C-4009-4BB2-8D10-41D1F4FEAC42}"/>
              </a:ext>
            </a:extLst>
          </p:cNvPr>
          <p:cNvGrpSpPr/>
          <p:nvPr/>
        </p:nvGrpSpPr>
        <p:grpSpPr>
          <a:xfrm>
            <a:off x="450850" y="4831029"/>
            <a:ext cx="3731581" cy="594570"/>
            <a:chOff x="2733486" y="3898214"/>
            <a:chExt cx="6758608" cy="1121675"/>
          </a:xfrm>
        </p:grpSpPr>
        <p:sp>
          <p:nvSpPr>
            <p:cNvPr id="85" name="구름 84">
              <a:extLst>
                <a:ext uri="{FF2B5EF4-FFF2-40B4-BE49-F238E27FC236}">
                  <a16:creationId xmlns:a16="http://schemas.microsoft.com/office/drawing/2014/main" id="{5BC3D3F2-AA3F-4D74-BA26-25F81D828CE9}"/>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6" name="TextBox 85">
              <a:extLst>
                <a:ext uri="{FF2B5EF4-FFF2-40B4-BE49-F238E27FC236}">
                  <a16:creationId xmlns:a16="http://schemas.microsoft.com/office/drawing/2014/main" id="{13F63DA3-D3C0-473D-AEFB-D3C3D83769F4}"/>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87" name="직사각형 86">
            <a:extLst>
              <a:ext uri="{FF2B5EF4-FFF2-40B4-BE49-F238E27FC236}">
                <a16:creationId xmlns:a16="http://schemas.microsoft.com/office/drawing/2014/main" id="{609C5ECA-37BE-45CA-A9D3-A448DC7729FE}"/>
              </a:ext>
            </a:extLst>
          </p:cNvPr>
          <p:cNvSpPr/>
          <p:nvPr/>
        </p:nvSpPr>
        <p:spPr>
          <a:xfrm>
            <a:off x="2963820" y="5656029"/>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8" name="TextBox 87">
            <a:extLst>
              <a:ext uri="{FF2B5EF4-FFF2-40B4-BE49-F238E27FC236}">
                <a16:creationId xmlns:a16="http://schemas.microsoft.com/office/drawing/2014/main" id="{982051FA-7CEE-4197-A381-0B88032BB0F6}"/>
              </a:ext>
            </a:extLst>
          </p:cNvPr>
          <p:cNvSpPr txBox="1"/>
          <p:nvPr/>
        </p:nvSpPr>
        <p:spPr>
          <a:xfrm>
            <a:off x="1905190" y="3525616"/>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4</a:t>
            </a:r>
            <a:endParaRPr lang="ko-KR" altLang="en-US" dirty="0">
              <a:solidFill>
                <a:prstClr val="black"/>
              </a:solidFill>
              <a:latin typeface="맑은 고딕" panose="020F0502020204030204"/>
              <a:ea typeface="맑은 고딕" panose="020B0503020000020004" pitchFamily="50" charset="-127"/>
            </a:endParaRPr>
          </a:p>
        </p:txBody>
      </p:sp>
      <p:sp>
        <p:nvSpPr>
          <p:cNvPr id="89" name="직사각형 88">
            <a:extLst>
              <a:ext uri="{FF2B5EF4-FFF2-40B4-BE49-F238E27FC236}">
                <a16:creationId xmlns:a16="http://schemas.microsoft.com/office/drawing/2014/main" id="{E4147918-3780-417C-BF13-9DBF699E20CE}"/>
              </a:ext>
            </a:extLst>
          </p:cNvPr>
          <p:cNvSpPr/>
          <p:nvPr/>
        </p:nvSpPr>
        <p:spPr>
          <a:xfrm>
            <a:off x="599486" y="1484755"/>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0" name="직사각형 89">
            <a:extLst>
              <a:ext uri="{FF2B5EF4-FFF2-40B4-BE49-F238E27FC236}">
                <a16:creationId xmlns:a16="http://schemas.microsoft.com/office/drawing/2014/main" id="{ECCF3A82-8EB8-421C-930F-F88EEDCF49F4}"/>
              </a:ext>
            </a:extLst>
          </p:cNvPr>
          <p:cNvSpPr/>
          <p:nvPr/>
        </p:nvSpPr>
        <p:spPr>
          <a:xfrm>
            <a:off x="2578625" y="1484754"/>
            <a:ext cx="1858642"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1" name="TextBox 90">
            <a:extLst>
              <a:ext uri="{FF2B5EF4-FFF2-40B4-BE49-F238E27FC236}">
                <a16:creationId xmlns:a16="http://schemas.microsoft.com/office/drawing/2014/main" id="{6D422290-9978-4E0F-8C3C-A919F0C65150}"/>
              </a:ext>
            </a:extLst>
          </p:cNvPr>
          <p:cNvSpPr txBox="1"/>
          <p:nvPr/>
        </p:nvSpPr>
        <p:spPr>
          <a:xfrm>
            <a:off x="5430954" y="5243687"/>
            <a:ext cx="2735492" cy="646331"/>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LAN: wired or wireless</a:t>
            </a:r>
          </a:p>
          <a:p>
            <a:r>
              <a:rPr lang="en-US" altLang="ko-KR" dirty="0">
                <a:solidFill>
                  <a:prstClr val="black"/>
                </a:solidFill>
                <a:latin typeface="맑은 고딕" panose="020F0502020204030204"/>
                <a:ea typeface="맑은 고딕" panose="020B0503020000020004" pitchFamily="50" charset="-127"/>
              </a:rPr>
              <a:t>* WAN: wired + wireless</a:t>
            </a:r>
            <a:endParaRPr lang="ko-KR" altLang="en-US" dirty="0">
              <a:solidFill>
                <a:prstClr val="black"/>
              </a:solidFill>
              <a:latin typeface="맑은 고딕" panose="020F0502020204030204"/>
              <a:ea typeface="맑은 고딕" panose="020B0503020000020004" pitchFamily="50" charset="-127"/>
            </a:endParaRPr>
          </a:p>
        </p:txBody>
      </p:sp>
      <p:sp>
        <p:nvSpPr>
          <p:cNvPr id="92" name="TextBox 91">
            <a:extLst>
              <a:ext uri="{FF2B5EF4-FFF2-40B4-BE49-F238E27FC236}">
                <a16:creationId xmlns:a16="http://schemas.microsoft.com/office/drawing/2014/main" id="{6C2AE935-E996-4A62-9D0F-4E35EE200A35}"/>
              </a:ext>
            </a:extLst>
          </p:cNvPr>
          <p:cNvSpPr txBox="1"/>
          <p:nvPr/>
        </p:nvSpPr>
        <p:spPr>
          <a:xfrm>
            <a:off x="958740" y="6123801"/>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94826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9E5B0F-7730-408C-8B72-103AFCA15723}"/>
              </a:ext>
            </a:extLst>
          </p:cNvPr>
          <p:cNvSpPr>
            <a:spLocks noGrp="1"/>
          </p:cNvSpPr>
          <p:nvPr>
            <p:ph type="title"/>
          </p:nvPr>
        </p:nvSpPr>
        <p:spPr/>
        <p:txBody>
          <a:bodyPr/>
          <a:lstStyle/>
          <a:p>
            <a:r>
              <a:rPr lang="en-US" altLang="ko-KR" dirty="0"/>
              <a:t>Industry Problems</a:t>
            </a:r>
            <a:endParaRPr lang="ko-KR" altLang="en-US" dirty="0"/>
          </a:p>
        </p:txBody>
      </p:sp>
      <p:sp>
        <p:nvSpPr>
          <p:cNvPr id="3" name="바닥글 개체 틀 2">
            <a:extLst>
              <a:ext uri="{FF2B5EF4-FFF2-40B4-BE49-F238E27FC236}">
                <a16:creationId xmlns:a16="http://schemas.microsoft.com/office/drawing/2014/main" id="{B39F8C20-B1E4-4A0F-B62E-98264AAD3D3E}"/>
              </a:ext>
            </a:extLst>
          </p:cNvPr>
          <p:cNvSpPr>
            <a:spLocks noGrp="1"/>
          </p:cNvSpPr>
          <p:nvPr>
            <p:ph type="ftr" sz="quarter" idx="10"/>
          </p:nvPr>
        </p:nvSpPr>
        <p:spPr/>
        <p:txBody>
          <a:bodyPr/>
          <a:lstStyle/>
          <a:p>
            <a:r>
              <a:rPr lang="en-US" altLang="ko-KR"/>
              <a:t>21-19-0002-01-0000</a:t>
            </a:r>
            <a:endParaRPr lang="ko-KR" altLang="en-US" dirty="0"/>
          </a:p>
        </p:txBody>
      </p:sp>
      <p:sp>
        <p:nvSpPr>
          <p:cNvPr id="4" name="슬라이드 번호 개체 틀 3">
            <a:extLst>
              <a:ext uri="{FF2B5EF4-FFF2-40B4-BE49-F238E27FC236}">
                <a16:creationId xmlns:a16="http://schemas.microsoft.com/office/drawing/2014/main" id="{34D4C811-19B6-4C86-AD49-E827E24D4E26}"/>
              </a:ext>
            </a:extLst>
          </p:cNvPr>
          <p:cNvSpPr>
            <a:spLocks noGrp="1"/>
          </p:cNvSpPr>
          <p:nvPr>
            <p:ph type="sldNum" sz="quarter" idx="11"/>
          </p:nvPr>
        </p:nvSpPr>
        <p:spPr/>
        <p:txBody>
          <a:bodyPr/>
          <a:lstStyle/>
          <a:p>
            <a:fld id="{7415E7A1-C024-4955-BFDD-BFFB64410B76}" type="slidenum">
              <a:rPr lang="ko-KR" altLang="en-US" smtClean="0"/>
              <a:pPr/>
              <a:t>8</a:t>
            </a:fld>
            <a:endParaRPr lang="ko-KR" altLang="en-US"/>
          </a:p>
        </p:txBody>
      </p:sp>
      <p:grpSp>
        <p:nvGrpSpPr>
          <p:cNvPr id="22" name="그룹 21">
            <a:extLst>
              <a:ext uri="{FF2B5EF4-FFF2-40B4-BE49-F238E27FC236}">
                <a16:creationId xmlns:a16="http://schemas.microsoft.com/office/drawing/2014/main" id="{689E3776-BE19-4616-83C8-D61DC505C4F4}"/>
              </a:ext>
            </a:extLst>
          </p:cNvPr>
          <p:cNvGrpSpPr/>
          <p:nvPr/>
        </p:nvGrpSpPr>
        <p:grpSpPr>
          <a:xfrm>
            <a:off x="585349" y="3670438"/>
            <a:ext cx="4088858" cy="2437494"/>
            <a:chOff x="3122022" y="1066800"/>
            <a:chExt cx="7752079" cy="4472357"/>
          </a:xfrm>
        </p:grpSpPr>
        <p:pic>
          <p:nvPicPr>
            <p:cNvPr id="23" name="Picture 2" descr="C:\Users\HyunTaek Kim\Desktop\94582-004-FC5B44D5.jpg">
              <a:extLst>
                <a:ext uri="{FF2B5EF4-FFF2-40B4-BE49-F238E27FC236}">
                  <a16:creationId xmlns:a16="http://schemas.microsoft.com/office/drawing/2014/main" id="{4402FF52-C3BA-434E-8F16-8F9E45C75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022" y="1066800"/>
              <a:ext cx="4145485" cy="44723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a:extLst>
                <a:ext uri="{FF2B5EF4-FFF2-40B4-BE49-F238E27FC236}">
                  <a16:creationId xmlns:a16="http://schemas.microsoft.com/office/drawing/2014/main" id="{63185CC8-F21A-4084-9404-7357DCDE41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4630" y="2097802"/>
              <a:ext cx="3159471" cy="3103563"/>
            </a:xfrm>
            <a:prstGeom prst="rect">
              <a:avLst/>
            </a:prstGeom>
            <a:noFill/>
            <a:ln>
              <a:noFill/>
            </a:ln>
            <a:effectLst>
              <a:outerShdw dist="35921" dir="2700000" algn="ctr" rotWithShape="0">
                <a:srgbClr val="E7E6E6"/>
              </a:outerShdw>
            </a:effectLst>
            <a:scene3d>
              <a:camera prst="orthographicFront">
                <a:rot lat="0" lon="1079997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직선 연결선 24">
              <a:extLst>
                <a:ext uri="{FF2B5EF4-FFF2-40B4-BE49-F238E27FC236}">
                  <a16:creationId xmlns:a16="http://schemas.microsoft.com/office/drawing/2014/main" id="{C24F82B9-8F25-4BF6-B850-509B0645C84C}"/>
                </a:ext>
              </a:extLst>
            </p:cNvPr>
            <p:cNvCxnSpPr/>
            <p:nvPr/>
          </p:nvCxnSpPr>
          <p:spPr>
            <a:xfrm flipV="1">
              <a:off x="5941422" y="3060700"/>
              <a:ext cx="2765552" cy="482600"/>
            </a:xfrm>
            <a:prstGeom prst="line">
              <a:avLst/>
            </a:prstGeom>
            <a:noFill/>
            <a:ln w="25400" cap="flat" cmpd="sng" algn="ctr">
              <a:solidFill>
                <a:sysClr val="windowText" lastClr="000000"/>
              </a:solidFill>
              <a:prstDash val="solid"/>
              <a:miter lim="800000"/>
            </a:ln>
            <a:effectLst/>
          </p:spPr>
        </p:cxnSp>
      </p:grpSp>
      <p:sp>
        <p:nvSpPr>
          <p:cNvPr id="27" name="TextBox 26">
            <a:extLst>
              <a:ext uri="{FF2B5EF4-FFF2-40B4-BE49-F238E27FC236}">
                <a16:creationId xmlns:a16="http://schemas.microsoft.com/office/drawing/2014/main" id="{75EC477C-2EB9-485E-8957-7D36A72F7C19}"/>
              </a:ext>
            </a:extLst>
          </p:cNvPr>
          <p:cNvSpPr txBox="1"/>
          <p:nvPr/>
        </p:nvSpPr>
        <p:spPr>
          <a:xfrm>
            <a:off x="5391465" y="914400"/>
            <a:ext cx="3615899" cy="5444054"/>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16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1600"/>
            </a:lvl2pPr>
          </a:lstStyle>
          <a:p>
            <a:r>
              <a:rPr lang="en-US" altLang="ko-KR" sz="1800" dirty="0"/>
              <a:t>VR sickness is a subset of Motion Sickness</a:t>
            </a:r>
          </a:p>
          <a:p>
            <a:r>
              <a:rPr lang="en-US" altLang="ko-KR" sz="1800" dirty="0"/>
              <a:t>The IG focuses on the VR HMD based VR Sickness only</a:t>
            </a:r>
          </a:p>
          <a:p>
            <a:r>
              <a:rPr lang="en-US" altLang="ko-KR" sz="1800" dirty="0"/>
              <a:t>Caused by the mismatch between the visually received information and the vestibular system</a:t>
            </a:r>
          </a:p>
          <a:p>
            <a:r>
              <a:rPr lang="en-US" altLang="ko-KR" sz="1800" dirty="0"/>
              <a:t>Various Standard Organizations such as IEEE 3079, IEEE 2048, </a:t>
            </a:r>
            <a:r>
              <a:rPr lang="en-US" altLang="ko-KR" sz="1800" dirty="0" err="1"/>
              <a:t>Khronos</a:t>
            </a:r>
            <a:r>
              <a:rPr lang="en-US" altLang="ko-KR" sz="1800" dirty="0"/>
              <a:t> Group, ISO/IEC JTC1/SC24, SC29 WG11(MPEG), W3C, ITU-T SG12 are developing technical standards for VR</a:t>
            </a:r>
          </a:p>
        </p:txBody>
      </p:sp>
      <p:grpSp>
        <p:nvGrpSpPr>
          <p:cNvPr id="5" name="그룹 4">
            <a:extLst>
              <a:ext uri="{FF2B5EF4-FFF2-40B4-BE49-F238E27FC236}">
                <a16:creationId xmlns:a16="http://schemas.microsoft.com/office/drawing/2014/main" id="{D4B95099-59B1-454A-BC96-036AED58F178}"/>
              </a:ext>
            </a:extLst>
          </p:cNvPr>
          <p:cNvGrpSpPr/>
          <p:nvPr/>
        </p:nvGrpSpPr>
        <p:grpSpPr>
          <a:xfrm>
            <a:off x="422276" y="1197769"/>
            <a:ext cx="4883562" cy="2258472"/>
            <a:chOff x="1588168" y="2080775"/>
            <a:chExt cx="8113551" cy="3645574"/>
          </a:xfrm>
        </p:grpSpPr>
        <p:sp>
          <p:nvSpPr>
            <p:cNvPr id="6" name="타원 5">
              <a:extLst>
                <a:ext uri="{FF2B5EF4-FFF2-40B4-BE49-F238E27FC236}">
                  <a16:creationId xmlns:a16="http://schemas.microsoft.com/office/drawing/2014/main" id="{037AEE1A-478F-4558-82E2-F5D60A9C4BD2}"/>
                </a:ext>
              </a:extLst>
            </p:cNvPr>
            <p:cNvSpPr/>
            <p:nvPr/>
          </p:nvSpPr>
          <p:spPr>
            <a:xfrm>
              <a:off x="4918363" y="2582420"/>
              <a:ext cx="4697768" cy="2643671"/>
            </a:xfrm>
            <a:prstGeom prst="ellipse">
              <a:avLst/>
            </a:prstGeom>
            <a:solidFill>
              <a:schemeClr val="accent1">
                <a:lumMod val="7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7" name="타원 6">
              <a:extLst>
                <a:ext uri="{FF2B5EF4-FFF2-40B4-BE49-F238E27FC236}">
                  <a16:creationId xmlns:a16="http://schemas.microsoft.com/office/drawing/2014/main" id="{7D02C100-7BAC-4747-B333-AE1296EF719C}"/>
                </a:ext>
              </a:extLst>
            </p:cNvPr>
            <p:cNvSpPr/>
            <p:nvPr/>
          </p:nvSpPr>
          <p:spPr>
            <a:xfrm>
              <a:off x="1588168" y="2080775"/>
              <a:ext cx="8113551" cy="364557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8" name="타원 7">
              <a:extLst>
                <a:ext uri="{FF2B5EF4-FFF2-40B4-BE49-F238E27FC236}">
                  <a16:creationId xmlns:a16="http://schemas.microsoft.com/office/drawing/2014/main" id="{D0C42240-B9E2-4C27-8602-FCE9D912EB2E}"/>
                </a:ext>
              </a:extLst>
            </p:cNvPr>
            <p:cNvSpPr/>
            <p:nvPr/>
          </p:nvSpPr>
          <p:spPr>
            <a:xfrm>
              <a:off x="6397583" y="3186682"/>
              <a:ext cx="3165697" cy="1781497"/>
            </a:xfrm>
            <a:prstGeom prst="ellipse">
              <a:avLst/>
            </a:prstGeom>
            <a:solidFill>
              <a:schemeClr val="accent4">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9" name="TextBox 8">
              <a:extLst>
                <a:ext uri="{FF2B5EF4-FFF2-40B4-BE49-F238E27FC236}">
                  <a16:creationId xmlns:a16="http://schemas.microsoft.com/office/drawing/2014/main" id="{300D14F0-7CE2-4F27-B9A0-65A2BAB12E65}"/>
                </a:ext>
              </a:extLst>
            </p:cNvPr>
            <p:cNvSpPr txBox="1"/>
            <p:nvPr/>
          </p:nvSpPr>
          <p:spPr>
            <a:xfrm>
              <a:off x="1717521" y="3447503"/>
              <a:ext cx="1468816" cy="811522"/>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Car Sickness</a:t>
              </a:r>
              <a:endParaRPr lang="ko-KR" altLang="en-US" sz="825" b="1" dirty="0">
                <a:latin typeface="Times New Roman" panose="02020603050405020304" pitchFamily="18" charset="0"/>
                <a:cs typeface="Times New Roman" panose="02020603050405020304" pitchFamily="18" charset="0"/>
              </a:endParaRPr>
            </a:p>
          </p:txBody>
        </p:sp>
        <p:sp>
          <p:nvSpPr>
            <p:cNvPr id="10" name="타원 9">
              <a:extLst>
                <a:ext uri="{FF2B5EF4-FFF2-40B4-BE49-F238E27FC236}">
                  <a16:creationId xmlns:a16="http://schemas.microsoft.com/office/drawing/2014/main" id="{C365B1BE-FD35-4A32-9299-F849D682C9DA}"/>
                </a:ext>
              </a:extLst>
            </p:cNvPr>
            <p:cNvSpPr/>
            <p:nvPr/>
          </p:nvSpPr>
          <p:spPr>
            <a:xfrm>
              <a:off x="7684325" y="3694808"/>
              <a:ext cx="1689051" cy="950514"/>
            </a:xfrm>
            <a:prstGeom prst="ellipse">
              <a:avLst/>
            </a:prstGeom>
            <a:solidFill>
              <a:srgbClr val="FF000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1" name="타원 10">
              <a:extLst>
                <a:ext uri="{FF2B5EF4-FFF2-40B4-BE49-F238E27FC236}">
                  <a16:creationId xmlns:a16="http://schemas.microsoft.com/office/drawing/2014/main" id="{A447FB23-E9D0-43C9-B2D1-FE01E6CCE484}"/>
                </a:ext>
              </a:extLst>
            </p:cNvPr>
            <p:cNvSpPr/>
            <p:nvPr/>
          </p:nvSpPr>
          <p:spPr>
            <a:xfrm>
              <a:off x="1717520" y="3147212"/>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2" name="TextBox 11">
              <a:extLst>
                <a:ext uri="{FF2B5EF4-FFF2-40B4-BE49-F238E27FC236}">
                  <a16:creationId xmlns:a16="http://schemas.microsoft.com/office/drawing/2014/main" id="{E2219809-F273-46D7-8F66-AA8D041A84D3}"/>
                </a:ext>
              </a:extLst>
            </p:cNvPr>
            <p:cNvSpPr txBox="1"/>
            <p:nvPr/>
          </p:nvSpPr>
          <p:spPr>
            <a:xfrm>
              <a:off x="3074750" y="4086234"/>
              <a:ext cx="1601602" cy="513964"/>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Air Sickness</a:t>
              </a:r>
              <a:endParaRPr lang="ko-KR" altLang="en-US" sz="825" b="1" dirty="0">
                <a:latin typeface="Times New Roman" panose="02020603050405020304" pitchFamily="18" charset="0"/>
                <a:cs typeface="Times New Roman" panose="02020603050405020304" pitchFamily="18" charset="0"/>
              </a:endParaRPr>
            </a:p>
          </p:txBody>
        </p:sp>
        <p:sp>
          <p:nvSpPr>
            <p:cNvPr id="13" name="타원 12">
              <a:extLst>
                <a:ext uri="{FF2B5EF4-FFF2-40B4-BE49-F238E27FC236}">
                  <a16:creationId xmlns:a16="http://schemas.microsoft.com/office/drawing/2014/main" id="{B5E98E1F-6DC2-4F34-89E4-14DBD036AD1F}"/>
                </a:ext>
              </a:extLst>
            </p:cNvPr>
            <p:cNvSpPr/>
            <p:nvPr/>
          </p:nvSpPr>
          <p:spPr>
            <a:xfrm>
              <a:off x="2818624" y="3622468"/>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4" name="타원 13">
              <a:extLst>
                <a:ext uri="{FF2B5EF4-FFF2-40B4-BE49-F238E27FC236}">
                  <a16:creationId xmlns:a16="http://schemas.microsoft.com/office/drawing/2014/main" id="{ECB3A27D-6DA1-4394-8CBD-DC7341E529BE}"/>
                </a:ext>
              </a:extLst>
            </p:cNvPr>
            <p:cNvSpPr/>
            <p:nvPr/>
          </p:nvSpPr>
          <p:spPr>
            <a:xfrm>
              <a:off x="3112785" y="309468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5" name="TextBox 14">
              <a:extLst>
                <a:ext uri="{FF2B5EF4-FFF2-40B4-BE49-F238E27FC236}">
                  <a16:creationId xmlns:a16="http://schemas.microsoft.com/office/drawing/2014/main" id="{6EB87253-D1A6-4E8C-AD80-043BF5AB4CA8}"/>
                </a:ext>
              </a:extLst>
            </p:cNvPr>
            <p:cNvSpPr txBox="1"/>
            <p:nvPr/>
          </p:nvSpPr>
          <p:spPr>
            <a:xfrm>
              <a:off x="3390020" y="3173912"/>
              <a:ext cx="1468816" cy="811522"/>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Sea Sickness</a:t>
              </a:r>
              <a:endParaRPr lang="ko-KR" altLang="en-US" sz="825" b="1" dirty="0">
                <a:latin typeface="Times New Roman" panose="02020603050405020304" pitchFamily="18" charset="0"/>
                <a:cs typeface="Times New Roman" panose="02020603050405020304" pitchFamily="18" charset="0"/>
              </a:endParaRPr>
            </a:p>
          </p:txBody>
        </p:sp>
        <p:sp>
          <p:nvSpPr>
            <p:cNvPr id="16" name="타원 15">
              <a:extLst>
                <a:ext uri="{FF2B5EF4-FFF2-40B4-BE49-F238E27FC236}">
                  <a16:creationId xmlns:a16="http://schemas.microsoft.com/office/drawing/2014/main" id="{666B2F9A-82C2-4DF9-9363-38D8BAF28EDE}"/>
                </a:ext>
              </a:extLst>
            </p:cNvPr>
            <p:cNvSpPr/>
            <p:nvPr/>
          </p:nvSpPr>
          <p:spPr>
            <a:xfrm>
              <a:off x="3520774" y="458774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7" name="TextBox 16">
              <a:extLst>
                <a:ext uri="{FF2B5EF4-FFF2-40B4-BE49-F238E27FC236}">
                  <a16:creationId xmlns:a16="http://schemas.microsoft.com/office/drawing/2014/main" id="{F336F2AA-D65A-4A09-A0A4-C1111022F0F5}"/>
                </a:ext>
              </a:extLst>
            </p:cNvPr>
            <p:cNvSpPr txBox="1"/>
            <p:nvPr/>
          </p:nvSpPr>
          <p:spPr>
            <a:xfrm>
              <a:off x="3623700" y="4904951"/>
              <a:ext cx="1876841" cy="513964"/>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Space Sickness</a:t>
              </a:r>
              <a:endParaRPr lang="ko-KR" altLang="en-US" sz="825"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362ED88-3AE2-45CB-A191-7DD196F77A6F}"/>
                </a:ext>
              </a:extLst>
            </p:cNvPr>
            <p:cNvSpPr txBox="1"/>
            <p:nvPr/>
          </p:nvSpPr>
          <p:spPr>
            <a:xfrm>
              <a:off x="4355648" y="2080775"/>
              <a:ext cx="2494423" cy="649217"/>
            </a:xfrm>
            <a:prstGeom prst="rect">
              <a:avLst/>
            </a:prstGeom>
            <a:noFill/>
          </p:spPr>
          <p:txBody>
            <a:bodyPr wrap="none" rtlCol="0">
              <a:spAutoFit/>
            </a:bodyPr>
            <a:lstStyle/>
            <a:p>
              <a:pPr algn="ctr"/>
              <a:r>
                <a:rPr lang="en-US" altLang="ko-KR" sz="1200" b="1" dirty="0">
                  <a:latin typeface="Times New Roman" panose="02020603050405020304" pitchFamily="18" charset="0"/>
                  <a:cs typeface="Times New Roman" panose="02020603050405020304" pitchFamily="18" charset="0"/>
                </a:rPr>
                <a:t>Motion</a:t>
              </a:r>
              <a:r>
                <a:rPr lang="ko-KR" altLang="en-US" sz="1200" b="1" dirty="0">
                  <a:latin typeface="Times New Roman" panose="02020603050405020304" pitchFamily="18" charset="0"/>
                  <a:cs typeface="Times New Roman" panose="02020603050405020304" pitchFamily="18" charset="0"/>
                </a:rPr>
                <a:t> </a:t>
              </a:r>
              <a:r>
                <a:rPr lang="en-US" altLang="ko-KR" sz="1200" b="1" dirty="0">
                  <a:latin typeface="Times New Roman" panose="02020603050405020304" pitchFamily="18" charset="0"/>
                  <a:cs typeface="Times New Roman" panose="02020603050405020304" pitchFamily="18" charset="0"/>
                </a:rPr>
                <a:t>Sickness</a:t>
              </a:r>
              <a:endParaRPr lang="ko-KR" altLang="en-US" sz="12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A67E114-E809-46C5-B12D-F9FF21ADFBF6}"/>
                </a:ext>
              </a:extLst>
            </p:cNvPr>
            <p:cNvSpPr txBox="1"/>
            <p:nvPr/>
          </p:nvSpPr>
          <p:spPr>
            <a:xfrm>
              <a:off x="6947135" y="3278514"/>
              <a:ext cx="2001390" cy="595116"/>
            </a:xfrm>
            <a:prstGeom prst="rect">
              <a:avLst/>
            </a:prstGeom>
            <a:noFill/>
          </p:spPr>
          <p:txBody>
            <a:bodyPr wrap="none" rtlCol="0">
              <a:spAutoFit/>
            </a:bodyPr>
            <a:lstStyle/>
            <a:p>
              <a:r>
                <a:rPr lang="en-US" altLang="ko-KR" sz="1050" b="1" dirty="0">
                  <a:latin typeface="Times New Roman" panose="02020603050405020304" pitchFamily="18" charset="0"/>
                  <a:cs typeface="Times New Roman" panose="02020603050405020304" pitchFamily="18" charset="0"/>
                </a:rPr>
                <a:t>Cybersickness</a:t>
              </a:r>
              <a:endParaRPr lang="ko-KR" altLang="en-US" sz="105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E334D15-0834-4F52-BBB9-4FC8D64603F9}"/>
                </a:ext>
              </a:extLst>
            </p:cNvPr>
            <p:cNvSpPr txBox="1"/>
            <p:nvPr/>
          </p:nvSpPr>
          <p:spPr>
            <a:xfrm>
              <a:off x="5924955" y="2735987"/>
              <a:ext cx="2542136" cy="595116"/>
            </a:xfrm>
            <a:prstGeom prst="rect">
              <a:avLst/>
            </a:prstGeom>
            <a:noFill/>
          </p:spPr>
          <p:txBody>
            <a:bodyPr wrap="none" rtlCol="0">
              <a:spAutoFit/>
            </a:bodyPr>
            <a:lstStyle/>
            <a:p>
              <a:r>
                <a:rPr lang="en-US" altLang="ko-KR" sz="1050" b="1" dirty="0">
                  <a:solidFill>
                    <a:schemeClr val="bg1"/>
                  </a:solidFill>
                  <a:latin typeface="Times New Roman" panose="02020603050405020304" pitchFamily="18" charset="0"/>
                  <a:cs typeface="Times New Roman" panose="02020603050405020304" pitchFamily="18" charset="0"/>
                </a:rPr>
                <a:t>Simulator</a:t>
              </a:r>
              <a:r>
                <a:rPr lang="ko-KR" altLang="en-US" sz="1050" b="1" dirty="0">
                  <a:solidFill>
                    <a:schemeClr val="bg1"/>
                  </a:solidFill>
                  <a:latin typeface="Times New Roman" panose="02020603050405020304" pitchFamily="18" charset="0"/>
                  <a:cs typeface="Times New Roman" panose="02020603050405020304" pitchFamily="18" charset="0"/>
                </a:rPr>
                <a:t> </a:t>
              </a:r>
              <a:r>
                <a:rPr lang="en-US" altLang="ko-KR" sz="1050" b="1" dirty="0">
                  <a:solidFill>
                    <a:schemeClr val="bg1"/>
                  </a:solidFill>
                  <a:latin typeface="Times New Roman" panose="02020603050405020304" pitchFamily="18" charset="0"/>
                  <a:cs typeface="Times New Roman" panose="02020603050405020304" pitchFamily="18" charset="0"/>
                </a:rPr>
                <a:t>Sickness</a:t>
              </a:r>
              <a:endParaRPr lang="ko-KR" altLang="en-US" sz="1050" b="1"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8771D8F-9FAA-4B75-9046-5B01DD550DFF}"/>
                </a:ext>
              </a:extLst>
            </p:cNvPr>
            <p:cNvSpPr txBox="1"/>
            <p:nvPr/>
          </p:nvSpPr>
          <p:spPr>
            <a:xfrm>
              <a:off x="7618984" y="3939232"/>
              <a:ext cx="1788276" cy="595116"/>
            </a:xfrm>
            <a:prstGeom prst="rect">
              <a:avLst/>
            </a:prstGeom>
            <a:noFill/>
          </p:spPr>
          <p:txBody>
            <a:bodyPr wrap="none" rtlCol="0">
              <a:spAutoFit/>
            </a:bodyPr>
            <a:lstStyle/>
            <a:p>
              <a:r>
                <a:rPr lang="en-US" altLang="ko-KR" sz="1050" b="1" dirty="0">
                  <a:solidFill>
                    <a:schemeClr val="bg1"/>
                  </a:solidFill>
                  <a:latin typeface="Times New Roman" panose="02020603050405020304" pitchFamily="18" charset="0"/>
                  <a:cs typeface="Times New Roman" panose="02020603050405020304" pitchFamily="18" charset="0"/>
                </a:rPr>
                <a:t>VR Sickness</a:t>
              </a:r>
              <a:endParaRPr lang="ko-KR" altLang="en-US" sz="1050" b="1" dirty="0">
                <a:solidFill>
                  <a:schemeClr val="bg1"/>
                </a:solidFill>
                <a:latin typeface="Times New Roman" panose="02020603050405020304" pitchFamily="18" charset="0"/>
                <a:cs typeface="Times New Roman" panose="02020603050405020304" pitchFamily="18" charset="0"/>
              </a:endParaRPr>
            </a:p>
          </p:txBody>
        </p:sp>
      </p:grpSp>
      <p:sp>
        <p:nvSpPr>
          <p:cNvPr id="28" name="TextBox 27">
            <a:extLst>
              <a:ext uri="{FF2B5EF4-FFF2-40B4-BE49-F238E27FC236}">
                <a16:creationId xmlns:a16="http://schemas.microsoft.com/office/drawing/2014/main" id="{24A36510-DC54-41A1-8F18-2108DAAB2831}"/>
              </a:ext>
            </a:extLst>
          </p:cNvPr>
          <p:cNvSpPr txBox="1"/>
          <p:nvPr/>
        </p:nvSpPr>
        <p:spPr>
          <a:xfrm>
            <a:off x="2743458" y="6139743"/>
            <a:ext cx="2364750" cy="461665"/>
          </a:xfrm>
          <a:prstGeom prst="rect">
            <a:avLst/>
          </a:prstGeom>
          <a:noFill/>
        </p:spPr>
        <p:txBody>
          <a:bodyPr wrap="none" rtlCol="0">
            <a:spAutoFit/>
          </a:bodyPr>
          <a:lstStyle/>
          <a:p>
            <a:r>
              <a:rPr lang="en-US" altLang="ko-KR" sz="1200" b="1" dirty="0"/>
              <a:t>※ VR: Virtual Reality</a:t>
            </a:r>
          </a:p>
          <a:p>
            <a:r>
              <a:rPr lang="en-US" altLang="ko-KR" sz="1200" b="1" dirty="0"/>
              <a:t>※ HMD:</a:t>
            </a:r>
            <a:r>
              <a:rPr lang="ko-KR" altLang="en-US" sz="1200" b="1" dirty="0"/>
              <a:t> </a:t>
            </a:r>
            <a:r>
              <a:rPr lang="en-US" altLang="ko-KR" sz="1200" b="1" dirty="0"/>
              <a:t>Head Mounted Display</a:t>
            </a:r>
            <a:endParaRPr lang="ko-KR" altLang="en-US" sz="1200" b="1" dirty="0"/>
          </a:p>
        </p:txBody>
      </p:sp>
    </p:spTree>
    <p:extLst>
      <p:ext uri="{BB962C8B-B14F-4D97-AF65-F5344CB8AC3E}">
        <p14:creationId xmlns:p14="http://schemas.microsoft.com/office/powerpoint/2010/main" val="1245800825"/>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2753</TotalTime>
  <Words>2303</Words>
  <Application>Microsoft Office PowerPoint</Application>
  <PresentationFormat>화면 슬라이드 쇼(4:3)</PresentationFormat>
  <Paragraphs>547</Paragraphs>
  <Slides>22</Slides>
  <Notes>3</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22</vt:i4>
      </vt:variant>
    </vt:vector>
  </HeadingPairs>
  <TitlesOfParts>
    <vt:vector size="30" baseType="lpstr">
      <vt:lpstr>Rotis Sans Serif for Nokia</vt:lpstr>
      <vt:lpstr>맑은 고딕</vt:lpstr>
      <vt:lpstr>Arial</vt:lpstr>
      <vt:lpstr>Calibri</vt:lpstr>
      <vt:lpstr>Times</vt:lpstr>
      <vt:lpstr>Times New Roman</vt:lpstr>
      <vt:lpstr>Wingdings</vt:lpstr>
      <vt:lpstr>blank presentation</vt:lpstr>
      <vt:lpstr>PowerPoint 프레젠테이션</vt:lpstr>
      <vt:lpstr>PowerPoint 프레젠테이션</vt:lpstr>
      <vt:lpstr>Use Cases</vt:lpstr>
      <vt:lpstr>Case 1</vt:lpstr>
      <vt:lpstr>Case 2</vt:lpstr>
      <vt:lpstr>Case 3</vt:lpstr>
      <vt:lpstr>Case 4</vt:lpstr>
      <vt:lpstr>Diagrams</vt:lpstr>
      <vt:lpstr>Industry Problems</vt:lpstr>
      <vt:lpstr>Technical Requirements for VR QoE</vt:lpstr>
      <vt:lpstr>Technical Challenges</vt:lpstr>
      <vt:lpstr>Industry Relevance</vt:lpstr>
      <vt:lpstr>IEEE 802.21 Interest Group Activities</vt:lpstr>
      <vt:lpstr>Test Condition</vt:lpstr>
      <vt:lpstr>360 Video Bitrates/Quality Test Process</vt:lpstr>
      <vt:lpstr>Test Sequences (Defined by ISO/IEC MPEG Standard-I)</vt:lpstr>
      <vt:lpstr>Test Results – Plots (1/2)</vt:lpstr>
      <vt:lpstr>Test Results – Plots (2/2)</vt:lpstr>
      <vt:lpstr>Test Results - Tables</vt:lpstr>
      <vt:lpstr>Conclusion of Test</vt:lpstr>
      <vt:lpstr>SG Scopes</vt:lpstr>
      <vt:lpstr>Next Steps for SG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Sangkwon Jeong</cp:lastModifiedBy>
  <cp:revision>232</cp:revision>
  <dcterms:created xsi:type="dcterms:W3CDTF">2017-08-15T12:18:13Z</dcterms:created>
  <dcterms:modified xsi:type="dcterms:W3CDTF">2019-01-08T13:47:38Z</dcterms:modified>
</cp:coreProperties>
</file>